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6" r:id="rId2"/>
    <p:sldMasterId id="2147483700" r:id="rId3"/>
  </p:sldMasterIdLst>
  <p:notesMasterIdLst>
    <p:notesMasterId r:id="rId93"/>
  </p:notesMasterIdLst>
  <p:handoutMasterIdLst>
    <p:handoutMasterId r:id="rId94"/>
  </p:handoutMasterIdLst>
  <p:sldIdLst>
    <p:sldId id="257" r:id="rId4"/>
    <p:sldId id="295" r:id="rId5"/>
    <p:sldId id="261" r:id="rId6"/>
    <p:sldId id="258" r:id="rId7"/>
    <p:sldId id="259" r:id="rId8"/>
    <p:sldId id="262" r:id="rId9"/>
    <p:sldId id="405" r:id="rId10"/>
    <p:sldId id="406" r:id="rId11"/>
    <p:sldId id="407" r:id="rId12"/>
    <p:sldId id="305" r:id="rId13"/>
    <p:sldId id="485" r:id="rId14"/>
    <p:sldId id="408" r:id="rId15"/>
    <p:sldId id="409" r:id="rId16"/>
    <p:sldId id="410" r:id="rId17"/>
    <p:sldId id="412" r:id="rId18"/>
    <p:sldId id="486" r:id="rId19"/>
    <p:sldId id="413" r:id="rId20"/>
    <p:sldId id="411" r:id="rId21"/>
    <p:sldId id="414" r:id="rId22"/>
    <p:sldId id="415" r:id="rId23"/>
    <p:sldId id="416" r:id="rId24"/>
    <p:sldId id="418" r:id="rId25"/>
    <p:sldId id="419" r:id="rId26"/>
    <p:sldId id="420" r:id="rId27"/>
    <p:sldId id="421" r:id="rId28"/>
    <p:sldId id="422" r:id="rId29"/>
    <p:sldId id="417" r:id="rId30"/>
    <p:sldId id="423" r:id="rId31"/>
    <p:sldId id="424" r:id="rId32"/>
    <p:sldId id="425" r:id="rId33"/>
    <p:sldId id="426" r:id="rId34"/>
    <p:sldId id="427" r:id="rId35"/>
    <p:sldId id="428" r:id="rId36"/>
    <p:sldId id="429" r:id="rId37"/>
    <p:sldId id="306"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2" r:id="rId60"/>
    <p:sldId id="453" r:id="rId61"/>
    <p:sldId id="454" r:id="rId62"/>
    <p:sldId id="455" r:id="rId63"/>
    <p:sldId id="456" r:id="rId64"/>
    <p:sldId id="457" r:id="rId65"/>
    <p:sldId id="458" r:id="rId66"/>
    <p:sldId id="459" r:id="rId67"/>
    <p:sldId id="266" r:id="rId68"/>
    <p:sldId id="460" r:id="rId69"/>
    <p:sldId id="461" r:id="rId70"/>
    <p:sldId id="462" r:id="rId71"/>
    <p:sldId id="463" r:id="rId72"/>
    <p:sldId id="464" r:id="rId73"/>
    <p:sldId id="465" r:id="rId74"/>
    <p:sldId id="466" r:id="rId75"/>
    <p:sldId id="296" r:id="rId76"/>
    <p:sldId id="467" r:id="rId77"/>
    <p:sldId id="468" r:id="rId78"/>
    <p:sldId id="469" r:id="rId79"/>
    <p:sldId id="487" r:id="rId80"/>
    <p:sldId id="488" r:id="rId81"/>
    <p:sldId id="470" r:id="rId82"/>
    <p:sldId id="471" r:id="rId83"/>
    <p:sldId id="472" r:id="rId84"/>
    <p:sldId id="267" r:id="rId85"/>
    <p:sldId id="473" r:id="rId86"/>
    <p:sldId id="474" r:id="rId87"/>
    <p:sldId id="475" r:id="rId88"/>
    <p:sldId id="476" r:id="rId89"/>
    <p:sldId id="292" r:id="rId90"/>
    <p:sldId id="293" r:id="rId91"/>
    <p:sldId id="477" r:id="rId9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8">
          <p15:clr>
            <a:srgbClr val="A4A3A4"/>
          </p15:clr>
        </p15:guide>
        <p15:guide id="2" pos="2880">
          <p15:clr>
            <a:srgbClr val="A4A3A4"/>
          </p15:clr>
        </p15:guide>
      </p15:sldGuideLst>
    </p:ext>
    <p:ext uri="{2D200454-40CA-4A62-9FC3-DE9A4176ACB9}">
      <p15:notesGuideLst xmlns:p15="http://schemas.microsoft.com/office/powerpoint/2012/main">
        <p15:guide id="1" orient="horz" pos="294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0" autoAdjust="0"/>
    <p:restoredTop sz="78154" autoAdjust="0"/>
  </p:normalViewPr>
  <p:slideViewPr>
    <p:cSldViewPr>
      <p:cViewPr>
        <p:scale>
          <a:sx n="100" d="100"/>
          <a:sy n="100" d="100"/>
        </p:scale>
        <p:origin x="1794" y="414"/>
      </p:cViewPr>
      <p:guideLst>
        <p:guide orient="horz" pos="1658"/>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80" y="-108"/>
      </p:cViewPr>
      <p:guideLst>
        <p:guide orient="horz" pos="2948"/>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FA055-3B7B-41F9-8C0B-4160B0757A55}" type="datetimeFigureOut">
              <a:rPr lang="zh-CN" altLang="en-US" smtClean="0"/>
              <a:t>2019/11/12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6B829-4D9B-4039-9B2E-CDFCC89726FC}" type="slidenum">
              <a:rPr lang="zh-CN" altLang="en-US" smtClean="0"/>
              <a:t>‹#›</a:t>
            </a:fld>
            <a:endParaRPr lang="zh-CN" altLang="en-US"/>
          </a:p>
        </p:txBody>
      </p:sp>
    </p:spTree>
    <p:extLst>
      <p:ext uri="{BB962C8B-B14F-4D97-AF65-F5344CB8AC3E}">
        <p14:creationId xmlns:p14="http://schemas.microsoft.com/office/powerpoint/2010/main" val="912881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01FEB-A0BF-432C-BAD3-DDF19C1482FC}" type="datetimeFigureOut">
              <a:rPr lang="zh-CN" altLang="en-US" smtClean="0"/>
              <a:t>2019/11/12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71777-6175-4BEB-911C-5EAB9356E492}" type="slidenum">
              <a:rPr lang="zh-CN" altLang="en-US" smtClean="0"/>
              <a:t>‹#›</a:t>
            </a:fld>
            <a:endParaRPr lang="zh-CN" altLang="en-US"/>
          </a:p>
        </p:txBody>
      </p:sp>
    </p:spTree>
    <p:extLst>
      <p:ext uri="{BB962C8B-B14F-4D97-AF65-F5344CB8AC3E}">
        <p14:creationId xmlns:p14="http://schemas.microsoft.com/office/powerpoint/2010/main" val="279275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baike.baidu.com/view/9900.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1</a:t>
            </a:fld>
            <a:endParaRPr lang="zh-CN" altLang="en-US"/>
          </a:p>
        </p:txBody>
      </p:sp>
    </p:spTree>
    <p:extLst>
      <p:ext uri="{BB962C8B-B14F-4D97-AF65-F5344CB8AC3E}">
        <p14:creationId xmlns:p14="http://schemas.microsoft.com/office/powerpoint/2010/main" val="2025824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33571777-6175-4BEB-911C-5EAB9356E492}" type="slidenum">
              <a:rPr lang="zh-CN" altLang="en-US" smtClean="0"/>
              <a:t>10</a:t>
            </a:fld>
            <a:endParaRPr lang="zh-CN" altLang="en-US"/>
          </a:p>
        </p:txBody>
      </p:sp>
    </p:spTree>
    <p:extLst>
      <p:ext uri="{BB962C8B-B14F-4D97-AF65-F5344CB8AC3E}">
        <p14:creationId xmlns:p14="http://schemas.microsoft.com/office/powerpoint/2010/main" val="3000917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“或关系”也称为“</a:t>
            </a:r>
            <a:r>
              <a:rPr lang="en-US" sz="1200" kern="1200" dirty="0" smtClean="0">
                <a:solidFill>
                  <a:schemeClr val="tx1"/>
                </a:solidFill>
                <a:latin typeface="+mn-lt"/>
                <a:ea typeface="+mn-ea"/>
                <a:cs typeface="+mn-cs"/>
              </a:rPr>
              <a:t>is a</a:t>
            </a:r>
            <a:r>
              <a:rPr lang="zh-CN" altLang="en-US" sz="1200" kern="1200" dirty="0" smtClean="0">
                <a:solidFill>
                  <a:schemeClr val="tx1"/>
                </a:solidFill>
                <a:latin typeface="+mn-lt"/>
                <a:ea typeface="+mn-ea"/>
                <a:cs typeface="+mn-cs"/>
              </a:rPr>
              <a:t>”关系，是“一般</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具体”的结构关系；“与关系”也称为“</a:t>
            </a:r>
            <a:r>
              <a:rPr lang="en-US" sz="1200" kern="1200" dirty="0" smtClean="0">
                <a:solidFill>
                  <a:schemeClr val="tx1"/>
                </a:solidFill>
                <a:latin typeface="+mn-lt"/>
                <a:ea typeface="+mn-ea"/>
                <a:cs typeface="+mn-cs"/>
              </a:rPr>
              <a:t>has a</a:t>
            </a:r>
            <a:r>
              <a:rPr lang="zh-CN" altLang="en-US" sz="1200" kern="1200" dirty="0" smtClean="0">
                <a:solidFill>
                  <a:schemeClr val="tx1"/>
                </a:solidFill>
                <a:latin typeface="+mn-lt"/>
                <a:ea typeface="+mn-ea"/>
                <a:cs typeface="+mn-cs"/>
              </a:rPr>
              <a:t>”关系，是“整体</a:t>
            </a:r>
            <a:r>
              <a:rPr lang="en-US"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部分”的结构关系。</a:t>
            </a: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12</a:t>
            </a:fld>
            <a:endParaRPr lang="zh-CN" altLang="en-US"/>
          </a:p>
        </p:txBody>
      </p:sp>
    </p:spTree>
    <p:extLst>
      <p:ext uri="{BB962C8B-B14F-4D97-AF65-F5344CB8AC3E}">
        <p14:creationId xmlns:p14="http://schemas.microsoft.com/office/powerpoint/2010/main" val="306949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当一个对象</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发送消息给另一个对象</a:t>
            </a:r>
            <a:r>
              <a:rPr lang="en-US"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时，对象</a:t>
            </a:r>
            <a:r>
              <a:rPr lang="en-US"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就开始执行一个操作，通俗理解就是对象</a:t>
            </a:r>
            <a:r>
              <a:rPr lang="en-US" sz="1200" kern="1200" dirty="0" smtClean="0">
                <a:solidFill>
                  <a:schemeClr val="tx1"/>
                </a:solidFill>
                <a:latin typeface="+mn-lt"/>
                <a:ea typeface="+mn-ea"/>
                <a:cs typeface="+mn-cs"/>
              </a:rPr>
              <a:t>A</a:t>
            </a:r>
            <a:r>
              <a:rPr lang="zh-CN" altLang="en-US" sz="1200" kern="1200" dirty="0" smtClean="0">
                <a:solidFill>
                  <a:schemeClr val="tx1"/>
                </a:solidFill>
                <a:latin typeface="+mn-lt"/>
                <a:ea typeface="+mn-ea"/>
                <a:cs typeface="+mn-cs"/>
              </a:rPr>
              <a:t>在内部调用了对象</a:t>
            </a:r>
            <a:r>
              <a:rPr lang="en-US"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的一个方法就是向</a:t>
            </a:r>
            <a:r>
              <a:rPr lang="en-US" sz="1200" kern="1200" dirty="0" smtClean="0">
                <a:solidFill>
                  <a:schemeClr val="tx1"/>
                </a:solidFill>
                <a:latin typeface="+mn-lt"/>
                <a:ea typeface="+mn-ea"/>
                <a:cs typeface="+mn-cs"/>
              </a:rPr>
              <a:t>B</a:t>
            </a:r>
            <a:r>
              <a:rPr lang="zh-CN" altLang="en-US" sz="1200" kern="1200" dirty="0" smtClean="0">
                <a:solidFill>
                  <a:schemeClr val="tx1"/>
                </a:solidFill>
                <a:latin typeface="+mn-lt"/>
                <a:ea typeface="+mn-ea"/>
                <a:cs typeface="+mn-cs"/>
              </a:rPr>
              <a:t>发送了一个消息。</a:t>
            </a: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13</a:t>
            </a:fld>
            <a:endParaRPr lang="zh-CN" altLang="en-US"/>
          </a:p>
        </p:txBody>
      </p:sp>
    </p:spTree>
    <p:extLst>
      <p:ext uri="{BB962C8B-B14F-4D97-AF65-F5344CB8AC3E}">
        <p14:creationId xmlns:p14="http://schemas.microsoft.com/office/powerpoint/2010/main" val="231289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b="1" kern="1200" dirty="0" smtClean="0">
                <a:solidFill>
                  <a:schemeClr val="tx1"/>
                </a:solidFill>
                <a:latin typeface="+mn-lt"/>
                <a:ea typeface="+mn-ea"/>
                <a:cs typeface="+mn-cs"/>
              </a:rPr>
              <a:t>唯一性</a:t>
            </a:r>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每个对象都是唯一的，自身具有唯一的标识，系统通过该标识可以找到相应的对象。在对象的整个生命周期过程中，其标识都是不变的；不同的对象其标识也是不同的。</a:t>
            </a:r>
          </a:p>
          <a:p>
            <a:pPr lvl="0"/>
            <a:r>
              <a:rPr lang="zh-CN" altLang="en-US" sz="1200" b="1" kern="1200" dirty="0" smtClean="0">
                <a:solidFill>
                  <a:schemeClr val="tx1"/>
                </a:solidFill>
                <a:latin typeface="+mn-lt"/>
                <a:ea typeface="+mn-ea"/>
                <a:cs typeface="+mn-cs"/>
              </a:rPr>
              <a:t>分类性</a:t>
            </a:r>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分类性是指将具有一致属性和行为的对象抽象成类，只反映与应用有关的重要性质，而忽略</a:t>
            </a:r>
            <a:r>
              <a:rPr lang="en-US" sz="1200" u="none" strike="noStrike" kern="1200" dirty="0" err="1" smtClean="0">
                <a:solidFill>
                  <a:schemeClr val="tx1"/>
                </a:solidFill>
                <a:latin typeface="+mn-lt"/>
                <a:ea typeface="+mn-ea"/>
                <a:cs typeface="+mn-cs"/>
              </a:rPr>
              <a:t>其他</a:t>
            </a:r>
            <a:r>
              <a:rPr lang="zh-CN" altLang="en-US" sz="1200" kern="1200" dirty="0" smtClean="0">
                <a:solidFill>
                  <a:schemeClr val="tx1"/>
                </a:solidFill>
                <a:latin typeface="+mn-lt"/>
                <a:ea typeface="+mn-ea"/>
                <a:cs typeface="+mn-cs"/>
              </a:rPr>
              <a:t>一些无关内容。任何类的划分都是主观的，但必须与具体的应用有关。</a:t>
            </a:r>
            <a:endParaRPr lang="en-US" altLang="zh-CN" sz="1200" kern="1200" dirty="0" smtClean="0">
              <a:solidFill>
                <a:schemeClr val="tx1"/>
              </a:solidFill>
              <a:latin typeface="+mn-lt"/>
              <a:ea typeface="+mn-ea"/>
              <a:cs typeface="+mn-cs"/>
            </a:endParaRPr>
          </a:p>
          <a:p>
            <a:pPr lvl="0"/>
            <a:r>
              <a:rPr lang="en-US" sz="1200" b="1" u="none" strike="noStrike" kern="1200" dirty="0" err="1" smtClean="0">
                <a:solidFill>
                  <a:schemeClr val="tx1"/>
                </a:solidFill>
                <a:latin typeface="+mn-lt"/>
                <a:ea typeface="+mn-ea"/>
                <a:cs typeface="+mn-cs"/>
              </a:rPr>
              <a:t>继承性</a:t>
            </a:r>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继承性是指子类自动继承父类的</a:t>
            </a:r>
            <a:r>
              <a:rPr lang="en-US" sz="1200" u="none" strike="noStrike" kern="1200" dirty="0" err="1" smtClean="0">
                <a:solidFill>
                  <a:schemeClr val="tx1"/>
                </a:solidFill>
                <a:latin typeface="+mn-lt"/>
                <a:ea typeface="+mn-ea"/>
                <a:cs typeface="+mn-cs"/>
                <a:hlinkClick r:id="rId3"/>
              </a:rPr>
              <a:t>属性</a:t>
            </a:r>
            <a:r>
              <a:rPr lang="zh-CN" altLang="en-US" sz="1200" kern="1200" dirty="0" smtClean="0">
                <a:solidFill>
                  <a:schemeClr val="tx1"/>
                </a:solidFill>
                <a:latin typeface="+mn-lt"/>
                <a:ea typeface="+mn-ea"/>
                <a:cs typeface="+mn-cs"/>
              </a:rPr>
              <a:t>和方法，这是类之间的一种关系。在定义和实现一个子类的时候，可以在一个父类的基础之上加入若干新的内容即可，原来父类中所定义的内容将自动作为子类的内容。</a:t>
            </a: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14</a:t>
            </a:fld>
            <a:endParaRPr lang="zh-CN" altLang="en-US"/>
          </a:p>
        </p:txBody>
      </p:sp>
    </p:spTree>
    <p:extLst>
      <p:ext uri="{BB962C8B-B14F-4D97-AF65-F5344CB8AC3E}">
        <p14:creationId xmlns:p14="http://schemas.microsoft.com/office/powerpoint/2010/main" val="1387443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15</a:t>
            </a:fld>
            <a:endParaRPr lang="zh-CN" altLang="en-US"/>
          </a:p>
        </p:txBody>
      </p:sp>
    </p:spTree>
    <p:extLst>
      <p:ext uri="{BB962C8B-B14F-4D97-AF65-F5344CB8AC3E}">
        <p14:creationId xmlns:p14="http://schemas.microsoft.com/office/powerpoint/2010/main" val="3867649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17</a:t>
            </a:fld>
            <a:endParaRPr lang="zh-CN" altLang="en-US"/>
          </a:p>
        </p:txBody>
      </p:sp>
    </p:spTree>
    <p:extLst>
      <p:ext uri="{BB962C8B-B14F-4D97-AF65-F5344CB8AC3E}">
        <p14:creationId xmlns:p14="http://schemas.microsoft.com/office/powerpoint/2010/main" val="3157813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继承性是指子类自动继承父类的</a:t>
            </a:r>
            <a:r>
              <a:rPr lang="en-US" sz="1200" u="none" strike="noStrike" kern="1200" dirty="0" err="1" smtClean="0">
                <a:solidFill>
                  <a:schemeClr val="tx1"/>
                </a:solidFill>
                <a:latin typeface="+mn-lt"/>
                <a:ea typeface="+mn-ea"/>
                <a:cs typeface="+mn-cs"/>
              </a:rPr>
              <a:t>属性</a:t>
            </a:r>
            <a:r>
              <a:rPr lang="zh-CN" altLang="en-US" sz="1200" kern="1200" dirty="0" smtClean="0">
                <a:solidFill>
                  <a:schemeClr val="tx1"/>
                </a:solidFill>
                <a:latin typeface="+mn-lt"/>
                <a:ea typeface="+mn-ea"/>
                <a:cs typeface="+mn-cs"/>
              </a:rPr>
              <a:t>和方法，这是类之间的一种关系。在定义和实现一个子类的时候，可以在一个父类的基础之上加入若干新的内容即可，原来父类中所定义的内容将自动作为子类的内容。</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继承性是面向对象程序设计语言不同于其它语言的最重要的特点。在软件开发中，类的继承性使所建立的软件具有</a:t>
            </a:r>
            <a:r>
              <a:rPr lang="en-US" sz="1200" u="none" strike="noStrike" kern="1200" dirty="0" err="1" smtClean="0">
                <a:solidFill>
                  <a:schemeClr val="tx1"/>
                </a:solidFill>
                <a:latin typeface="+mn-lt"/>
                <a:ea typeface="+mn-ea"/>
                <a:cs typeface="+mn-cs"/>
              </a:rPr>
              <a:t>开放性</a:t>
            </a:r>
            <a:r>
              <a:rPr lang="zh-CN" altLang="en-US" sz="1200" kern="1200" dirty="0" smtClean="0">
                <a:solidFill>
                  <a:schemeClr val="tx1"/>
                </a:solidFill>
                <a:latin typeface="+mn-lt"/>
                <a:ea typeface="+mn-ea"/>
                <a:cs typeface="+mn-cs"/>
              </a:rPr>
              <a:t>、可扩充性，这是信息组织与分类的行之有效的方法；通过类的继承关系，使公共的特性能够共享，提高代码的可重用性、减少冗余，同时简化了对象、类的创建工作量，规范了类的等级结构。</a:t>
            </a:r>
          </a:p>
          <a:p>
            <a:endParaRPr lang="en-US" altLang="zh-CN" dirty="0" smtClean="0"/>
          </a:p>
        </p:txBody>
      </p:sp>
      <p:sp>
        <p:nvSpPr>
          <p:cNvPr id="4" name="灯片编号占位符 3"/>
          <p:cNvSpPr>
            <a:spLocks noGrp="1"/>
          </p:cNvSpPr>
          <p:nvPr>
            <p:ph type="sldNum" sz="quarter" idx="10"/>
          </p:nvPr>
        </p:nvSpPr>
        <p:spPr/>
        <p:txBody>
          <a:bodyPr/>
          <a:lstStyle/>
          <a:p>
            <a:fld id="{33571777-6175-4BEB-911C-5EAB9356E492}" type="slidenum">
              <a:rPr lang="zh-CN" altLang="en-US" smtClean="0"/>
              <a:t>18</a:t>
            </a:fld>
            <a:endParaRPr lang="zh-CN" altLang="en-US"/>
          </a:p>
        </p:txBody>
      </p:sp>
    </p:spTree>
    <p:extLst>
      <p:ext uri="{BB962C8B-B14F-4D97-AF65-F5344CB8AC3E}">
        <p14:creationId xmlns:p14="http://schemas.microsoft.com/office/powerpoint/2010/main" val="398788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19</a:t>
            </a:fld>
            <a:endParaRPr lang="zh-CN" altLang="en-US"/>
          </a:p>
        </p:txBody>
      </p:sp>
    </p:spTree>
    <p:extLst>
      <p:ext uri="{BB962C8B-B14F-4D97-AF65-F5344CB8AC3E}">
        <p14:creationId xmlns:p14="http://schemas.microsoft.com/office/powerpoint/2010/main" val="3730513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20</a:t>
            </a:fld>
            <a:endParaRPr lang="zh-CN" altLang="en-US"/>
          </a:p>
        </p:txBody>
      </p:sp>
    </p:spTree>
    <p:extLst>
      <p:ext uri="{BB962C8B-B14F-4D97-AF65-F5344CB8AC3E}">
        <p14:creationId xmlns:p14="http://schemas.microsoft.com/office/powerpoint/2010/main" val="2263323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21</a:t>
            </a:fld>
            <a:endParaRPr lang="zh-CN" altLang="en-US"/>
          </a:p>
        </p:txBody>
      </p:sp>
    </p:spTree>
    <p:extLst>
      <p:ext uri="{BB962C8B-B14F-4D97-AF65-F5344CB8AC3E}">
        <p14:creationId xmlns:p14="http://schemas.microsoft.com/office/powerpoint/2010/main" val="2381380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a:t>
            </a:fld>
            <a:endParaRPr lang="zh-CN" altLang="en-US"/>
          </a:p>
        </p:txBody>
      </p:sp>
    </p:spTree>
    <p:extLst>
      <p:ext uri="{BB962C8B-B14F-4D97-AF65-F5344CB8AC3E}">
        <p14:creationId xmlns:p14="http://schemas.microsoft.com/office/powerpoint/2010/main" val="2417070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a:t>
            </a:r>
            <a:r>
              <a:rPr lang="zh-CN" altLang="en-US" sz="1200" kern="1200" dirty="0" smtClean="0">
                <a:solidFill>
                  <a:schemeClr val="tx1"/>
                </a:solidFill>
                <a:latin typeface="+mn-lt"/>
                <a:ea typeface="+mn-ea"/>
                <a:cs typeface="+mn-cs"/>
              </a:rPr>
              <a:t>关键字以及方法的具体定义参见本章节后续内容，此处代码只用于展现类的结构</a:t>
            </a: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22</a:t>
            </a:fld>
            <a:endParaRPr lang="zh-CN" altLang="en-US"/>
          </a:p>
        </p:txBody>
      </p:sp>
    </p:spTree>
    <p:extLst>
      <p:ext uri="{BB962C8B-B14F-4D97-AF65-F5344CB8AC3E}">
        <p14:creationId xmlns:p14="http://schemas.microsoft.com/office/powerpoint/2010/main" val="39687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从结构上分析，类由属性和方法组成。类的定义非常简单，通过</a:t>
            </a:r>
            <a:r>
              <a:rPr lang="en-US" sz="1200" kern="1200" dirty="0" smtClean="0">
                <a:solidFill>
                  <a:schemeClr val="tx1"/>
                </a:solidFill>
                <a:latin typeface="+mn-lt"/>
                <a:ea typeface="+mn-ea"/>
                <a:cs typeface="+mn-cs"/>
              </a:rPr>
              <a:t>class</a:t>
            </a:r>
            <a:r>
              <a:rPr lang="zh-CN" altLang="en-US" sz="1200" kern="1200" dirty="0" smtClean="0">
                <a:solidFill>
                  <a:schemeClr val="tx1"/>
                </a:solidFill>
                <a:latin typeface="+mn-lt"/>
                <a:ea typeface="+mn-ea"/>
                <a:cs typeface="+mn-cs"/>
              </a:rPr>
              <a:t>关键字声明，其后跟类的名字；类中声明的变量（属性）被称为实例变量（</a:t>
            </a:r>
            <a:r>
              <a:rPr lang="en-US" sz="1200" kern="1200" dirty="0" smtClean="0">
                <a:solidFill>
                  <a:schemeClr val="tx1"/>
                </a:solidFill>
                <a:latin typeface="+mn-lt"/>
                <a:ea typeface="+mn-ea"/>
                <a:cs typeface="+mn-cs"/>
              </a:rPr>
              <a:t>instance variable</a:t>
            </a:r>
            <a:r>
              <a:rPr lang="zh-CN" altLang="en-US" sz="1200" kern="1200" dirty="0" smtClean="0">
                <a:solidFill>
                  <a:schemeClr val="tx1"/>
                </a:solidFill>
                <a:latin typeface="+mn-lt"/>
                <a:ea typeface="+mn-ea"/>
                <a:cs typeface="+mn-cs"/>
              </a:rPr>
              <a:t>）或成员变量，定义在类中的方法和属性被称为类的成员（</a:t>
            </a:r>
            <a:r>
              <a:rPr lang="en-US" sz="1200" kern="1200" dirty="0" smtClean="0">
                <a:solidFill>
                  <a:schemeClr val="tx1"/>
                </a:solidFill>
                <a:latin typeface="+mn-lt"/>
                <a:ea typeface="+mn-ea"/>
                <a:cs typeface="+mn-cs"/>
              </a:rPr>
              <a:t>members</a:t>
            </a:r>
            <a:r>
              <a:rPr lang="zh-CN" altLang="en-US" sz="1200" kern="1200" dirty="0" smtClean="0">
                <a:solidFill>
                  <a:schemeClr val="tx1"/>
                </a:solidFill>
                <a:latin typeface="+mn-lt"/>
                <a:ea typeface="+mn-ea"/>
                <a:cs typeface="+mn-cs"/>
              </a:rPr>
              <a:t>）。在类中，实例变量由定义在该类中的方法进行操作，由方法决定该类中的数据如何使用</a:t>
            </a:r>
            <a:endParaRPr lang="en-US" altLang="zh-CN" dirty="0" smtClean="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23</a:t>
            </a:fld>
            <a:endParaRPr lang="zh-CN" altLang="en-US"/>
          </a:p>
        </p:txBody>
      </p:sp>
    </p:spTree>
    <p:extLst>
      <p:ext uri="{BB962C8B-B14F-4D97-AF65-F5344CB8AC3E}">
        <p14:creationId xmlns:p14="http://schemas.microsoft.com/office/powerpoint/2010/main" val="1641216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上述代码创建一个类的对象都经过如下两步：</a:t>
            </a:r>
          </a:p>
          <a:p>
            <a:pPr lvl="0"/>
            <a:r>
              <a:rPr lang="zh-CN" altLang="en-US" sz="1200" kern="1200" dirty="0" smtClean="0">
                <a:solidFill>
                  <a:schemeClr val="tx1"/>
                </a:solidFill>
                <a:latin typeface="+mn-lt"/>
                <a:ea typeface="+mn-ea"/>
                <a:cs typeface="+mn-cs"/>
              </a:rPr>
              <a:t>第一步，声明类的一个变量，即定义该类的一个对象，此时在栈上会分配空间存储对象在堆上的地址（即对象的引用）；</a:t>
            </a:r>
          </a:p>
          <a:p>
            <a:pPr lvl="0"/>
            <a:r>
              <a:rPr lang="zh-CN" altLang="en-US" sz="1200" kern="1200" dirty="0" smtClean="0">
                <a:solidFill>
                  <a:schemeClr val="tx1"/>
                </a:solidFill>
                <a:latin typeface="+mn-lt"/>
                <a:ea typeface="+mn-ea"/>
                <a:cs typeface="+mn-cs"/>
              </a:rPr>
              <a:t>第二步，创建该对象的实际物理空间，即在堆中为该对象分配空间，并把此空间的地址（即引用）赋给该变量（对象名），此步骤是通过使用</a:t>
            </a:r>
            <a:r>
              <a:rPr lang="en-US" sz="1200" kern="1200" dirty="0" smtClean="0">
                <a:solidFill>
                  <a:schemeClr val="tx1"/>
                </a:solidFill>
                <a:latin typeface="+mn-lt"/>
                <a:ea typeface="+mn-ea"/>
                <a:cs typeface="+mn-cs"/>
              </a:rPr>
              <a:t>new</a:t>
            </a:r>
            <a:r>
              <a:rPr lang="zh-CN" altLang="en-US" sz="1200" kern="1200" dirty="0" smtClean="0">
                <a:solidFill>
                  <a:schemeClr val="tx1"/>
                </a:solidFill>
                <a:latin typeface="+mn-lt"/>
                <a:ea typeface="+mn-ea"/>
                <a:cs typeface="+mn-cs"/>
              </a:rPr>
              <a:t>关键字来实例化该类的一个对象。</a:t>
            </a: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24</a:t>
            </a:fld>
            <a:endParaRPr lang="zh-CN" altLang="en-US"/>
          </a:p>
        </p:txBody>
      </p:sp>
    </p:spTree>
    <p:extLst>
      <p:ext uri="{BB962C8B-B14F-4D97-AF65-F5344CB8AC3E}">
        <p14:creationId xmlns:p14="http://schemas.microsoft.com/office/powerpoint/2010/main" val="1157268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25</a:t>
            </a:fld>
            <a:endParaRPr lang="zh-CN" altLang="en-US"/>
          </a:p>
        </p:txBody>
      </p:sp>
    </p:spTree>
    <p:extLst>
      <p:ext uri="{BB962C8B-B14F-4D97-AF65-F5344CB8AC3E}">
        <p14:creationId xmlns:p14="http://schemas.microsoft.com/office/powerpoint/2010/main" val="6173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null</a:t>
            </a:r>
            <a:r>
              <a:rPr lang="zh-CN" altLang="en-US" sz="1200" kern="1200" dirty="0" smtClean="0">
                <a:solidFill>
                  <a:schemeClr val="tx1"/>
                </a:solidFill>
                <a:latin typeface="+mn-lt"/>
                <a:ea typeface="+mn-ea"/>
                <a:cs typeface="+mn-cs"/>
              </a:rPr>
              <a:t>”关键字表示“空”，用于标识一个不确定的对象，即该对象的引用为空。</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因此可以将</a:t>
            </a:r>
            <a:r>
              <a:rPr lang="en-US" sz="1200" kern="1200" dirty="0" smtClean="0">
                <a:solidFill>
                  <a:schemeClr val="tx1"/>
                </a:solidFill>
                <a:latin typeface="+mn-lt"/>
                <a:ea typeface="+mn-ea"/>
                <a:cs typeface="+mn-cs"/>
              </a:rPr>
              <a:t>null</a:t>
            </a:r>
            <a:r>
              <a:rPr lang="zh-CN" altLang="en-US" sz="1200" kern="1200" dirty="0" smtClean="0">
                <a:solidFill>
                  <a:schemeClr val="tx1"/>
                </a:solidFill>
                <a:latin typeface="+mn-lt"/>
                <a:ea typeface="+mn-ea"/>
                <a:cs typeface="+mn-cs"/>
              </a:rPr>
              <a:t>赋给引用类型变量，但不可以赋给基本类型变量。</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smtClean="0">
                <a:solidFill>
                  <a:schemeClr val="tx1"/>
                </a:solidFill>
                <a:latin typeface="+mn-lt"/>
                <a:ea typeface="+mn-ea"/>
                <a:cs typeface="+mn-cs"/>
              </a:rPr>
              <a:t>null</a:t>
            </a:r>
            <a:r>
              <a:rPr lang="zh-CN" altLang="en-US" sz="1200" kern="1200" dirty="0" smtClean="0">
                <a:solidFill>
                  <a:schemeClr val="tx1"/>
                </a:solidFill>
                <a:latin typeface="+mn-lt"/>
                <a:ea typeface="+mn-ea"/>
                <a:cs typeface="+mn-cs"/>
              </a:rPr>
              <a:t>本身虽然能代表一个不确定的对象，但</a:t>
            </a:r>
            <a:r>
              <a:rPr lang="en-US" sz="1200" kern="1200" dirty="0" smtClean="0">
                <a:solidFill>
                  <a:schemeClr val="tx1"/>
                </a:solidFill>
                <a:latin typeface="+mn-lt"/>
                <a:ea typeface="+mn-ea"/>
                <a:cs typeface="+mn-cs"/>
              </a:rPr>
              <a:t>null</a:t>
            </a:r>
            <a:r>
              <a:rPr lang="zh-CN" altLang="en-US" sz="1200" kern="1200" dirty="0" smtClean="0">
                <a:solidFill>
                  <a:schemeClr val="tx1"/>
                </a:solidFill>
                <a:latin typeface="+mn-lt"/>
                <a:ea typeface="+mn-ea"/>
                <a:cs typeface="+mn-cs"/>
              </a:rPr>
              <a:t>不是对象，也不是类的实例。</a:t>
            </a:r>
            <a:r>
              <a:rPr lang="en-US" sz="1200" kern="1200" dirty="0" smtClean="0">
                <a:solidFill>
                  <a:schemeClr val="tx1"/>
                </a:solidFill>
                <a:latin typeface="+mn-lt"/>
                <a:ea typeface="+mn-ea"/>
                <a:cs typeface="+mn-cs"/>
              </a:rPr>
              <a:t> null</a:t>
            </a:r>
            <a:r>
              <a:rPr lang="zh-CN" altLang="en-US" sz="1200" kern="1200" dirty="0" smtClean="0">
                <a:solidFill>
                  <a:schemeClr val="tx1"/>
                </a:solidFill>
                <a:latin typeface="+mn-lt"/>
                <a:ea typeface="+mn-ea"/>
                <a:cs typeface="+mn-cs"/>
              </a:rPr>
              <a:t>的另外一个用途就是释放内存，在</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中，当某一个非</a:t>
            </a:r>
            <a:r>
              <a:rPr lang="en-US" sz="1200" kern="1200" dirty="0" smtClean="0">
                <a:solidFill>
                  <a:schemeClr val="tx1"/>
                </a:solidFill>
                <a:latin typeface="+mn-lt"/>
                <a:ea typeface="+mn-ea"/>
                <a:cs typeface="+mn-cs"/>
              </a:rPr>
              <a:t>null</a:t>
            </a:r>
            <a:r>
              <a:rPr lang="zh-CN" altLang="en-US" sz="1200" kern="1200" dirty="0" smtClean="0">
                <a:solidFill>
                  <a:schemeClr val="tx1"/>
                </a:solidFill>
                <a:latin typeface="+mn-lt"/>
                <a:ea typeface="+mn-ea"/>
                <a:cs typeface="+mn-cs"/>
              </a:rPr>
              <a:t>的引用类型变量指向的对象不再使用时，若想加快其内存回收，可让其指向</a:t>
            </a:r>
            <a:r>
              <a:rPr lang="en-US" sz="1200" kern="1200" dirty="0" smtClean="0">
                <a:solidFill>
                  <a:schemeClr val="tx1"/>
                </a:solidFill>
                <a:latin typeface="+mn-lt"/>
                <a:ea typeface="+mn-ea"/>
                <a:cs typeface="+mn-cs"/>
              </a:rPr>
              <a:t>null</a:t>
            </a:r>
            <a:r>
              <a:rPr lang="zh-CN" altLang="en-US" sz="1200" kern="1200" dirty="0" smtClean="0">
                <a:solidFill>
                  <a:schemeClr val="tx1"/>
                </a:solidFill>
                <a:latin typeface="+mn-lt"/>
                <a:ea typeface="+mn-ea"/>
                <a:cs typeface="+mn-cs"/>
              </a:rPr>
              <a:t>，这样该对象将不再被使用，并由</a:t>
            </a:r>
            <a:r>
              <a:rPr lang="en-US" sz="1200" kern="1200" dirty="0" smtClean="0">
                <a:solidFill>
                  <a:schemeClr val="tx1"/>
                </a:solidFill>
                <a:latin typeface="+mn-lt"/>
                <a:ea typeface="+mn-ea"/>
                <a:cs typeface="+mn-cs"/>
              </a:rPr>
              <a:t>JVM</a:t>
            </a:r>
            <a:r>
              <a:rPr lang="zh-CN" altLang="en-US" sz="1200" kern="1200" dirty="0" smtClean="0">
                <a:solidFill>
                  <a:schemeClr val="tx1"/>
                </a:solidFill>
                <a:latin typeface="+mn-lt"/>
                <a:ea typeface="+mn-ea"/>
                <a:cs typeface="+mn-cs"/>
              </a:rPr>
              <a:t>垃圾回收机制去回收</a:t>
            </a:r>
            <a:r>
              <a:rPr lang="zh-CN" altLang="en-US" dirty="0" smtClean="0"/>
              <a:t> </a:t>
            </a:r>
            <a:r>
              <a:rPr lang="en-US"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与前面提到的</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中的</a:t>
            </a:r>
            <a:r>
              <a:rPr lang="en-US"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中引用类型相互矛盾。</a:t>
            </a: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26</a:t>
            </a:fld>
            <a:endParaRPr lang="zh-CN" altLang="en-US"/>
          </a:p>
        </p:txBody>
      </p:sp>
    </p:spTree>
    <p:extLst>
      <p:ext uri="{BB962C8B-B14F-4D97-AF65-F5344CB8AC3E}">
        <p14:creationId xmlns:p14="http://schemas.microsoft.com/office/powerpoint/2010/main" val="41886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27</a:t>
            </a:fld>
            <a:endParaRPr lang="zh-CN" altLang="en-US"/>
          </a:p>
        </p:txBody>
      </p:sp>
    </p:spTree>
    <p:extLst>
      <p:ext uri="{BB962C8B-B14F-4D97-AF65-F5344CB8AC3E}">
        <p14:creationId xmlns:p14="http://schemas.microsoft.com/office/powerpoint/2010/main" val="2252992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28</a:t>
            </a:fld>
            <a:endParaRPr lang="zh-CN" altLang="en-US"/>
          </a:p>
        </p:txBody>
      </p:sp>
    </p:spTree>
    <p:extLst>
      <p:ext uri="{BB962C8B-B14F-4D97-AF65-F5344CB8AC3E}">
        <p14:creationId xmlns:p14="http://schemas.microsoft.com/office/powerpoint/2010/main" val="1698963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29</a:t>
            </a:fld>
            <a:endParaRPr lang="zh-CN" altLang="en-US"/>
          </a:p>
        </p:txBody>
      </p:sp>
    </p:spTree>
    <p:extLst>
      <p:ext uri="{BB962C8B-B14F-4D97-AF65-F5344CB8AC3E}">
        <p14:creationId xmlns:p14="http://schemas.microsoft.com/office/powerpoint/2010/main" val="6853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30</a:t>
            </a:fld>
            <a:endParaRPr lang="zh-CN" altLang="en-US"/>
          </a:p>
        </p:txBody>
      </p:sp>
    </p:spTree>
    <p:extLst>
      <p:ext uri="{BB962C8B-B14F-4D97-AF65-F5344CB8AC3E}">
        <p14:creationId xmlns:p14="http://schemas.microsoft.com/office/powerpoint/2010/main" val="4079387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31</a:t>
            </a:fld>
            <a:endParaRPr lang="zh-CN" altLang="en-US"/>
          </a:p>
        </p:txBody>
      </p:sp>
    </p:spTree>
    <p:extLst>
      <p:ext uri="{BB962C8B-B14F-4D97-AF65-F5344CB8AC3E}">
        <p14:creationId xmlns:p14="http://schemas.microsoft.com/office/powerpoint/2010/main" val="651915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a:t>
            </a:fld>
            <a:endParaRPr lang="zh-CN" altLang="en-US"/>
          </a:p>
        </p:txBody>
      </p:sp>
    </p:spTree>
    <p:extLst>
      <p:ext uri="{BB962C8B-B14F-4D97-AF65-F5344CB8AC3E}">
        <p14:creationId xmlns:p14="http://schemas.microsoft.com/office/powerpoint/2010/main" val="2395361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32</a:t>
            </a:fld>
            <a:endParaRPr lang="zh-CN" altLang="en-US"/>
          </a:p>
        </p:txBody>
      </p:sp>
    </p:spTree>
    <p:extLst>
      <p:ext uri="{BB962C8B-B14F-4D97-AF65-F5344CB8AC3E}">
        <p14:creationId xmlns:p14="http://schemas.microsoft.com/office/powerpoint/2010/main" val="15331048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33</a:t>
            </a:fld>
            <a:endParaRPr lang="zh-CN" altLang="en-US"/>
          </a:p>
        </p:txBody>
      </p:sp>
    </p:spTree>
    <p:extLst>
      <p:ext uri="{BB962C8B-B14F-4D97-AF65-F5344CB8AC3E}">
        <p14:creationId xmlns:p14="http://schemas.microsoft.com/office/powerpoint/2010/main" val="397276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34</a:t>
            </a:fld>
            <a:endParaRPr lang="zh-CN" altLang="en-US"/>
          </a:p>
        </p:txBody>
      </p:sp>
    </p:spTree>
    <p:extLst>
      <p:ext uri="{BB962C8B-B14F-4D97-AF65-F5344CB8AC3E}">
        <p14:creationId xmlns:p14="http://schemas.microsoft.com/office/powerpoint/2010/main" val="1833669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35</a:t>
            </a:fld>
            <a:endParaRPr lang="zh-CN" altLang="en-US"/>
          </a:p>
        </p:txBody>
      </p:sp>
    </p:spTree>
    <p:extLst>
      <p:ext uri="{BB962C8B-B14F-4D97-AF65-F5344CB8AC3E}">
        <p14:creationId xmlns:p14="http://schemas.microsoft.com/office/powerpoint/2010/main" val="18739351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36</a:t>
            </a:fld>
            <a:endParaRPr lang="zh-CN" altLang="en-US"/>
          </a:p>
        </p:txBody>
      </p:sp>
    </p:spTree>
    <p:extLst>
      <p:ext uri="{BB962C8B-B14F-4D97-AF65-F5344CB8AC3E}">
        <p14:creationId xmlns:p14="http://schemas.microsoft.com/office/powerpoint/2010/main" val="186931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37</a:t>
            </a:fld>
            <a:endParaRPr lang="zh-CN" altLang="en-US"/>
          </a:p>
        </p:txBody>
      </p:sp>
    </p:spTree>
    <p:extLst>
      <p:ext uri="{BB962C8B-B14F-4D97-AF65-F5344CB8AC3E}">
        <p14:creationId xmlns:p14="http://schemas.microsoft.com/office/powerpoint/2010/main" val="2671874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38</a:t>
            </a:fld>
            <a:endParaRPr lang="zh-CN" altLang="en-US"/>
          </a:p>
        </p:txBody>
      </p:sp>
    </p:spTree>
    <p:extLst>
      <p:ext uri="{BB962C8B-B14F-4D97-AF65-F5344CB8AC3E}">
        <p14:creationId xmlns:p14="http://schemas.microsoft.com/office/powerpoint/2010/main" val="3466323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39</a:t>
            </a:fld>
            <a:endParaRPr lang="zh-CN" altLang="en-US"/>
          </a:p>
        </p:txBody>
      </p:sp>
    </p:spTree>
    <p:extLst>
      <p:ext uri="{BB962C8B-B14F-4D97-AF65-F5344CB8AC3E}">
        <p14:creationId xmlns:p14="http://schemas.microsoft.com/office/powerpoint/2010/main" val="3883577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40</a:t>
            </a:fld>
            <a:endParaRPr lang="zh-CN" altLang="en-US"/>
          </a:p>
        </p:txBody>
      </p:sp>
    </p:spTree>
    <p:extLst>
      <p:ext uri="{BB962C8B-B14F-4D97-AF65-F5344CB8AC3E}">
        <p14:creationId xmlns:p14="http://schemas.microsoft.com/office/powerpoint/2010/main" val="4129929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41</a:t>
            </a:fld>
            <a:endParaRPr lang="zh-CN" altLang="en-US"/>
          </a:p>
        </p:txBody>
      </p:sp>
    </p:spTree>
    <p:extLst>
      <p:ext uri="{BB962C8B-B14F-4D97-AF65-F5344CB8AC3E}">
        <p14:creationId xmlns:p14="http://schemas.microsoft.com/office/powerpoint/2010/main" val="353979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a:t>
            </a:fld>
            <a:endParaRPr lang="zh-CN" altLang="en-US"/>
          </a:p>
        </p:txBody>
      </p:sp>
    </p:spTree>
    <p:extLst>
      <p:ext uri="{BB962C8B-B14F-4D97-AF65-F5344CB8AC3E}">
        <p14:creationId xmlns:p14="http://schemas.microsoft.com/office/powerpoint/2010/main" val="3038462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42</a:t>
            </a:fld>
            <a:endParaRPr lang="zh-CN" altLang="en-US"/>
          </a:p>
        </p:txBody>
      </p:sp>
    </p:spTree>
    <p:extLst>
      <p:ext uri="{BB962C8B-B14F-4D97-AF65-F5344CB8AC3E}">
        <p14:creationId xmlns:p14="http://schemas.microsoft.com/office/powerpoint/2010/main" val="24741134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43</a:t>
            </a:fld>
            <a:endParaRPr lang="zh-CN" altLang="en-US"/>
          </a:p>
        </p:txBody>
      </p:sp>
    </p:spTree>
    <p:extLst>
      <p:ext uri="{BB962C8B-B14F-4D97-AF65-F5344CB8AC3E}">
        <p14:creationId xmlns:p14="http://schemas.microsoft.com/office/powerpoint/2010/main" val="57717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44</a:t>
            </a:fld>
            <a:endParaRPr lang="zh-CN" altLang="en-US"/>
          </a:p>
        </p:txBody>
      </p:sp>
    </p:spTree>
    <p:extLst>
      <p:ext uri="{BB962C8B-B14F-4D97-AF65-F5344CB8AC3E}">
        <p14:creationId xmlns:p14="http://schemas.microsoft.com/office/powerpoint/2010/main" val="13826258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45</a:t>
            </a:fld>
            <a:endParaRPr lang="zh-CN" altLang="en-US"/>
          </a:p>
        </p:txBody>
      </p:sp>
    </p:spTree>
    <p:extLst>
      <p:ext uri="{BB962C8B-B14F-4D97-AF65-F5344CB8AC3E}">
        <p14:creationId xmlns:p14="http://schemas.microsoft.com/office/powerpoint/2010/main" val="13232971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46</a:t>
            </a:fld>
            <a:endParaRPr lang="zh-CN" altLang="en-US"/>
          </a:p>
        </p:txBody>
      </p:sp>
    </p:spTree>
    <p:extLst>
      <p:ext uri="{BB962C8B-B14F-4D97-AF65-F5344CB8AC3E}">
        <p14:creationId xmlns:p14="http://schemas.microsoft.com/office/powerpoint/2010/main" val="24993369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47</a:t>
            </a:fld>
            <a:endParaRPr lang="zh-CN" altLang="en-US"/>
          </a:p>
        </p:txBody>
      </p:sp>
    </p:spTree>
    <p:extLst>
      <p:ext uri="{BB962C8B-B14F-4D97-AF65-F5344CB8AC3E}">
        <p14:creationId xmlns:p14="http://schemas.microsoft.com/office/powerpoint/2010/main" val="31603225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48</a:t>
            </a:fld>
            <a:endParaRPr lang="zh-CN" altLang="en-US"/>
          </a:p>
        </p:txBody>
      </p:sp>
    </p:spTree>
    <p:extLst>
      <p:ext uri="{BB962C8B-B14F-4D97-AF65-F5344CB8AC3E}">
        <p14:creationId xmlns:p14="http://schemas.microsoft.com/office/powerpoint/2010/main" val="31491143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49</a:t>
            </a:fld>
            <a:endParaRPr lang="zh-CN" altLang="en-US"/>
          </a:p>
        </p:txBody>
      </p:sp>
    </p:spTree>
    <p:extLst>
      <p:ext uri="{BB962C8B-B14F-4D97-AF65-F5344CB8AC3E}">
        <p14:creationId xmlns:p14="http://schemas.microsoft.com/office/powerpoint/2010/main" val="9817784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50</a:t>
            </a:fld>
            <a:endParaRPr lang="zh-CN" altLang="en-US"/>
          </a:p>
        </p:txBody>
      </p:sp>
    </p:spTree>
    <p:extLst>
      <p:ext uri="{BB962C8B-B14F-4D97-AF65-F5344CB8AC3E}">
        <p14:creationId xmlns:p14="http://schemas.microsoft.com/office/powerpoint/2010/main" val="118148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51</a:t>
            </a:fld>
            <a:endParaRPr lang="zh-CN" altLang="en-US"/>
          </a:p>
        </p:txBody>
      </p:sp>
    </p:spTree>
    <p:extLst>
      <p:ext uri="{BB962C8B-B14F-4D97-AF65-F5344CB8AC3E}">
        <p14:creationId xmlns:p14="http://schemas.microsoft.com/office/powerpoint/2010/main" val="333399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5</a:t>
            </a:fld>
            <a:endParaRPr lang="zh-CN" altLang="en-US"/>
          </a:p>
        </p:txBody>
      </p:sp>
    </p:spTree>
    <p:extLst>
      <p:ext uri="{BB962C8B-B14F-4D97-AF65-F5344CB8AC3E}">
        <p14:creationId xmlns:p14="http://schemas.microsoft.com/office/powerpoint/2010/main" val="24016598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52</a:t>
            </a:fld>
            <a:endParaRPr lang="zh-CN" altLang="en-US"/>
          </a:p>
        </p:txBody>
      </p:sp>
    </p:spTree>
    <p:extLst>
      <p:ext uri="{BB962C8B-B14F-4D97-AF65-F5344CB8AC3E}">
        <p14:creationId xmlns:p14="http://schemas.microsoft.com/office/powerpoint/2010/main" val="6065783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53</a:t>
            </a:fld>
            <a:endParaRPr lang="zh-CN" altLang="en-US"/>
          </a:p>
        </p:txBody>
      </p:sp>
    </p:spTree>
    <p:extLst>
      <p:ext uri="{BB962C8B-B14F-4D97-AF65-F5344CB8AC3E}">
        <p14:creationId xmlns:p14="http://schemas.microsoft.com/office/powerpoint/2010/main" val="7205895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54</a:t>
            </a:fld>
            <a:endParaRPr lang="zh-CN" altLang="en-US"/>
          </a:p>
        </p:txBody>
      </p:sp>
    </p:spTree>
    <p:extLst>
      <p:ext uri="{BB962C8B-B14F-4D97-AF65-F5344CB8AC3E}">
        <p14:creationId xmlns:p14="http://schemas.microsoft.com/office/powerpoint/2010/main" val="32995941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55</a:t>
            </a:fld>
            <a:endParaRPr lang="zh-CN" altLang="en-US"/>
          </a:p>
        </p:txBody>
      </p:sp>
    </p:spTree>
    <p:extLst>
      <p:ext uri="{BB962C8B-B14F-4D97-AF65-F5344CB8AC3E}">
        <p14:creationId xmlns:p14="http://schemas.microsoft.com/office/powerpoint/2010/main" val="2786137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56</a:t>
            </a:fld>
            <a:endParaRPr lang="zh-CN" altLang="en-US"/>
          </a:p>
        </p:txBody>
      </p:sp>
    </p:spTree>
    <p:extLst>
      <p:ext uri="{BB962C8B-B14F-4D97-AF65-F5344CB8AC3E}">
        <p14:creationId xmlns:p14="http://schemas.microsoft.com/office/powerpoint/2010/main" val="35011780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57</a:t>
            </a:fld>
            <a:endParaRPr lang="zh-CN" altLang="en-US"/>
          </a:p>
        </p:txBody>
      </p:sp>
    </p:spTree>
    <p:extLst>
      <p:ext uri="{BB962C8B-B14F-4D97-AF65-F5344CB8AC3E}">
        <p14:creationId xmlns:p14="http://schemas.microsoft.com/office/powerpoint/2010/main" val="32532539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58</a:t>
            </a:fld>
            <a:endParaRPr lang="zh-CN" altLang="en-US"/>
          </a:p>
        </p:txBody>
      </p:sp>
    </p:spTree>
    <p:extLst>
      <p:ext uri="{BB962C8B-B14F-4D97-AF65-F5344CB8AC3E}">
        <p14:creationId xmlns:p14="http://schemas.microsoft.com/office/powerpoint/2010/main" val="40662889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方法重载是同一个类中多态性的一种表现，重载的方法经常用来完成功能相似的操作。</a:t>
            </a:r>
          </a:p>
        </p:txBody>
      </p:sp>
      <p:sp>
        <p:nvSpPr>
          <p:cNvPr id="4" name="灯片编号占位符 3"/>
          <p:cNvSpPr>
            <a:spLocks noGrp="1"/>
          </p:cNvSpPr>
          <p:nvPr>
            <p:ph type="sldNum" sz="quarter" idx="10"/>
          </p:nvPr>
        </p:nvSpPr>
        <p:spPr/>
        <p:txBody>
          <a:bodyPr/>
          <a:lstStyle/>
          <a:p>
            <a:fld id="{33571777-6175-4BEB-911C-5EAB9356E492}" type="slidenum">
              <a:rPr lang="zh-CN" altLang="en-US" smtClean="0"/>
              <a:t>59</a:t>
            </a:fld>
            <a:endParaRPr lang="zh-CN" altLang="en-US"/>
          </a:p>
        </p:txBody>
      </p:sp>
    </p:spTree>
    <p:extLst>
      <p:ext uri="{BB962C8B-B14F-4D97-AF65-F5344CB8AC3E}">
        <p14:creationId xmlns:p14="http://schemas.microsoft.com/office/powerpoint/2010/main" val="338864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t>60</a:t>
            </a:fld>
            <a:endParaRPr lang="zh-CN" altLang="en-US"/>
          </a:p>
        </p:txBody>
      </p:sp>
    </p:spTree>
    <p:extLst>
      <p:ext uri="{BB962C8B-B14F-4D97-AF65-F5344CB8AC3E}">
        <p14:creationId xmlns:p14="http://schemas.microsoft.com/office/powerpoint/2010/main" val="10974325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61</a:t>
            </a:fld>
            <a:endParaRPr lang="zh-CN" altLang="en-US"/>
          </a:p>
        </p:txBody>
      </p:sp>
    </p:spTree>
    <p:extLst>
      <p:ext uri="{BB962C8B-B14F-4D97-AF65-F5344CB8AC3E}">
        <p14:creationId xmlns:p14="http://schemas.microsoft.com/office/powerpoint/2010/main" val="735182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6</a:t>
            </a:fld>
            <a:endParaRPr lang="zh-CN" altLang="en-US"/>
          </a:p>
        </p:txBody>
      </p:sp>
    </p:spTree>
    <p:extLst>
      <p:ext uri="{BB962C8B-B14F-4D97-AF65-F5344CB8AC3E}">
        <p14:creationId xmlns:p14="http://schemas.microsoft.com/office/powerpoint/2010/main" val="16294060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62</a:t>
            </a:fld>
            <a:endParaRPr lang="zh-CN" altLang="en-US"/>
          </a:p>
        </p:txBody>
      </p:sp>
    </p:spTree>
    <p:extLst>
      <p:ext uri="{BB962C8B-B14F-4D97-AF65-F5344CB8AC3E}">
        <p14:creationId xmlns:p14="http://schemas.microsoft.com/office/powerpoint/2010/main" val="27581518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t>64</a:t>
            </a:fld>
            <a:endParaRPr lang="zh-CN" altLang="en-US"/>
          </a:p>
        </p:txBody>
      </p:sp>
    </p:spTree>
    <p:extLst>
      <p:ext uri="{BB962C8B-B14F-4D97-AF65-F5344CB8AC3E}">
        <p14:creationId xmlns:p14="http://schemas.microsoft.com/office/powerpoint/2010/main" val="20451799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引入包（</a:t>
            </a:r>
            <a:r>
              <a:rPr lang="en-US" sz="1200" kern="1200" dirty="0" smtClean="0">
                <a:solidFill>
                  <a:schemeClr val="tx1"/>
                </a:solidFill>
                <a:latin typeface="+mn-lt"/>
                <a:ea typeface="+mn-ea"/>
                <a:cs typeface="+mn-cs"/>
              </a:rPr>
              <a:t>package</a:t>
            </a:r>
            <a:r>
              <a:rPr lang="zh-CN" altLang="en-US" sz="1200" kern="1200" dirty="0" smtClean="0">
                <a:solidFill>
                  <a:schemeClr val="tx1"/>
                </a:solidFill>
                <a:latin typeface="+mn-lt"/>
                <a:ea typeface="+mn-ea"/>
                <a:cs typeface="+mn-cs"/>
              </a:rPr>
              <a:t>）的机制，提供了类的多层命名空间，解决类的命名冲突、类文件管理等问题。包可以对类进行组织和管理，使其与其他源代码库中的类分隔开来，只需保证同一个包中不存在同名的类即可，以确保类名的唯一性，避免类名的重复。</a:t>
            </a:r>
          </a:p>
          <a:p>
            <a:r>
              <a:rPr lang="zh-CN" altLang="en-US" sz="1200" kern="1200" dirty="0" smtClean="0">
                <a:solidFill>
                  <a:schemeClr val="tx1"/>
                </a:solidFill>
                <a:latin typeface="+mn-lt"/>
                <a:ea typeface="+mn-ea"/>
                <a:cs typeface="+mn-cs"/>
              </a:rPr>
              <a:t>借助于包可以将自己定义的类与其它类库中的类分开管理。</a:t>
            </a:r>
            <a:r>
              <a:rPr lang="en-US" sz="1200" kern="1200" dirty="0" smtClean="0">
                <a:solidFill>
                  <a:schemeClr val="tx1"/>
                </a:solidFill>
                <a:latin typeface="+mn-lt"/>
                <a:ea typeface="+mn-ea"/>
                <a:cs typeface="+mn-cs"/>
              </a:rPr>
              <a:t>Java</a:t>
            </a:r>
            <a:r>
              <a:rPr lang="zh-CN" altLang="en-US" sz="1200" kern="1200" dirty="0" smtClean="0">
                <a:solidFill>
                  <a:schemeClr val="tx1"/>
                </a:solidFill>
                <a:latin typeface="+mn-lt"/>
                <a:ea typeface="+mn-ea"/>
                <a:cs typeface="+mn-cs"/>
              </a:rPr>
              <a:t>中的基础类库就是使用包进行管理的，例如：</a:t>
            </a:r>
            <a:r>
              <a:rPr lang="en-US" sz="1200" kern="1200" dirty="0" err="1" smtClean="0">
                <a:solidFill>
                  <a:schemeClr val="tx1"/>
                </a:solidFill>
                <a:latin typeface="+mn-lt"/>
                <a:ea typeface="+mn-ea"/>
                <a:cs typeface="+mn-cs"/>
              </a:rPr>
              <a:t>java.lang</a:t>
            </a:r>
            <a:r>
              <a:rPr lang="zh-CN" altLang="en-US" sz="1200" kern="1200" dirty="0" smtClean="0">
                <a:solidFill>
                  <a:schemeClr val="tx1"/>
                </a:solidFill>
                <a:latin typeface="+mn-lt"/>
                <a:ea typeface="+mn-ea"/>
                <a:cs typeface="+mn-cs"/>
              </a:rPr>
              <a:t>包、</a:t>
            </a:r>
            <a:r>
              <a:rPr lang="en-US" sz="1200" kern="1200" dirty="0" err="1" smtClean="0">
                <a:solidFill>
                  <a:schemeClr val="tx1"/>
                </a:solidFill>
                <a:latin typeface="+mn-lt"/>
                <a:ea typeface="+mn-ea"/>
                <a:cs typeface="+mn-cs"/>
              </a:rPr>
              <a:t>java.util</a:t>
            </a:r>
            <a:r>
              <a:rPr lang="zh-CN" altLang="en-US" sz="1200" kern="1200" dirty="0" smtClean="0">
                <a:solidFill>
                  <a:schemeClr val="tx1"/>
                </a:solidFill>
                <a:latin typeface="+mn-lt"/>
                <a:ea typeface="+mn-ea"/>
                <a:cs typeface="+mn-cs"/>
              </a:rPr>
              <a:t>包等。在不同的包中，类名可以相同，例如：</a:t>
            </a:r>
            <a:r>
              <a:rPr lang="en-US" sz="1200" kern="1200" dirty="0" err="1" smtClean="0">
                <a:solidFill>
                  <a:schemeClr val="tx1"/>
                </a:solidFill>
                <a:latin typeface="+mn-lt"/>
                <a:ea typeface="+mn-ea"/>
                <a:cs typeface="+mn-cs"/>
              </a:rPr>
              <a:t>java.util.Date</a:t>
            </a:r>
            <a:r>
              <a:rPr lang="zh-CN" altLang="en-US" sz="1200" kern="1200" dirty="0" smtClean="0">
                <a:solidFill>
                  <a:schemeClr val="tx1"/>
                </a:solidFill>
                <a:latin typeface="+mn-lt"/>
                <a:ea typeface="+mn-ea"/>
                <a:cs typeface="+mn-cs"/>
              </a:rPr>
              <a:t>类和</a:t>
            </a:r>
            <a:r>
              <a:rPr lang="en-US" sz="1200" kern="1200" dirty="0" err="1" smtClean="0">
                <a:solidFill>
                  <a:schemeClr val="tx1"/>
                </a:solidFill>
                <a:latin typeface="+mn-lt"/>
                <a:ea typeface="+mn-ea"/>
                <a:cs typeface="+mn-cs"/>
              </a:rPr>
              <a:t>java.sql.Date</a:t>
            </a:r>
            <a:r>
              <a:rPr lang="zh-CN" altLang="en-US" sz="1200" kern="1200" dirty="0" smtClean="0">
                <a:solidFill>
                  <a:schemeClr val="tx1"/>
                </a:solidFill>
                <a:latin typeface="+mn-lt"/>
                <a:ea typeface="+mn-ea"/>
                <a:cs typeface="+mn-cs"/>
              </a:rPr>
              <a:t>类，这两个类的类名都是</a:t>
            </a:r>
            <a:r>
              <a:rPr lang="en-US" sz="1200" kern="1200" dirty="0" smtClean="0">
                <a:solidFill>
                  <a:schemeClr val="tx1"/>
                </a:solidFill>
                <a:latin typeface="+mn-lt"/>
                <a:ea typeface="+mn-ea"/>
                <a:cs typeface="+mn-cs"/>
              </a:rPr>
              <a:t>Date</a:t>
            </a:r>
            <a:r>
              <a:rPr lang="zh-CN" altLang="en-US" sz="1200" kern="1200" dirty="0" smtClean="0">
                <a:solidFill>
                  <a:schemeClr val="tx1"/>
                </a:solidFill>
                <a:latin typeface="+mn-lt"/>
                <a:ea typeface="+mn-ea"/>
                <a:cs typeface="+mn-cs"/>
              </a:rPr>
              <a:t>，但分别属于</a:t>
            </a:r>
            <a:r>
              <a:rPr lang="en-US" sz="1200" kern="1200" dirty="0" err="1" smtClean="0">
                <a:solidFill>
                  <a:schemeClr val="tx1"/>
                </a:solidFill>
                <a:latin typeface="+mn-lt"/>
                <a:ea typeface="+mn-ea"/>
                <a:cs typeface="+mn-cs"/>
              </a:rPr>
              <a:t>java.util</a:t>
            </a:r>
            <a:r>
              <a:rPr lang="zh-CN" altLang="en-US" sz="1200" kern="1200" dirty="0" smtClean="0">
                <a:solidFill>
                  <a:schemeClr val="tx1"/>
                </a:solidFill>
                <a:latin typeface="+mn-lt"/>
                <a:ea typeface="+mn-ea"/>
                <a:cs typeface="+mn-cs"/>
              </a:rPr>
              <a:t>包和</a:t>
            </a:r>
            <a:r>
              <a:rPr lang="en-US" sz="1200" kern="1200" dirty="0" smtClean="0">
                <a:solidFill>
                  <a:schemeClr val="tx1"/>
                </a:solidFill>
                <a:latin typeface="+mn-lt"/>
                <a:ea typeface="+mn-ea"/>
                <a:cs typeface="+mn-cs"/>
              </a:rPr>
              <a:t>java.sql</a:t>
            </a:r>
            <a:r>
              <a:rPr lang="zh-CN" altLang="en-US" sz="1200" kern="1200" dirty="0" smtClean="0">
                <a:solidFill>
                  <a:schemeClr val="tx1"/>
                </a:solidFill>
                <a:latin typeface="+mn-lt"/>
                <a:ea typeface="+mn-ea"/>
                <a:cs typeface="+mn-cs"/>
              </a:rPr>
              <a:t>包，因此能够同时存在。</a:t>
            </a: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65</a:t>
            </a:fld>
            <a:endParaRPr lang="zh-CN" altLang="en-US"/>
          </a:p>
        </p:txBody>
      </p:sp>
    </p:spTree>
    <p:extLst>
      <p:ext uri="{BB962C8B-B14F-4D97-AF65-F5344CB8AC3E}">
        <p14:creationId xmlns:p14="http://schemas.microsoft.com/office/powerpoint/2010/main" val="9248010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66</a:t>
            </a:fld>
            <a:endParaRPr lang="zh-CN" altLang="en-US"/>
          </a:p>
        </p:txBody>
      </p:sp>
    </p:spTree>
    <p:extLst>
      <p:ext uri="{BB962C8B-B14F-4D97-AF65-F5344CB8AC3E}">
        <p14:creationId xmlns:p14="http://schemas.microsoft.com/office/powerpoint/2010/main" val="17954412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68</a:t>
            </a:fld>
            <a:endParaRPr lang="zh-CN" altLang="en-US"/>
          </a:p>
        </p:txBody>
      </p:sp>
    </p:spTree>
    <p:extLst>
      <p:ext uri="{BB962C8B-B14F-4D97-AF65-F5344CB8AC3E}">
        <p14:creationId xmlns:p14="http://schemas.microsoft.com/office/powerpoint/2010/main" val="34725800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69</a:t>
            </a:fld>
            <a:endParaRPr lang="zh-CN" altLang="en-US"/>
          </a:p>
        </p:txBody>
      </p:sp>
    </p:spTree>
    <p:extLst>
      <p:ext uri="{BB962C8B-B14F-4D97-AF65-F5344CB8AC3E}">
        <p14:creationId xmlns:p14="http://schemas.microsoft.com/office/powerpoint/2010/main" val="8897756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71</a:t>
            </a:fld>
            <a:endParaRPr lang="zh-CN" altLang="en-US"/>
          </a:p>
        </p:txBody>
      </p:sp>
    </p:spTree>
    <p:extLst>
      <p:ext uri="{BB962C8B-B14F-4D97-AF65-F5344CB8AC3E}">
        <p14:creationId xmlns:p14="http://schemas.microsoft.com/office/powerpoint/2010/main" val="22469259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72</a:t>
            </a:fld>
            <a:endParaRPr lang="zh-CN" altLang="en-US"/>
          </a:p>
        </p:txBody>
      </p:sp>
    </p:spTree>
    <p:extLst>
      <p:ext uri="{BB962C8B-B14F-4D97-AF65-F5344CB8AC3E}">
        <p14:creationId xmlns:p14="http://schemas.microsoft.com/office/powerpoint/2010/main" val="38395313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73</a:t>
            </a:fld>
            <a:endParaRPr lang="zh-CN" altLang="en-US"/>
          </a:p>
        </p:txBody>
      </p:sp>
    </p:spTree>
    <p:extLst>
      <p:ext uri="{BB962C8B-B14F-4D97-AF65-F5344CB8AC3E}">
        <p14:creationId xmlns:p14="http://schemas.microsoft.com/office/powerpoint/2010/main" val="33590332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74</a:t>
            </a:fld>
            <a:endParaRPr lang="zh-CN" altLang="en-US"/>
          </a:p>
        </p:txBody>
      </p:sp>
    </p:spTree>
    <p:extLst>
      <p:ext uri="{BB962C8B-B14F-4D97-AF65-F5344CB8AC3E}">
        <p14:creationId xmlns:p14="http://schemas.microsoft.com/office/powerpoint/2010/main" val="3188723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7</a:t>
            </a:fld>
            <a:endParaRPr lang="zh-CN" altLang="en-US"/>
          </a:p>
        </p:txBody>
      </p:sp>
    </p:spTree>
    <p:extLst>
      <p:ext uri="{BB962C8B-B14F-4D97-AF65-F5344CB8AC3E}">
        <p14:creationId xmlns:p14="http://schemas.microsoft.com/office/powerpoint/2010/main" val="27012042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75</a:t>
            </a:fld>
            <a:endParaRPr lang="zh-CN" altLang="en-US"/>
          </a:p>
        </p:txBody>
      </p:sp>
    </p:spTree>
    <p:extLst>
      <p:ext uri="{BB962C8B-B14F-4D97-AF65-F5344CB8AC3E}">
        <p14:creationId xmlns:p14="http://schemas.microsoft.com/office/powerpoint/2010/main" val="36160079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与类相关的静态成员称为类变量或类方法，与实例相关的普通成员称为实例变量或实例方法。类变量属于整个类，当系统第一次准备使用该类时，系统会为该类的类变量分配内存空间，此时类变量开始生效，直到该类被卸载，该类的类变量所占有的内存才被系统的垃圾回收机制回收；当系统创建该类的对象时，系统不会再为类变量分配内存，也不会再次对类变量进行在底层转换为通过类来访问类变量初始化，即对象根本不拥有类变量，通过对象可以访问类变量但那只是一种假象也不建议使用，系统会。类方法与类变量类似，也是属于类而不属于该类的对象。</a:t>
            </a: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76</a:t>
            </a:fld>
            <a:endParaRPr lang="zh-CN" altLang="en-US"/>
          </a:p>
        </p:txBody>
      </p:sp>
    </p:spTree>
    <p:extLst>
      <p:ext uri="{BB962C8B-B14F-4D97-AF65-F5344CB8AC3E}">
        <p14:creationId xmlns:p14="http://schemas.microsoft.com/office/powerpoint/2010/main" val="37598880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79</a:t>
            </a:fld>
            <a:endParaRPr lang="zh-CN" altLang="en-US"/>
          </a:p>
        </p:txBody>
      </p:sp>
    </p:spTree>
    <p:extLst>
      <p:ext uri="{BB962C8B-B14F-4D97-AF65-F5344CB8AC3E}">
        <p14:creationId xmlns:p14="http://schemas.microsoft.com/office/powerpoint/2010/main" val="18196853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80</a:t>
            </a:fld>
            <a:endParaRPr lang="zh-CN" altLang="en-US"/>
          </a:p>
        </p:txBody>
      </p:sp>
    </p:spTree>
    <p:extLst>
      <p:ext uri="{BB962C8B-B14F-4D97-AF65-F5344CB8AC3E}">
        <p14:creationId xmlns:p14="http://schemas.microsoft.com/office/powerpoint/2010/main" val="1925611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81</a:t>
            </a:fld>
            <a:endParaRPr lang="zh-CN" altLang="en-US"/>
          </a:p>
        </p:txBody>
      </p:sp>
    </p:spTree>
    <p:extLst>
      <p:ext uri="{BB962C8B-B14F-4D97-AF65-F5344CB8AC3E}">
        <p14:creationId xmlns:p14="http://schemas.microsoft.com/office/powerpoint/2010/main" val="306901451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82</a:t>
            </a:fld>
            <a:endParaRPr lang="zh-CN" altLang="en-US"/>
          </a:p>
        </p:txBody>
      </p:sp>
    </p:spTree>
    <p:extLst>
      <p:ext uri="{BB962C8B-B14F-4D97-AF65-F5344CB8AC3E}">
        <p14:creationId xmlns:p14="http://schemas.microsoft.com/office/powerpoint/2010/main" val="10699188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83</a:t>
            </a:fld>
            <a:endParaRPr lang="zh-CN" altLang="en-US"/>
          </a:p>
        </p:txBody>
      </p:sp>
    </p:spTree>
    <p:extLst>
      <p:ext uri="{BB962C8B-B14F-4D97-AF65-F5344CB8AC3E}">
        <p14:creationId xmlns:p14="http://schemas.microsoft.com/office/powerpoint/2010/main" val="37982136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84</a:t>
            </a:fld>
            <a:endParaRPr lang="zh-CN" altLang="en-US"/>
          </a:p>
        </p:txBody>
      </p:sp>
    </p:spTree>
    <p:extLst>
      <p:ext uri="{BB962C8B-B14F-4D97-AF65-F5344CB8AC3E}">
        <p14:creationId xmlns:p14="http://schemas.microsoft.com/office/powerpoint/2010/main" val="82178080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85</a:t>
            </a:fld>
            <a:endParaRPr lang="zh-CN" altLang="en-US"/>
          </a:p>
        </p:txBody>
      </p:sp>
    </p:spTree>
    <p:extLst>
      <p:ext uri="{BB962C8B-B14F-4D97-AF65-F5344CB8AC3E}">
        <p14:creationId xmlns:p14="http://schemas.microsoft.com/office/powerpoint/2010/main" val="8945444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86</a:t>
            </a:fld>
            <a:endParaRPr lang="zh-CN" altLang="en-US"/>
          </a:p>
        </p:txBody>
      </p:sp>
    </p:spTree>
    <p:extLst>
      <p:ext uri="{BB962C8B-B14F-4D97-AF65-F5344CB8AC3E}">
        <p14:creationId xmlns:p14="http://schemas.microsoft.com/office/powerpoint/2010/main" val="91857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8</a:t>
            </a:fld>
            <a:endParaRPr lang="zh-CN" altLang="en-US"/>
          </a:p>
        </p:txBody>
      </p:sp>
    </p:spTree>
    <p:extLst>
      <p:ext uri="{BB962C8B-B14F-4D97-AF65-F5344CB8AC3E}">
        <p14:creationId xmlns:p14="http://schemas.microsoft.com/office/powerpoint/2010/main" val="2256732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t>9</a:t>
            </a:fld>
            <a:endParaRPr lang="zh-CN" altLang="en-US"/>
          </a:p>
        </p:txBody>
      </p:sp>
    </p:spTree>
    <p:extLst>
      <p:ext uri="{BB962C8B-B14F-4D97-AF65-F5344CB8AC3E}">
        <p14:creationId xmlns:p14="http://schemas.microsoft.com/office/powerpoint/2010/main" val="741926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34E6405-21B2-47F6-81EB-0B131E9C29F8}" type="slidenum">
              <a:rPr lang="zh-CN" altLang="en-US"/>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7" name="表格占位符 6"/>
          <p:cNvSpPr>
            <a:spLocks noGrp="1"/>
          </p:cNvSpPr>
          <p:nvPr>
            <p:ph type="tbl" sz="quarter" idx="11"/>
          </p:nvPr>
        </p:nvSpPr>
        <p:spPr>
          <a:xfrm>
            <a:off x="571472" y="3071816"/>
            <a:ext cx="4143386" cy="1643077"/>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1857385"/>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7" name="表格占位符 6"/>
          <p:cNvSpPr>
            <a:spLocks noGrp="1"/>
          </p:cNvSpPr>
          <p:nvPr>
            <p:ph type="tbl" sz="quarter" idx="11"/>
          </p:nvPr>
        </p:nvSpPr>
        <p:spPr>
          <a:xfrm>
            <a:off x="785786" y="2857502"/>
            <a:ext cx="4143386" cy="1643077"/>
          </a:xfrm>
        </p:spPr>
        <p:txBody>
          <a:bodyPr/>
          <a:lstStyle/>
          <a:p>
            <a:endParaRPr lang="zh-CN" altLang="en-US"/>
          </a:p>
        </p:txBody>
      </p:sp>
      <p:sp>
        <p:nvSpPr>
          <p:cNvPr id="6" name="文本占位符 11"/>
          <p:cNvSpPr>
            <a:spLocks noGrp="1"/>
          </p:cNvSpPr>
          <p:nvPr>
            <p:ph type="body" sz="quarter" idx="12" hasCustomPrompt="1"/>
          </p:nvPr>
        </p:nvSpPr>
        <p:spPr>
          <a:xfrm>
            <a:off x="642910" y="4572014"/>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143372" y="857241"/>
            <a:ext cx="4564042"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8" name="图片占位符 7"/>
          <p:cNvSpPr>
            <a:spLocks noGrp="1"/>
          </p:cNvSpPr>
          <p:nvPr>
            <p:ph type="pic" sz="quarter" idx="11"/>
          </p:nvPr>
        </p:nvSpPr>
        <p:spPr>
          <a:xfrm>
            <a:off x="785813" y="928688"/>
            <a:ext cx="2643187" cy="2786062"/>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1CD21A3-4AB3-4FC6-AAAF-4DD394124CE3}" type="slidenum">
              <a:rPr lang="zh-CN" altLang="en-US"/>
              <a:t>‹#›</a:t>
            </a:fld>
            <a:endParaRPr lang="en-US" altLang="zh-CN"/>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844154"/>
            <a:ext cx="4027487" cy="3750469"/>
          </a:xfrm>
        </p:spPr>
        <p:txBody>
          <a:bodyPr/>
          <a:lstStyle>
            <a:lvl2pPr marL="742950" indent="-285750" algn="l" rtl="0" eaLnBrk="1" fontAlgn="base" hangingPunct="1">
              <a:lnSpc>
                <a:spcPct val="150000"/>
              </a:lnSpc>
              <a:spcBef>
                <a:spcPct val="20000"/>
              </a:spcBef>
              <a:spcAft>
                <a:spcPct val="0"/>
              </a:spcAft>
              <a:buClr>
                <a:schemeClr val="accent6"/>
              </a:buClr>
              <a:buFont typeface="Wingdings" panose="05000000000000000000" pitchFamily="2" charset="2"/>
              <a:buChar char="l"/>
              <a:defRPr/>
            </a:lvl2pPr>
            <a:lvl3pPr marL="1143000" indent="-285750" algn="l" rtl="0" eaLnBrk="1" fontAlgn="base" hangingPunct="1">
              <a:lnSpc>
                <a:spcPct val="150000"/>
              </a:lnSpc>
              <a:spcBef>
                <a:spcPct val="20000"/>
              </a:spcBef>
              <a:spcAft>
                <a:spcPct val="0"/>
              </a:spcAft>
              <a:buClr>
                <a:schemeClr val="accent6"/>
              </a:buClr>
              <a:buFont typeface="Wingdings" panose="05000000000000000000" pitchFamily="2" charset="2"/>
              <a:buChar char="l"/>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844154"/>
            <a:ext cx="4027488" cy="375046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72550F5-49B5-485E-A41F-D21BACD6FDD0}" type="slidenum">
              <a:rPr lang="zh-CN" altLang="en-US"/>
              <a:t>‹#›</a:t>
            </a:fld>
            <a:endParaRPr lang="en-US" altLang="zh-CN"/>
          </a:p>
        </p:txBody>
      </p:sp>
      <p:sp>
        <p:nvSpPr>
          <p:cNvPr id="6" name="标题 1"/>
          <p:cNvSpPr txBox="1"/>
          <p:nvPr userDrawn="1"/>
        </p:nvSpPr>
        <p:spPr bwMode="auto">
          <a:xfrm>
            <a:off x="225431"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rPr>
              <a:t>单击此处编辑母版标题样式</a:t>
            </a: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43" y="1878806"/>
            <a:ext cx="3868737"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725A47-9BB4-4C61-AA3F-F8BEB313E901}" type="slidenum">
              <a:rPr lang="zh-CN" altLang="en-US"/>
              <a:t>‹#›</a:t>
            </a:fld>
            <a:endParaRPr lang="en-US" altLang="zh-CN"/>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EB84D4-D3AC-4D0D-92F3-4E29699CCF8A}" type="slidenum">
              <a:rPr lang="zh-CN" altLang="en-US"/>
              <a:t>‹#›</a:t>
            </a:fld>
            <a:endParaRPr lang="en-US" altLang="zh-CN"/>
          </a:p>
        </p:txBody>
      </p:sp>
      <p:sp>
        <p:nvSpPr>
          <p:cNvPr id="4" name="标题 1"/>
          <p:cNvSpPr txBox="1"/>
          <p:nvPr userDrawn="1"/>
        </p:nvSpPr>
        <p:spPr bwMode="auto">
          <a:xfrm>
            <a:off x="285725" y="53563"/>
            <a:ext cx="4846637" cy="410765"/>
          </a:xfrm>
          <a:prstGeom prst="rect">
            <a:avLst/>
          </a:prstGeom>
          <a:noFill/>
          <a:ln w="9525">
            <a:noFill/>
            <a:miter lim="800000"/>
          </a:ln>
        </p:spPr>
        <p:txBody>
          <a:bodyPr vert="horz" wrap="square" lIns="91440" tIns="45720" rIns="91440" bIns="45720" numCol="1" anchor="ctr" anchorCtr="0" compatLnSpc="1"/>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rPr>
              <a:t>单击此处编辑母版标题样式</a:t>
            </a:r>
            <a:endPar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了解静态网站与动态网站的概念及区别</a:t>
            </a: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结构与</a:t>
            </a:r>
            <a:r>
              <a:rPr lang="en-US" altLang="zh-CN" sz="2000" b="1" i="0" dirty="0">
                <a:latin typeface="Adobe 仿宋 Std R" pitchFamily="18" charset="-122"/>
                <a:ea typeface="Adobe 仿宋 Std R" pitchFamily="18" charset="-122"/>
              </a:rPr>
              <a:t>C/S</a:t>
            </a:r>
            <a:r>
              <a:rPr lang="zh-CN" altLang="en-US" sz="2000" b="1" i="0" dirty="0">
                <a:latin typeface="Adobe 仿宋 Std R" pitchFamily="18" charset="-122"/>
                <a:ea typeface="Adobe 仿宋 Std R" pitchFamily="18" charset="-122"/>
              </a:rPr>
              <a:t>结构的概念及区别</a:t>
            </a: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结构的工作原理</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技术</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执行过程</a:t>
            </a: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掌握如何搭建</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开发环境</a:t>
            </a: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掌握如何建立</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动态项目</a:t>
            </a:r>
          </a:p>
          <a:p>
            <a:pPr marL="342900" indent="-342900">
              <a:lnSpc>
                <a:spcPct val="150000"/>
              </a:lnSpc>
              <a:spcBef>
                <a:spcPct val="20000"/>
              </a:spcBef>
              <a:buClr>
                <a:schemeClr val="accent6"/>
              </a:buClr>
              <a:buFont typeface="Wingdings" panose="05000000000000000000" pitchFamily="2" charset="2"/>
              <a:buChar char="l"/>
              <a:defRPr/>
            </a:pPr>
            <a:r>
              <a:rPr lang="zh-CN" altLang="en-US" b="1" i="0" dirty="0">
                <a:latin typeface="Adobe 仿宋 Std R" pitchFamily="18" charset="-122"/>
                <a:ea typeface="Adobe 仿宋 Std R" pitchFamily="18" charset="-122"/>
              </a:rPr>
              <a:t>了解</a:t>
            </a:r>
            <a:r>
              <a:rPr lang="en-US" altLang="zh-CN" b="1" i="0" dirty="0">
                <a:latin typeface="Adobe 仿宋 Std R" pitchFamily="18" charset="-122"/>
                <a:ea typeface="Adobe 仿宋 Std R" pitchFamily="18" charset="-122"/>
              </a:rPr>
              <a:t>Web</a:t>
            </a:r>
            <a:r>
              <a:rPr lang="zh-CN" altLang="en-US" b="1" i="0" dirty="0">
                <a:latin typeface="Adobe 仿宋 Std R" pitchFamily="18" charset="-122"/>
                <a:ea typeface="Adobe 仿宋 Std R" pitchFamily="18" charset="-122"/>
              </a:rPr>
              <a:t>应用的目录结构</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了解项目的打包发布</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程序的调试技巧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smtClean="0">
              <a:solidFill>
                <a:schemeClr val="accent6"/>
              </a:solidFill>
              <a:latin typeface="Adobe 黑体 Std R" pitchFamily="34" charset="-122"/>
              <a:ea typeface="Adobe 黑体 Std R" pitchFamily="34" charset="-122"/>
            </a:endParaRPr>
          </a:p>
        </p:txBody>
      </p:sp>
      <p:sp>
        <p:nvSpPr>
          <p:cNvPr id="5" name="Rectangle 3"/>
          <p:cNvSpPr>
            <a:spLocks noChangeArrowheads="1"/>
          </p:cNvSpPr>
          <p:nvPr userDrawn="1"/>
        </p:nvSpPr>
        <p:spPr bwMode="auto">
          <a:xfrm>
            <a:off x="468313" y="844153"/>
            <a:ext cx="8229600" cy="3737372"/>
          </a:xfrm>
          <a:prstGeom prst="rect">
            <a:avLst/>
          </a:prstGeom>
          <a:noFill/>
          <a:ln w="9525">
            <a:noFill/>
            <a:miter lim="800000"/>
          </a:ln>
        </p:spPr>
        <p:txBody>
          <a:bodyPr/>
          <a:lstStyle/>
          <a:p>
            <a:pPr marL="342900" indent="-342900">
              <a:lnSpc>
                <a:spcPct val="150000"/>
              </a:lnSpc>
              <a:spcBef>
                <a:spcPct val="20000"/>
              </a:spcBef>
              <a:buFont typeface="Arial" panose="020B0604020202020204" pitchFamily="34" charset="0"/>
              <a:buChar char="•"/>
            </a:pPr>
            <a:endParaRPr lang="en-US" altLang="zh-CN" sz="2000">
              <a:latin typeface="Calibri" panose="020F0502020204030204" pitchFamily="34" charset="0"/>
            </a:endParaRPr>
          </a:p>
          <a:p>
            <a:pPr marL="342900" indent="-342900">
              <a:lnSpc>
                <a:spcPct val="150000"/>
              </a:lnSpc>
              <a:spcBef>
                <a:spcPct val="20000"/>
              </a:spcBef>
              <a:buFont typeface="Arial" panose="020B0604020202020204" pitchFamily="34" charset="0"/>
              <a:buChar char="•"/>
            </a:pPr>
            <a:endParaRPr lang="zh-CN" altLang="en-US" sz="2000">
              <a:latin typeface="Calibri" panose="020F0502020204030204" pitchFamily="34" charset="0"/>
            </a:endParaRPr>
          </a:p>
          <a:p>
            <a:pPr marL="342900" indent="-342900">
              <a:lnSpc>
                <a:spcPct val="150000"/>
              </a:lnSpc>
              <a:spcBef>
                <a:spcPct val="20000"/>
              </a:spcBef>
              <a:buFont typeface="Arial" panose="020B0604020202020204" pitchFamily="34" charset="0"/>
              <a:buChar char="•"/>
            </a:pPr>
            <a:endParaRPr lang="zh-CN" altLang="en-US" sz="2000">
              <a:latin typeface="Calibri" panose="020F0502020204030204" pitchFamily="34" charset="0"/>
            </a:endParaRPr>
          </a:p>
        </p:txBody>
      </p:sp>
      <p:graphicFrame>
        <p:nvGraphicFramePr>
          <p:cNvPr id="6" name="Group 96"/>
          <p:cNvGraphicFramePr>
            <a:graphicFrameLocks noGrp="1"/>
          </p:cNvGraphicFramePr>
          <p:nvPr userDrawn="1"/>
        </p:nvGraphicFramePr>
        <p:xfrm>
          <a:off x="611193" y="789385"/>
          <a:ext cx="7748587" cy="3792138"/>
        </p:xfrm>
        <a:graphic>
          <a:graphicData uri="http://schemas.openxmlformats.org/drawingml/2006/table">
            <a:tbl>
              <a:tblPr/>
              <a:tblGrid>
                <a:gridCol w="4392612"/>
                <a:gridCol w="720725"/>
                <a:gridCol w="647700"/>
                <a:gridCol w="647700"/>
                <a:gridCol w="647700"/>
                <a:gridCol w="692150"/>
              </a:tblGrid>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知识点</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听</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看</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抄</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改</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FFFFFF"/>
                          </a:solidFill>
                          <a:effectLst/>
                          <a:latin typeface="Adobe 仿宋 Std R" pitchFamily="18" charset="-122"/>
                          <a:ea typeface="Adobe 仿宋 Std R" pitchFamily="18" charset="-122"/>
                        </a:rPr>
                        <a:t>写</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8752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静态网站与动态网站的概念及区别</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结构与</a:t>
                      </a: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C/S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结构的概念及区别</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6920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结构的工作原理</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技术</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执行过程</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如何搭建</a:t>
                      </a:r>
                      <a:r>
                        <a:rPr kumimoji="0" lang="en-US" altLang="zh-CN"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smtClean="0">
                          <a:ln>
                            <a:noFill/>
                          </a:ln>
                          <a:solidFill>
                            <a:schemeClr val="tx1">
                              <a:lumMod val="75000"/>
                              <a:lumOff val="25000"/>
                            </a:schemeClr>
                          </a:solidFill>
                          <a:effectLst/>
                          <a:latin typeface="Adobe 仿宋 Std R" pitchFamily="18" charset="-122"/>
                          <a:ea typeface="Adobe 仿宋 Std R" pitchFamily="18" charset="-122"/>
                        </a:rPr>
                        <a:t>开发环境</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如何建立</a:t>
                      </a: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动态项目</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应用的目录结构</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项目的打包发布</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smtClean="0">
                          <a:ln>
                            <a:noFill/>
                          </a:ln>
                          <a:solidFill>
                            <a:schemeClr val="tx1">
                              <a:lumMod val="75000"/>
                              <a:lumOff val="25000"/>
                            </a:schemeClr>
                          </a:solidFill>
                          <a:effectLst/>
                          <a:latin typeface="Adobe 仿宋 Std R" pitchFamily="18" charset="-122"/>
                          <a:ea typeface="Adobe 仿宋 Std R" pitchFamily="18" charset="-122"/>
                        </a:rPr>
                        <a:t>程序的调试技巧</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bl>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10" name="Rectangle 3"/>
          <p:cNvSpPr>
            <a:spLocks noGrp="1" noChangeArrowheads="1"/>
          </p:cNvSpPr>
          <p:nvPr userDrawn="1">
            <p:ph idx="4294967295"/>
          </p:nvPr>
        </p:nvSpPr>
        <p:spPr>
          <a:xfrm>
            <a:off x="4572000" y="842965"/>
            <a:ext cx="4103688" cy="3402806"/>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单击此处编辑母版文本样式</a:t>
            </a:r>
          </a:p>
          <a:p>
            <a:pPr lvl="1"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第二级</a:t>
            </a:r>
          </a:p>
          <a:p>
            <a:pPr lvl="2"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第三级</a:t>
            </a:r>
          </a:p>
          <a:p>
            <a:pPr lvl="3"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第四级</a:t>
            </a:r>
          </a:p>
          <a:p>
            <a:pPr lvl="4" eaLnBrk="1" hangingPunct="1">
              <a:lnSpc>
                <a:spcPct val="150000"/>
              </a:lnSpc>
              <a:buClr>
                <a:schemeClr val="accent6"/>
              </a:buClr>
              <a:buFont typeface="Wingdings" panose="05000000000000000000" pitchFamily="2" charset="2"/>
              <a:buChar char="l"/>
              <a:defRPr/>
            </a:pPr>
            <a:r>
              <a:rPr kumimoji="0" lang="zh-CN" altLang="en-US" sz="2400" b="1" smtClean="0">
                <a:solidFill>
                  <a:schemeClr val="tx1">
                    <a:lumMod val="75000"/>
                    <a:lumOff val="25000"/>
                  </a:schemeClr>
                </a:solidFill>
                <a:ea typeface="Adobe 宋体 Std L" pitchFamily="18" charset="-122"/>
              </a:rPr>
              <a:t>第五级</a:t>
            </a:r>
            <a:endParaRPr kumimoji="0" lang="zh-CN" altLang="en-US" sz="2000" dirty="0" smtClean="0">
              <a:solidFill>
                <a:schemeClr val="tx1">
                  <a:lumMod val="75000"/>
                  <a:lumOff val="25000"/>
                </a:schemeClr>
              </a:solidFill>
              <a:latin typeface="Adobe 宋体 Std L" pitchFamily="18" charset="-122"/>
              <a:ea typeface="Adobe 宋体 Std L" pitchFamily="18" charset="-122"/>
            </a:endParaRPr>
          </a:p>
        </p:txBody>
      </p:sp>
      <p:sp>
        <p:nvSpPr>
          <p:cNvPr id="11"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12" name="Picture 6" descr="d:\360se6\USERDA~1\Temp\9688751.jpg"/>
          <p:cNvPicPr>
            <a:picLocks noChangeAspect="1" noChangeArrowheads="1"/>
          </p:cNvPicPr>
          <p:nvPr userDrawn="1"/>
        </p:nvPicPr>
        <p:blipFill>
          <a:blip r:embed="rId2"/>
          <a:srcRect/>
          <a:stretch>
            <a:fillRect/>
          </a:stretch>
        </p:blipFill>
        <p:spPr bwMode="auto">
          <a:xfrm>
            <a:off x="560388" y="1558531"/>
            <a:ext cx="4032250" cy="22681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6" y="17845"/>
            <a:ext cx="4846637" cy="410765"/>
          </a:xfrm>
        </p:spPr>
        <p:txBody>
          <a:bodyPr/>
          <a:lstStyle>
            <a:lvl1pPr>
              <a:defRPr kumimoji="0" lang="zh-CN" altLang="en-US" sz="2800" b="1" kern="1200" dirty="0" smtClean="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t>‹#›</a:t>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859338" y="581027"/>
            <a:ext cx="3816350" cy="4320779"/>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p>
          <a:p>
            <a:pPr lvl="1"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第二级</a:t>
            </a:r>
          </a:p>
          <a:p>
            <a:pPr lvl="2"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第三级</a:t>
            </a:r>
          </a:p>
          <a:p>
            <a:pPr lvl="3"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第四级</a:t>
            </a:r>
          </a:p>
          <a:p>
            <a:pPr lvl="4" eaLnBrk="1" hangingPunct="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第五级</a:t>
            </a:r>
            <a:endParaRPr kumimoji="0" lang="zh-CN" altLang="en-US" sz="1600" dirty="0"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6" descr="d:\360se6\USERDA~1\Temp\MAX_80~1.JPG"/>
          <p:cNvPicPr>
            <a:picLocks noChangeAspect="1" noChangeArrowheads="1"/>
          </p:cNvPicPr>
          <p:nvPr userDrawn="1"/>
        </p:nvPicPr>
        <p:blipFill>
          <a:blip r:embed="rId2"/>
          <a:srcRect/>
          <a:stretch>
            <a:fillRect/>
          </a:stretch>
        </p:blipFill>
        <p:spPr bwMode="auto">
          <a:xfrm>
            <a:off x="539755" y="1707357"/>
            <a:ext cx="4029075" cy="2159794"/>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4572000" y="789385"/>
            <a:ext cx="4103688" cy="3737372"/>
          </a:xfrm>
        </p:spPr>
        <p:txBody>
          <a:bodyPr/>
          <a:lstStyle/>
          <a:p>
            <a:pPr marL="533400" lvl="0"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单击此处编辑母版文本样式</a:t>
            </a:r>
          </a:p>
          <a:p>
            <a:pPr marL="533400" lvl="1"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第二级</a:t>
            </a:r>
          </a:p>
          <a:p>
            <a:pPr marL="533400" lvl="2"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第三级</a:t>
            </a:r>
          </a:p>
          <a:p>
            <a:pPr marL="533400" lvl="3"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第四级</a:t>
            </a:r>
          </a:p>
          <a:p>
            <a:pPr marL="533400" lvl="4" indent="-285750" defTabSz="266700" eaLnBrk="1" hangingPunct="1">
              <a:lnSpc>
                <a:spcPct val="150000"/>
              </a:lnSpc>
              <a:buFont typeface="Wingdings" panose="05000000000000000000" pitchFamily="2" charset="2"/>
              <a:buNone/>
              <a:defRPr/>
            </a:pPr>
            <a:r>
              <a:rPr kumimoji="0" lang="zh-CN" altLang="en-US" sz="2800" b="1" smtClean="0">
                <a:ea typeface="Adobe 宋体 Std L" pitchFamily="18" charset="-122"/>
              </a:rPr>
              <a:t>第五级</a:t>
            </a:r>
            <a:endParaRPr kumimoji="0" lang="en-US" altLang="zh-CN" sz="2000" dirty="0" smtClean="0">
              <a:latin typeface="Adobe 宋体 Std L" pitchFamily="18" charset="-122"/>
              <a:ea typeface="Adobe 宋体 Std L" pitchFamily="18" charset="-122"/>
            </a:endParaRPr>
          </a:p>
        </p:txBody>
      </p:sp>
      <p:sp>
        <p:nvSpPr>
          <p:cNvPr id="9" name="标题 3"/>
          <p:cNvSpPr>
            <a:spLocks noGrp="1"/>
          </p:cNvSpPr>
          <p:nvPr userDrawn="1">
            <p:ph type="title" idx="9" hasCustomPrompt="1"/>
          </p:nvPr>
        </p:nvSpPr>
        <p:spPr>
          <a:xfrm>
            <a:off x="539750" y="2"/>
            <a:ext cx="8193088" cy="519113"/>
          </a:xfrm>
        </p:spPr>
        <p:txBody>
          <a:bodyPr/>
          <a:lstStyle>
            <a:lvl1pPr>
              <a:defRPr/>
            </a:lvl1pPr>
          </a:lstStyle>
          <a:p>
            <a:pPr eaLnBrk="1" hangingPunct="1">
              <a:defRPr/>
            </a:pPr>
            <a:r>
              <a:rPr kumimoji="0" lang="en-US" altLang="zh-CN" sz="2800" b="1" dirty="0" smtClean="0">
                <a:solidFill>
                  <a:schemeClr val="accent6"/>
                </a:solidFill>
                <a:latin typeface="Adobe 黑体 Std R" pitchFamily="34" charset="-122"/>
                <a:ea typeface="Adobe 黑体 Std R" pitchFamily="34" charset="-122"/>
              </a:rPr>
              <a:t>1 </a:t>
            </a:r>
            <a:r>
              <a:rPr kumimoji="0" lang="zh-CN" altLang="en-US" sz="2800" b="1" dirty="0" smtClean="0">
                <a:solidFill>
                  <a:schemeClr val="accent6"/>
                </a:solidFill>
                <a:latin typeface="Adobe 黑体 Std R" pitchFamily="34" charset="-122"/>
                <a:ea typeface="Adobe 黑体 Std R" pitchFamily="34" charset="-122"/>
              </a:rPr>
              <a:t>网站</a:t>
            </a:r>
            <a:r>
              <a:rPr kumimoji="0" lang="zh-CN" altLang="en-US" sz="2800" b="1" dirty="0">
                <a:solidFill>
                  <a:schemeClr val="accent6"/>
                </a:solidFill>
                <a:latin typeface="Adobe 黑体 Std R" pitchFamily="34" charset="-122"/>
                <a:ea typeface="Adobe 黑体 Std R" pitchFamily="34" charset="-122"/>
              </a:rPr>
              <a:t>的类型及结构</a:t>
            </a:r>
            <a:endParaRPr kumimoji="0" lang="en-US" altLang="zh-CN" sz="2800" b="1" dirty="0">
              <a:solidFill>
                <a:schemeClr val="accent6"/>
              </a:solidFill>
              <a:latin typeface="Adobe 黑体 Std R" pitchFamily="34" charset="-122"/>
              <a:ea typeface="Adobe 黑体 Std R" pitchFamily="34" charset="-122"/>
            </a:endParaRPr>
          </a:p>
        </p:txBody>
      </p:sp>
      <p:pic>
        <p:nvPicPr>
          <p:cNvPr id="10" name="Picture 5" descr="F:\2014宣传设计\0424-教学课件\研发ppt\0f019fbcc7819d7e3be41efa119be459.jpg"/>
          <p:cNvPicPr>
            <a:picLocks noChangeAspect="1" noChangeArrowheads="1"/>
          </p:cNvPicPr>
          <p:nvPr userDrawn="1"/>
        </p:nvPicPr>
        <p:blipFill rotWithShape="1">
          <a:blip r:embed="rId2">
            <a:duotone>
              <a:schemeClr val="accent6">
                <a:shade val="45000"/>
                <a:satMod val="135000"/>
              </a:schemeClr>
              <a:prstClr val="white"/>
            </a:duotone>
          </a:blip>
          <a:srcRect l="813" r="-30"/>
          <a:stretch>
            <a:fillRect/>
          </a:stretch>
        </p:blipFill>
        <p:spPr bwMode="auto">
          <a:xfrm>
            <a:off x="553101" y="951570"/>
            <a:ext cx="4010988" cy="2646294"/>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539750" y="832247"/>
            <a:ext cx="8135938" cy="3737372"/>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单击此处编辑母版文本样式</a:t>
            </a:r>
          </a:p>
          <a:p>
            <a:pPr lvl="1"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第二级</a:t>
            </a:r>
          </a:p>
          <a:p>
            <a:pPr lvl="2"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第三级</a:t>
            </a:r>
          </a:p>
          <a:p>
            <a:pPr lvl="3"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第四级</a:t>
            </a:r>
          </a:p>
          <a:p>
            <a:pPr lvl="4" eaLnBrk="1" hangingPunct="1">
              <a:lnSpc>
                <a:spcPct val="150000"/>
              </a:lnSpc>
              <a:buClr>
                <a:schemeClr val="accent6"/>
              </a:buClr>
              <a:buFont typeface="Wingdings" panose="05000000000000000000" pitchFamily="2" charset="2"/>
              <a:buChar char="l"/>
              <a:defRPr/>
            </a:pPr>
            <a:r>
              <a:rPr kumimoji="0" lang="zh-CN" altLang="en-US" sz="2400" b="1" dirty="0" smtClean="0">
                <a:ea typeface="Adobe 宋体 Std L" pitchFamily="18" charset="-122"/>
              </a:rPr>
              <a:t>第五级</a:t>
            </a:r>
            <a:endParaRPr kumimoji="0" lang="en-US" altLang="zh-CN" sz="1800" dirty="0"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7" name="Text Box 5"/>
          <p:cNvSpPr txBox="1">
            <a:spLocks noChangeArrowheads="1"/>
          </p:cNvSpPr>
          <p:nvPr userDrawn="1"/>
        </p:nvSpPr>
        <p:spPr bwMode="auto">
          <a:xfrm>
            <a:off x="1547818" y="4008837"/>
            <a:ext cx="6429375" cy="408623"/>
          </a:xfrm>
          <a:prstGeom prst="roundRect">
            <a:avLst/>
          </a:prstGeom>
          <a:solidFill>
            <a:srgbClr val="23A3AE"/>
          </a:solidFill>
          <a:ln>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i="0" kern="1200" dirty="0" smtClean="0">
                <a:solidFill>
                  <a:schemeClr val="bg1"/>
                </a:solidFill>
                <a:latin typeface="Adobe 仿宋 Std R" pitchFamily="18" charset="-122"/>
                <a:ea typeface="Adobe 仿宋 Std R" pitchFamily="18" charset="-122"/>
                <a:cs typeface="+mn-cs"/>
              </a:rPr>
              <a:t>单击此处编辑母版文本样式</a:t>
            </a:r>
          </a:p>
        </p:txBody>
      </p:sp>
      <p:pic>
        <p:nvPicPr>
          <p:cNvPr id="11" name="图片 5"/>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7685088" y="3975497"/>
            <a:ext cx="493712" cy="371475"/>
          </a:xfrm>
          <a:prstGeom prst="rect">
            <a:avLst/>
          </a:prstGeom>
          <a:noFill/>
          <a:ln w="9525">
            <a:noFill/>
            <a:miter lim="800000"/>
            <a:headEnd/>
            <a:tailEnd/>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539750" y="844156"/>
            <a:ext cx="8135938" cy="2430065"/>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单击此处编辑母版文本样式</a:t>
            </a:r>
          </a:p>
          <a:p>
            <a:pPr lvl="1"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第二级</a:t>
            </a:r>
          </a:p>
          <a:p>
            <a:pPr lvl="2"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第三级</a:t>
            </a:r>
          </a:p>
          <a:p>
            <a:pPr lvl="3"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第四级</a:t>
            </a:r>
          </a:p>
          <a:p>
            <a:pPr lvl="4" eaLnBrk="1" hangingPunct="1">
              <a:lnSpc>
                <a:spcPct val="150000"/>
              </a:lnSpc>
              <a:buClr>
                <a:schemeClr val="accent6"/>
              </a:buClr>
              <a:buFont typeface="Wingdings" panose="05000000000000000000" pitchFamily="2" charset="2"/>
              <a:buChar char="l"/>
              <a:defRPr/>
            </a:pPr>
            <a:r>
              <a:rPr kumimoji="0" lang="zh-CN" altLang="en-US" b="1" smtClean="0">
                <a:ea typeface="Adobe 宋体 Std L" pitchFamily="18" charset="-122"/>
              </a:rPr>
              <a:t>第五级</a:t>
            </a:r>
            <a:endParaRPr kumimoji="0" lang="zh-CN" altLang="en-US" dirty="0" smtClean="0">
              <a:latin typeface="Adobe 宋体 Std L" pitchFamily="18" charset="-122"/>
              <a:ea typeface="Adobe 宋体 Std L" pitchFamily="18" charset="-122"/>
              <a:cs typeface="华文细黑" panose="02010600040101010101" pitchFamily="2" charset="-122"/>
            </a:endParaRPr>
          </a:p>
        </p:txBody>
      </p:sp>
      <p:sp>
        <p:nvSpPr>
          <p:cNvPr id="9"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10" name="Rectangle 3"/>
          <p:cNvSpPr>
            <a:spLocks noChangeArrowheads="1"/>
          </p:cNvSpPr>
          <p:nvPr userDrawn="1"/>
        </p:nvSpPr>
        <p:spPr bwMode="auto">
          <a:xfrm>
            <a:off x="863600" y="3536158"/>
            <a:ext cx="7416800" cy="926306"/>
          </a:xfrm>
          <a:prstGeom prst="roundRect">
            <a:avLst>
              <a:gd name="adj" fmla="val 5421"/>
            </a:avLst>
          </a:prstGeom>
          <a:solidFill>
            <a:schemeClr val="accent5"/>
          </a:solidFill>
          <a:ln w="9525">
            <a:noFill/>
            <a:miter lim="800000"/>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indent="0">
              <a:lnSpc>
                <a:spcPct val="150000"/>
              </a:lnSpc>
              <a:spcBef>
                <a:spcPct val="20000"/>
              </a:spcBef>
              <a:defRPr/>
            </a:pPr>
            <a:r>
              <a:rPr lang="zh-CN" altLang="en-US" sz="1600" i="0" dirty="0" smtClean="0">
                <a:solidFill>
                  <a:srgbClr val="000000"/>
                </a:solidFill>
                <a:latin typeface="Adobe 仿宋 Std R" pitchFamily="18" charset="-122"/>
                <a:ea typeface="Adobe 仿宋 Std R" pitchFamily="18" charset="-122"/>
              </a:rPr>
              <a:t>动态网站一般采用动静结合的原则：网站中内容频繁更新的，可采用动态网页技术；网站中内容不需要更新的，则可采用静态网页进行显示。通常一个网站既可包含动态网页也可包含静态网页。</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572000" y="1600201"/>
            <a:ext cx="4103688" cy="2537222"/>
          </a:xfrm>
        </p:spPr>
        <p:txBody>
          <a:bodyPr/>
          <a:lstStyle/>
          <a:p>
            <a:pPr lvl="0" eaLnBrk="1" hangingPunct="1">
              <a:lnSpc>
                <a:spcPct val="150000"/>
              </a:lnSpc>
              <a:buFont typeface="Arial" panose="020B0604020202020204" pitchFamily="34" charset="0"/>
              <a:buNone/>
            </a:pPr>
            <a:r>
              <a:rPr kumimoji="0" lang="zh-CN" altLang="en-US" sz="2000" b="1" smtClean="0">
                <a:ea typeface="Adobe 宋体 Std L" pitchFamily="18" charset="-122"/>
              </a:rPr>
              <a:t>单击此处编辑母版文本样式</a:t>
            </a:r>
          </a:p>
          <a:p>
            <a:pPr lvl="1" eaLnBrk="1" hangingPunct="1">
              <a:lnSpc>
                <a:spcPct val="150000"/>
              </a:lnSpc>
              <a:buFont typeface="Arial" panose="020B0604020202020204" pitchFamily="34" charset="0"/>
              <a:buNone/>
            </a:pPr>
            <a:r>
              <a:rPr kumimoji="0" lang="zh-CN" altLang="en-US" sz="2000" b="1" smtClean="0">
                <a:ea typeface="Adobe 宋体 Std L" pitchFamily="18" charset="-122"/>
              </a:rPr>
              <a:t>第二级</a:t>
            </a:r>
          </a:p>
          <a:p>
            <a:pPr lvl="2" eaLnBrk="1" hangingPunct="1">
              <a:lnSpc>
                <a:spcPct val="150000"/>
              </a:lnSpc>
              <a:buFont typeface="Arial" panose="020B0604020202020204" pitchFamily="34" charset="0"/>
              <a:buNone/>
            </a:pPr>
            <a:r>
              <a:rPr kumimoji="0" lang="zh-CN" altLang="en-US" sz="2000" b="1" smtClean="0">
                <a:ea typeface="Adobe 宋体 Std L" pitchFamily="18" charset="-122"/>
              </a:rPr>
              <a:t>第三级</a:t>
            </a:r>
          </a:p>
          <a:p>
            <a:pPr lvl="3" eaLnBrk="1" hangingPunct="1">
              <a:lnSpc>
                <a:spcPct val="150000"/>
              </a:lnSpc>
              <a:buFont typeface="Arial" panose="020B0604020202020204" pitchFamily="34" charset="0"/>
              <a:buNone/>
            </a:pPr>
            <a:r>
              <a:rPr kumimoji="0" lang="zh-CN" altLang="en-US" sz="2000" b="1" smtClean="0">
                <a:ea typeface="Adobe 宋体 Std L" pitchFamily="18" charset="-122"/>
              </a:rPr>
              <a:t>第四级</a:t>
            </a:r>
          </a:p>
          <a:p>
            <a:pPr lvl="4" eaLnBrk="1" hangingPunct="1">
              <a:lnSpc>
                <a:spcPct val="150000"/>
              </a:lnSpc>
              <a:buFont typeface="Arial" panose="020B0604020202020204" pitchFamily="34" charset="0"/>
              <a:buNone/>
            </a:pPr>
            <a:r>
              <a:rPr kumimoji="0" lang="zh-CN" altLang="en-US" sz="2000" b="1" smtClean="0">
                <a:ea typeface="Adobe 宋体 Std L" pitchFamily="18" charset="-122"/>
              </a:rPr>
              <a:t>第五级</a:t>
            </a:r>
            <a:endParaRPr kumimoji="0" lang="en-US" altLang="zh-CN" sz="2400" b="1" smtClean="0">
              <a:latin typeface="Adobe 宋体 Std L" pitchFamily="18" charset="-122"/>
              <a:ea typeface="Adobe 宋体 Std L" pitchFamily="18" charset="-122"/>
              <a:cs typeface="华文细黑" panose="02010600040101010101" pitchFamily="2" charset="-122"/>
            </a:endParaRPr>
          </a:p>
        </p:txBody>
      </p:sp>
      <p:sp>
        <p:nvSpPr>
          <p:cNvPr id="6"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5" descr="F:\2014宣传设计\0424-教学课件\研发ppt\c558920c7f05579facd5f95da88f383d.jpg"/>
          <p:cNvPicPr>
            <a:picLocks noChangeAspect="1" noChangeArrowheads="1"/>
          </p:cNvPicPr>
          <p:nvPr userDrawn="1"/>
        </p:nvPicPr>
        <p:blipFill>
          <a:blip r:embed="rId2"/>
          <a:srcRect/>
          <a:stretch>
            <a:fillRect/>
          </a:stretch>
        </p:blipFill>
        <p:spPr bwMode="auto">
          <a:xfrm>
            <a:off x="539750" y="1545434"/>
            <a:ext cx="4032250" cy="2268457"/>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8" name="Rectangle 2"/>
          <p:cNvSpPr>
            <a:spLocks noGrp="1"/>
          </p:cNvSpPr>
          <p:nvPr userDrawn="1">
            <p:ph type="title"/>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Grp="1"/>
          </p:cNvSpPr>
          <p:nvPr userDrawn="1">
            <p:ph type="body" idx="1"/>
          </p:nvPr>
        </p:nvSpPr>
        <p:spPr>
          <a:xfrm>
            <a:off x="539750" y="837010"/>
            <a:ext cx="8135938" cy="3737372"/>
          </a:xfrm>
        </p:spPr>
        <p:txBody>
          <a:bodyPr/>
          <a:lstStyle/>
          <a:p>
            <a:pPr lvl="0">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p>
        </p:txBody>
      </p:sp>
      <p:grpSp>
        <p:nvGrpSpPr>
          <p:cNvPr id="2" name="组合 1"/>
          <p:cNvGrpSpPr/>
          <p:nvPr userDrawn="1"/>
        </p:nvGrpSpPr>
        <p:grpSpPr bwMode="auto">
          <a:xfrm>
            <a:off x="576268" y="1329929"/>
            <a:ext cx="7991475" cy="4801314"/>
            <a:chOff x="925513" y="1772816"/>
            <a:chExt cx="7993062" cy="6401752"/>
          </a:xfrm>
        </p:grpSpPr>
        <p:sp>
          <p:nvSpPr>
            <p:cNvPr id="11" name="Text Box 4"/>
            <p:cNvSpPr txBox="1">
              <a:spLocks noChangeArrowheads="1"/>
            </p:cNvSpPr>
            <p:nvPr/>
          </p:nvSpPr>
          <p:spPr bwMode="auto">
            <a:xfrm>
              <a:off x="925513" y="1772816"/>
              <a:ext cx="7543710" cy="640175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dirty="0" smtClean="0">
                  <a:solidFill>
                    <a:srgbClr val="FF0000"/>
                  </a:solidFill>
                  <a:latin typeface="Adobe 仿宋 Std R" pitchFamily="18" charset="-122"/>
                  <a:ea typeface="Adobe 仿宋 Std R" pitchFamily="18" charset="-122"/>
                </a:rPr>
                <a:t>&lt;%@ page language="java" </a:t>
              </a:r>
              <a:r>
                <a:rPr lang="en-US" altLang="zh-CN" b="1" dirty="0" err="1" smtClean="0">
                  <a:solidFill>
                    <a:srgbClr val="FF0000"/>
                  </a:solidFill>
                  <a:latin typeface="Adobe 仿宋 Std R" pitchFamily="18" charset="-122"/>
                  <a:ea typeface="Adobe 仿宋 Std R" pitchFamily="18" charset="-122"/>
                </a:rPr>
                <a:t>contentType</a:t>
              </a:r>
              <a:r>
                <a:rPr lang="en-US" altLang="zh-CN" b="1" dirty="0" smtClean="0">
                  <a:solidFill>
                    <a:srgbClr val="FF0000"/>
                  </a:solidFill>
                  <a:latin typeface="Adobe 仿宋 Std R" pitchFamily="18" charset="-122"/>
                  <a:ea typeface="Adobe 仿宋 Std R" pitchFamily="18" charset="-122"/>
                </a:rPr>
                <a:t>="text/html; charset=UTF-8"</a:t>
              </a:r>
            </a:p>
            <a:p>
              <a:pPr eaLnBrk="1" hangingPunct="1">
                <a:defRPr/>
              </a:pPr>
              <a:r>
                <a:rPr lang="en-US" altLang="zh-CN" b="1" dirty="0" err="1" smtClean="0">
                  <a:solidFill>
                    <a:srgbClr val="FF0000"/>
                  </a:solidFill>
                  <a:latin typeface="Adobe 仿宋 Std R" pitchFamily="18" charset="-122"/>
                  <a:ea typeface="Adobe 仿宋 Std R" pitchFamily="18" charset="-122"/>
                </a:rPr>
                <a:t>pageEncoding</a:t>
              </a:r>
              <a:r>
                <a:rPr lang="en-US" altLang="zh-CN" b="1" dirty="0" smtClean="0">
                  <a:solidFill>
                    <a:srgbClr val="FF0000"/>
                  </a:solidFill>
                  <a:latin typeface="Adobe 仿宋 Std R" pitchFamily="18" charset="-122"/>
                  <a:ea typeface="Adobe 仿宋 Std R" pitchFamily="18" charset="-122"/>
                </a:rPr>
                <a:t>="UTF-8"%&gt;</a:t>
              </a:r>
            </a:p>
            <a:p>
              <a:pPr eaLnBrk="1" hangingPunct="1">
                <a:defRPr/>
              </a:pPr>
              <a:r>
                <a:rPr lang="en-US" altLang="zh-CN" b="1" dirty="0" smtClean="0">
                  <a:solidFill>
                    <a:srgbClr val="000000"/>
                  </a:solidFill>
                  <a:latin typeface="Adobe 仿宋 Std R" pitchFamily="18" charset="-122"/>
                  <a:ea typeface="Adobe 仿宋 Std R" pitchFamily="18" charset="-122"/>
                </a:rPr>
                <a:t>&lt;html&gt;</a:t>
              </a:r>
            </a:p>
            <a:p>
              <a:pPr eaLnBrk="1" hangingPunct="1">
                <a:defRPr/>
              </a:pPr>
              <a:r>
                <a:rPr lang="en-US" altLang="zh-CN" b="1" dirty="0" smtClean="0">
                  <a:solidFill>
                    <a:srgbClr val="000000"/>
                  </a:solidFill>
                  <a:latin typeface="Adobe 仿宋 Std R" pitchFamily="18" charset="-122"/>
                  <a:ea typeface="Adobe 仿宋 Std R" pitchFamily="18" charset="-122"/>
                </a:rPr>
                <a:t>&lt;head&gt;</a:t>
              </a:r>
            </a:p>
            <a:p>
              <a:pPr eaLnBrk="1" hangingPunct="1">
                <a:defRPr/>
              </a:pPr>
              <a:r>
                <a:rPr lang="en-US" altLang="zh-CN" b="1" dirty="0" smtClean="0">
                  <a:solidFill>
                    <a:srgbClr val="000000"/>
                  </a:solidFill>
                  <a:latin typeface="Adobe 仿宋 Std R" pitchFamily="18" charset="-122"/>
                  <a:ea typeface="Adobe 仿宋 Std R" pitchFamily="18" charset="-122"/>
                </a:rPr>
                <a:t>&lt;meta http-</a:t>
              </a:r>
              <a:r>
                <a:rPr lang="en-US" altLang="zh-CN" b="1" dirty="0" err="1" smtClean="0">
                  <a:solidFill>
                    <a:srgbClr val="000000"/>
                  </a:solidFill>
                  <a:latin typeface="Adobe 仿宋 Std R" pitchFamily="18" charset="-122"/>
                  <a:ea typeface="Adobe 仿宋 Std R" pitchFamily="18" charset="-122"/>
                </a:rPr>
                <a:t>equiv</a:t>
              </a:r>
              <a:r>
                <a:rPr lang="en-US" altLang="zh-CN" b="1" dirty="0" smtClean="0">
                  <a:solidFill>
                    <a:srgbClr val="000000"/>
                  </a:solidFill>
                  <a:latin typeface="Adobe 仿宋 Std R" pitchFamily="18" charset="-122"/>
                  <a:ea typeface="Adobe 仿宋 Std R" pitchFamily="18" charset="-122"/>
                </a:rPr>
                <a:t>="Content-Type" content="text/html; charset=UTF-8"&gt;</a:t>
              </a:r>
            </a:p>
            <a:p>
              <a:pPr eaLnBrk="1" hangingPunct="1">
                <a:defRPr/>
              </a:pPr>
              <a:r>
                <a:rPr lang="en-US" altLang="zh-CN" b="1" dirty="0" smtClean="0">
                  <a:solidFill>
                    <a:srgbClr val="000000"/>
                  </a:solidFill>
                  <a:latin typeface="Adobe 仿宋 Std R" pitchFamily="18" charset="-122"/>
                  <a:ea typeface="Adobe 仿宋 Std R" pitchFamily="18" charset="-122"/>
                </a:rPr>
                <a:t>&lt;title&gt;</a:t>
              </a:r>
              <a:r>
                <a:rPr lang="en-US" altLang="zh-CN" b="1" dirty="0" err="1" smtClean="0">
                  <a:solidFill>
                    <a:srgbClr val="000000"/>
                  </a:solidFill>
                  <a:latin typeface="Adobe 仿宋 Std R" pitchFamily="18" charset="-122"/>
                  <a:ea typeface="Adobe 仿宋 Std R" pitchFamily="18" charset="-122"/>
                </a:rPr>
                <a:t>HelloWord</a:t>
              </a:r>
              <a:r>
                <a:rPr lang="en-US" altLang="zh-CN" b="1" dirty="0" smtClean="0">
                  <a:solidFill>
                    <a:srgbClr val="000000"/>
                  </a:solidFill>
                  <a:latin typeface="Adobe 仿宋 Std R" pitchFamily="18" charset="-122"/>
                  <a:ea typeface="Adobe 仿宋 Std R" pitchFamily="18" charset="-122"/>
                </a:rPr>
                <a:t>&lt;/title&gt;</a:t>
              </a:r>
            </a:p>
            <a:p>
              <a:pPr eaLnBrk="1" hangingPunct="1">
                <a:defRPr/>
              </a:pPr>
              <a:r>
                <a:rPr lang="en-US" altLang="zh-CN" b="1" dirty="0" smtClean="0">
                  <a:solidFill>
                    <a:srgbClr val="000000"/>
                  </a:solidFill>
                  <a:latin typeface="Adobe 仿宋 Std R" pitchFamily="18" charset="-122"/>
                  <a:ea typeface="Adobe 仿宋 Std R" pitchFamily="18" charset="-122"/>
                </a:rPr>
                <a:t>&lt;/head&gt;</a:t>
              </a:r>
            </a:p>
            <a:p>
              <a:pPr eaLnBrk="1" hangingPunct="1">
                <a:defRPr/>
              </a:pPr>
              <a:r>
                <a:rPr lang="en-US" altLang="zh-CN" b="1" dirty="0" smtClean="0">
                  <a:solidFill>
                    <a:srgbClr val="000000"/>
                  </a:solidFill>
                  <a:latin typeface="Adobe 仿宋 Std R" pitchFamily="18" charset="-122"/>
                  <a:ea typeface="Adobe 仿宋 Std R" pitchFamily="18" charset="-122"/>
                </a:rPr>
                <a:t>&lt;body&gt;</a:t>
              </a:r>
            </a:p>
            <a:p>
              <a:pPr lvl="1" eaLnBrk="1" hangingPunct="1">
                <a:defRPr/>
              </a:pPr>
              <a:r>
                <a:rPr lang="en-US" altLang="zh-CN" b="1" dirty="0" smtClean="0">
                  <a:solidFill>
                    <a:srgbClr val="000000"/>
                  </a:solidFill>
                  <a:latin typeface="Adobe 仿宋 Std R" pitchFamily="18" charset="-122"/>
                  <a:ea typeface="Adobe 仿宋 Std R" pitchFamily="18" charset="-122"/>
                  <a:cs typeface="华文细黑" panose="02010600040101010101" pitchFamily="2" charset="-122"/>
                </a:rPr>
                <a:t>&lt;h3&gt;</a:t>
              </a:r>
            </a:p>
            <a:p>
              <a:pPr lvl="2" eaLnBrk="1" hangingPunct="1">
                <a:defRPr/>
              </a:pP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&lt;%</a:t>
              </a:r>
            </a:p>
            <a:p>
              <a:pPr lvl="3" eaLnBrk="1" hangingPunct="1">
                <a:defRPr/>
              </a:pPr>
              <a:r>
                <a:rPr lang="en-US" altLang="zh-CN" b="1" dirty="0" err="1" smtClean="0">
                  <a:solidFill>
                    <a:srgbClr val="FF0000"/>
                  </a:solidFill>
                  <a:latin typeface="Adobe 仿宋 Std R" pitchFamily="18" charset="-122"/>
                  <a:ea typeface="Adobe 仿宋 Std R" pitchFamily="18" charset="-122"/>
                  <a:cs typeface="华文细黑" panose="02010600040101010101" pitchFamily="2" charset="-122"/>
                </a:rPr>
                <a:t>out.println</a:t>
              </a: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("JSP Hello Word !");</a:t>
              </a:r>
            </a:p>
            <a:p>
              <a:pPr lvl="2" eaLnBrk="1" hangingPunct="1">
                <a:defRPr/>
              </a:pPr>
              <a:r>
                <a:rPr lang="en-US" altLang="zh-CN" b="1" dirty="0" smtClean="0">
                  <a:solidFill>
                    <a:srgbClr val="FF0000"/>
                  </a:solidFill>
                  <a:latin typeface="Adobe 仿宋 Std R" pitchFamily="18" charset="-122"/>
                  <a:ea typeface="Adobe 仿宋 Std R" pitchFamily="18" charset="-122"/>
                  <a:cs typeface="华文细黑" panose="02010600040101010101" pitchFamily="2" charset="-122"/>
                </a:rPr>
                <a:t>%&gt;</a:t>
              </a:r>
            </a:p>
            <a:p>
              <a:pPr lvl="1" eaLnBrk="1" hangingPunct="1">
                <a:defRPr/>
              </a:pPr>
              <a:r>
                <a:rPr lang="en-US" altLang="zh-CN" b="1" dirty="0" smtClean="0">
                  <a:solidFill>
                    <a:srgbClr val="000000"/>
                  </a:solidFill>
                  <a:latin typeface="Adobe 仿宋 Std R" pitchFamily="18" charset="-122"/>
                  <a:ea typeface="Adobe 仿宋 Std R" pitchFamily="18" charset="-122"/>
                  <a:cs typeface="华文细黑" panose="02010600040101010101" pitchFamily="2" charset="-122"/>
                </a:rPr>
                <a:t>&lt;/h3&gt;</a:t>
              </a:r>
            </a:p>
            <a:p>
              <a:pPr eaLnBrk="1" hangingPunct="1">
                <a:defRPr/>
              </a:pPr>
              <a:r>
                <a:rPr lang="en-US" altLang="zh-CN" b="1" dirty="0" smtClean="0">
                  <a:solidFill>
                    <a:srgbClr val="000000"/>
                  </a:solidFill>
                  <a:latin typeface="Adobe 仿宋 Std R" pitchFamily="18" charset="-122"/>
                  <a:ea typeface="Adobe 仿宋 Std R" pitchFamily="18" charset="-122"/>
                </a:rPr>
                <a:t>&lt;/body&gt;</a:t>
              </a:r>
            </a:p>
            <a:p>
              <a:pPr eaLnBrk="1" hangingPunct="1">
                <a:defRPr/>
              </a:pPr>
              <a:r>
                <a:rPr lang="en-US" altLang="zh-CN" b="1" dirty="0" smtClean="0">
                  <a:solidFill>
                    <a:srgbClr val="000000"/>
                  </a:solidFill>
                  <a:latin typeface="Adobe 仿宋 Std R" pitchFamily="18" charset="-122"/>
                  <a:ea typeface="Adobe 仿宋 Std R" pitchFamily="18" charset="-122"/>
                </a:rPr>
                <a:t>&lt;/html&gt;</a:t>
              </a:r>
            </a:p>
          </p:txBody>
        </p:sp>
        <p:sp>
          <p:nvSpPr>
            <p:cNvPr id="12" name="圆角矩形标注 11"/>
            <p:cNvSpPr>
              <a:spLocks noChangeArrowheads="1"/>
            </p:cNvSpPr>
            <p:nvPr/>
          </p:nvSpPr>
          <p:spPr bwMode="auto">
            <a:xfrm>
              <a:off x="5642912" y="4431878"/>
              <a:ext cx="1808522" cy="438150"/>
            </a:xfrm>
            <a:prstGeom prst="wedgeRoundRectCallout">
              <a:avLst>
                <a:gd name="adj1" fmla="val -72676"/>
                <a:gd name="adj2" fmla="val 2412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p>
          </p:txBody>
        </p:sp>
        <p:sp>
          <p:nvSpPr>
            <p:cNvPr id="13" name="圆角矩形标注 12"/>
            <p:cNvSpPr>
              <a:spLocks noChangeArrowheads="1"/>
            </p:cNvSpPr>
            <p:nvPr/>
          </p:nvSpPr>
          <p:spPr bwMode="auto">
            <a:xfrm>
              <a:off x="5292005" y="3396828"/>
              <a:ext cx="1872034" cy="465138"/>
            </a:xfrm>
            <a:prstGeom prst="wedgeRoundRectCallout">
              <a:avLst>
                <a:gd name="adj1" fmla="val -75481"/>
                <a:gd name="adj2" fmla="val -50375"/>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i="0" smtClean="0">
                  <a:solidFill>
                    <a:srgbClr val="000000"/>
                  </a:solidFill>
                  <a:latin typeface="Adobe 仿宋 Std R" pitchFamily="18" charset="-122"/>
                  <a:ea typeface="Adobe 仿宋 Std R" pitchFamily="18" charset="-122"/>
                </a:rPr>
                <a:t>HTML</a:t>
              </a:r>
              <a:r>
                <a:rPr lang="zh-CN" altLang="en-US" sz="1800" i="0" smtClean="0">
                  <a:solidFill>
                    <a:srgbClr val="000000"/>
                  </a:solidFill>
                  <a:latin typeface="Adobe 仿宋 Std R" pitchFamily="18" charset="-122"/>
                  <a:ea typeface="Adobe 仿宋 Std R" pitchFamily="18" charset="-122"/>
                </a:rPr>
                <a:t>代码</a:t>
              </a:r>
            </a:p>
          </p:txBody>
        </p:sp>
        <p:sp>
          <p:nvSpPr>
            <p:cNvPr id="14" name="圆角矩形标注 13"/>
            <p:cNvSpPr>
              <a:spLocks noChangeArrowheads="1"/>
            </p:cNvSpPr>
            <p:nvPr/>
          </p:nvSpPr>
          <p:spPr bwMode="auto">
            <a:xfrm>
              <a:off x="5866794" y="2288753"/>
              <a:ext cx="1873622" cy="422275"/>
            </a:xfrm>
            <a:prstGeom prst="wedgeRoundRectCallout">
              <a:avLst>
                <a:gd name="adj1" fmla="val -78981"/>
                <a:gd name="adj2" fmla="val -43602"/>
                <a:gd name="adj3" fmla="val 16667"/>
              </a:avLst>
            </a:prstGeom>
            <a:solidFill>
              <a:schemeClr val="bg1"/>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p>
          </p:txBody>
        </p:sp>
        <p:pic>
          <p:nvPicPr>
            <p:cNvPr id="15" name="图片 3"/>
            <p:cNvPicPr>
              <a:picLocks noChangeAspect="1"/>
            </p:cNvPicPr>
            <p:nvPr/>
          </p:nvPicPr>
          <p:blipFill>
            <a:blip r:embed="rId2"/>
            <a:srcRect/>
            <a:stretch>
              <a:fillRect/>
            </a:stretch>
          </p:blipFill>
          <p:spPr bwMode="auto">
            <a:xfrm>
              <a:off x="7740650" y="5403428"/>
              <a:ext cx="1177925" cy="1181100"/>
            </a:xfrm>
            <a:prstGeom prst="rect">
              <a:avLst/>
            </a:prstGeom>
            <a:noFill/>
            <a:ln w="9525">
              <a:noFill/>
              <a:miter lim="800000"/>
              <a:headEnd/>
              <a:tailEnd/>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10" name="Rectangle 2"/>
          <p:cNvSpPr>
            <a:spLocks noGrp="1"/>
          </p:cNvSpPr>
          <p:nvPr userDrawn="1">
            <p:ph type="title"/>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6" name="Rectangle 3"/>
          <p:cNvSpPr>
            <a:spLocks noGrp="1"/>
          </p:cNvSpPr>
          <p:nvPr userDrawn="1">
            <p:ph type="body" idx="1"/>
          </p:nvPr>
        </p:nvSpPr>
        <p:spPr>
          <a:xfrm>
            <a:off x="539750" y="689375"/>
            <a:ext cx="8135938" cy="696515"/>
          </a:xfrm>
        </p:spPr>
        <p:txBody>
          <a:bodyPr/>
          <a:lstStyle/>
          <a:p>
            <a:pPr lvl="0">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p>
          <a:p>
            <a:pPr lvl="1">
              <a:buClr>
                <a:schemeClr val="accent6"/>
              </a:buClr>
              <a:buFont typeface="Wingdings" panose="05000000000000000000" pitchFamily="2" charset="2"/>
              <a:buChar char="l"/>
              <a:defRPr/>
            </a:pPr>
            <a:r>
              <a:rPr kumimoji="0" lang="zh-CN" altLang="en-US" sz="2400" b="1" smtClean="0">
                <a:ea typeface="Adobe 宋体 Std L" pitchFamily="18" charset="-122"/>
              </a:rPr>
              <a:t>第二级</a:t>
            </a:r>
          </a:p>
          <a:p>
            <a:pPr lvl="2">
              <a:buClr>
                <a:schemeClr val="accent6"/>
              </a:buClr>
              <a:buFont typeface="Wingdings" panose="05000000000000000000" pitchFamily="2" charset="2"/>
              <a:buChar char="l"/>
              <a:defRPr/>
            </a:pPr>
            <a:r>
              <a:rPr kumimoji="0" lang="zh-CN" altLang="en-US" sz="2400" b="1" smtClean="0">
                <a:ea typeface="Adobe 宋体 Std L" pitchFamily="18" charset="-122"/>
              </a:rPr>
              <a:t>第三级</a:t>
            </a:r>
          </a:p>
        </p:txBody>
      </p:sp>
      <p:grpSp>
        <p:nvGrpSpPr>
          <p:cNvPr id="2" name="组合 1"/>
          <p:cNvGrpSpPr/>
          <p:nvPr userDrawn="1"/>
        </p:nvGrpSpPr>
        <p:grpSpPr bwMode="auto">
          <a:xfrm>
            <a:off x="814393" y="1385890"/>
            <a:ext cx="7515225" cy="3517106"/>
            <a:chOff x="900113" y="1847850"/>
            <a:chExt cx="7516812" cy="4689475"/>
          </a:xfrm>
        </p:grpSpPr>
        <p:pic>
          <p:nvPicPr>
            <p:cNvPr id="18" name="Picture 9"/>
            <p:cNvPicPr>
              <a:picLocks noChangeAspect="1" noChangeArrowheads="1"/>
            </p:cNvPicPr>
            <p:nvPr/>
          </p:nvPicPr>
          <p:blipFill>
            <a:blip r:embed="rId2"/>
            <a:srcRect/>
            <a:stretch>
              <a:fillRect/>
            </a:stretch>
          </p:blipFill>
          <p:spPr bwMode="auto">
            <a:xfrm>
              <a:off x="900113" y="2427288"/>
              <a:ext cx="6913562" cy="3517900"/>
            </a:xfrm>
            <a:prstGeom prst="rect">
              <a:avLst/>
            </a:prstGeom>
            <a:noFill/>
            <a:ln w="9525">
              <a:noFill/>
              <a:miter lim="800000"/>
              <a:headEnd/>
              <a:tailEnd/>
            </a:ln>
          </p:spPr>
        </p:pic>
        <p:sp>
          <p:nvSpPr>
            <p:cNvPr id="19" name="矩形 18"/>
            <p:cNvSpPr/>
            <p:nvPr/>
          </p:nvSpPr>
          <p:spPr>
            <a:xfrm>
              <a:off x="2179908" y="2782888"/>
              <a:ext cx="390448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0" name="圆角矩形标注 19"/>
            <p:cNvSpPr>
              <a:spLocks noChangeArrowheads="1"/>
            </p:cNvSpPr>
            <p:nvPr/>
          </p:nvSpPr>
          <p:spPr bwMode="auto">
            <a:xfrm>
              <a:off x="3572439" y="4143375"/>
              <a:ext cx="1784727" cy="642938"/>
            </a:xfrm>
            <a:prstGeom prst="wedgeRoundRectCallout">
              <a:avLst>
                <a:gd name="adj1" fmla="val -92667"/>
                <a:gd name="adj2" fmla="val -209208"/>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p>
              <a:pPr algn="ctr">
                <a:defRPr/>
              </a:pPr>
              <a:r>
                <a:rPr lang="en-US" altLang="zh-CN" b="1" i="0" dirty="0">
                  <a:solidFill>
                    <a:schemeClr val="dk1"/>
                  </a:solidFill>
                  <a:latin typeface="Adobe 宋体 Std L" pitchFamily="18" charset="-122"/>
                  <a:ea typeface="Adobe 宋体 Std L" pitchFamily="18" charset="-122"/>
                </a:rPr>
                <a:t>HTTP</a:t>
              </a:r>
              <a:r>
                <a:rPr lang="zh-CN" altLang="en-US" b="1" i="0" dirty="0">
                  <a:solidFill>
                    <a:schemeClr val="dk1"/>
                  </a:solidFill>
                  <a:latin typeface="Adobe 宋体 Std L" pitchFamily="18" charset="-122"/>
                  <a:ea typeface="Adobe 宋体 Std L" pitchFamily="18" charset="-122"/>
                </a:rPr>
                <a:t>协议</a:t>
              </a:r>
            </a:p>
          </p:txBody>
        </p:sp>
        <p:sp>
          <p:nvSpPr>
            <p:cNvPr id="21" name="圆角矩形标注 20"/>
            <p:cNvSpPr>
              <a:spLocks noChangeArrowheads="1"/>
            </p:cNvSpPr>
            <p:nvPr/>
          </p:nvSpPr>
          <p:spPr bwMode="auto">
            <a:xfrm>
              <a:off x="5976422" y="1847850"/>
              <a:ext cx="1786315" cy="500063"/>
            </a:xfrm>
            <a:prstGeom prst="wedgeRoundRectCallout">
              <a:avLst>
                <a:gd name="adj1" fmla="val -45580"/>
                <a:gd name="adj2" fmla="val 173331"/>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b="1" i="0" dirty="0" smtClean="0">
                  <a:solidFill>
                    <a:srgbClr val="000000"/>
                  </a:solidFill>
                  <a:latin typeface="Adobe 宋体 Std L" pitchFamily="18" charset="-122"/>
                  <a:ea typeface="Adobe 宋体 Std L" pitchFamily="18" charset="-122"/>
                </a:rPr>
                <a:t>URL</a:t>
              </a:r>
              <a:endParaRPr lang="zh-CN" altLang="en-US" sz="1800" b="1" i="0" dirty="0" smtClean="0">
                <a:solidFill>
                  <a:srgbClr val="000000"/>
                </a:solidFill>
                <a:latin typeface="Adobe 宋体 Std L" pitchFamily="18" charset="-122"/>
                <a:ea typeface="Adobe 宋体 Std L" pitchFamily="18" charset="-122"/>
              </a:endParaRPr>
            </a:p>
          </p:txBody>
        </p:sp>
        <p:cxnSp>
          <p:nvCxnSpPr>
            <p:cNvPr id="22" name="直接连接符 21"/>
            <p:cNvCxnSpPr>
              <a:cxnSpLocks noChangeShapeType="1"/>
            </p:cNvCxnSpPr>
            <p:nvPr/>
          </p:nvCxnSpPr>
          <p:spPr bwMode="auto">
            <a:xfrm>
              <a:off x="1463794" y="3860800"/>
              <a:ext cx="1786315" cy="1588"/>
            </a:xfrm>
            <a:prstGeom prst="line">
              <a:avLst/>
            </a:prstGeom>
            <a:noFill/>
            <a:ln w="38100">
              <a:solidFill>
                <a:srgbClr val="FF0000"/>
              </a:solidFill>
              <a:round/>
            </a:ln>
            <a:effectLst>
              <a:outerShdw blurRad="63500" dist="23000" dir="5400000" rotWithShape="0">
                <a:srgbClr val="000000">
                  <a:alpha val="34999"/>
                </a:srgbClr>
              </a:outerShdw>
            </a:effectLst>
          </p:spPr>
        </p:cxnSp>
        <p:sp>
          <p:nvSpPr>
            <p:cNvPr id="23" name="圆角矩形标注 22"/>
            <p:cNvSpPr>
              <a:spLocks noChangeArrowheads="1"/>
            </p:cNvSpPr>
            <p:nvPr/>
          </p:nvSpPr>
          <p:spPr bwMode="auto">
            <a:xfrm>
              <a:off x="1465382" y="4581525"/>
              <a:ext cx="1784727" cy="642938"/>
            </a:xfrm>
            <a:prstGeom prst="wedgeRoundRectCallout">
              <a:avLst>
                <a:gd name="adj1" fmla="val -20833"/>
                <a:gd name="adj2" fmla="val -160384"/>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smtClean="0">
                  <a:solidFill>
                    <a:srgbClr val="000000"/>
                  </a:solidFill>
                  <a:latin typeface="Adobe 宋体 Std L" pitchFamily="18" charset="-122"/>
                  <a:ea typeface="Adobe 宋体 Std L" pitchFamily="18" charset="-122"/>
                </a:rPr>
                <a:t>运行结果</a:t>
              </a:r>
            </a:p>
          </p:txBody>
        </p:sp>
        <p:pic>
          <p:nvPicPr>
            <p:cNvPr id="24" name="图片 2"/>
            <p:cNvPicPr>
              <a:picLocks noChangeAspect="1"/>
            </p:cNvPicPr>
            <p:nvPr/>
          </p:nvPicPr>
          <p:blipFill>
            <a:blip r:embed="rId3"/>
            <a:srcRect/>
            <a:stretch>
              <a:fillRect/>
            </a:stretch>
          </p:blipFill>
          <p:spPr bwMode="auto">
            <a:xfrm>
              <a:off x="7145338" y="5265738"/>
              <a:ext cx="1271587" cy="1271587"/>
            </a:xfrm>
            <a:prstGeom prst="rect">
              <a:avLst/>
            </a:prstGeom>
            <a:noFill/>
            <a:ln w="9525">
              <a:noFill/>
              <a:miter lim="800000"/>
              <a:headEnd/>
              <a:tailEnd/>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12" name="标题 1"/>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3" name="内容占位符 2"/>
          <p:cNvSpPr>
            <a:spLocks noGrp="1"/>
          </p:cNvSpPr>
          <p:nvPr userDrawn="1">
            <p:ph idx="9"/>
          </p:nvPr>
        </p:nvSpPr>
        <p:spPr>
          <a:xfrm>
            <a:off x="4545018" y="844153"/>
            <a:ext cx="4130675" cy="3737372"/>
          </a:xfrm>
        </p:spPr>
        <p:txBody>
          <a:bodyPr/>
          <a:lstStyle/>
          <a:p>
            <a:pPr lvl="0">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单击此处编辑母版文本样式</a:t>
            </a:r>
          </a:p>
          <a:p>
            <a:pPr lvl="1">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第二级</a:t>
            </a:r>
          </a:p>
          <a:p>
            <a:pPr lvl="2">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第三级</a:t>
            </a:r>
          </a:p>
          <a:p>
            <a:pPr lvl="3">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第四级</a:t>
            </a:r>
          </a:p>
          <a:p>
            <a:pPr lvl="4">
              <a:lnSpc>
                <a:spcPct val="150000"/>
              </a:lnSpc>
              <a:buClr>
                <a:schemeClr val="accent6"/>
              </a:buClr>
              <a:buFont typeface="Wingdings" panose="05000000000000000000" pitchFamily="2" charset="2"/>
              <a:buChar char="l"/>
              <a:defRPr/>
            </a:pPr>
            <a:r>
              <a:rPr kumimoji="0" lang="zh-CN" altLang="en-US" sz="2400" b="1" smtClean="0">
                <a:ea typeface="Adobe 宋体 Std L" pitchFamily="18" charset="-122"/>
              </a:rPr>
              <a:t>第五级</a:t>
            </a:r>
            <a:endParaRPr kumimoji="0" lang="zh-CN" altLang="en-US" dirty="0" smtClean="0">
              <a:latin typeface="Adobe 宋体 Std L" pitchFamily="18" charset="-122"/>
              <a:ea typeface="Adobe 宋体 Std L" pitchFamily="18" charset="-122"/>
              <a:cs typeface="华文细黑" panose="02010600040101010101" pitchFamily="2" charset="-122"/>
            </a:endParaRPr>
          </a:p>
        </p:txBody>
      </p:sp>
      <p:pic>
        <p:nvPicPr>
          <p:cNvPr id="14" name="Picture 4" descr="F:\2014宣传设计\0424-教学课件\研发ppt\b1dd4a90987fec5495993d6f57ff2936.jpg"/>
          <p:cNvPicPr>
            <a:picLocks noChangeAspect="1" noChangeArrowheads="1"/>
          </p:cNvPicPr>
          <p:nvPr userDrawn="1"/>
        </p:nvPicPr>
        <p:blipFill>
          <a:blip r:embed="rId2"/>
          <a:srcRect l="11678" t="9798" r="22951"/>
          <a:stretch>
            <a:fillRect/>
          </a:stretch>
        </p:blipFill>
        <p:spPr bwMode="auto">
          <a:xfrm>
            <a:off x="539750" y="1009652"/>
            <a:ext cx="4032250" cy="3182541"/>
          </a:xfrm>
          <a:prstGeom prst="rect">
            <a:avLst/>
          </a:prstGeom>
          <a:noFill/>
          <a:ln w="9525">
            <a:noFill/>
            <a:miter lim="800000"/>
            <a:headEnd/>
            <a:tailEnd/>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3FEB84D4-D3AC-4D0D-92F3-4E29699CCF8A}" type="slidenum">
              <a:rPr lang="zh-CN" altLang="en-US"/>
              <a:t>‹#›</a:t>
            </a:fld>
            <a:endParaRPr lang="en-US" altLang="zh-CN"/>
          </a:p>
        </p:txBody>
      </p:sp>
      <p:sp>
        <p:nvSpPr>
          <p:cNvPr id="5"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6"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了解静态网站与动态网站的概念及区别</a:t>
            </a: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结构与</a:t>
            </a:r>
            <a:r>
              <a:rPr lang="en-US" altLang="zh-CN" sz="2000" i="0" dirty="0">
                <a:latin typeface="Adobe 宋体 Std L" pitchFamily="18" charset="-122"/>
                <a:ea typeface="Adobe 宋体 Std L" pitchFamily="18" charset="-122"/>
              </a:rPr>
              <a:t>C/S</a:t>
            </a:r>
            <a:r>
              <a:rPr lang="zh-CN" altLang="en-US" sz="2000" i="0" dirty="0">
                <a:latin typeface="Adobe 宋体 Std L" pitchFamily="18" charset="-122"/>
                <a:ea typeface="Adobe 宋体 Std L" pitchFamily="18" charset="-122"/>
              </a:rPr>
              <a:t>结构的概念及区别</a:t>
            </a: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结构的工作原理</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技术</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执行过程</a:t>
            </a: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掌握如何搭建</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开发环境</a:t>
            </a: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掌握如何建立</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动态项目</a:t>
            </a:r>
          </a:p>
          <a:p>
            <a:pPr marL="342900" indent="-342900">
              <a:lnSpc>
                <a:spcPct val="150000"/>
              </a:lnSpc>
              <a:spcBef>
                <a:spcPct val="20000"/>
              </a:spcBef>
              <a:buClr>
                <a:schemeClr val="accent6"/>
              </a:buClr>
              <a:buFont typeface="Wingdings" panose="05000000000000000000" pitchFamily="2" charset="2"/>
              <a:buChar char="l"/>
              <a:defRPr/>
            </a:pPr>
            <a:r>
              <a:rPr lang="zh-CN" altLang="en-US" i="0" dirty="0">
                <a:latin typeface="Adobe 宋体 Std L" pitchFamily="18" charset="-122"/>
                <a:ea typeface="Adobe 宋体 Std L" pitchFamily="18" charset="-122"/>
              </a:rPr>
              <a:t>了解</a:t>
            </a:r>
            <a:r>
              <a:rPr lang="en-US" altLang="zh-CN" i="0" dirty="0">
                <a:latin typeface="Adobe 宋体 Std L" pitchFamily="18" charset="-122"/>
                <a:ea typeface="Adobe 宋体 Std L" pitchFamily="18" charset="-122"/>
              </a:rPr>
              <a:t>Web</a:t>
            </a:r>
            <a:r>
              <a:rPr lang="zh-CN" altLang="en-US" i="0" dirty="0">
                <a:latin typeface="Adobe 宋体 Std L" pitchFamily="18" charset="-122"/>
                <a:ea typeface="Adobe 宋体 Std L" pitchFamily="18" charset="-122"/>
              </a:rPr>
              <a:t>应用的目录结构</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了解项目的打包发布</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anose="05000000000000000000"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程序的调试技巧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 name="Rectangle 3"/>
          <p:cNvSpPr>
            <a:spLocks noGrp="1" noChangeArrowheads="1"/>
          </p:cNvSpPr>
          <p:nvPr userDrawn="1">
            <p:ph idx="4294967295"/>
          </p:nvPr>
        </p:nvSpPr>
        <p:spPr>
          <a:xfrm>
            <a:off x="827088" y="1059658"/>
            <a:ext cx="8229600" cy="3737372"/>
          </a:xfrm>
        </p:spPr>
        <p:txBody>
          <a:bodyPr/>
          <a:lstStyle/>
          <a:p>
            <a:pPr marL="0" lvl="0" indent="0" eaLnBrk="1" hangingPunct="1">
              <a:lnSpc>
                <a:spcPct val="150000"/>
              </a:lnSpc>
              <a:buFont typeface="Wingdings" panose="05000000000000000000" pitchFamily="2" charset="2"/>
              <a:buNone/>
            </a:pPr>
            <a:r>
              <a:rPr kumimoji="0" lang="zh-CN" altLang="en-US" sz="2400" smtClean="0">
                <a:ea typeface="Adobe 宋体 Std L" pitchFamily="18" charset="-122"/>
              </a:rPr>
              <a:t>单击此处编辑母版文本样式</a:t>
            </a:r>
          </a:p>
          <a:p>
            <a:pPr marL="0" lvl="1" indent="0" eaLnBrk="1" hangingPunct="1">
              <a:lnSpc>
                <a:spcPct val="150000"/>
              </a:lnSpc>
              <a:buFont typeface="Wingdings" panose="05000000000000000000" pitchFamily="2" charset="2"/>
              <a:buNone/>
            </a:pPr>
            <a:r>
              <a:rPr kumimoji="0" lang="zh-CN" altLang="en-US" sz="2400" smtClean="0">
                <a:ea typeface="Adobe 宋体 Std L" pitchFamily="18" charset="-122"/>
              </a:rPr>
              <a:t>第二级</a:t>
            </a:r>
          </a:p>
          <a:p>
            <a:pPr marL="0" lvl="2" indent="0" eaLnBrk="1" hangingPunct="1">
              <a:lnSpc>
                <a:spcPct val="150000"/>
              </a:lnSpc>
              <a:buFont typeface="Wingdings" panose="05000000000000000000" pitchFamily="2" charset="2"/>
              <a:buNone/>
            </a:pPr>
            <a:r>
              <a:rPr kumimoji="0" lang="zh-CN" altLang="en-US" sz="2400" smtClean="0">
                <a:ea typeface="Adobe 宋体 Std L" pitchFamily="18" charset="-122"/>
              </a:rPr>
              <a:t>第三级</a:t>
            </a:r>
          </a:p>
          <a:p>
            <a:pPr marL="0" lvl="3" indent="0" eaLnBrk="1" hangingPunct="1">
              <a:lnSpc>
                <a:spcPct val="150000"/>
              </a:lnSpc>
              <a:buFont typeface="Wingdings" panose="05000000000000000000" pitchFamily="2" charset="2"/>
              <a:buNone/>
            </a:pPr>
            <a:r>
              <a:rPr kumimoji="0" lang="zh-CN" altLang="en-US" sz="2400" smtClean="0">
                <a:ea typeface="Adobe 宋体 Std L" pitchFamily="18" charset="-122"/>
              </a:rPr>
              <a:t>第四级</a:t>
            </a:r>
          </a:p>
          <a:p>
            <a:pPr marL="0" lvl="4" indent="0" eaLnBrk="1" hangingPunct="1">
              <a:lnSpc>
                <a:spcPct val="150000"/>
              </a:lnSpc>
              <a:buFont typeface="Wingdings" panose="05000000000000000000" pitchFamily="2" charset="2"/>
              <a:buNone/>
            </a:pPr>
            <a:r>
              <a:rPr kumimoji="0" lang="zh-CN" altLang="en-US" sz="2400" smtClean="0">
                <a:ea typeface="Adobe 宋体 Std L" pitchFamily="18" charset="-122"/>
              </a:rPr>
              <a:t>第五级</a:t>
            </a:r>
            <a:endParaRPr kumimoji="0" lang="zh-CN" altLang="en-US" sz="2000" smtClean="0">
              <a:latin typeface="Adobe 宋体 Std L" pitchFamily="18" charset="-122"/>
              <a:ea typeface="Adobe 宋体 Std L" pitchFamily="18" charset="-122"/>
              <a:cs typeface="华文细黑" panose="02010600040101010101" pitchFamily="2" charset="-122"/>
            </a:endParaRPr>
          </a:p>
        </p:txBody>
      </p:sp>
      <p:sp>
        <p:nvSpPr>
          <p:cNvPr id="8"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9" name="图片 8"/>
          <p:cNvPicPr>
            <a:picLocks noChangeAspect="1"/>
          </p:cNvPicPr>
          <p:nvPr userDrawn="1"/>
        </p:nvPicPr>
        <p:blipFill>
          <a:blip r:embed="rId2" cstate="print">
            <a:duotone>
              <a:schemeClr val="accent1">
                <a:shade val="45000"/>
                <a:satMod val="135000"/>
              </a:schemeClr>
              <a:prstClr val="white"/>
            </a:duotone>
          </a:blip>
          <a:stretch>
            <a:fillRect/>
          </a:stretch>
        </p:blipFill>
        <p:spPr>
          <a:xfrm>
            <a:off x="827584" y="1059582"/>
            <a:ext cx="720080" cy="5400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0"/>
            <a:ext cx="8207375" cy="375046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B08D82C-987C-411A-9F02-A86A79A37A34}" type="slidenum">
              <a:rPr lang="zh-CN" altLang="en-US"/>
              <a:t>‹#›</a:t>
            </a:fld>
            <a:endParaRPr lang="en-US" altLang="zh-CN"/>
          </a:p>
        </p:txBody>
      </p:sp>
      <p:sp>
        <p:nvSpPr>
          <p:cNvPr id="3" name="Rectangle 3"/>
          <p:cNvSpPr>
            <a:spLocks noGrp="1" noChangeArrowheads="1"/>
          </p:cNvSpPr>
          <p:nvPr userDrawn="1">
            <p:ph idx="4294967295"/>
          </p:nvPr>
        </p:nvSpPr>
        <p:spPr>
          <a:xfrm>
            <a:off x="468313" y="832247"/>
            <a:ext cx="8229600" cy="3737372"/>
          </a:xfrm>
        </p:spPr>
        <p:txBody>
          <a:bodyPr/>
          <a:lstStyle/>
          <a:p>
            <a:pPr marL="0" lvl="0" indent="0" eaLnBrk="1" hangingPunct="1">
              <a:lnSpc>
                <a:spcPct val="150000"/>
              </a:lnSpc>
              <a:buFont typeface="Wingdings" panose="05000000000000000000" pitchFamily="2" charset="2"/>
              <a:buNone/>
            </a:pPr>
            <a:r>
              <a:rPr kumimoji="0" lang="zh-CN" altLang="en-US" smtClean="0">
                <a:ea typeface="Adobe 宋体 Std L" pitchFamily="18" charset="-122"/>
              </a:rPr>
              <a:t>单击此处编辑母版文本样式</a:t>
            </a:r>
          </a:p>
          <a:p>
            <a:pPr marL="0" lvl="1" indent="0" eaLnBrk="1" hangingPunct="1">
              <a:lnSpc>
                <a:spcPct val="150000"/>
              </a:lnSpc>
              <a:buFont typeface="Wingdings" panose="05000000000000000000" pitchFamily="2" charset="2"/>
              <a:buNone/>
            </a:pPr>
            <a:r>
              <a:rPr kumimoji="0" lang="zh-CN" altLang="en-US" smtClean="0">
                <a:ea typeface="Adobe 宋体 Std L" pitchFamily="18" charset="-122"/>
              </a:rPr>
              <a:t>第二级</a:t>
            </a:r>
          </a:p>
          <a:p>
            <a:pPr marL="0" lvl="2" indent="0" eaLnBrk="1" hangingPunct="1">
              <a:lnSpc>
                <a:spcPct val="150000"/>
              </a:lnSpc>
              <a:buFont typeface="Wingdings" panose="05000000000000000000" pitchFamily="2" charset="2"/>
              <a:buNone/>
            </a:pPr>
            <a:r>
              <a:rPr kumimoji="0" lang="zh-CN" altLang="en-US" smtClean="0">
                <a:ea typeface="Adobe 宋体 Std L" pitchFamily="18" charset="-122"/>
              </a:rPr>
              <a:t>第三级</a:t>
            </a:r>
          </a:p>
          <a:p>
            <a:pPr marL="0" lvl="3" indent="0" eaLnBrk="1" hangingPunct="1">
              <a:lnSpc>
                <a:spcPct val="150000"/>
              </a:lnSpc>
              <a:buFont typeface="Wingdings" panose="05000000000000000000" pitchFamily="2" charset="2"/>
              <a:buNone/>
            </a:pPr>
            <a:r>
              <a:rPr kumimoji="0" lang="zh-CN" altLang="en-US" smtClean="0">
                <a:ea typeface="Adobe 宋体 Std L" pitchFamily="18" charset="-122"/>
              </a:rPr>
              <a:t>第四级</a:t>
            </a:r>
          </a:p>
        </p:txBody>
      </p:sp>
      <p:sp>
        <p:nvSpPr>
          <p:cNvPr id="4" name="标题 3"/>
          <p:cNvSpPr>
            <a:spLocks noGrp="1"/>
          </p:cNvSpPr>
          <p:nvPr userDrawn="1">
            <p:ph type="title" idx="9"/>
          </p:nvPr>
        </p:nvSpPr>
        <p:spPr>
          <a:xfrm>
            <a:off x="539755" y="2"/>
            <a:ext cx="8158163"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5" name="图片 4"/>
          <p:cNvPicPr>
            <a:picLocks noChangeAspect="1"/>
          </p:cNvPicPr>
          <p:nvPr userDrawn="1"/>
        </p:nvPicPr>
        <p:blipFill>
          <a:blip r:embed="rId2" cstate="print">
            <a:duotone>
              <a:schemeClr val="accent1">
                <a:shade val="45000"/>
                <a:satMod val="135000"/>
              </a:schemeClr>
              <a:prstClr val="white"/>
            </a:duotone>
          </a:blip>
          <a:stretch>
            <a:fillRect/>
          </a:stretch>
        </p:blipFill>
        <p:spPr>
          <a:xfrm>
            <a:off x="323528" y="832247"/>
            <a:ext cx="720080" cy="540060"/>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B08D82C-987C-411A-9F02-A86A79A37A34}" type="slidenum">
              <a:rPr lang="zh-CN" altLang="en-US"/>
              <a:t>‹#›</a:t>
            </a:fld>
            <a:endParaRPr lang="en-US" altLang="zh-CN"/>
          </a:p>
        </p:txBody>
      </p:sp>
      <p:sp>
        <p:nvSpPr>
          <p:cNvPr id="3" name="Rectangle 3"/>
          <p:cNvSpPr>
            <a:spLocks noGrp="1" noChangeArrowheads="1"/>
          </p:cNvSpPr>
          <p:nvPr userDrawn="1">
            <p:ph idx="4294967295"/>
          </p:nvPr>
        </p:nvSpPr>
        <p:spPr>
          <a:xfrm>
            <a:off x="539750" y="844153"/>
            <a:ext cx="8135938" cy="3737372"/>
          </a:xfrm>
        </p:spPr>
        <p:txBody>
          <a:bodyPr/>
          <a:lstStyle/>
          <a:p>
            <a:pPr lvl="0"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单击此处编辑母版文本样式</a:t>
            </a:r>
          </a:p>
          <a:p>
            <a:pPr lvl="1"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第二级</a:t>
            </a:r>
          </a:p>
          <a:p>
            <a:pPr lvl="2"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第三级</a:t>
            </a:r>
          </a:p>
          <a:p>
            <a:pPr lvl="3"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第四级</a:t>
            </a:r>
          </a:p>
          <a:p>
            <a:pPr lvl="4" eaLnBrk="1" hangingPunct="1">
              <a:lnSpc>
                <a:spcPct val="150000"/>
              </a:lnSpc>
              <a:buClr>
                <a:schemeClr val="accent6"/>
              </a:buClr>
              <a:buFont typeface="Wingdings" panose="05000000000000000000" pitchFamily="2" charset="2"/>
              <a:buChar char="l"/>
              <a:defRPr/>
            </a:pPr>
            <a:r>
              <a:rPr kumimoji="0" lang="zh-CN" altLang="en-US" smtClean="0">
                <a:ea typeface="Adobe 宋体 Std L" pitchFamily="18" charset="-122"/>
              </a:rPr>
              <a:t>第五级</a:t>
            </a:r>
            <a:endParaRPr kumimoji="0" lang="en-US" altLang="zh-CN" sz="1600" dirty="0" smtClean="0">
              <a:latin typeface="Adobe 宋体 Std L" pitchFamily="18" charset="-122"/>
              <a:ea typeface="Adobe 宋体 Std L" pitchFamily="18" charset="-122"/>
              <a:cs typeface="华文细黑" panose="02010600040101010101" pitchFamily="2" charset="-122"/>
            </a:endParaRPr>
          </a:p>
        </p:txBody>
      </p:sp>
      <p:sp>
        <p:nvSpPr>
          <p:cNvPr id="4" name="标题 3"/>
          <p:cNvSpPr>
            <a:spLocks noGrp="1"/>
          </p:cNvSpPr>
          <p:nvPr userDrawn="1">
            <p:ph type="title" idx="9"/>
          </p:nvPr>
        </p:nvSpPr>
        <p:spPr>
          <a:xfrm>
            <a:off x="539750" y="2"/>
            <a:ext cx="8147050" cy="519113"/>
          </a:xfrm>
        </p:spPr>
        <p:txBody>
          <a:bodyPr/>
          <a:lstStyle/>
          <a:p>
            <a:pPr eaLnBrk="1" hangingPunct="1">
              <a:defRPr/>
            </a:pPr>
            <a:r>
              <a:rPr kumimoji="0" lang="zh-CN" altLang="en-US" sz="2800" b="1" smtClean="0">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TextBox 4"/>
          <p:cNvSpPr txBox="1">
            <a:spLocks noChangeArrowheads="1"/>
          </p:cNvSpPr>
          <p:nvPr userDrawn="1"/>
        </p:nvSpPr>
        <p:spPr bwMode="auto">
          <a:xfrm>
            <a:off x="1071563" y="3053954"/>
            <a:ext cx="7358062" cy="92333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eaLnBrk="1" hangingPunct="1">
              <a:defRPr/>
            </a:pPr>
            <a:r>
              <a:rPr lang="en-US" altLang="zh-CN" sz="1800" b="1" dirty="0" smtClean="0">
                <a:solidFill>
                  <a:srgbClr val="000000"/>
                </a:solidFill>
                <a:latin typeface="Adobe 宋体 Std L" pitchFamily="18" charset="-122"/>
                <a:ea typeface="Adobe 宋体 Std L" pitchFamily="18" charset="-122"/>
              </a:rPr>
              <a:t>&lt;Context path = “/student” </a:t>
            </a:r>
            <a:r>
              <a:rPr lang="en-US" altLang="zh-CN" sz="1800" b="1" dirty="0" err="1" smtClean="0">
                <a:solidFill>
                  <a:srgbClr val="000000"/>
                </a:solidFill>
                <a:latin typeface="Adobe 宋体 Std L" pitchFamily="18" charset="-122"/>
                <a:ea typeface="Adobe 宋体 Std L" pitchFamily="18" charset="-122"/>
              </a:rPr>
              <a:t>docBase</a:t>
            </a:r>
            <a:r>
              <a:rPr lang="en-US" altLang="zh-CN" sz="1800" b="1" dirty="0" smtClean="0">
                <a:solidFill>
                  <a:srgbClr val="000000"/>
                </a:solidFill>
                <a:latin typeface="Adobe 宋体 Std L" pitchFamily="18" charset="-122"/>
                <a:ea typeface="Adobe 宋体 Std L" pitchFamily="18" charset="-122"/>
              </a:rPr>
              <a:t>=“D:\</a:t>
            </a:r>
            <a:r>
              <a:rPr lang="en-US" altLang="zh-CN" sz="1800" b="1" dirty="0" err="1" smtClean="0">
                <a:solidFill>
                  <a:srgbClr val="000000"/>
                </a:solidFill>
                <a:latin typeface="Adobe 宋体 Std L" pitchFamily="18" charset="-122"/>
                <a:ea typeface="Adobe 宋体 Std L" pitchFamily="18" charset="-122"/>
              </a:rPr>
              <a:t>MyApp</a:t>
            </a:r>
            <a:r>
              <a:rPr lang="en-US" altLang="zh-CN" sz="1800" b="1" dirty="0" smtClean="0">
                <a:solidFill>
                  <a:srgbClr val="000000"/>
                </a:solidFill>
                <a:latin typeface="Adobe 宋体 Std L" pitchFamily="18" charset="-122"/>
                <a:ea typeface="Adobe 宋体 Std L" pitchFamily="18" charset="-122"/>
              </a:rPr>
              <a:t>\</a:t>
            </a:r>
            <a:r>
              <a:rPr lang="en-US" altLang="zh-CN" sz="1800" b="1" dirty="0" err="1" smtClean="0">
                <a:solidFill>
                  <a:srgbClr val="000000"/>
                </a:solidFill>
                <a:latin typeface="Adobe 宋体 Std L" pitchFamily="18" charset="-122"/>
                <a:ea typeface="Adobe 宋体 Std L" pitchFamily="18" charset="-122"/>
              </a:rPr>
              <a:t>StudentManage</a:t>
            </a:r>
            <a:r>
              <a:rPr lang="en-US" altLang="zh-CN" sz="1800" b="1" dirty="0" smtClean="0">
                <a:solidFill>
                  <a:srgbClr val="000000"/>
                </a:solidFill>
                <a:latin typeface="Adobe 宋体 Std L" pitchFamily="18" charset="-122"/>
                <a:ea typeface="Adobe 宋体 Std L" pitchFamily="18" charset="-122"/>
              </a:rPr>
              <a:t>” debug=0 reloadable=“true”&gt;</a:t>
            </a:r>
            <a:endParaRPr lang="zh-CN" altLang="en-US" sz="1800" b="1" dirty="0" smtClean="0">
              <a:solidFill>
                <a:srgbClr val="000000"/>
              </a:solidFill>
              <a:latin typeface="Adobe 宋体 Std L" pitchFamily="18" charset="-122"/>
              <a:ea typeface="Adobe 宋体 Std L" pitchFamily="18" charset="-122"/>
            </a:endParaRPr>
          </a:p>
        </p:txBody>
      </p:sp>
      <p:pic>
        <p:nvPicPr>
          <p:cNvPr id="6" name="图片 4"/>
          <p:cNvPicPr>
            <a:picLocks noChangeAspect="1"/>
          </p:cNvPicPr>
          <p:nvPr userDrawn="1"/>
        </p:nvPicPr>
        <p:blipFill>
          <a:blip r:embed="rId2"/>
          <a:srcRect/>
          <a:stretch>
            <a:fillRect/>
          </a:stretch>
        </p:blipFill>
        <p:spPr bwMode="auto">
          <a:xfrm>
            <a:off x="7954963" y="3274221"/>
            <a:ext cx="577850" cy="432197"/>
          </a:xfrm>
          <a:prstGeom prst="rect">
            <a:avLst/>
          </a:prstGeom>
          <a:noFill/>
          <a:ln w="9525">
            <a:noFill/>
            <a:miter lim="800000"/>
            <a:headEnd/>
            <a:tailEnd/>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CAEF9EDF-8CA5-4E21-821D-9C2CA8A26E0A}" type="slidenum">
              <a:rPr lang="zh-CN" altLang="en-US"/>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C3F620E9-F25D-4328-9790-144ACDEE8CFE}" type="slidenum">
              <a:rPr lang="zh-CN" altLang="en-US"/>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15B528E2-8AE1-4CA7-86F2-B2032E1DF511}" type="slidenum">
              <a:rPr lang="zh-CN" altLang="en-US"/>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36935"/>
            <a:ext cx="2051050" cy="43576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236935"/>
            <a:ext cx="6003925" cy="43576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A3B6F00-04B7-46A7-AA7E-BB30A0334EC6}" type="slidenum">
              <a:rPr lang="zh-CN" altLang="en-US"/>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a:defRPr/>
            </a:pPr>
            <a:r>
              <a:rPr lang="de-DE" altLang="zh-CN" smtClean="0"/>
              <a:t>Page </a:t>
            </a:r>
            <a:r>
              <a:rPr lang="de-DE" altLang="zh-CN" smtClean="0">
                <a:sym typeface="MS UI Gothic" panose="020B0600070205080204" pitchFamily="34" charset="-128"/>
              </a:rPr>
              <a:t></a:t>
            </a:r>
            <a:r>
              <a:rPr lang="de-DE" altLang="zh-CN" smtClean="0"/>
              <a:t> </a:t>
            </a:r>
            <a:fld id="{AD3AC9A5-20D0-4EF6-BA80-73EFC9BE9A7C}" type="slidenum">
              <a:rPr lang="zh-CN" altLang="en-US" smtClean="0"/>
              <a:t>‹#›</a:t>
            </a:fld>
            <a:endParaRPr lang="en-US" altLang="zh-CN"/>
          </a:p>
        </p:txBody>
      </p:sp>
      <p:sp>
        <p:nvSpPr>
          <p:cNvPr id="5" name="内容占位符 4"/>
          <p:cNvSpPr>
            <a:spLocks noGrp="1"/>
          </p:cNvSpPr>
          <p:nvPr>
            <p:ph sz="quarter" idx="11"/>
          </p:nvPr>
        </p:nvSpPr>
        <p:spPr>
          <a:xfrm>
            <a:off x="1357290" y="857238"/>
            <a:ext cx="5357834" cy="2786074"/>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文本占位符 6"/>
          <p:cNvSpPr>
            <a:spLocks noGrp="1"/>
          </p:cNvSpPr>
          <p:nvPr>
            <p:ph type="body" sz="quarter" idx="12"/>
          </p:nvPr>
        </p:nvSpPr>
        <p:spPr>
          <a:xfrm>
            <a:off x="1428750" y="3929063"/>
            <a:ext cx="5786456" cy="857250"/>
          </a:xfrm>
        </p:spPr>
        <p:style>
          <a:lnRef idx="2">
            <a:schemeClr val="accent2"/>
          </a:lnRef>
          <a:fillRef idx="1">
            <a:schemeClr val="lt1"/>
          </a:fillRef>
          <a:effectRef idx="0">
            <a:schemeClr val="accent2"/>
          </a:effectRef>
          <a:fontRef idx="none"/>
        </p:style>
        <p:txBody>
          <a:bodyPr/>
          <a:lstStyle/>
          <a:p>
            <a:pPr lvl="0"/>
            <a:endParaRPr lang="zh-CN" alt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rtl="0" eaLnBrk="1" fontAlgn="base" hangingPunct="1">
              <a:spcBef>
                <a:spcPct val="0"/>
              </a:spcBef>
              <a:spcAft>
                <a:spcPct val="0"/>
              </a:spcAft>
              <a:defRPr kumimoji="0" lang="zh-CN" altLang="en-US" sz="4400" b="1" kern="1200" dirty="0">
                <a:solidFill>
                  <a:schemeClr val="tx1"/>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pic>
        <p:nvPicPr>
          <p:cNvPr id="4" name="图片 1" descr="C:\Users\zzp65\Desktop\图片1-1.png图片1-1"/>
          <p:cNvPicPr>
            <a:picLocks noChangeAspect="1"/>
          </p:cNvPicPr>
          <p:nvPr/>
        </p:nvPicPr>
        <p:blipFill>
          <a:blip r:embed="rId2"/>
          <a:srcRect/>
          <a:stretch>
            <a:fillRect/>
          </a:stretch>
        </p:blipFill>
        <p:spPr bwMode="auto">
          <a:xfrm>
            <a:off x="576263" y="328613"/>
            <a:ext cx="2655887" cy="65722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507831"/>
          </a:xfrm>
          <a:solidFill>
            <a:srgbClr val="23A3AE"/>
          </a:solidFill>
          <a:ln>
            <a:noFill/>
          </a:ln>
        </p:spPr>
        <p:style>
          <a:lnRef idx="2">
            <a:schemeClr val="accent2"/>
          </a:lnRef>
          <a:fillRef idx="1">
            <a:schemeClr val="lt1"/>
          </a:fillRef>
          <a:effectRef idx="0">
            <a:schemeClr val="accent2"/>
          </a:effectRef>
          <a:fontRef idx="minor">
            <a:schemeClr val="dk1"/>
          </a:fontRef>
        </p:style>
        <p:txBody>
          <a:bodyPr wrap="square" anchor="ctr">
            <a:spAutoFit/>
          </a:bodyPr>
          <a:lstStyle>
            <a:lvl1pPr algn="l" rtl="0" eaLnBrk="0" fontAlgn="base" hangingPunct="0">
              <a:lnSpc>
                <a:spcPct val="150000"/>
              </a:lnSpc>
              <a:spcBef>
                <a:spcPct val="20000"/>
              </a:spcBef>
              <a:spcAft>
                <a:spcPct val="0"/>
              </a:spcAft>
              <a:buNone/>
              <a:defRPr lang="zh-CN" altLang="en-US" sz="1800" i="0" kern="1200" dirty="0" smtClean="0">
                <a:solidFill>
                  <a:schemeClr val="bg1"/>
                </a:solidFill>
                <a:latin typeface="Adobe 仿宋 Std R" pitchFamily="18" charset="-122"/>
                <a:ea typeface="Adobe 仿宋 Std R" pitchFamily="18" charset="-122"/>
                <a:cs typeface="+mn-cs"/>
              </a:defRPr>
            </a:lvl1pPr>
          </a:lstStyle>
          <a:p>
            <a:pPr lvl="0"/>
            <a:r>
              <a:rPr lang="zh-CN" altLang="en-US" dirty="0" smtClean="0"/>
              <a:t>单击此处编辑 注意 文本样式</a:t>
            </a:r>
          </a:p>
        </p:txBody>
      </p:sp>
      <p:sp>
        <p:nvSpPr>
          <p:cNvPr id="14" name="图片占位符 13"/>
          <p:cNvSpPr>
            <a:spLocks noGrp="1"/>
          </p:cNvSpPr>
          <p:nvPr>
            <p:ph type="pic" sz="quarter" idx="12"/>
          </p:nvPr>
        </p:nvSpPr>
        <p:spPr>
          <a:xfrm>
            <a:off x="7072313" y="3571875"/>
            <a:ext cx="428625" cy="500063"/>
          </a:xfrm>
          <a:noFill/>
          <a:ln w="9525">
            <a:noFill/>
            <a:miter lim="800000"/>
          </a:ln>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44154"/>
            <a:ext cx="4027487" cy="375046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844154"/>
            <a:ext cx="4027488" cy="375046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43" y="1878806"/>
            <a:ext cx="3868737"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3846"/>
            <a:ext cx="2051050" cy="4320779"/>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273846"/>
            <a:ext cx="6003925" cy="43207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6D098F70-FE3F-45C6-9AEC-B1C60845DA3C}" type="datetimeFigureOut">
              <a:rPr lang="zh-CN" altLang="en-US" smtClean="0"/>
              <a:t>2019/11/12</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A6A3ED16-5AD5-49A8-A69C-CF66BCEA1628}" type="slidenum">
              <a:rPr lang="zh-CN" altLang="en-US" smtClean="0"/>
              <a:t>‹#›</a:t>
            </a:fld>
            <a:endParaRPr lang="zh-CN" altLang="en-US"/>
          </a:p>
        </p:txBody>
      </p:sp>
      <p:sp>
        <p:nvSpPr>
          <p:cNvPr id="5" name="标题 1"/>
          <p:cNvSpPr>
            <a:spLocks noGrp="1"/>
          </p:cNvSpPr>
          <p:nvPr userDrawn="1">
            <p:ph type="title"/>
          </p:nvPr>
        </p:nvSpPr>
        <p:spPr>
          <a:xfrm>
            <a:off x="457200" y="205979"/>
            <a:ext cx="8229600" cy="436959"/>
          </a:xfrm>
          <a:prstGeom prst="rect">
            <a:avLst/>
          </a:prstGeom>
        </p:spPr>
        <p:txBody>
          <a:bodyPr/>
          <a:lstStyle/>
          <a:p>
            <a:pPr eaLnBrk="1" hangingPunct="1"/>
            <a:r>
              <a:rPr kumimoji="0" lang="zh-CN" altLang="en-US" smtClean="0">
                <a:ea typeface="Adobe 宋体 Std L" pitchFamily="18" charset="-122"/>
              </a:rPr>
              <a:t>单击此处编辑母版标题样式</a:t>
            </a:r>
            <a:endParaRPr kumimoji="0" lang="zh-CN" altLang="en-US" smtClean="0">
              <a:latin typeface="Adobe 宋体 Std L" pitchFamily="18" charset="-122"/>
              <a:ea typeface="Adobe 宋体 Std L" pitchFamily="18" charset="-122"/>
              <a:cs typeface="华文细黑" panose="02010600040101010101"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a:fillRect/>
          </a:stretch>
        </p:blipFill>
        <p:spPr bwMode="auto">
          <a:xfrm>
            <a:off x="2990979" y="1329612"/>
            <a:ext cx="3162057" cy="1068718"/>
          </a:xfrm>
          <a:prstGeom prst="rect">
            <a:avLst/>
          </a:prstGeom>
          <a:noFill/>
          <a:ln>
            <a:noFill/>
          </a:ln>
          <a:effectLst>
            <a:reflection blurRad="6350" stA="50000" endA="300" endPos="55000" dir="5400000" sy="-100000" algn="bl" rotWithShape="0"/>
          </a:effectLst>
        </p:spPr>
      </p:pic>
      <p:pic>
        <p:nvPicPr>
          <p:cNvPr id="8" name="图片 1" descr="C:\Users\zzp65\Desktop\图片1-1.png图片1-1"/>
          <p:cNvPicPr>
            <a:picLocks noChangeAspect="1"/>
          </p:cNvPicPr>
          <p:nvPr userDrawn="1"/>
        </p:nvPicPr>
        <p:blipFill>
          <a:blip r:embed="rId4"/>
          <a:srcRect/>
          <a:stretch>
            <a:fillRect/>
          </a:stretch>
        </p:blipFill>
        <p:spPr bwMode="auto">
          <a:xfrm>
            <a:off x="576263" y="321628"/>
            <a:ext cx="2655887" cy="657225"/>
          </a:xfrm>
          <a:prstGeom prst="rect">
            <a:avLst/>
          </a:prstGeom>
          <a:noFill/>
          <a:ln w="9525">
            <a:noFill/>
            <a:miter lim="800000"/>
            <a:headEnd/>
            <a:tailEnd/>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t>‹#›</a:t>
            </a:fld>
            <a:endParaRPr lang="zh-CN" altLang="en-US"/>
          </a:p>
        </p:txBody>
      </p:sp>
      <p:sp>
        <p:nvSpPr>
          <p:cNvPr id="5" name="标题 1"/>
          <p:cNvSpPr>
            <a:spLocks noGrp="1"/>
          </p:cNvSpPr>
          <p:nvPr userDrawn="1">
            <p:ph type="title"/>
          </p:nvPr>
        </p:nvSpPr>
        <p:spPr>
          <a:xfrm>
            <a:off x="457200" y="205979"/>
            <a:ext cx="8229600" cy="436959"/>
          </a:xfrm>
        </p:spPr>
        <p:txBody>
          <a:bodyPr/>
          <a:lstStyle/>
          <a:p>
            <a:pPr eaLnBrk="1" hangingPunct="1"/>
            <a:r>
              <a:rPr kumimoji="0" lang="zh-CN" altLang="en-US" smtClean="0">
                <a:ea typeface="Adobe 宋体 Std L" pitchFamily="18" charset="-122"/>
              </a:rPr>
              <a:t>单击此处编辑母版标题样式</a:t>
            </a:r>
            <a:endParaRPr kumimoji="0" lang="zh-CN" altLang="en-US" smtClean="0">
              <a:latin typeface="Adobe 宋体 Std L" pitchFamily="18" charset="-122"/>
              <a:ea typeface="Adobe 宋体 Std L" pitchFamily="18" charset="-122"/>
              <a:cs typeface="华文细黑" panose="02010600040101010101"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a:fillRect/>
          </a:stretch>
        </p:blipFill>
        <p:spPr bwMode="auto">
          <a:xfrm>
            <a:off x="2915816" y="1647048"/>
            <a:ext cx="3162057" cy="1068718"/>
          </a:xfrm>
          <a:prstGeom prst="rect">
            <a:avLst/>
          </a:prstGeom>
          <a:noFill/>
          <a:ln>
            <a:noFill/>
          </a:ln>
          <a:effectLst>
            <a:reflection blurRad="6350" stA="50000" endA="300" endPos="55000" dir="5400000" sy="-100000" algn="bl" rotWithShape="0"/>
          </a:effectLst>
        </p:spPr>
      </p:pic>
      <p:pic>
        <p:nvPicPr>
          <p:cNvPr id="8" name="图片 1" descr="C:\Users\zzp65\Desktop\图片1-1.png图片1-1"/>
          <p:cNvPicPr>
            <a:picLocks noChangeAspect="1"/>
          </p:cNvPicPr>
          <p:nvPr userDrawn="1"/>
        </p:nvPicPr>
        <p:blipFill>
          <a:blip r:embed="rId4"/>
          <a:srcRect/>
          <a:stretch>
            <a:fillRect/>
          </a:stretch>
        </p:blipFill>
        <p:spPr bwMode="auto">
          <a:xfrm>
            <a:off x="576263" y="328613"/>
            <a:ext cx="2655887" cy="65722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p>
        </p:txBody>
      </p:sp>
      <p:sp>
        <p:nvSpPr>
          <p:cNvPr id="6" name="文本占位符 11"/>
          <p:cNvSpPr>
            <a:spLocks noGrp="1"/>
          </p:cNvSpPr>
          <p:nvPr>
            <p:ph type="body" sz="quarter" idx="12" hasCustomPrompt="1"/>
          </p:nvPr>
        </p:nvSpPr>
        <p:spPr>
          <a:xfrm>
            <a:off x="857224" y="4357700"/>
            <a:ext cx="6357956" cy="553998"/>
          </a:xfrm>
          <a:solidFill>
            <a:srgbClr val="FFFF99"/>
          </a:solidFill>
          <a:ln w="9525">
            <a:noFill/>
            <a:miter lim="800000"/>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Clr>
                <a:schemeClr val="accent1"/>
              </a:buClr>
              <a:buFont typeface="Wingdings" panose="05000000000000000000" pitchFamily="2" charset="2"/>
              <a:buNone/>
              <a:defRPr kumimoji="1" lang="zh-CN" altLang="en-US" sz="2000" b="0" i="0" kern="1200" dirty="0" smtClean="0">
                <a:solidFill>
                  <a:schemeClr val="tx1"/>
                </a:solidFill>
                <a:latin typeface="Courier New" panose="02070309020205020404" pitchFamily="49" charset="0"/>
                <a:ea typeface="+mn-ea"/>
                <a:cs typeface="Courier New" panose="02070309020205020404" pitchFamily="49" charset="0"/>
              </a:defRPr>
            </a:lvl1pPr>
          </a:lstStyle>
          <a:p>
            <a:pPr lvl="0"/>
            <a:r>
              <a:rPr lang="zh-CN" altLang="en-US" dirty="0" smtClean="0"/>
              <a:t>单击此处编辑代码文本样式  </a:t>
            </a:r>
            <a:r>
              <a:rPr lang="en-US" altLang="zh-CN" dirty="0" smtClean="0"/>
              <a:t>java</a:t>
            </a:r>
            <a:endParaRPr lang="zh-CN" altLang="en-US" dirty="0" smtClean="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098F70-FE3F-45C6-9AEC-B1C60845DA3C}" type="datetimeFigureOut">
              <a:rPr lang="zh-CN" altLang="en-US" smtClean="0"/>
              <a:t>2019/11/12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857250" y="3571875"/>
            <a:ext cx="6357956" cy="553998"/>
          </a:xfrm>
          <a:solidFill>
            <a:srgbClr val="FFFF99"/>
          </a:solidFill>
          <a:ln w="9525">
            <a:noFill/>
            <a:miter lim="800000"/>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Clr>
                <a:schemeClr val="accent1"/>
              </a:buClr>
              <a:buFont typeface="Wingdings" panose="05000000000000000000" pitchFamily="2" charset="2"/>
              <a:buNone/>
              <a:defRPr kumimoji="1" lang="zh-CN" altLang="en-US" sz="2000" b="0" i="0" kern="1200" dirty="0" smtClean="0">
                <a:solidFill>
                  <a:schemeClr val="tx1"/>
                </a:solidFill>
                <a:latin typeface="Courier New" panose="02070309020205020404" pitchFamily="49" charset="0"/>
                <a:ea typeface="+mn-ea"/>
                <a:cs typeface="Courier New" panose="02070309020205020404" pitchFamily="49" charset="0"/>
              </a:defRPr>
            </a:lvl1pPr>
          </a:lstStyle>
          <a:p>
            <a:pPr lvl="0"/>
            <a:r>
              <a:rPr lang="zh-CN" altLang="en-US" dirty="0" smtClean="0"/>
              <a:t>单击此处编辑代码文本样式  </a:t>
            </a:r>
            <a:r>
              <a:rPr lang="en-US" altLang="zh-CN" dirty="0" smtClean="0"/>
              <a:t>java</a:t>
            </a:r>
            <a:endParaRPr lang="zh-CN" altLang="en-US"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642939"/>
          </a:xfrm>
        </p:spPr>
        <p:txBody>
          <a:bodyPr/>
          <a:lstStyle>
            <a:lvl1pPr marL="342900"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anose="02010600040101010101"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anose="02010600040101010101" pitchFamily="2" charset="-122"/>
              </a:defRPr>
            </a:lvl2pPr>
            <a:lvl3pPr>
              <a:defRPr b="1" i="1">
                <a:ea typeface="Adobe 黑体 Std R"/>
              </a:defRPr>
            </a:lvl3pPr>
          </a:lstStyle>
          <a:p>
            <a:pPr lvl="0"/>
            <a:r>
              <a:rPr lang="zh-CN" altLang="en-US" dirty="0" smtClean="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第二级</a:t>
            </a:r>
            <a:endParaRPr lang="en-US" altLang="zh-CN" dirty="0" smtClean="0"/>
          </a:p>
          <a:p>
            <a:pPr marL="1143000" lvl="2" indent="-342900" algn="l" rtl="0" eaLnBrk="1" fontAlgn="base" hangingPunct="1">
              <a:lnSpc>
                <a:spcPct val="150000"/>
              </a:lnSpc>
              <a:spcBef>
                <a:spcPct val="20000"/>
              </a:spcBef>
              <a:spcAft>
                <a:spcPct val="0"/>
              </a:spcAft>
              <a:buClr>
                <a:schemeClr val="accent6"/>
              </a:buClr>
              <a:buFont typeface="Wingdings" panose="05000000000000000000" pitchFamily="2" charset="2"/>
              <a:buChar char="l"/>
            </a:pPr>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sp>
        <p:nvSpPr>
          <p:cNvPr id="12" name="文本占位符 11"/>
          <p:cNvSpPr>
            <a:spLocks noGrp="1"/>
          </p:cNvSpPr>
          <p:nvPr>
            <p:ph type="body" sz="quarter" idx="11" hasCustomPrompt="1"/>
          </p:nvPr>
        </p:nvSpPr>
        <p:spPr>
          <a:xfrm>
            <a:off x="214282" y="1571618"/>
            <a:ext cx="4429156" cy="553998"/>
          </a:xfrm>
          <a:solidFill>
            <a:srgbClr val="FFFF99"/>
          </a:solidFill>
          <a:ln w="9525">
            <a:noFill/>
            <a:miter lim="800000"/>
          </a:ln>
          <a:effectLst>
            <a:outerShdw blurRad="63500" dist="20000" dir="5400000" rotWithShape="0">
              <a:srgbClr val="000000">
                <a:alpha val="37999"/>
              </a:srgbClr>
            </a:outerShdw>
          </a:effectLst>
        </p:spPr>
        <p:txBody>
          <a:bodyPr wrap="square">
            <a:spAutoFit/>
          </a:bodyPr>
          <a:lstStyle>
            <a:lvl1pPr marL="0" indent="0" algn="l" rtl="0" eaLnBrk="1" fontAlgn="base" hangingPunct="1">
              <a:lnSpc>
                <a:spcPct val="150000"/>
              </a:lnSpc>
              <a:spcBef>
                <a:spcPct val="0"/>
              </a:spcBef>
              <a:spcAft>
                <a:spcPct val="0"/>
              </a:spcAft>
              <a:buClr>
                <a:schemeClr val="accent1"/>
              </a:buClr>
              <a:buFont typeface="Wingdings" panose="05000000000000000000" pitchFamily="2" charset="2"/>
              <a:buNone/>
              <a:defRPr kumimoji="1" lang="zh-CN" altLang="en-US" sz="2000" b="0" i="0" kern="1200" dirty="0" smtClean="0">
                <a:solidFill>
                  <a:schemeClr val="tx1"/>
                </a:solidFill>
                <a:latin typeface="Courier New" panose="02070309020205020404" pitchFamily="49" charset="0"/>
                <a:ea typeface="+mn-ea"/>
                <a:cs typeface="Courier New" panose="02070309020205020404" pitchFamily="49" charset="0"/>
              </a:defRPr>
            </a:lvl1pPr>
          </a:lstStyle>
          <a:p>
            <a:pPr lvl="0"/>
            <a:r>
              <a:rPr lang="zh-CN" altLang="en-US" dirty="0" smtClean="0"/>
              <a:t>单击此处编辑代码文本样式  </a:t>
            </a:r>
            <a:r>
              <a:rPr lang="en-US" altLang="zh-CN" dirty="0" smtClean="0"/>
              <a:t>java</a:t>
            </a:r>
            <a:endParaRPr lang="zh-CN" altLang="en-US" dirty="0" smtClean="0"/>
          </a:p>
        </p:txBody>
      </p:sp>
      <p:sp>
        <p:nvSpPr>
          <p:cNvPr id="6" name="文本占位符 11"/>
          <p:cNvSpPr>
            <a:spLocks noGrp="1"/>
          </p:cNvSpPr>
          <p:nvPr>
            <p:ph type="body" sz="quarter" idx="12" hasCustomPrompt="1"/>
          </p:nvPr>
        </p:nvSpPr>
        <p:spPr>
          <a:xfrm>
            <a:off x="4643438" y="1571618"/>
            <a:ext cx="4429156" cy="553998"/>
          </a:xfrm>
          <a:solidFill>
            <a:srgbClr val="FFFF99"/>
          </a:solidFill>
          <a:ln w="9525">
            <a:noFill/>
            <a:miter lim="800000"/>
          </a:ln>
          <a:effectLst>
            <a:outerShdw blurRad="63500" dist="20000" dir="5400000" rotWithShape="0">
              <a:srgbClr val="000000">
                <a:alpha val="37999"/>
              </a:srgbClr>
            </a:outerShdw>
          </a:effectLst>
        </p:spPr>
        <p:txBody>
          <a:bodyPr wrap="square">
            <a:spAutoFit/>
          </a:bodyPr>
          <a:lstStyle>
            <a:lvl1pPr marL="0" indent="0" algn="l" rtl="0" eaLnBrk="1" fontAlgn="base" hangingPunct="1">
              <a:lnSpc>
                <a:spcPct val="150000"/>
              </a:lnSpc>
              <a:spcBef>
                <a:spcPct val="0"/>
              </a:spcBef>
              <a:spcAft>
                <a:spcPct val="0"/>
              </a:spcAft>
              <a:buClr>
                <a:schemeClr val="accent1"/>
              </a:buClr>
              <a:buFont typeface="Wingdings" panose="05000000000000000000" pitchFamily="2" charset="2"/>
              <a:buNone/>
              <a:defRPr kumimoji="1" lang="zh-CN" altLang="en-US" sz="2000" b="0" i="0" kern="1200" dirty="0" smtClean="0">
                <a:solidFill>
                  <a:schemeClr val="tx1"/>
                </a:solidFill>
                <a:latin typeface="Courier New" panose="02070309020205020404" pitchFamily="49" charset="0"/>
                <a:ea typeface="+mn-ea"/>
                <a:cs typeface="Courier New" panose="02070309020205020404" pitchFamily="49" charset="0"/>
              </a:defRPr>
            </a:lvl1pPr>
          </a:lstStyle>
          <a:p>
            <a:pPr lvl="0"/>
            <a:r>
              <a:rPr lang="zh-CN" altLang="en-US" dirty="0" smtClean="0"/>
              <a:t>单击此处编辑代码文本样式  </a:t>
            </a:r>
            <a:r>
              <a:rPr lang="en-US" altLang="zh-CN" dirty="0" smtClean="0"/>
              <a:t>java</a:t>
            </a:r>
            <a:endParaRPr lang="zh-CN" altLang="en-US"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2EA839-5850-4469-B0ED-B34AE3C3837E}" type="slidenum">
              <a:rPr lang="zh-CN" altLang="en-US"/>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panose="02010600040101010101" pitchFamily="2" charset="-122"/>
              </a:defRPr>
            </a:lvl1pPr>
          </a:lstStyle>
          <a:p>
            <a:r>
              <a:rPr lang="zh-CN" altLang="en-US" dirty="0" smtClean="0"/>
              <a:t>单击此处编辑母版标题样式</a:t>
            </a:r>
            <a:endParaRPr lang="zh-CN" altLang="en-US" dirty="0"/>
          </a:p>
        </p:txBody>
      </p:sp>
      <p:pic>
        <p:nvPicPr>
          <p:cNvPr id="6" name="图片 5"/>
          <p:cNvPicPr>
            <a:picLocks noChangeAspect="1"/>
          </p:cNvPicPr>
          <p:nvPr userDrawn="1"/>
        </p:nvPicPr>
        <p:blipFill>
          <a:blip r:embed="rId2" cstate="print">
            <a:duotone>
              <a:schemeClr val="accent1">
                <a:shade val="45000"/>
                <a:satMod val="135000"/>
              </a:schemeClr>
              <a:prstClr val="white"/>
            </a:duotone>
          </a:blip>
          <a:stretch>
            <a:fillRect/>
          </a:stretch>
        </p:blipFill>
        <p:spPr>
          <a:xfrm>
            <a:off x="746619" y="928676"/>
            <a:ext cx="484014" cy="484014"/>
          </a:xfrm>
          <a:prstGeom prst="rect">
            <a:avLst/>
          </a:prstGeom>
        </p:spPr>
      </p:pic>
      <p:sp>
        <p:nvSpPr>
          <p:cNvPr id="7" name="文本框 1"/>
          <p:cNvSpPr txBox="1"/>
          <p:nvPr userDrawn="1"/>
        </p:nvSpPr>
        <p:spPr>
          <a:xfrm>
            <a:off x="690540" y="1426705"/>
            <a:ext cx="595312" cy="338137"/>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注意</a:t>
            </a:r>
          </a:p>
        </p:txBody>
      </p:sp>
      <p:sp>
        <p:nvSpPr>
          <p:cNvPr id="8" name="文本占位符 11"/>
          <p:cNvSpPr>
            <a:spLocks noGrp="1"/>
          </p:cNvSpPr>
          <p:nvPr>
            <p:ph type="body" sz="quarter" idx="11" hasCustomPrompt="1"/>
          </p:nvPr>
        </p:nvSpPr>
        <p:spPr>
          <a:xfrm>
            <a:off x="1714480" y="857238"/>
            <a:ext cx="6357956" cy="2890550"/>
          </a:xfrm>
          <a:solidFill>
            <a:schemeClr val="accent5"/>
          </a:solidFill>
          <a:ln w="9525">
            <a:noFill/>
            <a:miter lim="800000"/>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smtClean="0"/>
              <a:t>单击此处编辑 备注 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e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15.jpe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heme" Target="../theme/theme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p>
        </p:txBody>
      </p:sp>
      <p:sp>
        <p:nvSpPr>
          <p:cNvPr id="1029" name="Rectangle 10"/>
          <p:cNvSpPr>
            <a:spLocks noGrp="1" noChangeArrowheads="1"/>
          </p:cNvSpPr>
          <p:nvPr>
            <p:ph type="sldNum" sz="quarter" idx="4"/>
          </p:nvPr>
        </p:nvSpPr>
        <p:spPr bwMode="auto">
          <a:xfrm>
            <a:off x="7235826" y="4893469"/>
            <a:ext cx="1439863" cy="147638"/>
          </a:xfrm>
          <a:prstGeom prst="rect">
            <a:avLst/>
          </a:prstGeom>
          <a:noFill/>
          <a:ln>
            <a:noFill/>
          </a:ln>
          <a:effectLst/>
        </p:spPr>
        <p:txBody>
          <a:bodyPr vert="horz" wrap="square" lIns="91440" tIns="45720" rIns="91440" bIns="45720" numCol="1" anchor="t" anchorCtr="0" compatLnSpc="1"/>
          <a:lstStyle>
            <a:lvl1pPr algn="r">
              <a:defRPr sz="1000" b="1">
                <a:latin typeface="Arial" panose="020B0604020202020204" pitchFamily="34" charset="0"/>
              </a:defRPr>
            </a:lvl1pPr>
          </a:lstStyle>
          <a:p>
            <a:pPr>
              <a:defRPr/>
            </a:pPr>
            <a:r>
              <a:rPr lang="de-DE" altLang="zh-CN"/>
              <a:t>Page </a:t>
            </a:r>
            <a:r>
              <a:rPr lang="de-DE" altLang="zh-CN">
                <a:sym typeface="MS UI Gothic" panose="020B0600070205080204" pitchFamily="34" charset="-128"/>
              </a:rPr>
              <a:t></a:t>
            </a:r>
            <a:r>
              <a:rPr lang="de-DE" altLang="zh-CN"/>
              <a:t> </a:t>
            </a:r>
            <a:fld id="{AD3AC9A5-20D0-4EF6-BA80-73EFC9BE9A7C}" type="slidenum">
              <a:rPr lang="zh-CN" altLang="en-US"/>
              <a:t>‹#›</a:t>
            </a:fld>
            <a:endParaRPr lang="en-US" altLang="zh-CN"/>
          </a:p>
        </p:txBody>
      </p:sp>
      <p:sp>
        <p:nvSpPr>
          <p:cNvPr id="5124" name="Rectangle 27"/>
          <p:cNvSpPr>
            <a:spLocks noGrp="1" noChangeArrowheads="1"/>
          </p:cNvSpPr>
          <p:nvPr>
            <p:ph type="title"/>
          </p:nvPr>
        </p:nvSpPr>
        <p:spPr bwMode="auto">
          <a:xfrm>
            <a:off x="468316" y="236936"/>
            <a:ext cx="4846637" cy="41076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pic>
        <p:nvPicPr>
          <p:cNvPr id="5125" name="图片 3"/>
          <p:cNvPicPr>
            <a:picLocks noChangeAspect="1"/>
          </p:cNvPicPr>
          <p:nvPr/>
        </p:nvPicPr>
        <p:blipFill>
          <a:blip r:embed="rId39"/>
          <a:srcRect/>
          <a:stretch>
            <a:fillRect/>
          </a:stretch>
        </p:blipFill>
        <p:spPr bwMode="auto">
          <a:xfrm>
            <a:off x="0" y="0"/>
            <a:ext cx="9144000" cy="5143500"/>
          </a:xfrm>
          <a:prstGeom prst="rect">
            <a:avLst/>
          </a:prstGeom>
          <a:noFill/>
          <a:ln w="9525">
            <a:noFill/>
            <a:miter lim="800000"/>
            <a:headEnd/>
            <a:tailEnd/>
          </a:ln>
        </p:spPr>
      </p:pic>
      <p:sp>
        <p:nvSpPr>
          <p:cNvPr id="3" name="矩形 2"/>
          <p:cNvSpPr/>
          <p:nvPr/>
        </p:nvSpPr>
        <p:spPr bwMode="auto">
          <a:xfrm>
            <a:off x="250825" y="485775"/>
            <a:ext cx="8642350" cy="26194"/>
          </a:xfrm>
          <a:prstGeom prst="rect">
            <a:avLst/>
          </a:prstGeom>
          <a:solidFill>
            <a:schemeClr val="accent6"/>
          </a:solidFill>
          <a:ln w="9525" cap="flat" cmpd="sng" algn="ctr">
            <a:noFill/>
            <a:prstDash val="solid"/>
            <a:round/>
            <a:headEnd type="none" w="med" len="med"/>
            <a:tailEnd type="none" w="med" len="med"/>
          </a:ln>
          <a:effectLst/>
        </p:spPr>
        <p:txBody>
          <a:bodyPr/>
          <a:lstStyle/>
          <a:p>
            <a:pPr algn="ctr" eaLnBrk="1" hangingPunct="1">
              <a:defRPr/>
            </a:pPr>
            <a:endParaRPr lang="zh-CN" altLang="en-US">
              <a:latin typeface="Arial" panose="020B0604020202020204" pitchFamily="34" charset="0"/>
            </a:endParaRPr>
          </a:p>
        </p:txBody>
      </p:sp>
      <p:pic>
        <p:nvPicPr>
          <p:cNvPr id="7" name="图片 1" descr="C:\Users\zzp65\Desktop\图片1-1.png图片1-1"/>
          <p:cNvPicPr>
            <a:picLocks noChangeAspect="1"/>
          </p:cNvPicPr>
          <p:nvPr userDrawn="1"/>
        </p:nvPicPr>
        <p:blipFill>
          <a:blip r:embed="rId40"/>
          <a:srcRect/>
          <a:stretch>
            <a:fillRect/>
          </a:stretch>
        </p:blipFill>
        <p:spPr bwMode="auto">
          <a:xfrm>
            <a:off x="7320150" y="74548"/>
            <a:ext cx="1663700"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iming>
    <p:tnLst>
      <p:par>
        <p:cTn id="1" dur="indefinite" restart="never" nodeType="tmRoot"/>
      </p:par>
    </p:tnLst>
  </p:timing>
  <p:txStyles>
    <p:titleStyle>
      <a:lvl1pPr algn="l" rtl="0" eaLnBrk="1" fontAlgn="base" hangingPunct="1">
        <a:spcBef>
          <a:spcPct val="0"/>
        </a:spcBef>
        <a:spcAft>
          <a:spcPct val="0"/>
        </a:spcAft>
        <a:defRPr kumimoji="1" sz="2400" kern="1200">
          <a:solidFill>
            <a:schemeClr val="tx1"/>
          </a:solidFill>
          <a:latin typeface="+mj-lt"/>
          <a:ea typeface="+mj-ea"/>
          <a:cs typeface="华文细黑" panose="02010600040101010101" pitchFamily="2" charset="-122"/>
        </a:defRPr>
      </a:lvl1pPr>
      <a:lvl2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2pPr>
      <a:lvl3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3pPr>
      <a:lvl4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4pPr>
      <a:lvl5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kumimoji="1" sz="2000" kern="1200">
          <a:solidFill>
            <a:schemeClr val="tx1"/>
          </a:solidFill>
          <a:latin typeface="+mn-lt"/>
          <a:ea typeface="+mn-ea"/>
          <a:cs typeface="华文细黑" panose="02010600040101010101" pitchFamily="2" charset="-122"/>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umimoji="1" kern="1200">
          <a:solidFill>
            <a:schemeClr val="tx1"/>
          </a:solidFill>
          <a:latin typeface="+mn-lt"/>
          <a:ea typeface="+mn-ea"/>
          <a:cs typeface="华文细黑" panose="02010600040101010101" pitchFamily="2" charset="-122"/>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kumimoji="1" sz="1600" kern="1200">
          <a:solidFill>
            <a:schemeClr val="tx1"/>
          </a:solidFill>
          <a:latin typeface="+mn-lt"/>
          <a:ea typeface="+mn-ea"/>
          <a:cs typeface="华文细黑" panose="02010600040101010101" pitchFamily="2" charset="-122"/>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kumimoji="1" sz="1400" kern="1200">
          <a:solidFill>
            <a:schemeClr val="tx1"/>
          </a:solidFill>
          <a:latin typeface="+mn-lt"/>
          <a:ea typeface="+mn-ea"/>
          <a:cs typeface="华文细黑" panose="02010600040101010101" pitchFamily="2" charset="-122"/>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97" descr="bg1"/>
          <p:cNvPicPr>
            <a:picLocks noChangeAspect="1" noChangeArrowheads="1"/>
          </p:cNvPicPr>
          <p:nvPr/>
        </p:nvPicPr>
        <p:blipFill>
          <a:blip r:embed="rId15"/>
          <a:srcRect/>
          <a:stretch>
            <a:fillRect/>
          </a:stretch>
        </p:blipFill>
        <p:spPr bwMode="auto">
          <a:xfrm>
            <a:off x="3" y="1"/>
            <a:ext cx="9180513" cy="5163741"/>
          </a:xfrm>
          <a:prstGeom prst="rect">
            <a:avLst/>
          </a:prstGeom>
          <a:noFill/>
          <a:ln w="9525">
            <a:noFill/>
            <a:miter lim="800000"/>
            <a:headEnd/>
            <a:tailEnd/>
          </a:ln>
        </p:spPr>
      </p:pic>
      <p:sp>
        <p:nvSpPr>
          <p:cNvPr id="6147" name="Rectangle 31"/>
          <p:cNvSpPr>
            <a:spLocks noGrp="1" noChangeArrowheads="1"/>
          </p:cNvSpPr>
          <p:nvPr>
            <p:ph type="body" idx="1"/>
          </p:nvPr>
        </p:nvSpPr>
        <p:spPr bwMode="auto">
          <a:xfrm>
            <a:off x="468316" y="844154"/>
            <a:ext cx="8207375" cy="3750469"/>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endParaRPr lang="en-US" altLang="zh-CN" smtClean="0"/>
          </a:p>
          <a:p>
            <a:pPr lvl="3"/>
            <a:r>
              <a:rPr lang="zh-CN" altLang="en-US" smtClean="0"/>
              <a:t>第四级</a:t>
            </a: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iming>
    <p:tnLst>
      <p:par>
        <p:cTn id="1" dur="indefinite" restart="never" nodeType="tmRoot"/>
      </p:par>
    </p:tnLst>
  </p:timing>
  <p:txStyles>
    <p:titleStyle>
      <a:lvl1pPr algn="l" rtl="0" eaLnBrk="1" fontAlgn="base" hangingPunct="1">
        <a:spcBef>
          <a:spcPct val="0"/>
        </a:spcBef>
        <a:spcAft>
          <a:spcPct val="0"/>
        </a:spcAft>
        <a:defRPr kumimoji="1" sz="2400" kern="1200">
          <a:solidFill>
            <a:schemeClr val="tx1"/>
          </a:solidFill>
          <a:latin typeface="+mj-lt"/>
          <a:ea typeface="+mj-ea"/>
          <a:cs typeface="华文细黑" panose="02010600040101010101" pitchFamily="2" charset="-122"/>
        </a:defRPr>
      </a:lvl1pPr>
      <a:lvl2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2pPr>
      <a:lvl3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3pPr>
      <a:lvl4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4pPr>
      <a:lvl5pPr algn="l" rtl="0" eaLnBrk="1" fontAlgn="base" hangingPunct="1">
        <a:spcBef>
          <a:spcPct val="0"/>
        </a:spcBef>
        <a:spcAft>
          <a:spcPct val="0"/>
        </a:spcAft>
        <a:defRPr kumimoji="1" sz="2400">
          <a:solidFill>
            <a:schemeClr val="tx1"/>
          </a:solidFill>
          <a:latin typeface="Calibri" panose="020F0502020204030204" pitchFamily="34" charset="0"/>
          <a:ea typeface="宋体" panose="02010600030101010101" pitchFamily="2" charset="-122"/>
          <a:cs typeface="华文细黑" panose="02010600040101010101" pitchFamily="2" charset="-122"/>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n"/>
        <a:defRPr kumimoji="1" sz="2000" kern="1200">
          <a:solidFill>
            <a:schemeClr val="tx1"/>
          </a:solidFill>
          <a:latin typeface="+mn-lt"/>
          <a:ea typeface="+mn-ea"/>
          <a:cs typeface="华文细黑" panose="02010600040101010101" pitchFamily="2" charset="-122"/>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n"/>
        <a:defRPr kumimoji="1" kern="1200">
          <a:solidFill>
            <a:schemeClr val="tx1"/>
          </a:solidFill>
          <a:latin typeface="+mn-lt"/>
          <a:ea typeface="+mn-ea"/>
          <a:cs typeface="华文细黑" panose="02010600040101010101" pitchFamily="2" charset="-122"/>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n"/>
        <a:defRPr kumimoji="1" sz="1600" kern="1200">
          <a:solidFill>
            <a:schemeClr val="tx1"/>
          </a:solidFill>
          <a:latin typeface="+mn-lt"/>
          <a:ea typeface="+mn-ea"/>
          <a:cs typeface="华文细黑" panose="02010600040101010101" pitchFamily="2" charset="-122"/>
        </a:defRPr>
      </a:lvl3pPr>
      <a:lvl4pPr marL="1600200" indent="-228600" algn="l" rtl="0" eaLnBrk="1" fontAlgn="base" hangingPunct="1">
        <a:spcBef>
          <a:spcPct val="20000"/>
        </a:spcBef>
        <a:spcAft>
          <a:spcPct val="0"/>
        </a:spcAft>
        <a:buClr>
          <a:schemeClr val="hlink"/>
        </a:buClr>
        <a:buFont typeface="Wingdings" panose="05000000000000000000" pitchFamily="2" charset="2"/>
        <a:buChar char="n"/>
        <a:defRPr kumimoji="1" sz="1400" kern="1200">
          <a:solidFill>
            <a:schemeClr val="tx1"/>
          </a:solidFill>
          <a:latin typeface="+mn-lt"/>
          <a:ea typeface="+mn-ea"/>
          <a:cs typeface="华文细黑" panose="02010600040101010101" pitchFamily="2" charset="-122"/>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panose="0201060004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D098F70-FE3F-45C6-9AEC-B1C60845DA3C}" type="datetimeFigureOut">
              <a:rPr lang="zh-CN" altLang="en-US" smtClean="0"/>
              <a:t>2019/11/12</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6A3ED16-5AD5-49A8-A69C-CF66BCEA1628}" type="slidenum">
              <a:rPr lang="zh-CN" altLang="en-US" smtClean="0"/>
              <a:t>‹#›</a:t>
            </a:fld>
            <a:endParaRPr lang="zh-CN" altLang="en-US"/>
          </a:p>
        </p:txBody>
      </p:sp>
      <p:pic>
        <p:nvPicPr>
          <p:cNvPr id="7" name="图片 1" descr="C:\Users\zzp65\Desktop\图片2-2.png图片2-2"/>
          <p:cNvPicPr>
            <a:picLocks noChangeAspect="1"/>
          </p:cNvPicPr>
          <p:nvPr/>
        </p:nvPicPr>
        <p:blipFill>
          <a:blip r:embed="rId14"/>
          <a:srcRect/>
          <a:stretch>
            <a:fillRect/>
          </a:stretch>
        </p:blipFill>
        <p:spPr bwMode="auto">
          <a:xfrm>
            <a:off x="7319833" y="72008"/>
            <a:ext cx="1664335"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2.e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25.e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26.e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emf"/><Relationship Id="rId5" Type="http://schemas.openxmlformats.org/officeDocument/2006/relationships/oleObject" Target="../embeddings/oleObject6.bin"/><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31.emf"/><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vmlDrawing" Target="../drawings/vmlDrawing9.vml"/><Relationship Id="rId5" Type="http://schemas.openxmlformats.org/officeDocument/2006/relationships/image" Target="../media/image32.e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33.emf"/><Relationship Id="rId5" Type="http://schemas.openxmlformats.org/officeDocument/2006/relationships/oleObject" Target="../embeddings/oleObject10.bin"/><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34.emf"/><Relationship Id="rId4" Type="http://schemas.openxmlformats.org/officeDocument/2006/relationships/oleObject" Target="../embeddings/oleObject11.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35.emf"/><Relationship Id="rId4"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image" Target="../media/image36.emf"/><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38.emf"/><Relationship Id="rId4" Type="http://schemas.openxmlformats.org/officeDocument/2006/relationships/oleObject" Target="../embeddings/oleObject14.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39.emf"/><Relationship Id="rId4" Type="http://schemas.openxmlformats.org/officeDocument/2006/relationships/oleObject" Target="../embeddings/oleObject15.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vmlDrawing" Target="../drawings/vmlDrawing16.vml"/><Relationship Id="rId5" Type="http://schemas.openxmlformats.org/officeDocument/2006/relationships/image" Target="../media/image40.emf"/><Relationship Id="rId4" Type="http://schemas.openxmlformats.org/officeDocument/2006/relationships/oleObject" Target="../embeddings/oleObject16.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vmlDrawing" Target="../drawings/vmlDrawing17.vml"/><Relationship Id="rId5" Type="http://schemas.openxmlformats.org/officeDocument/2006/relationships/image" Target="../media/image41.emf"/><Relationship Id="rId4" Type="http://schemas.openxmlformats.org/officeDocument/2006/relationships/oleObject" Target="../embeddings/oleObject17.bin"/></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2.xml"/><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8.xml"/><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3.png"/><Relationship Id="rId5" Type="http://schemas.openxmlformats.org/officeDocument/2006/relationships/image" Target="../media/image42.emf"/><Relationship Id="rId4" Type="http://schemas.openxmlformats.org/officeDocument/2006/relationships/oleObject" Target="../embeddings/oleObject18.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xml"/><Relationship Id="rId1" Type="http://schemas.openxmlformats.org/officeDocument/2006/relationships/vmlDrawing" Target="../drawings/vmlDrawing19.vml"/><Relationship Id="rId5" Type="http://schemas.openxmlformats.org/officeDocument/2006/relationships/image" Target="../media/image43.emf"/><Relationship Id="rId4" Type="http://schemas.openxmlformats.org/officeDocument/2006/relationships/oleObject" Target="../embeddings/oleObject19.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第</a:t>
            </a:r>
            <a:r>
              <a:rPr altLang="en-US" dirty="0" smtClean="0"/>
              <a:t>三</a:t>
            </a:r>
            <a:r>
              <a:rPr lang="zh-CN" altLang="en-US" dirty="0" smtClean="0"/>
              <a:t>章 </a:t>
            </a:r>
            <a:r>
              <a:rPr altLang="en-US" dirty="0" smtClean="0"/>
              <a:t>面向对象基础</a:t>
            </a:r>
            <a:endParaRPr lang="zh-CN" altLang="en-US" dirty="0" smtClean="0"/>
          </a:p>
        </p:txBody>
      </p:sp>
      <p:sp>
        <p:nvSpPr>
          <p:cNvPr id="11" name="副标题 10"/>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10" name="内容占位符 9"/>
          <p:cNvSpPr>
            <a:spLocks noGrp="1"/>
          </p:cNvSpPr>
          <p:nvPr>
            <p:ph idx="1"/>
          </p:nvPr>
        </p:nvSpPr>
        <p:spPr/>
        <p:txBody>
          <a:bodyPr/>
          <a:lstStyle/>
          <a:p>
            <a:endParaRPr lang="zh-CN" altLang="en-US"/>
          </a:p>
        </p:txBody>
      </p:sp>
      <p:sp>
        <p:nvSpPr>
          <p:cNvPr id="4" name="标题 3"/>
          <p:cNvSpPr>
            <a:spLocks noGrp="1"/>
          </p:cNvSpPr>
          <p:nvPr>
            <p:ph type="title"/>
          </p:nvPr>
        </p:nvSpPr>
        <p:spPr/>
        <p:txBody>
          <a:bodyPr/>
          <a:lstStyle/>
          <a:p>
            <a:pPr lvl="0"/>
            <a:r>
              <a:rPr dirty="0" smtClean="0"/>
              <a:t>类与对象之间的关系</a:t>
            </a:r>
            <a:endParaRPr dirty="0"/>
          </a:p>
        </p:txBody>
      </p:sp>
      <p:sp>
        <p:nvSpPr>
          <p:cNvPr id="11" name="文本占位符 10"/>
          <p:cNvSpPr>
            <a:spLocks noGrp="1"/>
          </p:cNvSpPr>
          <p:nvPr>
            <p:ph type="body" sz="quarter" idx="11"/>
          </p:nvPr>
        </p:nvSpPr>
        <p:spPr>
          <a:xfrm>
            <a:off x="1000100" y="3786196"/>
            <a:ext cx="7572428" cy="785818"/>
          </a:xfrm>
        </p:spPr>
        <p:txBody>
          <a:bodyPr/>
          <a:lstStyle/>
          <a:p>
            <a:r>
              <a:rPr dirty="0"/>
              <a:t>一个类可以有多个实例化对象，而对象则只是具体的一个事物。例如：“熊猫”是一个类，而“熊猫盼盼”则是一个对象</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5" cstate="print">
            <a:duotone>
              <a:schemeClr val="accent1">
                <a:shade val="45000"/>
                <a:satMod val="135000"/>
              </a:schemeClr>
              <a:prstClr val="white"/>
            </a:duotone>
          </a:blip>
          <a:stretch>
            <a:fillRect/>
          </a:stretch>
        </p:blipFill>
        <p:spPr>
          <a:xfrm>
            <a:off x="227052" y="3857634"/>
            <a:ext cx="484014" cy="484014"/>
          </a:xfrm>
          <a:prstGeom prst="rect">
            <a:avLst/>
          </a:prstGeom>
        </p:spPr>
      </p:pic>
      <p:sp>
        <p:nvSpPr>
          <p:cNvPr id="8" name="文本框 6"/>
          <p:cNvSpPr txBox="1"/>
          <p:nvPr/>
        </p:nvSpPr>
        <p:spPr>
          <a:xfrm>
            <a:off x="192061" y="4310593"/>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2242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24257" name="Object 1"/>
          <p:cNvGraphicFramePr>
            <a:graphicFrameLocks noChangeAspect="1"/>
          </p:cNvGraphicFramePr>
          <p:nvPr/>
        </p:nvGraphicFramePr>
        <p:xfrm>
          <a:off x="1571604" y="642924"/>
          <a:ext cx="4857784" cy="3151466"/>
        </p:xfrm>
        <a:graphic>
          <a:graphicData uri="http://schemas.openxmlformats.org/presentationml/2006/ole">
            <mc:AlternateContent xmlns:mc="http://schemas.openxmlformats.org/markup-compatibility/2006">
              <mc:Choice xmlns:v="urn:schemas-microsoft-com:vml" Requires="v">
                <p:oleObj spid="_x0000_s1031" name="Visio" r:id="rId6" imgW="4622800" imgH="3009900" progId="Visio.Drawing.11">
                  <p:embed/>
                </p:oleObj>
              </mc:Choice>
              <mc:Fallback>
                <p:oleObj name="Visio" r:id="rId6" imgW="4622800" imgH="3009900" progId="Visio.Drawing.11">
                  <p:embed/>
                  <p:pic>
                    <p:nvPicPr>
                      <p:cNvPr id="0" name="图片 1024"/>
                      <p:cNvPicPr>
                        <a:picLocks noChangeAspect="1"/>
                      </p:cNvPicPr>
                      <p:nvPr/>
                    </p:nvPicPr>
                    <p:blipFill>
                      <a:blip r:embed="rId7"/>
                      <a:stretch>
                        <a:fillRect/>
                      </a:stretch>
                    </p:blipFill>
                    <p:spPr>
                      <a:xfrm>
                        <a:off x="1571604" y="642924"/>
                        <a:ext cx="4857784" cy="315146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4257"/>
                                        </p:tgtEl>
                                        <p:attrNameLst>
                                          <p:attrName>style.visibility</p:attrName>
                                        </p:attrNameLst>
                                      </p:cBhvr>
                                      <p:to>
                                        <p:strVal val="visible"/>
                                      </p:to>
                                    </p:set>
                                    <p:animEffect transition="in" filter="box(in)">
                                      <p:cBhvr>
                                        <p:cTn id="7" dur="500"/>
                                        <p:tgtEl>
                                          <p:spTgt spid="2242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bg/>
                                          </p:spTgt>
                                        </p:tgtEl>
                                        <p:attrNameLst>
                                          <p:attrName>style.visibility</p:attrName>
                                        </p:attrNameLst>
                                      </p:cBhvr>
                                      <p:to>
                                        <p:strVal val="visible"/>
                                      </p:to>
                                    </p:set>
                                    <p:anim calcmode="lin" valueType="num">
                                      <p:cBhvr additive="base">
                                        <p:cTn id="12"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bg/>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0" name="矩形 99"/>
          <p:cNvSpPr/>
          <p:nvPr/>
        </p:nvSpPr>
        <p:spPr>
          <a:xfrm>
            <a:off x="330835" y="681355"/>
            <a:ext cx="4544695" cy="5169535"/>
          </a:xfrm>
          <a:prstGeom prst="rect">
            <a:avLst/>
          </a:prstGeom>
          <a:noFill/>
          <a:ln w="9525">
            <a:noFill/>
            <a:miter lim="800000"/>
          </a:ln>
        </p:spPr>
        <p:txBody>
          <a:bodyPr vert="horz" wrap="square" lIns="91440" tIns="45720" rIns="91440" bIns="45720" numCol="1" rtlCol="0" anchor="t" anchorCtr="0" compatLnSpc="1">
            <a:normAutofit fontScale="92500"/>
          </a:bodyPr>
          <a:lstStyle/>
          <a:p>
            <a:pPr marL="342900" lvl="0" indent="-342900" algn="l" fontAlgn="base">
              <a:lnSpc>
                <a:spcPct val="150000"/>
              </a:lnSpc>
              <a:spcBef>
                <a:spcPct val="20000"/>
              </a:spcBef>
              <a:buClr>
                <a:schemeClr val="accent6"/>
              </a:buClr>
              <a:buFont typeface="Wingdings" panose="05000000000000000000" pitchFamily="2" charset="2"/>
              <a:buChar char="l"/>
            </a:pPr>
            <a:r>
              <a:rPr lang="zh-CN" altLang="zh-CN" sz="2000" b="1" dirty="0" smtClean="0">
                <a:latin typeface="Adobe 宋体 Std L" pitchFamily="18" charset="-122"/>
                <a:ea typeface="Adobe 宋体 Std L" pitchFamily="18" charset="-122"/>
                <a:cs typeface="华文细黑" panose="02010600040101010101" pitchFamily="2" charset="-122"/>
                <a:sym typeface="+mn-ea"/>
              </a:rPr>
              <a:t>例如自己使用的计算机就是一个对象，该计算机的特征(状态)包括CPU主频3.6GHz、RAM大小是4.00GB、操作系统类型是64位、操作系统是Windows 7旗舰版等，该计算机的行为包括启动该计算机、关闭该计算机、启动word、启动QQ等。自己制定的暑假旅行计划也是一个对象，该计划的特征（状态）包括出发日期、结束日期，旅行路线、住宿酒店等，该计划的行为包括预定酒店、预定交通工具、预定景点门票等。</a:t>
            </a:r>
          </a:p>
        </p:txBody>
      </p:sp>
      <p:graphicFrame>
        <p:nvGraphicFramePr>
          <p:cNvPr id="1073743874" name="对象 1073743873"/>
          <p:cNvGraphicFramePr>
            <a:graphicFrameLocks noChangeAspect="1"/>
          </p:cNvGraphicFramePr>
          <p:nvPr/>
        </p:nvGraphicFramePr>
        <p:xfrm>
          <a:off x="5056505" y="987425"/>
          <a:ext cx="3536950" cy="3624580"/>
        </p:xfrm>
        <a:graphic>
          <a:graphicData uri="http://schemas.openxmlformats.org/presentationml/2006/ole">
            <mc:AlternateContent xmlns:mc="http://schemas.openxmlformats.org/markup-compatibility/2006">
              <mc:Choice xmlns:v="urn:schemas-microsoft-com:vml" Requires="v">
                <p:oleObj spid="_x0000_s3082" r:id="rId3" imgW="6477000" imgH="6629400" progId="Visio.Drawing.11">
                  <p:embed/>
                </p:oleObj>
              </mc:Choice>
              <mc:Fallback>
                <p:oleObj r:id="rId3" imgW="6477000" imgH="6629400" progId="Visio.Drawing.11">
                  <p:embed/>
                  <p:pic>
                    <p:nvPicPr>
                      <p:cNvPr id="0" name="图片 3075"/>
                      <p:cNvPicPr/>
                      <p:nvPr/>
                    </p:nvPicPr>
                    <p:blipFill>
                      <a:blip r:embed="rId4"/>
                      <a:stretch>
                        <a:fillRect/>
                      </a:stretch>
                    </p:blipFill>
                    <p:spPr>
                      <a:xfrm>
                        <a:off x="5056505" y="987425"/>
                        <a:ext cx="3536950" cy="3624580"/>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143372" y="1142993"/>
            <a:ext cx="4857784" cy="3071831"/>
          </a:xfrm>
        </p:spPr>
        <p:txBody>
          <a:bodyPr/>
          <a:lstStyle/>
          <a:p>
            <a:r>
              <a:rPr lang="zh-CN" dirty="0"/>
              <a:t>类和类之间具有一定的结构关系</a:t>
            </a:r>
            <a:r>
              <a:rPr lang="zh-CN" dirty="0" smtClean="0"/>
              <a:t>。</a:t>
            </a:r>
            <a:endParaRPr dirty="0" smtClean="0"/>
          </a:p>
          <a:p>
            <a:r>
              <a:rPr lang="zh-CN" dirty="0" smtClean="0"/>
              <a:t>类</a:t>
            </a:r>
            <a:r>
              <a:rPr lang="zh-CN" dirty="0"/>
              <a:t>的关系主要有两种</a:t>
            </a:r>
            <a:r>
              <a:rPr lang="zh-CN" dirty="0" smtClean="0"/>
              <a:t>：</a:t>
            </a:r>
            <a:endParaRPr dirty="0" smtClean="0"/>
          </a:p>
          <a:p>
            <a:pPr lvl="1"/>
            <a:r>
              <a:rPr lang="zh-CN" dirty="0" smtClean="0"/>
              <a:t>或</a:t>
            </a:r>
            <a:r>
              <a:rPr lang="zh-CN" dirty="0"/>
              <a:t>关系</a:t>
            </a:r>
            <a:r>
              <a:rPr lang="zh-CN" dirty="0" smtClean="0"/>
              <a:t>、</a:t>
            </a:r>
            <a:endParaRPr lang="en-US" altLang="zh-CN" dirty="0" smtClean="0"/>
          </a:p>
          <a:p>
            <a:pPr lvl="1"/>
            <a:r>
              <a:rPr lang="zh-CN" dirty="0" smtClean="0"/>
              <a:t>与</a:t>
            </a:r>
            <a:r>
              <a:rPr lang="zh-CN" dirty="0"/>
              <a:t>关系</a:t>
            </a:r>
            <a:r>
              <a:rPr dirty="0"/>
              <a:t> </a:t>
            </a:r>
            <a:endParaRPr lang="zh-CN" dirty="0"/>
          </a:p>
        </p:txBody>
      </p:sp>
      <p:sp>
        <p:nvSpPr>
          <p:cNvPr id="4" name="标题 3"/>
          <p:cNvSpPr>
            <a:spLocks noGrp="1"/>
          </p:cNvSpPr>
          <p:nvPr>
            <p:ph type="title"/>
          </p:nvPr>
        </p:nvSpPr>
        <p:spPr/>
        <p:txBody>
          <a:bodyPr/>
          <a:lstStyle/>
          <a:p>
            <a:pPr lvl="0"/>
            <a:r>
              <a:rPr dirty="0" smtClean="0"/>
              <a:t>类的关系</a:t>
            </a:r>
            <a:endParaRPr dirty="0"/>
          </a:p>
        </p:txBody>
      </p:sp>
      <p:pic>
        <p:nvPicPr>
          <p:cNvPr id="7" name="图片占位符 6" descr="图片6.jpg"/>
          <p:cNvPicPr>
            <a:picLocks noGrp="1" noChangeAspect="1"/>
          </p:cNvPicPr>
          <p:nvPr>
            <p:ph type="pic" sz="quarter" idx="11"/>
          </p:nvPr>
        </p:nvPicPr>
        <p:blipFill>
          <a:blip r:embed="rId3"/>
          <a:stretch>
            <a:fillRect/>
          </a:stretch>
        </p:blipFill>
        <p:spPr>
          <a:xfrm>
            <a:off x="1259540" y="928688"/>
            <a:ext cx="2102388" cy="321469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143372" y="1142993"/>
            <a:ext cx="4857784" cy="3071831"/>
          </a:xfrm>
        </p:spPr>
        <p:txBody>
          <a:bodyPr/>
          <a:lstStyle/>
          <a:p>
            <a:r>
              <a:rPr lang="zh-CN" dirty="0"/>
              <a:t>消息能够使对象之间进行</a:t>
            </a:r>
            <a:r>
              <a:rPr lang="zh-CN" dirty="0" smtClean="0"/>
              <a:t>通信</a:t>
            </a:r>
            <a:endParaRPr dirty="0" smtClean="0"/>
          </a:p>
          <a:p>
            <a:r>
              <a:rPr lang="zh-CN" dirty="0"/>
              <a:t>方法是类的行为实现，一个方法有方法名、参数以及方法体</a:t>
            </a:r>
          </a:p>
        </p:txBody>
      </p:sp>
      <p:sp>
        <p:nvSpPr>
          <p:cNvPr id="4" name="标题 3"/>
          <p:cNvSpPr>
            <a:spLocks noGrp="1"/>
          </p:cNvSpPr>
          <p:nvPr>
            <p:ph type="title"/>
          </p:nvPr>
        </p:nvSpPr>
        <p:spPr/>
        <p:txBody>
          <a:bodyPr/>
          <a:lstStyle/>
          <a:p>
            <a:pPr lvl="0"/>
            <a:r>
              <a:rPr dirty="0" smtClean="0"/>
              <a:t>类的关系</a:t>
            </a:r>
            <a:endParaRPr dirty="0"/>
          </a:p>
        </p:txBody>
      </p:sp>
      <p:pic>
        <p:nvPicPr>
          <p:cNvPr id="7" name="图片占位符 6" descr="图片6.jpg"/>
          <p:cNvPicPr>
            <a:picLocks noGrp="1" noChangeAspect="1"/>
          </p:cNvPicPr>
          <p:nvPr>
            <p:ph type="pic" sz="quarter" idx="11"/>
          </p:nvPr>
        </p:nvPicPr>
        <p:blipFill>
          <a:blip r:embed="rId3"/>
          <a:stretch>
            <a:fillRect/>
          </a:stretch>
        </p:blipFill>
        <p:spPr>
          <a:xfrm>
            <a:off x="1259540" y="1141817"/>
            <a:ext cx="2102388" cy="278844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smtClean="0"/>
              <a:t>唯一性</a:t>
            </a:r>
            <a:endParaRPr dirty="0" smtClean="0"/>
          </a:p>
          <a:p>
            <a:r>
              <a:rPr lang="zh-CN" altLang="en-US" dirty="0"/>
              <a:t>封装</a:t>
            </a:r>
            <a:r>
              <a:rPr lang="zh-CN" dirty="0" smtClean="0"/>
              <a:t>性</a:t>
            </a:r>
            <a:endParaRPr lang="en-US" altLang="zh-CN" dirty="0" smtClean="0"/>
          </a:p>
          <a:p>
            <a:r>
              <a:rPr lang="zh-CN" altLang="en-US" dirty="0"/>
              <a:t>分类型</a:t>
            </a:r>
            <a:endParaRPr dirty="0" smtClean="0"/>
          </a:p>
          <a:p>
            <a:r>
              <a:rPr lang="zh-CN" dirty="0" smtClean="0"/>
              <a:t>继承性</a:t>
            </a:r>
            <a:endParaRPr dirty="0" smtClean="0"/>
          </a:p>
          <a:p>
            <a:r>
              <a:rPr lang="zh-CN" dirty="0" smtClean="0"/>
              <a:t>多态性</a:t>
            </a:r>
            <a:endParaRPr lang="zh-CN" dirty="0"/>
          </a:p>
        </p:txBody>
      </p:sp>
      <p:sp>
        <p:nvSpPr>
          <p:cNvPr id="4" name="标题 3"/>
          <p:cNvSpPr>
            <a:spLocks noGrp="1"/>
          </p:cNvSpPr>
          <p:nvPr>
            <p:ph type="title"/>
          </p:nvPr>
        </p:nvSpPr>
        <p:spPr/>
        <p:txBody>
          <a:bodyPr/>
          <a:lstStyle/>
          <a:p>
            <a:r>
              <a:rPr lang="en-US" dirty="0" smtClean="0"/>
              <a:t>3.1.3  </a:t>
            </a:r>
            <a:r>
              <a:rPr dirty="0" smtClean="0"/>
              <a:t>面向对象特征</a:t>
            </a:r>
            <a:endParaRPr dirty="0"/>
          </a:p>
        </p:txBody>
      </p:sp>
      <p:pic>
        <p:nvPicPr>
          <p:cNvPr id="7" name="图片占位符 6" descr="图片2.jpg"/>
          <p:cNvPicPr>
            <a:picLocks noGrp="1" noChangeAspect="1"/>
          </p:cNvPicPr>
          <p:nvPr>
            <p:ph type="pic" sz="quarter" idx="11"/>
          </p:nvPr>
        </p:nvPicPr>
        <p:blipFill>
          <a:blip r:embed="rId3"/>
          <a:srcRect l="3351" r="3351"/>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143372" y="1142993"/>
            <a:ext cx="4857784" cy="3071831"/>
          </a:xfrm>
        </p:spPr>
        <p:txBody>
          <a:bodyPr/>
          <a:lstStyle/>
          <a:p>
            <a:r>
              <a:rPr lang="zh-CN" dirty="0"/>
              <a:t>每个对象都是唯一的，自身具有唯一的标识，系统通过该标识可以找到相应的对象</a:t>
            </a:r>
            <a:r>
              <a:rPr lang="zh-CN" dirty="0" smtClean="0"/>
              <a:t>。</a:t>
            </a:r>
            <a:endParaRPr dirty="0" smtClean="0"/>
          </a:p>
          <a:p>
            <a:r>
              <a:rPr lang="zh-CN" dirty="0" smtClean="0"/>
              <a:t>在</a:t>
            </a:r>
            <a:r>
              <a:rPr lang="zh-CN" dirty="0"/>
              <a:t>对象的整个生命周期过程中，其标识都是不变的</a:t>
            </a:r>
            <a:r>
              <a:rPr lang="zh-CN" dirty="0" smtClean="0"/>
              <a:t>；</a:t>
            </a:r>
            <a:endParaRPr dirty="0" smtClean="0"/>
          </a:p>
          <a:p>
            <a:r>
              <a:rPr lang="zh-CN" dirty="0" smtClean="0"/>
              <a:t>不同</a:t>
            </a:r>
            <a:r>
              <a:rPr lang="zh-CN" dirty="0"/>
              <a:t>的对象其标识也是不同的</a:t>
            </a:r>
          </a:p>
        </p:txBody>
      </p:sp>
      <p:sp>
        <p:nvSpPr>
          <p:cNvPr id="4" name="标题 3"/>
          <p:cNvSpPr>
            <a:spLocks noGrp="1"/>
          </p:cNvSpPr>
          <p:nvPr>
            <p:ph type="title"/>
          </p:nvPr>
        </p:nvSpPr>
        <p:spPr/>
        <p:txBody>
          <a:bodyPr/>
          <a:lstStyle/>
          <a:p>
            <a:pPr lvl="0"/>
            <a:r>
              <a:rPr dirty="0" smtClean="0"/>
              <a:t>唯一性</a:t>
            </a:r>
            <a:endParaRPr dirty="0"/>
          </a:p>
        </p:txBody>
      </p:sp>
      <p:pic>
        <p:nvPicPr>
          <p:cNvPr id="7" name="图片占位符 6" descr="图片6.jpg"/>
          <p:cNvPicPr>
            <a:picLocks noGrp="1" noChangeAspect="1"/>
          </p:cNvPicPr>
          <p:nvPr>
            <p:ph type="pic" sz="quarter" idx="11"/>
          </p:nvPr>
        </p:nvPicPr>
        <p:blipFill>
          <a:blip r:embed="rId3"/>
          <a:stretch>
            <a:fillRect/>
          </a:stretch>
        </p:blipFill>
        <p:spPr>
          <a:xfrm>
            <a:off x="1259540" y="1141817"/>
            <a:ext cx="2102388" cy="278844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封装性</a:t>
            </a:r>
          </a:p>
        </p:txBody>
      </p:sp>
      <p:sp>
        <p:nvSpPr>
          <p:cNvPr id="100" name="矩形 99"/>
          <p:cNvSpPr/>
          <p:nvPr/>
        </p:nvSpPr>
        <p:spPr>
          <a:xfrm>
            <a:off x="409575" y="701040"/>
            <a:ext cx="7828280" cy="4184015"/>
          </a:xfrm>
          <a:prstGeom prst="rect">
            <a:avLst/>
          </a:prstGeom>
          <a:noFill/>
          <a:ln w="9525">
            <a:noFill/>
            <a:miter lim="800000"/>
          </a:ln>
        </p:spPr>
        <p:txBody>
          <a:bodyPr vert="horz" wrap="square" lIns="91440" tIns="45720" rIns="91440" bIns="45720" numCol="1" rtlCol="0" anchor="t" anchorCtr="0" compatLnSpc="1">
            <a:normAutofit lnSpcReduction="10000"/>
          </a:bodyPr>
          <a:lstStyle/>
          <a:p>
            <a:pPr marL="342900" lvl="0" indent="-342900" algn="l" fontAlgn="base">
              <a:lnSpc>
                <a:spcPct val="150000"/>
              </a:lnSpc>
              <a:spcBef>
                <a:spcPct val="20000"/>
              </a:spcBef>
              <a:buClr>
                <a:schemeClr val="accent6"/>
              </a:buClr>
              <a:buFont typeface="Wingdings" panose="05000000000000000000" pitchFamily="2" charset="2"/>
              <a:buChar char="l"/>
            </a:pPr>
            <a:r>
              <a:rPr lang="zh-CN" altLang="zh-CN" sz="2000" b="1" dirty="0" smtClean="0">
                <a:latin typeface="Adobe 宋体 Std L" pitchFamily="18" charset="-122"/>
                <a:ea typeface="Adobe 宋体 Std L" pitchFamily="18" charset="-122"/>
                <a:cs typeface="华文细黑" panose="02010600040101010101" pitchFamily="2" charset="-122"/>
                <a:sym typeface="+mn-ea"/>
              </a:rPr>
              <a:t>1. 封装性</a:t>
            </a:r>
          </a:p>
          <a:p>
            <a:pPr marL="342900" lvl="0" indent="-342900" algn="l" fontAlgn="base">
              <a:lnSpc>
                <a:spcPct val="150000"/>
              </a:lnSpc>
              <a:spcBef>
                <a:spcPct val="20000"/>
              </a:spcBef>
              <a:buClr>
                <a:schemeClr val="accent6"/>
              </a:buClr>
              <a:buFont typeface="Wingdings" panose="05000000000000000000" pitchFamily="2" charset="2"/>
              <a:buChar char="l"/>
            </a:pPr>
            <a:r>
              <a:rPr lang="zh-CN" altLang="zh-CN" sz="2000" b="1" dirty="0" smtClean="0">
                <a:latin typeface="Adobe 宋体 Std L" pitchFamily="18" charset="-122"/>
                <a:ea typeface="Adobe 宋体 Std L" pitchFamily="18" charset="-122"/>
                <a:cs typeface="华文细黑" panose="02010600040101010101" pitchFamily="2" charset="-122"/>
                <a:sym typeface="+mn-ea"/>
              </a:rPr>
              <a:t>封装性就是把对象的状态（成员属性）和行为（成员方法）结合在一起，形成一个不可分割的独立单位（对象），并且尽可能对外隐藏对象的内部细节，仅保留有限的对外接口与外部发生联系。例如空调的温度调节装置（对象）封装了温度监测、信号处理、输出控制等功能，作为用户只需要通过遥控器中的调节温度按钮（对外接口）来控制温度的高低，而静音按钮和定时按钮就不能实现温度高低的控制，并且用户不知道空调如何实现温度调节功能（隐藏内部实现细节）。</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143372" y="1142993"/>
            <a:ext cx="4857784" cy="3071831"/>
          </a:xfrm>
        </p:spPr>
        <p:txBody>
          <a:bodyPr/>
          <a:lstStyle/>
          <a:p>
            <a:r>
              <a:rPr lang="zh-CN" dirty="0"/>
              <a:t>分类性是指将具有一致属性和行为的对象抽象成类，只反映与应用有关的重要性质，而忽略</a:t>
            </a:r>
            <a:r>
              <a:rPr dirty="0"/>
              <a:t>其他</a:t>
            </a:r>
            <a:r>
              <a:rPr lang="zh-CN" dirty="0"/>
              <a:t>一些无关内容</a:t>
            </a:r>
            <a:r>
              <a:rPr lang="zh-CN" dirty="0" smtClean="0"/>
              <a:t>。</a:t>
            </a:r>
            <a:endParaRPr dirty="0" smtClean="0"/>
          </a:p>
          <a:p>
            <a:r>
              <a:rPr lang="zh-CN" dirty="0" smtClean="0"/>
              <a:t>任何</a:t>
            </a:r>
            <a:r>
              <a:rPr lang="zh-CN" dirty="0"/>
              <a:t>类的划分都是主观的，但必须与具体的应用有关</a:t>
            </a:r>
          </a:p>
        </p:txBody>
      </p:sp>
      <p:sp>
        <p:nvSpPr>
          <p:cNvPr id="4" name="标题 3"/>
          <p:cNvSpPr>
            <a:spLocks noGrp="1"/>
          </p:cNvSpPr>
          <p:nvPr>
            <p:ph type="title"/>
          </p:nvPr>
        </p:nvSpPr>
        <p:spPr/>
        <p:txBody>
          <a:bodyPr/>
          <a:lstStyle/>
          <a:p>
            <a:pPr lvl="0"/>
            <a:r>
              <a:rPr dirty="0" smtClean="0"/>
              <a:t>分类性</a:t>
            </a:r>
            <a:endParaRPr dirty="0"/>
          </a:p>
        </p:txBody>
      </p:sp>
      <p:pic>
        <p:nvPicPr>
          <p:cNvPr id="7" name="图片占位符 6" descr="图片6.jpg"/>
          <p:cNvPicPr>
            <a:picLocks noGrp="1" noChangeAspect="1"/>
          </p:cNvPicPr>
          <p:nvPr>
            <p:ph type="pic" sz="quarter" idx="11"/>
          </p:nvPr>
        </p:nvPicPr>
        <p:blipFill>
          <a:blip r:embed="rId3"/>
          <a:stretch>
            <a:fillRect/>
          </a:stretch>
        </p:blipFill>
        <p:spPr>
          <a:xfrm>
            <a:off x="1259540" y="1141817"/>
            <a:ext cx="2102388" cy="278844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r>
              <a:rPr lang="zh-CN" altLang="en-US" dirty="0" smtClean="0"/>
              <a:t>继承性</a:t>
            </a:r>
            <a:endParaRPr lang="zh-CN" altLang="en-US" dirty="0"/>
          </a:p>
        </p:txBody>
      </p:sp>
      <p:sp>
        <p:nvSpPr>
          <p:cNvPr id="2242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526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52611" name="Object 3"/>
          <p:cNvGraphicFramePr>
            <a:graphicFrameLocks noChangeAspect="1"/>
          </p:cNvGraphicFramePr>
          <p:nvPr/>
        </p:nvGraphicFramePr>
        <p:xfrm>
          <a:off x="2071670" y="1428742"/>
          <a:ext cx="4572032" cy="3713435"/>
        </p:xfrm>
        <a:graphic>
          <a:graphicData uri="http://schemas.openxmlformats.org/presentationml/2006/ole">
            <mc:AlternateContent xmlns:mc="http://schemas.openxmlformats.org/markup-compatibility/2006">
              <mc:Choice xmlns:v="urn:schemas-microsoft-com:vml" Requires="v">
                <p:oleObj spid="_x0000_s2055" name="Visio" r:id="rId4" imgW="2717800" imgH="2209800" progId="Visio.Drawing.11">
                  <p:embed/>
                </p:oleObj>
              </mc:Choice>
              <mc:Fallback>
                <p:oleObj name="Visio" r:id="rId4" imgW="2717800" imgH="2209800" progId="Visio.Drawing.11">
                  <p:embed/>
                  <p:pic>
                    <p:nvPicPr>
                      <p:cNvPr id="0" name="图片 2048"/>
                      <p:cNvPicPr>
                        <a:picLocks noChangeAspect="1"/>
                      </p:cNvPicPr>
                      <p:nvPr/>
                    </p:nvPicPr>
                    <p:blipFill>
                      <a:blip r:embed="rId5"/>
                      <a:stretch>
                        <a:fillRect/>
                      </a:stretch>
                    </p:blipFill>
                    <p:spPr>
                      <a:xfrm>
                        <a:off x="2071670" y="1428742"/>
                        <a:ext cx="4572032" cy="3713435"/>
                      </a:xfrm>
                      <a:prstGeom prst="rect">
                        <a:avLst/>
                      </a:prstGeom>
                      <a:noFill/>
                      <a:ln w="9525">
                        <a:noFill/>
                      </a:ln>
                    </p:spPr>
                  </p:pic>
                </p:oleObj>
              </mc:Fallback>
            </mc:AlternateContent>
          </a:graphicData>
        </a:graphic>
      </p:graphicFrame>
      <p:sp>
        <p:nvSpPr>
          <p:cNvPr id="16" name="内容占位符 15"/>
          <p:cNvSpPr>
            <a:spLocks noGrp="1"/>
          </p:cNvSpPr>
          <p:nvPr>
            <p:ph idx="1"/>
          </p:nvPr>
        </p:nvSpPr>
        <p:spPr/>
        <p:txBody>
          <a:bodyPr/>
          <a:lstStyle/>
          <a:p>
            <a:r>
              <a:rPr lang="zh-CN" altLang="en-US" dirty="0"/>
              <a:t>继承性是指子类自动继承父类的</a:t>
            </a:r>
            <a:r>
              <a:rPr dirty="0"/>
              <a:t>属性</a:t>
            </a:r>
            <a:r>
              <a:rPr lang="zh-CN" altLang="en-US" dirty="0"/>
              <a:t>和方法，这是类之间的一种关系。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2611"/>
                                        </p:tgtEl>
                                        <p:attrNameLst>
                                          <p:attrName>style.visibility</p:attrName>
                                        </p:attrNameLst>
                                      </p:cBhvr>
                                      <p:to>
                                        <p:strVal val="visible"/>
                                      </p:to>
                                    </p:set>
                                    <p:anim calcmode="lin" valueType="num">
                                      <p:cBhvr additive="base">
                                        <p:cTn id="13" dur="500" fill="hold"/>
                                        <p:tgtEl>
                                          <p:spTgt spid="452611"/>
                                        </p:tgtEl>
                                        <p:attrNameLst>
                                          <p:attrName>ppt_x</p:attrName>
                                        </p:attrNameLst>
                                      </p:cBhvr>
                                      <p:tavLst>
                                        <p:tav tm="0">
                                          <p:val>
                                            <p:strVal val="#ppt_x"/>
                                          </p:val>
                                        </p:tav>
                                        <p:tav tm="100000">
                                          <p:val>
                                            <p:strVal val="#ppt_x"/>
                                          </p:val>
                                        </p:tav>
                                      </p:tavLst>
                                    </p:anim>
                                    <p:anim calcmode="lin" valueType="num">
                                      <p:cBhvr additive="base">
                                        <p:cTn id="14" dur="500" fill="hold"/>
                                        <p:tgtEl>
                                          <p:spTgt spid="4526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143372" y="1142993"/>
            <a:ext cx="4857784" cy="3071831"/>
          </a:xfrm>
        </p:spPr>
        <p:txBody>
          <a:bodyPr/>
          <a:lstStyle/>
          <a:p>
            <a:r>
              <a:rPr lang="zh-CN" dirty="0"/>
              <a:t>多态性是指相同的操作、过程可作用于多种类型的对象上并获得不同的结果</a:t>
            </a:r>
            <a:r>
              <a:rPr lang="zh-CN" dirty="0" smtClean="0"/>
              <a:t>。</a:t>
            </a:r>
            <a:endParaRPr dirty="0" smtClean="0"/>
          </a:p>
          <a:p>
            <a:r>
              <a:rPr lang="zh-CN" dirty="0" smtClean="0"/>
              <a:t>不同</a:t>
            </a:r>
            <a:r>
              <a:rPr lang="zh-CN" dirty="0"/>
              <a:t>的对象，收到同一消息可以产生不同的结果，即具有不同的表现行为，这种现象称为多态性。</a:t>
            </a:r>
          </a:p>
        </p:txBody>
      </p:sp>
      <p:sp>
        <p:nvSpPr>
          <p:cNvPr id="4" name="标题 3"/>
          <p:cNvSpPr>
            <a:spLocks noGrp="1"/>
          </p:cNvSpPr>
          <p:nvPr>
            <p:ph type="title"/>
          </p:nvPr>
        </p:nvSpPr>
        <p:spPr/>
        <p:txBody>
          <a:bodyPr/>
          <a:lstStyle/>
          <a:p>
            <a:r>
              <a:rPr lang="en-US" dirty="0" err="1" smtClean="0"/>
              <a:t>多态性</a:t>
            </a:r>
            <a:endParaRPr dirty="0"/>
          </a:p>
        </p:txBody>
      </p:sp>
      <p:pic>
        <p:nvPicPr>
          <p:cNvPr id="7" name="图片占位符 6" descr="图片6.jpg"/>
          <p:cNvPicPr>
            <a:picLocks noGrp="1" noChangeAspect="1"/>
          </p:cNvPicPr>
          <p:nvPr>
            <p:ph type="pic" sz="quarter" idx="11"/>
          </p:nvPr>
        </p:nvPicPr>
        <p:blipFill>
          <a:blip r:embed="rId3"/>
          <a:stretch>
            <a:fillRect/>
          </a:stretch>
        </p:blipFill>
        <p:spPr>
          <a:xfrm>
            <a:off x="1259540" y="1141817"/>
            <a:ext cx="2102388" cy="278844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lvl="0"/>
            <a:r>
              <a:rPr lang="zh-CN" dirty="0"/>
              <a:t>理解面向对象编程思想，以及</a:t>
            </a:r>
            <a:r>
              <a:rPr dirty="0"/>
              <a:t>OOA</a:t>
            </a:r>
            <a:r>
              <a:rPr lang="zh-CN" dirty="0"/>
              <a:t>、</a:t>
            </a:r>
            <a:r>
              <a:rPr dirty="0"/>
              <a:t>OOD</a:t>
            </a:r>
            <a:r>
              <a:rPr lang="zh-CN" dirty="0"/>
              <a:t>和</a:t>
            </a:r>
            <a:r>
              <a:rPr dirty="0"/>
              <a:t>OOP</a:t>
            </a:r>
            <a:r>
              <a:rPr lang="zh-CN" dirty="0"/>
              <a:t>理念</a:t>
            </a:r>
          </a:p>
          <a:p>
            <a:pPr lvl="0"/>
            <a:r>
              <a:rPr lang="zh-CN" dirty="0"/>
              <a:t>掌握</a:t>
            </a:r>
            <a:r>
              <a:rPr dirty="0"/>
              <a:t>Java</a:t>
            </a:r>
            <a:r>
              <a:rPr lang="zh-CN" dirty="0"/>
              <a:t>中创建类和对象的方法</a:t>
            </a:r>
          </a:p>
          <a:p>
            <a:pPr lvl="0"/>
            <a:r>
              <a:rPr lang="zh-CN" dirty="0"/>
              <a:t>掌握</a:t>
            </a:r>
            <a:r>
              <a:rPr dirty="0"/>
              <a:t>Java</a:t>
            </a:r>
            <a:r>
              <a:rPr lang="zh-CN" dirty="0"/>
              <a:t>的方法参数传递、方法重载以及可变参数的使用</a:t>
            </a:r>
          </a:p>
          <a:p>
            <a:pPr lvl="0"/>
            <a:r>
              <a:rPr lang="zh-CN" dirty="0"/>
              <a:t>掌握如何定义包和导入包，以及访问控制符的使用</a:t>
            </a:r>
          </a:p>
          <a:p>
            <a:pPr lvl="0"/>
            <a:r>
              <a:rPr lang="zh-CN" dirty="0"/>
              <a:t>掌握静态变量、静态方法的使用</a:t>
            </a:r>
          </a:p>
          <a:p>
            <a:pPr lvl="0"/>
            <a:r>
              <a:rPr lang="zh-CN" dirty="0"/>
              <a:t>掌握对象数组的特点、定义及使用</a:t>
            </a:r>
          </a:p>
        </p:txBody>
      </p:sp>
      <p:sp>
        <p:nvSpPr>
          <p:cNvPr id="4" name="标题 3"/>
          <p:cNvSpPr>
            <a:spLocks noGrp="1"/>
          </p:cNvSpPr>
          <p:nvPr>
            <p:ph type="title"/>
          </p:nvPr>
        </p:nvSpPr>
        <p:spPr/>
        <p:txBody>
          <a:bodyPr/>
          <a:lstStyle/>
          <a:p>
            <a:r>
              <a:rPr lang="zh-CN" altLang="en-US" smtClean="0"/>
              <a:t>本章重点</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143372" y="1000114"/>
            <a:ext cx="4564042" cy="2071699"/>
          </a:xfrm>
        </p:spPr>
        <p:txBody>
          <a:bodyPr/>
          <a:lstStyle/>
          <a:p>
            <a:r>
              <a:rPr dirty="0"/>
              <a:t>Java</a:t>
            </a:r>
            <a:r>
              <a:rPr lang="zh-CN" dirty="0"/>
              <a:t>是面向对象的程序设计语言，使用</a:t>
            </a:r>
            <a:r>
              <a:rPr dirty="0"/>
              <a:t>Java</a:t>
            </a:r>
            <a:r>
              <a:rPr lang="zh-CN" dirty="0"/>
              <a:t>语言定义类以及创建对象是其面向对象的核心与本质，也是</a:t>
            </a:r>
            <a:r>
              <a:rPr dirty="0"/>
              <a:t>Java</a:t>
            </a:r>
            <a:r>
              <a:rPr lang="zh-CN" dirty="0"/>
              <a:t>成为面向对象语言的基础</a:t>
            </a:r>
          </a:p>
        </p:txBody>
      </p:sp>
      <p:sp>
        <p:nvSpPr>
          <p:cNvPr id="4" name="标题 3"/>
          <p:cNvSpPr>
            <a:spLocks noGrp="1"/>
          </p:cNvSpPr>
          <p:nvPr>
            <p:ph type="title"/>
          </p:nvPr>
        </p:nvSpPr>
        <p:spPr/>
        <p:txBody>
          <a:bodyPr/>
          <a:lstStyle/>
          <a:p>
            <a:r>
              <a:rPr lang="en-US" dirty="0" smtClean="0"/>
              <a:t>3.2  </a:t>
            </a:r>
            <a:r>
              <a:rPr dirty="0" smtClean="0"/>
              <a:t>类与对象</a:t>
            </a:r>
            <a:endParaRPr dirty="0"/>
          </a:p>
        </p:txBody>
      </p:sp>
      <p:pic>
        <p:nvPicPr>
          <p:cNvPr id="7" name="图片占位符 6" descr="图片2.jpg"/>
          <p:cNvPicPr>
            <a:picLocks noGrp="1" noChangeAspect="1"/>
          </p:cNvPicPr>
          <p:nvPr>
            <p:ph type="pic" sz="quarter" idx="11"/>
          </p:nvPr>
        </p:nvPicPr>
        <p:blipFill>
          <a:blip r:embed="rId3"/>
          <a:srcRect l="3351" r="3351"/>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71486"/>
            <a:ext cx="8207375" cy="2000261"/>
          </a:xfrm>
        </p:spPr>
        <p:txBody>
          <a:bodyPr/>
          <a:lstStyle/>
          <a:p>
            <a:r>
              <a:rPr lang="zh-CN" dirty="0"/>
              <a:t>类（</a:t>
            </a:r>
            <a:r>
              <a:rPr dirty="0"/>
              <a:t>class</a:t>
            </a:r>
            <a:r>
              <a:rPr lang="zh-CN" dirty="0"/>
              <a:t>）定义了一种新的数据类型，是具有相同特征（属性）和共同行为（方法）的一组对象的</a:t>
            </a:r>
            <a:r>
              <a:rPr lang="zh-CN" dirty="0" smtClean="0"/>
              <a:t>集合</a:t>
            </a:r>
            <a:endParaRPr dirty="0" smtClean="0"/>
          </a:p>
          <a:p>
            <a:r>
              <a:rPr lang="zh-CN" altLang="en-US" dirty="0" smtClean="0"/>
              <a:t>语法</a:t>
            </a:r>
            <a:endParaRPr dirty="0" smtClean="0"/>
          </a:p>
          <a:p>
            <a:endParaRPr dirty="0"/>
          </a:p>
          <a:p>
            <a:endParaRPr dirty="0" smtClean="0"/>
          </a:p>
        </p:txBody>
      </p:sp>
      <p:sp>
        <p:nvSpPr>
          <p:cNvPr id="6" name="标题 5"/>
          <p:cNvSpPr>
            <a:spLocks noGrp="1"/>
          </p:cNvSpPr>
          <p:nvPr>
            <p:ph type="title"/>
          </p:nvPr>
        </p:nvSpPr>
        <p:spPr/>
        <p:txBody>
          <a:bodyPr/>
          <a:lstStyle/>
          <a:p>
            <a:r>
              <a:rPr lang="en-US" dirty="0" smtClean="0"/>
              <a:t>3.2.1  </a:t>
            </a:r>
            <a:r>
              <a:rPr dirty="0" smtClean="0"/>
              <a:t>类的声明</a:t>
            </a:r>
            <a:endParaRPr dirty="0"/>
          </a:p>
        </p:txBody>
      </p:sp>
      <p:sp>
        <p:nvSpPr>
          <p:cNvPr id="9" name="文本占位符 8"/>
          <p:cNvSpPr>
            <a:spLocks noGrp="1"/>
          </p:cNvSpPr>
          <p:nvPr>
            <p:ph type="body" sz="quarter" idx="11"/>
          </p:nvPr>
        </p:nvSpPr>
        <p:spPr>
          <a:xfrm>
            <a:off x="928662" y="2143564"/>
            <a:ext cx="6357956" cy="1900520"/>
          </a:xfrm>
        </p:spPr>
        <p:txBody>
          <a:bodyPr/>
          <a:lstStyle/>
          <a:p>
            <a:r>
              <a:rPr lang="en-US" dirty="0"/>
              <a:t>[</a:t>
            </a:r>
            <a:r>
              <a:rPr dirty="0"/>
              <a:t>访问符</a:t>
            </a:r>
            <a:r>
              <a:rPr lang="en-US" dirty="0"/>
              <a:t>][</a:t>
            </a:r>
            <a:r>
              <a:rPr dirty="0"/>
              <a:t>修饰符</a:t>
            </a:r>
            <a:r>
              <a:rPr lang="en-US" dirty="0"/>
              <a:t>] class </a:t>
            </a:r>
            <a:r>
              <a:rPr dirty="0"/>
              <a:t>类名</a:t>
            </a:r>
            <a:r>
              <a:rPr lang="en-US" dirty="0"/>
              <a:t> {</a:t>
            </a:r>
            <a:endParaRPr dirty="0"/>
          </a:p>
          <a:p>
            <a:r>
              <a:rPr lang="en-US" dirty="0"/>
              <a:t>	[</a:t>
            </a:r>
            <a:r>
              <a:rPr dirty="0"/>
              <a:t>属性</a:t>
            </a:r>
            <a:r>
              <a:rPr lang="en-US" dirty="0"/>
              <a:t>]</a:t>
            </a:r>
            <a:endParaRPr dirty="0"/>
          </a:p>
          <a:p>
            <a:r>
              <a:rPr lang="en-US" dirty="0"/>
              <a:t>	[</a:t>
            </a:r>
            <a:r>
              <a:rPr dirty="0"/>
              <a:t>方法</a:t>
            </a:r>
            <a:r>
              <a:rPr lang="en-US" dirty="0"/>
              <a:t>]</a:t>
            </a:r>
            <a:endParaRPr dirty="0"/>
          </a:p>
          <a:p>
            <a:r>
              <a:rPr lang="en-US" dirty="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 name="矩形 10"/>
          <p:cNvSpPr/>
          <p:nvPr/>
        </p:nvSpPr>
        <p:spPr bwMode="auto">
          <a:xfrm>
            <a:off x="1000067" y="2285998"/>
            <a:ext cx="1071603"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142844" y="1571618"/>
            <a:ext cx="2571768" cy="500066"/>
          </a:xfrm>
          <a:prstGeom prst="wedgeRoundRectCallout">
            <a:avLst>
              <a:gd name="adj1" fmla="val -3421"/>
              <a:gd name="adj2" fmla="val 87282"/>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200" b="1" dirty="0" smtClean="0"/>
              <a:t>指明类、属性或方法的访问权限</a:t>
            </a:r>
            <a:endParaRPr lang="zh-CN" altLang="en-US" sz="1200" b="1" i="0" dirty="0" smtClean="0">
              <a:solidFill>
                <a:srgbClr val="000000"/>
              </a:solidFill>
              <a:latin typeface="Adobe 宋体 Std L" pitchFamily="18" charset="-122"/>
              <a:ea typeface="Adobe 宋体 Std L" pitchFamily="18" charset="-122"/>
            </a:endParaRPr>
          </a:p>
        </p:txBody>
      </p:sp>
      <p:sp>
        <p:nvSpPr>
          <p:cNvPr id="19" name="矩形 18"/>
          <p:cNvSpPr/>
          <p:nvPr/>
        </p:nvSpPr>
        <p:spPr bwMode="auto">
          <a:xfrm>
            <a:off x="2143108" y="2285998"/>
            <a:ext cx="1000132"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0" name="圆角矩形标注 19"/>
          <p:cNvSpPr>
            <a:spLocks noChangeArrowheads="1"/>
          </p:cNvSpPr>
          <p:nvPr/>
        </p:nvSpPr>
        <p:spPr bwMode="auto">
          <a:xfrm>
            <a:off x="2500298" y="1571618"/>
            <a:ext cx="1785950" cy="500066"/>
          </a:xfrm>
          <a:prstGeom prst="wedgeRoundRectCallout">
            <a:avLst>
              <a:gd name="adj1" fmla="val -54693"/>
              <a:gd name="adj2" fmla="val 87282"/>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200" b="1" dirty="0" smtClean="0"/>
              <a:t>指明所定义的类的特性</a:t>
            </a:r>
            <a:endParaRPr lang="zh-CN" altLang="en-US" sz="1200" b="1" dirty="0" smtClean="0">
              <a:solidFill>
                <a:srgbClr val="000000"/>
              </a:solidFill>
              <a:latin typeface="Adobe 宋体 Std L" pitchFamily="18" charset="-122"/>
              <a:ea typeface="Adobe 宋体 Std L" pitchFamily="18" charset="-122"/>
            </a:endParaRPr>
          </a:p>
        </p:txBody>
      </p:sp>
      <p:sp>
        <p:nvSpPr>
          <p:cNvPr id="21" name="矩形 20"/>
          <p:cNvSpPr/>
          <p:nvPr/>
        </p:nvSpPr>
        <p:spPr bwMode="auto">
          <a:xfrm>
            <a:off x="3286116" y="2285998"/>
            <a:ext cx="857256"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2" name="圆角矩形标注 21"/>
          <p:cNvSpPr>
            <a:spLocks noChangeArrowheads="1"/>
          </p:cNvSpPr>
          <p:nvPr/>
        </p:nvSpPr>
        <p:spPr bwMode="auto">
          <a:xfrm>
            <a:off x="3571868" y="1571618"/>
            <a:ext cx="1643074" cy="500066"/>
          </a:xfrm>
          <a:prstGeom prst="wedgeRoundRectCallout">
            <a:avLst>
              <a:gd name="adj1" fmla="val -54693"/>
              <a:gd name="adj2" fmla="val 87282"/>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200" b="1" dirty="0" smtClean="0"/>
              <a:t>用于定义类</a:t>
            </a:r>
            <a:endParaRPr lang="zh-CN" altLang="en-US" sz="1200" b="1" dirty="0" smtClean="0">
              <a:solidFill>
                <a:srgbClr val="000000"/>
              </a:solidFill>
              <a:latin typeface="Adobe 宋体 Std L" pitchFamily="18" charset="-122"/>
              <a:ea typeface="Adobe 宋体 Std L" pitchFamily="18" charset="-122"/>
            </a:endParaRPr>
          </a:p>
        </p:txBody>
      </p:sp>
      <p:sp>
        <p:nvSpPr>
          <p:cNvPr id="23" name="矩形 22"/>
          <p:cNvSpPr/>
          <p:nvPr/>
        </p:nvSpPr>
        <p:spPr bwMode="auto">
          <a:xfrm>
            <a:off x="4214810" y="2285998"/>
            <a:ext cx="642942"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4" name="圆角矩形标注 23"/>
          <p:cNvSpPr>
            <a:spLocks noChangeArrowheads="1"/>
          </p:cNvSpPr>
          <p:nvPr/>
        </p:nvSpPr>
        <p:spPr bwMode="auto">
          <a:xfrm>
            <a:off x="4572000" y="1571618"/>
            <a:ext cx="1500198" cy="500066"/>
          </a:xfrm>
          <a:prstGeom prst="wedgeRoundRectCallout">
            <a:avLst>
              <a:gd name="adj1" fmla="val -54693"/>
              <a:gd name="adj2" fmla="val 87282"/>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200" b="1" dirty="0" smtClean="0"/>
              <a:t>定义类的名字</a:t>
            </a:r>
            <a:endParaRPr lang="zh-CN" altLang="en-US" sz="1200" b="1" dirty="0" smtClean="0">
              <a:solidFill>
                <a:srgbClr val="000000"/>
              </a:solidFill>
              <a:latin typeface="Adobe 宋体 Std L" pitchFamily="18" charset="-122"/>
              <a:ea typeface="Adobe 宋体 Std L" pitchFamily="18" charset="-122"/>
            </a:endParaRPr>
          </a:p>
        </p:txBody>
      </p:sp>
      <p:sp>
        <p:nvSpPr>
          <p:cNvPr id="25" name="矩形 24"/>
          <p:cNvSpPr/>
          <p:nvPr/>
        </p:nvSpPr>
        <p:spPr bwMode="auto">
          <a:xfrm>
            <a:off x="1928794" y="2714626"/>
            <a:ext cx="1000132"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6" name="圆角矩形标注 25"/>
          <p:cNvSpPr>
            <a:spLocks noChangeArrowheads="1"/>
          </p:cNvSpPr>
          <p:nvPr/>
        </p:nvSpPr>
        <p:spPr bwMode="auto">
          <a:xfrm>
            <a:off x="2285984" y="2000246"/>
            <a:ext cx="1785950" cy="500066"/>
          </a:xfrm>
          <a:prstGeom prst="wedgeRoundRectCallout">
            <a:avLst>
              <a:gd name="adj1" fmla="val -54693"/>
              <a:gd name="adj2" fmla="val 87282"/>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200" b="1" dirty="0" smtClean="0">
                <a:solidFill>
                  <a:srgbClr val="000000"/>
                </a:solidFill>
                <a:latin typeface="Adobe 宋体 Std L" pitchFamily="18" charset="-122"/>
                <a:ea typeface="Adobe 宋体 Std L" pitchFamily="18" charset="-122"/>
              </a:rPr>
              <a:t>类的数据成员</a:t>
            </a:r>
          </a:p>
        </p:txBody>
      </p:sp>
      <p:sp>
        <p:nvSpPr>
          <p:cNvPr id="27" name="矩形 26"/>
          <p:cNvSpPr/>
          <p:nvPr/>
        </p:nvSpPr>
        <p:spPr bwMode="auto">
          <a:xfrm>
            <a:off x="1928794" y="3214692"/>
            <a:ext cx="1000132"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8" name="圆角矩形标注 27"/>
          <p:cNvSpPr>
            <a:spLocks noChangeArrowheads="1"/>
          </p:cNvSpPr>
          <p:nvPr/>
        </p:nvSpPr>
        <p:spPr bwMode="auto">
          <a:xfrm>
            <a:off x="2285984" y="2500312"/>
            <a:ext cx="1785950" cy="500066"/>
          </a:xfrm>
          <a:prstGeom prst="wedgeRoundRectCallout">
            <a:avLst>
              <a:gd name="adj1" fmla="val -54693"/>
              <a:gd name="adj2" fmla="val 87282"/>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200" b="1" dirty="0" smtClean="0">
                <a:solidFill>
                  <a:srgbClr val="000000"/>
                </a:solidFill>
                <a:latin typeface="Adobe 宋体 Std L" pitchFamily="18" charset="-122"/>
                <a:ea typeface="Adobe 宋体 Std L" pitchFamily="18" charset="-122"/>
              </a:rPr>
              <a:t>类的行为</a:t>
            </a:r>
          </a:p>
        </p:txBody>
      </p:sp>
      <p:sp>
        <p:nvSpPr>
          <p:cNvPr id="29" name="右大括号 28"/>
          <p:cNvSpPr/>
          <p:nvPr/>
        </p:nvSpPr>
        <p:spPr bwMode="auto">
          <a:xfrm>
            <a:off x="5214942" y="2428874"/>
            <a:ext cx="357190" cy="1500198"/>
          </a:xfrm>
          <a:prstGeom prst="rightBrac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矩形标注 29"/>
          <p:cNvSpPr>
            <a:spLocks noChangeArrowheads="1"/>
          </p:cNvSpPr>
          <p:nvPr/>
        </p:nvSpPr>
        <p:spPr bwMode="auto">
          <a:xfrm flipH="1">
            <a:off x="3643306" y="2857502"/>
            <a:ext cx="1357322" cy="357189"/>
          </a:xfrm>
          <a:prstGeom prst="wedgeRoundRectCallout">
            <a:avLst>
              <a:gd name="adj1" fmla="val -77283"/>
              <a:gd name="adj2" fmla="val 123135"/>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类体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 calcmode="lin" valueType="num">
                                      <p:cBhvr additive="base">
                                        <p:cTn id="2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grpId="1" nodeType="clickEffect">
                                  <p:stCondLst>
                                    <p:cond delay="0"/>
                                  </p:stCondLst>
                                  <p:childTnLst>
                                    <p:anim calcmode="lin" valueType="num">
                                      <p:cBhvr additive="base">
                                        <p:cTn id="50" dur="500"/>
                                        <p:tgtEl>
                                          <p:spTgt spid="12"/>
                                        </p:tgtEl>
                                        <p:attrNameLst>
                                          <p:attrName>ppt_x</p:attrName>
                                        </p:attrNameLst>
                                      </p:cBhvr>
                                      <p:tavLst>
                                        <p:tav tm="0">
                                          <p:val>
                                            <p:strVal val="ppt_x"/>
                                          </p:val>
                                        </p:tav>
                                        <p:tav tm="100000">
                                          <p:val>
                                            <p:strVal val="ppt_x"/>
                                          </p:val>
                                        </p:tav>
                                      </p:tavLst>
                                    </p:anim>
                                    <p:anim calcmode="lin" valueType="num">
                                      <p:cBhvr additive="base">
                                        <p:cTn id="51" dur="500"/>
                                        <p:tgtEl>
                                          <p:spTgt spid="12"/>
                                        </p:tgtEl>
                                        <p:attrNameLst>
                                          <p:attrName>ppt_y</p:attrName>
                                        </p:attrNameLst>
                                      </p:cBhvr>
                                      <p:tavLst>
                                        <p:tav tm="0">
                                          <p:val>
                                            <p:strVal val="ppt_y"/>
                                          </p:val>
                                        </p:tav>
                                        <p:tav tm="100000">
                                          <p:val>
                                            <p:strVal val="1+ppt_h/2"/>
                                          </p:val>
                                        </p:tav>
                                      </p:tavLst>
                                    </p:anim>
                                    <p:set>
                                      <p:cBhvr>
                                        <p:cTn id="52" dur="1" fill="hold">
                                          <p:stCondLst>
                                            <p:cond delay="499"/>
                                          </p:stCondLst>
                                        </p:cTn>
                                        <p:tgtEl>
                                          <p:spTgt spid="12"/>
                                        </p:tgtEl>
                                        <p:attrNameLst>
                                          <p:attrName>style.visibility</p:attrName>
                                        </p:attrNameLst>
                                      </p:cBhvr>
                                      <p:to>
                                        <p:strVal val="hidden"/>
                                      </p:to>
                                    </p:set>
                                  </p:childTnLst>
                                </p:cTn>
                              </p:par>
                              <p:par>
                                <p:cTn id="53" presetID="2" presetClass="exit" presetSubtype="4" fill="hold" grpId="1" nodeType="withEffect">
                                  <p:stCondLst>
                                    <p:cond delay="0"/>
                                  </p:stCondLst>
                                  <p:childTnLst>
                                    <p:anim calcmode="lin" valueType="num">
                                      <p:cBhvr additive="base">
                                        <p:cTn id="54" dur="500"/>
                                        <p:tgtEl>
                                          <p:spTgt spid="11"/>
                                        </p:tgtEl>
                                        <p:attrNameLst>
                                          <p:attrName>ppt_x</p:attrName>
                                        </p:attrNameLst>
                                      </p:cBhvr>
                                      <p:tavLst>
                                        <p:tav tm="0">
                                          <p:val>
                                            <p:strVal val="ppt_x"/>
                                          </p:val>
                                        </p:tav>
                                        <p:tav tm="100000">
                                          <p:val>
                                            <p:strVal val="ppt_x"/>
                                          </p:val>
                                        </p:tav>
                                      </p:tavLst>
                                    </p:anim>
                                    <p:anim calcmode="lin" valueType="num">
                                      <p:cBhvr additive="base">
                                        <p:cTn id="55" dur="500"/>
                                        <p:tgtEl>
                                          <p:spTgt spid="11"/>
                                        </p:tgtEl>
                                        <p:attrNameLst>
                                          <p:attrName>ppt_y</p:attrName>
                                        </p:attrNameLst>
                                      </p:cBhvr>
                                      <p:tavLst>
                                        <p:tav tm="0">
                                          <p:val>
                                            <p:strVal val="ppt_y"/>
                                          </p:val>
                                        </p:tav>
                                        <p:tav tm="100000">
                                          <p:val>
                                            <p:strVal val="1+ppt_h/2"/>
                                          </p:val>
                                        </p:tav>
                                      </p:tavLst>
                                    </p:anim>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grpId="1" nodeType="clickEffect">
                                  <p:stCondLst>
                                    <p:cond delay="0"/>
                                  </p:stCondLst>
                                  <p:childTnLst>
                                    <p:anim calcmode="lin" valueType="num">
                                      <p:cBhvr additive="base">
                                        <p:cTn id="70" dur="500"/>
                                        <p:tgtEl>
                                          <p:spTgt spid="19"/>
                                        </p:tgtEl>
                                        <p:attrNameLst>
                                          <p:attrName>ppt_x</p:attrName>
                                        </p:attrNameLst>
                                      </p:cBhvr>
                                      <p:tavLst>
                                        <p:tav tm="0">
                                          <p:val>
                                            <p:strVal val="ppt_x"/>
                                          </p:val>
                                        </p:tav>
                                        <p:tav tm="100000">
                                          <p:val>
                                            <p:strVal val="ppt_x"/>
                                          </p:val>
                                        </p:tav>
                                      </p:tavLst>
                                    </p:anim>
                                    <p:anim calcmode="lin" valueType="num">
                                      <p:cBhvr additive="base">
                                        <p:cTn id="71" dur="500"/>
                                        <p:tgtEl>
                                          <p:spTgt spid="19"/>
                                        </p:tgtEl>
                                        <p:attrNameLst>
                                          <p:attrName>ppt_y</p:attrName>
                                        </p:attrNameLst>
                                      </p:cBhvr>
                                      <p:tavLst>
                                        <p:tav tm="0">
                                          <p:val>
                                            <p:strVal val="ppt_y"/>
                                          </p:val>
                                        </p:tav>
                                        <p:tav tm="100000">
                                          <p:val>
                                            <p:strVal val="1+ppt_h/2"/>
                                          </p:val>
                                        </p:tav>
                                      </p:tavLst>
                                    </p:anim>
                                    <p:set>
                                      <p:cBhvr>
                                        <p:cTn id="72" dur="1" fill="hold">
                                          <p:stCondLst>
                                            <p:cond delay="499"/>
                                          </p:stCondLst>
                                        </p:cTn>
                                        <p:tgtEl>
                                          <p:spTgt spid="19"/>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20"/>
                                        </p:tgtEl>
                                        <p:attrNameLst>
                                          <p:attrName>ppt_x</p:attrName>
                                        </p:attrNameLst>
                                      </p:cBhvr>
                                      <p:tavLst>
                                        <p:tav tm="0">
                                          <p:val>
                                            <p:strVal val="ppt_x"/>
                                          </p:val>
                                        </p:tav>
                                        <p:tav tm="100000">
                                          <p:val>
                                            <p:strVal val="ppt_x"/>
                                          </p:val>
                                        </p:tav>
                                      </p:tavLst>
                                    </p:anim>
                                    <p:anim calcmode="lin" valueType="num">
                                      <p:cBhvr additive="base">
                                        <p:cTn id="75" dur="500"/>
                                        <p:tgtEl>
                                          <p:spTgt spid="20"/>
                                        </p:tgtEl>
                                        <p:attrNameLst>
                                          <p:attrName>ppt_y</p:attrName>
                                        </p:attrNameLst>
                                      </p:cBhvr>
                                      <p:tavLst>
                                        <p:tav tm="0">
                                          <p:val>
                                            <p:strVal val="ppt_y"/>
                                          </p:val>
                                        </p:tav>
                                        <p:tav tm="100000">
                                          <p:val>
                                            <p:strVal val="1+ppt_h/2"/>
                                          </p:val>
                                        </p:tav>
                                      </p:tavLst>
                                    </p:anim>
                                    <p:set>
                                      <p:cBhvr>
                                        <p:cTn id="76" dur="1" fill="hold">
                                          <p:stCondLst>
                                            <p:cond delay="499"/>
                                          </p:stCondLst>
                                        </p:cTn>
                                        <p:tgtEl>
                                          <p:spTgt spid="2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xit" presetSubtype="4" fill="hold" grpId="1" nodeType="clickEffect">
                                  <p:stCondLst>
                                    <p:cond delay="0"/>
                                  </p:stCondLst>
                                  <p:childTnLst>
                                    <p:anim calcmode="lin" valueType="num">
                                      <p:cBhvr additive="base">
                                        <p:cTn id="90" dur="500"/>
                                        <p:tgtEl>
                                          <p:spTgt spid="21"/>
                                        </p:tgtEl>
                                        <p:attrNameLst>
                                          <p:attrName>ppt_x</p:attrName>
                                        </p:attrNameLst>
                                      </p:cBhvr>
                                      <p:tavLst>
                                        <p:tav tm="0">
                                          <p:val>
                                            <p:strVal val="ppt_x"/>
                                          </p:val>
                                        </p:tav>
                                        <p:tav tm="100000">
                                          <p:val>
                                            <p:strVal val="ppt_x"/>
                                          </p:val>
                                        </p:tav>
                                      </p:tavLst>
                                    </p:anim>
                                    <p:anim calcmode="lin" valueType="num">
                                      <p:cBhvr additive="base">
                                        <p:cTn id="91" dur="500"/>
                                        <p:tgtEl>
                                          <p:spTgt spid="21"/>
                                        </p:tgtEl>
                                        <p:attrNameLst>
                                          <p:attrName>ppt_y</p:attrName>
                                        </p:attrNameLst>
                                      </p:cBhvr>
                                      <p:tavLst>
                                        <p:tav tm="0">
                                          <p:val>
                                            <p:strVal val="ppt_y"/>
                                          </p:val>
                                        </p:tav>
                                        <p:tav tm="100000">
                                          <p:val>
                                            <p:strVal val="1+ppt_h/2"/>
                                          </p:val>
                                        </p:tav>
                                      </p:tavLst>
                                    </p:anim>
                                    <p:set>
                                      <p:cBhvr>
                                        <p:cTn id="92" dur="1" fill="hold">
                                          <p:stCondLst>
                                            <p:cond delay="499"/>
                                          </p:stCondLst>
                                        </p:cTn>
                                        <p:tgtEl>
                                          <p:spTgt spid="21"/>
                                        </p:tgtEl>
                                        <p:attrNameLst>
                                          <p:attrName>style.visibility</p:attrName>
                                        </p:attrNameLst>
                                      </p:cBhvr>
                                      <p:to>
                                        <p:strVal val="hidden"/>
                                      </p:to>
                                    </p:set>
                                  </p:childTnLst>
                                </p:cTn>
                              </p:par>
                              <p:par>
                                <p:cTn id="93" presetID="2" presetClass="exit" presetSubtype="4" fill="hold" grpId="1" nodeType="with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3"/>
                                        </p:tgtEl>
                                        <p:attrNameLst>
                                          <p:attrName>style.visibility</p:attrName>
                                        </p:attrNameLst>
                                      </p:cBhvr>
                                      <p:to>
                                        <p:strVal val="visible"/>
                                      </p:to>
                                    </p:set>
                                    <p:anim calcmode="lin" valueType="num">
                                      <p:cBhvr additive="base">
                                        <p:cTn id="101" dur="500" fill="hold"/>
                                        <p:tgtEl>
                                          <p:spTgt spid="23"/>
                                        </p:tgtEl>
                                        <p:attrNameLst>
                                          <p:attrName>ppt_x</p:attrName>
                                        </p:attrNameLst>
                                      </p:cBhvr>
                                      <p:tavLst>
                                        <p:tav tm="0">
                                          <p:val>
                                            <p:strVal val="#ppt_x"/>
                                          </p:val>
                                        </p:tav>
                                        <p:tav tm="100000">
                                          <p:val>
                                            <p:strVal val="#ppt_x"/>
                                          </p:val>
                                        </p:tav>
                                      </p:tavLst>
                                    </p:anim>
                                    <p:anim calcmode="lin" valueType="num">
                                      <p:cBhvr additive="base">
                                        <p:cTn id="102" dur="500" fill="hold"/>
                                        <p:tgtEl>
                                          <p:spTgt spid="2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xit" presetSubtype="4" fill="hold" grpId="1" nodeType="clickEffect">
                                  <p:stCondLst>
                                    <p:cond delay="0"/>
                                  </p:stCondLst>
                                  <p:childTnLst>
                                    <p:anim calcmode="lin" valueType="num">
                                      <p:cBhvr additive="base">
                                        <p:cTn id="110" dur="500"/>
                                        <p:tgtEl>
                                          <p:spTgt spid="23"/>
                                        </p:tgtEl>
                                        <p:attrNameLst>
                                          <p:attrName>ppt_x</p:attrName>
                                        </p:attrNameLst>
                                      </p:cBhvr>
                                      <p:tavLst>
                                        <p:tav tm="0">
                                          <p:val>
                                            <p:strVal val="ppt_x"/>
                                          </p:val>
                                        </p:tav>
                                        <p:tav tm="100000">
                                          <p:val>
                                            <p:strVal val="ppt_x"/>
                                          </p:val>
                                        </p:tav>
                                      </p:tavLst>
                                    </p:anim>
                                    <p:anim calcmode="lin" valueType="num">
                                      <p:cBhvr additive="base">
                                        <p:cTn id="111" dur="500"/>
                                        <p:tgtEl>
                                          <p:spTgt spid="23"/>
                                        </p:tgtEl>
                                        <p:attrNameLst>
                                          <p:attrName>ppt_y</p:attrName>
                                        </p:attrNameLst>
                                      </p:cBhvr>
                                      <p:tavLst>
                                        <p:tav tm="0">
                                          <p:val>
                                            <p:strVal val="ppt_y"/>
                                          </p:val>
                                        </p:tav>
                                        <p:tav tm="100000">
                                          <p:val>
                                            <p:strVal val="1+ppt_h/2"/>
                                          </p:val>
                                        </p:tav>
                                      </p:tavLst>
                                    </p:anim>
                                    <p:set>
                                      <p:cBhvr>
                                        <p:cTn id="112" dur="1" fill="hold">
                                          <p:stCondLst>
                                            <p:cond delay="499"/>
                                          </p:stCondLst>
                                        </p:cTn>
                                        <p:tgtEl>
                                          <p:spTgt spid="23"/>
                                        </p:tgtEl>
                                        <p:attrNameLst>
                                          <p:attrName>style.visibility</p:attrName>
                                        </p:attrNameLst>
                                      </p:cBhvr>
                                      <p:to>
                                        <p:strVal val="hidden"/>
                                      </p:to>
                                    </p:set>
                                  </p:childTnLst>
                                </p:cTn>
                              </p:par>
                              <p:par>
                                <p:cTn id="113" presetID="2" presetClass="exit" presetSubtype="4" fill="hold" grpId="1" nodeType="withEffect">
                                  <p:stCondLst>
                                    <p:cond delay="0"/>
                                  </p:stCondLst>
                                  <p:childTnLst>
                                    <p:anim calcmode="lin" valueType="num">
                                      <p:cBhvr additive="base">
                                        <p:cTn id="114" dur="500"/>
                                        <p:tgtEl>
                                          <p:spTgt spid="24"/>
                                        </p:tgtEl>
                                        <p:attrNameLst>
                                          <p:attrName>ppt_x</p:attrName>
                                        </p:attrNameLst>
                                      </p:cBhvr>
                                      <p:tavLst>
                                        <p:tav tm="0">
                                          <p:val>
                                            <p:strVal val="ppt_x"/>
                                          </p:val>
                                        </p:tav>
                                        <p:tav tm="100000">
                                          <p:val>
                                            <p:strVal val="ppt_x"/>
                                          </p:val>
                                        </p:tav>
                                      </p:tavLst>
                                    </p:anim>
                                    <p:anim calcmode="lin" valueType="num">
                                      <p:cBhvr additive="base">
                                        <p:cTn id="115" dur="500"/>
                                        <p:tgtEl>
                                          <p:spTgt spid="24"/>
                                        </p:tgtEl>
                                        <p:attrNameLst>
                                          <p:attrName>ppt_y</p:attrName>
                                        </p:attrNameLst>
                                      </p:cBhvr>
                                      <p:tavLst>
                                        <p:tav tm="0">
                                          <p:val>
                                            <p:strVal val="ppt_y"/>
                                          </p:val>
                                        </p:tav>
                                        <p:tav tm="100000">
                                          <p:val>
                                            <p:strVal val="1+ppt_h/2"/>
                                          </p:val>
                                        </p:tav>
                                      </p:tavLst>
                                    </p:anim>
                                    <p:set>
                                      <p:cBhvr>
                                        <p:cTn id="116" dur="1" fill="hold">
                                          <p:stCondLst>
                                            <p:cond delay="499"/>
                                          </p:stCondLst>
                                        </p:cTn>
                                        <p:tgtEl>
                                          <p:spTgt spid="2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additive="base">
                                        <p:cTn id="121" dur="500" fill="hold"/>
                                        <p:tgtEl>
                                          <p:spTgt spid="29"/>
                                        </p:tgtEl>
                                        <p:attrNameLst>
                                          <p:attrName>ppt_x</p:attrName>
                                        </p:attrNameLst>
                                      </p:cBhvr>
                                      <p:tavLst>
                                        <p:tav tm="0">
                                          <p:val>
                                            <p:strVal val="#ppt_x"/>
                                          </p:val>
                                        </p:tav>
                                        <p:tav tm="100000">
                                          <p:val>
                                            <p:strVal val="#ppt_x"/>
                                          </p:val>
                                        </p:tav>
                                      </p:tavLst>
                                    </p:anim>
                                    <p:anim calcmode="lin" valueType="num">
                                      <p:cBhvr additive="base">
                                        <p:cTn id="122" dur="500" fill="hold"/>
                                        <p:tgtEl>
                                          <p:spTgt spid="2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30"/>
                                        </p:tgtEl>
                                        <p:attrNameLst>
                                          <p:attrName>style.visibility</p:attrName>
                                        </p:attrNameLst>
                                      </p:cBhvr>
                                      <p:to>
                                        <p:strVal val="visible"/>
                                      </p:to>
                                    </p:set>
                                    <p:anim calcmode="lin" valueType="num">
                                      <p:cBhvr additive="base">
                                        <p:cTn id="125" dur="500" fill="hold"/>
                                        <p:tgtEl>
                                          <p:spTgt spid="30"/>
                                        </p:tgtEl>
                                        <p:attrNameLst>
                                          <p:attrName>ppt_x</p:attrName>
                                        </p:attrNameLst>
                                      </p:cBhvr>
                                      <p:tavLst>
                                        <p:tav tm="0">
                                          <p:val>
                                            <p:strVal val="#ppt_x"/>
                                          </p:val>
                                        </p:tav>
                                        <p:tav tm="100000">
                                          <p:val>
                                            <p:strVal val="#ppt_x"/>
                                          </p:val>
                                        </p:tav>
                                      </p:tavLst>
                                    </p:anim>
                                    <p:anim calcmode="lin" valueType="num">
                                      <p:cBhvr additive="base">
                                        <p:cTn id="1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xit" presetSubtype="4" fill="hold" grpId="1" nodeType="clickEffect">
                                  <p:stCondLst>
                                    <p:cond delay="0"/>
                                  </p:stCondLst>
                                  <p:childTnLst>
                                    <p:anim calcmode="lin" valueType="num">
                                      <p:cBhvr additive="base">
                                        <p:cTn id="130" dur="500"/>
                                        <p:tgtEl>
                                          <p:spTgt spid="29"/>
                                        </p:tgtEl>
                                        <p:attrNameLst>
                                          <p:attrName>ppt_x</p:attrName>
                                        </p:attrNameLst>
                                      </p:cBhvr>
                                      <p:tavLst>
                                        <p:tav tm="0">
                                          <p:val>
                                            <p:strVal val="ppt_x"/>
                                          </p:val>
                                        </p:tav>
                                        <p:tav tm="100000">
                                          <p:val>
                                            <p:strVal val="ppt_x"/>
                                          </p:val>
                                        </p:tav>
                                      </p:tavLst>
                                    </p:anim>
                                    <p:anim calcmode="lin" valueType="num">
                                      <p:cBhvr additive="base">
                                        <p:cTn id="131" dur="500"/>
                                        <p:tgtEl>
                                          <p:spTgt spid="29"/>
                                        </p:tgtEl>
                                        <p:attrNameLst>
                                          <p:attrName>ppt_y</p:attrName>
                                        </p:attrNameLst>
                                      </p:cBhvr>
                                      <p:tavLst>
                                        <p:tav tm="0">
                                          <p:val>
                                            <p:strVal val="ppt_y"/>
                                          </p:val>
                                        </p:tav>
                                        <p:tav tm="100000">
                                          <p:val>
                                            <p:strVal val="1+ppt_h/2"/>
                                          </p:val>
                                        </p:tav>
                                      </p:tavLst>
                                    </p:anim>
                                    <p:set>
                                      <p:cBhvr>
                                        <p:cTn id="132" dur="1" fill="hold">
                                          <p:stCondLst>
                                            <p:cond delay="499"/>
                                          </p:stCondLst>
                                        </p:cTn>
                                        <p:tgtEl>
                                          <p:spTgt spid="29"/>
                                        </p:tgtEl>
                                        <p:attrNameLst>
                                          <p:attrName>style.visibility</p:attrName>
                                        </p:attrNameLst>
                                      </p:cBhvr>
                                      <p:to>
                                        <p:strVal val="hidden"/>
                                      </p:to>
                                    </p:set>
                                  </p:childTnLst>
                                </p:cTn>
                              </p:par>
                              <p:par>
                                <p:cTn id="133" presetID="2" presetClass="exit" presetSubtype="4" fill="hold" grpId="1" nodeType="withEffect">
                                  <p:stCondLst>
                                    <p:cond delay="0"/>
                                  </p:stCondLst>
                                  <p:childTnLst>
                                    <p:anim calcmode="lin" valueType="num">
                                      <p:cBhvr additive="base">
                                        <p:cTn id="134" dur="500"/>
                                        <p:tgtEl>
                                          <p:spTgt spid="30"/>
                                        </p:tgtEl>
                                        <p:attrNameLst>
                                          <p:attrName>ppt_x</p:attrName>
                                        </p:attrNameLst>
                                      </p:cBhvr>
                                      <p:tavLst>
                                        <p:tav tm="0">
                                          <p:val>
                                            <p:strVal val="ppt_x"/>
                                          </p:val>
                                        </p:tav>
                                        <p:tav tm="100000">
                                          <p:val>
                                            <p:strVal val="ppt_x"/>
                                          </p:val>
                                        </p:tav>
                                      </p:tavLst>
                                    </p:anim>
                                    <p:anim calcmode="lin" valueType="num">
                                      <p:cBhvr additive="base">
                                        <p:cTn id="135" dur="500"/>
                                        <p:tgtEl>
                                          <p:spTgt spid="30"/>
                                        </p:tgtEl>
                                        <p:attrNameLst>
                                          <p:attrName>ppt_y</p:attrName>
                                        </p:attrNameLst>
                                      </p:cBhvr>
                                      <p:tavLst>
                                        <p:tav tm="0">
                                          <p:val>
                                            <p:strVal val="ppt_y"/>
                                          </p:val>
                                        </p:tav>
                                        <p:tav tm="100000">
                                          <p:val>
                                            <p:strVal val="1+ppt_h/2"/>
                                          </p:val>
                                        </p:tav>
                                      </p:tavLst>
                                    </p:anim>
                                    <p:set>
                                      <p:cBhvr>
                                        <p:cTn id="136" dur="1" fill="hold">
                                          <p:stCondLst>
                                            <p:cond delay="499"/>
                                          </p:stCondLst>
                                        </p:cTn>
                                        <p:tgtEl>
                                          <p:spTgt spid="30"/>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25"/>
                                        </p:tgtEl>
                                        <p:attrNameLst>
                                          <p:attrName>style.visibility</p:attrName>
                                        </p:attrNameLst>
                                      </p:cBhvr>
                                      <p:to>
                                        <p:strVal val="visible"/>
                                      </p:to>
                                    </p:set>
                                    <p:anim calcmode="lin" valueType="num">
                                      <p:cBhvr additive="base">
                                        <p:cTn id="141" dur="500" fill="hold"/>
                                        <p:tgtEl>
                                          <p:spTgt spid="25"/>
                                        </p:tgtEl>
                                        <p:attrNameLst>
                                          <p:attrName>ppt_x</p:attrName>
                                        </p:attrNameLst>
                                      </p:cBhvr>
                                      <p:tavLst>
                                        <p:tav tm="0">
                                          <p:val>
                                            <p:strVal val="#ppt_x"/>
                                          </p:val>
                                        </p:tav>
                                        <p:tav tm="100000">
                                          <p:val>
                                            <p:strVal val="#ppt_x"/>
                                          </p:val>
                                        </p:tav>
                                      </p:tavLst>
                                    </p:anim>
                                    <p:anim calcmode="lin" valueType="num">
                                      <p:cBhvr additive="base">
                                        <p:cTn id="142" dur="500" fill="hold"/>
                                        <p:tgtEl>
                                          <p:spTgt spid="2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6"/>
                                        </p:tgtEl>
                                        <p:attrNameLst>
                                          <p:attrName>style.visibility</p:attrName>
                                        </p:attrNameLst>
                                      </p:cBhvr>
                                      <p:to>
                                        <p:strVal val="visible"/>
                                      </p:to>
                                    </p:set>
                                    <p:anim calcmode="lin" valueType="num">
                                      <p:cBhvr additive="base">
                                        <p:cTn id="145" dur="500" fill="hold"/>
                                        <p:tgtEl>
                                          <p:spTgt spid="26"/>
                                        </p:tgtEl>
                                        <p:attrNameLst>
                                          <p:attrName>ppt_x</p:attrName>
                                        </p:attrNameLst>
                                      </p:cBhvr>
                                      <p:tavLst>
                                        <p:tav tm="0">
                                          <p:val>
                                            <p:strVal val="#ppt_x"/>
                                          </p:val>
                                        </p:tav>
                                        <p:tav tm="100000">
                                          <p:val>
                                            <p:strVal val="#ppt_x"/>
                                          </p:val>
                                        </p:tav>
                                      </p:tavLst>
                                    </p:anim>
                                    <p:anim calcmode="lin" valueType="num">
                                      <p:cBhvr additive="base">
                                        <p:cTn id="14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xit" presetSubtype="4" fill="hold" grpId="1" nodeType="clickEffect">
                                  <p:stCondLst>
                                    <p:cond delay="0"/>
                                  </p:stCondLst>
                                  <p:childTnLst>
                                    <p:anim calcmode="lin" valueType="num">
                                      <p:cBhvr additive="base">
                                        <p:cTn id="150" dur="500"/>
                                        <p:tgtEl>
                                          <p:spTgt spid="25"/>
                                        </p:tgtEl>
                                        <p:attrNameLst>
                                          <p:attrName>ppt_x</p:attrName>
                                        </p:attrNameLst>
                                      </p:cBhvr>
                                      <p:tavLst>
                                        <p:tav tm="0">
                                          <p:val>
                                            <p:strVal val="ppt_x"/>
                                          </p:val>
                                        </p:tav>
                                        <p:tav tm="100000">
                                          <p:val>
                                            <p:strVal val="ppt_x"/>
                                          </p:val>
                                        </p:tav>
                                      </p:tavLst>
                                    </p:anim>
                                    <p:anim calcmode="lin" valueType="num">
                                      <p:cBhvr additive="base">
                                        <p:cTn id="151" dur="500"/>
                                        <p:tgtEl>
                                          <p:spTgt spid="25"/>
                                        </p:tgtEl>
                                        <p:attrNameLst>
                                          <p:attrName>ppt_y</p:attrName>
                                        </p:attrNameLst>
                                      </p:cBhvr>
                                      <p:tavLst>
                                        <p:tav tm="0">
                                          <p:val>
                                            <p:strVal val="ppt_y"/>
                                          </p:val>
                                        </p:tav>
                                        <p:tav tm="100000">
                                          <p:val>
                                            <p:strVal val="1+ppt_h/2"/>
                                          </p:val>
                                        </p:tav>
                                      </p:tavLst>
                                    </p:anim>
                                    <p:set>
                                      <p:cBhvr>
                                        <p:cTn id="152" dur="1" fill="hold">
                                          <p:stCondLst>
                                            <p:cond delay="499"/>
                                          </p:stCondLst>
                                        </p:cTn>
                                        <p:tgtEl>
                                          <p:spTgt spid="25"/>
                                        </p:tgtEl>
                                        <p:attrNameLst>
                                          <p:attrName>style.visibility</p:attrName>
                                        </p:attrNameLst>
                                      </p:cBhvr>
                                      <p:to>
                                        <p:strVal val="hidden"/>
                                      </p:to>
                                    </p:set>
                                  </p:childTnLst>
                                </p:cTn>
                              </p:par>
                              <p:par>
                                <p:cTn id="153" presetID="2" presetClass="exit" presetSubtype="4" fill="hold" grpId="1" nodeType="withEffect">
                                  <p:stCondLst>
                                    <p:cond delay="0"/>
                                  </p:stCondLst>
                                  <p:childTnLst>
                                    <p:anim calcmode="lin" valueType="num">
                                      <p:cBhvr additive="base">
                                        <p:cTn id="154" dur="500"/>
                                        <p:tgtEl>
                                          <p:spTgt spid="26"/>
                                        </p:tgtEl>
                                        <p:attrNameLst>
                                          <p:attrName>ppt_x</p:attrName>
                                        </p:attrNameLst>
                                      </p:cBhvr>
                                      <p:tavLst>
                                        <p:tav tm="0">
                                          <p:val>
                                            <p:strVal val="ppt_x"/>
                                          </p:val>
                                        </p:tav>
                                        <p:tav tm="100000">
                                          <p:val>
                                            <p:strVal val="ppt_x"/>
                                          </p:val>
                                        </p:tav>
                                      </p:tavLst>
                                    </p:anim>
                                    <p:anim calcmode="lin" valueType="num">
                                      <p:cBhvr additive="base">
                                        <p:cTn id="155" dur="500"/>
                                        <p:tgtEl>
                                          <p:spTgt spid="26"/>
                                        </p:tgtEl>
                                        <p:attrNameLst>
                                          <p:attrName>ppt_y</p:attrName>
                                        </p:attrNameLst>
                                      </p:cBhvr>
                                      <p:tavLst>
                                        <p:tav tm="0">
                                          <p:val>
                                            <p:strVal val="ppt_y"/>
                                          </p:val>
                                        </p:tav>
                                        <p:tav tm="100000">
                                          <p:val>
                                            <p:strVal val="1+ppt_h/2"/>
                                          </p:val>
                                        </p:tav>
                                      </p:tavLst>
                                    </p:anim>
                                    <p:set>
                                      <p:cBhvr>
                                        <p:cTn id="156" dur="1" fill="hold">
                                          <p:stCondLst>
                                            <p:cond delay="499"/>
                                          </p:stCondLst>
                                        </p:cTn>
                                        <p:tgtEl>
                                          <p:spTgt spid="26"/>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8"/>
                                        </p:tgtEl>
                                        <p:attrNameLst>
                                          <p:attrName>style.visibility</p:attrName>
                                        </p:attrNameLst>
                                      </p:cBhvr>
                                      <p:to>
                                        <p:strVal val="visible"/>
                                      </p:to>
                                    </p:set>
                                    <p:anim calcmode="lin" valueType="num">
                                      <p:cBhvr additive="base">
                                        <p:cTn id="165" dur="500" fill="hold"/>
                                        <p:tgtEl>
                                          <p:spTgt spid="28"/>
                                        </p:tgtEl>
                                        <p:attrNameLst>
                                          <p:attrName>ppt_x</p:attrName>
                                        </p:attrNameLst>
                                      </p:cBhvr>
                                      <p:tavLst>
                                        <p:tav tm="0">
                                          <p:val>
                                            <p:strVal val="#ppt_x"/>
                                          </p:val>
                                        </p:tav>
                                        <p:tav tm="100000">
                                          <p:val>
                                            <p:strVal val="#ppt_x"/>
                                          </p:val>
                                        </p:tav>
                                      </p:tavLst>
                                    </p:anim>
                                    <p:anim calcmode="lin" valueType="num">
                                      <p:cBhvr additive="base">
                                        <p:cTn id="16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xit" presetSubtype="4" fill="hold" grpId="1" nodeType="clickEffect">
                                  <p:stCondLst>
                                    <p:cond delay="0"/>
                                  </p:stCondLst>
                                  <p:childTnLst>
                                    <p:anim calcmode="lin" valueType="num">
                                      <p:cBhvr additive="base">
                                        <p:cTn id="170" dur="500"/>
                                        <p:tgtEl>
                                          <p:spTgt spid="27"/>
                                        </p:tgtEl>
                                        <p:attrNameLst>
                                          <p:attrName>ppt_x</p:attrName>
                                        </p:attrNameLst>
                                      </p:cBhvr>
                                      <p:tavLst>
                                        <p:tav tm="0">
                                          <p:val>
                                            <p:strVal val="ppt_x"/>
                                          </p:val>
                                        </p:tav>
                                        <p:tav tm="100000">
                                          <p:val>
                                            <p:strVal val="ppt_x"/>
                                          </p:val>
                                        </p:tav>
                                      </p:tavLst>
                                    </p:anim>
                                    <p:anim calcmode="lin" valueType="num">
                                      <p:cBhvr additive="base">
                                        <p:cTn id="171" dur="500"/>
                                        <p:tgtEl>
                                          <p:spTgt spid="27"/>
                                        </p:tgtEl>
                                        <p:attrNameLst>
                                          <p:attrName>ppt_y</p:attrName>
                                        </p:attrNameLst>
                                      </p:cBhvr>
                                      <p:tavLst>
                                        <p:tav tm="0">
                                          <p:val>
                                            <p:strVal val="ppt_y"/>
                                          </p:val>
                                        </p:tav>
                                        <p:tav tm="100000">
                                          <p:val>
                                            <p:strVal val="1+ppt_h/2"/>
                                          </p:val>
                                        </p:tav>
                                      </p:tavLst>
                                    </p:anim>
                                    <p:set>
                                      <p:cBhvr>
                                        <p:cTn id="172" dur="1" fill="hold">
                                          <p:stCondLst>
                                            <p:cond delay="499"/>
                                          </p:stCondLst>
                                        </p:cTn>
                                        <p:tgtEl>
                                          <p:spTgt spid="27"/>
                                        </p:tgtEl>
                                        <p:attrNameLst>
                                          <p:attrName>style.visibility</p:attrName>
                                        </p:attrNameLst>
                                      </p:cBhvr>
                                      <p:to>
                                        <p:strVal val="hidden"/>
                                      </p:to>
                                    </p:set>
                                  </p:childTnLst>
                                </p:cTn>
                              </p:par>
                              <p:par>
                                <p:cTn id="173" presetID="2" presetClass="exit" presetSubtype="4" fill="hold" grpId="1" nodeType="withEffect">
                                  <p:stCondLst>
                                    <p:cond delay="0"/>
                                  </p:stCondLst>
                                  <p:childTnLst>
                                    <p:anim calcmode="lin" valueType="num">
                                      <p:cBhvr additive="base">
                                        <p:cTn id="174" dur="500"/>
                                        <p:tgtEl>
                                          <p:spTgt spid="28"/>
                                        </p:tgtEl>
                                        <p:attrNameLst>
                                          <p:attrName>ppt_x</p:attrName>
                                        </p:attrNameLst>
                                      </p:cBhvr>
                                      <p:tavLst>
                                        <p:tav tm="0">
                                          <p:val>
                                            <p:strVal val="ppt_x"/>
                                          </p:val>
                                        </p:tav>
                                        <p:tav tm="100000">
                                          <p:val>
                                            <p:strVal val="ppt_x"/>
                                          </p:val>
                                        </p:tav>
                                      </p:tavLst>
                                    </p:anim>
                                    <p:anim calcmode="lin" valueType="num">
                                      <p:cBhvr additive="base">
                                        <p:cTn id="175" dur="500"/>
                                        <p:tgtEl>
                                          <p:spTgt spid="28"/>
                                        </p:tgtEl>
                                        <p:attrNameLst>
                                          <p:attrName>ppt_y</p:attrName>
                                        </p:attrNameLst>
                                      </p:cBhvr>
                                      <p:tavLst>
                                        <p:tav tm="0">
                                          <p:val>
                                            <p:strVal val="ppt_y"/>
                                          </p:val>
                                        </p:tav>
                                        <p:tav tm="100000">
                                          <p:val>
                                            <p:strVal val="1+ppt_h/2"/>
                                          </p:val>
                                        </p:tav>
                                      </p:tavLst>
                                    </p:anim>
                                    <p:set>
                                      <p:cBhvr>
                                        <p:cTn id="176"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animBg="1"/>
      <p:bldP spid="11" grpId="1" animBg="1"/>
      <p:bldP spid="12"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357172"/>
            <a:ext cx="8207375" cy="2357452"/>
          </a:xfrm>
        </p:spPr>
        <p:txBody>
          <a:bodyPr/>
          <a:lstStyle/>
          <a:p>
            <a:r>
              <a:rPr dirty="0"/>
              <a:t>Person</a:t>
            </a:r>
            <a:r>
              <a:rPr lang="zh-CN" dirty="0"/>
              <a:t>类的</a:t>
            </a:r>
            <a:r>
              <a:rPr lang="zh-CN" dirty="0" smtClean="0"/>
              <a:t>声明</a:t>
            </a:r>
            <a:r>
              <a:rPr dirty="0"/>
              <a:t>Person</a:t>
            </a:r>
            <a:r>
              <a:rPr dirty="0" smtClean="0"/>
              <a:t>.java</a:t>
            </a:r>
            <a:endParaRPr lang="zh-CN" altLang="en-US" dirty="0"/>
          </a:p>
        </p:txBody>
      </p:sp>
      <p:sp>
        <p:nvSpPr>
          <p:cNvPr id="5" name="标题 4"/>
          <p:cNvSpPr>
            <a:spLocks noGrp="1"/>
          </p:cNvSpPr>
          <p:nvPr>
            <p:ph type="title"/>
          </p:nvPr>
        </p:nvSpPr>
        <p:spPr/>
        <p:txBody>
          <a:bodyPr/>
          <a:lstStyle/>
          <a:p>
            <a:r>
              <a:rPr lang="en-US" altLang="zh-CN" dirty="0" smtClean="0"/>
              <a:t>2.2.3  </a:t>
            </a:r>
            <a:r>
              <a:rPr dirty="0" smtClean="0"/>
              <a:t>变量作用域</a:t>
            </a:r>
            <a:endParaRPr lang="zh-CN" altLang="en-US" dirty="0"/>
          </a:p>
        </p:txBody>
      </p:sp>
      <p:sp>
        <p:nvSpPr>
          <p:cNvPr id="7" name="文本占位符 6"/>
          <p:cNvSpPr>
            <a:spLocks noGrp="1"/>
          </p:cNvSpPr>
          <p:nvPr>
            <p:ph type="body" sz="quarter" idx="11"/>
          </p:nvPr>
        </p:nvSpPr>
        <p:spPr>
          <a:xfrm>
            <a:off x="357158" y="785800"/>
            <a:ext cx="8143932" cy="4524315"/>
          </a:xfrm>
        </p:spPr>
        <p:txBody>
          <a:bodyPr/>
          <a:lstStyle/>
          <a:p>
            <a:r>
              <a:rPr lang="en-US" sz="1200" dirty="0" smtClean="0"/>
              <a:t>public </a:t>
            </a:r>
            <a:r>
              <a:rPr lang="en-US" sz="1200" dirty="0"/>
              <a:t>class Person </a:t>
            </a:r>
            <a:r>
              <a:rPr lang="en-US" sz="1200" dirty="0" smtClean="0"/>
              <a:t>{</a:t>
            </a:r>
            <a:r>
              <a:rPr lang="en-US" sz="1200" dirty="0"/>
              <a:t>/</a:t>
            </a:r>
            <a:r>
              <a:rPr lang="en-US" altLang="zh-CN" sz="1200" dirty="0" smtClean="0"/>
              <a:t>/</a:t>
            </a:r>
            <a:r>
              <a:rPr sz="1200" dirty="0"/>
              <a:t>声明</a:t>
            </a:r>
            <a:r>
              <a:rPr lang="en-US" sz="1200" dirty="0"/>
              <a:t>Person</a:t>
            </a:r>
            <a:r>
              <a:rPr sz="1200" dirty="0"/>
              <a:t>类</a:t>
            </a:r>
          </a:p>
          <a:p>
            <a:r>
              <a:rPr lang="en-US" sz="1200" dirty="0"/>
              <a:t>	</a:t>
            </a:r>
            <a:r>
              <a:rPr lang="en-US" sz="1200" dirty="0" smtClean="0"/>
              <a:t>/* </a:t>
            </a:r>
            <a:r>
              <a:rPr sz="1200" dirty="0"/>
              <a:t>属性，成员变量</a:t>
            </a:r>
            <a:r>
              <a:rPr lang="en-US" sz="1200" dirty="0"/>
              <a:t> </a:t>
            </a:r>
            <a:r>
              <a:rPr lang="en-US" sz="1200" dirty="0" smtClean="0"/>
              <a:t>*/</a:t>
            </a:r>
            <a:r>
              <a:rPr lang="en-US" sz="1200" dirty="0"/>
              <a:t>	</a:t>
            </a:r>
            <a:endParaRPr sz="1200" dirty="0"/>
          </a:p>
          <a:p>
            <a:r>
              <a:rPr lang="en-US" sz="1200" dirty="0"/>
              <a:t>	private String name</a:t>
            </a:r>
            <a:r>
              <a:rPr lang="en-US" sz="1200" dirty="0" smtClean="0"/>
              <a:t>;</a:t>
            </a:r>
            <a:r>
              <a:rPr sz="1200" dirty="0"/>
              <a:t> </a:t>
            </a:r>
            <a:r>
              <a:rPr lang="en-US" altLang="zh-CN" sz="1200" dirty="0"/>
              <a:t>// </a:t>
            </a:r>
            <a:r>
              <a:rPr sz="1200" dirty="0" smtClean="0"/>
              <a:t>姓名</a:t>
            </a:r>
            <a:r>
              <a:rPr lang="en-US" sz="1200" dirty="0"/>
              <a:t>	</a:t>
            </a:r>
            <a:endParaRPr sz="1200" dirty="0"/>
          </a:p>
          <a:p>
            <a:r>
              <a:rPr lang="en-US" sz="1200" dirty="0"/>
              <a:t>	private </a:t>
            </a:r>
            <a:r>
              <a:rPr lang="en-US" sz="1200" dirty="0" err="1"/>
              <a:t>int</a:t>
            </a:r>
            <a:r>
              <a:rPr lang="en-US" sz="1200" dirty="0"/>
              <a:t> age</a:t>
            </a:r>
            <a:r>
              <a:rPr lang="en-US" sz="1200" dirty="0" smtClean="0"/>
              <a:t>;</a:t>
            </a:r>
            <a:r>
              <a:rPr sz="1200" dirty="0"/>
              <a:t> </a:t>
            </a:r>
            <a:r>
              <a:rPr lang="en-US" altLang="zh-CN" sz="1200" dirty="0"/>
              <a:t>// </a:t>
            </a:r>
            <a:r>
              <a:rPr sz="1200" dirty="0" smtClean="0"/>
              <a:t>年龄</a:t>
            </a:r>
            <a:r>
              <a:rPr lang="en-US" sz="1200" dirty="0"/>
              <a:t>	</a:t>
            </a:r>
            <a:endParaRPr sz="1200" dirty="0"/>
          </a:p>
          <a:p>
            <a:r>
              <a:rPr lang="en-US" sz="1200" dirty="0"/>
              <a:t>	private String address</a:t>
            </a:r>
            <a:r>
              <a:rPr lang="en-US" sz="1200" dirty="0" smtClean="0"/>
              <a:t>;</a:t>
            </a:r>
            <a:r>
              <a:rPr sz="1200" dirty="0"/>
              <a:t> </a:t>
            </a:r>
            <a:r>
              <a:rPr lang="en-US" altLang="zh-CN" sz="1200" dirty="0"/>
              <a:t>// </a:t>
            </a:r>
            <a:r>
              <a:rPr sz="1200" dirty="0" smtClean="0"/>
              <a:t>地址</a:t>
            </a:r>
            <a:r>
              <a:rPr lang="en-US" sz="1200" dirty="0"/>
              <a:t> </a:t>
            </a:r>
            <a:endParaRPr sz="1200" dirty="0"/>
          </a:p>
          <a:p>
            <a:r>
              <a:rPr lang="en-US" sz="1200" dirty="0"/>
              <a:t>	/* </a:t>
            </a:r>
            <a:r>
              <a:rPr sz="1200" dirty="0"/>
              <a:t>方法 ，属性对应的获取和设置方法（</a:t>
            </a:r>
            <a:r>
              <a:rPr lang="en-US" sz="1200" dirty="0"/>
              <a:t>get/set</a:t>
            </a:r>
            <a:r>
              <a:rPr sz="1200" dirty="0"/>
              <a:t>）</a:t>
            </a:r>
            <a:r>
              <a:rPr lang="en-US" sz="1200" dirty="0"/>
              <a:t> */</a:t>
            </a:r>
            <a:endParaRPr sz="1200" dirty="0"/>
          </a:p>
          <a:p>
            <a:r>
              <a:rPr lang="en-US" sz="1200" dirty="0"/>
              <a:t>	public String </a:t>
            </a:r>
            <a:r>
              <a:rPr lang="en-US" sz="1200" dirty="0" err="1"/>
              <a:t>getName</a:t>
            </a:r>
            <a:r>
              <a:rPr lang="en-US" sz="1200" dirty="0"/>
              <a:t>() {</a:t>
            </a:r>
            <a:endParaRPr sz="1200" dirty="0"/>
          </a:p>
          <a:p>
            <a:r>
              <a:rPr lang="en-US" sz="1200" dirty="0"/>
              <a:t>	</a:t>
            </a:r>
            <a:r>
              <a:rPr lang="en-US" sz="1200" dirty="0" smtClean="0"/>
              <a:t>	return </a:t>
            </a:r>
            <a:r>
              <a:rPr lang="en-US" sz="1200" dirty="0"/>
              <a:t>name;</a:t>
            </a:r>
            <a:endParaRPr sz="1200" dirty="0"/>
          </a:p>
          <a:p>
            <a:r>
              <a:rPr lang="en-US" sz="1200" dirty="0"/>
              <a:t>	</a:t>
            </a:r>
            <a:r>
              <a:rPr lang="en-US" sz="1200" dirty="0" smtClean="0"/>
              <a:t>}</a:t>
            </a:r>
            <a:r>
              <a:rPr lang="en-US" sz="1200" dirty="0"/>
              <a:t> </a:t>
            </a:r>
            <a:endParaRPr sz="1200" dirty="0"/>
          </a:p>
          <a:p>
            <a:r>
              <a:rPr lang="en-US" sz="1200" dirty="0"/>
              <a:t>	public void </a:t>
            </a:r>
            <a:r>
              <a:rPr lang="en-US" sz="1200" dirty="0" err="1"/>
              <a:t>setName</a:t>
            </a:r>
            <a:r>
              <a:rPr lang="en-US" sz="1200" dirty="0"/>
              <a:t>(String name) {</a:t>
            </a:r>
            <a:endParaRPr sz="1200" dirty="0"/>
          </a:p>
          <a:p>
            <a:r>
              <a:rPr lang="en-US" sz="1200" dirty="0"/>
              <a:t>		this.name = name;</a:t>
            </a:r>
            <a:endParaRPr sz="1200" dirty="0"/>
          </a:p>
          <a:p>
            <a:r>
              <a:rPr lang="en-US" sz="1200" dirty="0"/>
              <a:t>	</a:t>
            </a:r>
            <a:r>
              <a:rPr lang="en-US" sz="1200" dirty="0" smtClean="0"/>
              <a:t>}</a:t>
            </a:r>
            <a:r>
              <a:rPr lang="en-US" sz="1200" dirty="0"/>
              <a:t>	</a:t>
            </a:r>
            <a:endParaRPr sz="1200" dirty="0"/>
          </a:p>
          <a:p>
            <a:r>
              <a:rPr lang="en-US" sz="1200" dirty="0"/>
              <a:t>	public void display() </a:t>
            </a:r>
            <a:r>
              <a:rPr lang="en-US" sz="1200" dirty="0" smtClean="0"/>
              <a:t>{</a:t>
            </a:r>
            <a:r>
              <a:rPr lang="en-US" altLang="zh-CN" sz="1200" dirty="0"/>
              <a:t>// </a:t>
            </a:r>
            <a:r>
              <a:rPr sz="1200" dirty="0"/>
              <a:t>输出信息</a:t>
            </a:r>
          </a:p>
          <a:p>
            <a:r>
              <a:rPr lang="en-US" sz="1200" dirty="0"/>
              <a:t>	</a:t>
            </a:r>
            <a:r>
              <a:rPr lang="en-US" sz="1200" dirty="0" err="1" smtClean="0"/>
              <a:t>System.out.println</a:t>
            </a:r>
            <a:r>
              <a:rPr lang="en-US" sz="1200" dirty="0"/>
              <a:t>("</a:t>
            </a:r>
            <a:r>
              <a:rPr sz="1200" dirty="0"/>
              <a:t>姓名：</a:t>
            </a:r>
            <a:r>
              <a:rPr lang="en-US" sz="1200" dirty="0"/>
              <a:t>" + name + "</a:t>
            </a:r>
            <a:r>
              <a:rPr sz="1200" dirty="0"/>
              <a:t>，年龄：</a:t>
            </a:r>
            <a:r>
              <a:rPr lang="en-US" sz="1200" dirty="0"/>
              <a:t>" + age + "</a:t>
            </a:r>
            <a:r>
              <a:rPr sz="1200" dirty="0"/>
              <a:t>，地址：</a:t>
            </a:r>
            <a:r>
              <a:rPr lang="en-US" sz="1200" dirty="0"/>
              <a:t>" + address);</a:t>
            </a:r>
            <a:endParaRPr sz="1200" dirty="0"/>
          </a:p>
          <a:p>
            <a:r>
              <a:rPr lang="en-US" sz="1200" dirty="0"/>
              <a:t>	</a:t>
            </a:r>
            <a:r>
              <a:rPr lang="en-US" sz="1200" dirty="0" smtClean="0"/>
              <a:t>}</a:t>
            </a:r>
            <a:endParaRPr sz="1200" dirty="0"/>
          </a:p>
          <a:p>
            <a:r>
              <a:rPr lang="en-US" altLang="zh-CN" sz="1200" dirty="0" smtClean="0"/>
              <a:t>}</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 calcmode="lin" valueType="num">
                                      <p:cBhvr additive="base">
                                        <p:cTn id="6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
                                            <p:txEl>
                                              <p:pRg st="14" end="14"/>
                                            </p:txEl>
                                          </p:spTgt>
                                        </p:tgtEl>
                                        <p:attrNameLst>
                                          <p:attrName>style.visibility</p:attrName>
                                        </p:attrNameLst>
                                      </p:cBhvr>
                                      <p:to>
                                        <p:strVal val="visible"/>
                                      </p:to>
                                    </p:set>
                                    <p:anim calcmode="lin" valueType="num">
                                      <p:cBhvr additive="base">
                                        <p:cTn id="73"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
                                            <p:txEl>
                                              <p:pRg st="15" end="15"/>
                                            </p:txEl>
                                          </p:spTgt>
                                        </p:tgtEl>
                                        <p:attrNameLst>
                                          <p:attrName>style.visibility</p:attrName>
                                        </p:attrNameLst>
                                      </p:cBhvr>
                                      <p:to>
                                        <p:strVal val="visible"/>
                                      </p:to>
                                    </p:set>
                                    <p:anim calcmode="lin" valueType="num">
                                      <p:cBhvr additive="base">
                                        <p:cTn id="77"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endParaRPr lang="zh-CN" altLang="en-US" dirty="0"/>
          </a:p>
        </p:txBody>
      </p:sp>
      <p:sp>
        <p:nvSpPr>
          <p:cNvPr id="2242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526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内容占位符 15"/>
          <p:cNvSpPr>
            <a:spLocks noGrp="1"/>
          </p:cNvSpPr>
          <p:nvPr>
            <p:ph idx="1"/>
          </p:nvPr>
        </p:nvSpPr>
        <p:spPr/>
        <p:txBody>
          <a:bodyPr/>
          <a:lstStyle/>
          <a:p>
            <a:r>
              <a:rPr dirty="0"/>
              <a:t>Person</a:t>
            </a:r>
            <a:r>
              <a:rPr lang="zh-CN" dirty="0"/>
              <a:t>类的结构</a:t>
            </a:r>
            <a:endParaRPr lang="zh-CN" altLang="en-US" dirty="0"/>
          </a:p>
        </p:txBody>
      </p:sp>
      <p:sp>
        <p:nvSpPr>
          <p:cNvPr id="46080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60803" name="Object 3"/>
          <p:cNvGraphicFramePr>
            <a:graphicFrameLocks noChangeAspect="1"/>
          </p:cNvGraphicFramePr>
          <p:nvPr/>
        </p:nvGraphicFramePr>
        <p:xfrm>
          <a:off x="2071670" y="1388737"/>
          <a:ext cx="4214842" cy="3540467"/>
        </p:xfrm>
        <a:graphic>
          <a:graphicData uri="http://schemas.openxmlformats.org/presentationml/2006/ole">
            <mc:AlternateContent xmlns:mc="http://schemas.openxmlformats.org/markup-compatibility/2006">
              <mc:Choice xmlns:v="urn:schemas-microsoft-com:vml" Requires="v">
                <p:oleObj spid="_x0000_s4101" name="Visio" r:id="rId4" imgW="2870200" imgH="2413000" progId="Visio.Drawing.11">
                  <p:embed/>
                </p:oleObj>
              </mc:Choice>
              <mc:Fallback>
                <p:oleObj name="Visio" r:id="rId4" imgW="2870200" imgH="2413000" progId="Visio.Drawing.11">
                  <p:embed/>
                  <p:pic>
                    <p:nvPicPr>
                      <p:cNvPr id="0" name="图片 3072"/>
                      <p:cNvPicPr>
                        <a:picLocks noChangeAspect="1"/>
                      </p:cNvPicPr>
                      <p:nvPr/>
                    </p:nvPicPr>
                    <p:blipFill>
                      <a:blip r:embed="rId5"/>
                      <a:stretch>
                        <a:fillRect/>
                      </a:stretch>
                    </p:blipFill>
                    <p:spPr>
                      <a:xfrm>
                        <a:off x="2071670" y="1388737"/>
                        <a:ext cx="4214842" cy="354046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03"/>
                                        </p:tgtEl>
                                        <p:attrNameLst>
                                          <p:attrName>style.visibility</p:attrName>
                                        </p:attrNameLst>
                                      </p:cBhvr>
                                      <p:to>
                                        <p:strVal val="visible"/>
                                      </p:to>
                                    </p:set>
                                    <p:anim calcmode="lin" valueType="num">
                                      <p:cBhvr additive="base">
                                        <p:cTn id="13" dur="500" fill="hold"/>
                                        <p:tgtEl>
                                          <p:spTgt spid="460803"/>
                                        </p:tgtEl>
                                        <p:attrNameLst>
                                          <p:attrName>ppt_x</p:attrName>
                                        </p:attrNameLst>
                                      </p:cBhvr>
                                      <p:tavLst>
                                        <p:tav tm="0">
                                          <p:val>
                                            <p:strVal val="#ppt_x"/>
                                          </p:val>
                                        </p:tav>
                                        <p:tav tm="100000">
                                          <p:val>
                                            <p:strVal val="#ppt_x"/>
                                          </p:val>
                                        </p:tav>
                                      </p:tavLst>
                                    </p:anim>
                                    <p:anim calcmode="lin" valueType="num">
                                      <p:cBhvr additive="base">
                                        <p:cTn id="14" dur="500" fill="hold"/>
                                        <p:tgtEl>
                                          <p:spTgt spid="4608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15365" cy="4286259"/>
          </a:xfrm>
        </p:spPr>
        <p:txBody>
          <a:bodyPr/>
          <a:lstStyle/>
          <a:p>
            <a:pPr>
              <a:buNone/>
            </a:pPr>
            <a:r>
              <a:rPr lang="zh-CN" dirty="0"/>
              <a:t>创建对象需要通过使用</a:t>
            </a:r>
            <a:r>
              <a:rPr dirty="0"/>
              <a:t>new</a:t>
            </a:r>
            <a:r>
              <a:rPr lang="zh-CN" dirty="0"/>
              <a:t>关键字</a:t>
            </a:r>
            <a:endParaRPr dirty="0" smtClean="0"/>
          </a:p>
          <a:p>
            <a:r>
              <a:rPr lang="zh-CN" altLang="en-US" dirty="0" smtClean="0"/>
              <a:t>语法：</a:t>
            </a:r>
            <a:endParaRPr dirty="0" smtClean="0"/>
          </a:p>
          <a:p>
            <a:endParaRPr dirty="0"/>
          </a:p>
          <a:p>
            <a:r>
              <a:rPr lang="zh-CN" altLang="en-US" dirty="0" smtClean="0"/>
              <a:t>示例：</a:t>
            </a:r>
            <a:endParaRPr dirty="0" smtClean="0"/>
          </a:p>
          <a:p>
            <a:endParaRPr dirty="0" smtClean="0"/>
          </a:p>
          <a:p>
            <a:r>
              <a:rPr lang="zh-CN" dirty="0"/>
              <a:t>创建对象也可以分开写，代码</a:t>
            </a:r>
            <a:r>
              <a:rPr lang="zh-CN" dirty="0" smtClean="0"/>
              <a:t>如下</a:t>
            </a:r>
            <a:r>
              <a:rPr lang="zh-CN" altLang="en-US" dirty="0" smtClean="0"/>
              <a:t>：</a:t>
            </a:r>
            <a:endParaRPr dirty="0"/>
          </a:p>
        </p:txBody>
      </p:sp>
      <p:sp>
        <p:nvSpPr>
          <p:cNvPr id="6" name="标题 5"/>
          <p:cNvSpPr>
            <a:spLocks noGrp="1"/>
          </p:cNvSpPr>
          <p:nvPr>
            <p:ph type="title"/>
          </p:nvPr>
        </p:nvSpPr>
        <p:spPr/>
        <p:txBody>
          <a:bodyPr/>
          <a:lstStyle/>
          <a:p>
            <a:r>
              <a:rPr lang="en-US" dirty="0" smtClean="0"/>
              <a:t>3.2.2  </a:t>
            </a:r>
            <a:r>
              <a:rPr dirty="0" smtClean="0"/>
              <a:t>对象的创建和使用</a:t>
            </a:r>
            <a:endParaRPr dirty="0"/>
          </a:p>
        </p:txBody>
      </p:sp>
      <p:sp>
        <p:nvSpPr>
          <p:cNvPr id="9" name="文本占位符 8"/>
          <p:cNvSpPr>
            <a:spLocks noGrp="1"/>
          </p:cNvSpPr>
          <p:nvPr>
            <p:ph type="body" sz="quarter" idx="11"/>
          </p:nvPr>
        </p:nvSpPr>
        <p:spPr>
          <a:xfrm>
            <a:off x="857224" y="1785932"/>
            <a:ext cx="7500990" cy="511102"/>
          </a:xfrm>
        </p:spPr>
        <p:txBody>
          <a:bodyPr/>
          <a:lstStyle/>
          <a:p>
            <a:r>
              <a:rPr dirty="0"/>
              <a:t>类名 对象名</a:t>
            </a:r>
            <a:r>
              <a:rPr lang="en-US" dirty="0"/>
              <a:t> = new </a:t>
            </a:r>
            <a:r>
              <a:rPr dirty="0"/>
              <a:t>类名</a:t>
            </a:r>
            <a:r>
              <a:rPr lang="en-US" dirty="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文本占位符 8"/>
          <p:cNvSpPr txBox="1"/>
          <p:nvPr/>
        </p:nvSpPr>
        <p:spPr bwMode="auto">
          <a:xfrm>
            <a:off x="857224" y="2928940"/>
            <a:ext cx="7500990"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Person p = new Person();</a:t>
            </a:r>
            <a:endParaRPr lang="zh-CN" altLang="en-US" sz="2000" dirty="0"/>
          </a:p>
        </p:txBody>
      </p:sp>
      <p:sp>
        <p:nvSpPr>
          <p:cNvPr id="7" name="文本占位符 8"/>
          <p:cNvSpPr txBox="1"/>
          <p:nvPr/>
        </p:nvSpPr>
        <p:spPr bwMode="auto">
          <a:xfrm>
            <a:off x="928662" y="4000510"/>
            <a:ext cx="7429552" cy="70788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Person p;//</a:t>
            </a:r>
            <a:r>
              <a:rPr lang="zh-CN" altLang="en-US" sz="2000" dirty="0" smtClean="0"/>
              <a:t>声明</a:t>
            </a:r>
            <a:r>
              <a:rPr lang="en-US" sz="2000" dirty="0" smtClean="0"/>
              <a:t>Person</a:t>
            </a:r>
            <a:r>
              <a:rPr lang="zh-CN" altLang="en-US" sz="2000" dirty="0" smtClean="0"/>
              <a:t>类型的对象</a:t>
            </a:r>
            <a:r>
              <a:rPr lang="en-US" sz="2000" dirty="0" smtClean="0"/>
              <a:t>p</a:t>
            </a:r>
            <a:endParaRPr lang="zh-CN" altLang="en-US" sz="2000" dirty="0" smtClean="0"/>
          </a:p>
          <a:p>
            <a:r>
              <a:rPr lang="en-US" sz="2000" dirty="0" smtClean="0"/>
              <a:t>p= new Person();//</a:t>
            </a:r>
            <a:r>
              <a:rPr lang="zh-CN" altLang="en-US" sz="2000" dirty="0" smtClean="0"/>
              <a:t>使用</a:t>
            </a:r>
            <a:r>
              <a:rPr lang="en-US" sz="2000" dirty="0" smtClean="0"/>
              <a:t>new</a:t>
            </a:r>
            <a:r>
              <a:rPr lang="zh-CN" altLang="en-US" sz="2000" dirty="0" smtClean="0"/>
              <a:t>关键字创建对象，给对象分配内存空间</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additive="base">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 calcmode="lin" valueType="num">
                                      <p:cBhvr additive="base">
                                        <p:cTn id="4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build="p" animBg="1"/>
      <p:bldP spid="10"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endParaRPr lang="zh-CN" altLang="en-US" dirty="0"/>
          </a:p>
        </p:txBody>
      </p:sp>
      <p:sp>
        <p:nvSpPr>
          <p:cNvPr id="22425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526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内容占位符 15"/>
          <p:cNvSpPr>
            <a:spLocks noGrp="1"/>
          </p:cNvSpPr>
          <p:nvPr>
            <p:ph idx="1"/>
          </p:nvPr>
        </p:nvSpPr>
        <p:spPr>
          <a:xfrm>
            <a:off x="500039" y="714362"/>
            <a:ext cx="8207375" cy="3750469"/>
          </a:xfrm>
        </p:spPr>
        <p:txBody>
          <a:bodyPr/>
          <a:lstStyle/>
          <a:p>
            <a:r>
              <a:rPr lang="zh-CN" dirty="0"/>
              <a:t>对象</a:t>
            </a:r>
            <a:r>
              <a:rPr dirty="0"/>
              <a:t>p</a:t>
            </a:r>
            <a:r>
              <a:rPr lang="zh-CN" dirty="0"/>
              <a:t>在内存中的示意图</a:t>
            </a:r>
            <a:endParaRPr lang="zh-CN" altLang="en-US" dirty="0"/>
          </a:p>
        </p:txBody>
      </p:sp>
      <p:sp>
        <p:nvSpPr>
          <p:cNvPr id="46080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7718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77187" name="Object 3"/>
          <p:cNvGraphicFramePr>
            <a:graphicFrameLocks noChangeAspect="1"/>
          </p:cNvGraphicFramePr>
          <p:nvPr/>
        </p:nvGraphicFramePr>
        <p:xfrm>
          <a:off x="1142976" y="1285866"/>
          <a:ext cx="7072362" cy="3678260"/>
        </p:xfrm>
        <a:graphic>
          <a:graphicData uri="http://schemas.openxmlformats.org/presentationml/2006/ole">
            <mc:AlternateContent xmlns:mc="http://schemas.openxmlformats.org/markup-compatibility/2006">
              <mc:Choice xmlns:v="urn:schemas-microsoft-com:vml" Requires="v">
                <p:oleObj spid="_x0000_s5125" name="Visio" r:id="rId4" imgW="9499600" imgH="4965700" progId="Visio.Drawing.11">
                  <p:embed/>
                </p:oleObj>
              </mc:Choice>
              <mc:Fallback>
                <p:oleObj name="Visio" r:id="rId4" imgW="9499600" imgH="4965700" progId="Visio.Drawing.11">
                  <p:embed/>
                  <p:pic>
                    <p:nvPicPr>
                      <p:cNvPr id="0" name="图片 4096"/>
                      <p:cNvPicPr>
                        <a:picLocks noChangeAspect="1"/>
                      </p:cNvPicPr>
                      <p:nvPr/>
                    </p:nvPicPr>
                    <p:blipFill>
                      <a:blip r:embed="rId5"/>
                      <a:stretch>
                        <a:fillRect/>
                      </a:stretch>
                    </p:blipFill>
                    <p:spPr>
                      <a:xfrm>
                        <a:off x="1142976" y="1285866"/>
                        <a:ext cx="7072362" cy="367826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7187"/>
                                        </p:tgtEl>
                                        <p:attrNameLst>
                                          <p:attrName>style.visibility</p:attrName>
                                        </p:attrNameLst>
                                      </p:cBhvr>
                                      <p:to>
                                        <p:strVal val="visible"/>
                                      </p:to>
                                    </p:set>
                                    <p:anim calcmode="lin" valueType="num">
                                      <p:cBhvr additive="base">
                                        <p:cTn id="13" dur="500" fill="hold"/>
                                        <p:tgtEl>
                                          <p:spTgt spid="477187"/>
                                        </p:tgtEl>
                                        <p:attrNameLst>
                                          <p:attrName>ppt_x</p:attrName>
                                        </p:attrNameLst>
                                      </p:cBhvr>
                                      <p:tavLst>
                                        <p:tav tm="0">
                                          <p:val>
                                            <p:strVal val="#ppt_x"/>
                                          </p:val>
                                        </p:tav>
                                        <p:tav tm="100000">
                                          <p:val>
                                            <p:strVal val="#ppt_x"/>
                                          </p:val>
                                        </p:tav>
                                      </p:tavLst>
                                    </p:anim>
                                    <p:anim calcmode="lin" valueType="num">
                                      <p:cBhvr additive="base">
                                        <p:cTn id="14" dur="500" fill="hold"/>
                                        <p:tgtEl>
                                          <p:spTgt spid="477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15365" cy="4286259"/>
          </a:xfrm>
        </p:spPr>
        <p:txBody>
          <a:bodyPr/>
          <a:lstStyle/>
          <a:p>
            <a:pPr>
              <a:buNone/>
            </a:pPr>
            <a:r>
              <a:rPr lang="zh-CN" dirty="0"/>
              <a:t>声明对象后，如果不想给对象分配</a:t>
            </a:r>
            <a:r>
              <a:rPr lang="zh-CN" dirty="0" smtClean="0"/>
              <a:t>存储空间</a:t>
            </a:r>
            <a:endParaRPr dirty="0"/>
          </a:p>
          <a:p>
            <a:r>
              <a:rPr lang="zh-CN" altLang="en-US" dirty="0" smtClean="0"/>
              <a:t>示例：</a:t>
            </a:r>
            <a:endParaRPr dirty="0" smtClean="0"/>
          </a:p>
          <a:p>
            <a:endParaRPr dirty="0" smtClean="0"/>
          </a:p>
          <a:p>
            <a:r>
              <a:rPr dirty="0"/>
              <a:t>null</a:t>
            </a:r>
            <a:r>
              <a:rPr lang="zh-CN" altLang="en-US" dirty="0"/>
              <a:t>赋给引用类型变量，但不可以赋给基本类型变量</a:t>
            </a:r>
            <a:endParaRPr dirty="0"/>
          </a:p>
        </p:txBody>
      </p:sp>
      <p:sp>
        <p:nvSpPr>
          <p:cNvPr id="6" name="标题 5"/>
          <p:cNvSpPr>
            <a:spLocks noGrp="1"/>
          </p:cNvSpPr>
          <p:nvPr>
            <p:ph type="title"/>
          </p:nvPr>
        </p:nvSpPr>
        <p:spPr/>
        <p:txBody>
          <a:bodyPr/>
          <a:lstStyle/>
          <a:p>
            <a:endParaRPr dirty="0"/>
          </a:p>
        </p:txBody>
      </p:sp>
      <p:sp>
        <p:nvSpPr>
          <p:cNvPr id="9" name="文本占位符 8"/>
          <p:cNvSpPr>
            <a:spLocks noGrp="1"/>
          </p:cNvSpPr>
          <p:nvPr>
            <p:ph type="body" sz="quarter" idx="11"/>
          </p:nvPr>
        </p:nvSpPr>
        <p:spPr>
          <a:xfrm>
            <a:off x="857224" y="1785932"/>
            <a:ext cx="7500990" cy="515526"/>
          </a:xfrm>
        </p:spPr>
        <p:txBody>
          <a:bodyPr/>
          <a:lstStyle/>
          <a:p>
            <a:r>
              <a:rPr lang="en-US" dirty="0"/>
              <a:t>Person p = null;</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2928940"/>
            <a:ext cx="7429552" cy="70788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err="1" smtClean="0"/>
              <a:t>int</a:t>
            </a:r>
            <a:r>
              <a:rPr lang="en-US" sz="2000" dirty="0" smtClean="0"/>
              <a:t> num = null; //</a:t>
            </a:r>
            <a:r>
              <a:rPr lang="zh-CN" altLang="en-US" sz="2000" dirty="0" smtClean="0"/>
              <a:t>是错误的。</a:t>
            </a:r>
          </a:p>
          <a:p>
            <a:r>
              <a:rPr lang="en-US" sz="2000" dirty="0" smtClean="0"/>
              <a:t>Object </a:t>
            </a:r>
            <a:r>
              <a:rPr lang="en-US" sz="2000" dirty="0" err="1" smtClean="0"/>
              <a:t>obj</a:t>
            </a:r>
            <a:r>
              <a:rPr lang="en-US" sz="2000" dirty="0" smtClean="0"/>
              <a:t> = null; //</a:t>
            </a:r>
            <a:r>
              <a:rPr lang="zh-CN" altLang="en-US" sz="2000" dirty="0" smtClean="0"/>
              <a:t>是正确的。</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additive="base">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build="p"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smtClean="0"/>
          </a:p>
        </p:txBody>
      </p:sp>
      <p:sp>
        <p:nvSpPr>
          <p:cNvPr id="9" name="文本占位符 8"/>
          <p:cNvSpPr>
            <a:spLocks noGrp="1"/>
          </p:cNvSpPr>
          <p:nvPr>
            <p:ph type="body" sz="quarter" idx="11"/>
          </p:nvPr>
        </p:nvSpPr>
        <p:spPr/>
        <p:txBody>
          <a:bodyPr/>
          <a:lstStyle/>
          <a:p>
            <a:r>
              <a:rPr dirty="0" smtClean="0"/>
              <a:t>类的成员变量具有默认初始值</a:t>
            </a:r>
            <a:r>
              <a:rPr dirty="0"/>
              <a:t>，整数类型的自动赋值为</a:t>
            </a:r>
            <a:r>
              <a:rPr lang="en-US" dirty="0"/>
              <a:t>0</a:t>
            </a:r>
            <a:r>
              <a:rPr dirty="0"/>
              <a:t>，带小数点的自动赋值为</a:t>
            </a:r>
            <a:r>
              <a:rPr lang="en-US" dirty="0"/>
              <a:t>0.0</a:t>
            </a:r>
            <a:r>
              <a:rPr dirty="0"/>
              <a:t>，</a:t>
            </a:r>
            <a:r>
              <a:rPr lang="en-US" dirty="0" err="1"/>
              <a:t>boolean</a:t>
            </a:r>
            <a:r>
              <a:rPr dirty="0"/>
              <a:t>的自动赋值为</a:t>
            </a:r>
            <a:r>
              <a:rPr lang="en-US" dirty="0"/>
              <a:t>false</a:t>
            </a:r>
            <a:r>
              <a:rPr dirty="0"/>
              <a:t>，其他各种引用类型变量自动赋值为</a:t>
            </a:r>
            <a:r>
              <a:rPr lang="en-US" dirty="0"/>
              <a:t>null</a:t>
            </a:r>
            <a:r>
              <a:rPr dirty="0"/>
              <a:t>。判断一个引用类型数据是否为</a:t>
            </a:r>
            <a:r>
              <a:rPr lang="en-US" dirty="0"/>
              <a:t>null</a:t>
            </a:r>
            <a:r>
              <a:rPr dirty="0"/>
              <a:t>，使用“</a:t>
            </a:r>
            <a:r>
              <a:rPr lang="en-US" dirty="0"/>
              <a:t>==</a:t>
            </a:r>
            <a:r>
              <a:rPr dirty="0"/>
              <a:t>”等号来判断</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15365" cy="4286259"/>
          </a:xfrm>
        </p:spPr>
        <p:txBody>
          <a:bodyPr/>
          <a:lstStyle/>
          <a:p>
            <a:pPr>
              <a:buNone/>
            </a:pPr>
            <a:r>
              <a:rPr lang="zh-CN" dirty="0"/>
              <a:t>创建对象之后，接下来就可以使用该</a:t>
            </a:r>
            <a:r>
              <a:rPr lang="zh-CN" dirty="0" smtClean="0"/>
              <a:t>对象</a:t>
            </a:r>
            <a:endParaRPr dirty="0" smtClean="0"/>
          </a:p>
          <a:p>
            <a:r>
              <a:rPr lang="zh-CN" dirty="0"/>
              <a:t>访问对象的</a:t>
            </a:r>
            <a:r>
              <a:rPr lang="zh-CN" dirty="0" smtClean="0"/>
              <a:t>属性</a:t>
            </a:r>
            <a:endParaRPr lang="zh-CN" altLang="en-US" dirty="0"/>
          </a:p>
          <a:p>
            <a:endParaRPr b="0" dirty="0" smtClean="0"/>
          </a:p>
          <a:p>
            <a:r>
              <a:rPr lang="zh-CN" dirty="0"/>
              <a:t>调用对象的</a:t>
            </a:r>
            <a:r>
              <a:rPr lang="zh-CN" dirty="0" smtClean="0"/>
              <a:t>方法</a:t>
            </a:r>
            <a:endParaRPr dirty="0"/>
          </a:p>
          <a:p>
            <a:endParaRPr dirty="0" smtClean="0"/>
          </a:p>
        </p:txBody>
      </p:sp>
      <p:sp>
        <p:nvSpPr>
          <p:cNvPr id="6" name="标题 5"/>
          <p:cNvSpPr>
            <a:spLocks noGrp="1"/>
          </p:cNvSpPr>
          <p:nvPr>
            <p:ph type="title"/>
          </p:nvPr>
        </p:nvSpPr>
        <p:spPr/>
        <p:txBody>
          <a:bodyPr/>
          <a:lstStyle/>
          <a:p>
            <a:endParaRPr dirty="0"/>
          </a:p>
        </p:txBody>
      </p:sp>
      <p:sp>
        <p:nvSpPr>
          <p:cNvPr id="9" name="文本占位符 8"/>
          <p:cNvSpPr>
            <a:spLocks noGrp="1"/>
          </p:cNvSpPr>
          <p:nvPr>
            <p:ph type="body" sz="quarter" idx="11"/>
          </p:nvPr>
        </p:nvSpPr>
        <p:spPr>
          <a:xfrm>
            <a:off x="857224" y="1785932"/>
            <a:ext cx="7500990" cy="511102"/>
          </a:xfrm>
        </p:spPr>
        <p:txBody>
          <a:bodyPr/>
          <a:lstStyle/>
          <a:p>
            <a:r>
              <a:rPr dirty="0"/>
              <a:t>对象名</a:t>
            </a:r>
            <a:r>
              <a:rPr lang="en-US" dirty="0"/>
              <a:t>.</a:t>
            </a:r>
            <a:r>
              <a:rPr dirty="0"/>
              <a:t>属性名</a:t>
            </a: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2928940"/>
            <a:ext cx="7429552"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zh-CN" altLang="en-US" sz="2000" dirty="0" smtClean="0"/>
              <a:t>对象名</a:t>
            </a:r>
            <a:r>
              <a:rPr lang="en-US" sz="2000" dirty="0" smtClean="0"/>
              <a:t>.</a:t>
            </a:r>
            <a:r>
              <a:rPr lang="zh-CN" altLang="en-US" sz="2000" dirty="0" smtClean="0"/>
              <a:t>方法名</a:t>
            </a:r>
            <a:r>
              <a:rPr lang="en-US" sz="20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additive="base">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build="p"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500050"/>
            <a:ext cx="8207375" cy="2357452"/>
          </a:xfrm>
        </p:spPr>
        <p:txBody>
          <a:bodyPr/>
          <a:lstStyle/>
          <a:p>
            <a:r>
              <a:rPr dirty="0" smtClean="0"/>
              <a:t>PersonDemo.java</a:t>
            </a:r>
            <a:endParaRPr lang="zh-CN" altLang="en-US" dirty="0"/>
          </a:p>
        </p:txBody>
      </p:sp>
      <p:sp>
        <p:nvSpPr>
          <p:cNvPr id="5" name="标题 4"/>
          <p:cNvSpPr>
            <a:spLocks noGrp="1"/>
          </p:cNvSpPr>
          <p:nvPr>
            <p:ph type="title"/>
          </p:nvPr>
        </p:nvSpPr>
        <p:spPr>
          <a:xfrm>
            <a:off x="468316" y="17845"/>
            <a:ext cx="5461006" cy="410765"/>
          </a:xfrm>
        </p:spPr>
        <p:txBody>
          <a:bodyPr/>
          <a:lstStyle/>
          <a:p>
            <a:r>
              <a:rPr lang="en-US" dirty="0" smtClean="0"/>
              <a:t>Person</a:t>
            </a:r>
            <a:r>
              <a:rPr dirty="0" smtClean="0"/>
              <a:t>对象的创建及使用过程</a:t>
            </a:r>
            <a:endParaRPr lang="zh-CN" altLang="en-US" dirty="0"/>
          </a:p>
        </p:txBody>
      </p:sp>
      <p:sp>
        <p:nvSpPr>
          <p:cNvPr id="7" name="文本占位符 6"/>
          <p:cNvSpPr>
            <a:spLocks noGrp="1"/>
          </p:cNvSpPr>
          <p:nvPr>
            <p:ph type="body" sz="quarter" idx="11"/>
          </p:nvPr>
        </p:nvSpPr>
        <p:spPr>
          <a:xfrm>
            <a:off x="357158" y="1127176"/>
            <a:ext cx="8215370" cy="3016210"/>
          </a:xfrm>
        </p:spPr>
        <p:txBody>
          <a:bodyPr/>
          <a:lstStyle/>
          <a:p>
            <a:r>
              <a:rPr lang="en-US" sz="1600" dirty="0"/>
              <a:t>public class </a:t>
            </a:r>
            <a:r>
              <a:rPr lang="en-US" sz="1600" dirty="0" err="1"/>
              <a:t>PersonDemo</a:t>
            </a:r>
            <a:r>
              <a:rPr lang="en-US" sz="1600" dirty="0"/>
              <a:t> {</a:t>
            </a:r>
            <a:endParaRPr sz="1600" dirty="0"/>
          </a:p>
          <a:p>
            <a:r>
              <a:rPr lang="en-US" sz="1600" dirty="0"/>
              <a:t>	public static void main(String[] </a:t>
            </a:r>
            <a:r>
              <a:rPr lang="en-US" sz="1600" dirty="0" err="1"/>
              <a:t>args</a:t>
            </a:r>
            <a:r>
              <a:rPr lang="en-US" sz="1600" dirty="0"/>
              <a:t>) {</a:t>
            </a:r>
            <a:endParaRPr sz="1600" dirty="0"/>
          </a:p>
          <a:p>
            <a:r>
              <a:rPr lang="en-US" sz="1600" dirty="0"/>
              <a:t>		//</a:t>
            </a:r>
            <a:r>
              <a:rPr sz="1600" dirty="0"/>
              <a:t>创建</a:t>
            </a:r>
            <a:r>
              <a:rPr lang="en-US" sz="1600" dirty="0"/>
              <a:t>Person</a:t>
            </a:r>
            <a:r>
              <a:rPr sz="1600" dirty="0"/>
              <a:t>类的一个对象</a:t>
            </a:r>
            <a:r>
              <a:rPr lang="en-US" sz="1600" dirty="0"/>
              <a:t>p</a:t>
            </a:r>
            <a:endParaRPr sz="1600" dirty="0"/>
          </a:p>
          <a:p>
            <a:r>
              <a:rPr lang="en-US" sz="1600" dirty="0"/>
              <a:t>		</a:t>
            </a:r>
            <a:r>
              <a:rPr lang="en-US" sz="1600" b="1" dirty="0"/>
              <a:t>Person p=new Person();</a:t>
            </a:r>
            <a:endParaRPr sz="1600" dirty="0"/>
          </a:p>
          <a:p>
            <a:r>
              <a:rPr lang="en-US" sz="1600" dirty="0"/>
              <a:t>		//</a:t>
            </a:r>
            <a:r>
              <a:rPr sz="1600" dirty="0"/>
              <a:t>使用对象</a:t>
            </a:r>
            <a:r>
              <a:rPr lang="en-US" sz="1600" dirty="0"/>
              <a:t>p</a:t>
            </a:r>
            <a:r>
              <a:rPr sz="1600" dirty="0"/>
              <a:t>，调用</a:t>
            </a:r>
            <a:r>
              <a:rPr lang="en-US" sz="1600" dirty="0"/>
              <a:t>display()</a:t>
            </a:r>
            <a:r>
              <a:rPr sz="1600" dirty="0"/>
              <a:t>方法显示对象各成员变量的默认值</a:t>
            </a:r>
          </a:p>
          <a:p>
            <a:r>
              <a:rPr lang="en-US" sz="1600" dirty="0"/>
              <a:t>		</a:t>
            </a:r>
            <a:r>
              <a:rPr lang="en-US" sz="1600" b="1" dirty="0" err="1"/>
              <a:t>p.display</a:t>
            </a:r>
            <a:r>
              <a:rPr lang="en-US" sz="1600" b="1" dirty="0"/>
              <a:t>();</a:t>
            </a:r>
            <a:endParaRPr sz="1600" dirty="0"/>
          </a:p>
          <a:p>
            <a:r>
              <a:rPr lang="en-US" sz="1600" dirty="0"/>
              <a:t>	}</a:t>
            </a:r>
            <a:endParaRPr sz="1600" dirty="0"/>
          </a:p>
          <a:p>
            <a:r>
              <a:rPr lang="en-US" sz="1600" dirty="0"/>
              <a:t>}</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8358241" cy="2357452"/>
          </a:xfrm>
        </p:spPr>
        <p:txBody>
          <a:bodyPr/>
          <a:lstStyle/>
          <a:p>
            <a:r>
              <a:rPr lang="zh-CN" dirty="0"/>
              <a:t>本章任务是完成“</a:t>
            </a:r>
            <a:r>
              <a:rPr dirty="0"/>
              <a:t>Q-DMS</a:t>
            </a:r>
            <a:r>
              <a:rPr lang="zh-CN" dirty="0"/>
              <a:t>数据挖掘”系统的日志实体类及日志数据信息采集及输出</a:t>
            </a:r>
            <a:r>
              <a:rPr lang="zh-CN" dirty="0" smtClean="0"/>
              <a:t>：</a:t>
            </a:r>
            <a:endParaRPr lang="zh-CN" dirty="0"/>
          </a:p>
          <a:p>
            <a:pPr lvl="0"/>
            <a:endParaRPr lang="zh-CN" altLang="en-US"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r>
              <a:rPr lang="zh-CN" altLang="en-US" dirty="0" smtClean="0"/>
              <a:t>任务驱动</a:t>
            </a:r>
            <a:endParaRPr lang="zh-CN" altLang="en-US" dirty="0"/>
          </a:p>
        </p:txBody>
      </p:sp>
      <p:sp>
        <p:nvSpPr>
          <p:cNvPr id="25" name="文本占位符 24"/>
          <p:cNvSpPr>
            <a:spLocks noGrp="1"/>
          </p:cNvSpPr>
          <p:nvPr>
            <p:ph type="body" sz="quarter" idx="11"/>
          </p:nvPr>
        </p:nvSpPr>
        <p:spPr>
          <a:xfrm>
            <a:off x="857224" y="1928808"/>
            <a:ext cx="7215238" cy="1785950"/>
          </a:xfrm>
        </p:spPr>
        <p:txBody>
          <a:bodyPr/>
          <a:lstStyle/>
          <a:p>
            <a:pPr lvl="0"/>
            <a:r>
              <a:rPr dirty="0"/>
              <a:t>【任务</a:t>
            </a:r>
            <a:r>
              <a:rPr lang="en-US" dirty="0"/>
              <a:t>3-1</a:t>
            </a:r>
            <a:r>
              <a:rPr dirty="0"/>
              <a:t>】 实现日志实体类，日志信息用于记录用户登录及登出状态。</a:t>
            </a:r>
          </a:p>
          <a:p>
            <a:pPr lvl="0"/>
            <a:r>
              <a:rPr dirty="0"/>
              <a:t>【任务</a:t>
            </a:r>
            <a:r>
              <a:rPr lang="en-US" dirty="0"/>
              <a:t>3-2</a:t>
            </a:r>
            <a:r>
              <a:rPr dirty="0"/>
              <a:t>】 创建日志业务类，实现日志数据的信息采集及显示功能。</a:t>
            </a:r>
          </a:p>
          <a:p>
            <a:pPr lvl="0"/>
            <a:r>
              <a:rPr dirty="0"/>
              <a:t>【任务</a:t>
            </a:r>
            <a:r>
              <a:rPr lang="en-US" dirty="0"/>
              <a:t>3-3</a:t>
            </a:r>
            <a:r>
              <a:rPr dirty="0"/>
              <a:t>】 创建一个日志测试类，演示日志数据的信息采集及显示。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bg/>
                                          </p:spTgt>
                                        </p:tgtEl>
                                        <p:attrNameLst>
                                          <p:attrName>style.visibility</p:attrName>
                                        </p:attrNameLst>
                                      </p:cBhvr>
                                      <p:to>
                                        <p:strVal val="visible"/>
                                      </p:to>
                                    </p:set>
                                    <p:anim calcmode="lin" valueType="num">
                                      <p:cBhvr additive="base">
                                        <p:cTn id="7"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anim calcmode="lin" valueType="num">
                                      <p:cBhvr additive="base">
                                        <p:cTn id="15"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15365" cy="4286259"/>
          </a:xfrm>
        </p:spPr>
        <p:txBody>
          <a:bodyPr/>
          <a:lstStyle/>
          <a:p>
            <a:pPr>
              <a:buNone/>
            </a:pPr>
            <a:r>
              <a:rPr lang="zh-CN" dirty="0"/>
              <a:t>方法是类的行为的</a:t>
            </a:r>
            <a:r>
              <a:rPr lang="zh-CN" dirty="0" smtClean="0"/>
              <a:t>体现</a:t>
            </a:r>
            <a:endParaRPr dirty="0" smtClean="0"/>
          </a:p>
          <a:p>
            <a:r>
              <a:rPr lang="zh-CN" altLang="en-US" dirty="0" smtClean="0"/>
              <a:t>语法：</a:t>
            </a:r>
            <a:endParaRPr dirty="0" smtClean="0"/>
          </a:p>
          <a:p>
            <a:endParaRPr dirty="0" smtClean="0"/>
          </a:p>
        </p:txBody>
      </p:sp>
      <p:sp>
        <p:nvSpPr>
          <p:cNvPr id="6" name="标题 5"/>
          <p:cNvSpPr>
            <a:spLocks noGrp="1"/>
          </p:cNvSpPr>
          <p:nvPr>
            <p:ph type="title"/>
          </p:nvPr>
        </p:nvSpPr>
        <p:spPr/>
        <p:txBody>
          <a:bodyPr/>
          <a:lstStyle/>
          <a:p>
            <a:r>
              <a:rPr lang="en-US" dirty="0" smtClean="0"/>
              <a:t>3.3  </a:t>
            </a:r>
            <a:r>
              <a:rPr dirty="0" smtClean="0"/>
              <a:t>方法</a:t>
            </a:r>
            <a:endParaRPr dirty="0"/>
          </a:p>
        </p:txBody>
      </p:sp>
      <p:sp>
        <p:nvSpPr>
          <p:cNvPr id="9" name="文本占位符 8"/>
          <p:cNvSpPr>
            <a:spLocks noGrp="1"/>
          </p:cNvSpPr>
          <p:nvPr>
            <p:ph type="body" sz="quarter" idx="11"/>
          </p:nvPr>
        </p:nvSpPr>
        <p:spPr>
          <a:xfrm>
            <a:off x="857224" y="1928808"/>
            <a:ext cx="7500990" cy="1438855"/>
          </a:xfrm>
        </p:spPr>
        <p:txBody>
          <a:bodyPr/>
          <a:lstStyle/>
          <a:p>
            <a:r>
              <a:rPr lang="en-US" dirty="0"/>
              <a:t>[</a:t>
            </a:r>
            <a:r>
              <a:rPr dirty="0"/>
              <a:t>访问符</a:t>
            </a:r>
            <a:r>
              <a:rPr lang="en-US" dirty="0"/>
              <a:t>] [</a:t>
            </a:r>
            <a:r>
              <a:rPr dirty="0"/>
              <a:t>修饰符</a:t>
            </a:r>
            <a:r>
              <a:rPr lang="en-US" dirty="0"/>
              <a:t>] &lt;</a:t>
            </a:r>
            <a:r>
              <a:rPr dirty="0"/>
              <a:t>返回类型</a:t>
            </a:r>
            <a:r>
              <a:rPr lang="en-US" dirty="0"/>
              <a:t>&gt; </a:t>
            </a:r>
            <a:r>
              <a:rPr dirty="0"/>
              <a:t>方法名</a:t>
            </a:r>
            <a:r>
              <a:rPr lang="en-US" dirty="0"/>
              <a:t>([</a:t>
            </a:r>
            <a:r>
              <a:rPr dirty="0"/>
              <a:t>参数列表</a:t>
            </a:r>
            <a:r>
              <a:rPr lang="en-US" dirty="0"/>
              <a:t>]) {</a:t>
            </a:r>
            <a:endParaRPr dirty="0"/>
          </a:p>
          <a:p>
            <a:r>
              <a:rPr lang="en-US" dirty="0"/>
              <a:t>	//</a:t>
            </a:r>
            <a:r>
              <a:rPr dirty="0"/>
              <a:t>方法体</a:t>
            </a:r>
          </a:p>
          <a:p>
            <a:r>
              <a:rPr lang="en-US" dirty="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矩形 9"/>
          <p:cNvSpPr/>
          <p:nvPr/>
        </p:nvSpPr>
        <p:spPr bwMode="auto">
          <a:xfrm>
            <a:off x="1000100" y="2071684"/>
            <a:ext cx="2286016"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1" name="圆角矩形标注 10"/>
          <p:cNvSpPr>
            <a:spLocks noChangeArrowheads="1"/>
          </p:cNvSpPr>
          <p:nvPr/>
        </p:nvSpPr>
        <p:spPr bwMode="auto">
          <a:xfrm>
            <a:off x="571472" y="1357304"/>
            <a:ext cx="2214578" cy="500066"/>
          </a:xfrm>
          <a:prstGeom prst="wedgeRoundRectCallout">
            <a:avLst>
              <a:gd name="adj1" fmla="val -44"/>
              <a:gd name="adj2" fmla="val 89971"/>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200" b="1" dirty="0" smtClean="0"/>
              <a:t>与类的声明中使用方式一样</a:t>
            </a:r>
            <a:endParaRPr lang="zh-CN" altLang="en-US" sz="1200" b="1" dirty="0" smtClean="0">
              <a:solidFill>
                <a:srgbClr val="000000"/>
              </a:solidFill>
              <a:latin typeface="Adobe 宋体 Std L" pitchFamily="18" charset="-122"/>
              <a:ea typeface="Adobe 宋体 Std L" pitchFamily="18" charset="-122"/>
            </a:endParaRPr>
          </a:p>
        </p:txBody>
      </p:sp>
      <p:sp>
        <p:nvSpPr>
          <p:cNvPr id="12" name="矩形 11"/>
          <p:cNvSpPr/>
          <p:nvPr/>
        </p:nvSpPr>
        <p:spPr bwMode="auto">
          <a:xfrm>
            <a:off x="3357554" y="2071684"/>
            <a:ext cx="1428760"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3" name="圆角矩形标注 12"/>
          <p:cNvSpPr>
            <a:spLocks noChangeArrowheads="1"/>
          </p:cNvSpPr>
          <p:nvPr/>
        </p:nvSpPr>
        <p:spPr bwMode="auto">
          <a:xfrm>
            <a:off x="2928926" y="1357304"/>
            <a:ext cx="2214578" cy="500066"/>
          </a:xfrm>
          <a:prstGeom prst="wedgeRoundRectCallout">
            <a:avLst>
              <a:gd name="adj1" fmla="val -44"/>
              <a:gd name="adj2" fmla="val 89971"/>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200" b="1" dirty="0" smtClean="0"/>
              <a:t>运行后返回值的数据类型</a:t>
            </a:r>
            <a:endParaRPr lang="zh-CN" altLang="en-US" sz="1200" b="1" dirty="0" smtClean="0">
              <a:solidFill>
                <a:srgbClr val="000000"/>
              </a:solidFill>
              <a:latin typeface="Adobe 宋体 Std L" pitchFamily="18" charset="-122"/>
              <a:ea typeface="Adobe 宋体 Std L" pitchFamily="18" charset="-122"/>
            </a:endParaRPr>
          </a:p>
        </p:txBody>
      </p:sp>
      <p:sp>
        <p:nvSpPr>
          <p:cNvPr id="14" name="矩形 13"/>
          <p:cNvSpPr/>
          <p:nvPr/>
        </p:nvSpPr>
        <p:spPr bwMode="auto">
          <a:xfrm>
            <a:off x="5715008" y="2071684"/>
            <a:ext cx="1428760"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5" name="圆角矩形标注 14"/>
          <p:cNvSpPr>
            <a:spLocks noChangeArrowheads="1"/>
          </p:cNvSpPr>
          <p:nvPr/>
        </p:nvSpPr>
        <p:spPr bwMode="auto">
          <a:xfrm>
            <a:off x="5357818" y="1357304"/>
            <a:ext cx="2786082" cy="500066"/>
          </a:xfrm>
          <a:prstGeom prst="wedgeRoundRectCallout">
            <a:avLst>
              <a:gd name="adj1" fmla="val 2369"/>
              <a:gd name="adj2" fmla="val 89971"/>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200" b="1" dirty="0" smtClean="0"/>
              <a:t>方法运行所需要的特定类型的参数</a:t>
            </a:r>
            <a:endParaRPr lang="zh-CN" altLang="en-US" sz="1200" b="1" dirty="0" smtClean="0">
              <a:solidFill>
                <a:srgbClr val="000000"/>
              </a:solidFill>
              <a:latin typeface="Adobe 宋体 Std L" pitchFamily="18" charset="-122"/>
              <a:ea typeface="Adobe 宋体 Std L" pitchFamily="18" charset="-122"/>
            </a:endParaRPr>
          </a:p>
        </p:txBody>
      </p:sp>
      <p:sp>
        <p:nvSpPr>
          <p:cNvPr id="16" name="右大括号 15"/>
          <p:cNvSpPr/>
          <p:nvPr/>
        </p:nvSpPr>
        <p:spPr bwMode="auto">
          <a:xfrm>
            <a:off x="7500958" y="2214560"/>
            <a:ext cx="357190" cy="1143008"/>
          </a:xfrm>
          <a:prstGeom prst="rightBrace">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标注 16"/>
          <p:cNvSpPr>
            <a:spLocks noChangeArrowheads="1"/>
          </p:cNvSpPr>
          <p:nvPr/>
        </p:nvSpPr>
        <p:spPr bwMode="auto">
          <a:xfrm flipH="1">
            <a:off x="5929322" y="2428875"/>
            <a:ext cx="1357322" cy="357189"/>
          </a:xfrm>
          <a:prstGeom prst="wedgeRoundRectCallout">
            <a:avLst>
              <a:gd name="adj1" fmla="val -77283"/>
              <a:gd name="adj2" fmla="val 123135"/>
              <a:gd name="adj3" fmla="val 16667"/>
            </a:avLst>
          </a:prstGeom>
          <a:solidFill>
            <a:schemeClr val="accent5"/>
          </a:solidFill>
          <a:ln w="9525">
            <a:noFill/>
            <a:miter lim="800000"/>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smtClean="0">
                <a:solidFill>
                  <a:srgbClr val="000000"/>
                </a:solidFill>
                <a:latin typeface="Adobe 宋体 Std L" pitchFamily="18" charset="-122"/>
                <a:ea typeface="Adobe 宋体 Std L" pitchFamily="18" charset="-122"/>
              </a:rPr>
              <a:t>方法体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 calcmode="lin" valueType="num">
                                      <p:cBhvr additive="base">
                                        <p:cTn id="2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10"/>
                                        </p:tgtEl>
                                        <p:attrNameLst>
                                          <p:attrName>ppt_x</p:attrName>
                                        </p:attrNameLst>
                                      </p:cBhvr>
                                      <p:tavLst>
                                        <p:tav tm="0">
                                          <p:val>
                                            <p:strVal val="ppt_x"/>
                                          </p:val>
                                        </p:tav>
                                        <p:tav tm="100000">
                                          <p:val>
                                            <p:strVal val="ppt_x"/>
                                          </p:val>
                                        </p:tav>
                                      </p:tavLst>
                                    </p:anim>
                                    <p:anim calcmode="lin" valueType="num">
                                      <p:cBhvr additive="base">
                                        <p:cTn id="47" dur="500"/>
                                        <p:tgtEl>
                                          <p:spTgt spid="10"/>
                                        </p:tgtEl>
                                        <p:attrNameLst>
                                          <p:attrName>ppt_y</p:attrName>
                                        </p:attrNameLst>
                                      </p:cBhvr>
                                      <p:tavLst>
                                        <p:tav tm="0">
                                          <p:val>
                                            <p:strVal val="ppt_y"/>
                                          </p:val>
                                        </p:tav>
                                        <p:tav tm="100000">
                                          <p:val>
                                            <p:strVal val="1+ppt_h/2"/>
                                          </p:val>
                                        </p:tav>
                                      </p:tavLst>
                                    </p:anim>
                                    <p:set>
                                      <p:cBhvr>
                                        <p:cTn id="48" dur="1" fill="hold">
                                          <p:stCondLst>
                                            <p:cond delay="499"/>
                                          </p:stCondLst>
                                        </p:cTn>
                                        <p:tgtEl>
                                          <p:spTgt spid="10"/>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11"/>
                                        </p:tgtEl>
                                        <p:attrNameLst>
                                          <p:attrName>ppt_x</p:attrName>
                                        </p:attrNameLst>
                                      </p:cBhvr>
                                      <p:tavLst>
                                        <p:tav tm="0">
                                          <p:val>
                                            <p:strVal val="ppt_x"/>
                                          </p:val>
                                        </p:tav>
                                        <p:tav tm="100000">
                                          <p:val>
                                            <p:strVal val="ppt_x"/>
                                          </p:val>
                                        </p:tav>
                                      </p:tavLst>
                                    </p:anim>
                                    <p:anim calcmode="lin" valueType="num">
                                      <p:cBhvr additive="base">
                                        <p:cTn id="51" dur="500"/>
                                        <p:tgtEl>
                                          <p:spTgt spid="11"/>
                                        </p:tgtEl>
                                        <p:attrNameLst>
                                          <p:attrName>ppt_y</p:attrName>
                                        </p:attrNameLst>
                                      </p:cBhvr>
                                      <p:tavLst>
                                        <p:tav tm="0">
                                          <p:val>
                                            <p:strVal val="ppt_y"/>
                                          </p:val>
                                        </p:tav>
                                        <p:tav tm="100000">
                                          <p:val>
                                            <p:strVal val="1+ppt_h/2"/>
                                          </p:val>
                                        </p:tav>
                                      </p:tavLst>
                                    </p:anim>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12"/>
                                        </p:tgtEl>
                                        <p:attrNameLst>
                                          <p:attrName>ppt_x</p:attrName>
                                        </p:attrNameLst>
                                      </p:cBhvr>
                                      <p:tavLst>
                                        <p:tav tm="0">
                                          <p:val>
                                            <p:strVal val="ppt_x"/>
                                          </p:val>
                                        </p:tav>
                                        <p:tav tm="100000">
                                          <p:val>
                                            <p:strVal val="ppt_x"/>
                                          </p:val>
                                        </p:tav>
                                      </p:tavLst>
                                    </p:anim>
                                    <p:anim calcmode="lin" valueType="num">
                                      <p:cBhvr additive="base">
                                        <p:cTn id="67" dur="500"/>
                                        <p:tgtEl>
                                          <p:spTgt spid="12"/>
                                        </p:tgtEl>
                                        <p:attrNameLst>
                                          <p:attrName>ppt_y</p:attrName>
                                        </p:attrNameLst>
                                      </p:cBhvr>
                                      <p:tavLst>
                                        <p:tav tm="0">
                                          <p:val>
                                            <p:strVal val="ppt_y"/>
                                          </p:val>
                                        </p:tav>
                                        <p:tav tm="100000">
                                          <p:val>
                                            <p:strVal val="1+ppt_h/2"/>
                                          </p:val>
                                        </p:tav>
                                      </p:tavLst>
                                    </p:anim>
                                    <p:set>
                                      <p:cBhvr>
                                        <p:cTn id="68" dur="1" fill="hold">
                                          <p:stCondLst>
                                            <p:cond delay="499"/>
                                          </p:stCondLst>
                                        </p:cTn>
                                        <p:tgtEl>
                                          <p:spTgt spid="12"/>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13"/>
                                        </p:tgtEl>
                                        <p:attrNameLst>
                                          <p:attrName>ppt_x</p:attrName>
                                        </p:attrNameLst>
                                      </p:cBhvr>
                                      <p:tavLst>
                                        <p:tav tm="0">
                                          <p:val>
                                            <p:strVal val="ppt_x"/>
                                          </p:val>
                                        </p:tav>
                                        <p:tav tm="100000">
                                          <p:val>
                                            <p:strVal val="ppt_x"/>
                                          </p:val>
                                        </p:tav>
                                      </p:tavLst>
                                    </p:anim>
                                    <p:anim calcmode="lin" valueType="num">
                                      <p:cBhvr additive="base">
                                        <p:cTn id="71" dur="500"/>
                                        <p:tgtEl>
                                          <p:spTgt spid="13"/>
                                        </p:tgtEl>
                                        <p:attrNameLst>
                                          <p:attrName>ppt_y</p:attrName>
                                        </p:attrNameLst>
                                      </p:cBhvr>
                                      <p:tavLst>
                                        <p:tav tm="0">
                                          <p:val>
                                            <p:strVal val="ppt_y"/>
                                          </p:val>
                                        </p:tav>
                                        <p:tav tm="100000">
                                          <p:val>
                                            <p:strVal val="1+ppt_h/2"/>
                                          </p:val>
                                        </p:tav>
                                      </p:tavLst>
                                    </p:anim>
                                    <p:set>
                                      <p:cBhvr>
                                        <p:cTn id="72" dur="1" fill="hold">
                                          <p:stCondLst>
                                            <p:cond delay="499"/>
                                          </p:stCondLst>
                                        </p:cTn>
                                        <p:tgtEl>
                                          <p:spTgt spid="1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additive="base">
                                        <p:cTn id="77" dur="500" fill="hold"/>
                                        <p:tgtEl>
                                          <p:spTgt spid="14"/>
                                        </p:tgtEl>
                                        <p:attrNameLst>
                                          <p:attrName>ppt_x</p:attrName>
                                        </p:attrNameLst>
                                      </p:cBhvr>
                                      <p:tavLst>
                                        <p:tav tm="0">
                                          <p:val>
                                            <p:strVal val="#ppt_x"/>
                                          </p:val>
                                        </p:tav>
                                        <p:tav tm="100000">
                                          <p:val>
                                            <p:strVal val="#ppt_x"/>
                                          </p:val>
                                        </p:tav>
                                      </p:tavLst>
                                    </p:anim>
                                    <p:anim calcmode="lin" valueType="num">
                                      <p:cBhvr additive="base">
                                        <p:cTn id="78" dur="500" fill="hold"/>
                                        <p:tgtEl>
                                          <p:spTgt spid="1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ppt_x"/>
                                          </p:val>
                                        </p:tav>
                                        <p:tav tm="100000">
                                          <p:val>
                                            <p:strVal val="#ppt_x"/>
                                          </p:val>
                                        </p:tav>
                                      </p:tavLst>
                                    </p:anim>
                                    <p:anim calcmode="lin" valueType="num">
                                      <p:cBhvr additive="base">
                                        <p:cTn id="8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grpId="1" nodeType="clickEffect">
                                  <p:stCondLst>
                                    <p:cond delay="0"/>
                                  </p:stCondLst>
                                  <p:childTnLst>
                                    <p:anim calcmode="lin" valueType="num">
                                      <p:cBhvr additive="base">
                                        <p:cTn id="86" dur="500"/>
                                        <p:tgtEl>
                                          <p:spTgt spid="14"/>
                                        </p:tgtEl>
                                        <p:attrNameLst>
                                          <p:attrName>ppt_x</p:attrName>
                                        </p:attrNameLst>
                                      </p:cBhvr>
                                      <p:tavLst>
                                        <p:tav tm="0">
                                          <p:val>
                                            <p:strVal val="ppt_x"/>
                                          </p:val>
                                        </p:tav>
                                        <p:tav tm="100000">
                                          <p:val>
                                            <p:strVal val="ppt_x"/>
                                          </p:val>
                                        </p:tav>
                                      </p:tavLst>
                                    </p:anim>
                                    <p:anim calcmode="lin" valueType="num">
                                      <p:cBhvr additive="base">
                                        <p:cTn id="87" dur="500"/>
                                        <p:tgtEl>
                                          <p:spTgt spid="14"/>
                                        </p:tgtEl>
                                        <p:attrNameLst>
                                          <p:attrName>ppt_y</p:attrName>
                                        </p:attrNameLst>
                                      </p:cBhvr>
                                      <p:tavLst>
                                        <p:tav tm="0">
                                          <p:val>
                                            <p:strVal val="ppt_y"/>
                                          </p:val>
                                        </p:tav>
                                        <p:tav tm="100000">
                                          <p:val>
                                            <p:strVal val="1+ppt_h/2"/>
                                          </p:val>
                                        </p:tav>
                                      </p:tavLst>
                                    </p:anim>
                                    <p:set>
                                      <p:cBhvr>
                                        <p:cTn id="88" dur="1" fill="hold">
                                          <p:stCondLst>
                                            <p:cond delay="499"/>
                                          </p:stCondLst>
                                        </p:cTn>
                                        <p:tgtEl>
                                          <p:spTgt spid="14"/>
                                        </p:tgtEl>
                                        <p:attrNameLst>
                                          <p:attrName>style.visibility</p:attrName>
                                        </p:attrNameLst>
                                      </p:cBhvr>
                                      <p:to>
                                        <p:strVal val="hidden"/>
                                      </p:to>
                                    </p:set>
                                  </p:childTnLst>
                                </p:cTn>
                              </p:par>
                              <p:par>
                                <p:cTn id="89" presetID="2" presetClass="exit" presetSubtype="4" fill="hold" grpId="1" nodeType="withEffect">
                                  <p:stCondLst>
                                    <p:cond delay="0"/>
                                  </p:stCondLst>
                                  <p:childTnLst>
                                    <p:anim calcmode="lin" valueType="num">
                                      <p:cBhvr additive="base">
                                        <p:cTn id="90" dur="500"/>
                                        <p:tgtEl>
                                          <p:spTgt spid="15"/>
                                        </p:tgtEl>
                                        <p:attrNameLst>
                                          <p:attrName>ppt_x</p:attrName>
                                        </p:attrNameLst>
                                      </p:cBhvr>
                                      <p:tavLst>
                                        <p:tav tm="0">
                                          <p:val>
                                            <p:strVal val="ppt_x"/>
                                          </p:val>
                                        </p:tav>
                                        <p:tav tm="100000">
                                          <p:val>
                                            <p:strVal val="ppt_x"/>
                                          </p:val>
                                        </p:tav>
                                      </p:tavLst>
                                    </p:anim>
                                    <p:anim calcmode="lin" valueType="num">
                                      <p:cBhvr additive="base">
                                        <p:cTn id="91" dur="500"/>
                                        <p:tgtEl>
                                          <p:spTgt spid="15"/>
                                        </p:tgtEl>
                                        <p:attrNameLst>
                                          <p:attrName>ppt_y</p:attrName>
                                        </p:attrNameLst>
                                      </p:cBhvr>
                                      <p:tavLst>
                                        <p:tav tm="0">
                                          <p:val>
                                            <p:strVal val="ppt_y"/>
                                          </p:val>
                                        </p:tav>
                                        <p:tav tm="100000">
                                          <p:val>
                                            <p:strVal val="1+ppt_h/2"/>
                                          </p:val>
                                        </p:tav>
                                      </p:tavLst>
                                    </p:anim>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fill="hold"/>
                                        <p:tgtEl>
                                          <p:spTgt spid="16"/>
                                        </p:tgtEl>
                                        <p:attrNameLst>
                                          <p:attrName>ppt_x</p:attrName>
                                        </p:attrNameLst>
                                      </p:cBhvr>
                                      <p:tavLst>
                                        <p:tav tm="0">
                                          <p:val>
                                            <p:strVal val="#ppt_x"/>
                                          </p:val>
                                        </p:tav>
                                        <p:tav tm="100000">
                                          <p:val>
                                            <p:strVal val="#ppt_x"/>
                                          </p:val>
                                        </p:tav>
                                      </p:tavLst>
                                    </p:anim>
                                    <p:anim calcmode="lin" valueType="num">
                                      <p:cBhvr additive="base">
                                        <p:cTn id="98" dur="500" fill="hold"/>
                                        <p:tgtEl>
                                          <p:spTgt spid="1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 calcmode="lin" valueType="num">
                                      <p:cBhvr additive="base">
                                        <p:cTn id="101" dur="500" fill="hold"/>
                                        <p:tgtEl>
                                          <p:spTgt spid="17"/>
                                        </p:tgtEl>
                                        <p:attrNameLst>
                                          <p:attrName>ppt_x</p:attrName>
                                        </p:attrNameLst>
                                      </p:cBhvr>
                                      <p:tavLst>
                                        <p:tav tm="0">
                                          <p:val>
                                            <p:strVal val="#ppt_x"/>
                                          </p:val>
                                        </p:tav>
                                        <p:tav tm="100000">
                                          <p:val>
                                            <p:strVal val="#ppt_x"/>
                                          </p:val>
                                        </p:tav>
                                      </p:tavLst>
                                    </p:anim>
                                    <p:anim calcmode="lin" valueType="num">
                                      <p:cBhvr additive="base">
                                        <p:cTn id="10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xit" presetSubtype="4" fill="hold" grpId="1" nodeType="clickEffect">
                                  <p:stCondLst>
                                    <p:cond delay="0"/>
                                  </p:stCondLst>
                                  <p:childTnLst>
                                    <p:anim calcmode="lin" valueType="num">
                                      <p:cBhvr additive="base">
                                        <p:cTn id="106" dur="500"/>
                                        <p:tgtEl>
                                          <p:spTgt spid="16"/>
                                        </p:tgtEl>
                                        <p:attrNameLst>
                                          <p:attrName>ppt_x</p:attrName>
                                        </p:attrNameLst>
                                      </p:cBhvr>
                                      <p:tavLst>
                                        <p:tav tm="0">
                                          <p:val>
                                            <p:strVal val="ppt_x"/>
                                          </p:val>
                                        </p:tav>
                                        <p:tav tm="100000">
                                          <p:val>
                                            <p:strVal val="ppt_x"/>
                                          </p:val>
                                        </p:tav>
                                      </p:tavLst>
                                    </p:anim>
                                    <p:anim calcmode="lin" valueType="num">
                                      <p:cBhvr additive="base">
                                        <p:cTn id="107" dur="500"/>
                                        <p:tgtEl>
                                          <p:spTgt spid="16"/>
                                        </p:tgtEl>
                                        <p:attrNameLst>
                                          <p:attrName>ppt_y</p:attrName>
                                        </p:attrNameLst>
                                      </p:cBhvr>
                                      <p:tavLst>
                                        <p:tav tm="0">
                                          <p:val>
                                            <p:strVal val="ppt_y"/>
                                          </p:val>
                                        </p:tav>
                                        <p:tav tm="100000">
                                          <p:val>
                                            <p:strVal val="1+ppt_h/2"/>
                                          </p:val>
                                        </p:tav>
                                      </p:tavLst>
                                    </p:anim>
                                    <p:set>
                                      <p:cBhvr>
                                        <p:cTn id="108" dur="1" fill="hold">
                                          <p:stCondLst>
                                            <p:cond delay="499"/>
                                          </p:stCondLst>
                                        </p:cTn>
                                        <p:tgtEl>
                                          <p:spTgt spid="16"/>
                                        </p:tgtEl>
                                        <p:attrNameLst>
                                          <p:attrName>style.visibility</p:attrName>
                                        </p:attrNameLst>
                                      </p:cBhvr>
                                      <p:to>
                                        <p:strVal val="hidden"/>
                                      </p:to>
                                    </p:set>
                                  </p:childTnLst>
                                </p:cTn>
                              </p:par>
                              <p:par>
                                <p:cTn id="109" presetID="2" presetClass="exit" presetSubtype="4" fill="hold" grpId="1" nodeType="withEffect">
                                  <p:stCondLst>
                                    <p:cond delay="0"/>
                                  </p:stCondLst>
                                  <p:childTnLst>
                                    <p:anim calcmode="lin" valueType="num">
                                      <p:cBhvr additive="base">
                                        <p:cTn id="110" dur="500"/>
                                        <p:tgtEl>
                                          <p:spTgt spid="17"/>
                                        </p:tgtEl>
                                        <p:attrNameLst>
                                          <p:attrName>ppt_x</p:attrName>
                                        </p:attrNameLst>
                                      </p:cBhvr>
                                      <p:tavLst>
                                        <p:tav tm="0">
                                          <p:val>
                                            <p:strVal val="ppt_x"/>
                                          </p:val>
                                        </p:tav>
                                        <p:tav tm="100000">
                                          <p:val>
                                            <p:strVal val="ppt_x"/>
                                          </p:val>
                                        </p:tav>
                                      </p:tavLst>
                                    </p:anim>
                                    <p:anim calcmode="lin" valueType="num">
                                      <p:cBhvr additive="base">
                                        <p:cTn id="111" dur="500"/>
                                        <p:tgtEl>
                                          <p:spTgt spid="17"/>
                                        </p:tgtEl>
                                        <p:attrNameLst>
                                          <p:attrName>ppt_y</p:attrName>
                                        </p:attrNameLst>
                                      </p:cBhvr>
                                      <p:tavLst>
                                        <p:tav tm="0">
                                          <p:val>
                                            <p:strVal val="ppt_y"/>
                                          </p:val>
                                        </p:tav>
                                        <p:tav tm="100000">
                                          <p:val>
                                            <p:strVal val="1+ppt_h/2"/>
                                          </p:val>
                                        </p:tav>
                                      </p:tavLst>
                                    </p:anim>
                                    <p:set>
                                      <p:cBhvr>
                                        <p:cTn id="11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500050"/>
            <a:ext cx="8207375" cy="2357452"/>
          </a:xfrm>
        </p:spPr>
        <p:txBody>
          <a:bodyPr/>
          <a:lstStyle/>
          <a:p>
            <a:r>
              <a:rPr lang="zh-CN" dirty="0"/>
              <a:t>类的方法声明</a:t>
            </a:r>
            <a:endParaRPr lang="zh-CN" altLang="en-US" dirty="0"/>
          </a:p>
        </p:txBody>
      </p:sp>
      <p:sp>
        <p:nvSpPr>
          <p:cNvPr id="5" name="标题 4"/>
          <p:cNvSpPr>
            <a:spLocks noGrp="1"/>
          </p:cNvSpPr>
          <p:nvPr>
            <p:ph type="title"/>
          </p:nvPr>
        </p:nvSpPr>
        <p:spPr>
          <a:xfrm>
            <a:off x="468316" y="17845"/>
            <a:ext cx="5461006" cy="410765"/>
          </a:xfrm>
        </p:spPr>
        <p:txBody>
          <a:bodyPr/>
          <a:lstStyle/>
          <a:p>
            <a:r>
              <a:rPr lang="en-US" dirty="0" smtClean="0"/>
              <a:t>Person</a:t>
            </a:r>
            <a:r>
              <a:rPr dirty="0" smtClean="0"/>
              <a:t>对象的创建及使用过程</a:t>
            </a:r>
            <a:endParaRPr lang="zh-CN" altLang="en-US" dirty="0"/>
          </a:p>
        </p:txBody>
      </p:sp>
      <p:sp>
        <p:nvSpPr>
          <p:cNvPr id="7" name="文本占位符 6"/>
          <p:cNvSpPr>
            <a:spLocks noGrp="1"/>
          </p:cNvSpPr>
          <p:nvPr>
            <p:ph type="body" sz="quarter" idx="11"/>
          </p:nvPr>
        </p:nvSpPr>
        <p:spPr>
          <a:xfrm>
            <a:off x="357158" y="1127176"/>
            <a:ext cx="8358246" cy="2966197"/>
          </a:xfrm>
        </p:spPr>
        <p:txBody>
          <a:bodyPr/>
          <a:lstStyle/>
          <a:p>
            <a:r>
              <a:rPr lang="en-US" sz="1800" dirty="0"/>
              <a:t>public </a:t>
            </a:r>
            <a:r>
              <a:rPr lang="en-US" sz="1800" b="1" dirty="0"/>
              <a:t>String</a:t>
            </a:r>
            <a:r>
              <a:rPr lang="en-US" sz="1800" dirty="0"/>
              <a:t> </a:t>
            </a:r>
            <a:r>
              <a:rPr lang="en-US" sz="1800" dirty="0" err="1"/>
              <a:t>getName</a:t>
            </a:r>
            <a:r>
              <a:rPr lang="en-US" sz="1800" dirty="0"/>
              <a:t>() {</a:t>
            </a:r>
            <a:endParaRPr sz="1800" dirty="0"/>
          </a:p>
          <a:p>
            <a:r>
              <a:rPr lang="en-US" sz="1800" dirty="0"/>
              <a:t>	</a:t>
            </a:r>
            <a:r>
              <a:rPr lang="en-US" sz="1800" dirty="0" smtClean="0"/>
              <a:t>return </a:t>
            </a:r>
            <a:r>
              <a:rPr lang="en-US" sz="1800" dirty="0"/>
              <a:t>name;</a:t>
            </a:r>
            <a:endParaRPr sz="1800" dirty="0"/>
          </a:p>
          <a:p>
            <a:r>
              <a:rPr lang="en-US" sz="1800" dirty="0" smtClean="0"/>
              <a:t>}</a:t>
            </a:r>
            <a:endParaRPr sz="1800" dirty="0"/>
          </a:p>
          <a:p>
            <a:r>
              <a:rPr lang="en-US" sz="1800" dirty="0" smtClean="0"/>
              <a:t>public </a:t>
            </a:r>
            <a:r>
              <a:rPr lang="en-US" sz="1800" b="1" dirty="0"/>
              <a:t>void</a:t>
            </a:r>
            <a:r>
              <a:rPr lang="en-US" sz="1800" dirty="0"/>
              <a:t> display() {</a:t>
            </a:r>
            <a:endParaRPr sz="1800" dirty="0"/>
          </a:p>
          <a:p>
            <a:r>
              <a:rPr lang="en-US" sz="1800" dirty="0" smtClean="0"/>
              <a:t>	</a:t>
            </a:r>
            <a:r>
              <a:rPr lang="en-US" sz="1800" dirty="0" err="1" smtClean="0"/>
              <a:t>System.out.println</a:t>
            </a:r>
            <a:r>
              <a:rPr lang="en-US" sz="1800" dirty="0"/>
              <a:t>("</a:t>
            </a:r>
            <a:r>
              <a:rPr sz="1800" dirty="0"/>
              <a:t>姓名：</a:t>
            </a:r>
            <a:r>
              <a:rPr lang="en-US" sz="1800" dirty="0"/>
              <a:t>" + name + "</a:t>
            </a:r>
            <a:r>
              <a:rPr sz="1800" dirty="0" smtClean="0"/>
              <a:t>，年龄</a:t>
            </a:r>
            <a:r>
              <a:rPr sz="1800" dirty="0"/>
              <a:t>：</a:t>
            </a:r>
            <a:r>
              <a:rPr lang="en-US" sz="1800" dirty="0"/>
              <a:t>" + </a:t>
            </a:r>
            <a:r>
              <a:rPr lang="en-US" sz="1800" dirty="0" smtClean="0"/>
              <a:t>age</a:t>
            </a:r>
          </a:p>
          <a:p>
            <a:r>
              <a:rPr lang="en-US" sz="1800" dirty="0"/>
              <a:t>	</a:t>
            </a:r>
            <a:r>
              <a:rPr lang="en-US" sz="1800" dirty="0" smtClean="0"/>
              <a:t>			 </a:t>
            </a:r>
            <a:r>
              <a:rPr lang="en-US" sz="1800" dirty="0"/>
              <a:t>+ "</a:t>
            </a:r>
            <a:r>
              <a:rPr sz="1800" dirty="0"/>
              <a:t>，地址：</a:t>
            </a:r>
            <a:r>
              <a:rPr lang="en-US" sz="1800" dirty="0"/>
              <a:t>" + address);</a:t>
            </a:r>
            <a:endParaRPr sz="1800" dirty="0"/>
          </a:p>
          <a:p>
            <a:r>
              <a:rPr lang="en-US" sz="1800" dirty="0" smtClean="0"/>
              <a:t>}</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15365" cy="4286259"/>
          </a:xfrm>
        </p:spPr>
        <p:txBody>
          <a:bodyPr/>
          <a:lstStyle/>
          <a:p>
            <a:pPr>
              <a:buNone/>
            </a:pPr>
            <a:r>
              <a:rPr lang="zh-CN" dirty="0"/>
              <a:t>方法可以带参数，通过参数可以给方法传递</a:t>
            </a:r>
            <a:r>
              <a:rPr lang="zh-CN" dirty="0" smtClean="0"/>
              <a:t>数据</a:t>
            </a:r>
            <a:endParaRPr dirty="0" smtClean="0"/>
          </a:p>
          <a:p>
            <a:r>
              <a:rPr lang="zh-CN" altLang="en-US" dirty="0" smtClean="0"/>
              <a:t>带参数</a:t>
            </a:r>
            <a:endParaRPr dirty="0" smtClean="0"/>
          </a:p>
          <a:p>
            <a:endParaRPr b="0" dirty="0"/>
          </a:p>
          <a:p>
            <a:endParaRPr b="0" dirty="0" smtClean="0"/>
          </a:p>
          <a:p>
            <a:r>
              <a:rPr lang="zh-CN" dirty="0" smtClean="0"/>
              <a:t>带</a:t>
            </a:r>
            <a:r>
              <a:rPr lang="zh-CN" dirty="0"/>
              <a:t>多个</a:t>
            </a:r>
            <a:r>
              <a:rPr lang="zh-CN" dirty="0" smtClean="0"/>
              <a:t>参数</a:t>
            </a:r>
            <a:endParaRPr dirty="0"/>
          </a:p>
          <a:p>
            <a:endParaRPr dirty="0" smtClean="0"/>
          </a:p>
        </p:txBody>
      </p:sp>
      <p:sp>
        <p:nvSpPr>
          <p:cNvPr id="6" name="标题 5"/>
          <p:cNvSpPr>
            <a:spLocks noGrp="1"/>
          </p:cNvSpPr>
          <p:nvPr>
            <p:ph type="title"/>
          </p:nvPr>
        </p:nvSpPr>
        <p:spPr/>
        <p:txBody>
          <a:bodyPr/>
          <a:lstStyle/>
          <a:p>
            <a:r>
              <a:rPr lang="en-US" dirty="0" smtClean="0"/>
              <a:t>3.3.1  </a:t>
            </a:r>
            <a:r>
              <a:rPr dirty="0" smtClean="0"/>
              <a:t>方法的参数传递机制</a:t>
            </a:r>
            <a:endParaRPr dirty="0"/>
          </a:p>
        </p:txBody>
      </p:sp>
      <p:sp>
        <p:nvSpPr>
          <p:cNvPr id="9" name="文本占位符 8"/>
          <p:cNvSpPr>
            <a:spLocks noGrp="1"/>
          </p:cNvSpPr>
          <p:nvPr>
            <p:ph type="body" sz="quarter" idx="11"/>
          </p:nvPr>
        </p:nvSpPr>
        <p:spPr>
          <a:xfrm>
            <a:off x="857224" y="1714494"/>
            <a:ext cx="7500990" cy="1169551"/>
          </a:xfrm>
        </p:spPr>
        <p:txBody>
          <a:bodyPr/>
          <a:lstStyle/>
          <a:p>
            <a:r>
              <a:rPr lang="en-US" sz="1600" dirty="0"/>
              <a:t>public void </a:t>
            </a:r>
            <a:r>
              <a:rPr lang="en-US" sz="1600" dirty="0" err="1"/>
              <a:t>setName</a:t>
            </a:r>
            <a:r>
              <a:rPr lang="en-US" sz="1600" dirty="0"/>
              <a:t>(</a:t>
            </a:r>
            <a:r>
              <a:rPr lang="en-US" sz="1600" b="1" dirty="0"/>
              <a:t>String name</a:t>
            </a:r>
            <a:r>
              <a:rPr lang="en-US" sz="1600" dirty="0"/>
              <a:t>) {</a:t>
            </a:r>
            <a:endParaRPr sz="1600" dirty="0"/>
          </a:p>
          <a:p>
            <a:r>
              <a:rPr lang="en-US" sz="1600" dirty="0"/>
              <a:t>	</a:t>
            </a:r>
            <a:r>
              <a:rPr lang="en-US" sz="1600" dirty="0" smtClean="0"/>
              <a:t>this.name </a:t>
            </a:r>
            <a:r>
              <a:rPr lang="en-US" sz="1600" dirty="0"/>
              <a:t>= name;</a:t>
            </a:r>
            <a:endParaRPr sz="1600" dirty="0"/>
          </a:p>
          <a:p>
            <a:r>
              <a:rPr lang="en-US" sz="1600" dirty="0" smtClean="0"/>
              <a:t>}</a:t>
            </a:r>
            <a:endParaRPr sz="1600"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785786" y="3429006"/>
            <a:ext cx="7429552" cy="101566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public </a:t>
            </a:r>
            <a:r>
              <a:rPr lang="en-US" sz="2000" dirty="0" err="1" smtClean="0"/>
              <a:t>int</a:t>
            </a:r>
            <a:r>
              <a:rPr lang="en-US" sz="2000" dirty="0" smtClean="0"/>
              <a:t> add(</a:t>
            </a:r>
            <a:r>
              <a:rPr lang="en-US" sz="2000" b="1" dirty="0" err="1" smtClean="0"/>
              <a:t>int</a:t>
            </a:r>
            <a:r>
              <a:rPr lang="en-US" sz="2000" b="1" dirty="0" smtClean="0"/>
              <a:t> a, </a:t>
            </a:r>
            <a:r>
              <a:rPr lang="en-US" sz="2000" b="1" dirty="0" err="1" smtClean="0"/>
              <a:t>int</a:t>
            </a:r>
            <a:r>
              <a:rPr lang="en-US" sz="2000" b="1" dirty="0" smtClean="0"/>
              <a:t> b</a:t>
            </a:r>
            <a:r>
              <a:rPr lang="en-US" sz="2000" dirty="0" smtClean="0"/>
              <a:t>) {</a:t>
            </a:r>
            <a:endParaRPr lang="zh-CN" altLang="en-US" sz="2000" dirty="0" smtClean="0"/>
          </a:p>
          <a:p>
            <a:r>
              <a:rPr lang="en-US" sz="2000" dirty="0" smtClean="0"/>
              <a:t>	return </a:t>
            </a:r>
            <a:r>
              <a:rPr lang="en-US" sz="2000" dirty="0" err="1" smtClean="0"/>
              <a:t>a+b</a:t>
            </a:r>
            <a:r>
              <a:rPr lang="en-US" sz="2000" dirty="0" smtClean="0"/>
              <a:t>;</a:t>
            </a:r>
            <a:endParaRPr lang="zh-CN" altLang="en-US" sz="2000" dirty="0" smtClean="0"/>
          </a:p>
          <a:p>
            <a:r>
              <a:rPr lang="en-US" sz="20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 calcmode="lin" valueType="num">
                                      <p:cBhvr additive="base">
                                        <p:cTn id="2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0"/>
            <a:ext cx="8429679" cy="4286260"/>
          </a:xfrm>
        </p:spPr>
        <p:txBody>
          <a:bodyPr/>
          <a:lstStyle/>
          <a:p>
            <a:pPr>
              <a:buNone/>
            </a:pPr>
            <a:r>
              <a:rPr lang="zh-CN" dirty="0"/>
              <a:t>根据参数的使用场合，可以将参数</a:t>
            </a:r>
            <a:r>
              <a:rPr lang="zh-CN" dirty="0" smtClean="0"/>
              <a:t>分为</a:t>
            </a:r>
            <a:r>
              <a:rPr lang="zh-CN" altLang="en-US" dirty="0" smtClean="0"/>
              <a:t>：</a:t>
            </a:r>
            <a:endParaRPr dirty="0" smtClean="0"/>
          </a:p>
          <a:p>
            <a:r>
              <a:rPr lang="zh-CN" dirty="0" smtClean="0"/>
              <a:t>形参</a:t>
            </a:r>
            <a:r>
              <a:rPr lang="zh-CN" altLang="en-US" dirty="0" smtClean="0"/>
              <a:t>：</a:t>
            </a:r>
            <a:r>
              <a:rPr lang="zh-CN" dirty="0" smtClean="0"/>
              <a:t> “声明方法”</a:t>
            </a:r>
            <a:r>
              <a:rPr lang="zh-CN" dirty="0"/>
              <a:t>时给方法定义的形式上的参数，此时形参没有具体的数值，形参前必须有</a:t>
            </a:r>
            <a:r>
              <a:rPr lang="zh-CN" dirty="0" smtClean="0"/>
              <a:t>数据类型</a:t>
            </a:r>
            <a:r>
              <a:rPr lang="zh-CN" altLang="en-US" dirty="0" smtClean="0"/>
              <a:t>，格式为：</a:t>
            </a:r>
            <a:endParaRPr b="0" dirty="0"/>
          </a:p>
          <a:p>
            <a:endParaRPr b="0" dirty="0" smtClean="0"/>
          </a:p>
          <a:p>
            <a:pPr lvl="0"/>
            <a:r>
              <a:rPr lang="zh-CN" dirty="0" smtClean="0"/>
              <a:t>实参</a:t>
            </a:r>
            <a:r>
              <a:rPr lang="zh-CN" altLang="en-US" dirty="0" smtClean="0"/>
              <a:t>：</a:t>
            </a:r>
            <a:r>
              <a:rPr lang="zh-CN" dirty="0" smtClean="0"/>
              <a:t>“调用方法”</a:t>
            </a:r>
            <a:r>
              <a:rPr lang="zh-CN" dirty="0"/>
              <a:t>时程序给方法传递的实际数据，实参前面没有数据类型</a:t>
            </a:r>
            <a:r>
              <a:rPr lang="zh-CN" dirty="0" smtClean="0"/>
              <a:t>，</a:t>
            </a:r>
            <a:r>
              <a:rPr lang="zh-CN" altLang="en-US" dirty="0" smtClean="0"/>
              <a:t>格式为：</a:t>
            </a:r>
            <a:endParaRPr lang="zh-CN" dirty="0"/>
          </a:p>
          <a:p>
            <a:endParaRPr dirty="0" smtClean="0"/>
          </a:p>
        </p:txBody>
      </p:sp>
      <p:sp>
        <p:nvSpPr>
          <p:cNvPr id="6" name="标题 5"/>
          <p:cNvSpPr>
            <a:spLocks noGrp="1"/>
          </p:cNvSpPr>
          <p:nvPr>
            <p:ph type="title"/>
          </p:nvPr>
        </p:nvSpPr>
        <p:spPr/>
        <p:txBody>
          <a:bodyPr/>
          <a:lstStyle/>
          <a:p>
            <a:r>
              <a:rPr lang="en-US" dirty="0" smtClean="0"/>
              <a:t>3.3.1  </a:t>
            </a:r>
            <a:r>
              <a:rPr dirty="0" smtClean="0"/>
              <a:t>方法的参数传递机制</a:t>
            </a:r>
            <a:endParaRPr dirty="0"/>
          </a:p>
        </p:txBody>
      </p:sp>
      <p:sp>
        <p:nvSpPr>
          <p:cNvPr id="11" name="文本占位符 10"/>
          <p:cNvSpPr>
            <a:spLocks noGrp="1"/>
          </p:cNvSpPr>
          <p:nvPr>
            <p:ph type="body" sz="quarter" idx="11"/>
          </p:nvPr>
        </p:nvSpPr>
        <p:spPr>
          <a:xfrm>
            <a:off x="1142976" y="2357436"/>
            <a:ext cx="6357956" cy="511102"/>
          </a:xfrm>
        </p:spPr>
        <p:txBody>
          <a:bodyPr/>
          <a:lstStyle/>
          <a:p>
            <a:r>
              <a:rPr dirty="0"/>
              <a:t>方法名</a:t>
            </a:r>
            <a:r>
              <a:rPr lang="en-US" altLang="zh-CN" dirty="0"/>
              <a:t>(</a:t>
            </a:r>
            <a:r>
              <a:rPr dirty="0"/>
              <a:t>数据类型 形参</a:t>
            </a:r>
            <a:r>
              <a:rPr lang="en-US" altLang="zh-CN" dirty="0"/>
              <a:t>)</a:t>
            </a:r>
            <a:endParaRPr lang="zh-CN" altLang="en-US"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文本占位符 10"/>
          <p:cNvSpPr txBox="1"/>
          <p:nvPr/>
        </p:nvSpPr>
        <p:spPr bwMode="auto">
          <a:xfrm>
            <a:off x="1142976" y="3929072"/>
            <a:ext cx="6357956" cy="511102"/>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pPr lvl="0" fontAlgn="base">
              <a:lnSpc>
                <a:spcPct val="150000"/>
              </a:lnSpc>
              <a:spcBef>
                <a:spcPct val="0"/>
              </a:spcBef>
              <a:spcAft>
                <a:spcPct val="0"/>
              </a:spcAft>
              <a:buClr>
                <a:schemeClr val="accent1"/>
              </a:buClr>
            </a:pPr>
            <a:r>
              <a:rPr lang="zh-CN" altLang="en-US" sz="2000" dirty="0" smtClean="0"/>
              <a:t>对象名</a:t>
            </a:r>
            <a:r>
              <a:rPr lang="en-US" altLang="zh-CN" sz="2000" dirty="0" smtClean="0"/>
              <a:t>.</a:t>
            </a:r>
            <a:r>
              <a:rPr lang="zh-CN" altLang="en-US" sz="2000" dirty="0" smtClean="0"/>
              <a:t>方法名</a:t>
            </a:r>
            <a:r>
              <a:rPr lang="en-US" altLang="zh-CN" sz="2000" dirty="0" smtClean="0"/>
              <a:t>(</a:t>
            </a:r>
            <a:r>
              <a:rPr lang="zh-CN" altLang="en-US" sz="2000" dirty="0" smtClean="0"/>
              <a:t>实参</a:t>
            </a:r>
            <a:r>
              <a:rPr lang="en-US" altLang="zh-CN" sz="2000" dirty="0" smtClean="0"/>
              <a:t>)</a:t>
            </a:r>
            <a:endParaRPr kumimoji="1" lang="zh-CN" altLang="en-US" sz="20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bg/>
                                          </p:spTgt>
                                        </p:tgtEl>
                                        <p:attrNameLst>
                                          <p:attrName>style.visibility</p:attrName>
                                        </p:attrNameLst>
                                      </p:cBhvr>
                                      <p:to>
                                        <p:strVal val="visible"/>
                                      </p:to>
                                    </p:set>
                                    <p:anim calcmode="lin" valueType="num">
                                      <p:cBhvr additive="base">
                                        <p:cTn id="19"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additive="base">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uiExpand="1" build="p"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4143372" y="857241"/>
            <a:ext cx="4714908" cy="4071963"/>
          </a:xfrm>
        </p:spPr>
        <p:txBody>
          <a:bodyPr/>
          <a:lstStyle/>
          <a:p>
            <a:pPr>
              <a:buNone/>
            </a:pPr>
            <a:r>
              <a:rPr lang="zh-CN" dirty="0"/>
              <a:t>实参和形参之间传递数值的方式有两种</a:t>
            </a:r>
            <a:r>
              <a:rPr lang="zh-CN" altLang="en-US" dirty="0" smtClean="0"/>
              <a:t>：</a:t>
            </a:r>
            <a:endParaRPr dirty="0" smtClean="0"/>
          </a:p>
          <a:p>
            <a:pPr lvl="0"/>
            <a:r>
              <a:rPr lang="zh-CN" dirty="0"/>
              <a:t>值传递（</a:t>
            </a:r>
            <a:r>
              <a:rPr dirty="0"/>
              <a:t>call by value</a:t>
            </a:r>
            <a:r>
              <a:rPr lang="zh-CN" dirty="0"/>
              <a:t>）</a:t>
            </a:r>
          </a:p>
          <a:p>
            <a:pPr lvl="0"/>
            <a:r>
              <a:rPr lang="zh-CN" dirty="0"/>
              <a:t>引用传递（</a:t>
            </a:r>
            <a:r>
              <a:rPr dirty="0"/>
              <a:t>call by reference</a:t>
            </a:r>
            <a:r>
              <a:rPr lang="zh-CN" dirty="0"/>
              <a:t>）</a:t>
            </a:r>
          </a:p>
          <a:p>
            <a:endParaRPr dirty="0" smtClean="0"/>
          </a:p>
        </p:txBody>
      </p:sp>
      <p:sp>
        <p:nvSpPr>
          <p:cNvPr id="6" name="标题 5"/>
          <p:cNvSpPr>
            <a:spLocks noGrp="1"/>
          </p:cNvSpPr>
          <p:nvPr>
            <p:ph type="title"/>
          </p:nvPr>
        </p:nvSpPr>
        <p:spPr/>
        <p:txBody>
          <a:bodyPr/>
          <a:lstStyle/>
          <a:p>
            <a:r>
              <a:rPr lang="en-US" dirty="0" smtClean="0"/>
              <a:t>3.3.1  </a:t>
            </a:r>
            <a:r>
              <a:rPr dirty="0" smtClean="0"/>
              <a:t>方法的参数传递机制</a:t>
            </a:r>
            <a:endParaRPr dirty="0"/>
          </a:p>
        </p:txBody>
      </p:sp>
      <p:pic>
        <p:nvPicPr>
          <p:cNvPr id="9" name="图片占位符 8" descr="图片4.jpg"/>
          <p:cNvPicPr>
            <a:picLocks noGrp="1" noChangeAspect="1"/>
          </p:cNvPicPr>
          <p:nvPr>
            <p:ph type="pic" sz="quarter" idx="11"/>
          </p:nvPr>
        </p:nvPicPr>
        <p:blipFill>
          <a:blip r:embed="rId3"/>
          <a:srcRect l="68" r="68"/>
          <a:stretch>
            <a:fillRect/>
          </a:stretch>
        </p:blipFill>
        <p:spPr/>
      </p:pic>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值传递时，实参和形参在内存中占不同的空间，当实参的值传递给形参后，两者之间将互不影响</a:t>
            </a:r>
            <a:endParaRPr lang="zh-CN" altLang="en-US" dirty="0" smtClean="0"/>
          </a:p>
          <a:p>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pPr lvl="0"/>
            <a:r>
              <a:rPr dirty="0" smtClean="0"/>
              <a:t>值传递</a:t>
            </a:r>
            <a:endParaRPr dirty="0"/>
          </a:p>
        </p:txBody>
      </p:sp>
      <p:sp>
        <p:nvSpPr>
          <p:cNvPr id="9" name="文本占位符 8"/>
          <p:cNvSpPr>
            <a:spLocks noGrp="1"/>
          </p:cNvSpPr>
          <p:nvPr>
            <p:ph type="body" sz="quarter" idx="11"/>
          </p:nvPr>
        </p:nvSpPr>
        <p:spPr>
          <a:xfrm>
            <a:off x="857250" y="4143386"/>
            <a:ext cx="7715278" cy="571504"/>
          </a:xfrm>
        </p:spPr>
        <p:txBody>
          <a:bodyPr/>
          <a:lstStyle/>
          <a:p>
            <a:pPr lvl="0"/>
            <a:r>
              <a:rPr dirty="0"/>
              <a:t>在</a:t>
            </a:r>
            <a:r>
              <a:rPr lang="en-US" dirty="0"/>
              <a:t>Java</a:t>
            </a:r>
            <a:r>
              <a:rPr dirty="0"/>
              <a:t>中，当参数的数据类型是基本数据类型时，实参和形参之间会是按值传递的。</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cstate="print">
            <a:duotone>
              <a:schemeClr val="accent1">
                <a:shade val="45000"/>
                <a:satMod val="135000"/>
              </a:schemeClr>
              <a:prstClr val="white"/>
            </a:duotone>
          </a:blip>
          <a:stretch>
            <a:fillRect/>
          </a:stretch>
        </p:blipFill>
        <p:spPr>
          <a:xfrm>
            <a:off x="227052" y="4065082"/>
            <a:ext cx="484014" cy="484014"/>
          </a:xfrm>
          <a:prstGeom prst="rect">
            <a:avLst/>
          </a:prstGeom>
        </p:spPr>
      </p:pic>
      <p:sp>
        <p:nvSpPr>
          <p:cNvPr id="8" name="文本框 6"/>
          <p:cNvSpPr txBox="1"/>
          <p:nvPr/>
        </p:nvSpPr>
        <p:spPr>
          <a:xfrm>
            <a:off x="192061" y="4518041"/>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515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15073" name="Object 1"/>
          <p:cNvGraphicFramePr>
            <a:graphicFrameLocks noChangeAspect="1"/>
          </p:cNvGraphicFramePr>
          <p:nvPr/>
        </p:nvGraphicFramePr>
        <p:xfrm>
          <a:off x="1714480" y="1857369"/>
          <a:ext cx="5357850" cy="2302201"/>
        </p:xfrm>
        <a:graphic>
          <a:graphicData uri="http://schemas.openxmlformats.org/presentationml/2006/ole">
            <mc:AlternateContent xmlns:mc="http://schemas.openxmlformats.org/markup-compatibility/2006">
              <mc:Choice xmlns:v="urn:schemas-microsoft-com:vml" Requires="v">
                <p:oleObj spid="_x0000_s6149" name="Visio" r:id="rId5" imgW="4648200" imgH="2006600" progId="Visio.Drawing.11">
                  <p:embed/>
                </p:oleObj>
              </mc:Choice>
              <mc:Fallback>
                <p:oleObj name="Visio" r:id="rId5" imgW="4648200" imgH="2006600" progId="Visio.Drawing.11">
                  <p:embed/>
                  <p:pic>
                    <p:nvPicPr>
                      <p:cNvPr id="0" name="图片 5120"/>
                      <p:cNvPicPr>
                        <a:picLocks noChangeAspect="1"/>
                      </p:cNvPicPr>
                      <p:nvPr/>
                    </p:nvPicPr>
                    <p:blipFill>
                      <a:blip r:embed="rId6"/>
                      <a:stretch>
                        <a:fillRect/>
                      </a:stretch>
                    </p:blipFill>
                    <p:spPr>
                      <a:xfrm>
                        <a:off x="1714480" y="1857369"/>
                        <a:ext cx="5357850" cy="2302201"/>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5073"/>
                                        </p:tgtEl>
                                        <p:attrNameLst>
                                          <p:attrName>style.visibility</p:attrName>
                                        </p:attrNameLst>
                                      </p:cBhvr>
                                      <p:to>
                                        <p:strVal val="visible"/>
                                      </p:to>
                                    </p:set>
                                    <p:anim calcmode="lin" valueType="num">
                                      <p:cBhvr additive="base">
                                        <p:cTn id="13" dur="500" fill="hold"/>
                                        <p:tgtEl>
                                          <p:spTgt spid="515073"/>
                                        </p:tgtEl>
                                        <p:attrNameLst>
                                          <p:attrName>ppt_x</p:attrName>
                                        </p:attrNameLst>
                                      </p:cBhvr>
                                      <p:tavLst>
                                        <p:tav tm="0">
                                          <p:val>
                                            <p:strVal val="#ppt_x"/>
                                          </p:val>
                                        </p:tav>
                                        <p:tav tm="100000">
                                          <p:val>
                                            <p:strVal val="#ppt_x"/>
                                          </p:val>
                                        </p:tav>
                                      </p:tavLst>
                                    </p:anim>
                                    <p:anim calcmode="lin" valueType="num">
                                      <p:cBhvr additive="base">
                                        <p:cTn id="14" dur="500" fill="hold"/>
                                        <p:tgtEl>
                                          <p:spTgt spid="5150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uiExpand="1" build="p"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428610"/>
            <a:ext cx="8207375" cy="2357452"/>
          </a:xfrm>
        </p:spPr>
        <p:txBody>
          <a:bodyPr/>
          <a:lstStyle/>
          <a:p>
            <a:r>
              <a:rPr dirty="0"/>
              <a:t>ValueTransferDemo</a:t>
            </a:r>
            <a:r>
              <a:rPr dirty="0" smtClean="0"/>
              <a:t>.java</a:t>
            </a:r>
            <a:endParaRPr lang="zh-CN" altLang="en-US" dirty="0"/>
          </a:p>
        </p:txBody>
      </p:sp>
      <p:sp>
        <p:nvSpPr>
          <p:cNvPr id="5" name="标题 4"/>
          <p:cNvSpPr>
            <a:spLocks noGrp="1"/>
          </p:cNvSpPr>
          <p:nvPr>
            <p:ph type="title"/>
          </p:nvPr>
        </p:nvSpPr>
        <p:spPr>
          <a:xfrm>
            <a:off x="468316" y="17845"/>
            <a:ext cx="5461006" cy="410765"/>
          </a:xfrm>
        </p:spPr>
        <p:txBody>
          <a:bodyPr/>
          <a:lstStyle/>
          <a:p>
            <a:r>
              <a:rPr dirty="0" smtClean="0"/>
              <a:t>参数的值传递</a:t>
            </a:r>
            <a:endParaRPr lang="zh-CN" altLang="en-US" dirty="0"/>
          </a:p>
        </p:txBody>
      </p:sp>
      <p:sp>
        <p:nvSpPr>
          <p:cNvPr id="7" name="文本占位符 6"/>
          <p:cNvSpPr>
            <a:spLocks noGrp="1"/>
          </p:cNvSpPr>
          <p:nvPr>
            <p:ph type="body" sz="quarter" idx="11"/>
          </p:nvPr>
        </p:nvSpPr>
        <p:spPr>
          <a:xfrm>
            <a:off x="357158" y="857238"/>
            <a:ext cx="8429684" cy="4247317"/>
          </a:xfrm>
        </p:spPr>
        <p:txBody>
          <a:bodyPr/>
          <a:lstStyle/>
          <a:p>
            <a:r>
              <a:rPr lang="en-US" altLang="zh-CN" sz="1200" b="1" dirty="0"/>
              <a:t>// </a:t>
            </a:r>
            <a:r>
              <a:rPr sz="1200" b="1" dirty="0"/>
              <a:t>声明</a:t>
            </a:r>
            <a:r>
              <a:rPr lang="en-US" sz="1200" b="1" dirty="0"/>
              <a:t>swap()</a:t>
            </a:r>
            <a:r>
              <a:rPr sz="1200" b="1" dirty="0"/>
              <a:t>方法 </a:t>
            </a:r>
            <a:r>
              <a:rPr lang="en-US" altLang="zh-CN" sz="1200" b="1" dirty="0"/>
              <a:t>,</a:t>
            </a:r>
            <a:r>
              <a:rPr sz="1200" b="1" dirty="0"/>
              <a:t>此时的</a:t>
            </a:r>
            <a:r>
              <a:rPr lang="en-US" sz="1200" b="1" dirty="0"/>
              <a:t>a</a:t>
            </a:r>
            <a:r>
              <a:rPr sz="1200" b="1" dirty="0"/>
              <a:t>和</a:t>
            </a:r>
            <a:r>
              <a:rPr lang="en-US" sz="1200" b="1" dirty="0"/>
              <a:t>b</a:t>
            </a:r>
            <a:r>
              <a:rPr sz="1200" b="1" dirty="0"/>
              <a:t>是形参</a:t>
            </a:r>
            <a:endParaRPr sz="1200" dirty="0"/>
          </a:p>
          <a:p>
            <a:r>
              <a:rPr lang="en-US" sz="1200" b="1" dirty="0" smtClean="0"/>
              <a:t>public </a:t>
            </a:r>
            <a:r>
              <a:rPr lang="en-US" sz="1200" b="1" dirty="0"/>
              <a:t>static void swap(</a:t>
            </a:r>
            <a:r>
              <a:rPr lang="en-US" sz="1200" b="1" dirty="0" err="1"/>
              <a:t>int</a:t>
            </a:r>
            <a:r>
              <a:rPr lang="en-US" sz="1200" b="1" dirty="0"/>
              <a:t> a, </a:t>
            </a:r>
            <a:r>
              <a:rPr lang="en-US" sz="1200" b="1" dirty="0" err="1"/>
              <a:t>int</a:t>
            </a:r>
            <a:r>
              <a:rPr lang="en-US" sz="1200" b="1" dirty="0"/>
              <a:t> b) </a:t>
            </a:r>
            <a:r>
              <a:rPr lang="en-US" sz="1200" dirty="0"/>
              <a:t>{</a:t>
            </a:r>
          </a:p>
          <a:p>
            <a:r>
              <a:rPr lang="en-US" sz="1200" dirty="0"/>
              <a:t>	</a:t>
            </a:r>
            <a:r>
              <a:rPr lang="en-US" sz="1200" dirty="0" smtClean="0"/>
              <a:t>// </a:t>
            </a:r>
            <a:r>
              <a:rPr sz="1200" dirty="0"/>
              <a:t>下面三行代码实现</a:t>
            </a:r>
            <a:r>
              <a:rPr lang="en-US" sz="1200" dirty="0" err="1"/>
              <a:t>a、b</a:t>
            </a:r>
            <a:r>
              <a:rPr sz="1200" dirty="0"/>
              <a:t>变量的值交换。		</a:t>
            </a:r>
          </a:p>
          <a:p>
            <a:r>
              <a:rPr sz="1200" dirty="0"/>
              <a:t>	</a:t>
            </a:r>
            <a:r>
              <a:rPr lang="en-US" sz="1200" dirty="0" err="1" smtClean="0"/>
              <a:t>int</a:t>
            </a:r>
            <a:r>
              <a:rPr lang="en-US" sz="1200" dirty="0" smtClean="0"/>
              <a:t> </a:t>
            </a:r>
            <a:r>
              <a:rPr lang="en-US" sz="1200" dirty="0" err="1"/>
              <a:t>tmp</a:t>
            </a:r>
            <a:r>
              <a:rPr lang="en-US" sz="1200" dirty="0"/>
              <a:t> = a; </a:t>
            </a:r>
            <a:r>
              <a:rPr lang="en-US" altLang="zh-CN" sz="1200" dirty="0"/>
              <a:t>// </a:t>
            </a:r>
            <a:r>
              <a:rPr sz="1200" dirty="0"/>
              <a:t>定义一个临时变量来保存</a:t>
            </a:r>
            <a:r>
              <a:rPr lang="en-US" altLang="zh-CN" sz="1200" dirty="0"/>
              <a:t>a</a:t>
            </a:r>
            <a:r>
              <a:rPr sz="1200" dirty="0"/>
              <a:t>变量的值		</a:t>
            </a:r>
          </a:p>
          <a:p>
            <a:r>
              <a:rPr sz="1200" dirty="0"/>
              <a:t>	</a:t>
            </a:r>
            <a:r>
              <a:rPr lang="en-US" sz="1200" dirty="0" smtClean="0"/>
              <a:t>a </a:t>
            </a:r>
            <a:r>
              <a:rPr lang="en-US" sz="1200" dirty="0"/>
              <a:t>= b; </a:t>
            </a:r>
            <a:r>
              <a:rPr lang="en-US" altLang="zh-CN" sz="1200" dirty="0"/>
              <a:t>// </a:t>
            </a:r>
            <a:r>
              <a:rPr sz="1200" dirty="0"/>
              <a:t>把</a:t>
            </a:r>
            <a:r>
              <a:rPr lang="en-US" sz="1200" dirty="0"/>
              <a:t>b</a:t>
            </a:r>
            <a:r>
              <a:rPr sz="1200" dirty="0"/>
              <a:t>的值赋给</a:t>
            </a:r>
            <a:r>
              <a:rPr lang="en-US" sz="1200" dirty="0"/>
              <a:t>a		</a:t>
            </a:r>
          </a:p>
          <a:p>
            <a:r>
              <a:rPr lang="en-US" sz="1200" dirty="0"/>
              <a:t>	</a:t>
            </a:r>
            <a:r>
              <a:rPr lang="en-US" sz="1200" dirty="0" smtClean="0"/>
              <a:t>b </a:t>
            </a:r>
            <a:r>
              <a:rPr lang="en-US" sz="1200" dirty="0"/>
              <a:t>= </a:t>
            </a:r>
            <a:r>
              <a:rPr lang="en-US" sz="1200" dirty="0" err="1"/>
              <a:t>tmp</a:t>
            </a:r>
            <a:r>
              <a:rPr lang="en-US" sz="1200" dirty="0"/>
              <a:t>; </a:t>
            </a:r>
            <a:r>
              <a:rPr lang="en-US" altLang="zh-CN" sz="1200" dirty="0"/>
              <a:t>// </a:t>
            </a:r>
            <a:r>
              <a:rPr sz="1200" dirty="0"/>
              <a:t>把临时变量</a:t>
            </a:r>
            <a:r>
              <a:rPr lang="en-US" altLang="zh-CN" sz="1200" dirty="0" err="1"/>
              <a:t>tmp</a:t>
            </a:r>
            <a:r>
              <a:rPr sz="1200" dirty="0"/>
              <a:t>的值赋给</a:t>
            </a:r>
            <a:r>
              <a:rPr lang="en-US" altLang="zh-CN" sz="1200" dirty="0"/>
              <a:t>a</a:t>
            </a:r>
            <a:endParaRPr lang="en-US" sz="1200" dirty="0"/>
          </a:p>
          <a:p>
            <a:r>
              <a:rPr lang="en-US" sz="1200" dirty="0"/>
              <a:t>	</a:t>
            </a:r>
            <a:r>
              <a:rPr lang="en-US" sz="1200" dirty="0" err="1" smtClean="0"/>
              <a:t>System.out.println</a:t>
            </a:r>
            <a:r>
              <a:rPr lang="en-US" sz="1200" dirty="0"/>
              <a:t>("swap</a:t>
            </a:r>
            <a:r>
              <a:rPr sz="1200" dirty="0"/>
              <a:t>方法里，</a:t>
            </a:r>
            <a:r>
              <a:rPr lang="en-US" sz="1200" dirty="0"/>
              <a:t>a</a:t>
            </a:r>
            <a:r>
              <a:rPr sz="1200" dirty="0"/>
              <a:t>的值是</a:t>
            </a:r>
            <a:r>
              <a:rPr lang="en-US" altLang="zh-CN" sz="1200" dirty="0"/>
              <a:t>" + </a:t>
            </a:r>
            <a:r>
              <a:rPr lang="en-US" sz="1200" dirty="0"/>
              <a:t>a + "；b</a:t>
            </a:r>
            <a:r>
              <a:rPr sz="1200" dirty="0"/>
              <a:t>的值是</a:t>
            </a:r>
            <a:r>
              <a:rPr lang="en-US" altLang="zh-CN" sz="1200" dirty="0"/>
              <a:t>" + </a:t>
            </a:r>
            <a:r>
              <a:rPr lang="en-US" sz="1200" dirty="0"/>
              <a:t>b);</a:t>
            </a:r>
          </a:p>
          <a:p>
            <a:r>
              <a:rPr lang="en-US" sz="1200" dirty="0" smtClean="0"/>
              <a:t>}</a:t>
            </a:r>
            <a:r>
              <a:rPr lang="en-US" sz="1200" dirty="0"/>
              <a:t> </a:t>
            </a:r>
          </a:p>
          <a:p>
            <a:r>
              <a:rPr lang="en-US" sz="1200" dirty="0" smtClean="0"/>
              <a:t>public </a:t>
            </a:r>
            <a:r>
              <a:rPr lang="en-US" sz="1200" dirty="0"/>
              <a:t>static void main(String[] </a:t>
            </a:r>
            <a:r>
              <a:rPr lang="en-US" sz="1200" dirty="0" err="1"/>
              <a:t>args</a:t>
            </a:r>
            <a:r>
              <a:rPr lang="en-US" sz="1200" dirty="0"/>
              <a:t>) {</a:t>
            </a:r>
          </a:p>
          <a:p>
            <a:r>
              <a:rPr lang="en-US" sz="1200" dirty="0"/>
              <a:t>	</a:t>
            </a:r>
            <a:r>
              <a:rPr lang="en-US" sz="1200" dirty="0" err="1" smtClean="0"/>
              <a:t>int</a:t>
            </a:r>
            <a:r>
              <a:rPr lang="en-US" sz="1200" dirty="0" smtClean="0"/>
              <a:t> </a:t>
            </a:r>
            <a:r>
              <a:rPr lang="en-US" sz="1200" dirty="0"/>
              <a:t>a = </a:t>
            </a:r>
            <a:r>
              <a:rPr lang="en-US" sz="1200" dirty="0" smtClean="0"/>
              <a:t>6; </a:t>
            </a:r>
          </a:p>
          <a:p>
            <a:r>
              <a:rPr lang="en-US" sz="1200" dirty="0"/>
              <a:t>	</a:t>
            </a:r>
            <a:r>
              <a:rPr lang="en-US" sz="1200" dirty="0" err="1" smtClean="0"/>
              <a:t>int</a:t>
            </a:r>
            <a:r>
              <a:rPr lang="en-US" sz="1200" dirty="0" smtClean="0"/>
              <a:t> </a:t>
            </a:r>
            <a:r>
              <a:rPr lang="en-US" sz="1200" dirty="0"/>
              <a:t>b = 9;</a:t>
            </a:r>
          </a:p>
          <a:p>
            <a:r>
              <a:rPr lang="en-US" sz="1200" dirty="0"/>
              <a:t>	</a:t>
            </a:r>
            <a:r>
              <a:rPr lang="en-US" sz="1200" dirty="0" err="1" smtClean="0"/>
              <a:t>System.out.println</a:t>
            </a:r>
            <a:r>
              <a:rPr lang="en-US" sz="1200" dirty="0"/>
              <a:t>("</a:t>
            </a:r>
            <a:r>
              <a:rPr sz="1200" dirty="0"/>
              <a:t>调用</a:t>
            </a:r>
            <a:r>
              <a:rPr lang="en-US" sz="1200" dirty="0"/>
              <a:t>swap</a:t>
            </a:r>
            <a:r>
              <a:rPr sz="1200" dirty="0"/>
              <a:t>方法前 </a:t>
            </a:r>
            <a:r>
              <a:rPr lang="en-US" altLang="zh-CN" sz="1200" dirty="0"/>
              <a:t>,</a:t>
            </a:r>
            <a:r>
              <a:rPr sz="1200" dirty="0"/>
              <a:t>变量</a:t>
            </a:r>
            <a:r>
              <a:rPr lang="en-US" sz="1200" dirty="0"/>
              <a:t>a</a:t>
            </a:r>
            <a:r>
              <a:rPr sz="1200" dirty="0"/>
              <a:t>的值是</a:t>
            </a:r>
            <a:r>
              <a:rPr lang="en-US" altLang="zh-CN" sz="1200" dirty="0"/>
              <a:t>" + </a:t>
            </a:r>
            <a:r>
              <a:rPr lang="en-US" sz="1200" dirty="0"/>
              <a:t>a + "；</a:t>
            </a:r>
            <a:r>
              <a:rPr sz="1200" dirty="0"/>
              <a:t>变量</a:t>
            </a:r>
            <a:r>
              <a:rPr lang="en-US" sz="1200" dirty="0"/>
              <a:t>b</a:t>
            </a:r>
            <a:r>
              <a:rPr sz="1200" dirty="0"/>
              <a:t>的值是</a:t>
            </a:r>
            <a:r>
              <a:rPr lang="en-US" altLang="zh-CN" sz="1200" dirty="0"/>
              <a:t>" + </a:t>
            </a:r>
            <a:r>
              <a:rPr lang="en-US" sz="1200" dirty="0"/>
              <a:t>b</a:t>
            </a:r>
            <a:r>
              <a:rPr lang="en-US" sz="1200" dirty="0" smtClean="0"/>
              <a:t>);</a:t>
            </a:r>
            <a:r>
              <a:rPr lang="en-US" sz="1200" dirty="0"/>
              <a:t>	</a:t>
            </a:r>
            <a:endParaRPr sz="1200" dirty="0"/>
          </a:p>
          <a:p>
            <a:r>
              <a:rPr sz="1200" b="1" dirty="0"/>
              <a:t>	</a:t>
            </a:r>
            <a:r>
              <a:rPr lang="en-US" sz="1200" b="1" dirty="0" smtClean="0"/>
              <a:t>swap(a</a:t>
            </a:r>
            <a:r>
              <a:rPr lang="en-US" sz="1200" b="1" dirty="0"/>
              <a:t>, b</a:t>
            </a:r>
            <a:r>
              <a:rPr lang="en-US" sz="1200" b="1" dirty="0" smtClean="0"/>
              <a:t>);</a:t>
            </a:r>
            <a:r>
              <a:rPr sz="1200" b="1" dirty="0"/>
              <a:t> </a:t>
            </a:r>
            <a:r>
              <a:rPr lang="en-US" altLang="zh-CN" sz="1200" b="1" dirty="0"/>
              <a:t>// </a:t>
            </a:r>
            <a:r>
              <a:rPr sz="1200" b="1" dirty="0"/>
              <a:t>调用</a:t>
            </a:r>
            <a:r>
              <a:rPr lang="en-US" altLang="zh-CN" sz="1200" b="1" dirty="0"/>
              <a:t>swap()</a:t>
            </a:r>
            <a:r>
              <a:rPr sz="1200" b="1" dirty="0"/>
              <a:t>方法</a:t>
            </a:r>
            <a:r>
              <a:rPr lang="en-US" altLang="zh-CN" sz="1200" b="1" dirty="0"/>
              <a:t>,</a:t>
            </a:r>
            <a:r>
              <a:rPr sz="1200" b="1" dirty="0"/>
              <a:t>此时的</a:t>
            </a:r>
            <a:r>
              <a:rPr lang="en-US" altLang="zh-CN" sz="1200" b="1" dirty="0"/>
              <a:t>a</a:t>
            </a:r>
            <a:r>
              <a:rPr sz="1200" b="1" dirty="0"/>
              <a:t>和</a:t>
            </a:r>
            <a:r>
              <a:rPr lang="en-US" altLang="zh-CN" sz="1200" b="1" dirty="0"/>
              <a:t>b</a:t>
            </a:r>
            <a:r>
              <a:rPr sz="1200" b="1" dirty="0"/>
              <a:t>是实参</a:t>
            </a:r>
            <a:endParaRPr lang="en-US" sz="1200" dirty="0"/>
          </a:p>
          <a:p>
            <a:r>
              <a:rPr lang="en-US" sz="1200" dirty="0"/>
              <a:t>	</a:t>
            </a:r>
            <a:r>
              <a:rPr lang="en-US" sz="1200" dirty="0" err="1" smtClean="0"/>
              <a:t>System.out.println</a:t>
            </a:r>
            <a:r>
              <a:rPr lang="en-US" sz="1200" dirty="0"/>
              <a:t>("</a:t>
            </a:r>
            <a:r>
              <a:rPr sz="1200" dirty="0"/>
              <a:t>调用</a:t>
            </a:r>
            <a:r>
              <a:rPr lang="en-US" sz="1200" dirty="0"/>
              <a:t>swap</a:t>
            </a:r>
            <a:r>
              <a:rPr sz="1200" dirty="0"/>
              <a:t>方法后，变量</a:t>
            </a:r>
            <a:r>
              <a:rPr lang="en-US" sz="1200" dirty="0"/>
              <a:t>a</a:t>
            </a:r>
            <a:r>
              <a:rPr sz="1200" dirty="0"/>
              <a:t>的值是</a:t>
            </a:r>
            <a:r>
              <a:rPr lang="en-US" altLang="zh-CN" sz="1200" dirty="0"/>
              <a:t>" + </a:t>
            </a:r>
            <a:r>
              <a:rPr lang="en-US" sz="1200" dirty="0"/>
              <a:t>a + "；</a:t>
            </a:r>
            <a:r>
              <a:rPr sz="1200" dirty="0"/>
              <a:t>变量</a:t>
            </a:r>
            <a:r>
              <a:rPr lang="en-US" sz="1200" dirty="0"/>
              <a:t>b</a:t>
            </a:r>
            <a:r>
              <a:rPr sz="1200" dirty="0"/>
              <a:t>的值是</a:t>
            </a:r>
            <a:r>
              <a:rPr lang="en-US" altLang="zh-CN" sz="1200" dirty="0"/>
              <a:t>" + </a:t>
            </a:r>
            <a:r>
              <a:rPr lang="en-US" sz="1200" dirty="0"/>
              <a:t>b);</a:t>
            </a:r>
          </a:p>
          <a:p>
            <a:r>
              <a:rPr lang="en-US" sz="1200" dirty="0" smtClean="0"/>
              <a:t>}</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 calcmode="lin" valueType="num">
                                      <p:cBhvr additive="base">
                                        <p:cTn id="6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
                                            <p:txEl>
                                              <p:pRg st="14" end="14"/>
                                            </p:txEl>
                                          </p:spTgt>
                                        </p:tgtEl>
                                        <p:attrNameLst>
                                          <p:attrName>style.visibility</p:attrName>
                                        </p:attrNameLst>
                                      </p:cBhvr>
                                      <p:to>
                                        <p:strVal val="visible"/>
                                      </p:to>
                                    </p:set>
                                    <p:anim calcmode="lin" valueType="num">
                                      <p:cBhvr additive="base">
                                        <p:cTn id="73"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42844" y="714362"/>
            <a:ext cx="8929718" cy="3786214"/>
          </a:xfrm>
        </p:spPr>
        <p:txBody>
          <a:bodyPr/>
          <a:lstStyle/>
          <a:p>
            <a:r>
              <a:rPr dirty="0" smtClean="0"/>
              <a:t>1</a:t>
            </a:r>
            <a:r>
              <a:rPr lang="zh-CN" altLang="en-US" dirty="0" smtClean="0"/>
              <a:t>、</a:t>
            </a:r>
            <a:r>
              <a:rPr dirty="0" smtClean="0"/>
              <a:t>Java</a:t>
            </a:r>
            <a:r>
              <a:rPr lang="zh-CN" dirty="0"/>
              <a:t>程序总是从</a:t>
            </a:r>
            <a:r>
              <a:rPr dirty="0"/>
              <a:t>main()</a:t>
            </a:r>
            <a:r>
              <a:rPr lang="zh-CN" dirty="0"/>
              <a:t>方法开始执行，</a:t>
            </a:r>
            <a:r>
              <a:rPr dirty="0"/>
              <a:t>main()</a:t>
            </a:r>
            <a:r>
              <a:rPr lang="zh-CN" dirty="0"/>
              <a:t>方法中定义了变量</a:t>
            </a:r>
            <a:r>
              <a:rPr dirty="0"/>
              <a:t>a</a:t>
            </a:r>
            <a:r>
              <a:rPr lang="zh-CN" dirty="0"/>
              <a:t>和</a:t>
            </a:r>
            <a:r>
              <a:rPr dirty="0" smtClean="0"/>
              <a:t>b</a:t>
            </a:r>
            <a:endParaRPr lang="zh-CN" altLang="en-US" dirty="0"/>
          </a:p>
        </p:txBody>
      </p:sp>
      <p:sp>
        <p:nvSpPr>
          <p:cNvPr id="5" name="标题 4"/>
          <p:cNvSpPr>
            <a:spLocks noGrp="1"/>
          </p:cNvSpPr>
          <p:nvPr>
            <p:ph type="title"/>
          </p:nvPr>
        </p:nvSpPr>
        <p:spPr/>
        <p:txBody>
          <a:bodyPr/>
          <a:lstStyle/>
          <a:p>
            <a:r>
              <a:rPr dirty="0" smtClean="0"/>
              <a:t>程序值传递的执行过程</a:t>
            </a:r>
            <a:endParaRPr lang="zh-CN" altLang="en-US"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73793" name="Object 1"/>
          <p:cNvGraphicFramePr>
            <a:graphicFrameLocks noChangeAspect="1"/>
          </p:cNvGraphicFramePr>
          <p:nvPr/>
        </p:nvGraphicFramePr>
        <p:xfrm>
          <a:off x="3000364" y="1357304"/>
          <a:ext cx="2071702" cy="3683026"/>
        </p:xfrm>
        <a:graphic>
          <a:graphicData uri="http://schemas.openxmlformats.org/presentationml/2006/ole">
            <mc:AlternateContent xmlns:mc="http://schemas.openxmlformats.org/markup-compatibility/2006">
              <mc:Choice xmlns:v="urn:schemas-microsoft-com:vml" Requires="v">
                <p:oleObj spid="_x0000_s7173" name="Visio" r:id="rId4" imgW="2501900" imgH="4406900" progId="Visio.Drawing.11">
                  <p:embed/>
                </p:oleObj>
              </mc:Choice>
              <mc:Fallback>
                <p:oleObj name="Visio" r:id="rId4" imgW="2501900" imgH="4406900" progId="Visio.Drawing.11">
                  <p:embed/>
                  <p:pic>
                    <p:nvPicPr>
                      <p:cNvPr id="0" name="图片 6144"/>
                      <p:cNvPicPr>
                        <a:picLocks noChangeAspect="1"/>
                      </p:cNvPicPr>
                      <p:nvPr/>
                    </p:nvPicPr>
                    <p:blipFill>
                      <a:blip r:embed="rId5"/>
                      <a:stretch>
                        <a:fillRect/>
                      </a:stretch>
                    </p:blipFill>
                    <p:spPr>
                      <a:xfrm>
                        <a:off x="3000364" y="1357304"/>
                        <a:ext cx="2071702" cy="368302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3793"/>
                                        </p:tgtEl>
                                        <p:attrNameLst>
                                          <p:attrName>style.visibility</p:attrName>
                                        </p:attrNameLst>
                                      </p:cBhvr>
                                      <p:to>
                                        <p:strVal val="visible"/>
                                      </p:to>
                                    </p:set>
                                    <p:anim calcmode="lin" valueType="num">
                                      <p:cBhvr additive="base">
                                        <p:cTn id="13" dur="500" fill="hold"/>
                                        <p:tgtEl>
                                          <p:spTgt spid="673793"/>
                                        </p:tgtEl>
                                        <p:attrNameLst>
                                          <p:attrName>ppt_x</p:attrName>
                                        </p:attrNameLst>
                                      </p:cBhvr>
                                      <p:tavLst>
                                        <p:tav tm="0">
                                          <p:val>
                                            <p:strVal val="#ppt_x"/>
                                          </p:val>
                                        </p:tav>
                                        <p:tav tm="100000">
                                          <p:val>
                                            <p:strVal val="#ppt_x"/>
                                          </p:val>
                                        </p:tav>
                                      </p:tavLst>
                                    </p:anim>
                                    <p:anim calcmode="lin" valueType="num">
                                      <p:cBhvr additive="base">
                                        <p:cTn id="14" dur="500" fill="hold"/>
                                        <p:tgtEl>
                                          <p:spTgt spid="6737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214282" y="714362"/>
            <a:ext cx="8786842" cy="4429138"/>
          </a:xfrm>
        </p:spPr>
        <p:txBody>
          <a:bodyPr/>
          <a:lstStyle/>
          <a:p>
            <a:r>
              <a:rPr dirty="0" smtClean="0"/>
              <a:t>2</a:t>
            </a:r>
            <a:r>
              <a:rPr lang="zh-CN" altLang="en-US" dirty="0" smtClean="0"/>
              <a:t>、</a:t>
            </a:r>
            <a:r>
              <a:rPr lang="zh-CN" dirty="0" smtClean="0"/>
              <a:t>当</a:t>
            </a:r>
            <a:r>
              <a:rPr lang="zh-CN" dirty="0"/>
              <a:t>程序调用</a:t>
            </a:r>
            <a:r>
              <a:rPr dirty="0"/>
              <a:t>swap()</a:t>
            </a:r>
            <a:r>
              <a:rPr lang="zh-CN" dirty="0"/>
              <a:t>方法时，系统进入</a:t>
            </a:r>
            <a:r>
              <a:rPr dirty="0"/>
              <a:t>swap()</a:t>
            </a:r>
            <a:r>
              <a:rPr lang="zh-CN" dirty="0"/>
              <a:t>方法，并将</a:t>
            </a:r>
            <a:r>
              <a:rPr dirty="0"/>
              <a:t>main()</a:t>
            </a:r>
            <a:r>
              <a:rPr lang="zh-CN" dirty="0"/>
              <a:t>方法中的变量</a:t>
            </a:r>
            <a:r>
              <a:rPr dirty="0"/>
              <a:t>a</a:t>
            </a:r>
            <a:r>
              <a:rPr lang="zh-CN" dirty="0"/>
              <a:t>和</a:t>
            </a:r>
            <a:r>
              <a:rPr dirty="0"/>
              <a:t>b</a:t>
            </a:r>
            <a:r>
              <a:rPr lang="zh-CN" dirty="0"/>
              <a:t>作为参数传入</a:t>
            </a:r>
            <a:r>
              <a:rPr dirty="0"/>
              <a:t>swap()</a:t>
            </a:r>
            <a:r>
              <a:rPr lang="zh-CN" dirty="0"/>
              <a:t>，此时传入</a:t>
            </a:r>
            <a:r>
              <a:rPr dirty="0"/>
              <a:t>swap()</a:t>
            </a:r>
            <a:r>
              <a:rPr lang="zh-CN" dirty="0"/>
              <a:t>方法的只是</a:t>
            </a:r>
            <a:r>
              <a:rPr dirty="0"/>
              <a:t>a</a:t>
            </a:r>
            <a:r>
              <a:rPr lang="zh-CN" dirty="0"/>
              <a:t>、</a:t>
            </a:r>
            <a:r>
              <a:rPr dirty="0"/>
              <a:t>b</a:t>
            </a:r>
            <a:r>
              <a:rPr lang="zh-CN" dirty="0"/>
              <a:t>的拷贝副本，而不是</a:t>
            </a:r>
            <a:r>
              <a:rPr dirty="0"/>
              <a:t>a</a:t>
            </a:r>
            <a:r>
              <a:rPr lang="zh-CN" dirty="0"/>
              <a:t>、</a:t>
            </a:r>
            <a:r>
              <a:rPr dirty="0"/>
              <a:t>b</a:t>
            </a:r>
            <a:r>
              <a:rPr lang="zh-CN" dirty="0" smtClean="0"/>
              <a:t>本身</a:t>
            </a:r>
            <a:r>
              <a:rPr lang="zh-CN" altLang="en-US" dirty="0" smtClean="0"/>
              <a:t>。</a:t>
            </a:r>
            <a:endParaRPr lang="zh-CN" altLang="en-US" dirty="0"/>
          </a:p>
        </p:txBody>
      </p:sp>
      <p:sp>
        <p:nvSpPr>
          <p:cNvPr id="5" name="标题 4"/>
          <p:cNvSpPr>
            <a:spLocks noGrp="1"/>
          </p:cNvSpPr>
          <p:nvPr>
            <p:ph type="title"/>
          </p:nvPr>
        </p:nvSpPr>
        <p:spPr/>
        <p:txBody>
          <a:bodyPr/>
          <a:lstStyle/>
          <a:p>
            <a:r>
              <a:rPr dirty="0" smtClean="0"/>
              <a:t>程序值传递的执行过程</a:t>
            </a:r>
            <a:endParaRPr lang="zh-CN" altLang="en-US"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76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76867" name="Object 3"/>
          <p:cNvGraphicFramePr>
            <a:graphicFrameLocks noChangeAspect="1"/>
          </p:cNvGraphicFramePr>
          <p:nvPr/>
        </p:nvGraphicFramePr>
        <p:xfrm>
          <a:off x="2786050" y="1857370"/>
          <a:ext cx="4786346" cy="3105427"/>
        </p:xfrm>
        <a:graphic>
          <a:graphicData uri="http://schemas.openxmlformats.org/presentationml/2006/ole">
            <mc:AlternateContent xmlns:mc="http://schemas.openxmlformats.org/markup-compatibility/2006">
              <mc:Choice xmlns:v="urn:schemas-microsoft-com:vml" Requires="v">
                <p:oleObj spid="_x0000_s8197" name="Visio" r:id="rId4" imgW="7112000" imgH="4622800" progId="Visio.Drawing.11">
                  <p:embed/>
                </p:oleObj>
              </mc:Choice>
              <mc:Fallback>
                <p:oleObj name="Visio" r:id="rId4" imgW="7112000" imgH="4622800" progId="Visio.Drawing.11">
                  <p:embed/>
                  <p:pic>
                    <p:nvPicPr>
                      <p:cNvPr id="0" name="图片 7168"/>
                      <p:cNvPicPr>
                        <a:picLocks noChangeAspect="1"/>
                      </p:cNvPicPr>
                      <p:nvPr/>
                    </p:nvPicPr>
                    <p:blipFill>
                      <a:blip r:embed="rId5"/>
                      <a:stretch>
                        <a:fillRect/>
                      </a:stretch>
                    </p:blipFill>
                    <p:spPr>
                      <a:xfrm>
                        <a:off x="2786050" y="1857370"/>
                        <a:ext cx="4786346" cy="3105427"/>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6867"/>
                                        </p:tgtEl>
                                        <p:attrNameLst>
                                          <p:attrName>style.visibility</p:attrName>
                                        </p:attrNameLst>
                                      </p:cBhvr>
                                      <p:to>
                                        <p:strVal val="visible"/>
                                      </p:to>
                                    </p:set>
                                    <p:anim calcmode="lin" valueType="num">
                                      <p:cBhvr additive="base">
                                        <p:cTn id="13" dur="500" fill="hold"/>
                                        <p:tgtEl>
                                          <p:spTgt spid="676867"/>
                                        </p:tgtEl>
                                        <p:attrNameLst>
                                          <p:attrName>ppt_x</p:attrName>
                                        </p:attrNameLst>
                                      </p:cBhvr>
                                      <p:tavLst>
                                        <p:tav tm="0">
                                          <p:val>
                                            <p:strVal val="#ppt_x"/>
                                          </p:val>
                                        </p:tav>
                                        <p:tav tm="100000">
                                          <p:val>
                                            <p:strVal val="#ppt_x"/>
                                          </p:val>
                                        </p:tav>
                                      </p:tavLst>
                                    </p:anim>
                                    <p:anim calcmode="lin" valueType="num">
                                      <p:cBhvr additive="base">
                                        <p:cTn id="14" dur="500" fill="hold"/>
                                        <p:tgtEl>
                                          <p:spTgt spid="6768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57158" y="714362"/>
            <a:ext cx="8786842" cy="4429138"/>
          </a:xfrm>
        </p:spPr>
        <p:txBody>
          <a:bodyPr/>
          <a:lstStyle/>
          <a:p>
            <a:r>
              <a:rPr dirty="0" smtClean="0"/>
              <a:t>3</a:t>
            </a:r>
            <a:r>
              <a:rPr lang="zh-CN" altLang="en-US" dirty="0" smtClean="0"/>
              <a:t>、</a:t>
            </a:r>
            <a:r>
              <a:rPr lang="zh-CN" dirty="0" smtClean="0"/>
              <a:t>程序</a:t>
            </a:r>
            <a:r>
              <a:rPr lang="zh-CN" dirty="0"/>
              <a:t>在</a:t>
            </a:r>
            <a:r>
              <a:rPr dirty="0"/>
              <a:t>swap()</a:t>
            </a:r>
            <a:r>
              <a:rPr lang="zh-CN" dirty="0"/>
              <a:t>方法中交换</a:t>
            </a:r>
            <a:r>
              <a:rPr dirty="0"/>
              <a:t>a</a:t>
            </a:r>
            <a:r>
              <a:rPr lang="zh-CN" dirty="0"/>
              <a:t>、</a:t>
            </a:r>
            <a:r>
              <a:rPr dirty="0"/>
              <a:t>b</a:t>
            </a:r>
            <a:r>
              <a:rPr lang="zh-CN" dirty="0"/>
              <a:t>的值，此时内存如</a:t>
            </a:r>
            <a:r>
              <a:rPr dirty="0"/>
              <a:t>图3- 8</a:t>
            </a:r>
            <a:r>
              <a:rPr lang="zh-CN" dirty="0"/>
              <a:t>所示，</a:t>
            </a:r>
            <a:r>
              <a:rPr dirty="0"/>
              <a:t>swap()</a:t>
            </a:r>
            <a:r>
              <a:rPr lang="zh-CN" dirty="0"/>
              <a:t>中的值改变，而</a:t>
            </a:r>
            <a:r>
              <a:rPr dirty="0"/>
              <a:t>main()</a:t>
            </a:r>
            <a:r>
              <a:rPr lang="zh-CN" dirty="0"/>
              <a:t>方法栈区中的</a:t>
            </a:r>
            <a:r>
              <a:rPr dirty="0"/>
              <a:t>a</a:t>
            </a:r>
            <a:r>
              <a:rPr lang="zh-CN" dirty="0"/>
              <a:t>、</a:t>
            </a:r>
            <a:r>
              <a:rPr dirty="0"/>
              <a:t>b</a:t>
            </a:r>
            <a:r>
              <a:rPr lang="zh-CN" dirty="0"/>
              <a:t>并未有任何改变，这就是值传递的</a:t>
            </a:r>
            <a:r>
              <a:rPr lang="zh-CN" dirty="0" smtClean="0"/>
              <a:t>实质</a:t>
            </a:r>
            <a:r>
              <a:rPr lang="zh-CN" altLang="en-US" dirty="0" smtClean="0"/>
              <a:t>。</a:t>
            </a:r>
            <a:endParaRPr lang="zh-CN" altLang="en-US" dirty="0"/>
          </a:p>
        </p:txBody>
      </p:sp>
      <p:sp>
        <p:nvSpPr>
          <p:cNvPr id="5" name="标题 4"/>
          <p:cNvSpPr>
            <a:spLocks noGrp="1"/>
          </p:cNvSpPr>
          <p:nvPr>
            <p:ph type="title"/>
          </p:nvPr>
        </p:nvSpPr>
        <p:spPr/>
        <p:txBody>
          <a:bodyPr/>
          <a:lstStyle/>
          <a:p>
            <a:r>
              <a:rPr dirty="0" smtClean="0"/>
              <a:t>程序值传递的执行过程</a:t>
            </a:r>
            <a:endParaRPr lang="zh-CN" altLang="en-US"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76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7891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78915" name="Object 3"/>
          <p:cNvGraphicFramePr>
            <a:graphicFrameLocks noChangeAspect="1"/>
          </p:cNvGraphicFramePr>
          <p:nvPr/>
        </p:nvGraphicFramePr>
        <p:xfrm>
          <a:off x="1857356" y="1785932"/>
          <a:ext cx="5143536" cy="3299390"/>
        </p:xfrm>
        <a:graphic>
          <a:graphicData uri="http://schemas.openxmlformats.org/presentationml/2006/ole">
            <mc:AlternateContent xmlns:mc="http://schemas.openxmlformats.org/markup-compatibility/2006">
              <mc:Choice xmlns:v="urn:schemas-microsoft-com:vml" Requires="v">
                <p:oleObj spid="_x0000_s9221" name="Visio" r:id="rId4" imgW="8737600" imgH="5613400" progId="Visio.Drawing.11">
                  <p:embed/>
                </p:oleObj>
              </mc:Choice>
              <mc:Fallback>
                <p:oleObj name="Visio" r:id="rId4" imgW="8737600" imgH="5613400" progId="Visio.Drawing.11">
                  <p:embed/>
                  <p:pic>
                    <p:nvPicPr>
                      <p:cNvPr id="0" name="图片 8192"/>
                      <p:cNvPicPr>
                        <a:picLocks noChangeAspect="1"/>
                      </p:cNvPicPr>
                      <p:nvPr/>
                    </p:nvPicPr>
                    <p:blipFill>
                      <a:blip r:embed="rId5"/>
                      <a:stretch>
                        <a:fillRect/>
                      </a:stretch>
                    </p:blipFill>
                    <p:spPr>
                      <a:xfrm>
                        <a:off x="1857356" y="1785932"/>
                        <a:ext cx="5143536" cy="329939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8915"/>
                                        </p:tgtEl>
                                        <p:attrNameLst>
                                          <p:attrName>style.visibility</p:attrName>
                                        </p:attrNameLst>
                                      </p:cBhvr>
                                      <p:to>
                                        <p:strVal val="visible"/>
                                      </p:to>
                                    </p:set>
                                    <p:anim calcmode="lin" valueType="num">
                                      <p:cBhvr additive="base">
                                        <p:cTn id="13" dur="500" fill="hold"/>
                                        <p:tgtEl>
                                          <p:spTgt spid="678915"/>
                                        </p:tgtEl>
                                        <p:attrNameLst>
                                          <p:attrName>ppt_x</p:attrName>
                                        </p:attrNameLst>
                                      </p:cBhvr>
                                      <p:tavLst>
                                        <p:tav tm="0">
                                          <p:val>
                                            <p:strVal val="#ppt_x"/>
                                          </p:val>
                                        </p:tav>
                                        <p:tav tm="100000">
                                          <p:val>
                                            <p:strVal val="#ppt_x"/>
                                          </p:val>
                                        </p:tav>
                                      </p:tavLst>
                                    </p:anim>
                                    <p:anim calcmode="lin" valueType="num">
                                      <p:cBhvr additive="base">
                                        <p:cTn id="14" dur="500" fill="hold"/>
                                        <p:tgtEl>
                                          <p:spTgt spid="67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smtClean="0"/>
          </a:p>
          <a:p>
            <a:endParaRPr lang="en-US" altLang="zh-CN" smtClean="0"/>
          </a:p>
          <a:p>
            <a:endParaRPr lang="en-US" altLang="zh-CN" smtClean="0"/>
          </a:p>
          <a:p>
            <a:endParaRPr lang="zh-CN" altLang="en-US" dirty="0"/>
          </a:p>
        </p:txBody>
      </p:sp>
      <p:sp>
        <p:nvSpPr>
          <p:cNvPr id="4" name="标题 3"/>
          <p:cNvSpPr>
            <a:spLocks noGrp="1"/>
          </p:cNvSpPr>
          <p:nvPr>
            <p:ph type="title"/>
          </p:nvPr>
        </p:nvSpPr>
        <p:spPr/>
        <p:txBody>
          <a:bodyPr/>
          <a:lstStyle/>
          <a:p>
            <a:r>
              <a:rPr lang="zh-CN" altLang="en-US" smtClean="0"/>
              <a:t>学习路线</a:t>
            </a:r>
            <a:endParaRPr lang="zh-CN" altLang="en-US" dirty="0" smtClean="0"/>
          </a:p>
        </p:txBody>
      </p:sp>
      <p:pic>
        <p:nvPicPr>
          <p:cNvPr id="2" name="Picture 1"/>
          <p:cNvPicPr>
            <a:picLocks noChangeAspect="1" noChangeArrowheads="1"/>
          </p:cNvPicPr>
          <p:nvPr/>
        </p:nvPicPr>
        <p:blipFill>
          <a:blip r:embed="rId4"/>
          <a:srcRect/>
          <a:stretch>
            <a:fillRect/>
          </a:stretch>
        </p:blipFill>
        <p:spPr bwMode="auto">
          <a:xfrm>
            <a:off x="500034" y="857238"/>
            <a:ext cx="8221317" cy="3500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引用传递是将实参的“地址”传递给形参，被调方法通过传递的地址获取其指向的内存空间，从而在原来内存空间直接进行操作。</a:t>
            </a:r>
            <a:endParaRPr lang="en-US" altLang="zh-CN" dirty="0" smtClean="0"/>
          </a:p>
          <a:p>
            <a:endParaRPr lang="en-US" altLang="zh-CN" dirty="0" smtClean="0"/>
          </a:p>
          <a:p>
            <a:endParaRPr lang="zh-CN" altLang="en-US" dirty="0"/>
          </a:p>
        </p:txBody>
      </p:sp>
      <p:sp>
        <p:nvSpPr>
          <p:cNvPr id="4" name="标题 3"/>
          <p:cNvSpPr>
            <a:spLocks noGrp="1"/>
          </p:cNvSpPr>
          <p:nvPr>
            <p:ph type="title"/>
          </p:nvPr>
        </p:nvSpPr>
        <p:spPr/>
        <p:txBody>
          <a:bodyPr/>
          <a:lstStyle/>
          <a:p>
            <a:pPr lvl="0"/>
            <a:r>
              <a:rPr dirty="0" smtClean="0"/>
              <a:t>引用传递</a:t>
            </a:r>
            <a:endParaRPr dirty="0"/>
          </a:p>
        </p:txBody>
      </p:sp>
      <p:sp>
        <p:nvSpPr>
          <p:cNvPr id="9" name="文本占位符 8"/>
          <p:cNvSpPr>
            <a:spLocks noGrp="1"/>
          </p:cNvSpPr>
          <p:nvPr>
            <p:ph type="body" sz="quarter" idx="11"/>
          </p:nvPr>
        </p:nvSpPr>
        <p:spPr>
          <a:xfrm>
            <a:off x="857250" y="4143386"/>
            <a:ext cx="7715278" cy="785818"/>
          </a:xfrm>
        </p:spPr>
        <p:txBody>
          <a:bodyPr/>
          <a:lstStyle/>
          <a:p>
            <a:pPr lvl="0"/>
            <a:r>
              <a:rPr dirty="0"/>
              <a:t>在</a:t>
            </a:r>
            <a:r>
              <a:rPr lang="en-US" dirty="0"/>
              <a:t>Java</a:t>
            </a:r>
            <a:r>
              <a:rPr dirty="0"/>
              <a:t>中，当参数的数据类型是引用类型时，如类、数组，实参和形参之间会是按引用传递的</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cstate="print">
            <a:duotone>
              <a:schemeClr val="accent1">
                <a:shade val="45000"/>
                <a:satMod val="135000"/>
              </a:schemeClr>
              <a:prstClr val="white"/>
            </a:duotone>
          </a:blip>
          <a:stretch>
            <a:fillRect/>
          </a:stretch>
        </p:blipFill>
        <p:spPr>
          <a:xfrm>
            <a:off x="227052" y="4143386"/>
            <a:ext cx="484014" cy="484014"/>
          </a:xfrm>
          <a:prstGeom prst="rect">
            <a:avLst/>
          </a:prstGeom>
        </p:spPr>
      </p:pic>
      <p:sp>
        <p:nvSpPr>
          <p:cNvPr id="8" name="文本框 6"/>
          <p:cNvSpPr txBox="1"/>
          <p:nvPr/>
        </p:nvSpPr>
        <p:spPr>
          <a:xfrm>
            <a:off x="192061" y="4596345"/>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515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8096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80963" name="Object 3"/>
          <p:cNvGraphicFramePr>
            <a:graphicFrameLocks noChangeAspect="1"/>
          </p:cNvGraphicFramePr>
          <p:nvPr/>
        </p:nvGraphicFramePr>
        <p:xfrm>
          <a:off x="1000100" y="2000246"/>
          <a:ext cx="7383214" cy="1714512"/>
        </p:xfrm>
        <a:graphic>
          <a:graphicData uri="http://schemas.openxmlformats.org/presentationml/2006/ole">
            <mc:AlternateContent xmlns:mc="http://schemas.openxmlformats.org/markup-compatibility/2006">
              <mc:Choice xmlns:v="urn:schemas-microsoft-com:vml" Requires="v">
                <p:oleObj spid="_x0000_s10245" name="Visio" r:id="rId5" imgW="8648700" imgH="2006600" progId="Visio.Drawing.11">
                  <p:embed/>
                </p:oleObj>
              </mc:Choice>
              <mc:Fallback>
                <p:oleObj name="Visio" r:id="rId5" imgW="8648700" imgH="2006600" progId="Visio.Drawing.11">
                  <p:embed/>
                  <p:pic>
                    <p:nvPicPr>
                      <p:cNvPr id="0" name="图片 9216"/>
                      <p:cNvPicPr>
                        <a:picLocks noChangeAspect="1"/>
                      </p:cNvPicPr>
                      <p:nvPr/>
                    </p:nvPicPr>
                    <p:blipFill>
                      <a:blip r:embed="rId6"/>
                      <a:stretch>
                        <a:fillRect/>
                      </a:stretch>
                    </p:blipFill>
                    <p:spPr>
                      <a:xfrm>
                        <a:off x="1000100" y="2000246"/>
                        <a:ext cx="7383214" cy="171451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0963"/>
                                        </p:tgtEl>
                                        <p:attrNameLst>
                                          <p:attrName>style.visibility</p:attrName>
                                        </p:attrNameLst>
                                      </p:cBhvr>
                                      <p:to>
                                        <p:strVal val="visible"/>
                                      </p:to>
                                    </p:set>
                                    <p:anim calcmode="lin" valueType="num">
                                      <p:cBhvr additive="base">
                                        <p:cTn id="13" dur="500" fill="hold"/>
                                        <p:tgtEl>
                                          <p:spTgt spid="680963"/>
                                        </p:tgtEl>
                                        <p:attrNameLst>
                                          <p:attrName>ppt_x</p:attrName>
                                        </p:attrNameLst>
                                      </p:cBhvr>
                                      <p:tavLst>
                                        <p:tav tm="0">
                                          <p:val>
                                            <p:strVal val="#ppt_x"/>
                                          </p:val>
                                        </p:tav>
                                        <p:tav tm="100000">
                                          <p:val>
                                            <p:strVal val="#ppt_x"/>
                                          </p:val>
                                        </p:tav>
                                      </p:tavLst>
                                    </p:anim>
                                    <p:anim calcmode="lin" valueType="num">
                                      <p:cBhvr additive="base">
                                        <p:cTn id="14" dur="500" fill="hold"/>
                                        <p:tgtEl>
                                          <p:spTgt spid="6809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uiExpand="1" build="p" animBg="1" autoUpdateAnimBg="0"/>
      <p:bldP spid="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571488"/>
            <a:ext cx="8207375" cy="2357452"/>
          </a:xfrm>
        </p:spPr>
        <p:txBody>
          <a:bodyPr/>
          <a:lstStyle/>
          <a:p>
            <a:r>
              <a:rPr dirty="0" smtClean="0"/>
              <a:t>ReferenceTransferDemo.java</a:t>
            </a:r>
            <a:r>
              <a:rPr lang="zh-CN" altLang="en-US" dirty="0" smtClean="0"/>
              <a:t>（代码</a:t>
            </a:r>
            <a:r>
              <a:rPr dirty="0" smtClean="0"/>
              <a:t>1</a:t>
            </a:r>
            <a:r>
              <a:rPr lang="zh-CN" altLang="en-US" dirty="0" smtClean="0"/>
              <a:t>）</a:t>
            </a:r>
            <a:endParaRPr lang="zh-CN" altLang="en-US" dirty="0"/>
          </a:p>
        </p:txBody>
      </p:sp>
      <p:sp>
        <p:nvSpPr>
          <p:cNvPr id="5" name="标题 4"/>
          <p:cNvSpPr>
            <a:spLocks noGrp="1"/>
          </p:cNvSpPr>
          <p:nvPr>
            <p:ph type="title"/>
          </p:nvPr>
        </p:nvSpPr>
        <p:spPr>
          <a:xfrm>
            <a:off x="468316" y="17845"/>
            <a:ext cx="5461006" cy="410765"/>
          </a:xfrm>
        </p:spPr>
        <p:txBody>
          <a:bodyPr/>
          <a:lstStyle/>
          <a:p>
            <a:r>
              <a:rPr dirty="0" smtClean="0"/>
              <a:t>参数的引用传递</a:t>
            </a:r>
            <a:endParaRPr lang="zh-CN" altLang="en-US" dirty="0"/>
          </a:p>
        </p:txBody>
      </p:sp>
      <p:sp>
        <p:nvSpPr>
          <p:cNvPr id="7" name="文本占位符 6"/>
          <p:cNvSpPr>
            <a:spLocks noGrp="1"/>
          </p:cNvSpPr>
          <p:nvPr>
            <p:ph type="body" sz="quarter" idx="11"/>
          </p:nvPr>
        </p:nvSpPr>
        <p:spPr>
          <a:xfrm>
            <a:off x="357158" y="1235498"/>
            <a:ext cx="8429684" cy="2550698"/>
          </a:xfrm>
        </p:spPr>
        <p:txBody>
          <a:bodyPr/>
          <a:lstStyle/>
          <a:p>
            <a:r>
              <a:rPr lang="en-US" sz="1800" dirty="0"/>
              <a:t>//</a:t>
            </a:r>
            <a:r>
              <a:rPr sz="1800" dirty="0"/>
              <a:t>参数引用传递</a:t>
            </a:r>
          </a:p>
          <a:p>
            <a:r>
              <a:rPr lang="en-US" sz="1800" dirty="0"/>
              <a:t>//</a:t>
            </a:r>
            <a:r>
              <a:rPr sz="1800" dirty="0"/>
              <a:t>定义一个数据类</a:t>
            </a:r>
            <a:r>
              <a:rPr lang="en-US" sz="1800" dirty="0" err="1"/>
              <a:t>Mydata</a:t>
            </a:r>
            <a:endParaRPr sz="1800" dirty="0"/>
          </a:p>
          <a:p>
            <a:r>
              <a:rPr lang="en-US" sz="1800" b="1" dirty="0"/>
              <a:t>class </a:t>
            </a:r>
            <a:r>
              <a:rPr lang="en-US" sz="1800" b="1" dirty="0" err="1"/>
              <a:t>Mydata</a:t>
            </a:r>
            <a:r>
              <a:rPr lang="en-US" sz="1800" b="1" dirty="0"/>
              <a:t>{</a:t>
            </a:r>
            <a:endParaRPr sz="1800" dirty="0"/>
          </a:p>
          <a:p>
            <a:r>
              <a:rPr lang="en-US" sz="1800" b="1" dirty="0"/>
              <a:t>	public </a:t>
            </a:r>
            <a:r>
              <a:rPr lang="en-US" sz="1800" b="1" dirty="0" err="1"/>
              <a:t>int</a:t>
            </a:r>
            <a:r>
              <a:rPr lang="en-US" sz="1800" b="1" dirty="0"/>
              <a:t> a;</a:t>
            </a:r>
            <a:endParaRPr sz="1800" dirty="0"/>
          </a:p>
          <a:p>
            <a:r>
              <a:rPr lang="en-US" sz="1800" b="1" dirty="0"/>
              <a:t>	public </a:t>
            </a:r>
            <a:r>
              <a:rPr lang="en-US" sz="1800" b="1" dirty="0" err="1"/>
              <a:t>int</a:t>
            </a:r>
            <a:r>
              <a:rPr lang="en-US" sz="1800" b="1" dirty="0"/>
              <a:t> b;</a:t>
            </a:r>
            <a:endParaRPr sz="1800" dirty="0"/>
          </a:p>
          <a:p>
            <a:r>
              <a:rPr lang="en-US" sz="1800" b="1" dirty="0"/>
              <a:t>}</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428612"/>
            <a:ext cx="8207375" cy="2357452"/>
          </a:xfrm>
        </p:spPr>
        <p:txBody>
          <a:bodyPr/>
          <a:lstStyle/>
          <a:p>
            <a:r>
              <a:rPr dirty="0" smtClean="0"/>
              <a:t>ReferenceTransferDemo.java</a:t>
            </a:r>
            <a:r>
              <a:rPr lang="zh-CN" altLang="en-US" dirty="0"/>
              <a:t>（</a:t>
            </a:r>
            <a:r>
              <a:rPr lang="zh-CN" altLang="en-US" dirty="0" smtClean="0"/>
              <a:t>代码</a:t>
            </a:r>
            <a:r>
              <a:rPr dirty="0" smtClean="0"/>
              <a:t>2</a:t>
            </a:r>
            <a:r>
              <a:rPr lang="zh-CN" altLang="en-US" dirty="0" smtClean="0"/>
              <a:t>）</a:t>
            </a:r>
            <a:endParaRPr lang="zh-CN" altLang="en-US" dirty="0"/>
          </a:p>
          <a:p>
            <a:endParaRPr lang="zh-CN" altLang="en-US" dirty="0"/>
          </a:p>
        </p:txBody>
      </p:sp>
      <p:sp>
        <p:nvSpPr>
          <p:cNvPr id="5" name="标题 4"/>
          <p:cNvSpPr>
            <a:spLocks noGrp="1"/>
          </p:cNvSpPr>
          <p:nvPr>
            <p:ph type="title"/>
          </p:nvPr>
        </p:nvSpPr>
        <p:spPr>
          <a:xfrm>
            <a:off x="468316" y="17845"/>
            <a:ext cx="5461006" cy="410765"/>
          </a:xfrm>
        </p:spPr>
        <p:txBody>
          <a:bodyPr/>
          <a:lstStyle/>
          <a:p>
            <a:r>
              <a:rPr dirty="0" smtClean="0"/>
              <a:t>参数的引用传递</a:t>
            </a:r>
            <a:endParaRPr lang="zh-CN" altLang="en-US" dirty="0"/>
          </a:p>
        </p:txBody>
      </p:sp>
      <p:sp>
        <p:nvSpPr>
          <p:cNvPr id="7" name="文本占位符 6"/>
          <p:cNvSpPr>
            <a:spLocks noGrp="1"/>
          </p:cNvSpPr>
          <p:nvPr>
            <p:ph type="body" sz="quarter" idx="11"/>
          </p:nvPr>
        </p:nvSpPr>
        <p:spPr>
          <a:xfrm>
            <a:off x="357158" y="857238"/>
            <a:ext cx="8429684" cy="4266553"/>
          </a:xfrm>
        </p:spPr>
        <p:txBody>
          <a:bodyPr/>
          <a:lstStyle/>
          <a:p>
            <a:r>
              <a:rPr lang="en-US" sz="1400" b="1" dirty="0"/>
              <a:t>// </a:t>
            </a:r>
            <a:r>
              <a:rPr sz="1400" b="1" dirty="0"/>
              <a:t>声明</a:t>
            </a:r>
            <a:r>
              <a:rPr lang="en-US" sz="1400" b="1" dirty="0"/>
              <a:t>swap()</a:t>
            </a:r>
            <a:r>
              <a:rPr sz="1400" b="1" dirty="0"/>
              <a:t>方法</a:t>
            </a:r>
            <a:r>
              <a:rPr lang="en-US" sz="1400" b="1" dirty="0"/>
              <a:t> ,</a:t>
            </a:r>
            <a:r>
              <a:rPr sz="1400" b="1" dirty="0"/>
              <a:t>此时的</a:t>
            </a:r>
            <a:r>
              <a:rPr lang="en-US" sz="1400" b="1" dirty="0"/>
              <a:t>data</a:t>
            </a:r>
            <a:r>
              <a:rPr sz="1400" b="1" dirty="0"/>
              <a:t>是形参</a:t>
            </a:r>
            <a:endParaRPr sz="1400" dirty="0"/>
          </a:p>
          <a:p>
            <a:r>
              <a:rPr lang="en-US" sz="1400" b="1" dirty="0" smtClean="0"/>
              <a:t>public </a:t>
            </a:r>
            <a:r>
              <a:rPr lang="en-US" sz="1400" b="1" dirty="0"/>
              <a:t>static void swap(</a:t>
            </a:r>
            <a:r>
              <a:rPr lang="en-US" sz="1400" b="1" dirty="0" err="1"/>
              <a:t>Mydata</a:t>
            </a:r>
            <a:r>
              <a:rPr lang="en-US" sz="1400" b="1" dirty="0"/>
              <a:t> data) </a:t>
            </a:r>
            <a:r>
              <a:rPr lang="en-US" sz="1400" dirty="0"/>
              <a:t>{</a:t>
            </a:r>
            <a:endParaRPr sz="1400" dirty="0"/>
          </a:p>
          <a:p>
            <a:r>
              <a:rPr lang="en-US" sz="1400" dirty="0"/>
              <a:t>	</a:t>
            </a:r>
            <a:r>
              <a:rPr lang="en-US" sz="1400" dirty="0" smtClean="0"/>
              <a:t>// </a:t>
            </a:r>
            <a:r>
              <a:rPr sz="1400" dirty="0"/>
              <a:t>下面三行代码实现</a:t>
            </a:r>
            <a:r>
              <a:rPr lang="en-US" sz="1400" dirty="0"/>
              <a:t>data</a:t>
            </a:r>
            <a:r>
              <a:rPr sz="1400" dirty="0"/>
              <a:t>的</a:t>
            </a:r>
            <a:r>
              <a:rPr lang="en-US" sz="1400" dirty="0"/>
              <a:t>a</a:t>
            </a:r>
            <a:r>
              <a:rPr sz="1400" dirty="0"/>
              <a:t>、</a:t>
            </a:r>
            <a:r>
              <a:rPr lang="en-US" sz="1400" dirty="0"/>
              <a:t>b</a:t>
            </a:r>
            <a:r>
              <a:rPr sz="1400" dirty="0"/>
              <a:t>两个成员变量的值交换。</a:t>
            </a:r>
          </a:p>
          <a:p>
            <a:r>
              <a:rPr lang="en-US" sz="1400" dirty="0"/>
              <a:t>	</a:t>
            </a:r>
            <a:r>
              <a:rPr lang="en-US" sz="1400" dirty="0" smtClean="0"/>
              <a:t>// </a:t>
            </a:r>
            <a:r>
              <a:rPr sz="1400" dirty="0"/>
              <a:t>定义一个临时变量来保存</a:t>
            </a:r>
            <a:r>
              <a:rPr lang="en-US" sz="1400" dirty="0"/>
              <a:t>data</a:t>
            </a:r>
            <a:r>
              <a:rPr sz="1400" dirty="0"/>
              <a:t>对象的</a:t>
            </a:r>
            <a:r>
              <a:rPr lang="en-US" sz="1400" dirty="0"/>
              <a:t>a</a:t>
            </a:r>
            <a:r>
              <a:rPr sz="1400" dirty="0"/>
              <a:t>成员变量的值</a:t>
            </a:r>
          </a:p>
          <a:p>
            <a:r>
              <a:rPr lang="en-US" sz="1400" dirty="0"/>
              <a:t>	</a:t>
            </a:r>
            <a:r>
              <a:rPr lang="en-US" sz="1400" dirty="0" err="1" smtClean="0"/>
              <a:t>int</a:t>
            </a:r>
            <a:r>
              <a:rPr lang="en-US" sz="1400" dirty="0" smtClean="0"/>
              <a:t> </a:t>
            </a:r>
            <a:r>
              <a:rPr lang="en-US" sz="1400" dirty="0" err="1"/>
              <a:t>tmp</a:t>
            </a:r>
            <a:r>
              <a:rPr lang="en-US" sz="1400" dirty="0"/>
              <a:t> = </a:t>
            </a:r>
            <a:r>
              <a:rPr lang="en-US" sz="1400" dirty="0" err="1"/>
              <a:t>data.a</a:t>
            </a:r>
            <a:r>
              <a:rPr lang="en-US" sz="1400" dirty="0"/>
              <a:t>;</a:t>
            </a:r>
            <a:endParaRPr sz="1400" dirty="0"/>
          </a:p>
          <a:p>
            <a:r>
              <a:rPr lang="en-US" sz="1400" dirty="0"/>
              <a:t>	</a:t>
            </a:r>
            <a:r>
              <a:rPr lang="en-US" sz="1400" dirty="0" smtClean="0"/>
              <a:t>// </a:t>
            </a:r>
            <a:r>
              <a:rPr sz="1400" dirty="0"/>
              <a:t>把</a:t>
            </a:r>
            <a:r>
              <a:rPr lang="en-US" sz="1400" dirty="0"/>
              <a:t>data</a:t>
            </a:r>
            <a:r>
              <a:rPr sz="1400" dirty="0"/>
              <a:t>对象的</a:t>
            </a:r>
            <a:r>
              <a:rPr lang="en-US" sz="1400" dirty="0"/>
              <a:t>b</a:t>
            </a:r>
            <a:r>
              <a:rPr sz="1400" dirty="0"/>
              <a:t>成员变量值赋给</a:t>
            </a:r>
            <a:r>
              <a:rPr lang="en-US" sz="1400" dirty="0"/>
              <a:t>a</a:t>
            </a:r>
            <a:r>
              <a:rPr sz="1400" dirty="0"/>
              <a:t>成员变量</a:t>
            </a:r>
          </a:p>
          <a:p>
            <a:r>
              <a:rPr lang="en-US" sz="1400" dirty="0"/>
              <a:t>	</a:t>
            </a:r>
            <a:r>
              <a:rPr lang="en-US" sz="1400" dirty="0" err="1" smtClean="0"/>
              <a:t>data.a</a:t>
            </a:r>
            <a:r>
              <a:rPr lang="en-US" sz="1400" dirty="0" smtClean="0"/>
              <a:t> </a:t>
            </a:r>
            <a:r>
              <a:rPr lang="en-US" sz="1400" dirty="0"/>
              <a:t>= </a:t>
            </a:r>
            <a:r>
              <a:rPr lang="en-US" sz="1400" dirty="0" err="1"/>
              <a:t>data.b</a:t>
            </a:r>
            <a:r>
              <a:rPr lang="en-US" sz="1400" dirty="0"/>
              <a:t>;</a:t>
            </a:r>
            <a:endParaRPr sz="1400" dirty="0"/>
          </a:p>
          <a:p>
            <a:r>
              <a:rPr lang="en-US" sz="1400" dirty="0"/>
              <a:t>	</a:t>
            </a:r>
            <a:r>
              <a:rPr lang="en-US" sz="1400" dirty="0" smtClean="0"/>
              <a:t>// </a:t>
            </a:r>
            <a:r>
              <a:rPr sz="1400" dirty="0"/>
              <a:t>把临时变量</a:t>
            </a:r>
            <a:r>
              <a:rPr lang="en-US" sz="1400" dirty="0" err="1"/>
              <a:t>tmp</a:t>
            </a:r>
            <a:r>
              <a:rPr sz="1400" dirty="0"/>
              <a:t>的值赋给</a:t>
            </a:r>
            <a:r>
              <a:rPr lang="en-US" sz="1400" dirty="0"/>
              <a:t>data</a:t>
            </a:r>
            <a:r>
              <a:rPr sz="1400" dirty="0"/>
              <a:t>对象的</a:t>
            </a:r>
            <a:r>
              <a:rPr lang="en-US" sz="1400" dirty="0"/>
              <a:t>b</a:t>
            </a:r>
            <a:r>
              <a:rPr sz="1400" dirty="0"/>
              <a:t>成员变量</a:t>
            </a:r>
          </a:p>
          <a:p>
            <a:r>
              <a:rPr lang="en-US" sz="1400" dirty="0"/>
              <a:t>	</a:t>
            </a:r>
            <a:r>
              <a:rPr lang="en-US" sz="1400" dirty="0" err="1" smtClean="0"/>
              <a:t>data.b</a:t>
            </a:r>
            <a:r>
              <a:rPr lang="en-US" sz="1400" dirty="0" smtClean="0"/>
              <a:t> </a:t>
            </a:r>
            <a:r>
              <a:rPr lang="en-US" sz="1400" dirty="0"/>
              <a:t>= </a:t>
            </a:r>
            <a:r>
              <a:rPr lang="en-US" sz="1400" dirty="0" err="1"/>
              <a:t>tmp</a:t>
            </a:r>
            <a:r>
              <a:rPr lang="en-US" sz="1400" dirty="0"/>
              <a:t>;</a:t>
            </a:r>
            <a:endParaRPr sz="1400" dirty="0"/>
          </a:p>
          <a:p>
            <a:r>
              <a:rPr lang="en-US" sz="1400" dirty="0"/>
              <a:t>	</a:t>
            </a:r>
            <a:r>
              <a:rPr lang="en-US" sz="1400" dirty="0" err="1" smtClean="0"/>
              <a:t>System.out.println</a:t>
            </a:r>
            <a:r>
              <a:rPr lang="en-US" sz="1400" dirty="0"/>
              <a:t>("swap</a:t>
            </a:r>
            <a:r>
              <a:rPr sz="1400" dirty="0"/>
              <a:t>方法里，</a:t>
            </a:r>
            <a:r>
              <a:rPr lang="en-US" sz="1400" dirty="0"/>
              <a:t>a</a:t>
            </a:r>
            <a:r>
              <a:rPr sz="1400" dirty="0"/>
              <a:t>成员变量的值是</a:t>
            </a:r>
            <a:r>
              <a:rPr lang="en-US" sz="1400" dirty="0"/>
              <a:t>" </a:t>
            </a:r>
            <a:endParaRPr lang="en-US" sz="1400" dirty="0" smtClean="0"/>
          </a:p>
          <a:p>
            <a:r>
              <a:rPr lang="en-US" sz="1400" dirty="0"/>
              <a:t>	</a:t>
            </a:r>
            <a:r>
              <a:rPr lang="en-US" sz="1400" dirty="0" smtClean="0"/>
              <a:t>	+ </a:t>
            </a:r>
            <a:r>
              <a:rPr lang="en-US" sz="1400" dirty="0" err="1"/>
              <a:t>data.a</a:t>
            </a:r>
            <a:r>
              <a:rPr lang="en-US" sz="1400" dirty="0"/>
              <a:t> + </a:t>
            </a:r>
            <a:r>
              <a:rPr lang="en-US" sz="1400" dirty="0" smtClean="0"/>
              <a:t>"</a:t>
            </a:r>
            <a:r>
              <a:rPr sz="1400" dirty="0"/>
              <a:t>；</a:t>
            </a:r>
            <a:r>
              <a:rPr lang="en-US" sz="1400" dirty="0"/>
              <a:t>b</a:t>
            </a:r>
            <a:r>
              <a:rPr sz="1400" dirty="0"/>
              <a:t>成员变量的值是</a:t>
            </a:r>
            <a:r>
              <a:rPr lang="en-US" sz="1400" dirty="0"/>
              <a:t>" + </a:t>
            </a:r>
            <a:r>
              <a:rPr lang="en-US" sz="1400" dirty="0" err="1"/>
              <a:t>data.b</a:t>
            </a:r>
            <a:r>
              <a:rPr lang="en-US" sz="1400" dirty="0"/>
              <a:t>);</a:t>
            </a:r>
            <a:endParaRPr sz="1400" dirty="0"/>
          </a:p>
          <a:p>
            <a:r>
              <a:rPr lang="en-US" sz="1400" dirty="0"/>
              <a:t>	</a:t>
            </a:r>
            <a:r>
              <a:rPr lang="en-US" sz="1400" dirty="0" smtClean="0"/>
              <a:t>// </a:t>
            </a:r>
            <a:r>
              <a:rPr sz="1400" dirty="0"/>
              <a:t>把</a:t>
            </a:r>
            <a:r>
              <a:rPr lang="en-US" sz="1400" dirty="0"/>
              <a:t>data</a:t>
            </a:r>
            <a:r>
              <a:rPr sz="1400" dirty="0"/>
              <a:t>直接赋为</a:t>
            </a:r>
            <a:r>
              <a:rPr lang="en-US" sz="1400" dirty="0"/>
              <a:t>null</a:t>
            </a:r>
            <a:r>
              <a:rPr sz="1400" dirty="0"/>
              <a:t>，让它不再指向任何有效地址。</a:t>
            </a:r>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500050"/>
            <a:ext cx="8207375" cy="2357452"/>
          </a:xfrm>
        </p:spPr>
        <p:txBody>
          <a:bodyPr/>
          <a:lstStyle/>
          <a:p>
            <a:r>
              <a:rPr dirty="0" smtClean="0"/>
              <a:t>ReferenceTransferDemo.java</a:t>
            </a:r>
            <a:r>
              <a:rPr lang="zh-CN" altLang="en-US" dirty="0"/>
              <a:t>（</a:t>
            </a:r>
            <a:r>
              <a:rPr lang="zh-CN" altLang="en-US" dirty="0" smtClean="0"/>
              <a:t>代码</a:t>
            </a:r>
            <a:r>
              <a:rPr dirty="0" smtClean="0"/>
              <a:t>3</a:t>
            </a:r>
            <a:r>
              <a:rPr lang="zh-CN" altLang="en-US" dirty="0" smtClean="0"/>
              <a:t>）</a:t>
            </a:r>
            <a:endParaRPr lang="zh-CN" altLang="en-US" dirty="0"/>
          </a:p>
          <a:p>
            <a:endParaRPr lang="zh-CN" altLang="en-US" dirty="0"/>
          </a:p>
        </p:txBody>
      </p:sp>
      <p:sp>
        <p:nvSpPr>
          <p:cNvPr id="5" name="标题 4"/>
          <p:cNvSpPr>
            <a:spLocks noGrp="1"/>
          </p:cNvSpPr>
          <p:nvPr>
            <p:ph type="title"/>
          </p:nvPr>
        </p:nvSpPr>
        <p:spPr>
          <a:xfrm>
            <a:off x="468316" y="17845"/>
            <a:ext cx="5461006" cy="410765"/>
          </a:xfrm>
        </p:spPr>
        <p:txBody>
          <a:bodyPr/>
          <a:lstStyle/>
          <a:p>
            <a:r>
              <a:rPr dirty="0" smtClean="0"/>
              <a:t>参数的引用传递</a:t>
            </a:r>
            <a:endParaRPr lang="zh-CN" altLang="en-US" dirty="0"/>
          </a:p>
        </p:txBody>
      </p:sp>
      <p:sp>
        <p:nvSpPr>
          <p:cNvPr id="7" name="文本占位符 6"/>
          <p:cNvSpPr>
            <a:spLocks noGrp="1"/>
          </p:cNvSpPr>
          <p:nvPr>
            <p:ph type="body" sz="quarter" idx="11"/>
          </p:nvPr>
        </p:nvSpPr>
        <p:spPr>
          <a:xfrm>
            <a:off x="357158" y="1030324"/>
            <a:ext cx="8429684" cy="3970318"/>
          </a:xfrm>
        </p:spPr>
        <p:txBody>
          <a:bodyPr/>
          <a:lstStyle/>
          <a:p>
            <a:r>
              <a:rPr lang="en-US" sz="1400" dirty="0"/>
              <a:t>public static void main(String[] </a:t>
            </a:r>
            <a:r>
              <a:rPr lang="en-US" sz="1400" dirty="0" err="1"/>
              <a:t>args</a:t>
            </a:r>
            <a:r>
              <a:rPr lang="en-US" sz="1400" dirty="0"/>
              <a:t>) {</a:t>
            </a:r>
            <a:endParaRPr sz="1400" dirty="0"/>
          </a:p>
          <a:p>
            <a:r>
              <a:rPr lang="en-US" sz="1400" dirty="0" smtClean="0"/>
              <a:t>	//</a:t>
            </a:r>
            <a:r>
              <a:rPr sz="1400" dirty="0"/>
              <a:t>创建一个</a:t>
            </a:r>
            <a:r>
              <a:rPr lang="en-US" sz="1400" dirty="0" err="1"/>
              <a:t>Mydata</a:t>
            </a:r>
            <a:r>
              <a:rPr sz="1400" dirty="0"/>
              <a:t>类的对象</a:t>
            </a:r>
            <a:r>
              <a:rPr lang="en-US" sz="1400" dirty="0"/>
              <a:t>data</a:t>
            </a:r>
            <a:endParaRPr sz="1400" dirty="0"/>
          </a:p>
          <a:p>
            <a:r>
              <a:rPr lang="en-US" sz="1400" dirty="0"/>
              <a:t>	</a:t>
            </a:r>
            <a:r>
              <a:rPr lang="en-US" sz="1400" dirty="0" err="1" smtClean="0"/>
              <a:t>Mydata</a:t>
            </a:r>
            <a:r>
              <a:rPr lang="en-US" sz="1400" dirty="0" smtClean="0"/>
              <a:t> </a:t>
            </a:r>
            <a:r>
              <a:rPr lang="en-US" sz="1400" dirty="0"/>
              <a:t>data = new </a:t>
            </a:r>
            <a:r>
              <a:rPr lang="en-US" sz="1400" dirty="0" err="1"/>
              <a:t>Mydata</a:t>
            </a:r>
            <a:r>
              <a:rPr lang="en-US" sz="1400" dirty="0"/>
              <a:t>();</a:t>
            </a:r>
            <a:endParaRPr sz="1400" dirty="0"/>
          </a:p>
          <a:p>
            <a:r>
              <a:rPr lang="en-US" sz="1400" dirty="0"/>
              <a:t>	</a:t>
            </a:r>
            <a:r>
              <a:rPr lang="en-US" sz="1400" dirty="0" smtClean="0"/>
              <a:t>//</a:t>
            </a:r>
            <a:r>
              <a:rPr sz="1400" dirty="0"/>
              <a:t>给</a:t>
            </a:r>
            <a:r>
              <a:rPr lang="en-US" sz="1400" dirty="0"/>
              <a:t>data</a:t>
            </a:r>
            <a:r>
              <a:rPr sz="1400" dirty="0"/>
              <a:t>对象中的成员变量赋值</a:t>
            </a:r>
          </a:p>
          <a:p>
            <a:r>
              <a:rPr lang="en-US" sz="1400" dirty="0"/>
              <a:t>	</a:t>
            </a:r>
            <a:r>
              <a:rPr lang="en-US" sz="1400" dirty="0" err="1" smtClean="0"/>
              <a:t>data.a</a:t>
            </a:r>
            <a:r>
              <a:rPr lang="en-US" sz="1400" dirty="0" smtClean="0"/>
              <a:t> </a:t>
            </a:r>
            <a:r>
              <a:rPr lang="en-US" sz="1400" dirty="0"/>
              <a:t>= 6;</a:t>
            </a:r>
            <a:endParaRPr sz="1400" dirty="0"/>
          </a:p>
          <a:p>
            <a:r>
              <a:rPr lang="en-US" sz="1400" dirty="0"/>
              <a:t>	</a:t>
            </a:r>
            <a:r>
              <a:rPr lang="en-US" sz="1400" dirty="0" err="1" smtClean="0"/>
              <a:t>data.b</a:t>
            </a:r>
            <a:r>
              <a:rPr lang="en-US" sz="1400" dirty="0" smtClean="0"/>
              <a:t> </a:t>
            </a:r>
            <a:r>
              <a:rPr lang="en-US" sz="1400" dirty="0"/>
              <a:t>= 9;</a:t>
            </a:r>
            <a:endParaRPr sz="1400" dirty="0"/>
          </a:p>
          <a:p>
            <a:r>
              <a:rPr lang="en-US" sz="1400" dirty="0"/>
              <a:t> 	</a:t>
            </a:r>
            <a:r>
              <a:rPr lang="en-US" sz="1400" dirty="0" err="1" smtClean="0"/>
              <a:t>System.out.println</a:t>
            </a:r>
            <a:r>
              <a:rPr lang="en-US" sz="1400" dirty="0"/>
              <a:t>("</a:t>
            </a:r>
            <a:r>
              <a:rPr sz="1400" dirty="0"/>
              <a:t>调用</a:t>
            </a:r>
            <a:r>
              <a:rPr lang="en-US" sz="1400" dirty="0"/>
              <a:t>swap</a:t>
            </a:r>
            <a:r>
              <a:rPr sz="1400" dirty="0"/>
              <a:t>方法前</a:t>
            </a:r>
            <a:r>
              <a:rPr lang="en-US" sz="1400" dirty="0"/>
              <a:t> ,a</a:t>
            </a:r>
            <a:r>
              <a:rPr sz="1400" dirty="0"/>
              <a:t>成员变量的值是</a:t>
            </a:r>
            <a:r>
              <a:rPr lang="en-US" sz="1400" dirty="0"/>
              <a:t>" + </a:t>
            </a:r>
            <a:r>
              <a:rPr lang="en-US" sz="1400" dirty="0" err="1"/>
              <a:t>data.a</a:t>
            </a:r>
            <a:r>
              <a:rPr lang="en-US" sz="1400" dirty="0"/>
              <a:t> + </a:t>
            </a:r>
            <a:endParaRPr sz="1400" dirty="0"/>
          </a:p>
          <a:p>
            <a:r>
              <a:rPr lang="en-US" sz="1400" dirty="0"/>
              <a:t>			"</a:t>
            </a:r>
            <a:r>
              <a:rPr sz="1400" dirty="0"/>
              <a:t>；</a:t>
            </a:r>
            <a:r>
              <a:rPr lang="en-US" sz="1400" dirty="0"/>
              <a:t>b</a:t>
            </a:r>
            <a:r>
              <a:rPr sz="1400" dirty="0"/>
              <a:t>成员变量的值是</a:t>
            </a:r>
            <a:r>
              <a:rPr lang="en-US" sz="1400" dirty="0"/>
              <a:t>" + </a:t>
            </a:r>
            <a:r>
              <a:rPr lang="en-US" sz="1400" dirty="0" err="1"/>
              <a:t>data.b</a:t>
            </a:r>
            <a:r>
              <a:rPr lang="en-US" sz="1400" dirty="0" smtClean="0"/>
              <a:t>);</a:t>
            </a:r>
            <a:r>
              <a:rPr lang="en-US" sz="1400" dirty="0"/>
              <a:t>	</a:t>
            </a:r>
            <a:endParaRPr sz="1400" dirty="0"/>
          </a:p>
          <a:p>
            <a:r>
              <a:rPr lang="en-US" sz="1400" b="1" dirty="0"/>
              <a:t>	</a:t>
            </a:r>
            <a:r>
              <a:rPr lang="en-US" sz="1400" b="1" dirty="0" smtClean="0"/>
              <a:t>swap(data);</a:t>
            </a:r>
            <a:r>
              <a:rPr sz="1400" b="1" dirty="0"/>
              <a:t> </a:t>
            </a:r>
            <a:r>
              <a:rPr lang="en-US" altLang="zh-CN" sz="1400" b="1" dirty="0"/>
              <a:t>// </a:t>
            </a:r>
            <a:r>
              <a:rPr sz="1400" b="1" dirty="0"/>
              <a:t>调用</a:t>
            </a:r>
            <a:r>
              <a:rPr lang="en-US" altLang="zh-CN" sz="1400" b="1" dirty="0"/>
              <a:t>swap()</a:t>
            </a:r>
            <a:r>
              <a:rPr sz="1400" b="1" dirty="0"/>
              <a:t>方法</a:t>
            </a:r>
            <a:r>
              <a:rPr lang="en-US" altLang="zh-CN" sz="1400" b="1" dirty="0"/>
              <a:t>,</a:t>
            </a:r>
            <a:r>
              <a:rPr sz="1400" b="1" dirty="0"/>
              <a:t>此时的</a:t>
            </a:r>
            <a:r>
              <a:rPr lang="en-US" altLang="zh-CN" sz="1400" b="1" dirty="0"/>
              <a:t>data</a:t>
            </a:r>
            <a:r>
              <a:rPr sz="1400" b="1" dirty="0"/>
              <a:t>是实参</a:t>
            </a:r>
            <a:endParaRPr sz="1400" dirty="0"/>
          </a:p>
          <a:p>
            <a:r>
              <a:rPr lang="en-US" sz="1400" dirty="0"/>
              <a:t>	</a:t>
            </a:r>
            <a:r>
              <a:rPr lang="en-US" sz="1400" dirty="0" err="1" smtClean="0"/>
              <a:t>System.out.println</a:t>
            </a:r>
            <a:r>
              <a:rPr lang="en-US" sz="1400" dirty="0"/>
              <a:t>("</a:t>
            </a:r>
            <a:r>
              <a:rPr sz="1400" dirty="0"/>
              <a:t>调用</a:t>
            </a:r>
            <a:r>
              <a:rPr lang="en-US" sz="1400" dirty="0"/>
              <a:t>swap</a:t>
            </a:r>
            <a:r>
              <a:rPr sz="1400" dirty="0"/>
              <a:t>方法后</a:t>
            </a:r>
            <a:r>
              <a:rPr lang="en-US" sz="1400" dirty="0"/>
              <a:t> ,a</a:t>
            </a:r>
            <a:r>
              <a:rPr sz="1400" dirty="0"/>
              <a:t>成员变量的值是</a:t>
            </a:r>
            <a:r>
              <a:rPr lang="en-US" sz="1400" dirty="0"/>
              <a:t>" + </a:t>
            </a:r>
            <a:r>
              <a:rPr lang="en-US" sz="1400" dirty="0" err="1"/>
              <a:t>data.a</a:t>
            </a:r>
            <a:r>
              <a:rPr lang="en-US" sz="1400" dirty="0"/>
              <a:t> + </a:t>
            </a:r>
            <a:endParaRPr sz="1400" dirty="0"/>
          </a:p>
          <a:p>
            <a:r>
              <a:rPr lang="en-US" sz="1400" dirty="0"/>
              <a:t>			"</a:t>
            </a:r>
            <a:r>
              <a:rPr sz="1400" dirty="0"/>
              <a:t>；</a:t>
            </a:r>
            <a:r>
              <a:rPr lang="en-US" sz="1400" dirty="0"/>
              <a:t>b</a:t>
            </a:r>
            <a:r>
              <a:rPr sz="1400" dirty="0"/>
              <a:t>成员变量的值是</a:t>
            </a:r>
            <a:r>
              <a:rPr lang="en-US" sz="1400" dirty="0"/>
              <a:t>" + </a:t>
            </a:r>
            <a:r>
              <a:rPr lang="en-US" sz="1400" dirty="0" err="1"/>
              <a:t>data.b</a:t>
            </a:r>
            <a:r>
              <a:rPr lang="en-US" sz="1400" dirty="0"/>
              <a:t>);</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42844" y="714362"/>
            <a:ext cx="8929718" cy="3786214"/>
          </a:xfrm>
        </p:spPr>
        <p:txBody>
          <a:bodyPr/>
          <a:lstStyle/>
          <a:p>
            <a:r>
              <a:rPr dirty="0" smtClean="0"/>
              <a:t>1</a:t>
            </a:r>
            <a:r>
              <a:rPr lang="zh-CN" altLang="en-US" dirty="0" smtClean="0"/>
              <a:t>、</a:t>
            </a:r>
            <a:r>
              <a:rPr dirty="0"/>
              <a:t> Java</a:t>
            </a:r>
            <a:r>
              <a:rPr lang="zh-CN" dirty="0"/>
              <a:t>程序总是从</a:t>
            </a:r>
            <a:r>
              <a:rPr dirty="0"/>
              <a:t>main()</a:t>
            </a:r>
            <a:r>
              <a:rPr lang="zh-CN" dirty="0"/>
              <a:t>方法开始执行，</a:t>
            </a:r>
            <a:r>
              <a:rPr dirty="0"/>
              <a:t>main()</a:t>
            </a:r>
            <a:r>
              <a:rPr lang="zh-CN" dirty="0"/>
              <a:t>方法中创建了一个</a:t>
            </a:r>
            <a:r>
              <a:rPr dirty="0"/>
              <a:t>MyData</a:t>
            </a:r>
            <a:r>
              <a:rPr lang="zh-CN" dirty="0"/>
              <a:t>类的对象</a:t>
            </a:r>
            <a:r>
              <a:rPr dirty="0"/>
              <a:t>data</a:t>
            </a:r>
            <a:r>
              <a:rPr lang="zh-CN" dirty="0"/>
              <a:t>，并对该对象的两个成员变量分别赋值</a:t>
            </a:r>
            <a:endParaRPr lang="zh-CN" altLang="en-US" dirty="0"/>
          </a:p>
        </p:txBody>
      </p:sp>
      <p:sp>
        <p:nvSpPr>
          <p:cNvPr id="5" name="标题 4"/>
          <p:cNvSpPr>
            <a:spLocks noGrp="1"/>
          </p:cNvSpPr>
          <p:nvPr>
            <p:ph type="title"/>
          </p:nvPr>
        </p:nvSpPr>
        <p:spPr/>
        <p:txBody>
          <a:bodyPr/>
          <a:lstStyle/>
          <a:p>
            <a:r>
              <a:rPr dirty="0" smtClean="0"/>
              <a:t>程序引用传递的执行过程</a:t>
            </a:r>
            <a:endParaRPr lang="zh-CN" altLang="en-US"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8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83011" name="Object 3"/>
          <p:cNvGraphicFramePr>
            <a:graphicFrameLocks noChangeAspect="1"/>
          </p:cNvGraphicFramePr>
          <p:nvPr/>
        </p:nvGraphicFramePr>
        <p:xfrm>
          <a:off x="1500166" y="1714494"/>
          <a:ext cx="6143668" cy="3368102"/>
        </p:xfrm>
        <a:graphic>
          <a:graphicData uri="http://schemas.openxmlformats.org/presentationml/2006/ole">
            <mc:AlternateContent xmlns:mc="http://schemas.openxmlformats.org/markup-compatibility/2006">
              <mc:Choice xmlns:v="urn:schemas-microsoft-com:vml" Requires="v">
                <p:oleObj spid="_x0000_s11269" name="Visio" r:id="rId4" imgW="10325100" imgH="5651500" progId="Visio.Drawing.11">
                  <p:embed/>
                </p:oleObj>
              </mc:Choice>
              <mc:Fallback>
                <p:oleObj name="Visio" r:id="rId4" imgW="10325100" imgH="5651500" progId="Visio.Drawing.11">
                  <p:embed/>
                  <p:pic>
                    <p:nvPicPr>
                      <p:cNvPr id="0" name="图片 10240"/>
                      <p:cNvPicPr>
                        <a:picLocks noChangeAspect="1"/>
                      </p:cNvPicPr>
                      <p:nvPr/>
                    </p:nvPicPr>
                    <p:blipFill>
                      <a:blip r:embed="rId5"/>
                      <a:stretch>
                        <a:fillRect/>
                      </a:stretch>
                    </p:blipFill>
                    <p:spPr>
                      <a:xfrm>
                        <a:off x="1500166" y="1714494"/>
                        <a:ext cx="6143668" cy="336810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3011"/>
                                        </p:tgtEl>
                                        <p:attrNameLst>
                                          <p:attrName>style.visibility</p:attrName>
                                        </p:attrNameLst>
                                      </p:cBhvr>
                                      <p:to>
                                        <p:strVal val="visible"/>
                                      </p:to>
                                    </p:set>
                                    <p:anim calcmode="lin" valueType="num">
                                      <p:cBhvr additive="base">
                                        <p:cTn id="13" dur="500" fill="hold"/>
                                        <p:tgtEl>
                                          <p:spTgt spid="683011"/>
                                        </p:tgtEl>
                                        <p:attrNameLst>
                                          <p:attrName>ppt_x</p:attrName>
                                        </p:attrNameLst>
                                      </p:cBhvr>
                                      <p:tavLst>
                                        <p:tav tm="0">
                                          <p:val>
                                            <p:strVal val="#ppt_x"/>
                                          </p:val>
                                        </p:tav>
                                        <p:tav tm="100000">
                                          <p:val>
                                            <p:strVal val="#ppt_x"/>
                                          </p:val>
                                        </p:tav>
                                      </p:tavLst>
                                    </p:anim>
                                    <p:anim calcmode="lin" valueType="num">
                                      <p:cBhvr additive="base">
                                        <p:cTn id="14" dur="500" fill="hold"/>
                                        <p:tgtEl>
                                          <p:spTgt spid="683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42844" y="714362"/>
            <a:ext cx="8929718" cy="3786214"/>
          </a:xfrm>
        </p:spPr>
        <p:txBody>
          <a:bodyPr/>
          <a:lstStyle/>
          <a:p>
            <a:r>
              <a:rPr dirty="0" smtClean="0"/>
              <a:t>2</a:t>
            </a:r>
            <a:r>
              <a:rPr lang="zh-CN" altLang="en-US" dirty="0" smtClean="0"/>
              <a:t>、</a:t>
            </a:r>
            <a:r>
              <a:rPr lang="zh-CN" dirty="0"/>
              <a:t>当程序调用</a:t>
            </a:r>
            <a:r>
              <a:rPr dirty="0"/>
              <a:t>swap()</a:t>
            </a:r>
            <a:r>
              <a:rPr lang="zh-CN" dirty="0"/>
              <a:t>方法时，系统进入</a:t>
            </a:r>
            <a:r>
              <a:rPr dirty="0"/>
              <a:t>swap()</a:t>
            </a:r>
            <a:r>
              <a:rPr lang="zh-CN" dirty="0"/>
              <a:t>方法，并将</a:t>
            </a:r>
            <a:r>
              <a:rPr dirty="0"/>
              <a:t>main()</a:t>
            </a:r>
            <a:r>
              <a:rPr lang="zh-CN" dirty="0"/>
              <a:t>方法中的</a:t>
            </a:r>
            <a:r>
              <a:rPr dirty="0"/>
              <a:t>data</a:t>
            </a:r>
            <a:r>
              <a:rPr lang="zh-CN" dirty="0"/>
              <a:t>对象作为参数传入</a:t>
            </a:r>
            <a:r>
              <a:rPr dirty="0"/>
              <a:t>swap()</a:t>
            </a:r>
            <a:r>
              <a:rPr lang="zh-CN" dirty="0"/>
              <a:t>，此时</a:t>
            </a:r>
            <a:r>
              <a:rPr dirty="0"/>
              <a:t>main()</a:t>
            </a:r>
            <a:r>
              <a:rPr lang="zh-CN" dirty="0"/>
              <a:t>方法中的实参</a:t>
            </a:r>
            <a:r>
              <a:rPr dirty="0"/>
              <a:t>data</a:t>
            </a:r>
            <a:r>
              <a:rPr lang="zh-CN" dirty="0"/>
              <a:t>会将其地址传给</a:t>
            </a:r>
            <a:r>
              <a:rPr dirty="0"/>
              <a:t>swap()</a:t>
            </a:r>
            <a:r>
              <a:rPr lang="zh-CN" dirty="0"/>
              <a:t>方法中的形参</a:t>
            </a:r>
            <a:r>
              <a:rPr dirty="0"/>
              <a:t>data</a:t>
            </a:r>
            <a:r>
              <a:rPr lang="zh-CN" dirty="0"/>
              <a:t>，这样实参和形参都指向同一个对象</a:t>
            </a:r>
            <a:endParaRPr lang="zh-CN" altLang="en-US" dirty="0"/>
          </a:p>
        </p:txBody>
      </p:sp>
      <p:sp>
        <p:nvSpPr>
          <p:cNvPr id="5" name="标题 4"/>
          <p:cNvSpPr>
            <a:spLocks noGrp="1"/>
          </p:cNvSpPr>
          <p:nvPr>
            <p:ph type="title"/>
          </p:nvPr>
        </p:nvSpPr>
        <p:spPr/>
        <p:txBody>
          <a:bodyPr/>
          <a:lstStyle/>
          <a:p>
            <a:r>
              <a:rPr dirty="0" smtClean="0"/>
              <a:t>程序引用传递的执行过程</a:t>
            </a:r>
            <a:endParaRPr lang="zh-CN" altLang="en-US"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8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120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91203" name="Object 3"/>
          <p:cNvGraphicFramePr>
            <a:graphicFrameLocks noChangeAspect="1"/>
          </p:cNvGraphicFramePr>
          <p:nvPr/>
        </p:nvGraphicFramePr>
        <p:xfrm>
          <a:off x="1071538" y="2123852"/>
          <a:ext cx="7143800" cy="2876790"/>
        </p:xfrm>
        <a:graphic>
          <a:graphicData uri="http://schemas.openxmlformats.org/presentationml/2006/ole">
            <mc:AlternateContent xmlns:mc="http://schemas.openxmlformats.org/markup-compatibility/2006">
              <mc:Choice xmlns:v="urn:schemas-microsoft-com:vml" Requires="v">
                <p:oleObj spid="_x0000_s12293" name="Visio" r:id="rId4" imgW="13576300" imgH="5461000" progId="Visio.Drawing.11">
                  <p:embed/>
                </p:oleObj>
              </mc:Choice>
              <mc:Fallback>
                <p:oleObj name="Visio" r:id="rId4" imgW="13576300" imgH="5461000" progId="Visio.Drawing.11">
                  <p:embed/>
                  <p:pic>
                    <p:nvPicPr>
                      <p:cNvPr id="0" name="图片 11264"/>
                      <p:cNvPicPr>
                        <a:picLocks noChangeAspect="1"/>
                      </p:cNvPicPr>
                      <p:nvPr/>
                    </p:nvPicPr>
                    <p:blipFill>
                      <a:blip r:embed="rId5"/>
                      <a:stretch>
                        <a:fillRect/>
                      </a:stretch>
                    </p:blipFill>
                    <p:spPr>
                      <a:xfrm>
                        <a:off x="1071538" y="2123852"/>
                        <a:ext cx="7143800" cy="287679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1203"/>
                                        </p:tgtEl>
                                        <p:attrNameLst>
                                          <p:attrName>style.visibility</p:attrName>
                                        </p:attrNameLst>
                                      </p:cBhvr>
                                      <p:to>
                                        <p:strVal val="visible"/>
                                      </p:to>
                                    </p:set>
                                    <p:anim calcmode="lin" valueType="num">
                                      <p:cBhvr additive="base">
                                        <p:cTn id="13" dur="500" fill="hold"/>
                                        <p:tgtEl>
                                          <p:spTgt spid="691203"/>
                                        </p:tgtEl>
                                        <p:attrNameLst>
                                          <p:attrName>ppt_x</p:attrName>
                                        </p:attrNameLst>
                                      </p:cBhvr>
                                      <p:tavLst>
                                        <p:tav tm="0">
                                          <p:val>
                                            <p:strVal val="#ppt_x"/>
                                          </p:val>
                                        </p:tav>
                                        <p:tav tm="100000">
                                          <p:val>
                                            <p:strVal val="#ppt_x"/>
                                          </p:val>
                                        </p:tav>
                                      </p:tavLst>
                                    </p:anim>
                                    <p:anim calcmode="lin" valueType="num">
                                      <p:cBhvr additive="base">
                                        <p:cTn id="14" dur="500" fill="hold"/>
                                        <p:tgtEl>
                                          <p:spTgt spid="691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42844" y="714362"/>
            <a:ext cx="8929718" cy="3786214"/>
          </a:xfrm>
        </p:spPr>
        <p:txBody>
          <a:bodyPr/>
          <a:lstStyle/>
          <a:p>
            <a:r>
              <a:rPr dirty="0" smtClean="0"/>
              <a:t>3</a:t>
            </a:r>
            <a:r>
              <a:rPr lang="zh-CN" altLang="en-US" dirty="0" smtClean="0"/>
              <a:t>、</a:t>
            </a:r>
            <a:r>
              <a:rPr lang="zh-CN" dirty="0"/>
              <a:t>程序在</a:t>
            </a:r>
            <a:r>
              <a:rPr dirty="0"/>
              <a:t>swap()</a:t>
            </a:r>
            <a:r>
              <a:rPr lang="zh-CN" dirty="0"/>
              <a:t>方法中交换成员变量</a:t>
            </a:r>
            <a:r>
              <a:rPr dirty="0"/>
              <a:t>a</a:t>
            </a:r>
            <a:r>
              <a:rPr lang="zh-CN" dirty="0"/>
              <a:t>、</a:t>
            </a:r>
            <a:r>
              <a:rPr dirty="0"/>
              <a:t>b</a:t>
            </a:r>
            <a:r>
              <a:rPr lang="zh-CN" dirty="0"/>
              <a:t>的</a:t>
            </a:r>
            <a:r>
              <a:rPr lang="zh-CN" dirty="0" smtClean="0"/>
              <a:t>值，</a:t>
            </a:r>
            <a:r>
              <a:rPr lang="zh-CN" dirty="0"/>
              <a:t>形参的值改变实参的值也会改变，这就是引用传递的实质</a:t>
            </a:r>
            <a:endParaRPr lang="zh-CN" altLang="en-US" dirty="0"/>
          </a:p>
        </p:txBody>
      </p:sp>
      <p:sp>
        <p:nvSpPr>
          <p:cNvPr id="5" name="标题 4"/>
          <p:cNvSpPr>
            <a:spLocks noGrp="1"/>
          </p:cNvSpPr>
          <p:nvPr>
            <p:ph type="title"/>
          </p:nvPr>
        </p:nvSpPr>
        <p:spPr/>
        <p:txBody>
          <a:bodyPr/>
          <a:lstStyle/>
          <a:p>
            <a:r>
              <a:rPr dirty="0" smtClean="0"/>
              <a:t>程序引用传递的执行过程</a:t>
            </a:r>
            <a:endParaRPr lang="zh-CN" altLang="en-US"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8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120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32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93251" name="Object 3"/>
          <p:cNvGraphicFramePr>
            <a:graphicFrameLocks noChangeAspect="1"/>
          </p:cNvGraphicFramePr>
          <p:nvPr/>
        </p:nvGraphicFramePr>
        <p:xfrm>
          <a:off x="785786" y="1785932"/>
          <a:ext cx="7829076" cy="3143272"/>
        </p:xfrm>
        <a:graphic>
          <a:graphicData uri="http://schemas.openxmlformats.org/presentationml/2006/ole">
            <mc:AlternateContent xmlns:mc="http://schemas.openxmlformats.org/markup-compatibility/2006">
              <mc:Choice xmlns:v="urn:schemas-microsoft-com:vml" Requires="v">
                <p:oleObj spid="_x0000_s13317" name="Visio" r:id="rId4" imgW="13576300" imgH="5461000" progId="Visio.Drawing.11">
                  <p:embed/>
                </p:oleObj>
              </mc:Choice>
              <mc:Fallback>
                <p:oleObj name="Visio" r:id="rId4" imgW="13576300" imgH="5461000" progId="Visio.Drawing.11">
                  <p:embed/>
                  <p:pic>
                    <p:nvPicPr>
                      <p:cNvPr id="0" name="图片 12288"/>
                      <p:cNvPicPr>
                        <a:picLocks noChangeAspect="1"/>
                      </p:cNvPicPr>
                      <p:nvPr/>
                    </p:nvPicPr>
                    <p:blipFill>
                      <a:blip r:embed="rId5"/>
                      <a:stretch>
                        <a:fillRect/>
                      </a:stretch>
                    </p:blipFill>
                    <p:spPr>
                      <a:xfrm>
                        <a:off x="785786" y="1785932"/>
                        <a:ext cx="7829076" cy="314327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3251"/>
                                        </p:tgtEl>
                                        <p:attrNameLst>
                                          <p:attrName>style.visibility</p:attrName>
                                        </p:attrNameLst>
                                      </p:cBhvr>
                                      <p:to>
                                        <p:strVal val="visible"/>
                                      </p:to>
                                    </p:set>
                                    <p:anim calcmode="lin" valueType="num">
                                      <p:cBhvr additive="base">
                                        <p:cTn id="13" dur="500" fill="hold"/>
                                        <p:tgtEl>
                                          <p:spTgt spid="693251"/>
                                        </p:tgtEl>
                                        <p:attrNameLst>
                                          <p:attrName>ppt_x</p:attrName>
                                        </p:attrNameLst>
                                      </p:cBhvr>
                                      <p:tavLst>
                                        <p:tav tm="0">
                                          <p:val>
                                            <p:strVal val="#ppt_x"/>
                                          </p:val>
                                        </p:tav>
                                        <p:tav tm="100000">
                                          <p:val>
                                            <p:strVal val="#ppt_x"/>
                                          </p:val>
                                        </p:tav>
                                      </p:tavLst>
                                    </p:anim>
                                    <p:anim calcmode="lin" valueType="num">
                                      <p:cBhvr additive="base">
                                        <p:cTn id="14" dur="500" fill="hold"/>
                                        <p:tgtEl>
                                          <p:spTgt spid="693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a:buNone/>
            </a:pPr>
            <a:r>
              <a:rPr dirty="0" smtClean="0"/>
              <a:t>	</a:t>
            </a:r>
            <a:r>
              <a:rPr lang="zh-CN" dirty="0" smtClean="0"/>
              <a:t>构造</a:t>
            </a:r>
            <a:r>
              <a:rPr lang="zh-CN" dirty="0"/>
              <a:t>方法（也称为构造函数）是类的一个特殊方法，用于创建对象时初始化对象中的属性值</a:t>
            </a:r>
            <a:r>
              <a:rPr lang="zh-CN" dirty="0" smtClean="0"/>
              <a:t>。</a:t>
            </a:r>
            <a:endParaRPr dirty="0" smtClean="0"/>
          </a:p>
          <a:p>
            <a:r>
              <a:rPr lang="zh-CN" altLang="en-US" dirty="0" smtClean="0"/>
              <a:t>语法：</a:t>
            </a:r>
            <a:endParaRPr dirty="0" smtClean="0"/>
          </a:p>
          <a:p>
            <a:endParaRPr dirty="0" smtClean="0"/>
          </a:p>
        </p:txBody>
      </p:sp>
      <p:sp>
        <p:nvSpPr>
          <p:cNvPr id="6" name="标题 5"/>
          <p:cNvSpPr>
            <a:spLocks noGrp="1"/>
          </p:cNvSpPr>
          <p:nvPr>
            <p:ph type="title"/>
          </p:nvPr>
        </p:nvSpPr>
        <p:spPr/>
        <p:txBody>
          <a:bodyPr/>
          <a:lstStyle/>
          <a:p>
            <a:r>
              <a:rPr lang="en-US" dirty="0" smtClean="0"/>
              <a:t>3.3.2  </a:t>
            </a:r>
            <a:r>
              <a:rPr dirty="0" smtClean="0"/>
              <a:t>构造方法</a:t>
            </a:r>
            <a:endParaRPr dirty="0"/>
          </a:p>
        </p:txBody>
      </p:sp>
      <p:sp>
        <p:nvSpPr>
          <p:cNvPr id="9" name="文本占位符 8"/>
          <p:cNvSpPr>
            <a:spLocks noGrp="1"/>
          </p:cNvSpPr>
          <p:nvPr>
            <p:ph type="body" sz="quarter" idx="11"/>
          </p:nvPr>
        </p:nvSpPr>
        <p:spPr>
          <a:xfrm>
            <a:off x="1000100" y="4071948"/>
            <a:ext cx="7215238" cy="642942"/>
          </a:xfrm>
        </p:spPr>
        <p:txBody>
          <a:bodyPr/>
          <a:lstStyle/>
          <a:p>
            <a:r>
              <a:rPr dirty="0"/>
              <a:t>构造方法的方法名必须与类名一致，且没有返回类型</a:t>
            </a:r>
            <a:r>
              <a:rPr dirty="0" smtClean="0"/>
              <a:t>，也没有</a:t>
            </a:r>
            <a:r>
              <a:rPr lang="en-US" dirty="0"/>
              <a:t>void</a:t>
            </a:r>
            <a:endParaRPr dirty="0"/>
          </a:p>
        </p:txBody>
      </p:sp>
      <p:sp>
        <p:nvSpPr>
          <p:cNvPr id="13" name="文本占位符 12"/>
          <p:cNvSpPr>
            <a:spLocks noGrp="1"/>
          </p:cNvSpPr>
          <p:nvPr>
            <p:ph type="body" sz="quarter" idx="12"/>
          </p:nvPr>
        </p:nvSpPr>
        <p:spPr>
          <a:xfrm>
            <a:off x="1214414" y="2357436"/>
            <a:ext cx="6357956" cy="1438855"/>
          </a:xfrm>
        </p:spPr>
        <p:txBody>
          <a:bodyPr/>
          <a:lstStyle/>
          <a:p>
            <a:r>
              <a:rPr lang="en-US" dirty="0"/>
              <a:t>[</a:t>
            </a:r>
            <a:r>
              <a:rPr dirty="0"/>
              <a:t>访问符</a:t>
            </a:r>
            <a:r>
              <a:rPr lang="en-US" dirty="0"/>
              <a:t>] </a:t>
            </a:r>
            <a:r>
              <a:rPr dirty="0"/>
              <a:t>类名</a:t>
            </a:r>
            <a:r>
              <a:rPr lang="en-US" dirty="0"/>
              <a:t>([</a:t>
            </a:r>
            <a:r>
              <a:rPr dirty="0"/>
              <a:t>参数列表</a:t>
            </a:r>
            <a:r>
              <a:rPr lang="en-US" dirty="0"/>
              <a:t>]){</a:t>
            </a:r>
            <a:endParaRPr dirty="0"/>
          </a:p>
          <a:p>
            <a:r>
              <a:rPr lang="en-US" dirty="0"/>
              <a:t>	//</a:t>
            </a:r>
            <a:r>
              <a:rPr dirty="0"/>
              <a:t>初始化语句</a:t>
            </a:r>
            <a:r>
              <a:rPr lang="en-US" dirty="0"/>
              <a:t>;</a:t>
            </a:r>
            <a:endParaRPr dirty="0"/>
          </a:p>
          <a:p>
            <a:r>
              <a:rPr lang="en-US" dirty="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cstate="print">
            <a:duotone>
              <a:schemeClr val="accent1">
                <a:shade val="45000"/>
                <a:satMod val="135000"/>
              </a:schemeClr>
              <a:prstClr val="white"/>
            </a:duotone>
          </a:blip>
          <a:stretch>
            <a:fillRect/>
          </a:stretch>
        </p:blipFill>
        <p:spPr>
          <a:xfrm>
            <a:off x="227052" y="4065082"/>
            <a:ext cx="484014" cy="484014"/>
          </a:xfrm>
          <a:prstGeom prst="rect">
            <a:avLst/>
          </a:prstGeom>
        </p:spPr>
      </p:pic>
      <p:sp>
        <p:nvSpPr>
          <p:cNvPr id="12" name="文本框 6"/>
          <p:cNvSpPr txBox="1"/>
          <p:nvPr/>
        </p:nvSpPr>
        <p:spPr>
          <a:xfrm>
            <a:off x="192061" y="4518041"/>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bg/>
                                          </p:spTgt>
                                        </p:tgtEl>
                                        <p:attrNameLst>
                                          <p:attrName>style.visibility</p:attrName>
                                        </p:attrNameLst>
                                      </p:cBhvr>
                                      <p:to>
                                        <p:strVal val="visible"/>
                                      </p:to>
                                    </p:set>
                                    <p:anim calcmode="lin" valueType="num">
                                      <p:cBhvr additive="base">
                                        <p:cTn id="19"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 calcmode="lin" valueType="num">
                                      <p:cBhvr additive="base">
                                        <p:cTn id="2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 calcmode="lin" valueType="num">
                                      <p:cBhvr additive="base">
                                        <p:cTn id="2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 calcmode="lin" valueType="num">
                                      <p:cBhvr additive="base">
                                        <p:cTn id="3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bg/>
                                          </p:spTgt>
                                        </p:tgtEl>
                                        <p:attrNameLst>
                                          <p:attrName>style.visibility</p:attrName>
                                        </p:attrNameLst>
                                      </p:cBhvr>
                                      <p:to>
                                        <p:strVal val="visible"/>
                                      </p:to>
                                    </p:set>
                                    <p:anim calcmode="lin" valueType="num">
                                      <p:cBhvr additive="base">
                                        <p:cTn id="3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9">
                                            <p:bg/>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 calcmode="lin" valueType="num">
                                      <p:cBhvr additive="base">
                                        <p:cTn id="4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par>
                          <p:cTn id="48" fill="hold">
                            <p:stCondLst>
                              <p:cond delay="1000"/>
                            </p:stCondLst>
                            <p:childTnLst>
                              <p:par>
                                <p:cTn id="49" presetID="2" presetClass="entr" presetSubtype="4"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animBg="1"/>
      <p:bldP spid="13" grpId="0" uiExpand="1" build="p" animBg="1"/>
      <p:bldP spid="1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428612"/>
            <a:ext cx="8207375" cy="2357452"/>
          </a:xfrm>
        </p:spPr>
        <p:txBody>
          <a:bodyPr/>
          <a:lstStyle/>
          <a:p>
            <a:r>
              <a:rPr dirty="0" smtClean="0"/>
              <a:t>Person.java</a:t>
            </a:r>
            <a:endParaRPr lang="zh-CN" altLang="en-US" dirty="0"/>
          </a:p>
          <a:p>
            <a:endParaRPr lang="zh-CN" altLang="en-US" dirty="0"/>
          </a:p>
        </p:txBody>
      </p:sp>
      <p:sp>
        <p:nvSpPr>
          <p:cNvPr id="5" name="标题 4"/>
          <p:cNvSpPr>
            <a:spLocks noGrp="1"/>
          </p:cNvSpPr>
          <p:nvPr>
            <p:ph type="title"/>
          </p:nvPr>
        </p:nvSpPr>
        <p:spPr>
          <a:xfrm>
            <a:off x="468316" y="17845"/>
            <a:ext cx="6818328" cy="410765"/>
          </a:xfrm>
        </p:spPr>
        <p:txBody>
          <a:bodyPr/>
          <a:lstStyle/>
          <a:p>
            <a:r>
              <a:rPr lang="en-US" dirty="0" smtClean="0"/>
              <a:t>Person</a:t>
            </a:r>
            <a:r>
              <a:rPr dirty="0" smtClean="0"/>
              <a:t>类增加一个构造方法</a:t>
            </a:r>
            <a:endParaRPr lang="zh-CN" altLang="en-US" dirty="0"/>
          </a:p>
        </p:txBody>
      </p:sp>
      <p:sp>
        <p:nvSpPr>
          <p:cNvPr id="7" name="文本占位符 6"/>
          <p:cNvSpPr>
            <a:spLocks noGrp="1"/>
          </p:cNvSpPr>
          <p:nvPr>
            <p:ph type="body" sz="quarter" idx="11"/>
          </p:nvPr>
        </p:nvSpPr>
        <p:spPr>
          <a:xfrm>
            <a:off x="357158" y="857256"/>
            <a:ext cx="8429684" cy="4286262"/>
          </a:xfrm>
        </p:spPr>
        <p:txBody>
          <a:bodyPr/>
          <a:lstStyle/>
          <a:p>
            <a:r>
              <a:rPr lang="en-US" sz="1400" dirty="0" smtClean="0"/>
              <a:t>public </a:t>
            </a:r>
            <a:r>
              <a:rPr lang="en-US" sz="1400" dirty="0"/>
              <a:t>class Person {</a:t>
            </a:r>
            <a:endParaRPr sz="1400" dirty="0"/>
          </a:p>
          <a:p>
            <a:r>
              <a:rPr lang="en-US" sz="1400" dirty="0"/>
              <a:t>	/* </a:t>
            </a:r>
            <a:r>
              <a:rPr sz="1400" dirty="0"/>
              <a:t>属性，成员变量</a:t>
            </a:r>
            <a:r>
              <a:rPr lang="en-US" sz="1400" dirty="0"/>
              <a:t> </a:t>
            </a:r>
            <a:r>
              <a:rPr lang="en-US" sz="1400" dirty="0" smtClean="0"/>
              <a:t>*/</a:t>
            </a:r>
            <a:r>
              <a:rPr lang="en-US" sz="1400" dirty="0"/>
              <a:t>	</a:t>
            </a:r>
            <a:endParaRPr sz="1400" dirty="0"/>
          </a:p>
          <a:p>
            <a:r>
              <a:rPr lang="en-US" sz="1400" dirty="0"/>
              <a:t>	private String name</a:t>
            </a:r>
            <a:r>
              <a:rPr lang="en-US" sz="1400" dirty="0" smtClean="0"/>
              <a:t>;</a:t>
            </a:r>
            <a:r>
              <a:rPr sz="1400" dirty="0"/>
              <a:t> </a:t>
            </a:r>
            <a:r>
              <a:rPr lang="en-US" altLang="zh-CN" sz="1400" dirty="0"/>
              <a:t>// </a:t>
            </a:r>
            <a:r>
              <a:rPr sz="1400" dirty="0" smtClean="0"/>
              <a:t>姓名</a:t>
            </a:r>
            <a:r>
              <a:rPr lang="en-US" sz="1400" dirty="0"/>
              <a:t>	</a:t>
            </a:r>
            <a:endParaRPr sz="1400" dirty="0"/>
          </a:p>
          <a:p>
            <a:r>
              <a:rPr lang="en-US" sz="1400" dirty="0"/>
              <a:t>	private </a:t>
            </a:r>
            <a:r>
              <a:rPr lang="en-US" sz="1400" dirty="0" err="1"/>
              <a:t>int</a:t>
            </a:r>
            <a:r>
              <a:rPr lang="en-US" sz="1400" dirty="0"/>
              <a:t> age</a:t>
            </a:r>
            <a:r>
              <a:rPr lang="en-US" sz="1400" dirty="0" smtClean="0"/>
              <a:t>;</a:t>
            </a:r>
            <a:r>
              <a:rPr sz="1400" dirty="0"/>
              <a:t> </a:t>
            </a:r>
            <a:r>
              <a:rPr lang="en-US" altLang="zh-CN" sz="1400" dirty="0"/>
              <a:t>// </a:t>
            </a:r>
            <a:r>
              <a:rPr sz="1400" dirty="0" smtClean="0"/>
              <a:t>年龄</a:t>
            </a:r>
            <a:r>
              <a:rPr lang="en-US" sz="1400" dirty="0"/>
              <a:t>	</a:t>
            </a:r>
            <a:endParaRPr sz="1400" dirty="0"/>
          </a:p>
          <a:p>
            <a:r>
              <a:rPr lang="en-US" sz="1400" dirty="0"/>
              <a:t>	private String address</a:t>
            </a:r>
            <a:r>
              <a:rPr lang="en-US" sz="1400" dirty="0" smtClean="0"/>
              <a:t>;</a:t>
            </a:r>
            <a:r>
              <a:rPr sz="1400" dirty="0"/>
              <a:t> </a:t>
            </a:r>
            <a:r>
              <a:rPr lang="en-US" altLang="zh-CN" sz="1400" dirty="0"/>
              <a:t>// </a:t>
            </a:r>
            <a:r>
              <a:rPr sz="1400" dirty="0"/>
              <a:t>地址</a:t>
            </a:r>
          </a:p>
          <a:p>
            <a:r>
              <a:rPr lang="en-US" sz="1400" dirty="0"/>
              <a:t>	</a:t>
            </a:r>
            <a:r>
              <a:rPr lang="en-US" sz="1400" b="1" dirty="0"/>
              <a:t>//</a:t>
            </a:r>
            <a:r>
              <a:rPr sz="1400" b="1" dirty="0"/>
              <a:t>构造方法</a:t>
            </a:r>
            <a:endParaRPr sz="1400" dirty="0"/>
          </a:p>
          <a:p>
            <a:r>
              <a:rPr lang="en-US" sz="1400" dirty="0"/>
              <a:t>	</a:t>
            </a:r>
            <a:r>
              <a:rPr lang="en-US" sz="1400" b="1" dirty="0"/>
              <a:t>public Person(String </a:t>
            </a:r>
            <a:r>
              <a:rPr lang="en-US" sz="1400" b="1" dirty="0" err="1"/>
              <a:t>name,int</a:t>
            </a:r>
            <a:r>
              <a:rPr lang="en-US" sz="1400" b="1" dirty="0"/>
              <a:t> </a:t>
            </a:r>
            <a:r>
              <a:rPr lang="en-US" sz="1400" b="1" dirty="0" err="1"/>
              <a:t>age,String</a:t>
            </a:r>
            <a:r>
              <a:rPr lang="en-US" sz="1400" b="1" dirty="0"/>
              <a:t> address){</a:t>
            </a:r>
            <a:endParaRPr sz="1400" dirty="0"/>
          </a:p>
          <a:p>
            <a:r>
              <a:rPr lang="en-US" sz="1400" b="1" dirty="0"/>
              <a:t>		this.name=name;</a:t>
            </a:r>
            <a:endParaRPr sz="1400" dirty="0"/>
          </a:p>
          <a:p>
            <a:r>
              <a:rPr lang="en-US" sz="1400" b="1" dirty="0"/>
              <a:t>		</a:t>
            </a:r>
            <a:r>
              <a:rPr lang="en-US" sz="1400" b="1" dirty="0" err="1"/>
              <a:t>this.age</a:t>
            </a:r>
            <a:r>
              <a:rPr lang="en-US" sz="1400" b="1" dirty="0"/>
              <a:t>=age;</a:t>
            </a:r>
            <a:endParaRPr sz="1400" dirty="0"/>
          </a:p>
          <a:p>
            <a:r>
              <a:rPr lang="en-US" sz="1400" b="1" dirty="0"/>
              <a:t>		</a:t>
            </a:r>
            <a:r>
              <a:rPr lang="en-US" sz="1400" b="1" dirty="0" err="1"/>
              <a:t>this.address</a:t>
            </a:r>
            <a:r>
              <a:rPr lang="en-US" sz="1400" b="1" dirty="0"/>
              <a:t>=address;</a:t>
            </a:r>
            <a:endParaRPr sz="1400" dirty="0"/>
          </a:p>
          <a:p>
            <a:r>
              <a:rPr lang="en-US" sz="1400" b="1" dirty="0"/>
              <a:t>	}</a:t>
            </a:r>
            <a:endParaRPr sz="1400" dirty="0"/>
          </a:p>
          <a:p>
            <a:r>
              <a:rPr lang="en-US" sz="1400" dirty="0"/>
              <a:t>	//......</a:t>
            </a:r>
            <a:r>
              <a:rPr sz="1400" dirty="0"/>
              <a:t>省略</a:t>
            </a:r>
          </a:p>
          <a:p>
            <a:r>
              <a:rPr lang="en-US" sz="1400" dirty="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42844" y="714362"/>
            <a:ext cx="8929718" cy="3786214"/>
          </a:xfrm>
        </p:spPr>
        <p:txBody>
          <a:bodyPr/>
          <a:lstStyle/>
          <a:p>
            <a:r>
              <a:rPr dirty="0"/>
              <a:t>this</a:t>
            </a:r>
            <a:r>
              <a:rPr lang="zh-CN" dirty="0"/>
              <a:t>关键字代表当前所在类将来产生的对象，即将来用该类</a:t>
            </a:r>
            <a:r>
              <a:rPr dirty="0"/>
              <a:t>new</a:t>
            </a:r>
            <a:r>
              <a:rPr lang="zh-CN" dirty="0"/>
              <a:t>出来的对象，用于获取当前类的对象的</a:t>
            </a:r>
            <a:r>
              <a:rPr lang="zh-CN" dirty="0" smtClean="0"/>
              <a:t>引用</a:t>
            </a:r>
            <a:endParaRPr lang="zh-CN" altLang="en-US" dirty="0"/>
          </a:p>
        </p:txBody>
      </p:sp>
      <p:sp>
        <p:nvSpPr>
          <p:cNvPr id="5" name="标题 4"/>
          <p:cNvSpPr>
            <a:spLocks noGrp="1"/>
          </p:cNvSpPr>
          <p:nvPr>
            <p:ph type="title"/>
          </p:nvPr>
        </p:nvSpPr>
        <p:spPr/>
        <p:txBody>
          <a:bodyPr/>
          <a:lstStyle/>
          <a:p>
            <a:pPr lvl="0"/>
            <a:r>
              <a:rPr lang="en-US" dirty="0" smtClean="0"/>
              <a:t>this</a:t>
            </a:r>
            <a:r>
              <a:rPr dirty="0" smtClean="0"/>
              <a:t>关键字</a:t>
            </a:r>
            <a:endParaRPr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8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120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32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695299" name="Picture 3"/>
          <p:cNvPicPr>
            <a:picLocks noChangeAspect="1" noChangeArrowheads="1"/>
          </p:cNvPicPr>
          <p:nvPr/>
        </p:nvPicPr>
        <p:blipFill>
          <a:blip r:embed="rId3"/>
          <a:srcRect/>
          <a:stretch>
            <a:fillRect/>
          </a:stretch>
        </p:blipFill>
        <p:spPr bwMode="auto">
          <a:xfrm>
            <a:off x="1428728" y="1643056"/>
            <a:ext cx="6000792" cy="33970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5299"/>
                                        </p:tgtEl>
                                        <p:attrNameLst>
                                          <p:attrName>style.visibility</p:attrName>
                                        </p:attrNameLst>
                                      </p:cBhvr>
                                      <p:to>
                                        <p:strVal val="visible"/>
                                      </p:to>
                                    </p:set>
                                    <p:anim calcmode="lin" valueType="num">
                                      <p:cBhvr additive="base">
                                        <p:cTn id="13" dur="500" fill="hold"/>
                                        <p:tgtEl>
                                          <p:spTgt spid="695299"/>
                                        </p:tgtEl>
                                        <p:attrNameLst>
                                          <p:attrName>ppt_x</p:attrName>
                                        </p:attrNameLst>
                                      </p:cBhvr>
                                      <p:tavLst>
                                        <p:tav tm="0">
                                          <p:val>
                                            <p:strVal val="#ppt_x"/>
                                          </p:val>
                                        </p:tav>
                                        <p:tav tm="100000">
                                          <p:val>
                                            <p:strVal val="#ppt_x"/>
                                          </p:val>
                                        </p:tav>
                                      </p:tavLst>
                                    </p:anim>
                                    <p:anim calcmode="lin" valueType="num">
                                      <p:cBhvr additive="base">
                                        <p:cTn id="14" dur="500" fill="hold"/>
                                        <p:tgtEl>
                                          <p:spTgt spid="695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smtClean="0"/>
          </a:p>
          <a:p>
            <a:endParaRPr lang="en-US" altLang="zh-CN" smtClean="0"/>
          </a:p>
          <a:p>
            <a:endParaRPr lang="en-US" altLang="zh-CN" smtClean="0"/>
          </a:p>
          <a:p>
            <a:endParaRPr lang="zh-CN" altLang="en-US" dirty="0"/>
          </a:p>
        </p:txBody>
      </p:sp>
      <p:sp>
        <p:nvSpPr>
          <p:cNvPr id="4" name="标题 3"/>
          <p:cNvSpPr>
            <a:spLocks noGrp="1"/>
          </p:cNvSpPr>
          <p:nvPr>
            <p:ph type="title"/>
          </p:nvPr>
        </p:nvSpPr>
        <p:spPr/>
        <p:txBody>
          <a:bodyPr/>
          <a:lstStyle/>
          <a:p>
            <a:r>
              <a:rPr lang="zh-CN" altLang="en-US" smtClean="0"/>
              <a:t>本章目标</a:t>
            </a:r>
            <a:endParaRPr lang="zh-CN" altLang="en-US" dirty="0" smtClean="0"/>
          </a:p>
        </p:txBody>
      </p:sp>
      <p:graphicFrame>
        <p:nvGraphicFramePr>
          <p:cNvPr id="10" name="Group 96"/>
          <p:cNvGraphicFramePr>
            <a:graphicFrameLocks noGrp="1"/>
          </p:cNvGraphicFramePr>
          <p:nvPr/>
        </p:nvGraphicFramePr>
        <p:xfrm>
          <a:off x="857224" y="928676"/>
          <a:ext cx="7748587" cy="3172877"/>
        </p:xfrm>
        <a:graphic>
          <a:graphicData uri="http://schemas.openxmlformats.org/drawingml/2006/table">
            <a:tbl>
              <a:tblPr/>
              <a:tblGrid>
                <a:gridCol w="4392612"/>
                <a:gridCol w="720725"/>
                <a:gridCol w="647700"/>
                <a:gridCol w="647700"/>
                <a:gridCol w="647700"/>
                <a:gridCol w="692150"/>
              </a:tblGrid>
              <a:tr h="0">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知识点</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听</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看</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抄</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改</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Adobe 仿宋 Std R" pitchFamily="18" charset="-122"/>
                          <a:ea typeface="Adobe 仿宋 Std R" pitchFamily="18" charset="-122"/>
                        </a:rPr>
                        <a:t>写</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51670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面向对象思想</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just">
                        <a:lnSpc>
                          <a:spcPts val="1560"/>
                        </a:lnSpc>
                        <a:spcAft>
                          <a:spcPts val="360"/>
                        </a:spcAft>
                      </a:pPr>
                      <a:endParaRPr lang="en-US" sz="9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just">
                        <a:lnSpc>
                          <a:spcPts val="1560"/>
                        </a:lnSpc>
                        <a:spcAft>
                          <a:spcPts val="360"/>
                        </a:spcAft>
                      </a:pPr>
                      <a:endParaRPr lang="en-US" sz="9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类与对象</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49227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方法</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509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封装和访问控制</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静态成员</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tx1">
                              <a:lumMod val="75000"/>
                              <a:lumOff val="25000"/>
                            </a:schemeClr>
                          </a:solidFill>
                          <a:effectLst/>
                          <a:latin typeface="Adobe 仿宋 Std R" pitchFamily="18" charset="-122"/>
                          <a:ea typeface="Adobe 仿宋 Std R" pitchFamily="18" charset="-122"/>
                          <a:cs typeface="+mn-cs"/>
                        </a:rPr>
                        <a:t>对象数组</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en-US" sz="1800" b="1" i="0" u="none" strike="noStrike" kern="1200" cap="none" normalizeH="0" baseline="0" dirty="0" smtClean="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71472" y="571486"/>
            <a:ext cx="8207375" cy="2357452"/>
          </a:xfrm>
        </p:spPr>
        <p:txBody>
          <a:bodyPr/>
          <a:lstStyle/>
          <a:p>
            <a:r>
              <a:rPr lang="zh-CN" dirty="0"/>
              <a:t>在没有同名的情况下，可以直接使用属性的名字，而不需要使用</a:t>
            </a:r>
            <a:r>
              <a:rPr dirty="0"/>
              <a:t>this</a:t>
            </a:r>
            <a:r>
              <a:rPr lang="zh-CN" dirty="0"/>
              <a:t>进行指明</a:t>
            </a:r>
            <a:endParaRPr lang="zh-CN" altLang="en-US" dirty="0"/>
          </a:p>
        </p:txBody>
      </p:sp>
      <p:sp>
        <p:nvSpPr>
          <p:cNvPr id="5" name="标题 4"/>
          <p:cNvSpPr>
            <a:spLocks noGrp="1"/>
          </p:cNvSpPr>
          <p:nvPr>
            <p:ph type="title"/>
          </p:nvPr>
        </p:nvSpPr>
        <p:spPr>
          <a:xfrm>
            <a:off x="468316" y="17845"/>
            <a:ext cx="6818328" cy="410765"/>
          </a:xfrm>
        </p:spPr>
        <p:txBody>
          <a:bodyPr/>
          <a:lstStyle/>
          <a:p>
            <a:endParaRPr lang="zh-CN" altLang="en-US" dirty="0"/>
          </a:p>
        </p:txBody>
      </p:sp>
      <p:sp>
        <p:nvSpPr>
          <p:cNvPr id="7" name="文本占位符 6"/>
          <p:cNvSpPr>
            <a:spLocks noGrp="1"/>
          </p:cNvSpPr>
          <p:nvPr>
            <p:ph type="body" sz="quarter" idx="11"/>
          </p:nvPr>
        </p:nvSpPr>
        <p:spPr>
          <a:xfrm>
            <a:off x="714348" y="1714494"/>
            <a:ext cx="8001056" cy="1708160"/>
          </a:xfrm>
        </p:spPr>
        <p:txBody>
          <a:bodyPr/>
          <a:lstStyle/>
          <a:p>
            <a:r>
              <a:rPr lang="en-US" sz="1400" dirty="0"/>
              <a:t>public Person(String </a:t>
            </a:r>
            <a:r>
              <a:rPr lang="en-US" sz="1400" dirty="0" err="1"/>
              <a:t>n,int</a:t>
            </a:r>
            <a:r>
              <a:rPr lang="en-US" sz="1400" dirty="0"/>
              <a:t> </a:t>
            </a:r>
            <a:r>
              <a:rPr lang="en-US" sz="1400" dirty="0" err="1"/>
              <a:t>a,String</a:t>
            </a:r>
            <a:r>
              <a:rPr lang="en-US" sz="1400" dirty="0"/>
              <a:t> add){</a:t>
            </a:r>
            <a:endParaRPr sz="1400" dirty="0"/>
          </a:p>
          <a:p>
            <a:r>
              <a:rPr lang="en-US" sz="1400" dirty="0"/>
              <a:t>		name=n;</a:t>
            </a:r>
            <a:endParaRPr sz="1400" dirty="0"/>
          </a:p>
          <a:p>
            <a:r>
              <a:rPr lang="en-US" sz="1400" dirty="0"/>
              <a:t>		age=a;</a:t>
            </a:r>
            <a:endParaRPr sz="1400" dirty="0"/>
          </a:p>
          <a:p>
            <a:r>
              <a:rPr lang="en-US" sz="1400" dirty="0"/>
              <a:t>		address=add;</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71472" y="571486"/>
            <a:ext cx="8207375" cy="2357452"/>
          </a:xfrm>
        </p:spPr>
        <p:txBody>
          <a:bodyPr/>
          <a:lstStyle/>
          <a:p>
            <a:r>
              <a:rPr lang="zh-CN" dirty="0"/>
              <a:t>定义完一个带参数的</a:t>
            </a:r>
            <a:r>
              <a:rPr dirty="0"/>
              <a:t>Person()</a:t>
            </a:r>
            <a:r>
              <a:rPr lang="zh-CN" dirty="0"/>
              <a:t>构造方法后，就可以通过此构造方法来创建一个</a:t>
            </a:r>
            <a:r>
              <a:rPr dirty="0"/>
              <a:t>Person</a:t>
            </a:r>
            <a:r>
              <a:rPr lang="zh-CN" dirty="0"/>
              <a:t>对象</a:t>
            </a:r>
            <a:endParaRPr lang="zh-CN" altLang="en-US" dirty="0"/>
          </a:p>
        </p:txBody>
      </p:sp>
      <p:sp>
        <p:nvSpPr>
          <p:cNvPr id="5" name="标题 4"/>
          <p:cNvSpPr>
            <a:spLocks noGrp="1"/>
          </p:cNvSpPr>
          <p:nvPr>
            <p:ph type="title"/>
          </p:nvPr>
        </p:nvSpPr>
        <p:spPr>
          <a:xfrm>
            <a:off x="468316" y="17845"/>
            <a:ext cx="6818328" cy="410765"/>
          </a:xfrm>
        </p:spPr>
        <p:txBody>
          <a:bodyPr/>
          <a:lstStyle/>
          <a:p>
            <a:pPr lvl="0"/>
            <a:r>
              <a:rPr dirty="0" smtClean="0"/>
              <a:t>初始化对象的过程</a:t>
            </a:r>
            <a:endParaRPr lang="zh-CN" altLang="en-US" dirty="0"/>
          </a:p>
        </p:txBody>
      </p:sp>
      <p:sp>
        <p:nvSpPr>
          <p:cNvPr id="7" name="文本占位符 6"/>
          <p:cNvSpPr>
            <a:spLocks noGrp="1"/>
          </p:cNvSpPr>
          <p:nvPr>
            <p:ph type="body" sz="quarter" idx="11"/>
          </p:nvPr>
        </p:nvSpPr>
        <p:spPr>
          <a:xfrm>
            <a:off x="714348" y="1714494"/>
            <a:ext cx="8001056" cy="2354491"/>
          </a:xfrm>
        </p:spPr>
        <p:txBody>
          <a:bodyPr/>
          <a:lstStyle/>
          <a:p>
            <a:r>
              <a:rPr lang="en-US" sz="1400" dirty="0"/>
              <a:t>public static void main(String[] </a:t>
            </a:r>
            <a:r>
              <a:rPr lang="en-US" sz="1400" dirty="0" err="1"/>
              <a:t>args</a:t>
            </a:r>
            <a:r>
              <a:rPr lang="en-US" sz="1400" dirty="0"/>
              <a:t>) {</a:t>
            </a:r>
            <a:endParaRPr sz="1400" dirty="0"/>
          </a:p>
          <a:p>
            <a:r>
              <a:rPr lang="en-US" sz="1400" dirty="0"/>
              <a:t>	</a:t>
            </a:r>
            <a:r>
              <a:rPr lang="en-US" sz="1400" dirty="0" smtClean="0"/>
              <a:t>//</a:t>
            </a:r>
            <a:r>
              <a:rPr sz="1400" dirty="0"/>
              <a:t>创建</a:t>
            </a:r>
            <a:r>
              <a:rPr lang="en-US" sz="1400" dirty="0"/>
              <a:t>Person</a:t>
            </a:r>
            <a:r>
              <a:rPr sz="1400" dirty="0"/>
              <a:t>类的一个对象</a:t>
            </a:r>
            <a:r>
              <a:rPr lang="en-US" sz="1400" dirty="0"/>
              <a:t>p</a:t>
            </a:r>
            <a:endParaRPr sz="1400" dirty="0"/>
          </a:p>
          <a:p>
            <a:r>
              <a:rPr lang="en-US" sz="1400" dirty="0"/>
              <a:t>	</a:t>
            </a:r>
            <a:r>
              <a:rPr lang="en-US" sz="1400" dirty="0" smtClean="0"/>
              <a:t>//</a:t>
            </a:r>
            <a:r>
              <a:rPr lang="en-US" sz="1400" dirty="0"/>
              <a:t>Person p = new Person();</a:t>
            </a:r>
            <a:endParaRPr sz="1400" dirty="0"/>
          </a:p>
          <a:p>
            <a:r>
              <a:rPr lang="en-US" sz="1400" dirty="0"/>
              <a:t>	</a:t>
            </a:r>
            <a:r>
              <a:rPr lang="en-US" sz="1400" b="1" dirty="0" smtClean="0"/>
              <a:t>Person </a:t>
            </a:r>
            <a:r>
              <a:rPr lang="en-US" sz="1400" b="1" dirty="0"/>
              <a:t>p = new Person("</a:t>
            </a:r>
            <a:r>
              <a:rPr sz="1400" b="1" dirty="0"/>
              <a:t>赵克玲</a:t>
            </a:r>
            <a:r>
              <a:rPr lang="en-US" sz="1400" b="1" dirty="0"/>
              <a:t>",35,"</a:t>
            </a:r>
            <a:r>
              <a:rPr sz="1400" b="1" dirty="0"/>
              <a:t>青岛</a:t>
            </a:r>
            <a:r>
              <a:rPr lang="en-US" sz="1400" b="1" dirty="0"/>
              <a:t>");</a:t>
            </a:r>
            <a:endParaRPr sz="1400" dirty="0"/>
          </a:p>
          <a:p>
            <a:r>
              <a:rPr lang="en-US" sz="1400" dirty="0"/>
              <a:t>	</a:t>
            </a:r>
            <a:r>
              <a:rPr lang="en-US" sz="1400" dirty="0" smtClean="0"/>
              <a:t>//</a:t>
            </a:r>
            <a:r>
              <a:rPr sz="1400" dirty="0"/>
              <a:t>使用对象</a:t>
            </a:r>
            <a:r>
              <a:rPr lang="en-US" sz="1400" dirty="0"/>
              <a:t>p</a:t>
            </a:r>
            <a:r>
              <a:rPr sz="1400" dirty="0"/>
              <a:t>，调用</a:t>
            </a:r>
            <a:r>
              <a:rPr lang="en-US" sz="1400" dirty="0"/>
              <a:t>display()</a:t>
            </a:r>
            <a:r>
              <a:rPr sz="1400" dirty="0"/>
              <a:t>方法显示对象各成员变量的默认值</a:t>
            </a:r>
          </a:p>
          <a:p>
            <a:r>
              <a:rPr lang="en-US" sz="1400" dirty="0"/>
              <a:t>	</a:t>
            </a:r>
            <a:r>
              <a:rPr lang="en-US" sz="1400" dirty="0" err="1" smtClean="0"/>
              <a:t>p.display</a:t>
            </a:r>
            <a:r>
              <a:rPr lang="en-US" sz="1400" dirty="0"/>
              <a:t>();</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0"/>
            <a:ext cx="8429679" cy="4286260"/>
          </a:xfrm>
        </p:spPr>
        <p:txBody>
          <a:bodyPr/>
          <a:lstStyle/>
          <a:p>
            <a:r>
              <a:rPr lang="zh-CN" dirty="0" smtClean="0"/>
              <a:t>使用</a:t>
            </a:r>
            <a:r>
              <a:rPr lang="zh-CN" dirty="0"/>
              <a:t>构造方法初始化对象也可以先声明，再</a:t>
            </a:r>
            <a:r>
              <a:rPr lang="zh-CN" dirty="0" smtClean="0"/>
              <a:t>创建</a:t>
            </a:r>
            <a:endParaRPr dirty="0" smtClean="0"/>
          </a:p>
          <a:p>
            <a:endParaRPr b="0" dirty="0"/>
          </a:p>
          <a:p>
            <a:endParaRPr b="0" dirty="0" smtClean="0"/>
          </a:p>
          <a:p>
            <a:r>
              <a:rPr lang="zh-CN" altLang="en-US" dirty="0" smtClean="0"/>
              <a:t>等价于</a:t>
            </a:r>
            <a:endParaRPr dirty="0" smtClean="0"/>
          </a:p>
        </p:txBody>
      </p:sp>
      <p:sp>
        <p:nvSpPr>
          <p:cNvPr id="6" name="标题 5"/>
          <p:cNvSpPr>
            <a:spLocks noGrp="1"/>
          </p:cNvSpPr>
          <p:nvPr>
            <p:ph type="title"/>
          </p:nvPr>
        </p:nvSpPr>
        <p:spPr/>
        <p:txBody>
          <a:bodyPr/>
          <a:lstStyle/>
          <a:p>
            <a:endParaRPr dirty="0"/>
          </a:p>
        </p:txBody>
      </p:sp>
      <p:sp>
        <p:nvSpPr>
          <p:cNvPr id="11" name="文本占位符 10"/>
          <p:cNvSpPr>
            <a:spLocks noGrp="1"/>
          </p:cNvSpPr>
          <p:nvPr>
            <p:ph type="body" sz="quarter" idx="11"/>
          </p:nvPr>
        </p:nvSpPr>
        <p:spPr>
          <a:xfrm>
            <a:off x="857224" y="1500180"/>
            <a:ext cx="6500858" cy="1015663"/>
          </a:xfrm>
        </p:spPr>
        <p:txBody>
          <a:bodyPr/>
          <a:lstStyle/>
          <a:p>
            <a:r>
              <a:rPr lang="en-US" altLang="zh-CN" dirty="0"/>
              <a:t>//</a:t>
            </a:r>
            <a:r>
              <a:rPr dirty="0"/>
              <a:t>声明对象并实例化</a:t>
            </a:r>
            <a:endParaRPr lang="en-US" dirty="0" smtClean="0"/>
          </a:p>
          <a:p>
            <a:r>
              <a:rPr lang="en-US" dirty="0" smtClean="0"/>
              <a:t>Person </a:t>
            </a:r>
            <a:r>
              <a:rPr lang="en-US" dirty="0"/>
              <a:t>p = new Person("</a:t>
            </a:r>
            <a:r>
              <a:rPr dirty="0"/>
              <a:t>赵克玲</a:t>
            </a:r>
            <a:r>
              <a:rPr lang="en-US" dirty="0"/>
              <a:t>",35,"</a:t>
            </a:r>
            <a:r>
              <a:rPr dirty="0"/>
              <a:t>青岛</a:t>
            </a:r>
            <a:r>
              <a:rPr lang="en-US" dirty="0"/>
              <a:t>"); </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文本占位符 10"/>
          <p:cNvSpPr txBox="1"/>
          <p:nvPr/>
        </p:nvSpPr>
        <p:spPr bwMode="auto">
          <a:xfrm>
            <a:off x="928662" y="3071816"/>
            <a:ext cx="6357956" cy="70788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Person p; //</a:t>
            </a:r>
            <a:r>
              <a:rPr lang="zh-CN" altLang="en-US" sz="2000" dirty="0" smtClean="0"/>
              <a:t>声明对象</a:t>
            </a:r>
          </a:p>
          <a:p>
            <a:r>
              <a:rPr lang="en-US" sz="2000" dirty="0" smtClean="0"/>
              <a:t>p = new Person("</a:t>
            </a:r>
            <a:r>
              <a:rPr lang="zh-CN" altLang="en-US" sz="2000" dirty="0" smtClean="0"/>
              <a:t>赵克玲</a:t>
            </a:r>
            <a:r>
              <a:rPr lang="en-US" sz="2000" dirty="0" smtClean="0"/>
              <a:t>",35,"</a:t>
            </a:r>
            <a:r>
              <a:rPr lang="zh-CN" altLang="en-US" sz="2000" dirty="0" smtClean="0"/>
              <a:t>青岛</a:t>
            </a:r>
            <a:r>
              <a:rPr lang="en-US" sz="2000" dirty="0" smtClean="0"/>
              <a:t>"); //</a:t>
            </a:r>
            <a:r>
              <a:rPr lang="zh-CN" altLang="en-US" sz="2000" dirty="0" smtClean="0"/>
              <a:t>实例化对象</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bg/>
                                          </p:spTgt>
                                        </p:tgtEl>
                                        <p:attrNameLst>
                                          <p:attrName>style.visibility</p:attrName>
                                        </p:attrNameLst>
                                      </p:cBhvr>
                                      <p:to>
                                        <p:strVal val="visible"/>
                                      </p:to>
                                    </p:set>
                                    <p:anim calcmode="lin" valueType="num">
                                      <p:cBhvr additive="base">
                                        <p:cTn id="13"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 calcmode="lin" valueType="num">
                                      <p:cBhvr additive="base">
                                        <p:cTn id="2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additive="base">
                                        <p:cTn id="2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1" grpId="0" uiExpand="1" build="p"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42844" y="714362"/>
            <a:ext cx="8929718" cy="3786214"/>
          </a:xfrm>
        </p:spPr>
        <p:txBody>
          <a:bodyPr/>
          <a:lstStyle/>
          <a:p>
            <a:r>
              <a:rPr dirty="0"/>
              <a:t>1</a:t>
            </a:r>
            <a:r>
              <a:rPr lang="zh-CN" altLang="en-US" dirty="0" smtClean="0"/>
              <a:t>、</a:t>
            </a:r>
            <a:r>
              <a:rPr lang="zh-CN" dirty="0"/>
              <a:t>当执行“</a:t>
            </a:r>
            <a:r>
              <a:rPr dirty="0"/>
              <a:t>Person p;</a:t>
            </a:r>
            <a:r>
              <a:rPr lang="zh-CN" dirty="0"/>
              <a:t>”时，系统为引用类型变量</a:t>
            </a:r>
            <a:r>
              <a:rPr dirty="0"/>
              <a:t>p</a:t>
            </a:r>
            <a:r>
              <a:rPr lang="zh-CN" dirty="0"/>
              <a:t>分配栈内存空间，此时只是定义了名为</a:t>
            </a:r>
            <a:r>
              <a:rPr dirty="0"/>
              <a:t>p</a:t>
            </a:r>
            <a:r>
              <a:rPr lang="zh-CN" dirty="0"/>
              <a:t>的变量，还未进行初始化工作</a:t>
            </a:r>
            <a:endParaRPr lang="zh-CN" altLang="en-US" dirty="0"/>
          </a:p>
        </p:txBody>
      </p:sp>
      <p:sp>
        <p:nvSpPr>
          <p:cNvPr id="5" name="标题 4"/>
          <p:cNvSpPr>
            <a:spLocks noGrp="1"/>
          </p:cNvSpPr>
          <p:nvPr>
            <p:ph type="title"/>
          </p:nvPr>
        </p:nvSpPr>
        <p:spPr/>
        <p:txBody>
          <a:bodyPr/>
          <a:lstStyle/>
          <a:p>
            <a:r>
              <a:rPr altLang="en-US" dirty="0" smtClean="0"/>
              <a:t>初始化过程</a:t>
            </a:r>
            <a:endParaRPr lang="zh-CN" altLang="en-US"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8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120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632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96323" name="Object 3"/>
          <p:cNvGraphicFramePr>
            <a:graphicFrameLocks noChangeAspect="1"/>
          </p:cNvGraphicFramePr>
          <p:nvPr/>
        </p:nvGraphicFramePr>
        <p:xfrm>
          <a:off x="3214678" y="1785950"/>
          <a:ext cx="1572938" cy="3429006"/>
        </p:xfrm>
        <a:graphic>
          <a:graphicData uri="http://schemas.openxmlformats.org/presentationml/2006/ole">
            <mc:AlternateContent xmlns:mc="http://schemas.openxmlformats.org/markup-compatibility/2006">
              <mc:Choice xmlns:v="urn:schemas-microsoft-com:vml" Requires="v">
                <p:oleObj spid="_x0000_s14341" name="Visio" r:id="rId4" imgW="2120900" imgH="4648200" progId="Visio.Drawing.11">
                  <p:embed/>
                </p:oleObj>
              </mc:Choice>
              <mc:Fallback>
                <p:oleObj name="Visio" r:id="rId4" imgW="2120900" imgH="4648200" progId="Visio.Drawing.11">
                  <p:embed/>
                  <p:pic>
                    <p:nvPicPr>
                      <p:cNvPr id="0" name="图片 13312"/>
                      <p:cNvPicPr>
                        <a:picLocks noChangeAspect="1"/>
                      </p:cNvPicPr>
                      <p:nvPr/>
                    </p:nvPicPr>
                    <p:blipFill>
                      <a:blip r:embed="rId5"/>
                      <a:stretch>
                        <a:fillRect/>
                      </a:stretch>
                    </p:blipFill>
                    <p:spPr>
                      <a:xfrm>
                        <a:off x="3214678" y="1785950"/>
                        <a:ext cx="1572938" cy="3429006"/>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23"/>
                                        </p:tgtEl>
                                        <p:attrNameLst>
                                          <p:attrName>style.visibility</p:attrName>
                                        </p:attrNameLst>
                                      </p:cBhvr>
                                      <p:to>
                                        <p:strVal val="visible"/>
                                      </p:to>
                                    </p:set>
                                    <p:anim calcmode="lin" valueType="num">
                                      <p:cBhvr additive="base">
                                        <p:cTn id="13" dur="500" fill="hold"/>
                                        <p:tgtEl>
                                          <p:spTgt spid="696323"/>
                                        </p:tgtEl>
                                        <p:attrNameLst>
                                          <p:attrName>ppt_x</p:attrName>
                                        </p:attrNameLst>
                                      </p:cBhvr>
                                      <p:tavLst>
                                        <p:tav tm="0">
                                          <p:val>
                                            <p:strVal val="#ppt_x"/>
                                          </p:val>
                                        </p:tav>
                                        <p:tav tm="100000">
                                          <p:val>
                                            <p:strVal val="#ppt_x"/>
                                          </p:val>
                                        </p:tav>
                                      </p:tavLst>
                                    </p:anim>
                                    <p:anim calcmode="lin" valueType="num">
                                      <p:cBhvr additive="base">
                                        <p:cTn id="14" dur="500" fill="hold"/>
                                        <p:tgtEl>
                                          <p:spTgt spid="696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42844" y="714362"/>
            <a:ext cx="8929718" cy="3786214"/>
          </a:xfrm>
        </p:spPr>
        <p:txBody>
          <a:bodyPr/>
          <a:lstStyle/>
          <a:p>
            <a:r>
              <a:rPr dirty="0" smtClean="0"/>
              <a:t>2</a:t>
            </a:r>
            <a:r>
              <a:rPr lang="zh-CN" altLang="en-US" dirty="0" smtClean="0"/>
              <a:t>、</a:t>
            </a:r>
            <a:r>
              <a:rPr lang="zh-CN" dirty="0"/>
              <a:t>执行语句“</a:t>
            </a:r>
            <a:r>
              <a:rPr dirty="0"/>
              <a:t>p = new Person("</a:t>
            </a:r>
            <a:r>
              <a:rPr lang="zh-CN" dirty="0"/>
              <a:t>赵克玲</a:t>
            </a:r>
            <a:r>
              <a:rPr dirty="0"/>
              <a:t>",35,"</a:t>
            </a:r>
            <a:r>
              <a:rPr lang="zh-CN" dirty="0"/>
              <a:t>青岛</a:t>
            </a:r>
            <a:r>
              <a:rPr dirty="0"/>
              <a:t>");</a:t>
            </a:r>
            <a:r>
              <a:rPr lang="zh-CN" dirty="0"/>
              <a:t>”时，会首先在堆内存中创建一个</a:t>
            </a:r>
            <a:r>
              <a:rPr dirty="0"/>
              <a:t>Person</a:t>
            </a:r>
            <a:r>
              <a:rPr lang="zh-CN" dirty="0"/>
              <a:t>类型的对象，并对各属性的值进行默认的初始化</a:t>
            </a:r>
            <a:endParaRPr lang="zh-CN" altLang="en-US" dirty="0"/>
          </a:p>
        </p:txBody>
      </p:sp>
      <p:sp>
        <p:nvSpPr>
          <p:cNvPr id="5" name="标题 4"/>
          <p:cNvSpPr>
            <a:spLocks noGrp="1"/>
          </p:cNvSpPr>
          <p:nvPr>
            <p:ph type="title"/>
          </p:nvPr>
        </p:nvSpPr>
        <p:spPr/>
        <p:txBody>
          <a:bodyPr/>
          <a:lstStyle/>
          <a:p>
            <a:r>
              <a:rPr altLang="en-US" dirty="0" smtClean="0"/>
              <a:t>初始化过程</a:t>
            </a:r>
            <a:endParaRPr lang="zh-CN" altLang="en-US"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8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120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632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0963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709635" name="Object 3"/>
          <p:cNvGraphicFramePr>
            <a:graphicFrameLocks noChangeAspect="1"/>
          </p:cNvGraphicFramePr>
          <p:nvPr/>
        </p:nvGraphicFramePr>
        <p:xfrm>
          <a:off x="1571604" y="1785932"/>
          <a:ext cx="5929354" cy="3083793"/>
        </p:xfrm>
        <a:graphic>
          <a:graphicData uri="http://schemas.openxmlformats.org/presentationml/2006/ole">
            <mc:AlternateContent xmlns:mc="http://schemas.openxmlformats.org/markup-compatibility/2006">
              <mc:Choice xmlns:v="urn:schemas-microsoft-com:vml" Requires="v">
                <p:oleObj spid="_x0000_s15365" name="Visio" r:id="rId4" imgW="9499600" imgH="4965700" progId="Visio.Drawing.11">
                  <p:embed/>
                </p:oleObj>
              </mc:Choice>
              <mc:Fallback>
                <p:oleObj name="Visio" r:id="rId4" imgW="9499600" imgH="4965700" progId="Visio.Drawing.11">
                  <p:embed/>
                  <p:pic>
                    <p:nvPicPr>
                      <p:cNvPr id="0" name="图片 14336"/>
                      <p:cNvPicPr>
                        <a:picLocks noChangeAspect="1"/>
                      </p:cNvPicPr>
                      <p:nvPr/>
                    </p:nvPicPr>
                    <p:blipFill>
                      <a:blip r:embed="rId5"/>
                      <a:stretch>
                        <a:fillRect/>
                      </a:stretch>
                    </p:blipFill>
                    <p:spPr>
                      <a:xfrm>
                        <a:off x="1571604" y="1785932"/>
                        <a:ext cx="5929354" cy="308379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9635"/>
                                        </p:tgtEl>
                                        <p:attrNameLst>
                                          <p:attrName>style.visibility</p:attrName>
                                        </p:attrNameLst>
                                      </p:cBhvr>
                                      <p:to>
                                        <p:strVal val="visible"/>
                                      </p:to>
                                    </p:set>
                                    <p:anim calcmode="lin" valueType="num">
                                      <p:cBhvr additive="base">
                                        <p:cTn id="13" dur="500" fill="hold"/>
                                        <p:tgtEl>
                                          <p:spTgt spid="709635"/>
                                        </p:tgtEl>
                                        <p:attrNameLst>
                                          <p:attrName>ppt_x</p:attrName>
                                        </p:attrNameLst>
                                      </p:cBhvr>
                                      <p:tavLst>
                                        <p:tav tm="0">
                                          <p:val>
                                            <p:strVal val="#ppt_x"/>
                                          </p:val>
                                        </p:tav>
                                        <p:tav tm="100000">
                                          <p:val>
                                            <p:strVal val="#ppt_x"/>
                                          </p:val>
                                        </p:tav>
                                      </p:tavLst>
                                    </p:anim>
                                    <p:anim calcmode="lin" valueType="num">
                                      <p:cBhvr additive="base">
                                        <p:cTn id="14" dur="500" fill="hold"/>
                                        <p:tgtEl>
                                          <p:spTgt spid="709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42844" y="714362"/>
            <a:ext cx="8929718" cy="3786214"/>
          </a:xfrm>
        </p:spPr>
        <p:txBody>
          <a:bodyPr/>
          <a:lstStyle/>
          <a:p>
            <a:r>
              <a:rPr dirty="0" smtClean="0"/>
              <a:t>3</a:t>
            </a:r>
            <a:r>
              <a:rPr lang="zh-CN" altLang="en-US" dirty="0" smtClean="0"/>
              <a:t>、</a:t>
            </a:r>
            <a:r>
              <a:rPr lang="zh-CN" dirty="0"/>
              <a:t>接下来会执行</a:t>
            </a:r>
            <a:r>
              <a:rPr dirty="0"/>
              <a:t>Person</a:t>
            </a:r>
            <a:r>
              <a:rPr lang="zh-CN" dirty="0"/>
              <a:t>类的构造方法，继续此对象的初始化工作，构造方法中对属性进行赋值</a:t>
            </a:r>
            <a:endParaRPr lang="zh-CN" altLang="en-US" dirty="0"/>
          </a:p>
        </p:txBody>
      </p:sp>
      <p:sp>
        <p:nvSpPr>
          <p:cNvPr id="5" name="标题 4"/>
          <p:cNvSpPr>
            <a:spLocks noGrp="1"/>
          </p:cNvSpPr>
          <p:nvPr>
            <p:ph type="title"/>
          </p:nvPr>
        </p:nvSpPr>
        <p:spPr/>
        <p:txBody>
          <a:bodyPr/>
          <a:lstStyle/>
          <a:p>
            <a:r>
              <a:rPr altLang="en-US" dirty="0" smtClean="0"/>
              <a:t>初始化过程</a:t>
            </a:r>
            <a:endParaRPr lang="zh-CN" altLang="en-US"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8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120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632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0963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168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711683" name="Object 3"/>
          <p:cNvGraphicFramePr>
            <a:graphicFrameLocks noChangeAspect="1"/>
          </p:cNvGraphicFramePr>
          <p:nvPr/>
        </p:nvGraphicFramePr>
        <p:xfrm>
          <a:off x="1285852" y="1714494"/>
          <a:ext cx="6357982" cy="3340884"/>
        </p:xfrm>
        <a:graphic>
          <a:graphicData uri="http://schemas.openxmlformats.org/presentationml/2006/ole">
            <mc:AlternateContent xmlns:mc="http://schemas.openxmlformats.org/markup-compatibility/2006">
              <mc:Choice xmlns:v="urn:schemas-microsoft-com:vml" Requires="v">
                <p:oleObj spid="_x0000_s16389" name="Visio" r:id="rId4" imgW="9131300" imgH="4787900" progId="Visio.Drawing.11">
                  <p:embed/>
                </p:oleObj>
              </mc:Choice>
              <mc:Fallback>
                <p:oleObj name="Visio" r:id="rId4" imgW="9131300" imgH="4787900" progId="Visio.Drawing.11">
                  <p:embed/>
                  <p:pic>
                    <p:nvPicPr>
                      <p:cNvPr id="0" name="图片 15360"/>
                      <p:cNvPicPr>
                        <a:picLocks noChangeAspect="1"/>
                      </p:cNvPicPr>
                      <p:nvPr/>
                    </p:nvPicPr>
                    <p:blipFill>
                      <a:blip r:embed="rId5"/>
                      <a:stretch>
                        <a:fillRect/>
                      </a:stretch>
                    </p:blipFill>
                    <p:spPr>
                      <a:xfrm>
                        <a:off x="1285852" y="1714494"/>
                        <a:ext cx="6357982" cy="3340884"/>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1683"/>
                                        </p:tgtEl>
                                        <p:attrNameLst>
                                          <p:attrName>style.visibility</p:attrName>
                                        </p:attrNameLst>
                                      </p:cBhvr>
                                      <p:to>
                                        <p:strVal val="visible"/>
                                      </p:to>
                                    </p:set>
                                    <p:anim calcmode="lin" valueType="num">
                                      <p:cBhvr additive="base">
                                        <p:cTn id="13" dur="500" fill="hold"/>
                                        <p:tgtEl>
                                          <p:spTgt spid="711683"/>
                                        </p:tgtEl>
                                        <p:attrNameLst>
                                          <p:attrName>ppt_x</p:attrName>
                                        </p:attrNameLst>
                                      </p:cBhvr>
                                      <p:tavLst>
                                        <p:tav tm="0">
                                          <p:val>
                                            <p:strVal val="#ppt_x"/>
                                          </p:val>
                                        </p:tav>
                                        <p:tav tm="100000">
                                          <p:val>
                                            <p:strVal val="#ppt_x"/>
                                          </p:val>
                                        </p:tav>
                                      </p:tavLst>
                                    </p:anim>
                                    <p:anim calcmode="lin" valueType="num">
                                      <p:cBhvr additive="base">
                                        <p:cTn id="14" dur="500" fill="hold"/>
                                        <p:tgtEl>
                                          <p:spTgt spid="711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42844" y="714362"/>
            <a:ext cx="8929718" cy="3786214"/>
          </a:xfrm>
        </p:spPr>
        <p:txBody>
          <a:bodyPr/>
          <a:lstStyle/>
          <a:p>
            <a:r>
              <a:rPr dirty="0" smtClean="0"/>
              <a:t>4</a:t>
            </a:r>
            <a:r>
              <a:rPr lang="zh-CN" altLang="en-US" dirty="0" smtClean="0"/>
              <a:t>、</a:t>
            </a:r>
            <a:r>
              <a:rPr lang="zh-CN" dirty="0"/>
              <a:t>至此，一个</a:t>
            </a:r>
            <a:r>
              <a:rPr dirty="0"/>
              <a:t>Person</a:t>
            </a:r>
            <a:r>
              <a:rPr lang="zh-CN" dirty="0"/>
              <a:t>类型对象的构造以及初始化已经完成，最后执行“</a:t>
            </a:r>
            <a:r>
              <a:rPr dirty="0"/>
              <a:t>=</a:t>
            </a:r>
            <a:r>
              <a:rPr lang="zh-CN" dirty="0"/>
              <a:t>”号赋值操作，将新创建的对象内存空间的首地址赋给对象</a:t>
            </a:r>
            <a:r>
              <a:rPr dirty="0"/>
              <a:t>p</a:t>
            </a:r>
            <a:endParaRPr lang="zh-CN" altLang="en-US" dirty="0"/>
          </a:p>
        </p:txBody>
      </p:sp>
      <p:sp>
        <p:nvSpPr>
          <p:cNvPr id="5" name="标题 4"/>
          <p:cNvSpPr>
            <a:spLocks noGrp="1"/>
          </p:cNvSpPr>
          <p:nvPr>
            <p:ph type="title"/>
          </p:nvPr>
        </p:nvSpPr>
        <p:spPr/>
        <p:txBody>
          <a:bodyPr/>
          <a:lstStyle/>
          <a:p>
            <a:r>
              <a:rPr altLang="en-US" dirty="0" smtClean="0"/>
              <a:t>初始化过程</a:t>
            </a:r>
            <a:endParaRPr lang="zh-CN" altLang="en-US" dirty="0"/>
          </a:p>
        </p:txBody>
      </p:sp>
      <p:sp>
        <p:nvSpPr>
          <p:cNvPr id="67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8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120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9632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0963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168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373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713731" name="Object 3"/>
          <p:cNvGraphicFramePr>
            <a:graphicFrameLocks noChangeAspect="1"/>
          </p:cNvGraphicFramePr>
          <p:nvPr/>
        </p:nvGraphicFramePr>
        <p:xfrm>
          <a:off x="1285852" y="1714494"/>
          <a:ext cx="6215106" cy="3265808"/>
        </p:xfrm>
        <a:graphic>
          <a:graphicData uri="http://schemas.openxmlformats.org/presentationml/2006/ole">
            <mc:AlternateContent xmlns:mc="http://schemas.openxmlformats.org/markup-compatibility/2006">
              <mc:Choice xmlns:v="urn:schemas-microsoft-com:vml" Requires="v">
                <p:oleObj spid="_x0000_s17413" name="Visio" r:id="rId4" imgW="9131300" imgH="4787900" progId="Visio.Drawing.11">
                  <p:embed/>
                </p:oleObj>
              </mc:Choice>
              <mc:Fallback>
                <p:oleObj name="Visio" r:id="rId4" imgW="9131300" imgH="4787900" progId="Visio.Drawing.11">
                  <p:embed/>
                  <p:pic>
                    <p:nvPicPr>
                      <p:cNvPr id="0" name="图片 16384"/>
                      <p:cNvPicPr>
                        <a:picLocks noChangeAspect="1"/>
                      </p:cNvPicPr>
                      <p:nvPr/>
                    </p:nvPicPr>
                    <p:blipFill>
                      <a:blip r:embed="rId5"/>
                      <a:stretch>
                        <a:fillRect/>
                      </a:stretch>
                    </p:blipFill>
                    <p:spPr>
                      <a:xfrm>
                        <a:off x="1285852" y="1714494"/>
                        <a:ext cx="6215106" cy="326580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3731"/>
                                        </p:tgtEl>
                                        <p:attrNameLst>
                                          <p:attrName>style.visibility</p:attrName>
                                        </p:attrNameLst>
                                      </p:cBhvr>
                                      <p:to>
                                        <p:strVal val="visible"/>
                                      </p:to>
                                    </p:set>
                                    <p:anim calcmode="lin" valueType="num">
                                      <p:cBhvr additive="base">
                                        <p:cTn id="13" dur="500" fill="hold"/>
                                        <p:tgtEl>
                                          <p:spTgt spid="713731"/>
                                        </p:tgtEl>
                                        <p:attrNameLst>
                                          <p:attrName>ppt_x</p:attrName>
                                        </p:attrNameLst>
                                      </p:cBhvr>
                                      <p:tavLst>
                                        <p:tav tm="0">
                                          <p:val>
                                            <p:strVal val="#ppt_x"/>
                                          </p:val>
                                        </p:tav>
                                        <p:tav tm="100000">
                                          <p:val>
                                            <p:strVal val="#ppt_x"/>
                                          </p:val>
                                        </p:tav>
                                      </p:tavLst>
                                    </p:anim>
                                    <p:anim calcmode="lin" valueType="num">
                                      <p:cBhvr additive="base">
                                        <p:cTn id="14" dur="500" fill="hold"/>
                                        <p:tgtEl>
                                          <p:spTgt spid="7137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0"/>
            <a:ext cx="8143927" cy="4286259"/>
          </a:xfrm>
        </p:spPr>
        <p:txBody>
          <a:bodyPr/>
          <a:lstStyle/>
          <a:p>
            <a:pPr>
              <a:buNone/>
            </a:pPr>
            <a:r>
              <a:rPr dirty="0" smtClean="0"/>
              <a:t>	</a:t>
            </a:r>
            <a:r>
              <a:rPr lang="zh-CN" altLang="en-US" dirty="0"/>
              <a:t>如果在类中没有定义任何的构造方法，则编译器将会自动加上一个不带任何参数的构造方法，即缺省构造方法，该方法不存在于源程序中，但可以使用，比如：</a:t>
            </a:r>
            <a:endParaRPr lang="zh-CN" altLang="en-US" b="0" dirty="0"/>
          </a:p>
          <a:p>
            <a:pPr>
              <a:buNone/>
            </a:pPr>
            <a:endParaRPr dirty="0" smtClean="0"/>
          </a:p>
          <a:p>
            <a:endParaRPr dirty="0" smtClean="0"/>
          </a:p>
          <a:p>
            <a:endParaRPr dirty="0" smtClean="0"/>
          </a:p>
        </p:txBody>
      </p:sp>
      <p:sp>
        <p:nvSpPr>
          <p:cNvPr id="6" name="标题 5"/>
          <p:cNvSpPr>
            <a:spLocks noGrp="1"/>
          </p:cNvSpPr>
          <p:nvPr>
            <p:ph type="title"/>
          </p:nvPr>
        </p:nvSpPr>
        <p:spPr/>
        <p:txBody>
          <a:bodyPr/>
          <a:lstStyle/>
          <a:p>
            <a:r>
              <a:rPr dirty="0" smtClean="0"/>
              <a:t>默认构造方法</a:t>
            </a:r>
            <a:endParaRPr dirty="0"/>
          </a:p>
        </p:txBody>
      </p:sp>
      <p:sp>
        <p:nvSpPr>
          <p:cNvPr id="9" name="文本占位符 8"/>
          <p:cNvSpPr>
            <a:spLocks noGrp="1"/>
          </p:cNvSpPr>
          <p:nvPr>
            <p:ph type="body" sz="quarter" idx="11"/>
          </p:nvPr>
        </p:nvSpPr>
        <p:spPr>
          <a:xfrm>
            <a:off x="1000100" y="3500444"/>
            <a:ext cx="7215238" cy="857256"/>
          </a:xfrm>
        </p:spPr>
        <p:txBody>
          <a:bodyPr/>
          <a:lstStyle/>
          <a:p>
            <a:r>
              <a:rPr dirty="0"/>
              <a:t>一旦创建了自己的构造方法，缺省的构造方法将不复存在，上面的语句将无法执行。不过如果还想使用的话，则可以显式的写出来</a:t>
            </a:r>
          </a:p>
        </p:txBody>
      </p:sp>
      <p:sp>
        <p:nvSpPr>
          <p:cNvPr id="13" name="文本占位符 12"/>
          <p:cNvSpPr>
            <a:spLocks noGrp="1"/>
          </p:cNvSpPr>
          <p:nvPr>
            <p:ph type="body" sz="quarter" idx="12"/>
          </p:nvPr>
        </p:nvSpPr>
        <p:spPr>
          <a:xfrm>
            <a:off x="1214414" y="2556290"/>
            <a:ext cx="6357956" cy="515526"/>
          </a:xfrm>
        </p:spPr>
        <p:txBody>
          <a:bodyPr/>
          <a:lstStyle/>
          <a:p>
            <a:r>
              <a:rPr lang="en-US" dirty="0"/>
              <a:t>Person p = new Person();</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cstate="print">
            <a:duotone>
              <a:schemeClr val="accent1">
                <a:shade val="45000"/>
                <a:satMod val="135000"/>
              </a:schemeClr>
              <a:prstClr val="white"/>
            </a:duotone>
          </a:blip>
          <a:stretch>
            <a:fillRect/>
          </a:stretch>
        </p:blipFill>
        <p:spPr>
          <a:xfrm>
            <a:off x="227052" y="3493578"/>
            <a:ext cx="484014" cy="484014"/>
          </a:xfrm>
          <a:prstGeom prst="rect">
            <a:avLst/>
          </a:prstGeom>
        </p:spPr>
      </p:pic>
      <p:sp>
        <p:nvSpPr>
          <p:cNvPr id="12" name="文本框 6"/>
          <p:cNvSpPr txBox="1"/>
          <p:nvPr/>
        </p:nvSpPr>
        <p:spPr>
          <a:xfrm>
            <a:off x="192061" y="3946537"/>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bg/>
                                          </p:spTgt>
                                        </p:tgtEl>
                                        <p:attrNameLst>
                                          <p:attrName>style.visibility</p:attrName>
                                        </p:attrNameLst>
                                      </p:cBhvr>
                                      <p:to>
                                        <p:strVal val="visible"/>
                                      </p:to>
                                    </p:set>
                                    <p:anim calcmode="lin" valueType="num">
                                      <p:cBhvr additive="base">
                                        <p:cTn id="13"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 calcmode="lin" valueType="num">
                                      <p:cBhvr additive="base">
                                        <p:cTn id="1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 calcmode="lin" valueType="num">
                                      <p:cBhvr additive="base">
                                        <p:cTn id="2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4" dur="500" fill="hold"/>
                                        <p:tgtEl>
                                          <p:spTgt spid="9">
                                            <p:bg/>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 calcmode="lin" valueType="num">
                                      <p:cBhvr additive="base">
                                        <p:cTn id="2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animBg="1"/>
      <p:bldP spid="13" grpId="0" build="p" animBg="1"/>
      <p:bldP spid="1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357172"/>
            <a:ext cx="8207375" cy="2357452"/>
          </a:xfrm>
        </p:spPr>
        <p:txBody>
          <a:bodyPr/>
          <a:lstStyle/>
          <a:p>
            <a:r>
              <a:rPr dirty="0" smtClean="0"/>
              <a:t>Person.java</a:t>
            </a:r>
            <a:endParaRPr lang="zh-CN" altLang="en-US" dirty="0"/>
          </a:p>
          <a:p>
            <a:endParaRPr lang="zh-CN" altLang="en-US" dirty="0"/>
          </a:p>
        </p:txBody>
      </p:sp>
      <p:sp>
        <p:nvSpPr>
          <p:cNvPr id="5" name="标题 4"/>
          <p:cNvSpPr>
            <a:spLocks noGrp="1"/>
          </p:cNvSpPr>
          <p:nvPr>
            <p:ph type="title"/>
          </p:nvPr>
        </p:nvSpPr>
        <p:spPr>
          <a:xfrm>
            <a:off x="468316" y="17845"/>
            <a:ext cx="6818328" cy="410765"/>
          </a:xfrm>
        </p:spPr>
        <p:txBody>
          <a:bodyPr/>
          <a:lstStyle/>
          <a:p>
            <a:r>
              <a:rPr lang="en-US" dirty="0" smtClean="0"/>
              <a:t>Person</a:t>
            </a:r>
            <a:r>
              <a:rPr dirty="0" smtClean="0"/>
              <a:t>类增加默认构造方法</a:t>
            </a:r>
            <a:endParaRPr lang="zh-CN" altLang="en-US" dirty="0"/>
          </a:p>
        </p:txBody>
      </p:sp>
      <p:sp>
        <p:nvSpPr>
          <p:cNvPr id="7" name="文本占位符 6"/>
          <p:cNvSpPr>
            <a:spLocks noGrp="1"/>
          </p:cNvSpPr>
          <p:nvPr>
            <p:ph type="body" sz="quarter" idx="11"/>
          </p:nvPr>
        </p:nvSpPr>
        <p:spPr>
          <a:xfrm>
            <a:off x="357158" y="785800"/>
            <a:ext cx="8429684" cy="4293483"/>
          </a:xfrm>
        </p:spPr>
        <p:txBody>
          <a:bodyPr/>
          <a:lstStyle/>
          <a:p>
            <a:r>
              <a:rPr lang="en-US" sz="1400" dirty="0" smtClean="0"/>
              <a:t>private </a:t>
            </a:r>
            <a:r>
              <a:rPr lang="en-US" sz="1400" dirty="0"/>
              <a:t>String name</a:t>
            </a:r>
            <a:r>
              <a:rPr lang="en-US" sz="1400" dirty="0" smtClean="0"/>
              <a:t>;</a:t>
            </a:r>
            <a:r>
              <a:rPr sz="1400" dirty="0"/>
              <a:t> </a:t>
            </a:r>
            <a:r>
              <a:rPr lang="en-US" altLang="zh-CN" sz="1400" dirty="0"/>
              <a:t>// </a:t>
            </a:r>
            <a:r>
              <a:rPr sz="1400" dirty="0" smtClean="0"/>
              <a:t>姓名</a:t>
            </a:r>
            <a:r>
              <a:rPr lang="en-US" sz="1400" dirty="0"/>
              <a:t>	</a:t>
            </a:r>
            <a:endParaRPr sz="1400" dirty="0"/>
          </a:p>
          <a:p>
            <a:r>
              <a:rPr lang="en-US" sz="1400" dirty="0" smtClean="0"/>
              <a:t>private </a:t>
            </a:r>
            <a:r>
              <a:rPr lang="en-US" sz="1400" dirty="0" err="1"/>
              <a:t>int</a:t>
            </a:r>
            <a:r>
              <a:rPr lang="en-US" sz="1400" dirty="0"/>
              <a:t> age</a:t>
            </a:r>
            <a:r>
              <a:rPr lang="en-US" sz="1400" dirty="0" smtClean="0"/>
              <a:t>;</a:t>
            </a:r>
            <a:r>
              <a:rPr sz="1400" dirty="0"/>
              <a:t> </a:t>
            </a:r>
            <a:r>
              <a:rPr lang="en-US" altLang="zh-CN" sz="1400" dirty="0"/>
              <a:t>// </a:t>
            </a:r>
            <a:r>
              <a:rPr sz="1400" dirty="0" smtClean="0"/>
              <a:t>年龄</a:t>
            </a:r>
            <a:r>
              <a:rPr lang="en-US" sz="1400" dirty="0"/>
              <a:t>	</a:t>
            </a:r>
            <a:endParaRPr sz="1400" dirty="0"/>
          </a:p>
          <a:p>
            <a:r>
              <a:rPr lang="en-US" sz="1400" dirty="0" smtClean="0"/>
              <a:t>private </a:t>
            </a:r>
            <a:r>
              <a:rPr lang="en-US" sz="1400" dirty="0"/>
              <a:t>String address</a:t>
            </a:r>
            <a:r>
              <a:rPr lang="en-US" sz="1400" dirty="0" smtClean="0"/>
              <a:t>;</a:t>
            </a:r>
            <a:r>
              <a:rPr sz="1400" dirty="0"/>
              <a:t> </a:t>
            </a:r>
            <a:r>
              <a:rPr lang="en-US" altLang="zh-CN" sz="1400" dirty="0"/>
              <a:t>// </a:t>
            </a:r>
            <a:r>
              <a:rPr sz="1400" dirty="0"/>
              <a:t>地址</a:t>
            </a:r>
          </a:p>
          <a:p>
            <a:r>
              <a:rPr lang="en-US" sz="1400" b="1" dirty="0" smtClean="0"/>
              <a:t>//</a:t>
            </a:r>
            <a:r>
              <a:rPr sz="1400" b="1" dirty="0"/>
              <a:t>默认构造方法</a:t>
            </a:r>
            <a:endParaRPr sz="1400" dirty="0"/>
          </a:p>
          <a:p>
            <a:r>
              <a:rPr lang="en-US" sz="1400" b="1" dirty="0" smtClean="0"/>
              <a:t>public </a:t>
            </a:r>
            <a:r>
              <a:rPr lang="en-US" sz="1400" b="1" dirty="0"/>
              <a:t>Person(){</a:t>
            </a:r>
            <a:endParaRPr sz="1400" dirty="0"/>
          </a:p>
          <a:p>
            <a:r>
              <a:rPr lang="en-US" sz="1400" b="1" dirty="0" smtClean="0"/>
              <a:t>}</a:t>
            </a:r>
            <a:endParaRPr sz="1400" dirty="0"/>
          </a:p>
          <a:p>
            <a:r>
              <a:rPr lang="en-US" sz="1400" dirty="0" smtClean="0"/>
              <a:t>//</a:t>
            </a:r>
            <a:r>
              <a:rPr sz="1400" dirty="0"/>
              <a:t>构造方法</a:t>
            </a:r>
          </a:p>
          <a:p>
            <a:r>
              <a:rPr lang="en-US" sz="1400" dirty="0" smtClean="0"/>
              <a:t>public </a:t>
            </a:r>
            <a:r>
              <a:rPr lang="en-US" sz="1400" dirty="0"/>
              <a:t>Person(String </a:t>
            </a:r>
            <a:r>
              <a:rPr lang="en-US" sz="1400" dirty="0" err="1"/>
              <a:t>name,int</a:t>
            </a:r>
            <a:r>
              <a:rPr lang="en-US" sz="1400" dirty="0"/>
              <a:t> </a:t>
            </a:r>
            <a:r>
              <a:rPr lang="en-US" sz="1400" dirty="0" err="1"/>
              <a:t>age,String</a:t>
            </a:r>
            <a:r>
              <a:rPr lang="en-US" sz="1400" dirty="0"/>
              <a:t> address){</a:t>
            </a:r>
            <a:endParaRPr sz="1400" dirty="0"/>
          </a:p>
          <a:p>
            <a:r>
              <a:rPr lang="en-US" sz="1400" dirty="0"/>
              <a:t>	</a:t>
            </a:r>
            <a:r>
              <a:rPr lang="en-US" sz="1400" dirty="0" smtClean="0"/>
              <a:t>this.name=name</a:t>
            </a:r>
            <a:r>
              <a:rPr lang="en-US" sz="1400" dirty="0"/>
              <a:t>;</a:t>
            </a:r>
            <a:endParaRPr sz="1400" dirty="0"/>
          </a:p>
          <a:p>
            <a:r>
              <a:rPr lang="en-US" sz="1400" dirty="0"/>
              <a:t>	</a:t>
            </a:r>
            <a:r>
              <a:rPr lang="en-US" sz="1400" dirty="0" err="1" smtClean="0"/>
              <a:t>this.age</a:t>
            </a:r>
            <a:r>
              <a:rPr lang="en-US" sz="1400" dirty="0" smtClean="0"/>
              <a:t>=age</a:t>
            </a:r>
            <a:r>
              <a:rPr lang="en-US" sz="1400" dirty="0"/>
              <a:t>;</a:t>
            </a:r>
            <a:endParaRPr sz="1400" dirty="0"/>
          </a:p>
          <a:p>
            <a:r>
              <a:rPr lang="en-US" sz="1400" dirty="0"/>
              <a:t>	</a:t>
            </a:r>
            <a:r>
              <a:rPr lang="en-US" sz="1400" dirty="0" err="1" smtClean="0"/>
              <a:t>this.address</a:t>
            </a:r>
            <a:r>
              <a:rPr lang="en-US" sz="1400" dirty="0" smtClean="0"/>
              <a:t>=address</a:t>
            </a:r>
            <a:r>
              <a:rPr lang="en-US" sz="1400" dirty="0"/>
              <a:t>;</a:t>
            </a:r>
            <a:endParaRPr sz="1400" dirty="0"/>
          </a:p>
          <a:p>
            <a:r>
              <a:rPr lang="en-US" sz="1400" dirty="0" smtClean="0"/>
              <a:t>}</a:t>
            </a:r>
            <a:r>
              <a:rPr lang="en-US" sz="1400" dirty="0"/>
              <a:t>	</a:t>
            </a:r>
            <a:endParaRPr sz="1400" dirty="0"/>
          </a:p>
          <a:p>
            <a:r>
              <a:rPr lang="en-US" sz="1400" dirty="0" smtClean="0"/>
              <a:t>//......</a:t>
            </a:r>
            <a:r>
              <a:rPr sz="1400" dirty="0"/>
              <a:t>省略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0"/>
            <a:ext cx="8286803" cy="2857517"/>
          </a:xfrm>
        </p:spPr>
        <p:txBody>
          <a:bodyPr/>
          <a:lstStyle/>
          <a:p>
            <a:r>
              <a:rPr lang="zh-CN" dirty="0"/>
              <a:t>在</a:t>
            </a:r>
            <a:r>
              <a:rPr dirty="0"/>
              <a:t>Java</a:t>
            </a:r>
            <a:r>
              <a:rPr lang="zh-CN" dirty="0"/>
              <a:t>程序中，如果同一个类中包含了两个或两个以上方法的方法名相同，但参数列表不同，则被称为方法</a:t>
            </a:r>
            <a:r>
              <a:rPr lang="zh-CN" dirty="0" smtClean="0"/>
              <a:t>重载</a:t>
            </a:r>
            <a:endParaRPr dirty="0" smtClean="0"/>
          </a:p>
          <a:p>
            <a:r>
              <a:rPr lang="zh-CN" altLang="en-US" dirty="0"/>
              <a:t>三</a:t>
            </a:r>
            <a:r>
              <a:rPr lang="zh-CN" altLang="en-US" dirty="0" smtClean="0"/>
              <a:t>个原则：</a:t>
            </a:r>
            <a:endParaRPr dirty="0" smtClean="0"/>
          </a:p>
          <a:p>
            <a:pPr lvl="1"/>
            <a:r>
              <a:rPr lang="zh-CN" dirty="0"/>
              <a:t>在同一个类中；</a:t>
            </a:r>
          </a:p>
          <a:p>
            <a:pPr lvl="1"/>
            <a:r>
              <a:rPr lang="zh-CN" dirty="0"/>
              <a:t>方法名相同；</a:t>
            </a:r>
          </a:p>
          <a:p>
            <a:pPr lvl="1"/>
            <a:r>
              <a:rPr lang="zh-CN" dirty="0"/>
              <a:t>参数列表不同，即参数的个数、或对应位置上的类型不同。</a:t>
            </a:r>
          </a:p>
          <a:p>
            <a:pPr lvl="1"/>
            <a:endParaRPr lang="en-US" altLang="zh-CN" dirty="0" smtClean="0"/>
          </a:p>
          <a:p>
            <a:endParaRPr lang="zh-CN" altLang="en-US" dirty="0"/>
          </a:p>
        </p:txBody>
      </p:sp>
      <p:sp>
        <p:nvSpPr>
          <p:cNvPr id="4" name="标题 3"/>
          <p:cNvSpPr>
            <a:spLocks noGrp="1"/>
          </p:cNvSpPr>
          <p:nvPr>
            <p:ph type="title"/>
          </p:nvPr>
        </p:nvSpPr>
        <p:spPr/>
        <p:txBody>
          <a:bodyPr/>
          <a:lstStyle/>
          <a:p>
            <a:r>
              <a:rPr lang="en-US" dirty="0" smtClean="0"/>
              <a:t>3.3.3  </a:t>
            </a:r>
            <a:r>
              <a:rPr dirty="0" smtClean="0"/>
              <a:t>方法重载</a:t>
            </a:r>
            <a:endParaRPr dirty="0"/>
          </a:p>
        </p:txBody>
      </p:sp>
      <p:sp>
        <p:nvSpPr>
          <p:cNvPr id="9" name="文本占位符 8"/>
          <p:cNvSpPr>
            <a:spLocks noGrp="1"/>
          </p:cNvSpPr>
          <p:nvPr>
            <p:ph type="body" sz="quarter" idx="11"/>
          </p:nvPr>
        </p:nvSpPr>
        <p:spPr>
          <a:xfrm>
            <a:off x="857250" y="3793062"/>
            <a:ext cx="7715278" cy="785818"/>
          </a:xfrm>
        </p:spPr>
        <p:txBody>
          <a:bodyPr/>
          <a:lstStyle/>
          <a:p>
            <a:pPr lvl="0"/>
            <a:r>
              <a:rPr dirty="0"/>
              <a:t>方法的返回值不是方法签名的一部分，因此进行方法重载的时候，不能将返回值类型的不同当成两个方法的区别</a:t>
            </a:r>
            <a:endParaRPr lang="zh-CN" altLang="en-US"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cstate="print">
            <a:duotone>
              <a:schemeClr val="accent1">
                <a:shade val="45000"/>
                <a:satMod val="135000"/>
              </a:schemeClr>
              <a:prstClr val="white"/>
            </a:duotone>
          </a:blip>
          <a:stretch>
            <a:fillRect/>
          </a:stretch>
        </p:blipFill>
        <p:spPr>
          <a:xfrm>
            <a:off x="227052" y="3850768"/>
            <a:ext cx="484014" cy="484014"/>
          </a:xfrm>
          <a:prstGeom prst="rect">
            <a:avLst/>
          </a:prstGeom>
        </p:spPr>
      </p:pic>
      <p:sp>
        <p:nvSpPr>
          <p:cNvPr id="8" name="文本框 6"/>
          <p:cNvSpPr txBox="1"/>
          <p:nvPr/>
        </p:nvSpPr>
        <p:spPr>
          <a:xfrm>
            <a:off x="192061" y="4303727"/>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515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8096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anim calcmode="lin" valueType="num">
                                      <p:cBhvr additive="base">
                                        <p:cTn id="31" dur="500" fill="hold"/>
                                        <p:tgtEl>
                                          <p:spTgt spid="9">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9">
                                            <p:bg/>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additive="base">
                                        <p:cTn id="3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utoUpdateAnimBg="0"/>
      <p:bldP spid="9" grpId="0" build="p" animBg="1" autoUpdateAnimBg="0"/>
      <p:bldP spid="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4143372" y="857241"/>
            <a:ext cx="4564042" cy="3643335"/>
          </a:xfrm>
        </p:spPr>
        <p:txBody>
          <a:bodyPr/>
          <a:lstStyle/>
          <a:p>
            <a:r>
              <a:rPr lang="zh-CN" dirty="0"/>
              <a:t>面向对象是以现实生活中客观存在的事物（即对象）来构造软件系统，并在系统构造中尽可能运用人类的自然思维方式，强调直接以事物对象为中心来思考、分析问题，并根据事物的本质特征将其抽象为系统中的对象，作为系统的基本构成单位。</a:t>
            </a:r>
            <a:endParaRPr lang="zh-CN" altLang="en-US" dirty="0"/>
          </a:p>
        </p:txBody>
      </p:sp>
      <p:sp>
        <p:nvSpPr>
          <p:cNvPr id="4" name="标题 3"/>
          <p:cNvSpPr>
            <a:spLocks noGrp="1"/>
          </p:cNvSpPr>
          <p:nvPr>
            <p:ph type="title"/>
          </p:nvPr>
        </p:nvSpPr>
        <p:spPr/>
        <p:txBody>
          <a:bodyPr/>
          <a:lstStyle/>
          <a:p>
            <a:r>
              <a:rPr lang="en-US" dirty="0" smtClean="0"/>
              <a:t>3.1  </a:t>
            </a:r>
            <a:r>
              <a:rPr dirty="0" smtClean="0"/>
              <a:t>面向对象思想</a:t>
            </a:r>
            <a:endParaRPr dirty="0"/>
          </a:p>
        </p:txBody>
      </p:sp>
      <p:pic>
        <p:nvPicPr>
          <p:cNvPr id="7" name="图片占位符 6" descr="图片2.jpg"/>
          <p:cNvPicPr>
            <a:picLocks noGrp="1" noChangeAspect="1"/>
          </p:cNvPicPr>
          <p:nvPr>
            <p:ph type="pic" sz="quarter" idx="11"/>
          </p:nvPr>
        </p:nvPicPr>
        <p:blipFill>
          <a:blip r:embed="rId4"/>
          <a:srcRect l="3351" r="3351"/>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内容占位符 14"/>
          <p:cNvSpPr>
            <a:spLocks noGrp="1"/>
          </p:cNvSpPr>
          <p:nvPr>
            <p:ph idx="1"/>
          </p:nvPr>
        </p:nvSpPr>
        <p:spPr>
          <a:xfrm>
            <a:off x="500039" y="571486"/>
            <a:ext cx="8207375" cy="642939"/>
          </a:xfrm>
        </p:spPr>
        <p:txBody>
          <a:bodyPr/>
          <a:lstStyle/>
          <a:p>
            <a:r>
              <a:rPr dirty="0"/>
              <a:t>OverloadDemo.java</a:t>
            </a:r>
            <a:endParaRPr lang="zh-CN" dirty="0"/>
          </a:p>
          <a:p>
            <a:endParaRPr lang="zh-CN" altLang="en-US" dirty="0"/>
          </a:p>
        </p:txBody>
      </p:sp>
      <p:sp>
        <p:nvSpPr>
          <p:cNvPr id="14" name="标题 13"/>
          <p:cNvSpPr>
            <a:spLocks noGrp="1"/>
          </p:cNvSpPr>
          <p:nvPr>
            <p:ph type="title"/>
          </p:nvPr>
        </p:nvSpPr>
        <p:spPr/>
        <p:txBody>
          <a:bodyPr/>
          <a:lstStyle/>
          <a:p>
            <a:endParaRPr lang="zh-CN" altLang="en-US"/>
          </a:p>
        </p:txBody>
      </p:sp>
      <p:sp>
        <p:nvSpPr>
          <p:cNvPr id="16" name="文本占位符 15"/>
          <p:cNvSpPr>
            <a:spLocks noGrp="1"/>
          </p:cNvSpPr>
          <p:nvPr>
            <p:ph type="body" sz="quarter" idx="11"/>
          </p:nvPr>
        </p:nvSpPr>
        <p:spPr>
          <a:xfrm>
            <a:off x="214282" y="1142990"/>
            <a:ext cx="4357718" cy="2973891"/>
          </a:xfrm>
        </p:spPr>
        <p:txBody>
          <a:bodyPr/>
          <a:lstStyle/>
          <a:p>
            <a:r>
              <a:rPr lang="en-US" sz="1400" b="1" dirty="0"/>
              <a:t>public </a:t>
            </a:r>
            <a:r>
              <a:rPr lang="en-US" sz="1400" b="1" dirty="0" err="1"/>
              <a:t>int</a:t>
            </a:r>
            <a:r>
              <a:rPr lang="en-US" sz="1400" b="1" dirty="0"/>
              <a:t> add(</a:t>
            </a:r>
            <a:r>
              <a:rPr lang="en-US" sz="1400" b="1" dirty="0" err="1"/>
              <a:t>int</a:t>
            </a:r>
            <a:r>
              <a:rPr lang="en-US" sz="1400" b="1" dirty="0"/>
              <a:t> a, </a:t>
            </a:r>
            <a:r>
              <a:rPr lang="en-US" sz="1400" b="1" dirty="0" err="1"/>
              <a:t>int</a:t>
            </a:r>
            <a:r>
              <a:rPr lang="en-US" sz="1400" b="1" dirty="0"/>
              <a:t> b) {</a:t>
            </a:r>
            <a:endParaRPr sz="1400" dirty="0"/>
          </a:p>
          <a:p>
            <a:r>
              <a:rPr lang="en-US" sz="1400" b="1" dirty="0"/>
              <a:t>	</a:t>
            </a:r>
            <a:r>
              <a:rPr lang="en-US" sz="1400" b="1" dirty="0" smtClean="0"/>
              <a:t>return </a:t>
            </a:r>
            <a:r>
              <a:rPr lang="en-US" sz="1400" b="1" dirty="0"/>
              <a:t>a + b;</a:t>
            </a:r>
            <a:endParaRPr sz="1400" dirty="0"/>
          </a:p>
          <a:p>
            <a:r>
              <a:rPr lang="en-US" sz="1400" b="1" dirty="0" smtClean="0"/>
              <a:t>}</a:t>
            </a:r>
            <a:r>
              <a:rPr lang="en-US" sz="1400" b="1" dirty="0"/>
              <a:t> </a:t>
            </a:r>
            <a:endParaRPr sz="1400" dirty="0"/>
          </a:p>
          <a:p>
            <a:r>
              <a:rPr lang="en-US" sz="1400" b="1" dirty="0" smtClean="0"/>
              <a:t>public </a:t>
            </a:r>
            <a:r>
              <a:rPr lang="en-US" sz="1400" b="1" dirty="0"/>
              <a:t>float add(float a, float b</a:t>
            </a:r>
            <a:r>
              <a:rPr lang="en-US" sz="1400" b="1" dirty="0" smtClean="0"/>
              <a:t>) {</a:t>
            </a:r>
            <a:r>
              <a:rPr lang="en-US" sz="1400" b="1" dirty="0"/>
              <a:t>	</a:t>
            </a:r>
            <a:r>
              <a:rPr lang="en-US" sz="1400" b="1" dirty="0" smtClean="0"/>
              <a:t>return </a:t>
            </a:r>
            <a:r>
              <a:rPr lang="en-US" sz="1400" b="1" dirty="0"/>
              <a:t>a + b;</a:t>
            </a:r>
            <a:endParaRPr sz="1400" dirty="0"/>
          </a:p>
          <a:p>
            <a:r>
              <a:rPr lang="en-US" sz="1400" b="1" dirty="0" smtClean="0"/>
              <a:t>}</a:t>
            </a:r>
            <a:r>
              <a:rPr lang="en-US" sz="1400" b="1" dirty="0"/>
              <a:t> </a:t>
            </a:r>
            <a:endParaRPr sz="1400" dirty="0"/>
          </a:p>
          <a:p>
            <a:r>
              <a:rPr lang="en-US" sz="1400" b="1" dirty="0" smtClean="0"/>
              <a:t>public </a:t>
            </a:r>
            <a:r>
              <a:rPr lang="en-US" sz="1400" b="1" dirty="0"/>
              <a:t>double add(double a, double b) </a:t>
            </a:r>
            <a:r>
              <a:rPr lang="en-US" sz="1400" b="1" dirty="0" smtClean="0"/>
              <a:t>{</a:t>
            </a:r>
            <a:r>
              <a:rPr lang="en-US" sz="1400" b="1" dirty="0"/>
              <a:t>	return a + b;</a:t>
            </a:r>
            <a:endParaRPr sz="1400" dirty="0"/>
          </a:p>
          <a:p>
            <a:r>
              <a:rPr lang="en-US" sz="1400" b="1" dirty="0" smtClean="0"/>
              <a:t>}</a:t>
            </a:r>
            <a:endParaRPr sz="1400" dirty="0"/>
          </a:p>
        </p:txBody>
      </p:sp>
      <p:sp>
        <p:nvSpPr>
          <p:cNvPr id="17" name="文本占位符 16"/>
          <p:cNvSpPr>
            <a:spLocks noGrp="1"/>
          </p:cNvSpPr>
          <p:nvPr>
            <p:ph type="body" sz="quarter" idx="12"/>
          </p:nvPr>
        </p:nvSpPr>
        <p:spPr>
          <a:xfrm>
            <a:off x="4643438" y="1071552"/>
            <a:ext cx="4429156" cy="3970318"/>
          </a:xfrm>
        </p:spPr>
        <p:txBody>
          <a:bodyPr/>
          <a:lstStyle/>
          <a:p>
            <a:r>
              <a:rPr lang="en-US" sz="1400" dirty="0"/>
              <a:t>public static void main(String </a:t>
            </a:r>
            <a:r>
              <a:rPr lang="en-US" sz="1400" dirty="0" err="1"/>
              <a:t>args</a:t>
            </a:r>
            <a:r>
              <a:rPr lang="en-US" sz="1400" dirty="0" smtClean="0"/>
              <a:t>[]){</a:t>
            </a:r>
            <a:endParaRPr sz="1400" dirty="0"/>
          </a:p>
          <a:p>
            <a:r>
              <a:rPr lang="en-US" sz="1400" dirty="0" smtClean="0"/>
              <a:t>// </a:t>
            </a:r>
            <a:r>
              <a:rPr sz="1400" dirty="0"/>
              <a:t>定义一个</a:t>
            </a:r>
            <a:r>
              <a:rPr lang="en-US" sz="1400" dirty="0" err="1"/>
              <a:t>OverloadDemo</a:t>
            </a:r>
            <a:r>
              <a:rPr sz="1400" dirty="0"/>
              <a:t>对象</a:t>
            </a:r>
          </a:p>
          <a:p>
            <a:r>
              <a:rPr lang="en-US" sz="1400" dirty="0" err="1" smtClean="0"/>
              <a:t>OverloadDemo</a:t>
            </a:r>
            <a:r>
              <a:rPr lang="en-US" sz="1400" dirty="0" smtClean="0"/>
              <a:t> </a:t>
            </a:r>
            <a:r>
              <a:rPr lang="en-US" sz="1400" dirty="0" err="1"/>
              <a:t>obj</a:t>
            </a:r>
            <a:r>
              <a:rPr lang="en-US" sz="1400" dirty="0"/>
              <a:t> = new </a:t>
            </a:r>
            <a:r>
              <a:rPr lang="en-US" sz="1400" dirty="0" err="1"/>
              <a:t>OverloadDemo</a:t>
            </a:r>
            <a:r>
              <a:rPr lang="en-US" sz="1400" dirty="0"/>
              <a:t>();</a:t>
            </a:r>
            <a:endParaRPr sz="1400" dirty="0"/>
          </a:p>
          <a:p>
            <a:r>
              <a:rPr lang="en-US" sz="1400" dirty="0" smtClean="0"/>
              <a:t>// </a:t>
            </a:r>
            <a:r>
              <a:rPr sz="1400" dirty="0"/>
              <a:t>求两个</a:t>
            </a:r>
            <a:r>
              <a:rPr lang="en-US" sz="1400" dirty="0" err="1"/>
              <a:t>int</a:t>
            </a:r>
            <a:r>
              <a:rPr sz="1400" dirty="0"/>
              <a:t>数的和</a:t>
            </a:r>
            <a:r>
              <a:rPr lang="en-US" sz="1400" dirty="0"/>
              <a:t>,</a:t>
            </a:r>
            <a:r>
              <a:rPr sz="1400" dirty="0" smtClean="0"/>
              <a:t>并输出</a:t>
            </a:r>
            <a:r>
              <a:rPr lang="en-US" sz="1400" dirty="0" err="1" smtClean="0"/>
              <a:t>System.out.println</a:t>
            </a:r>
            <a:r>
              <a:rPr lang="en-US" sz="1400" dirty="0" smtClean="0"/>
              <a:t>(</a:t>
            </a:r>
            <a:r>
              <a:rPr lang="en-US" sz="1400" b="1" dirty="0" err="1" smtClean="0"/>
              <a:t>obj.add</a:t>
            </a:r>
            <a:r>
              <a:rPr lang="en-US" sz="1400" b="1" dirty="0" smtClean="0"/>
              <a:t>(8</a:t>
            </a:r>
            <a:r>
              <a:rPr lang="en-US" sz="1400" b="1" dirty="0"/>
              <a:t>, 6)</a:t>
            </a:r>
            <a:r>
              <a:rPr lang="en-US" sz="1400" dirty="0"/>
              <a:t>);</a:t>
            </a:r>
            <a:endParaRPr sz="1400" dirty="0"/>
          </a:p>
          <a:p>
            <a:r>
              <a:rPr lang="en-US" sz="1400" dirty="0" smtClean="0"/>
              <a:t>// </a:t>
            </a:r>
            <a:r>
              <a:rPr sz="1400" dirty="0"/>
              <a:t>求两个</a:t>
            </a:r>
            <a:r>
              <a:rPr lang="en-US" sz="1400" dirty="0"/>
              <a:t>float</a:t>
            </a:r>
            <a:r>
              <a:rPr sz="1400" dirty="0"/>
              <a:t>数的和，并输出</a:t>
            </a:r>
          </a:p>
          <a:p>
            <a:r>
              <a:rPr lang="en-US" sz="1400" dirty="0" err="1" smtClean="0"/>
              <a:t>System.out.println</a:t>
            </a:r>
            <a:r>
              <a:rPr lang="en-US" sz="1400" dirty="0" smtClean="0"/>
              <a:t>(</a:t>
            </a:r>
            <a:r>
              <a:rPr lang="en-US" sz="1400" b="1" dirty="0" err="1" smtClean="0"/>
              <a:t>obj.add</a:t>
            </a:r>
            <a:r>
              <a:rPr lang="en-US" sz="1400" b="1" dirty="0" smtClean="0"/>
              <a:t>(5.1F</a:t>
            </a:r>
            <a:r>
              <a:rPr lang="en-US" sz="1400" b="1" dirty="0"/>
              <a:t>, 6.8F)</a:t>
            </a:r>
            <a:r>
              <a:rPr lang="en-US" sz="1400" dirty="0"/>
              <a:t>);</a:t>
            </a:r>
            <a:endParaRPr sz="1400" dirty="0"/>
          </a:p>
          <a:p>
            <a:r>
              <a:rPr lang="en-US" sz="1400" dirty="0" smtClean="0"/>
              <a:t>// </a:t>
            </a:r>
            <a:r>
              <a:rPr sz="1400" dirty="0"/>
              <a:t>求两个</a:t>
            </a:r>
            <a:r>
              <a:rPr lang="en-US" sz="1400" dirty="0"/>
              <a:t>double</a:t>
            </a:r>
            <a:r>
              <a:rPr sz="1400" dirty="0"/>
              <a:t>数的和，</a:t>
            </a:r>
            <a:r>
              <a:rPr sz="1400" dirty="0" smtClean="0"/>
              <a:t>并输出</a:t>
            </a:r>
            <a:r>
              <a:rPr lang="en-US" sz="1400" dirty="0" err="1" smtClean="0"/>
              <a:t>System.out.println</a:t>
            </a:r>
            <a:r>
              <a:rPr lang="en-US" sz="1400" dirty="0" smtClean="0"/>
              <a:t>(</a:t>
            </a:r>
            <a:r>
              <a:rPr lang="en-US" sz="1400" b="1" dirty="0" err="1" smtClean="0"/>
              <a:t>obj.add</a:t>
            </a:r>
            <a:r>
              <a:rPr lang="en-US" sz="1400" b="1" dirty="0" smtClean="0"/>
              <a:t>(3.1415926</a:t>
            </a:r>
            <a:r>
              <a:rPr lang="en-US" sz="1400" b="1" dirty="0"/>
              <a:t>, 8.6)</a:t>
            </a:r>
            <a:r>
              <a:rPr lang="en-US" sz="1400" dirty="0"/>
              <a:t>);</a:t>
            </a:r>
            <a:endParaRPr sz="1400" dirty="0"/>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bg/>
                                          </p:spTgt>
                                        </p:tgtEl>
                                        <p:attrNameLst>
                                          <p:attrName>style.visibility</p:attrName>
                                        </p:attrNameLst>
                                      </p:cBhvr>
                                      <p:to>
                                        <p:strVal val="visible"/>
                                      </p:to>
                                    </p:set>
                                    <p:anim calcmode="lin" valueType="num">
                                      <p:cBhvr additive="base">
                                        <p:cTn id="13"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 calcmode="lin" valueType="num">
                                      <p:cBhvr additive="base">
                                        <p:cTn id="1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anim calcmode="lin" valueType="num">
                                      <p:cBhvr additive="base">
                                        <p:cTn id="21"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 calcmode="lin" valueType="num">
                                      <p:cBhvr additive="base">
                                        <p:cTn id="25"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anim calcmode="lin" valueType="num">
                                      <p:cBhvr additive="base">
                                        <p:cTn id="29"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xEl>
                                              <p:pRg st="4" end="4"/>
                                            </p:txEl>
                                          </p:spTgt>
                                        </p:tgtEl>
                                        <p:attrNameLst>
                                          <p:attrName>style.visibility</p:attrName>
                                        </p:attrNameLst>
                                      </p:cBhvr>
                                      <p:to>
                                        <p:strVal val="visible"/>
                                      </p:to>
                                    </p:set>
                                    <p:anim calcmode="lin" valueType="num">
                                      <p:cBhvr additive="base">
                                        <p:cTn id="33"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 calcmode="lin" valueType="num">
                                      <p:cBhvr additive="base">
                                        <p:cTn id="37"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xEl>
                                              <p:pRg st="6" end="6"/>
                                            </p:txEl>
                                          </p:spTgt>
                                        </p:tgtEl>
                                        <p:attrNameLst>
                                          <p:attrName>style.visibility</p:attrName>
                                        </p:attrNameLst>
                                      </p:cBhvr>
                                      <p:to>
                                        <p:strVal val="visible"/>
                                      </p:to>
                                    </p:set>
                                    <p:anim calcmode="lin" valueType="num">
                                      <p:cBhvr additive="base">
                                        <p:cTn id="41"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bg/>
                                          </p:spTgt>
                                        </p:tgtEl>
                                        <p:attrNameLst>
                                          <p:attrName>style.visibility</p:attrName>
                                        </p:attrNameLst>
                                      </p:cBhvr>
                                      <p:to>
                                        <p:strVal val="visible"/>
                                      </p:to>
                                    </p:set>
                                    <p:anim calcmode="lin" valueType="num">
                                      <p:cBhvr additive="base">
                                        <p:cTn id="47"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48" dur="500" fill="hold"/>
                                        <p:tgtEl>
                                          <p:spTgt spid="17">
                                            <p:bg/>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 calcmode="lin" valueType="num">
                                      <p:cBhvr additive="base">
                                        <p:cTn id="5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xEl>
                                              <p:pRg st="1" end="1"/>
                                            </p:txEl>
                                          </p:spTgt>
                                        </p:tgtEl>
                                        <p:attrNameLst>
                                          <p:attrName>style.visibility</p:attrName>
                                        </p:attrNameLst>
                                      </p:cBhvr>
                                      <p:to>
                                        <p:strVal val="visible"/>
                                      </p:to>
                                    </p:set>
                                    <p:anim calcmode="lin" valueType="num">
                                      <p:cBhvr additive="base">
                                        <p:cTn id="5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xEl>
                                              <p:pRg st="2" end="2"/>
                                            </p:txEl>
                                          </p:spTgt>
                                        </p:tgtEl>
                                        <p:attrNameLst>
                                          <p:attrName>style.visibility</p:attrName>
                                        </p:attrNameLst>
                                      </p:cBhvr>
                                      <p:to>
                                        <p:strVal val="visible"/>
                                      </p:to>
                                    </p:set>
                                    <p:anim calcmode="lin" valueType="num">
                                      <p:cBhvr additive="base">
                                        <p:cTn id="59"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
                                            <p:txEl>
                                              <p:pRg st="2" end="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xEl>
                                              <p:pRg st="3" end="3"/>
                                            </p:txEl>
                                          </p:spTgt>
                                        </p:tgtEl>
                                        <p:attrNameLst>
                                          <p:attrName>style.visibility</p:attrName>
                                        </p:attrNameLst>
                                      </p:cBhvr>
                                      <p:to>
                                        <p:strVal val="visible"/>
                                      </p:to>
                                    </p:set>
                                    <p:anim calcmode="lin" valueType="num">
                                      <p:cBhvr additive="base">
                                        <p:cTn id="6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
                                            <p:txEl>
                                              <p:pRg st="4" end="4"/>
                                            </p:txEl>
                                          </p:spTgt>
                                        </p:tgtEl>
                                        <p:attrNameLst>
                                          <p:attrName>style.visibility</p:attrName>
                                        </p:attrNameLst>
                                      </p:cBhvr>
                                      <p:to>
                                        <p:strVal val="visible"/>
                                      </p:to>
                                    </p:set>
                                    <p:anim calcmode="lin" valueType="num">
                                      <p:cBhvr additive="base">
                                        <p:cTn id="67"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7">
                                            <p:txEl>
                                              <p:pRg st="4" end="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
                                            <p:txEl>
                                              <p:pRg st="5" end="5"/>
                                            </p:txEl>
                                          </p:spTgt>
                                        </p:tgtEl>
                                        <p:attrNameLst>
                                          <p:attrName>style.visibility</p:attrName>
                                        </p:attrNameLst>
                                      </p:cBhvr>
                                      <p:to>
                                        <p:strVal val="visible"/>
                                      </p:to>
                                    </p:set>
                                    <p:anim calcmode="lin" valueType="num">
                                      <p:cBhvr additive="base">
                                        <p:cTn id="71"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7">
                                            <p:txEl>
                                              <p:pRg st="5" end="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7">
                                            <p:txEl>
                                              <p:pRg st="6" end="6"/>
                                            </p:txEl>
                                          </p:spTgt>
                                        </p:tgtEl>
                                        <p:attrNameLst>
                                          <p:attrName>style.visibility</p:attrName>
                                        </p:attrNameLst>
                                      </p:cBhvr>
                                      <p:to>
                                        <p:strVal val="visible"/>
                                      </p:to>
                                    </p:set>
                                    <p:anim calcmode="lin" valueType="num">
                                      <p:cBhvr additive="base">
                                        <p:cTn id="75"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7">
                                            <p:txEl>
                                              <p:pRg st="6" end="6"/>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7">
                                            <p:txEl>
                                              <p:pRg st="7" end="7"/>
                                            </p:txEl>
                                          </p:spTgt>
                                        </p:tgtEl>
                                        <p:attrNameLst>
                                          <p:attrName>style.visibility</p:attrName>
                                        </p:attrNameLst>
                                      </p:cBhvr>
                                      <p:to>
                                        <p:strVal val="visible"/>
                                      </p:to>
                                    </p:set>
                                    <p:anim calcmode="lin" valueType="num">
                                      <p:cBhvr additive="base">
                                        <p:cTn id="79" dur="500" fill="hold"/>
                                        <p:tgtEl>
                                          <p:spTgt spid="17">
                                            <p:txEl>
                                              <p:pRg st="7" end="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uiExpand="1" build="p" animBg="1"/>
      <p:bldP spid="17" grpId="0" uiExpan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8316" y="17845"/>
            <a:ext cx="6818328" cy="410765"/>
          </a:xfrm>
        </p:spPr>
        <p:txBody>
          <a:bodyPr/>
          <a:lstStyle/>
          <a:p>
            <a:r>
              <a:rPr dirty="0" smtClean="0"/>
              <a:t>构造方法重载</a:t>
            </a:r>
            <a:endParaRPr lang="zh-CN" altLang="en-US" dirty="0"/>
          </a:p>
        </p:txBody>
      </p:sp>
      <p:sp>
        <p:nvSpPr>
          <p:cNvPr id="7" name="文本占位符 6"/>
          <p:cNvSpPr>
            <a:spLocks noGrp="1"/>
          </p:cNvSpPr>
          <p:nvPr>
            <p:ph type="body" sz="quarter" idx="11"/>
          </p:nvPr>
        </p:nvSpPr>
        <p:spPr>
          <a:xfrm>
            <a:off x="357158" y="785800"/>
            <a:ext cx="8429684" cy="3381695"/>
          </a:xfrm>
        </p:spPr>
        <p:txBody>
          <a:bodyPr/>
          <a:lstStyle/>
          <a:p>
            <a:r>
              <a:rPr lang="en-US" sz="1800" dirty="0"/>
              <a:t>public class </a:t>
            </a:r>
            <a:r>
              <a:rPr lang="en-US" sz="1800" dirty="0" err="1"/>
              <a:t>MyClass</a:t>
            </a:r>
            <a:r>
              <a:rPr lang="en-US" sz="1800" dirty="0"/>
              <a:t> {</a:t>
            </a:r>
            <a:endParaRPr sz="1800" dirty="0"/>
          </a:p>
          <a:p>
            <a:r>
              <a:rPr lang="en-US" sz="1800" dirty="0"/>
              <a:t>	</a:t>
            </a:r>
            <a:r>
              <a:rPr lang="en-US" sz="1800" dirty="0" err="1"/>
              <a:t>int</a:t>
            </a:r>
            <a:r>
              <a:rPr lang="en-US" sz="1800" dirty="0"/>
              <a:t> </a:t>
            </a:r>
            <a:r>
              <a:rPr lang="en-US" sz="1800" dirty="0" err="1"/>
              <a:t>myData</a:t>
            </a:r>
            <a:r>
              <a:rPr lang="en-US" sz="1800" dirty="0"/>
              <a:t>;</a:t>
            </a:r>
            <a:endParaRPr sz="1800" dirty="0"/>
          </a:p>
          <a:p>
            <a:r>
              <a:rPr lang="en-US" sz="1800" dirty="0"/>
              <a:t>	public </a:t>
            </a:r>
            <a:r>
              <a:rPr lang="en-US" sz="1800" b="1" dirty="0" err="1"/>
              <a:t>MyClass</a:t>
            </a:r>
            <a:r>
              <a:rPr lang="en-US" sz="1800" b="1" dirty="0"/>
              <a:t>()</a:t>
            </a:r>
            <a:r>
              <a:rPr lang="en-US" sz="1800" dirty="0"/>
              <a:t> {</a:t>
            </a:r>
            <a:endParaRPr sz="1800" dirty="0"/>
          </a:p>
          <a:p>
            <a:r>
              <a:rPr lang="en-US" sz="1800" dirty="0"/>
              <a:t>	}</a:t>
            </a:r>
            <a:endParaRPr sz="1800" dirty="0"/>
          </a:p>
          <a:p>
            <a:r>
              <a:rPr lang="en-US" sz="1800" dirty="0"/>
              <a:t>	public </a:t>
            </a:r>
            <a:r>
              <a:rPr lang="en-US" sz="1800" b="1" dirty="0" err="1"/>
              <a:t>MyClass</a:t>
            </a:r>
            <a:r>
              <a:rPr lang="en-US" sz="1800" b="1" dirty="0"/>
              <a:t>(</a:t>
            </a:r>
            <a:r>
              <a:rPr lang="en-US" sz="1800" b="1" dirty="0" err="1"/>
              <a:t>int</a:t>
            </a:r>
            <a:r>
              <a:rPr lang="en-US" sz="1800" b="1" dirty="0"/>
              <a:t> </a:t>
            </a:r>
            <a:r>
              <a:rPr lang="en-US" sz="1800" dirty="0" err="1"/>
              <a:t>myData</a:t>
            </a:r>
            <a:r>
              <a:rPr lang="en-US" sz="1800" b="1" dirty="0"/>
              <a:t>)</a:t>
            </a:r>
            <a:r>
              <a:rPr lang="en-US" sz="1800" dirty="0"/>
              <a:t>{</a:t>
            </a:r>
            <a:endParaRPr sz="1800" dirty="0"/>
          </a:p>
          <a:p>
            <a:r>
              <a:rPr lang="en-US" sz="1800" dirty="0"/>
              <a:t>		this. </a:t>
            </a:r>
            <a:r>
              <a:rPr lang="en-US" sz="1800" dirty="0" err="1"/>
              <a:t>myData</a:t>
            </a:r>
            <a:r>
              <a:rPr lang="en-US" sz="1800" dirty="0"/>
              <a:t> = </a:t>
            </a:r>
            <a:r>
              <a:rPr lang="en-US" sz="1800" dirty="0" err="1"/>
              <a:t>myData</a:t>
            </a:r>
            <a:r>
              <a:rPr lang="en-US" sz="1800" dirty="0"/>
              <a:t>;</a:t>
            </a:r>
            <a:endParaRPr sz="1800" dirty="0"/>
          </a:p>
          <a:p>
            <a:r>
              <a:rPr lang="en-US" sz="1800" dirty="0"/>
              <a:t>	}</a:t>
            </a:r>
            <a:endParaRPr sz="1800" dirty="0"/>
          </a:p>
          <a:p>
            <a:r>
              <a:rPr lang="en-US" sz="1800" dirty="0"/>
              <a:t>}</a:t>
            </a:r>
            <a:endParaRPr sz="1800" dirty="0"/>
          </a:p>
        </p:txBody>
      </p:sp>
      <p:sp>
        <p:nvSpPr>
          <p:cNvPr id="8" name="内容占位符 7"/>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 calcmode="lin" valueType="num">
                                      <p:cBhvr additive="base">
                                        <p:cTn id="3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15365" cy="4286259"/>
          </a:xfrm>
        </p:spPr>
        <p:txBody>
          <a:bodyPr/>
          <a:lstStyle/>
          <a:p>
            <a:pPr>
              <a:buNone/>
            </a:pPr>
            <a:r>
              <a:rPr dirty="0" smtClean="0"/>
              <a:t>	</a:t>
            </a:r>
            <a:r>
              <a:rPr lang="zh-CN" dirty="0" smtClean="0"/>
              <a:t>从</a:t>
            </a:r>
            <a:r>
              <a:rPr dirty="0"/>
              <a:t>JDK1.5</a:t>
            </a:r>
            <a:r>
              <a:rPr lang="zh-CN" dirty="0"/>
              <a:t>之后，</a:t>
            </a:r>
            <a:r>
              <a:rPr dirty="0"/>
              <a:t>Java</a:t>
            </a:r>
            <a:r>
              <a:rPr lang="zh-CN" dirty="0"/>
              <a:t>允许定义方法时参数的个数可以变化，这种情况称之为</a:t>
            </a:r>
            <a:r>
              <a:rPr lang="zh-CN" dirty="0" smtClean="0"/>
              <a:t>“可变参数”。</a:t>
            </a:r>
            <a:endParaRPr dirty="0" smtClean="0"/>
          </a:p>
          <a:p>
            <a:r>
              <a:rPr lang="zh-CN" altLang="en-US" dirty="0"/>
              <a:t>语法</a:t>
            </a:r>
            <a:endParaRPr dirty="0" smtClean="0"/>
          </a:p>
          <a:p>
            <a:endParaRPr b="0" dirty="0"/>
          </a:p>
          <a:p>
            <a:endParaRPr b="0" dirty="0" smtClean="0"/>
          </a:p>
          <a:p>
            <a:r>
              <a:rPr lang="zh-CN" altLang="en-US" dirty="0" smtClean="0"/>
              <a:t>示例</a:t>
            </a:r>
            <a:endParaRPr dirty="0" smtClean="0"/>
          </a:p>
        </p:txBody>
      </p:sp>
      <p:sp>
        <p:nvSpPr>
          <p:cNvPr id="6" name="标题 5"/>
          <p:cNvSpPr>
            <a:spLocks noGrp="1"/>
          </p:cNvSpPr>
          <p:nvPr>
            <p:ph type="title"/>
          </p:nvPr>
        </p:nvSpPr>
        <p:spPr/>
        <p:txBody>
          <a:bodyPr/>
          <a:lstStyle/>
          <a:p>
            <a:r>
              <a:rPr lang="en-US" dirty="0" smtClean="0"/>
              <a:t>3.3.4  </a:t>
            </a:r>
            <a:r>
              <a:rPr dirty="0" smtClean="0"/>
              <a:t>可变参数</a:t>
            </a:r>
            <a:endParaRPr dirty="0"/>
          </a:p>
        </p:txBody>
      </p:sp>
      <p:sp>
        <p:nvSpPr>
          <p:cNvPr id="9" name="文本占位符 8"/>
          <p:cNvSpPr>
            <a:spLocks noGrp="1"/>
          </p:cNvSpPr>
          <p:nvPr>
            <p:ph type="body" sz="quarter" idx="11"/>
          </p:nvPr>
        </p:nvSpPr>
        <p:spPr>
          <a:xfrm>
            <a:off x="1071538" y="2157239"/>
            <a:ext cx="7500990" cy="1200329"/>
          </a:xfrm>
        </p:spPr>
        <p:txBody>
          <a:bodyPr/>
          <a:lstStyle/>
          <a:p>
            <a:r>
              <a:rPr lang="en-US" sz="1600" dirty="0"/>
              <a:t>[</a:t>
            </a:r>
            <a:r>
              <a:rPr sz="1600" dirty="0"/>
              <a:t>访问符</a:t>
            </a:r>
            <a:r>
              <a:rPr lang="en-US" sz="1600" dirty="0"/>
              <a:t>] [</a:t>
            </a:r>
            <a:r>
              <a:rPr sz="1600" dirty="0"/>
              <a:t>修饰符</a:t>
            </a:r>
            <a:r>
              <a:rPr lang="en-US" sz="1600" dirty="0"/>
              <a:t>] &lt;</a:t>
            </a:r>
            <a:r>
              <a:rPr sz="1600" dirty="0"/>
              <a:t>返回类型</a:t>
            </a:r>
            <a:r>
              <a:rPr lang="en-US" sz="1600" dirty="0"/>
              <a:t>&gt; </a:t>
            </a:r>
            <a:r>
              <a:rPr sz="1600" dirty="0"/>
              <a:t>方法名</a:t>
            </a:r>
            <a:r>
              <a:rPr lang="en-US" sz="1600" dirty="0"/>
              <a:t>([</a:t>
            </a:r>
            <a:r>
              <a:rPr sz="1600" dirty="0"/>
              <a:t>参数列表</a:t>
            </a:r>
            <a:r>
              <a:rPr lang="en-US" sz="1600" dirty="0"/>
              <a:t>],</a:t>
            </a:r>
            <a:r>
              <a:rPr sz="1600" b="1" dirty="0"/>
              <a:t>数据类型</a:t>
            </a:r>
            <a:r>
              <a:rPr lang="en-US" sz="1600" b="1" dirty="0"/>
              <a:t>… </a:t>
            </a:r>
            <a:r>
              <a:rPr sz="1600" b="1" dirty="0"/>
              <a:t>变量</a:t>
            </a:r>
            <a:r>
              <a:rPr lang="en-US" sz="1600" dirty="0"/>
              <a:t>) {</a:t>
            </a:r>
            <a:endParaRPr sz="1600" dirty="0"/>
          </a:p>
          <a:p>
            <a:r>
              <a:rPr lang="en-US" sz="1600" dirty="0"/>
              <a:t>	//</a:t>
            </a:r>
            <a:r>
              <a:rPr sz="1600" dirty="0"/>
              <a:t>方法体</a:t>
            </a:r>
          </a:p>
          <a:p>
            <a:r>
              <a:rPr lang="en-US" sz="1600" dirty="0"/>
              <a:t>}</a:t>
            </a:r>
            <a:endParaRPr sz="1600"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1071538" y="3857634"/>
            <a:ext cx="7429552" cy="1015663"/>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public </a:t>
            </a:r>
            <a:r>
              <a:rPr lang="en-US" sz="2000" dirty="0" err="1" smtClean="0"/>
              <a:t>int</a:t>
            </a:r>
            <a:r>
              <a:rPr lang="en-US" sz="2000" dirty="0" smtClean="0"/>
              <a:t> add(</a:t>
            </a:r>
            <a:r>
              <a:rPr lang="en-US" sz="2000" dirty="0" err="1" smtClean="0"/>
              <a:t>int</a:t>
            </a:r>
            <a:r>
              <a:rPr lang="en-US" sz="2000" dirty="0" smtClean="0"/>
              <a:t> a, </a:t>
            </a:r>
            <a:r>
              <a:rPr lang="en-US" sz="2000" b="1" dirty="0" smtClean="0"/>
              <a:t>int... b</a:t>
            </a:r>
            <a:r>
              <a:rPr lang="en-US" sz="2000" dirty="0" smtClean="0"/>
              <a:t>) {</a:t>
            </a:r>
            <a:endParaRPr lang="zh-CN" altLang="en-US" sz="2000" dirty="0" smtClean="0"/>
          </a:p>
          <a:p>
            <a:r>
              <a:rPr lang="en-US" sz="2000" dirty="0" smtClean="0"/>
              <a:t>	//......</a:t>
            </a:r>
            <a:r>
              <a:rPr lang="zh-CN" altLang="en-US" sz="2000" dirty="0" smtClean="0"/>
              <a:t>省略</a:t>
            </a:r>
          </a:p>
          <a:p>
            <a:r>
              <a:rPr lang="en-US" sz="20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 calcmode="lin" valueType="num">
                                      <p:cBhvr additive="base">
                                        <p:cTn id="2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build="p"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p:txBody>
          <a:bodyPr/>
          <a:lstStyle/>
          <a:p>
            <a:pPr lvl="0"/>
            <a:r>
              <a:rPr lang="en-US" dirty="0" smtClean="0"/>
              <a:t>1</a:t>
            </a:r>
            <a:r>
              <a:rPr dirty="0" smtClean="0"/>
              <a:t>、可变参数只能处于参数列表的最后</a:t>
            </a:r>
            <a:r>
              <a:rPr dirty="0"/>
              <a:t>；</a:t>
            </a:r>
          </a:p>
          <a:p>
            <a:pPr lvl="0"/>
            <a:r>
              <a:rPr lang="en-US" dirty="0" smtClean="0"/>
              <a:t>2</a:t>
            </a:r>
            <a:r>
              <a:rPr dirty="0" smtClean="0"/>
              <a:t>、一个方法中最多只能包含一个可变参数</a:t>
            </a:r>
            <a:r>
              <a:rPr dirty="0"/>
              <a:t>；</a:t>
            </a:r>
          </a:p>
          <a:p>
            <a:pPr lvl="0"/>
            <a:r>
              <a:rPr lang="en-US" dirty="0" smtClean="0"/>
              <a:t>3</a:t>
            </a:r>
            <a:r>
              <a:rPr dirty="0" smtClean="0"/>
              <a:t>、可变参数的本质就是一个数组</a:t>
            </a:r>
            <a:r>
              <a:rPr dirty="0"/>
              <a:t>，因此在调用一个包含可变参数的方法时，既可以传入多个参数，也可以传入一个数组。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内容占位符 14"/>
          <p:cNvSpPr>
            <a:spLocks noGrp="1"/>
          </p:cNvSpPr>
          <p:nvPr>
            <p:ph idx="1"/>
          </p:nvPr>
        </p:nvSpPr>
        <p:spPr>
          <a:xfrm>
            <a:off x="500039" y="571486"/>
            <a:ext cx="8207375" cy="642939"/>
          </a:xfrm>
        </p:spPr>
        <p:txBody>
          <a:bodyPr/>
          <a:lstStyle/>
          <a:p>
            <a:r>
              <a:rPr dirty="0"/>
              <a:t>ChangeParamDemo</a:t>
            </a:r>
            <a:r>
              <a:rPr dirty="0" smtClean="0"/>
              <a:t>.java</a:t>
            </a:r>
            <a:endParaRPr lang="zh-CN" dirty="0"/>
          </a:p>
          <a:p>
            <a:endParaRPr lang="zh-CN" altLang="en-US" dirty="0"/>
          </a:p>
        </p:txBody>
      </p:sp>
      <p:sp>
        <p:nvSpPr>
          <p:cNvPr id="14" name="标题 13"/>
          <p:cNvSpPr>
            <a:spLocks noGrp="1"/>
          </p:cNvSpPr>
          <p:nvPr>
            <p:ph type="title"/>
          </p:nvPr>
        </p:nvSpPr>
        <p:spPr/>
        <p:txBody>
          <a:bodyPr/>
          <a:lstStyle/>
          <a:p>
            <a:r>
              <a:rPr dirty="0" smtClean="0"/>
              <a:t>可变参数的应用</a:t>
            </a:r>
            <a:endParaRPr lang="zh-CN" altLang="en-US" dirty="0"/>
          </a:p>
        </p:txBody>
      </p:sp>
      <p:sp>
        <p:nvSpPr>
          <p:cNvPr id="16" name="文本占位符 15"/>
          <p:cNvSpPr>
            <a:spLocks noGrp="1"/>
          </p:cNvSpPr>
          <p:nvPr>
            <p:ph type="body" sz="quarter" idx="11"/>
          </p:nvPr>
        </p:nvSpPr>
        <p:spPr>
          <a:xfrm>
            <a:off x="214282" y="1142990"/>
            <a:ext cx="4357718" cy="2973891"/>
          </a:xfrm>
        </p:spPr>
        <p:txBody>
          <a:bodyPr/>
          <a:lstStyle/>
          <a:p>
            <a:r>
              <a:rPr lang="en-US" sz="1400" dirty="0"/>
              <a:t>public static </a:t>
            </a:r>
            <a:r>
              <a:rPr lang="en-US" sz="1400" dirty="0" err="1"/>
              <a:t>int</a:t>
            </a:r>
            <a:r>
              <a:rPr lang="en-US" sz="1400" dirty="0"/>
              <a:t> add(</a:t>
            </a:r>
            <a:r>
              <a:rPr lang="en-US" sz="1400" dirty="0" err="1"/>
              <a:t>int</a:t>
            </a:r>
            <a:r>
              <a:rPr lang="en-US" sz="1400" dirty="0"/>
              <a:t> a, </a:t>
            </a:r>
            <a:r>
              <a:rPr lang="en-US" sz="1400" b="1" dirty="0"/>
              <a:t>int... b</a:t>
            </a:r>
            <a:r>
              <a:rPr lang="en-US" sz="1400" dirty="0"/>
              <a:t>) {</a:t>
            </a:r>
            <a:endParaRPr sz="1400" dirty="0"/>
          </a:p>
          <a:p>
            <a:r>
              <a:rPr lang="en-US" sz="1400" dirty="0" smtClean="0"/>
              <a:t>	</a:t>
            </a:r>
            <a:r>
              <a:rPr lang="en-US" sz="1400" dirty="0" err="1" smtClean="0"/>
              <a:t>int</a:t>
            </a:r>
            <a:r>
              <a:rPr lang="en-US" sz="1400" dirty="0" smtClean="0"/>
              <a:t> </a:t>
            </a:r>
            <a:r>
              <a:rPr lang="en-US" sz="1400" dirty="0"/>
              <a:t>sum = a;</a:t>
            </a:r>
            <a:endParaRPr sz="1400" dirty="0"/>
          </a:p>
          <a:p>
            <a:r>
              <a:rPr lang="en-US" sz="1400" b="1" dirty="0" smtClean="0"/>
              <a:t>	// </a:t>
            </a:r>
            <a:r>
              <a:rPr sz="1400" b="1" dirty="0"/>
              <a:t>可变参数</a:t>
            </a:r>
            <a:r>
              <a:rPr lang="en-US" sz="1400" b="1" dirty="0"/>
              <a:t>b</a:t>
            </a:r>
            <a:r>
              <a:rPr sz="1400" b="1" dirty="0"/>
              <a:t>被当成数组进行处理</a:t>
            </a:r>
            <a:endParaRPr sz="1400" dirty="0"/>
          </a:p>
          <a:p>
            <a:r>
              <a:rPr lang="en-US" sz="1400" b="1" dirty="0" smtClean="0"/>
              <a:t>	for </a:t>
            </a:r>
            <a:r>
              <a:rPr lang="en-US" sz="1400" b="1" dirty="0"/>
              <a:t>(</a:t>
            </a:r>
            <a:r>
              <a:rPr lang="en-US" sz="1400" b="1" dirty="0" err="1"/>
              <a:t>int</a:t>
            </a:r>
            <a:r>
              <a:rPr lang="en-US" sz="1400" b="1" dirty="0"/>
              <a:t> e : b) {</a:t>
            </a:r>
            <a:endParaRPr sz="1400" dirty="0"/>
          </a:p>
          <a:p>
            <a:r>
              <a:rPr lang="en-US" sz="1400" b="1" dirty="0"/>
              <a:t>	</a:t>
            </a:r>
            <a:r>
              <a:rPr lang="en-US" sz="1400" b="1" dirty="0" smtClean="0"/>
              <a:t>	sum </a:t>
            </a:r>
            <a:r>
              <a:rPr lang="en-US" sz="1400" b="1" dirty="0"/>
              <a:t>+= e;</a:t>
            </a:r>
            <a:endParaRPr sz="1400" dirty="0"/>
          </a:p>
          <a:p>
            <a:r>
              <a:rPr lang="en-US" sz="1400" b="1" dirty="0" smtClean="0"/>
              <a:t>	}</a:t>
            </a:r>
            <a:endParaRPr sz="1400" dirty="0"/>
          </a:p>
          <a:p>
            <a:r>
              <a:rPr lang="en-US" sz="1400" dirty="0" smtClean="0"/>
              <a:t>	return </a:t>
            </a:r>
            <a:r>
              <a:rPr lang="en-US" sz="1400" dirty="0"/>
              <a:t>sum;</a:t>
            </a:r>
            <a:endParaRPr sz="1400" dirty="0"/>
          </a:p>
          <a:p>
            <a:r>
              <a:rPr lang="en-US" sz="1400" dirty="0" smtClean="0"/>
              <a:t>}</a:t>
            </a:r>
            <a:endParaRPr sz="1400" dirty="0"/>
          </a:p>
        </p:txBody>
      </p:sp>
      <p:sp>
        <p:nvSpPr>
          <p:cNvPr id="17" name="文本占位符 16"/>
          <p:cNvSpPr>
            <a:spLocks noGrp="1"/>
          </p:cNvSpPr>
          <p:nvPr>
            <p:ph type="body" sz="quarter" idx="12"/>
          </p:nvPr>
        </p:nvSpPr>
        <p:spPr>
          <a:xfrm>
            <a:off x="4643438" y="500048"/>
            <a:ext cx="4429156" cy="4616648"/>
          </a:xfrm>
        </p:spPr>
        <p:txBody>
          <a:bodyPr/>
          <a:lstStyle/>
          <a:p>
            <a:r>
              <a:rPr lang="en-US" sz="1400" dirty="0"/>
              <a:t>public static void main(String </a:t>
            </a:r>
            <a:r>
              <a:rPr lang="en-US" sz="1400" dirty="0" err="1"/>
              <a:t>args</a:t>
            </a:r>
            <a:r>
              <a:rPr lang="en-US" sz="1400" dirty="0" smtClean="0"/>
              <a:t>[]){</a:t>
            </a:r>
            <a:endParaRPr sz="1400" dirty="0"/>
          </a:p>
          <a:p>
            <a:r>
              <a:rPr lang="en-US" sz="1400" dirty="0"/>
              <a:t>// </a:t>
            </a:r>
            <a:r>
              <a:rPr sz="1400" dirty="0"/>
              <a:t>调用</a:t>
            </a:r>
            <a:r>
              <a:rPr lang="en-US" sz="1400" dirty="0"/>
              <a:t>add()</a:t>
            </a:r>
            <a:r>
              <a:rPr sz="1400" dirty="0"/>
              <a:t>方法，带</a:t>
            </a:r>
            <a:r>
              <a:rPr lang="en-US" sz="1400" dirty="0"/>
              <a:t>2</a:t>
            </a:r>
            <a:r>
              <a:rPr sz="1400" dirty="0"/>
              <a:t>个参数</a:t>
            </a:r>
          </a:p>
          <a:p>
            <a:r>
              <a:rPr lang="en-US" sz="1400" dirty="0" err="1" smtClean="0"/>
              <a:t>System.out.println</a:t>
            </a:r>
            <a:r>
              <a:rPr lang="en-US" sz="1400" dirty="0"/>
              <a:t>("3+4=" + </a:t>
            </a:r>
            <a:r>
              <a:rPr lang="en-US" sz="1400" b="1" dirty="0"/>
              <a:t>add(3, 4)</a:t>
            </a:r>
            <a:r>
              <a:rPr lang="en-US" sz="1400" dirty="0"/>
              <a:t>);</a:t>
            </a:r>
            <a:endParaRPr sz="1400" dirty="0"/>
          </a:p>
          <a:p>
            <a:r>
              <a:rPr lang="en-US" sz="1400" dirty="0" smtClean="0"/>
              <a:t>// </a:t>
            </a:r>
            <a:r>
              <a:rPr sz="1400" dirty="0"/>
              <a:t>调用</a:t>
            </a:r>
            <a:r>
              <a:rPr lang="en-US" sz="1400" dirty="0"/>
              <a:t>add()</a:t>
            </a:r>
            <a:r>
              <a:rPr sz="1400" dirty="0"/>
              <a:t>方法，带</a:t>
            </a:r>
            <a:r>
              <a:rPr lang="en-US" sz="1400" dirty="0"/>
              <a:t>3</a:t>
            </a:r>
            <a:r>
              <a:rPr sz="1400" dirty="0"/>
              <a:t>个参数</a:t>
            </a:r>
          </a:p>
          <a:p>
            <a:r>
              <a:rPr lang="en-US" sz="1400" dirty="0" err="1" smtClean="0"/>
              <a:t>System.out.println</a:t>
            </a:r>
            <a:r>
              <a:rPr lang="en-US" sz="1400" dirty="0"/>
              <a:t>("3+4+5=" </a:t>
            </a:r>
            <a:endParaRPr lang="en-US" sz="1400" dirty="0" smtClean="0"/>
          </a:p>
          <a:p>
            <a:r>
              <a:rPr lang="en-US" sz="1400" dirty="0"/>
              <a:t>	</a:t>
            </a:r>
            <a:r>
              <a:rPr lang="en-US" sz="1400" dirty="0" smtClean="0"/>
              <a:t>	+ </a:t>
            </a:r>
            <a:r>
              <a:rPr lang="en-US" sz="1400" b="1" dirty="0"/>
              <a:t>add(3, 4, 5)</a:t>
            </a:r>
            <a:r>
              <a:rPr lang="en-US" sz="1400" dirty="0"/>
              <a:t>);</a:t>
            </a:r>
            <a:endParaRPr sz="1400" dirty="0"/>
          </a:p>
          <a:p>
            <a:r>
              <a:rPr lang="en-US" sz="1400" dirty="0" smtClean="0"/>
              <a:t>// </a:t>
            </a:r>
            <a:r>
              <a:rPr sz="1400" dirty="0"/>
              <a:t>调用</a:t>
            </a:r>
            <a:r>
              <a:rPr lang="en-US" sz="1400" dirty="0"/>
              <a:t>add()</a:t>
            </a:r>
            <a:r>
              <a:rPr sz="1400" dirty="0"/>
              <a:t>方法，带</a:t>
            </a:r>
            <a:r>
              <a:rPr lang="en-US" sz="1400" dirty="0"/>
              <a:t>4</a:t>
            </a:r>
            <a:r>
              <a:rPr sz="1400" dirty="0"/>
              <a:t>个参数</a:t>
            </a:r>
          </a:p>
          <a:p>
            <a:r>
              <a:rPr lang="en-US" sz="1400" dirty="0" err="1" smtClean="0"/>
              <a:t>System.out.println</a:t>
            </a:r>
            <a:r>
              <a:rPr lang="en-US" sz="1400" dirty="0"/>
              <a:t>("3+4+5+6=" </a:t>
            </a:r>
            <a:endParaRPr lang="en-US" sz="1400" dirty="0" smtClean="0"/>
          </a:p>
          <a:p>
            <a:r>
              <a:rPr lang="en-US" sz="1400" dirty="0"/>
              <a:t>	</a:t>
            </a:r>
            <a:r>
              <a:rPr lang="en-US" sz="1400" dirty="0" smtClean="0"/>
              <a:t>	+ </a:t>
            </a:r>
            <a:r>
              <a:rPr lang="en-US" sz="1400" b="1" dirty="0"/>
              <a:t>add(3, 4, 5, 6)</a:t>
            </a:r>
            <a:r>
              <a:rPr lang="en-US" sz="1400" dirty="0"/>
              <a:t>);</a:t>
            </a:r>
            <a:endParaRPr sz="1400" dirty="0"/>
          </a:p>
          <a:p>
            <a:r>
              <a:rPr lang="en-US" sz="1400" dirty="0" smtClean="0"/>
              <a:t>// </a:t>
            </a:r>
            <a:r>
              <a:rPr sz="1400" dirty="0"/>
              <a:t>定义一个整型数组</a:t>
            </a:r>
          </a:p>
          <a:p>
            <a:r>
              <a:rPr lang="en-US" sz="1400" dirty="0" err="1" smtClean="0"/>
              <a:t>int</a:t>
            </a:r>
            <a:r>
              <a:rPr lang="en-US" sz="1400" dirty="0"/>
              <a:t>[] </a:t>
            </a:r>
            <a:r>
              <a:rPr lang="en-US" sz="1400" dirty="0" err="1"/>
              <a:t>nums</a:t>
            </a:r>
            <a:r>
              <a:rPr lang="en-US" sz="1400" dirty="0"/>
              <a:t> = { 7, 8, 9, 10, 11, 12 };</a:t>
            </a:r>
            <a:endParaRPr sz="1400" dirty="0"/>
          </a:p>
          <a:p>
            <a:r>
              <a:rPr lang="en-US" sz="1400" dirty="0" smtClean="0"/>
              <a:t>// </a:t>
            </a:r>
            <a:r>
              <a:rPr sz="1400" dirty="0"/>
              <a:t>调用</a:t>
            </a:r>
            <a:r>
              <a:rPr lang="en-US" sz="1400" dirty="0"/>
              <a:t>add()</a:t>
            </a:r>
            <a:r>
              <a:rPr sz="1400" dirty="0"/>
              <a:t>方法，给可变参数</a:t>
            </a:r>
            <a:r>
              <a:rPr lang="en-US" sz="1400" dirty="0"/>
              <a:t>b</a:t>
            </a:r>
            <a:r>
              <a:rPr sz="1400" dirty="0"/>
              <a:t>传入一个数组</a:t>
            </a:r>
            <a:r>
              <a:rPr lang="en-US" sz="1400" dirty="0" err="1"/>
              <a:t>nums</a:t>
            </a:r>
            <a:endParaRPr sz="1400" dirty="0"/>
          </a:p>
          <a:p>
            <a:r>
              <a:rPr lang="en-US" sz="1400" dirty="0" err="1" smtClean="0"/>
              <a:t>System.out.println</a:t>
            </a:r>
            <a:r>
              <a:rPr lang="en-US" sz="1400" dirty="0"/>
              <a:t>("sum</a:t>
            </a:r>
            <a:r>
              <a:rPr lang="en-US" sz="1400" dirty="0" smtClean="0"/>
              <a:t>=</a:t>
            </a:r>
            <a:r>
              <a:rPr lang="en-US" sz="1400" dirty="0"/>
              <a:t>"</a:t>
            </a:r>
            <a:endParaRPr lang="en-US" sz="1400" dirty="0" smtClean="0"/>
          </a:p>
          <a:p>
            <a:r>
              <a:rPr lang="en-US" sz="1400" dirty="0"/>
              <a:t>	</a:t>
            </a:r>
            <a:r>
              <a:rPr lang="en-US" sz="1400" dirty="0" smtClean="0"/>
              <a:t>	 </a:t>
            </a:r>
            <a:r>
              <a:rPr lang="en-US" sz="1400" dirty="0"/>
              <a:t>+ </a:t>
            </a:r>
            <a:r>
              <a:rPr lang="en-US" sz="1400" b="1" dirty="0"/>
              <a:t>add(6, </a:t>
            </a:r>
            <a:r>
              <a:rPr lang="en-US" sz="1400" b="1" dirty="0" err="1"/>
              <a:t>nums</a:t>
            </a:r>
            <a:r>
              <a:rPr lang="en-US" sz="1400" b="1" dirty="0" smtClean="0"/>
              <a:t>)</a:t>
            </a:r>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bg/>
                                          </p:spTgt>
                                        </p:tgtEl>
                                        <p:attrNameLst>
                                          <p:attrName>style.visibility</p:attrName>
                                        </p:attrNameLst>
                                      </p:cBhvr>
                                      <p:to>
                                        <p:strVal val="visible"/>
                                      </p:to>
                                    </p:set>
                                    <p:anim calcmode="lin" valueType="num">
                                      <p:cBhvr additive="base">
                                        <p:cTn id="13"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 calcmode="lin" valueType="num">
                                      <p:cBhvr additive="base">
                                        <p:cTn id="1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anim calcmode="lin" valueType="num">
                                      <p:cBhvr additive="base">
                                        <p:cTn id="21"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 calcmode="lin" valueType="num">
                                      <p:cBhvr additive="base">
                                        <p:cTn id="25"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anim calcmode="lin" valueType="num">
                                      <p:cBhvr additive="base">
                                        <p:cTn id="29"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xEl>
                                              <p:pRg st="4" end="4"/>
                                            </p:txEl>
                                          </p:spTgt>
                                        </p:tgtEl>
                                        <p:attrNameLst>
                                          <p:attrName>style.visibility</p:attrName>
                                        </p:attrNameLst>
                                      </p:cBhvr>
                                      <p:to>
                                        <p:strVal val="visible"/>
                                      </p:to>
                                    </p:set>
                                    <p:anim calcmode="lin" valueType="num">
                                      <p:cBhvr additive="base">
                                        <p:cTn id="33"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xEl>
                                              <p:pRg st="5" end="5"/>
                                            </p:txEl>
                                          </p:spTgt>
                                        </p:tgtEl>
                                        <p:attrNameLst>
                                          <p:attrName>style.visibility</p:attrName>
                                        </p:attrNameLst>
                                      </p:cBhvr>
                                      <p:to>
                                        <p:strVal val="visible"/>
                                      </p:to>
                                    </p:set>
                                    <p:anim calcmode="lin" valueType="num">
                                      <p:cBhvr additive="base">
                                        <p:cTn id="37"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xEl>
                                              <p:pRg st="6" end="6"/>
                                            </p:txEl>
                                          </p:spTgt>
                                        </p:tgtEl>
                                        <p:attrNameLst>
                                          <p:attrName>style.visibility</p:attrName>
                                        </p:attrNameLst>
                                      </p:cBhvr>
                                      <p:to>
                                        <p:strVal val="visible"/>
                                      </p:to>
                                    </p:set>
                                    <p:anim calcmode="lin" valueType="num">
                                      <p:cBhvr additive="base">
                                        <p:cTn id="41"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
                                            <p:txEl>
                                              <p:pRg st="7" end="7"/>
                                            </p:txEl>
                                          </p:spTgt>
                                        </p:tgtEl>
                                        <p:attrNameLst>
                                          <p:attrName>style.visibility</p:attrName>
                                        </p:attrNameLst>
                                      </p:cBhvr>
                                      <p:to>
                                        <p:strVal val="visible"/>
                                      </p:to>
                                    </p:set>
                                    <p:anim calcmode="lin" valueType="num">
                                      <p:cBhvr additive="base">
                                        <p:cTn id="45"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
                                            <p:bg/>
                                          </p:spTgt>
                                        </p:tgtEl>
                                        <p:attrNameLst>
                                          <p:attrName>style.visibility</p:attrName>
                                        </p:attrNameLst>
                                      </p:cBhvr>
                                      <p:to>
                                        <p:strVal val="visible"/>
                                      </p:to>
                                    </p:set>
                                    <p:anim calcmode="lin" valueType="num">
                                      <p:cBhvr additive="base">
                                        <p:cTn id="51"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52" dur="500" fill="hold"/>
                                        <p:tgtEl>
                                          <p:spTgt spid="17">
                                            <p:bg/>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xEl>
                                              <p:pRg st="1" end="1"/>
                                            </p:txEl>
                                          </p:spTgt>
                                        </p:tgtEl>
                                        <p:attrNameLst>
                                          <p:attrName>style.visibility</p:attrName>
                                        </p:attrNameLst>
                                      </p:cBhvr>
                                      <p:to>
                                        <p:strVal val="visible"/>
                                      </p:to>
                                    </p:set>
                                    <p:anim calcmode="lin" valueType="num">
                                      <p:cBhvr additive="base">
                                        <p:cTn id="59"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xEl>
                                              <p:pRg st="2" end="2"/>
                                            </p:txEl>
                                          </p:spTgt>
                                        </p:tgtEl>
                                        <p:attrNameLst>
                                          <p:attrName>style.visibility</p:attrName>
                                        </p:attrNameLst>
                                      </p:cBhvr>
                                      <p:to>
                                        <p:strVal val="visible"/>
                                      </p:to>
                                    </p:set>
                                    <p:anim calcmode="lin" valueType="num">
                                      <p:cBhvr additive="base">
                                        <p:cTn id="63"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
                                            <p:txEl>
                                              <p:pRg st="2" end="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
                                            <p:txEl>
                                              <p:pRg st="3" end="3"/>
                                            </p:txEl>
                                          </p:spTgt>
                                        </p:tgtEl>
                                        <p:attrNameLst>
                                          <p:attrName>style.visibility</p:attrName>
                                        </p:attrNameLst>
                                      </p:cBhvr>
                                      <p:to>
                                        <p:strVal val="visible"/>
                                      </p:to>
                                    </p:set>
                                    <p:anim calcmode="lin" valueType="num">
                                      <p:cBhvr additive="base">
                                        <p:cTn id="67"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
                                            <p:txEl>
                                              <p:pRg st="4" end="4"/>
                                            </p:txEl>
                                          </p:spTgt>
                                        </p:tgtEl>
                                        <p:attrNameLst>
                                          <p:attrName>style.visibility</p:attrName>
                                        </p:attrNameLst>
                                      </p:cBhvr>
                                      <p:to>
                                        <p:strVal val="visible"/>
                                      </p:to>
                                    </p:set>
                                    <p:anim calcmode="lin" valueType="num">
                                      <p:cBhvr additive="base">
                                        <p:cTn id="71"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7">
                                            <p:txEl>
                                              <p:pRg st="4" end="4"/>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7">
                                            <p:txEl>
                                              <p:pRg st="5" end="5"/>
                                            </p:txEl>
                                          </p:spTgt>
                                        </p:tgtEl>
                                        <p:attrNameLst>
                                          <p:attrName>style.visibility</p:attrName>
                                        </p:attrNameLst>
                                      </p:cBhvr>
                                      <p:to>
                                        <p:strVal val="visible"/>
                                      </p:to>
                                    </p:set>
                                    <p:anim calcmode="lin" valueType="num">
                                      <p:cBhvr additive="base">
                                        <p:cTn id="75"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7">
                                            <p:txEl>
                                              <p:pRg st="5" end="5"/>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7">
                                            <p:txEl>
                                              <p:pRg st="6" end="6"/>
                                            </p:txEl>
                                          </p:spTgt>
                                        </p:tgtEl>
                                        <p:attrNameLst>
                                          <p:attrName>style.visibility</p:attrName>
                                        </p:attrNameLst>
                                      </p:cBhvr>
                                      <p:to>
                                        <p:strVal val="visible"/>
                                      </p:to>
                                    </p:set>
                                    <p:anim calcmode="lin" valueType="num">
                                      <p:cBhvr additive="base">
                                        <p:cTn id="79"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7">
                                            <p:txEl>
                                              <p:pRg st="6" end="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
                                            <p:txEl>
                                              <p:pRg st="7" end="7"/>
                                            </p:txEl>
                                          </p:spTgt>
                                        </p:tgtEl>
                                        <p:attrNameLst>
                                          <p:attrName>style.visibility</p:attrName>
                                        </p:attrNameLst>
                                      </p:cBhvr>
                                      <p:to>
                                        <p:strVal val="visible"/>
                                      </p:to>
                                    </p:set>
                                    <p:anim calcmode="lin" valueType="num">
                                      <p:cBhvr additive="base">
                                        <p:cTn id="83" dur="500" fill="hold"/>
                                        <p:tgtEl>
                                          <p:spTgt spid="17">
                                            <p:txEl>
                                              <p:pRg st="7" end="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7">
                                            <p:txEl>
                                              <p:pRg st="7" end="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7">
                                            <p:txEl>
                                              <p:pRg st="8" end="8"/>
                                            </p:txEl>
                                          </p:spTgt>
                                        </p:tgtEl>
                                        <p:attrNameLst>
                                          <p:attrName>style.visibility</p:attrName>
                                        </p:attrNameLst>
                                      </p:cBhvr>
                                      <p:to>
                                        <p:strVal val="visible"/>
                                      </p:to>
                                    </p:set>
                                    <p:anim calcmode="lin" valueType="num">
                                      <p:cBhvr additive="base">
                                        <p:cTn id="87" dur="500" fill="hold"/>
                                        <p:tgtEl>
                                          <p:spTgt spid="17">
                                            <p:txEl>
                                              <p:pRg st="8" end="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7">
                                            <p:txEl>
                                              <p:pRg st="8" end="8"/>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7">
                                            <p:txEl>
                                              <p:pRg st="9" end="9"/>
                                            </p:txEl>
                                          </p:spTgt>
                                        </p:tgtEl>
                                        <p:attrNameLst>
                                          <p:attrName>style.visibility</p:attrName>
                                        </p:attrNameLst>
                                      </p:cBhvr>
                                      <p:to>
                                        <p:strVal val="visible"/>
                                      </p:to>
                                    </p:set>
                                    <p:anim calcmode="lin" valueType="num">
                                      <p:cBhvr additive="base">
                                        <p:cTn id="91" dur="500" fill="hold"/>
                                        <p:tgtEl>
                                          <p:spTgt spid="17">
                                            <p:txEl>
                                              <p:pRg st="9" end="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7">
                                            <p:txEl>
                                              <p:pRg st="9" end="9"/>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7">
                                            <p:txEl>
                                              <p:pRg st="10" end="10"/>
                                            </p:txEl>
                                          </p:spTgt>
                                        </p:tgtEl>
                                        <p:attrNameLst>
                                          <p:attrName>style.visibility</p:attrName>
                                        </p:attrNameLst>
                                      </p:cBhvr>
                                      <p:to>
                                        <p:strVal val="visible"/>
                                      </p:to>
                                    </p:set>
                                    <p:anim calcmode="lin" valueType="num">
                                      <p:cBhvr additive="base">
                                        <p:cTn id="95" dur="500" fill="hold"/>
                                        <p:tgtEl>
                                          <p:spTgt spid="17">
                                            <p:txEl>
                                              <p:pRg st="10" end="1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7">
                                            <p:txEl>
                                              <p:pRg st="10" end="10"/>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7">
                                            <p:txEl>
                                              <p:pRg st="11" end="11"/>
                                            </p:txEl>
                                          </p:spTgt>
                                        </p:tgtEl>
                                        <p:attrNameLst>
                                          <p:attrName>style.visibility</p:attrName>
                                        </p:attrNameLst>
                                      </p:cBhvr>
                                      <p:to>
                                        <p:strVal val="visible"/>
                                      </p:to>
                                    </p:set>
                                    <p:anim calcmode="lin" valueType="num">
                                      <p:cBhvr additive="base">
                                        <p:cTn id="99" dur="500" fill="hold"/>
                                        <p:tgtEl>
                                          <p:spTgt spid="17">
                                            <p:txEl>
                                              <p:pRg st="11" end="1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17">
                                            <p:txEl>
                                              <p:pRg st="11" end="11"/>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7">
                                            <p:txEl>
                                              <p:pRg st="12" end="12"/>
                                            </p:txEl>
                                          </p:spTgt>
                                        </p:tgtEl>
                                        <p:attrNameLst>
                                          <p:attrName>style.visibility</p:attrName>
                                        </p:attrNameLst>
                                      </p:cBhvr>
                                      <p:to>
                                        <p:strVal val="visible"/>
                                      </p:to>
                                    </p:set>
                                    <p:anim calcmode="lin" valueType="num">
                                      <p:cBhvr additive="base">
                                        <p:cTn id="103" dur="500" fill="hold"/>
                                        <p:tgtEl>
                                          <p:spTgt spid="17">
                                            <p:txEl>
                                              <p:pRg st="12" end="1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7">
                                            <p:txEl>
                                              <p:pRg st="12" end="12"/>
                                            </p:tx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7">
                                            <p:txEl>
                                              <p:pRg st="13" end="13"/>
                                            </p:txEl>
                                          </p:spTgt>
                                        </p:tgtEl>
                                        <p:attrNameLst>
                                          <p:attrName>style.visibility</p:attrName>
                                        </p:attrNameLst>
                                      </p:cBhvr>
                                      <p:to>
                                        <p:strVal val="visible"/>
                                      </p:to>
                                    </p:set>
                                    <p:anim calcmode="lin" valueType="num">
                                      <p:cBhvr additive="base">
                                        <p:cTn id="107" dur="500" fill="hold"/>
                                        <p:tgtEl>
                                          <p:spTgt spid="17">
                                            <p:txEl>
                                              <p:pRg st="13" end="1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animBg="1"/>
      <p:bldP spid="17" grpId="0"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dirty="0"/>
              <a:t>Java</a:t>
            </a:r>
            <a:r>
              <a:rPr lang="zh-CN" dirty="0"/>
              <a:t>引入包（</a:t>
            </a:r>
            <a:r>
              <a:rPr dirty="0"/>
              <a:t>package</a:t>
            </a:r>
            <a:r>
              <a:rPr lang="zh-CN" dirty="0"/>
              <a:t>）的机制，提供了类的多层命名空间，解决类的命名冲突、类文件管理等问题</a:t>
            </a:r>
            <a:r>
              <a:rPr lang="zh-CN" dirty="0" smtClean="0"/>
              <a:t>。</a:t>
            </a:r>
            <a:endParaRPr dirty="0"/>
          </a:p>
          <a:p>
            <a:r>
              <a:rPr lang="zh-CN" dirty="0" smtClean="0"/>
              <a:t>借助于</a:t>
            </a:r>
            <a:r>
              <a:rPr lang="zh-CN" dirty="0"/>
              <a:t>包可以将自己定义的类与其它类库中的类分开管理。</a:t>
            </a:r>
          </a:p>
        </p:txBody>
      </p:sp>
      <p:sp>
        <p:nvSpPr>
          <p:cNvPr id="4" name="标题 3"/>
          <p:cNvSpPr>
            <a:spLocks noGrp="1"/>
          </p:cNvSpPr>
          <p:nvPr>
            <p:ph type="title"/>
          </p:nvPr>
        </p:nvSpPr>
        <p:spPr/>
        <p:txBody>
          <a:bodyPr/>
          <a:lstStyle/>
          <a:p>
            <a:r>
              <a:rPr lang="en-US" dirty="0" smtClean="0"/>
              <a:t>3.4.1  </a:t>
            </a:r>
            <a:r>
              <a:rPr dirty="0" smtClean="0"/>
              <a:t>包</a:t>
            </a:r>
            <a:endParaRPr dirty="0"/>
          </a:p>
        </p:txBody>
      </p:sp>
      <p:pic>
        <p:nvPicPr>
          <p:cNvPr id="7" name="图片占位符 6" descr="图片2.jpg"/>
          <p:cNvPicPr>
            <a:picLocks noGrp="1" noChangeAspect="1"/>
          </p:cNvPicPr>
          <p:nvPr>
            <p:ph type="pic" sz="quarter" idx="11"/>
          </p:nvPr>
        </p:nvPicPr>
        <p:blipFill>
          <a:blip r:embed="rId4"/>
          <a:srcRect l="3351" r="3351"/>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143927" cy="4286259"/>
          </a:xfrm>
        </p:spPr>
        <p:txBody>
          <a:bodyPr/>
          <a:lstStyle/>
          <a:p>
            <a:r>
              <a:rPr lang="zh-CN" altLang="en-US" dirty="0" smtClean="0"/>
              <a:t>语法：</a:t>
            </a:r>
            <a:endParaRPr dirty="0" smtClean="0"/>
          </a:p>
          <a:p>
            <a:endParaRPr b="0" dirty="0"/>
          </a:p>
          <a:p>
            <a:r>
              <a:rPr lang="zh-CN" altLang="en-US" dirty="0"/>
              <a:t>示例：</a:t>
            </a:r>
          </a:p>
          <a:p>
            <a:pPr>
              <a:buNone/>
            </a:pPr>
            <a:endParaRPr dirty="0" smtClean="0"/>
          </a:p>
          <a:p>
            <a:endParaRPr dirty="0" smtClean="0"/>
          </a:p>
          <a:p>
            <a:endParaRPr dirty="0" smtClean="0"/>
          </a:p>
        </p:txBody>
      </p:sp>
      <p:sp>
        <p:nvSpPr>
          <p:cNvPr id="6" name="标题 5"/>
          <p:cNvSpPr>
            <a:spLocks noGrp="1"/>
          </p:cNvSpPr>
          <p:nvPr>
            <p:ph type="title"/>
          </p:nvPr>
        </p:nvSpPr>
        <p:spPr/>
        <p:txBody>
          <a:bodyPr/>
          <a:lstStyle/>
          <a:p>
            <a:r>
              <a:rPr lang="en-US" dirty="0" smtClean="0"/>
              <a:t>1.  </a:t>
            </a:r>
            <a:r>
              <a:rPr dirty="0" smtClean="0"/>
              <a:t>定义包</a:t>
            </a:r>
            <a:endParaRPr dirty="0"/>
          </a:p>
        </p:txBody>
      </p:sp>
      <p:sp>
        <p:nvSpPr>
          <p:cNvPr id="9" name="文本占位符 8"/>
          <p:cNvSpPr>
            <a:spLocks noGrp="1"/>
          </p:cNvSpPr>
          <p:nvPr>
            <p:ph type="body" sz="quarter" idx="11"/>
          </p:nvPr>
        </p:nvSpPr>
        <p:spPr>
          <a:xfrm>
            <a:off x="1000100" y="3007244"/>
            <a:ext cx="7286676" cy="1993398"/>
          </a:xfrm>
        </p:spPr>
        <p:txBody>
          <a:bodyPr/>
          <a:lstStyle/>
          <a:p>
            <a:pPr lvl="0"/>
            <a:r>
              <a:rPr lang="en-US" dirty="0" smtClean="0"/>
              <a:t>1</a:t>
            </a:r>
            <a:r>
              <a:rPr dirty="0" smtClean="0"/>
              <a:t>、</a:t>
            </a:r>
            <a:r>
              <a:rPr lang="en-US" dirty="0" smtClean="0"/>
              <a:t>package</a:t>
            </a:r>
            <a:r>
              <a:rPr dirty="0"/>
              <a:t>语句必须作为</a:t>
            </a:r>
            <a:r>
              <a:rPr lang="en-US" dirty="0"/>
              <a:t>Java</a:t>
            </a:r>
            <a:r>
              <a:rPr dirty="0"/>
              <a:t>源文件的第一条非注释性语句；</a:t>
            </a:r>
          </a:p>
          <a:p>
            <a:pPr lvl="0"/>
            <a:r>
              <a:rPr lang="en-US" dirty="0" smtClean="0"/>
              <a:t>2</a:t>
            </a:r>
            <a:r>
              <a:rPr dirty="0" smtClean="0"/>
              <a:t>、一个</a:t>
            </a:r>
            <a:r>
              <a:rPr lang="en-US" dirty="0"/>
              <a:t>Java</a:t>
            </a:r>
            <a:r>
              <a:rPr dirty="0"/>
              <a:t>源文件只能指定一个包，即只有一条</a:t>
            </a:r>
            <a:r>
              <a:rPr lang="en-US" dirty="0"/>
              <a:t>package</a:t>
            </a:r>
            <a:r>
              <a:rPr dirty="0"/>
              <a:t>语句，不能有多条</a:t>
            </a:r>
            <a:r>
              <a:rPr lang="en-US" dirty="0"/>
              <a:t>package</a:t>
            </a:r>
            <a:r>
              <a:rPr dirty="0"/>
              <a:t>语句；</a:t>
            </a:r>
          </a:p>
          <a:p>
            <a:pPr lvl="0"/>
            <a:r>
              <a:rPr lang="en-US" dirty="0" smtClean="0"/>
              <a:t>3</a:t>
            </a:r>
            <a:r>
              <a:rPr dirty="0" smtClean="0"/>
              <a:t>、定义包之后</a:t>
            </a:r>
            <a:r>
              <a:rPr dirty="0"/>
              <a:t>，</a:t>
            </a:r>
            <a:r>
              <a:rPr lang="en-US" dirty="0"/>
              <a:t>Java</a:t>
            </a:r>
            <a:r>
              <a:rPr dirty="0"/>
              <a:t>源文件中可以定义多个类，这些类将全部位于该包下；</a:t>
            </a:r>
          </a:p>
          <a:p>
            <a:pPr lvl="0"/>
            <a:r>
              <a:rPr lang="en-US" dirty="0" smtClean="0"/>
              <a:t>4</a:t>
            </a:r>
            <a:r>
              <a:rPr dirty="0" smtClean="0"/>
              <a:t>、多个</a:t>
            </a:r>
            <a:r>
              <a:rPr lang="en-US" dirty="0"/>
              <a:t>Java</a:t>
            </a:r>
            <a:r>
              <a:rPr dirty="0"/>
              <a:t>源文件可以定义相同的包。</a:t>
            </a:r>
          </a:p>
        </p:txBody>
      </p:sp>
      <p:sp>
        <p:nvSpPr>
          <p:cNvPr id="13" name="文本占位符 12"/>
          <p:cNvSpPr>
            <a:spLocks noGrp="1"/>
          </p:cNvSpPr>
          <p:nvPr>
            <p:ph type="body" sz="quarter" idx="12"/>
          </p:nvPr>
        </p:nvSpPr>
        <p:spPr>
          <a:xfrm>
            <a:off x="1000100" y="1000114"/>
            <a:ext cx="6357956" cy="515526"/>
          </a:xfrm>
        </p:spPr>
        <p:txBody>
          <a:bodyPr/>
          <a:lstStyle/>
          <a:p>
            <a:r>
              <a:rPr lang="en-US" dirty="0"/>
              <a:t>Person p = new Person();</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cstate="print">
            <a:duotone>
              <a:schemeClr val="accent1">
                <a:shade val="45000"/>
                <a:satMod val="135000"/>
              </a:schemeClr>
              <a:prstClr val="white"/>
            </a:duotone>
          </a:blip>
          <a:stretch>
            <a:fillRect/>
          </a:stretch>
        </p:blipFill>
        <p:spPr>
          <a:xfrm>
            <a:off x="227052" y="3350702"/>
            <a:ext cx="484014" cy="484014"/>
          </a:xfrm>
          <a:prstGeom prst="rect">
            <a:avLst/>
          </a:prstGeom>
        </p:spPr>
      </p:pic>
      <p:sp>
        <p:nvSpPr>
          <p:cNvPr id="12" name="文本框 6"/>
          <p:cNvSpPr txBox="1"/>
          <p:nvPr/>
        </p:nvSpPr>
        <p:spPr>
          <a:xfrm>
            <a:off x="192061" y="3803661"/>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10" name="文本占位符 12"/>
          <p:cNvSpPr txBox="1"/>
          <p:nvPr/>
        </p:nvSpPr>
        <p:spPr bwMode="auto">
          <a:xfrm>
            <a:off x="1000100" y="2071684"/>
            <a:ext cx="6357956"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package </a:t>
            </a:r>
            <a:r>
              <a:rPr lang="en-US" sz="2000" dirty="0" err="1" smtClean="0"/>
              <a:t>mypackage</a:t>
            </a:r>
            <a:r>
              <a:rPr lang="en-US" sz="2000" dirty="0" smtClean="0"/>
              <a:t>;//</a:t>
            </a:r>
            <a:r>
              <a:rPr lang="zh-CN" altLang="en-US" sz="2000" dirty="0" smtClean="0"/>
              <a:t>定义包</a:t>
            </a:r>
            <a:endParaRPr lang="zh-CN" altLang="en-US" sz="2000" dirty="0"/>
          </a:p>
        </p:txBody>
      </p:sp>
      <p:sp>
        <p:nvSpPr>
          <p:cNvPr id="14" name="文本占位符 12"/>
          <p:cNvSpPr txBox="1"/>
          <p:nvPr/>
        </p:nvSpPr>
        <p:spPr bwMode="auto">
          <a:xfrm>
            <a:off x="1000100" y="2528830"/>
            <a:ext cx="6357956" cy="400110"/>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package com.qst.chapter03;//</a:t>
            </a:r>
            <a:r>
              <a:rPr lang="zh-CN" altLang="en-US" sz="2000" dirty="0" smtClean="0"/>
              <a:t>定义多级包</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bg/>
                                          </p:spTgt>
                                        </p:tgtEl>
                                        <p:attrNameLst>
                                          <p:attrName>style.visibility</p:attrName>
                                        </p:attrNameLst>
                                      </p:cBhvr>
                                      <p:to>
                                        <p:strVal val="visible"/>
                                      </p:to>
                                    </p:set>
                                    <p:anim calcmode="lin" valueType="num">
                                      <p:cBhvr additive="base">
                                        <p:cTn id="13"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 calcmode="lin" valueType="num">
                                      <p:cBhvr additive="base">
                                        <p:cTn id="1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additive="base">
                                        <p:cTn id="2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bg/>
                                          </p:spTgt>
                                        </p:tgtEl>
                                        <p:attrNameLst>
                                          <p:attrName>style.visibility</p:attrName>
                                        </p:attrNameLst>
                                      </p:cBhvr>
                                      <p:to>
                                        <p:strVal val="visible"/>
                                      </p:to>
                                    </p:set>
                                    <p:anim calcmode="lin" valueType="num">
                                      <p:cBhvr additive="base">
                                        <p:cTn id="29"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bg/>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bg/>
                                          </p:spTgt>
                                        </p:tgtEl>
                                        <p:attrNameLst>
                                          <p:attrName>style.visibility</p:attrName>
                                        </p:attrNameLst>
                                      </p:cBhvr>
                                      <p:to>
                                        <p:strVal val="visible"/>
                                      </p:to>
                                    </p:set>
                                    <p:anim calcmode="lin" valueType="num">
                                      <p:cBhvr additive="base">
                                        <p:cTn id="39"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bg/>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anim calcmode="lin" valueType="num">
                                      <p:cBhvr additive="base">
                                        <p:cTn id="4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bg/>
                                          </p:spTgt>
                                        </p:tgtEl>
                                        <p:attrNameLst>
                                          <p:attrName>style.visibility</p:attrName>
                                        </p:attrNameLst>
                                      </p:cBhvr>
                                      <p:to>
                                        <p:strVal val="visible"/>
                                      </p:to>
                                    </p:set>
                                    <p:anim calcmode="lin" valueType="num">
                                      <p:cBhvr additive="base">
                                        <p:cTn id="4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9">
                                            <p:bg/>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 calcmode="lin" valueType="num">
                                      <p:cBhvr additive="base">
                                        <p:cTn id="5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
                                            <p:txEl>
                                              <p:pRg st="1" end="1"/>
                                            </p:txEl>
                                          </p:spTgt>
                                        </p:tgtEl>
                                        <p:attrNameLst>
                                          <p:attrName>style.visibility</p:attrName>
                                        </p:attrNameLst>
                                      </p:cBhvr>
                                      <p:to>
                                        <p:strVal val="visible"/>
                                      </p:to>
                                    </p:set>
                                    <p:anim calcmode="lin" valueType="num">
                                      <p:cBhvr additive="base">
                                        <p:cTn id="5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
                                            <p:txEl>
                                              <p:pRg st="2" end="2"/>
                                            </p:txEl>
                                          </p:spTgt>
                                        </p:tgtEl>
                                        <p:attrNameLst>
                                          <p:attrName>style.visibility</p:attrName>
                                        </p:attrNameLst>
                                      </p:cBhvr>
                                      <p:to>
                                        <p:strVal val="visible"/>
                                      </p:to>
                                    </p:set>
                                    <p:anim calcmode="lin" valueType="num">
                                      <p:cBhvr additive="base">
                                        <p:cTn id="6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
                                            <p:txEl>
                                              <p:pRg st="3" end="3"/>
                                            </p:txEl>
                                          </p:spTgt>
                                        </p:tgtEl>
                                        <p:attrNameLst>
                                          <p:attrName>style.visibility</p:attrName>
                                        </p:attrNameLst>
                                      </p:cBhvr>
                                      <p:to>
                                        <p:strVal val="visible"/>
                                      </p:to>
                                    </p:set>
                                    <p:anim calcmode="lin" valueType="num">
                                      <p:cBhvr additive="base">
                                        <p:cTn id="6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par>
                          <p:cTn id="67" fill="hold">
                            <p:stCondLst>
                              <p:cond delay="500"/>
                            </p:stCondLst>
                            <p:childTnLst>
                              <p:par>
                                <p:cTn id="68" presetID="2" presetClass="entr" presetSubtype="4"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500" fill="hold"/>
                                        <p:tgtEl>
                                          <p:spTgt spid="11"/>
                                        </p:tgtEl>
                                        <p:attrNameLst>
                                          <p:attrName>ppt_x</p:attrName>
                                        </p:attrNameLst>
                                      </p:cBhvr>
                                      <p:tavLst>
                                        <p:tav tm="0">
                                          <p:val>
                                            <p:strVal val="#ppt_x"/>
                                          </p:val>
                                        </p:tav>
                                        <p:tav tm="100000">
                                          <p:val>
                                            <p:strVal val="#ppt_x"/>
                                          </p:val>
                                        </p:tav>
                                      </p:tavLst>
                                    </p:anim>
                                    <p:anim calcmode="lin" valueType="num">
                                      <p:cBhvr additive="base">
                                        <p:cTn id="71" dur="500" fill="hold"/>
                                        <p:tgtEl>
                                          <p:spTgt spid="11"/>
                                        </p:tgtEl>
                                        <p:attrNameLst>
                                          <p:attrName>ppt_y</p:attrName>
                                        </p:attrNameLst>
                                      </p:cBhvr>
                                      <p:tavLst>
                                        <p:tav tm="0">
                                          <p:val>
                                            <p:strVal val="1+#ppt_h/2"/>
                                          </p:val>
                                        </p:tav>
                                        <p:tav tm="100000">
                                          <p:val>
                                            <p:strVal val="#ppt_y"/>
                                          </p:val>
                                        </p:tav>
                                      </p:tavLst>
                                    </p:anim>
                                  </p:childTnLst>
                                </p:cTn>
                              </p:par>
                            </p:childTnLst>
                          </p:cTn>
                        </p:par>
                        <p:par>
                          <p:cTn id="72" fill="hold">
                            <p:stCondLst>
                              <p:cond delay="1000"/>
                            </p:stCondLst>
                            <p:childTnLst>
                              <p:par>
                                <p:cTn id="73" presetID="2" presetClass="entr" presetSubtype="4"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ppt_x"/>
                                          </p:val>
                                        </p:tav>
                                        <p:tav tm="100000">
                                          <p:val>
                                            <p:strVal val="#ppt_x"/>
                                          </p:val>
                                        </p:tav>
                                      </p:tavLst>
                                    </p:anim>
                                    <p:anim calcmode="lin" valueType="num">
                                      <p:cBhvr additive="base">
                                        <p:cTn id="7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build="p" animBg="1"/>
      <p:bldP spid="13" grpId="0" build="p" animBg="1"/>
      <p:bldP spid="12" grpId="0" autoUpdateAnimBg="0"/>
      <p:bldP spid="10" grpId="0" build="p" animBg="1"/>
      <p:bldP spid="14" grpId="0"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p:txBody>
          <a:bodyPr/>
          <a:lstStyle/>
          <a:p>
            <a:r>
              <a:rPr dirty="0"/>
              <a:t>在物理组织上，包的表现形式为目录，但并不等同于手工创建目录后将类拷贝过去就行，必须保证类中代码声明的包名与目录一致才行。为保证包名的规范性，建议以</a:t>
            </a:r>
            <a:r>
              <a:rPr lang="en-US" dirty="0"/>
              <a:t>“</a:t>
            </a:r>
            <a:r>
              <a:rPr dirty="0"/>
              <a:t>公司域名反写</a:t>
            </a:r>
            <a:r>
              <a:rPr lang="en-US" dirty="0"/>
              <a:t>.</a:t>
            </a:r>
            <a:r>
              <a:rPr dirty="0"/>
              <a:t>项目名</a:t>
            </a:r>
            <a:r>
              <a:rPr lang="en-US" dirty="0"/>
              <a:t>.</a:t>
            </a:r>
            <a:r>
              <a:rPr dirty="0"/>
              <a:t>模块名</a:t>
            </a:r>
            <a:r>
              <a:rPr lang="en-US" dirty="0"/>
              <a:t>”</a:t>
            </a:r>
            <a:r>
              <a:rPr dirty="0"/>
              <a:t>创建不同的子包，例如：</a:t>
            </a:r>
            <a:r>
              <a:rPr lang="en-US" dirty="0"/>
              <a:t>com.qst.chapter03.comm</a:t>
            </a:r>
            <a:r>
              <a:rPr dirty="0"/>
              <a:t>包，</a:t>
            </a:r>
            <a:r>
              <a:rPr lang="en-US" dirty="0"/>
              <a:t>“com.qst”</a:t>
            </a:r>
            <a:r>
              <a:rPr dirty="0"/>
              <a:t>是反写的公司域名，</a:t>
            </a:r>
            <a:r>
              <a:rPr lang="en-US" dirty="0"/>
              <a:t>“chapter03”</a:t>
            </a:r>
            <a:r>
              <a:rPr dirty="0"/>
              <a:t>是项目名，</a:t>
            </a:r>
            <a:r>
              <a:rPr lang="en-US" dirty="0"/>
              <a:t>“</a:t>
            </a:r>
            <a:r>
              <a:rPr lang="en-US" dirty="0" err="1"/>
              <a:t>comm</a:t>
            </a:r>
            <a:r>
              <a:rPr lang="en-US" dirty="0"/>
              <a:t>”</a:t>
            </a:r>
            <a:r>
              <a:rPr dirty="0"/>
              <a:t>是模块名。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15365" cy="4286259"/>
          </a:xfrm>
        </p:spPr>
        <p:txBody>
          <a:bodyPr/>
          <a:lstStyle/>
          <a:p>
            <a:pPr>
              <a:buNone/>
            </a:pPr>
            <a:r>
              <a:rPr dirty="0" smtClean="0"/>
              <a:t>	</a:t>
            </a:r>
            <a:r>
              <a:rPr dirty="0"/>
              <a:t> Java</a:t>
            </a:r>
            <a:r>
              <a:rPr lang="zh-CN" dirty="0"/>
              <a:t>中一个类可以访问其所在包中的其他所有的类，但是如果需要访问其他包中的类则可以使用</a:t>
            </a:r>
            <a:r>
              <a:rPr dirty="0"/>
              <a:t>import</a:t>
            </a:r>
            <a:r>
              <a:rPr lang="zh-CN" dirty="0"/>
              <a:t>语句导入</a:t>
            </a:r>
            <a:r>
              <a:rPr lang="zh-CN" dirty="0" smtClean="0"/>
              <a:t>包。</a:t>
            </a:r>
            <a:endParaRPr dirty="0" smtClean="0"/>
          </a:p>
          <a:p>
            <a:r>
              <a:rPr lang="zh-CN" altLang="en-US" dirty="0"/>
              <a:t>语法</a:t>
            </a:r>
            <a:endParaRPr dirty="0" smtClean="0"/>
          </a:p>
          <a:p>
            <a:endParaRPr b="0" dirty="0"/>
          </a:p>
          <a:p>
            <a:endParaRPr b="0" dirty="0" smtClean="0"/>
          </a:p>
          <a:p>
            <a:r>
              <a:rPr lang="zh-CN" altLang="en-US" dirty="0" smtClean="0"/>
              <a:t>示例</a:t>
            </a:r>
            <a:endParaRPr dirty="0" smtClean="0"/>
          </a:p>
        </p:txBody>
      </p:sp>
      <p:sp>
        <p:nvSpPr>
          <p:cNvPr id="6" name="标题 5"/>
          <p:cNvSpPr>
            <a:spLocks noGrp="1"/>
          </p:cNvSpPr>
          <p:nvPr>
            <p:ph type="title"/>
          </p:nvPr>
        </p:nvSpPr>
        <p:spPr/>
        <p:txBody>
          <a:bodyPr/>
          <a:lstStyle/>
          <a:p>
            <a:r>
              <a:rPr lang="en-US" dirty="0" smtClean="0"/>
              <a:t>2.  </a:t>
            </a:r>
            <a:r>
              <a:rPr dirty="0" smtClean="0"/>
              <a:t>导入包</a:t>
            </a:r>
            <a:endParaRPr dirty="0"/>
          </a:p>
        </p:txBody>
      </p:sp>
      <p:sp>
        <p:nvSpPr>
          <p:cNvPr id="9" name="文本占位符 8"/>
          <p:cNvSpPr>
            <a:spLocks noGrp="1"/>
          </p:cNvSpPr>
          <p:nvPr>
            <p:ph type="body" sz="quarter" idx="11"/>
          </p:nvPr>
        </p:nvSpPr>
        <p:spPr>
          <a:xfrm>
            <a:off x="1071538" y="2157239"/>
            <a:ext cx="7500990" cy="427361"/>
          </a:xfrm>
        </p:spPr>
        <p:txBody>
          <a:bodyPr/>
          <a:lstStyle/>
          <a:p>
            <a:r>
              <a:rPr lang="en-US" sz="1600" dirty="0"/>
              <a:t>import </a:t>
            </a:r>
            <a:r>
              <a:rPr sz="1600" dirty="0"/>
              <a:t>包名</a:t>
            </a:r>
            <a:r>
              <a:rPr lang="en-US" sz="1600" dirty="0"/>
              <a:t>.*; //</a:t>
            </a:r>
            <a:r>
              <a:rPr sz="1600" dirty="0"/>
              <a:t>导入指定包中所有的类</a:t>
            </a:r>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1071538" y="3857634"/>
            <a:ext cx="7429552" cy="707886"/>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2000" dirty="0" smtClean="0"/>
              <a:t>import </a:t>
            </a:r>
            <a:r>
              <a:rPr lang="en-US" sz="2000" dirty="0" err="1" smtClean="0"/>
              <a:t>java.util</a:t>
            </a:r>
            <a:r>
              <a:rPr lang="en-US" sz="2000" dirty="0" smtClean="0"/>
              <a:t>.*;</a:t>
            </a:r>
            <a:endParaRPr lang="zh-CN" altLang="en-US" sz="2000" dirty="0" smtClean="0"/>
          </a:p>
          <a:p>
            <a:r>
              <a:rPr lang="en-US" sz="2000" dirty="0" smtClean="0"/>
              <a:t>import com.qst.chapter03.entity.Student;</a:t>
            </a:r>
            <a:endParaRPr lang="zh-CN" altLang="en-US" sz="2000" dirty="0"/>
          </a:p>
        </p:txBody>
      </p:sp>
      <p:sp>
        <p:nvSpPr>
          <p:cNvPr id="10" name="文本占位符 8"/>
          <p:cNvSpPr txBox="1"/>
          <p:nvPr/>
        </p:nvSpPr>
        <p:spPr bwMode="auto">
          <a:xfrm>
            <a:off x="1071538" y="2857502"/>
            <a:ext cx="7500990" cy="338554"/>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smtClean="0">
                <a:latin typeface="Courier New" panose="02070309020205020404" pitchFamily="49" charset="0"/>
                <a:cs typeface="Courier New" panose="02070309020205020404" pitchFamily="49" charset="0"/>
              </a:rPr>
              <a:t>import </a:t>
            </a:r>
            <a:r>
              <a:rPr kumimoji="1" lang="zh-CN" altLang="en-US" sz="1600" dirty="0" smtClean="0">
                <a:latin typeface="Courier New" panose="02070309020205020404" pitchFamily="49" charset="0"/>
                <a:cs typeface="Courier New" panose="02070309020205020404" pitchFamily="49" charset="0"/>
              </a:rPr>
              <a:t>包名</a:t>
            </a:r>
            <a:r>
              <a:rPr kumimoji="1" lang="en-US" altLang="en-US" sz="1600" dirty="0" smtClean="0">
                <a:latin typeface="Courier New" panose="02070309020205020404" pitchFamily="49" charset="0"/>
                <a:cs typeface="Courier New" panose="02070309020205020404" pitchFamily="49" charset="0"/>
              </a:rPr>
              <a:t>.</a:t>
            </a:r>
            <a:r>
              <a:rPr kumimoji="1" lang="zh-CN" altLang="en-US" sz="1600" dirty="0" smtClean="0">
                <a:latin typeface="Courier New" panose="02070309020205020404" pitchFamily="49" charset="0"/>
                <a:cs typeface="Courier New" panose="02070309020205020404" pitchFamily="49" charset="0"/>
              </a:rPr>
              <a:t>类名</a:t>
            </a:r>
            <a:r>
              <a:rPr kumimoji="1" lang="en-US" altLang="en-US" sz="1600" dirty="0" smtClean="0">
                <a:latin typeface="Courier New" panose="02070309020205020404" pitchFamily="49" charset="0"/>
                <a:cs typeface="Courier New" panose="02070309020205020404" pitchFamily="49" charset="0"/>
              </a:rPr>
              <a:t>; //</a:t>
            </a:r>
            <a:r>
              <a:rPr kumimoji="1" lang="zh-CN" altLang="en-US" sz="1600" dirty="0" smtClean="0">
                <a:latin typeface="Courier New" panose="02070309020205020404" pitchFamily="49" charset="0"/>
                <a:cs typeface="Courier New" panose="02070309020205020404" pitchFamily="49" charset="0"/>
              </a:rPr>
              <a:t>导入指定包中指定的类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bg/>
                                          </p:spTgt>
                                        </p:tgtEl>
                                        <p:attrNameLst>
                                          <p:attrName>style.visibility</p:attrName>
                                        </p:attrNameLst>
                                      </p:cBhvr>
                                      <p:to>
                                        <p:strVal val="visible"/>
                                      </p:to>
                                    </p:set>
                                    <p:anim calcmode="lin" valueType="num">
                                      <p:cBhvr additive="base">
                                        <p:cTn id="29"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bg/>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anim calcmode="lin" valueType="num">
                                      <p:cBhvr additive="base">
                                        <p:cTn id="3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build="p" animBg="1"/>
      <p:bldP spid="7" grpId="0" animBg="1"/>
      <p:bldP spid="10" grpId="0"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15365" cy="4286259"/>
          </a:xfrm>
        </p:spPr>
        <p:txBody>
          <a:bodyPr/>
          <a:lstStyle/>
          <a:p>
            <a:pPr>
              <a:buNone/>
            </a:pPr>
            <a:r>
              <a:rPr dirty="0" smtClean="0"/>
              <a:t>	</a:t>
            </a:r>
            <a:r>
              <a:rPr lang="zh-CN" dirty="0"/>
              <a:t>导入包之后，可以在代码中直接访问包中的这些类</a:t>
            </a:r>
            <a:r>
              <a:rPr lang="zh-CN" dirty="0" smtClean="0"/>
              <a:t>。</a:t>
            </a:r>
            <a:endParaRPr b="0" dirty="0" smtClean="0"/>
          </a:p>
          <a:p>
            <a:r>
              <a:rPr lang="zh-CN" altLang="en-US" dirty="0" smtClean="0"/>
              <a:t>示例</a:t>
            </a:r>
            <a:endParaRPr dirty="0" smtClean="0"/>
          </a:p>
          <a:p>
            <a:endParaRPr dirty="0"/>
          </a:p>
          <a:p>
            <a:endParaRPr dirty="0" smtClean="0"/>
          </a:p>
          <a:p>
            <a:r>
              <a:rPr lang="zh-CN" dirty="0"/>
              <a:t>也可以不使用</a:t>
            </a:r>
            <a:r>
              <a:rPr dirty="0"/>
              <a:t>import</a:t>
            </a:r>
            <a:r>
              <a:rPr lang="zh-CN" dirty="0"/>
              <a:t>语句导入相应的包</a:t>
            </a:r>
            <a:endParaRPr dirty="0" smtClean="0"/>
          </a:p>
        </p:txBody>
      </p:sp>
      <p:sp>
        <p:nvSpPr>
          <p:cNvPr id="6" name="标题 5"/>
          <p:cNvSpPr>
            <a:spLocks noGrp="1"/>
          </p:cNvSpPr>
          <p:nvPr>
            <p:ph type="title"/>
          </p:nvPr>
        </p:nvSpPr>
        <p:spPr/>
        <p:txBody>
          <a:bodyPr/>
          <a:lstStyle/>
          <a:p>
            <a:r>
              <a:rPr lang="en-US" dirty="0" smtClean="0"/>
              <a:t>2.  </a:t>
            </a:r>
            <a:r>
              <a:rPr dirty="0" smtClean="0"/>
              <a:t>导入包</a:t>
            </a:r>
            <a:endParaRPr dirty="0"/>
          </a:p>
        </p:txBody>
      </p:sp>
      <p:sp>
        <p:nvSpPr>
          <p:cNvPr id="9" name="文本占位符 8"/>
          <p:cNvSpPr>
            <a:spLocks noGrp="1"/>
          </p:cNvSpPr>
          <p:nvPr>
            <p:ph type="body" sz="quarter" idx="11"/>
          </p:nvPr>
        </p:nvSpPr>
        <p:spPr>
          <a:xfrm>
            <a:off x="1071538" y="1785932"/>
            <a:ext cx="7500990" cy="830997"/>
          </a:xfrm>
        </p:spPr>
        <p:txBody>
          <a:bodyPr/>
          <a:lstStyle/>
          <a:p>
            <a:r>
              <a:rPr lang="en-US" sz="1600" dirty="0"/>
              <a:t>Date </a:t>
            </a:r>
            <a:r>
              <a:rPr lang="en-US" sz="1600" dirty="0" err="1"/>
              <a:t>nowDate</a:t>
            </a:r>
            <a:r>
              <a:rPr lang="en-US" sz="1600" dirty="0"/>
              <a:t> = new Date(); // Date</a:t>
            </a:r>
            <a:r>
              <a:rPr sz="1600" dirty="0"/>
              <a:t>位于</a:t>
            </a:r>
            <a:r>
              <a:rPr lang="en-US" sz="1600" dirty="0" err="1"/>
              <a:t>java.util</a:t>
            </a:r>
            <a:r>
              <a:rPr sz="1600" dirty="0"/>
              <a:t>包</a:t>
            </a:r>
          </a:p>
          <a:p>
            <a:r>
              <a:rPr lang="en-US" sz="1600" dirty="0"/>
              <a:t>Student </a:t>
            </a:r>
            <a:r>
              <a:rPr lang="en-US" sz="1600" dirty="0" err="1"/>
              <a:t>stu</a:t>
            </a:r>
            <a:r>
              <a:rPr lang="en-US" sz="1600" dirty="0"/>
              <a:t> = new Student();</a:t>
            </a:r>
            <a:endParaRPr sz="1600"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1000100" y="3500444"/>
            <a:ext cx="7786742" cy="830997"/>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kumimoji="1" lang="en-US" altLang="en-US" sz="1600" dirty="0" err="1" smtClean="0">
                <a:latin typeface="Courier New" panose="02070309020205020404" pitchFamily="49" charset="0"/>
                <a:cs typeface="Courier New" panose="02070309020205020404" pitchFamily="49" charset="0"/>
              </a:rPr>
              <a:t>java.util.Date</a:t>
            </a:r>
            <a:r>
              <a:rPr kumimoji="1" lang="en-US" altLang="en-US" sz="1600" dirty="0" smtClean="0">
                <a:latin typeface="Courier New" panose="02070309020205020404" pitchFamily="49" charset="0"/>
                <a:cs typeface="Courier New" panose="02070309020205020404" pitchFamily="49" charset="0"/>
              </a:rPr>
              <a:t> </a:t>
            </a:r>
            <a:r>
              <a:rPr kumimoji="1" lang="en-US" altLang="en-US" sz="1600" dirty="0" err="1" smtClean="0">
                <a:latin typeface="Courier New" panose="02070309020205020404" pitchFamily="49" charset="0"/>
                <a:cs typeface="Courier New" panose="02070309020205020404" pitchFamily="49" charset="0"/>
              </a:rPr>
              <a:t>nowDate</a:t>
            </a:r>
            <a:r>
              <a:rPr kumimoji="1" lang="en-US" altLang="en-US" sz="1600" dirty="0" smtClean="0">
                <a:latin typeface="Courier New" panose="02070309020205020404" pitchFamily="49" charset="0"/>
                <a:cs typeface="Courier New" panose="02070309020205020404" pitchFamily="49" charset="0"/>
              </a:rPr>
              <a:t> = new </a:t>
            </a:r>
            <a:r>
              <a:rPr kumimoji="1" lang="en-US" altLang="en-US" sz="1600" dirty="0" err="1" smtClean="0">
                <a:latin typeface="Courier New" panose="02070309020205020404" pitchFamily="49" charset="0"/>
                <a:cs typeface="Courier New" panose="02070309020205020404" pitchFamily="49" charset="0"/>
              </a:rPr>
              <a:t>java.util.Date</a:t>
            </a:r>
            <a:r>
              <a:rPr kumimoji="1" lang="en-US" altLang="en-US" sz="1600" dirty="0" smtClean="0">
                <a:latin typeface="Courier New" panose="02070309020205020404" pitchFamily="49" charset="0"/>
                <a:cs typeface="Courier New" panose="02070309020205020404" pitchFamily="49" charset="0"/>
              </a:rPr>
              <a:t>();</a:t>
            </a:r>
            <a:endParaRPr kumimoji="1" lang="zh-CN" altLang="en-US" sz="1600" dirty="0" smtClean="0">
              <a:latin typeface="Courier New" panose="02070309020205020404" pitchFamily="49" charset="0"/>
              <a:cs typeface="Courier New" panose="02070309020205020404" pitchFamily="49" charset="0"/>
            </a:endParaRPr>
          </a:p>
          <a:p>
            <a:r>
              <a:rPr kumimoji="1" lang="en-US" altLang="en-US" sz="1600" dirty="0" smtClean="0">
                <a:latin typeface="Courier New" panose="02070309020205020404" pitchFamily="49" charset="0"/>
                <a:cs typeface="Courier New" panose="02070309020205020404" pitchFamily="49" charset="0"/>
              </a:rPr>
              <a:t>com.qst.chapter03.entity.Student </a:t>
            </a:r>
            <a:r>
              <a:rPr kumimoji="1" lang="en-US" altLang="en-US" sz="1600" dirty="0" err="1" smtClean="0">
                <a:latin typeface="Courier New" panose="02070309020205020404" pitchFamily="49" charset="0"/>
                <a:cs typeface="Courier New" panose="02070309020205020404" pitchFamily="49" charset="0"/>
              </a:rPr>
              <a:t>stu</a:t>
            </a:r>
            <a:r>
              <a:rPr kumimoji="1" lang="en-US" altLang="en-US" sz="1600" dirty="0" smtClean="0">
                <a:latin typeface="Courier New" panose="02070309020205020404" pitchFamily="49" charset="0"/>
                <a:cs typeface="Courier New" panose="02070309020205020404" pitchFamily="49" charset="0"/>
              </a:rPr>
              <a:t> = new 		com.qst.chapter03.entity.Student();</a:t>
            </a:r>
            <a:endParaRPr kumimoji="1" lang="zh-CN" altLang="en-US" sz="16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 calcmode="lin" valueType="num">
                                      <p:cBhvr additive="base">
                                        <p:cTn id="2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 calcmode="lin" valueType="num">
                                      <p:cBhvr additive="base">
                                        <p:cTn id="3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dirty="0" smtClean="0"/>
              <a:t>面向对象</a:t>
            </a:r>
            <a:r>
              <a:rPr lang="zh-CN" dirty="0" smtClean="0"/>
              <a:t>的</a:t>
            </a:r>
            <a:r>
              <a:rPr lang="zh-CN" dirty="0"/>
              <a:t>分析（</a:t>
            </a:r>
            <a:r>
              <a:rPr dirty="0"/>
              <a:t>OOA</a:t>
            </a:r>
            <a:r>
              <a:rPr lang="zh-CN" dirty="0" smtClean="0"/>
              <a:t>）</a:t>
            </a:r>
            <a:r>
              <a:rPr lang="zh-CN" altLang="en-US" dirty="0" smtClean="0"/>
              <a:t>：</a:t>
            </a:r>
            <a:r>
              <a:rPr lang="zh-CN" dirty="0" smtClean="0"/>
              <a:t>确定</a:t>
            </a:r>
            <a:r>
              <a:rPr lang="zh-CN" dirty="0"/>
              <a:t>需求或者业务的角度，按照面向对象的思想来分析业务。</a:t>
            </a:r>
          </a:p>
          <a:p>
            <a:r>
              <a:rPr lang="zh-CN" dirty="0"/>
              <a:t>面向对象的设计（</a:t>
            </a:r>
            <a:r>
              <a:rPr dirty="0"/>
              <a:t>OOD</a:t>
            </a:r>
            <a:r>
              <a:rPr lang="zh-CN" dirty="0" smtClean="0"/>
              <a:t>）</a:t>
            </a:r>
            <a:r>
              <a:rPr lang="zh-CN" altLang="en-US" dirty="0" smtClean="0"/>
              <a:t>：</a:t>
            </a:r>
            <a:r>
              <a:rPr lang="zh-CN" dirty="0" smtClean="0"/>
              <a:t>一</a:t>
            </a:r>
            <a:r>
              <a:rPr lang="zh-CN" dirty="0"/>
              <a:t>个中间过渡环节，其主要作用在</a:t>
            </a:r>
            <a:r>
              <a:rPr dirty="0"/>
              <a:t>OOA</a:t>
            </a:r>
            <a:r>
              <a:rPr lang="zh-CN" dirty="0"/>
              <a:t>的基础上进一步规范化整理，从而建立所要操作的对象以及相互之间的联系，以便能够被</a:t>
            </a:r>
            <a:r>
              <a:rPr dirty="0"/>
              <a:t>OOP</a:t>
            </a:r>
            <a:r>
              <a:rPr lang="zh-CN" dirty="0"/>
              <a:t>直接接受。</a:t>
            </a:r>
          </a:p>
          <a:p>
            <a:r>
              <a:rPr lang="zh-CN" dirty="0"/>
              <a:t>面向对象编程（</a:t>
            </a:r>
            <a:r>
              <a:rPr dirty="0"/>
              <a:t>OOP</a:t>
            </a:r>
            <a:r>
              <a:rPr lang="zh-CN" dirty="0" smtClean="0"/>
              <a:t>）</a:t>
            </a:r>
            <a:r>
              <a:rPr lang="zh-CN" altLang="en-US" dirty="0" smtClean="0"/>
              <a:t>：</a:t>
            </a:r>
            <a:r>
              <a:rPr lang="zh-CN" dirty="0" smtClean="0"/>
              <a:t>在</a:t>
            </a:r>
            <a:r>
              <a:rPr lang="zh-CN" dirty="0"/>
              <a:t>前两者的基础上，对数据模型进一步细化。</a:t>
            </a:r>
            <a:r>
              <a:rPr dirty="0"/>
              <a:t>OOP</a:t>
            </a:r>
            <a:r>
              <a:rPr lang="zh-CN" dirty="0"/>
              <a:t>是根据真实的对象来构建应用程序模型。</a:t>
            </a:r>
            <a:r>
              <a:rPr dirty="0"/>
              <a:t>OOP</a:t>
            </a:r>
            <a:r>
              <a:rPr lang="zh-CN" dirty="0"/>
              <a:t>是当今软件开发的主流设计范型，精通</a:t>
            </a:r>
            <a:r>
              <a:rPr dirty="0"/>
              <a:t>OOP</a:t>
            </a:r>
            <a:r>
              <a:rPr lang="zh-CN" dirty="0"/>
              <a:t>是编写出高品质程序的关键。</a:t>
            </a:r>
          </a:p>
        </p:txBody>
      </p:sp>
      <p:sp>
        <p:nvSpPr>
          <p:cNvPr id="4" name="标题 3"/>
          <p:cNvSpPr>
            <a:spLocks noGrp="1"/>
          </p:cNvSpPr>
          <p:nvPr>
            <p:ph type="title"/>
          </p:nvPr>
        </p:nvSpPr>
        <p:spPr/>
        <p:txBody>
          <a:bodyPr/>
          <a:lstStyle/>
          <a:p>
            <a:r>
              <a:rPr lang="en-US" dirty="0" smtClean="0"/>
              <a:t>3.1.1  </a:t>
            </a:r>
            <a:r>
              <a:rPr dirty="0" smtClean="0"/>
              <a:t>面向对象简介</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p:txBody>
          <a:bodyPr/>
          <a:lstStyle/>
          <a:p>
            <a:r>
              <a:rPr lang="en-US" dirty="0"/>
              <a:t>*</a:t>
            </a:r>
            <a:r>
              <a:rPr dirty="0"/>
              <a:t>指明导入当前包的所有类，但不能使用“</a:t>
            </a:r>
            <a:r>
              <a:rPr lang="en-US" dirty="0"/>
              <a:t>java.*</a:t>
            </a:r>
            <a:r>
              <a:rPr dirty="0"/>
              <a:t>”或“</a:t>
            </a:r>
            <a:r>
              <a:rPr lang="en-US" dirty="0"/>
              <a:t>java.*.*</a:t>
            </a:r>
            <a:r>
              <a:rPr dirty="0"/>
              <a:t>”这种语句来导入以</a:t>
            </a:r>
            <a:r>
              <a:rPr lang="en-US" dirty="0"/>
              <a:t>java</a:t>
            </a:r>
            <a:r>
              <a:rPr dirty="0"/>
              <a:t>为前缀的所有包的所有类。一个</a:t>
            </a:r>
            <a:r>
              <a:rPr lang="en-US" dirty="0"/>
              <a:t>Java</a:t>
            </a:r>
            <a:r>
              <a:rPr dirty="0"/>
              <a:t>源文件只能有一条</a:t>
            </a:r>
            <a:r>
              <a:rPr lang="en-US" dirty="0"/>
              <a:t>package</a:t>
            </a:r>
            <a:r>
              <a:rPr dirty="0"/>
              <a:t>语句，但可以有多条</a:t>
            </a:r>
            <a:r>
              <a:rPr lang="en-US" dirty="0"/>
              <a:t>import</a:t>
            </a:r>
            <a:r>
              <a:rPr dirty="0"/>
              <a:t>语句，且</a:t>
            </a:r>
            <a:r>
              <a:rPr lang="en-US" dirty="0"/>
              <a:t>package</a:t>
            </a:r>
            <a:r>
              <a:rPr dirty="0"/>
              <a:t>语句在</a:t>
            </a:r>
            <a:r>
              <a:rPr lang="en-US" dirty="0"/>
              <a:t>import</a:t>
            </a:r>
            <a:r>
              <a:rPr dirty="0"/>
              <a:t>语句之前。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500039" y="428610"/>
            <a:ext cx="8207375" cy="571501"/>
          </a:xfrm>
        </p:spPr>
        <p:txBody>
          <a:bodyPr/>
          <a:lstStyle/>
          <a:p>
            <a:r>
              <a:rPr dirty="0" smtClean="0"/>
              <a:t>Student.java</a:t>
            </a:r>
            <a:endParaRPr lang="zh-CN" altLang="en-US" dirty="0"/>
          </a:p>
        </p:txBody>
      </p:sp>
      <p:sp>
        <p:nvSpPr>
          <p:cNvPr id="9" name="标题 8"/>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1142976" y="857238"/>
            <a:ext cx="6500858" cy="4214824"/>
          </a:xfrm>
        </p:spPr>
        <p:txBody>
          <a:bodyPr/>
          <a:lstStyle/>
          <a:p>
            <a:r>
              <a:rPr lang="en-US" sz="1800" dirty="0" smtClean="0"/>
              <a:t>//</a:t>
            </a:r>
            <a:r>
              <a:rPr sz="1800" dirty="0"/>
              <a:t>定义包</a:t>
            </a:r>
          </a:p>
          <a:p>
            <a:r>
              <a:rPr lang="en-US" sz="1800" b="1" dirty="0"/>
              <a:t>package com.qst.chapter03.entity</a:t>
            </a:r>
            <a:r>
              <a:rPr lang="en-US" sz="1800" b="1" dirty="0" smtClean="0"/>
              <a:t>;</a:t>
            </a:r>
            <a:r>
              <a:rPr lang="en-US" sz="1800" dirty="0"/>
              <a:t> </a:t>
            </a:r>
            <a:endParaRPr sz="1800" dirty="0"/>
          </a:p>
          <a:p>
            <a:r>
              <a:rPr lang="en-US" sz="1800" dirty="0"/>
              <a:t>public class Student {</a:t>
            </a:r>
            <a:endParaRPr sz="1800" dirty="0"/>
          </a:p>
          <a:p>
            <a:r>
              <a:rPr lang="en-US" sz="1800" dirty="0"/>
              <a:t>	// </a:t>
            </a:r>
            <a:r>
              <a:rPr sz="1800" dirty="0"/>
              <a:t>属性</a:t>
            </a:r>
          </a:p>
          <a:p>
            <a:r>
              <a:rPr lang="en-US" sz="1800" dirty="0"/>
              <a:t>	private String name;// </a:t>
            </a:r>
            <a:r>
              <a:rPr sz="1800" dirty="0"/>
              <a:t>姓名</a:t>
            </a:r>
          </a:p>
          <a:p>
            <a:r>
              <a:rPr lang="en-US" sz="1800" dirty="0"/>
              <a:t>	private String </a:t>
            </a:r>
            <a:r>
              <a:rPr lang="en-US" sz="1800" dirty="0" err="1"/>
              <a:t>className</a:t>
            </a:r>
            <a:r>
              <a:rPr lang="en-US" sz="1800" dirty="0"/>
              <a:t>;// </a:t>
            </a:r>
            <a:r>
              <a:rPr sz="1800" dirty="0"/>
              <a:t>班级</a:t>
            </a:r>
          </a:p>
          <a:p>
            <a:r>
              <a:rPr lang="en-US" sz="1800" dirty="0"/>
              <a:t>	private </a:t>
            </a:r>
            <a:r>
              <a:rPr lang="en-US" sz="1800" dirty="0" err="1"/>
              <a:t>int</a:t>
            </a:r>
            <a:r>
              <a:rPr lang="en-US" sz="1800" dirty="0"/>
              <a:t> score;// </a:t>
            </a:r>
            <a:r>
              <a:rPr sz="1800" dirty="0"/>
              <a:t>成绩</a:t>
            </a:r>
          </a:p>
          <a:p>
            <a:r>
              <a:rPr lang="en-US" sz="1800" dirty="0"/>
              <a:t> </a:t>
            </a:r>
            <a:endParaRPr sz="1800" dirty="0"/>
          </a:p>
          <a:p>
            <a:r>
              <a:rPr lang="en-US" sz="1800" dirty="0"/>
              <a:t>	// </a:t>
            </a:r>
            <a:r>
              <a:rPr sz="1800" dirty="0"/>
              <a:t>属性的</a:t>
            </a:r>
            <a:r>
              <a:rPr lang="en-US" sz="1800" dirty="0"/>
              <a:t>get/set</a:t>
            </a:r>
            <a:r>
              <a:rPr sz="1800" dirty="0" smtClean="0"/>
              <a:t>方法</a:t>
            </a:r>
            <a:r>
              <a:rPr lang="en-US" sz="1800" dirty="0" smtClean="0"/>
              <a:t>…</a:t>
            </a:r>
          </a:p>
          <a:p>
            <a:r>
              <a:rPr lang="en-US" sz="1800" dirty="0"/>
              <a:t>}</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7" grpId="0" uiExpand="1" build="p"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357175"/>
            <a:ext cx="8207375" cy="571501"/>
          </a:xfrm>
        </p:spPr>
        <p:txBody>
          <a:bodyPr/>
          <a:lstStyle/>
          <a:p>
            <a:r>
              <a:rPr dirty="0" smtClean="0"/>
              <a:t>PackageDemo.java</a:t>
            </a:r>
            <a:endParaRPr lang="zh-CN" altLang="en-US" dirty="0"/>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714348" y="785800"/>
            <a:ext cx="7858180" cy="4357700"/>
          </a:xfrm>
        </p:spPr>
        <p:txBody>
          <a:bodyPr/>
          <a:lstStyle/>
          <a:p>
            <a:r>
              <a:rPr lang="en-US" sz="1800" dirty="0" smtClean="0"/>
              <a:t>package com.qst.chapter03; </a:t>
            </a:r>
            <a:r>
              <a:rPr lang="en-US" altLang="zh-CN" sz="1800" dirty="0" smtClean="0"/>
              <a:t>//</a:t>
            </a:r>
            <a:r>
              <a:rPr lang="zh-CN" altLang="en-US" sz="1800" dirty="0" smtClean="0"/>
              <a:t>定义包</a:t>
            </a:r>
          </a:p>
          <a:p>
            <a:r>
              <a:rPr lang="en-US" sz="1800" dirty="0" smtClean="0"/>
              <a:t>import com.qst.chapter03.entity.*; </a:t>
            </a:r>
            <a:r>
              <a:rPr lang="en-US" altLang="zh-CN" sz="1800" dirty="0" smtClean="0"/>
              <a:t>//</a:t>
            </a:r>
            <a:r>
              <a:rPr lang="zh-CN" altLang="en-US" sz="1800" dirty="0" smtClean="0"/>
              <a:t>导入包</a:t>
            </a:r>
          </a:p>
          <a:p>
            <a:r>
              <a:rPr lang="en-US" sz="1800" dirty="0" smtClean="0"/>
              <a:t>public class </a:t>
            </a:r>
            <a:r>
              <a:rPr lang="en-US" sz="1800" dirty="0" err="1" smtClean="0"/>
              <a:t>PackageDemo</a:t>
            </a:r>
            <a:r>
              <a:rPr lang="en-US" sz="1800" dirty="0" smtClean="0"/>
              <a:t> {</a:t>
            </a:r>
          </a:p>
          <a:p>
            <a:r>
              <a:rPr lang="en-US" sz="1800" dirty="0" smtClean="0"/>
              <a:t>	public static void main(String[] </a:t>
            </a:r>
            <a:r>
              <a:rPr lang="en-US" sz="1800" dirty="0" err="1" smtClean="0"/>
              <a:t>args</a:t>
            </a:r>
            <a:r>
              <a:rPr lang="en-US" sz="1800" dirty="0" smtClean="0"/>
              <a:t>) {</a:t>
            </a:r>
          </a:p>
          <a:p>
            <a:r>
              <a:rPr lang="en-US" sz="1800" dirty="0" smtClean="0"/>
              <a:t>		// </a:t>
            </a:r>
            <a:r>
              <a:rPr lang="zh-CN" altLang="en-US" sz="1800" dirty="0" smtClean="0"/>
              <a:t>创建</a:t>
            </a:r>
            <a:r>
              <a:rPr lang="en-US" sz="1800" dirty="0" smtClean="0"/>
              <a:t>Student</a:t>
            </a:r>
            <a:r>
              <a:rPr lang="zh-CN" altLang="en-US" sz="1800" dirty="0" smtClean="0"/>
              <a:t>类的一个对象</a:t>
            </a:r>
          </a:p>
          <a:p>
            <a:r>
              <a:rPr lang="zh-CN" altLang="en-US" sz="1800" dirty="0" smtClean="0"/>
              <a:t>		</a:t>
            </a:r>
            <a:r>
              <a:rPr lang="en-US" sz="1800" dirty="0" smtClean="0"/>
              <a:t>Student </a:t>
            </a:r>
            <a:r>
              <a:rPr lang="en-US" sz="1800" dirty="0" err="1" smtClean="0"/>
              <a:t>stu</a:t>
            </a:r>
            <a:r>
              <a:rPr lang="en-US" sz="1800" dirty="0" smtClean="0"/>
              <a:t> = new Student("</a:t>
            </a:r>
            <a:r>
              <a:rPr lang="zh-CN" altLang="en-US" sz="1800" dirty="0" smtClean="0"/>
              <a:t>张三</a:t>
            </a:r>
            <a:r>
              <a:rPr lang="en-US" altLang="zh-CN" sz="1800" dirty="0" smtClean="0"/>
              <a:t>", "</a:t>
            </a:r>
            <a:r>
              <a:rPr lang="zh-CN" altLang="en-US" sz="1800" dirty="0" smtClean="0"/>
              <a:t>一年级</a:t>
            </a:r>
            <a:r>
              <a:rPr lang="en-US" altLang="zh-CN" sz="1800" dirty="0" smtClean="0"/>
              <a:t>2</a:t>
            </a:r>
            <a:r>
              <a:rPr lang="zh-CN" altLang="en-US" sz="1800" dirty="0" smtClean="0"/>
              <a:t>班</a:t>
            </a:r>
            <a:r>
              <a:rPr lang="en-US" altLang="zh-CN" sz="1800" dirty="0" smtClean="0"/>
              <a:t>", 90);</a:t>
            </a:r>
            <a:endParaRPr lang="zh-CN" altLang="en-US" sz="1800" dirty="0" smtClean="0"/>
          </a:p>
          <a:p>
            <a:r>
              <a:rPr lang="zh-CN" altLang="en-US" sz="1800" dirty="0" smtClean="0"/>
              <a:t>		</a:t>
            </a:r>
            <a:r>
              <a:rPr lang="en-US" sz="1800" dirty="0" err="1" smtClean="0"/>
              <a:t>stu.display</a:t>
            </a:r>
            <a:r>
              <a:rPr lang="en-US" sz="1800" dirty="0" smtClean="0"/>
              <a:t>();</a:t>
            </a:r>
          </a:p>
          <a:p>
            <a:r>
              <a:rPr lang="en-US" sz="1800" dirty="0" smtClean="0"/>
              <a:t>	}</a:t>
            </a:r>
          </a:p>
          <a:p>
            <a:r>
              <a:rPr lang="en-US" sz="1800" dirty="0" smtClean="0"/>
              <a:t>}</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 calcmode="lin" valueType="num">
                                      <p:cBhvr additive="base">
                                        <p:cTn id="3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内容占位符 5"/>
          <p:cNvSpPr>
            <a:spLocks noGrp="1"/>
          </p:cNvSpPr>
          <p:nvPr>
            <p:ph idx="1"/>
          </p:nvPr>
        </p:nvSpPr>
        <p:spPr/>
        <p:txBody>
          <a:bodyPr/>
          <a:lstStyle/>
          <a:p>
            <a:r>
              <a:rPr lang="zh-CN" dirty="0"/>
              <a:t>封装是面向对象的特性之一</a:t>
            </a:r>
            <a:r>
              <a:rPr dirty="0"/>
              <a:t> </a:t>
            </a:r>
            <a:endParaRPr dirty="0" smtClean="0"/>
          </a:p>
          <a:p>
            <a:r>
              <a:rPr lang="zh-CN" dirty="0"/>
              <a:t>封装实际上把该隐藏的隐藏，该暴露的暴露，这些都需要通过</a:t>
            </a:r>
            <a:r>
              <a:rPr dirty="0"/>
              <a:t>Java</a:t>
            </a:r>
            <a:r>
              <a:rPr lang="zh-CN" dirty="0"/>
              <a:t>访问控制符来实现。</a:t>
            </a:r>
          </a:p>
          <a:p>
            <a:endParaRPr lang="zh-CN" dirty="0"/>
          </a:p>
          <a:p>
            <a:endParaRPr lang="zh-CN" altLang="en-US" dirty="0"/>
          </a:p>
        </p:txBody>
      </p:sp>
      <p:sp>
        <p:nvSpPr>
          <p:cNvPr id="5" name="标题 4"/>
          <p:cNvSpPr>
            <a:spLocks noGrp="1"/>
          </p:cNvSpPr>
          <p:nvPr>
            <p:ph type="title"/>
          </p:nvPr>
        </p:nvSpPr>
        <p:spPr/>
        <p:txBody>
          <a:bodyPr/>
          <a:lstStyle/>
          <a:p>
            <a:r>
              <a:rPr lang="en-US" dirty="0" smtClean="0"/>
              <a:t>3.4.2  </a:t>
            </a:r>
            <a:r>
              <a:rPr dirty="0" smtClean="0"/>
              <a:t>访问控制符</a:t>
            </a:r>
            <a:endParaRPr dirty="0"/>
          </a:p>
        </p:txBody>
      </p:sp>
      <p:pic>
        <p:nvPicPr>
          <p:cNvPr id="8" name="图片占位符 7" descr="图片2.jpg"/>
          <p:cNvPicPr>
            <a:picLocks noGrp="1" noChangeAspect="1"/>
          </p:cNvPicPr>
          <p:nvPr>
            <p:ph type="pic" sz="quarter" idx="11"/>
          </p:nvPr>
        </p:nvPicPr>
        <p:blipFill>
          <a:blip r:embed="rId4"/>
          <a:srcRect l="3351" r="3351"/>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linds(horizontal)">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linds(horizontal)">
                                      <p:cBhvr>
                                        <p:cTn id="1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内容占位符 5"/>
          <p:cNvSpPr>
            <a:spLocks noGrp="1"/>
          </p:cNvSpPr>
          <p:nvPr>
            <p:ph idx="1"/>
          </p:nvPr>
        </p:nvSpPr>
        <p:spPr>
          <a:xfrm>
            <a:off x="428596" y="571504"/>
            <a:ext cx="8429684" cy="4500576"/>
          </a:xfrm>
        </p:spPr>
        <p:txBody>
          <a:bodyPr/>
          <a:lstStyle/>
          <a:p>
            <a:pPr>
              <a:buNone/>
            </a:pPr>
            <a:r>
              <a:rPr dirty="0" smtClean="0"/>
              <a:t>4</a:t>
            </a:r>
            <a:r>
              <a:rPr lang="zh-CN" dirty="0" smtClean="0"/>
              <a:t>种访问控制级别</a:t>
            </a:r>
            <a:r>
              <a:rPr lang="zh-CN" altLang="en-US" dirty="0" smtClean="0"/>
              <a:t>：</a:t>
            </a:r>
            <a:endParaRPr dirty="0" smtClean="0"/>
          </a:p>
          <a:p>
            <a:pPr lvl="0"/>
            <a:r>
              <a:rPr dirty="0"/>
              <a:t>private</a:t>
            </a:r>
            <a:r>
              <a:rPr lang="zh-CN" dirty="0"/>
              <a:t>（当前类访问权限）：</a:t>
            </a:r>
            <a:r>
              <a:rPr lang="zh-CN" b="0" dirty="0"/>
              <a:t>被声明为</a:t>
            </a:r>
            <a:r>
              <a:rPr b="0" dirty="0"/>
              <a:t>private</a:t>
            </a:r>
            <a:r>
              <a:rPr lang="zh-CN" b="0" dirty="0"/>
              <a:t>的成员只能被当前类中的其他成员访问，不能在类外看到；</a:t>
            </a:r>
          </a:p>
          <a:p>
            <a:pPr lvl="0"/>
            <a:r>
              <a:rPr lang="zh-CN" dirty="0"/>
              <a:t>缺省（包访问权限）：</a:t>
            </a:r>
            <a:r>
              <a:rPr lang="zh-CN" b="0" dirty="0"/>
              <a:t>如果一个类或类的成员前没有任何访问控制符，则获得缺省的访问权限，缺省的可以被同一包中的所有类访问；</a:t>
            </a:r>
          </a:p>
          <a:p>
            <a:pPr lvl="0"/>
            <a:r>
              <a:rPr dirty="0"/>
              <a:t>protected</a:t>
            </a:r>
            <a:r>
              <a:rPr lang="zh-CN" dirty="0"/>
              <a:t>（子类访问权限）：</a:t>
            </a:r>
            <a:r>
              <a:rPr lang="zh-CN" b="0" dirty="0"/>
              <a:t>被声明为</a:t>
            </a:r>
            <a:r>
              <a:rPr b="0" dirty="0"/>
              <a:t>protected</a:t>
            </a:r>
            <a:r>
              <a:rPr lang="zh-CN" b="0" dirty="0"/>
              <a:t>的成员既可以被同一个包中的其他类访问，也可以被不同包中的子类访问；</a:t>
            </a:r>
          </a:p>
          <a:p>
            <a:pPr lvl="0"/>
            <a:r>
              <a:rPr dirty="0"/>
              <a:t>public</a:t>
            </a:r>
            <a:r>
              <a:rPr lang="zh-CN" dirty="0"/>
              <a:t>（公共访问权限）：</a:t>
            </a:r>
            <a:r>
              <a:rPr lang="zh-CN" b="0" dirty="0"/>
              <a:t>被声明为</a:t>
            </a:r>
            <a:r>
              <a:rPr b="0" dirty="0"/>
              <a:t>public</a:t>
            </a:r>
            <a:r>
              <a:rPr lang="zh-CN" b="0" dirty="0"/>
              <a:t>的成员可被同一包或不同包中的所有类访问，即</a:t>
            </a:r>
            <a:r>
              <a:rPr b="0" dirty="0"/>
              <a:t>public</a:t>
            </a:r>
            <a:r>
              <a:rPr lang="zh-CN" b="0" dirty="0"/>
              <a:t>访问修饰符可以使类的特性公用于任何类。</a:t>
            </a:r>
          </a:p>
          <a:p>
            <a:endParaRPr lang="zh-CN" dirty="0"/>
          </a:p>
          <a:p>
            <a:endParaRPr lang="zh-CN" altLang="en-US" dirty="0"/>
          </a:p>
        </p:txBody>
      </p:sp>
      <p:sp>
        <p:nvSpPr>
          <p:cNvPr id="5" name="标题 4"/>
          <p:cNvSpPr>
            <a:spLocks noGrp="1"/>
          </p:cNvSpPr>
          <p:nvPr>
            <p:ph type="title"/>
          </p:nvPr>
        </p:nvSpPr>
        <p:spPr/>
        <p:txBody>
          <a:bodyPr/>
          <a:lstStyle/>
          <a:p>
            <a:r>
              <a:rPr lang="en-US" dirty="0" smtClean="0"/>
              <a:t>3.4.2  </a:t>
            </a:r>
            <a:r>
              <a:rPr dirty="0" smtClean="0"/>
              <a:t>访问控制符</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 calcmode="lin" valueType="num">
                                      <p:cBhvr additive="base">
                                        <p:cTn id="3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内容占位符 5"/>
          <p:cNvSpPr>
            <a:spLocks noGrp="1"/>
          </p:cNvSpPr>
          <p:nvPr>
            <p:ph idx="1"/>
          </p:nvPr>
        </p:nvSpPr>
        <p:spPr>
          <a:xfrm>
            <a:off x="571472" y="571486"/>
            <a:ext cx="8207375" cy="2357452"/>
          </a:xfrm>
        </p:spPr>
        <p:txBody>
          <a:bodyPr/>
          <a:lstStyle/>
          <a:p>
            <a:r>
              <a:rPr lang="zh-CN" dirty="0"/>
              <a:t>访问控制表</a:t>
            </a:r>
          </a:p>
          <a:p>
            <a:endParaRPr lang="zh-CN" altLang="en-US" dirty="0"/>
          </a:p>
        </p:txBody>
      </p:sp>
      <p:sp>
        <p:nvSpPr>
          <p:cNvPr id="5" name="标题 4"/>
          <p:cNvSpPr>
            <a:spLocks noGrp="1"/>
          </p:cNvSpPr>
          <p:nvPr>
            <p:ph type="title"/>
          </p:nvPr>
        </p:nvSpPr>
        <p:spPr/>
        <p:txBody>
          <a:bodyPr/>
          <a:lstStyle/>
          <a:p>
            <a:r>
              <a:rPr lang="en-US" dirty="0" smtClean="0"/>
              <a:t>3.4.2  </a:t>
            </a:r>
            <a:r>
              <a:rPr dirty="0" smtClean="0"/>
              <a:t>访问控制符</a:t>
            </a:r>
            <a:endParaRPr dirty="0"/>
          </a:p>
        </p:txBody>
      </p:sp>
      <p:sp>
        <p:nvSpPr>
          <p:cNvPr id="9" name="文本占位符 8"/>
          <p:cNvSpPr>
            <a:spLocks noGrp="1"/>
          </p:cNvSpPr>
          <p:nvPr>
            <p:ph type="body" sz="quarter" idx="11"/>
          </p:nvPr>
        </p:nvSpPr>
        <p:spPr>
          <a:xfrm>
            <a:off x="1071538" y="4214824"/>
            <a:ext cx="7286676" cy="857238"/>
          </a:xfrm>
        </p:spPr>
        <p:txBody>
          <a:bodyPr/>
          <a:lstStyle/>
          <a:p>
            <a:r>
              <a:rPr lang="en-US" dirty="0"/>
              <a:t>private</a:t>
            </a:r>
            <a:r>
              <a:rPr dirty="0"/>
              <a:t>、</a:t>
            </a:r>
            <a:r>
              <a:rPr lang="en-US" dirty="0"/>
              <a:t>protected</a:t>
            </a:r>
            <a:r>
              <a:rPr dirty="0"/>
              <a:t>和</a:t>
            </a:r>
            <a:r>
              <a:rPr lang="en-US" dirty="0"/>
              <a:t>public</a:t>
            </a:r>
            <a:r>
              <a:rPr dirty="0"/>
              <a:t>都是关键字，而</a:t>
            </a:r>
            <a:r>
              <a:rPr lang="en-US" dirty="0"/>
              <a:t>friendly</a:t>
            </a:r>
            <a:r>
              <a:rPr dirty="0"/>
              <a:t>不是关键字，它只是一种缺省访问修饰符的称谓而已。</a:t>
            </a:r>
            <a:endParaRPr lang="zh-CN" altLang="en-US" dirty="0"/>
          </a:p>
        </p:txBody>
      </p:sp>
      <p:graphicFrame>
        <p:nvGraphicFramePr>
          <p:cNvPr id="8" name="表格占位符 7"/>
          <p:cNvGraphicFramePr>
            <a:graphicFrameLocks noGrp="1"/>
          </p:cNvGraphicFramePr>
          <p:nvPr>
            <p:ph type="tbl" sz="quarter" idx="4294967295"/>
          </p:nvPr>
        </p:nvGraphicFramePr>
        <p:xfrm>
          <a:off x="1071538" y="1142990"/>
          <a:ext cx="7143800" cy="3000395"/>
        </p:xfrm>
        <a:graphic>
          <a:graphicData uri="http://schemas.openxmlformats.org/drawingml/2006/table">
            <a:tbl>
              <a:tblPr firstRow="1" bandRow="1">
                <a:tableStyleId>{5C22544A-7EE6-4342-B048-85BDC9FD1C3A}</a:tableStyleId>
              </a:tblPr>
              <a:tblGrid>
                <a:gridCol w="1428760"/>
                <a:gridCol w="1428760"/>
                <a:gridCol w="1428760"/>
                <a:gridCol w="1428760"/>
                <a:gridCol w="1428760"/>
              </a:tblGrid>
              <a:tr h="600079">
                <a:tc>
                  <a:txBody>
                    <a:bodyPr/>
                    <a:lstStyle/>
                    <a:p>
                      <a:pPr algn="ctr">
                        <a:spcAft>
                          <a:spcPts val="0"/>
                        </a:spcAft>
                      </a:pPr>
                      <a:r>
                        <a:rPr lang="zh-CN" sz="1400" b="1" kern="100" dirty="0">
                          <a:latin typeface="Times New Roman" panose="02020603050405020304"/>
                          <a:ea typeface="宋体" panose="02010600030101010101" pitchFamily="2" charset="-122"/>
                          <a:cs typeface="Times New Roman" panose="02020603050405020304"/>
                        </a:rPr>
                        <a:t>访问控制</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b="1" kern="100">
                          <a:latin typeface="Times New Roman" panose="02020603050405020304"/>
                          <a:ea typeface="宋体" panose="02010600030101010101" pitchFamily="2" charset="-122"/>
                          <a:cs typeface="Times New Roman" panose="02020603050405020304"/>
                        </a:rPr>
                        <a:t>private</a:t>
                      </a:r>
                      <a:r>
                        <a:rPr lang="zh-CN" sz="1400" b="1" kern="100">
                          <a:latin typeface="Times New Roman" panose="02020603050405020304"/>
                          <a:ea typeface="宋体" panose="02010600030101010101" pitchFamily="2" charset="-122"/>
                          <a:cs typeface="Times New Roman" panose="02020603050405020304"/>
                        </a:rPr>
                        <a:t>成员</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1400" b="1" kern="100">
                          <a:latin typeface="Times New Roman" panose="02020603050405020304"/>
                          <a:ea typeface="宋体" panose="02010600030101010101" pitchFamily="2" charset="-122"/>
                          <a:cs typeface="Times New Roman" panose="02020603050405020304"/>
                        </a:rPr>
                        <a:t>缺省成员</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b="1" kern="100" dirty="0">
                          <a:latin typeface="Times New Roman" panose="02020603050405020304"/>
                          <a:ea typeface="宋体" panose="02010600030101010101" pitchFamily="2" charset="-122"/>
                          <a:cs typeface="Times New Roman" panose="02020603050405020304"/>
                        </a:rPr>
                        <a:t>protected</a:t>
                      </a:r>
                      <a:r>
                        <a:rPr lang="zh-CN" sz="1400" b="1" kern="100" dirty="0">
                          <a:latin typeface="Times New Roman" panose="02020603050405020304"/>
                          <a:ea typeface="宋体" panose="02010600030101010101" pitchFamily="2" charset="-122"/>
                          <a:cs typeface="Times New Roman" panose="02020603050405020304"/>
                        </a:rPr>
                        <a:t>成员</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b="1" kern="100">
                          <a:latin typeface="Times New Roman" panose="02020603050405020304"/>
                          <a:ea typeface="宋体" panose="02010600030101010101" pitchFamily="2" charset="-122"/>
                          <a:cs typeface="Times New Roman" panose="02020603050405020304"/>
                        </a:rPr>
                        <a:t>public</a:t>
                      </a:r>
                      <a:r>
                        <a:rPr lang="zh-CN" sz="1400" b="1" kern="100">
                          <a:latin typeface="Times New Roman" panose="02020603050405020304"/>
                          <a:ea typeface="宋体" panose="02010600030101010101" pitchFamily="2" charset="-122"/>
                          <a:cs typeface="Times New Roman" panose="02020603050405020304"/>
                        </a:rPr>
                        <a:t>成员</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600079">
                <a:tc>
                  <a:txBody>
                    <a:bodyPr/>
                    <a:lstStyle/>
                    <a:p>
                      <a:pPr algn="just">
                        <a:spcAft>
                          <a:spcPts val="0"/>
                        </a:spcAft>
                      </a:pPr>
                      <a:r>
                        <a:rPr lang="zh-CN" sz="1400" kern="100" dirty="0">
                          <a:latin typeface="Times New Roman" panose="02020603050405020304"/>
                          <a:ea typeface="宋体" panose="02010600030101010101" pitchFamily="2" charset="-122"/>
                          <a:cs typeface="Times New Roman" panose="02020603050405020304"/>
                        </a:rPr>
                        <a:t>同一类中成员</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a:latin typeface="Times New Roman" panose="02020603050405020304"/>
                          <a:ea typeface="宋体" panose="02010600030101010101" pitchFamily="2" charset="-122"/>
                          <a:cs typeface="Times New Roman" panose="02020603050405020304"/>
                          <a:sym typeface="Symbol" panose="05050102010706020507"/>
                        </a:rPr>
                        <a: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a:latin typeface="Times New Roman" panose="02020603050405020304"/>
                          <a:ea typeface="宋体" panose="02010600030101010101" pitchFamily="2" charset="-122"/>
                          <a:cs typeface="Times New Roman" panose="02020603050405020304"/>
                          <a:sym typeface="Symbol" panose="05050102010706020507"/>
                        </a:rPr>
                        <a: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a:latin typeface="Times New Roman" panose="02020603050405020304"/>
                          <a:ea typeface="宋体" panose="02010600030101010101" pitchFamily="2" charset="-122"/>
                          <a:cs typeface="Times New Roman" panose="02020603050405020304"/>
                          <a:sym typeface="Symbol" panose="05050102010706020507"/>
                        </a:rPr>
                        <a: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600079">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同一包中其他类</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dirty="0">
                          <a:latin typeface="Times New Roman" panose="02020603050405020304"/>
                          <a:ea typeface="宋体" panose="02010600030101010101" pitchFamily="2" charset="-122"/>
                          <a:cs typeface="Times New Roman" panose="02020603050405020304"/>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a:latin typeface="Times New Roman" panose="02020603050405020304"/>
                          <a:ea typeface="宋体" panose="02010600030101010101" pitchFamily="2" charset="-122"/>
                          <a:cs typeface="Times New Roman" panose="02020603050405020304"/>
                          <a:sym typeface="Symbol" panose="05050102010706020507"/>
                        </a:rPr>
                        <a: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a:latin typeface="Times New Roman" panose="02020603050405020304"/>
                          <a:ea typeface="宋体" panose="02010600030101010101" pitchFamily="2" charset="-122"/>
                          <a:cs typeface="Times New Roman" panose="02020603050405020304"/>
                          <a:sym typeface="Symbol" panose="05050102010706020507"/>
                        </a:rPr>
                        <a: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r>
              <a:tr h="600079">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不同包中子类</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a:latin typeface="Times New Roman" panose="02020603050405020304"/>
                          <a:ea typeface="宋体" panose="02010600030101010101" pitchFamily="2" charset="-122"/>
                          <a:cs typeface="Times New Roman" panose="02020603050405020304"/>
                        </a:rPr>
                        <a:t>×</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dirty="0">
                          <a:latin typeface="Times New Roman" panose="02020603050405020304"/>
                          <a:ea typeface="宋体" panose="02010600030101010101" pitchFamily="2" charset="-122"/>
                          <a:cs typeface="Times New Roman" panose="02020603050405020304"/>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r h="600079">
                <a:tc>
                  <a:txBody>
                    <a:bodyPr/>
                    <a:lstStyle/>
                    <a:p>
                      <a:pPr algn="just">
                        <a:spcAft>
                          <a:spcPts val="0"/>
                        </a:spcAft>
                      </a:pPr>
                      <a:r>
                        <a:rPr lang="zh-CN" sz="1400" kern="100">
                          <a:latin typeface="Times New Roman" panose="02020603050405020304"/>
                          <a:ea typeface="宋体" panose="02010600030101010101" pitchFamily="2" charset="-122"/>
                          <a:cs typeface="Times New Roman" panose="02020603050405020304"/>
                        </a:rPr>
                        <a:t>不同包中非子类</a:t>
                      </a:r>
                      <a:endParaRPr lang="zh-CN" sz="1400" kern="10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dirty="0">
                          <a:latin typeface="Times New Roman" panose="02020603050405020304"/>
                          <a:ea typeface="宋体" panose="02010600030101010101" pitchFamily="2" charset="-122"/>
                          <a:cs typeface="Times New Roman" panose="02020603050405020304"/>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dirty="0">
                          <a:latin typeface="Times New Roman" panose="02020603050405020304"/>
                          <a:ea typeface="宋体" panose="02010600030101010101" pitchFamily="2" charset="-122"/>
                          <a:cs typeface="Times New Roman" panose="02020603050405020304"/>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dirty="0">
                          <a:latin typeface="Times New Roman" panose="02020603050405020304"/>
                          <a:ea typeface="宋体" panose="02010600030101010101" pitchFamily="2" charset="-122"/>
                          <a:cs typeface="Times New Roman" panose="02020603050405020304"/>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en-US" sz="1400" kern="100" dirty="0">
                          <a:latin typeface="Times New Roman" panose="02020603050405020304"/>
                          <a:ea typeface="宋体" panose="02010600030101010101" pitchFamily="2" charset="-122"/>
                          <a:cs typeface="Times New Roman" panose="02020603050405020304"/>
                          <a:sym typeface="Symbol" panose="05050102010706020507"/>
                        </a:rPr>
                        <a:t></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pic>
        <p:nvPicPr>
          <p:cNvPr id="10" name="图片 9"/>
          <p:cNvPicPr>
            <a:picLocks noChangeAspect="1"/>
          </p:cNvPicPr>
          <p:nvPr/>
        </p:nvPicPr>
        <p:blipFill>
          <a:blip r:embed="rId3" cstate="print">
            <a:duotone>
              <a:schemeClr val="accent1">
                <a:shade val="45000"/>
                <a:satMod val="135000"/>
              </a:schemeClr>
              <a:prstClr val="white"/>
            </a:duotone>
          </a:blip>
          <a:stretch>
            <a:fillRect/>
          </a:stretch>
        </p:blipFill>
        <p:spPr>
          <a:xfrm>
            <a:off x="320711" y="4279396"/>
            <a:ext cx="484014" cy="484014"/>
          </a:xfrm>
          <a:prstGeom prst="rect">
            <a:avLst/>
          </a:prstGeom>
        </p:spPr>
      </p:pic>
      <p:sp>
        <p:nvSpPr>
          <p:cNvPr id="11" name="文本框 6"/>
          <p:cNvSpPr txBox="1"/>
          <p:nvPr/>
        </p:nvSpPr>
        <p:spPr>
          <a:xfrm>
            <a:off x="285720" y="4732355"/>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
                                            <p:bg/>
                                          </p:spTgt>
                                        </p:tgtEl>
                                        <p:attrNameLst>
                                          <p:attrName>style.visibility</p:attrName>
                                        </p:attrNameLst>
                                      </p:cBhvr>
                                      <p:to>
                                        <p:strVal val="visible"/>
                                      </p:to>
                                    </p:set>
                                    <p:anim calcmode="lin" valueType="num">
                                      <p:cBhvr additive="base">
                                        <p:cTn id="28"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9" dur="500" fill="hold"/>
                                        <p:tgtEl>
                                          <p:spTgt spid="9">
                                            <p:bg/>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内容占位符 5"/>
          <p:cNvSpPr>
            <a:spLocks noGrp="1"/>
          </p:cNvSpPr>
          <p:nvPr>
            <p:ph idx="1"/>
          </p:nvPr>
        </p:nvSpPr>
        <p:spPr>
          <a:xfrm>
            <a:off x="4143372" y="857241"/>
            <a:ext cx="4564042" cy="3857649"/>
          </a:xfrm>
        </p:spPr>
        <p:txBody>
          <a:bodyPr/>
          <a:lstStyle/>
          <a:p>
            <a:r>
              <a:rPr dirty="0"/>
              <a:t>Java</a:t>
            </a:r>
            <a:r>
              <a:rPr lang="zh-CN" dirty="0"/>
              <a:t>中可以使用</a:t>
            </a:r>
            <a:r>
              <a:rPr dirty="0"/>
              <a:t>static</a:t>
            </a:r>
            <a:r>
              <a:rPr lang="zh-CN" dirty="0"/>
              <a:t>关键字修饰类的成员变量和方法，这些被</a:t>
            </a:r>
            <a:r>
              <a:rPr dirty="0"/>
              <a:t>static</a:t>
            </a:r>
            <a:r>
              <a:rPr lang="zh-CN" dirty="0"/>
              <a:t>关键字修饰的成员也称为静态</a:t>
            </a:r>
            <a:r>
              <a:rPr lang="zh-CN" dirty="0" smtClean="0"/>
              <a:t>成员</a:t>
            </a:r>
            <a:endParaRPr dirty="0" smtClean="0"/>
          </a:p>
          <a:p>
            <a:r>
              <a:rPr lang="zh-CN" dirty="0" smtClean="0"/>
              <a:t>静态</a:t>
            </a:r>
            <a:r>
              <a:rPr lang="zh-CN" dirty="0"/>
              <a:t>成员的限制级别是“类相关”的</a:t>
            </a:r>
          </a:p>
          <a:p>
            <a:r>
              <a:rPr lang="zh-CN" dirty="0"/>
              <a:t>与类相关的静态成员称为类变量或类方法</a:t>
            </a:r>
            <a:endParaRPr lang="zh-CN" altLang="en-US" dirty="0"/>
          </a:p>
        </p:txBody>
      </p:sp>
      <p:sp>
        <p:nvSpPr>
          <p:cNvPr id="5" name="标题 4"/>
          <p:cNvSpPr>
            <a:spLocks noGrp="1"/>
          </p:cNvSpPr>
          <p:nvPr>
            <p:ph type="title"/>
          </p:nvPr>
        </p:nvSpPr>
        <p:spPr/>
        <p:txBody>
          <a:bodyPr/>
          <a:lstStyle/>
          <a:p>
            <a:r>
              <a:rPr lang="en-US" dirty="0" smtClean="0"/>
              <a:t>3.5  </a:t>
            </a:r>
            <a:r>
              <a:rPr dirty="0" smtClean="0"/>
              <a:t>静态成员</a:t>
            </a:r>
            <a:endParaRPr dirty="0"/>
          </a:p>
        </p:txBody>
      </p:sp>
      <p:pic>
        <p:nvPicPr>
          <p:cNvPr id="8" name="图片占位符 7" descr="图片2.jpg"/>
          <p:cNvPicPr>
            <a:picLocks noGrp="1" noChangeAspect="1"/>
          </p:cNvPicPr>
          <p:nvPr>
            <p:ph type="pic" sz="quarter" idx="11"/>
          </p:nvPr>
        </p:nvPicPr>
        <p:blipFill>
          <a:blip r:embed="rId3"/>
          <a:srcRect l="3351" r="3351"/>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0" name="矩形 99"/>
          <p:cNvSpPr/>
          <p:nvPr/>
        </p:nvSpPr>
        <p:spPr>
          <a:xfrm>
            <a:off x="534670" y="702310"/>
            <a:ext cx="8174990" cy="3599815"/>
          </a:xfrm>
          <a:prstGeom prst="rect">
            <a:avLst/>
          </a:prstGeom>
          <a:noFill/>
          <a:ln w="9525">
            <a:noFill/>
            <a:miter lim="800000"/>
          </a:ln>
        </p:spPr>
        <p:txBody>
          <a:bodyPr vert="horz" wrap="square" lIns="91440" tIns="45720" rIns="91440" bIns="45720" numCol="1" rtlCol="0" anchor="t" anchorCtr="0" compatLnSpc="1">
            <a:normAutofit fontScale="85000" lnSpcReduction="10000"/>
          </a:bodyPr>
          <a:lstStyle/>
          <a:p>
            <a:pPr marL="342900" lvl="0" indent="-342900" algn="l" fontAlgn="base">
              <a:lnSpc>
                <a:spcPct val="150000"/>
              </a:lnSpc>
              <a:spcBef>
                <a:spcPct val="20000"/>
              </a:spcBef>
              <a:buClr>
                <a:schemeClr val="accent6"/>
              </a:buClr>
              <a:buFont typeface="Wingdings" panose="05000000000000000000" pitchFamily="2" charset="2"/>
              <a:buChar char="l"/>
            </a:pPr>
            <a:r>
              <a:rPr lang="en-US" altLang="zh-CN" sz="2000" b="1" dirty="0" err="1" smtClean="0">
                <a:latin typeface="Adobe 宋体 Std L" pitchFamily="18" charset="-122"/>
                <a:ea typeface="Adobe 宋体 Std L" pitchFamily="18" charset="-122"/>
                <a:cs typeface="华文细黑" panose="02010600040101010101" pitchFamily="2" charset="-122"/>
                <a:sym typeface="+mn-ea"/>
              </a:rPr>
              <a:t>在类中可以定义静态成员属性和普通成员属性，也可以定义静态成员方法和非静态成员方法</a:t>
            </a:r>
            <a:r>
              <a:rPr lang="en-US" altLang="zh-CN" sz="2000" b="1" dirty="0" smtClean="0">
                <a:latin typeface="Adobe 宋体 Std L" pitchFamily="18" charset="-122"/>
                <a:ea typeface="Adobe 宋体 Std L" pitchFamily="18" charset="-122"/>
                <a:cs typeface="华文细黑" panose="02010600040101010101" pitchFamily="2" charset="-122"/>
                <a:sym typeface="+mn-ea"/>
              </a:rPr>
              <a:t>。</a:t>
            </a:r>
          </a:p>
          <a:p>
            <a:pPr marL="342900" lvl="0" indent="-342900" algn="l" fontAlgn="base">
              <a:lnSpc>
                <a:spcPct val="150000"/>
              </a:lnSpc>
              <a:spcBef>
                <a:spcPct val="20000"/>
              </a:spcBef>
              <a:buClr>
                <a:schemeClr val="accent6"/>
              </a:buClr>
              <a:buFont typeface="Wingdings" panose="05000000000000000000" pitchFamily="2" charset="2"/>
              <a:buChar char="l"/>
            </a:pPr>
            <a:r>
              <a:rPr lang="en-US" altLang="zh-CN" sz="2000" b="1" dirty="0" err="1" smtClean="0">
                <a:latin typeface="Adobe 宋体 Std L" pitchFamily="18" charset="-122"/>
                <a:ea typeface="Adobe 宋体 Std L" pitchFamily="18" charset="-122"/>
                <a:cs typeface="华文细黑" panose="02010600040101010101" pitchFamily="2" charset="-122"/>
                <a:sym typeface="+mn-ea"/>
              </a:rPr>
              <a:t>静态成员属于类成员</a:t>
            </a:r>
            <a:r>
              <a:rPr lang="en-US" altLang="zh-CN" sz="2000" b="1" dirty="0" err="1" smtClean="0">
                <a:latin typeface="Adobe 宋体 Std L" pitchFamily="18" charset="-122"/>
                <a:ea typeface="Adobe 宋体 Std L" pitchFamily="18" charset="-122"/>
                <a:cs typeface="华文细黑" panose="02010600040101010101" pitchFamily="2" charset="-122"/>
                <a:sym typeface="+mn-ea"/>
              </a:rPr>
              <a:t>，可以通过类名直接访问，而非静态成员必须依赖于具体的对象而存在</a:t>
            </a:r>
            <a:r>
              <a:rPr lang="en-US" altLang="zh-CN" sz="2000" b="1" dirty="0" smtClean="0">
                <a:latin typeface="Adobe 宋体 Std L" pitchFamily="18" charset="-122"/>
                <a:ea typeface="Adobe 宋体 Std L" pitchFamily="18" charset="-122"/>
                <a:cs typeface="华文细黑" panose="02010600040101010101" pitchFamily="2" charset="-122"/>
                <a:sym typeface="+mn-ea"/>
              </a:rPr>
              <a:t>。</a:t>
            </a:r>
          </a:p>
          <a:p>
            <a:pPr marL="342900" lvl="0" indent="-342900" algn="l" fontAlgn="base">
              <a:lnSpc>
                <a:spcPct val="150000"/>
              </a:lnSpc>
              <a:spcBef>
                <a:spcPct val="20000"/>
              </a:spcBef>
              <a:buClr>
                <a:schemeClr val="accent6"/>
              </a:buClr>
              <a:buFont typeface="Wingdings" panose="05000000000000000000" pitchFamily="2" charset="2"/>
              <a:buChar char="l"/>
            </a:pPr>
            <a:r>
              <a:rPr lang="en-US" altLang="zh-CN" sz="2000" b="1" dirty="0" err="1" smtClean="0">
                <a:latin typeface="Adobe 宋体 Std L" pitchFamily="18" charset="-122"/>
                <a:ea typeface="Adobe 宋体 Std L" pitchFamily="18" charset="-122"/>
                <a:cs typeface="华文细黑" panose="02010600040101010101" pitchFamily="2" charset="-122"/>
                <a:sym typeface="+mn-ea"/>
              </a:rPr>
              <a:t>在类的静态成员方法中可以直接访问类的其它静态成员方法和静态成员属性</a:t>
            </a:r>
            <a:r>
              <a:rPr lang="en-US" altLang="zh-CN" sz="2000" b="1" dirty="0" err="1" smtClean="0">
                <a:latin typeface="Adobe 宋体 Std L" pitchFamily="18" charset="-122"/>
                <a:ea typeface="Adobe 宋体 Std L" pitchFamily="18" charset="-122"/>
                <a:cs typeface="华文细黑" panose="02010600040101010101" pitchFamily="2" charset="-122"/>
                <a:sym typeface="+mn-ea"/>
              </a:rPr>
              <a:t>，而只能通过对象来访问类中的非静态成员</a:t>
            </a:r>
            <a:r>
              <a:rPr lang="en-US" altLang="zh-CN" sz="2000" b="1" dirty="0" smtClean="0">
                <a:latin typeface="Adobe 宋体 Std L" pitchFamily="18" charset="-122"/>
                <a:ea typeface="Adobe 宋体 Std L" pitchFamily="18" charset="-122"/>
                <a:cs typeface="华文细黑" panose="02010600040101010101" pitchFamily="2" charset="-122"/>
                <a:sym typeface="+mn-ea"/>
              </a:rPr>
              <a:t>；</a:t>
            </a:r>
          </a:p>
          <a:p>
            <a:pPr marL="342900" lvl="0" indent="-342900" algn="l" fontAlgn="base">
              <a:lnSpc>
                <a:spcPct val="150000"/>
              </a:lnSpc>
              <a:spcBef>
                <a:spcPct val="20000"/>
              </a:spcBef>
              <a:buClr>
                <a:schemeClr val="accent6"/>
              </a:buClr>
              <a:buFont typeface="Wingdings" panose="05000000000000000000" pitchFamily="2" charset="2"/>
              <a:buChar char="l"/>
            </a:pPr>
            <a:r>
              <a:rPr lang="en-US" altLang="zh-CN" sz="2000" b="1" dirty="0" err="1" smtClean="0">
                <a:latin typeface="Adobe 宋体 Std L" pitchFamily="18" charset="-122"/>
                <a:ea typeface="Adobe 宋体 Std L" pitchFamily="18" charset="-122"/>
                <a:cs typeface="华文细黑" panose="02010600040101010101" pitchFamily="2" charset="-122"/>
                <a:sym typeface="+mn-ea"/>
              </a:rPr>
              <a:t>在类的非静态成员方法中可以直接访问该类中所有的成员方法</a:t>
            </a:r>
            <a:r>
              <a:rPr lang="en-US" altLang="zh-CN" sz="2000" b="1" dirty="0" err="1" smtClean="0">
                <a:latin typeface="Adobe 宋体 Std L" pitchFamily="18" charset="-122"/>
                <a:ea typeface="Adobe 宋体 Std L" pitchFamily="18" charset="-122"/>
                <a:cs typeface="华文细黑" panose="02010600040101010101" pitchFamily="2" charset="-122"/>
                <a:sym typeface="+mn-ea"/>
              </a:rPr>
              <a:t>（包括静态和非静态</a:t>
            </a:r>
            <a:r>
              <a:rPr lang="en-US" altLang="zh-CN" sz="2000" b="1" dirty="0" smtClean="0">
                <a:latin typeface="Adobe 宋体 Std L" pitchFamily="18" charset="-122"/>
                <a:ea typeface="Adobe 宋体 Std L" pitchFamily="18" charset="-122"/>
                <a:cs typeface="华文细黑" panose="02010600040101010101" pitchFamily="2" charset="-122"/>
                <a:sym typeface="+mn-ea"/>
              </a:rPr>
              <a:t>），也可以直接访问该类中的任何成员属性（包括静态和非静态）。</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0" name="矩形 99"/>
          <p:cNvSpPr/>
          <p:nvPr/>
        </p:nvSpPr>
        <p:spPr>
          <a:xfrm>
            <a:off x="173355" y="527685"/>
            <a:ext cx="7804785" cy="687768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rtlCol="0" anchor="t" anchorCtr="0" compatLnSpc="1">
            <a:spAutoFit/>
          </a:bodyPr>
          <a:lstStyle/>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StaticAccessingDemo.java</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public class StaticAccessingDemo {</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private int x=10;       //非静态成员属性</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static int staticY=99;  //静态成员属性</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public void method(){          //非静态成员方法</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System.out.println("我是==非静态==成员方法");</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System.out.println("访问非静态成员属性，x="+x); </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System.out.println("访问静态成员属性，staticY="+staticY); </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public static void staticMethod(){//静态成员方法</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System.out.println("我是==静态==成员方法");</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System.out.println("访问非静态成员属性，x="+new StaticAccessingDemo ().x); </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System.out.println("访问静态成员属性，staticY="+staticY);	</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public static void main(String[] args) {</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staticMethod();//静态方法main中直接访问静态成员方法</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//在静态成员方法main中通过对象访问非静态成员方法</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new  StaticAccessingDemo ().method();	</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   }</a:t>
            </a:r>
          </a:p>
          <a:p>
            <a:pPr lvl="0" algn="l" fontAlgn="base">
              <a:lnSpc>
                <a:spcPct val="150000"/>
              </a:lnSpc>
              <a:buClr>
                <a:schemeClr val="accent1"/>
              </a:buClr>
              <a:buFont typeface="Wingdings" panose="05000000000000000000" pitchFamily="2" charset="2"/>
            </a:pPr>
            <a:r>
              <a:rPr kumimoji="1" lang="en-US" altLang="en-US" sz="1400" dirty="0" smtClean="0">
                <a:latin typeface="Courier New" panose="02070309020205020404" pitchFamily="49" charset="0"/>
                <a:cs typeface="Courier New" panose="02070309020205020404" pitchFamily="49" charset="0"/>
                <a:sym typeface="+mn-ea"/>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357172"/>
            <a:ext cx="8207375" cy="2357452"/>
          </a:xfrm>
        </p:spPr>
        <p:txBody>
          <a:bodyPr/>
          <a:lstStyle/>
          <a:p>
            <a:r>
              <a:rPr dirty="0"/>
              <a:t>InstanceCounteDemo</a:t>
            </a:r>
            <a:r>
              <a:rPr dirty="0" smtClean="0"/>
              <a:t>.java</a:t>
            </a:r>
            <a:endParaRPr lang="zh-CN" altLang="en-US" dirty="0"/>
          </a:p>
          <a:p>
            <a:endParaRPr lang="zh-CN" altLang="en-US" dirty="0"/>
          </a:p>
        </p:txBody>
      </p:sp>
      <p:sp>
        <p:nvSpPr>
          <p:cNvPr id="5" name="标题 4"/>
          <p:cNvSpPr>
            <a:spLocks noGrp="1"/>
          </p:cNvSpPr>
          <p:nvPr>
            <p:ph type="title"/>
          </p:nvPr>
        </p:nvSpPr>
        <p:spPr>
          <a:xfrm>
            <a:off x="468316" y="17845"/>
            <a:ext cx="6818328" cy="410765"/>
          </a:xfrm>
        </p:spPr>
        <p:txBody>
          <a:bodyPr/>
          <a:lstStyle/>
          <a:p>
            <a:endParaRPr lang="zh-CN" altLang="en-US" dirty="0"/>
          </a:p>
        </p:txBody>
      </p:sp>
      <p:sp>
        <p:nvSpPr>
          <p:cNvPr id="7" name="文本占位符 6"/>
          <p:cNvSpPr>
            <a:spLocks noGrp="1"/>
          </p:cNvSpPr>
          <p:nvPr>
            <p:ph type="body" sz="quarter" idx="11"/>
          </p:nvPr>
        </p:nvSpPr>
        <p:spPr>
          <a:xfrm>
            <a:off x="357158" y="785800"/>
            <a:ext cx="8429684" cy="4293483"/>
          </a:xfrm>
        </p:spPr>
        <p:txBody>
          <a:bodyPr/>
          <a:lstStyle/>
          <a:p>
            <a:r>
              <a:rPr lang="en-US" sz="1400" dirty="0" smtClean="0"/>
              <a:t>public </a:t>
            </a:r>
            <a:r>
              <a:rPr lang="en-US" sz="1400" b="1" dirty="0"/>
              <a:t>static</a:t>
            </a:r>
            <a:r>
              <a:rPr lang="en-US" sz="1400" dirty="0"/>
              <a:t> </a:t>
            </a:r>
            <a:r>
              <a:rPr lang="en-US" sz="1400" dirty="0" err="1"/>
              <a:t>int</a:t>
            </a:r>
            <a:r>
              <a:rPr lang="en-US" sz="1400" dirty="0"/>
              <a:t> count = 0</a:t>
            </a:r>
            <a:r>
              <a:rPr lang="en-US" sz="1400" dirty="0" smtClean="0"/>
              <a:t>;</a:t>
            </a:r>
            <a:r>
              <a:rPr sz="1400" dirty="0"/>
              <a:t> </a:t>
            </a:r>
            <a:r>
              <a:rPr lang="en-US" altLang="zh-CN" sz="1400" dirty="0"/>
              <a:t>// </a:t>
            </a:r>
            <a:r>
              <a:rPr sz="1400" dirty="0"/>
              <a:t>静态变量，</a:t>
            </a:r>
            <a:r>
              <a:rPr sz="1400" dirty="0" smtClean="0"/>
              <a:t>用于统计创建对象的个数</a:t>
            </a:r>
            <a:endParaRPr sz="1400" dirty="0"/>
          </a:p>
          <a:p>
            <a:r>
              <a:rPr lang="en-US" sz="1400" dirty="0" smtClean="0"/>
              <a:t>public </a:t>
            </a:r>
            <a:r>
              <a:rPr lang="en-US" sz="1400" dirty="0" err="1"/>
              <a:t>InstanceCounteDemo</a:t>
            </a:r>
            <a:r>
              <a:rPr lang="en-US" sz="1400" dirty="0"/>
              <a:t>() {</a:t>
            </a:r>
            <a:endParaRPr sz="1400" dirty="0"/>
          </a:p>
          <a:p>
            <a:r>
              <a:rPr lang="en-US" sz="1400" dirty="0"/>
              <a:t>	</a:t>
            </a:r>
            <a:r>
              <a:rPr lang="en-US" sz="1400" dirty="0" smtClean="0"/>
              <a:t>count</a:t>
            </a:r>
            <a:r>
              <a:rPr lang="en-US" sz="1400" dirty="0"/>
              <a:t>++;</a:t>
            </a:r>
            <a:endParaRPr sz="1400" dirty="0"/>
          </a:p>
          <a:p>
            <a:r>
              <a:rPr lang="en-US" sz="1400" dirty="0" smtClean="0"/>
              <a:t>}</a:t>
            </a:r>
            <a:endParaRPr sz="1400" dirty="0"/>
          </a:p>
          <a:p>
            <a:r>
              <a:rPr lang="en-US" sz="1400" dirty="0" smtClean="0"/>
              <a:t>public </a:t>
            </a:r>
            <a:r>
              <a:rPr lang="en-US" sz="1400" b="1" dirty="0"/>
              <a:t>static</a:t>
            </a:r>
            <a:r>
              <a:rPr lang="en-US" sz="1400" dirty="0"/>
              <a:t> void </a:t>
            </a:r>
            <a:r>
              <a:rPr lang="en-US" sz="1400" dirty="0" err="1"/>
              <a:t>printCount</a:t>
            </a:r>
            <a:r>
              <a:rPr lang="en-US" sz="1400" dirty="0"/>
              <a:t>() </a:t>
            </a:r>
            <a:r>
              <a:rPr lang="en-US" sz="1400" dirty="0" smtClean="0"/>
              <a:t>{</a:t>
            </a:r>
            <a:r>
              <a:rPr lang="en-US" altLang="zh-CN" sz="1400" dirty="0"/>
              <a:t>// </a:t>
            </a:r>
            <a:r>
              <a:rPr sz="1400" dirty="0"/>
              <a:t>静态方法，用于输出</a:t>
            </a:r>
            <a:r>
              <a:rPr lang="en-US" altLang="zh-CN" sz="1400" dirty="0"/>
              <a:t>count</a:t>
            </a:r>
            <a:r>
              <a:rPr sz="1400" dirty="0" smtClean="0"/>
              <a:t>的个数</a:t>
            </a:r>
            <a:endParaRPr sz="1400" dirty="0"/>
          </a:p>
          <a:p>
            <a:r>
              <a:rPr lang="en-US" sz="1400" dirty="0"/>
              <a:t>	</a:t>
            </a:r>
            <a:r>
              <a:rPr lang="en-US" sz="1400" dirty="0" err="1" smtClean="0"/>
              <a:t>System.out.println</a:t>
            </a:r>
            <a:r>
              <a:rPr lang="en-US" sz="1400" dirty="0"/>
              <a:t>("</a:t>
            </a:r>
            <a:r>
              <a:rPr sz="1400" dirty="0"/>
              <a:t>创建的实例的个数为：</a:t>
            </a:r>
            <a:r>
              <a:rPr lang="en-US" sz="1400" dirty="0"/>
              <a:t>" + count);</a:t>
            </a:r>
            <a:endParaRPr sz="1400" dirty="0"/>
          </a:p>
          <a:p>
            <a:r>
              <a:rPr lang="en-US" sz="1400" dirty="0" smtClean="0"/>
              <a:t>}</a:t>
            </a:r>
            <a:endParaRPr sz="1400" dirty="0"/>
          </a:p>
          <a:p>
            <a:r>
              <a:rPr lang="en-US" sz="1400" dirty="0" smtClean="0"/>
              <a:t>public </a:t>
            </a:r>
            <a:r>
              <a:rPr lang="en-US" sz="1400" dirty="0"/>
              <a:t>static void main(String[] </a:t>
            </a:r>
            <a:r>
              <a:rPr lang="en-US" sz="1400" dirty="0" err="1"/>
              <a:t>args</a:t>
            </a:r>
            <a:r>
              <a:rPr lang="en-US" sz="1400" dirty="0"/>
              <a:t>) </a:t>
            </a:r>
            <a:r>
              <a:rPr lang="en-US" sz="1400" dirty="0" smtClean="0"/>
              <a:t>{</a:t>
            </a:r>
            <a:r>
              <a:rPr lang="en-US" sz="1400" dirty="0"/>
              <a:t>	</a:t>
            </a:r>
            <a:endParaRPr sz="1400" dirty="0"/>
          </a:p>
          <a:p>
            <a:r>
              <a:rPr lang="en-US" sz="1400" dirty="0"/>
              <a:t>	</a:t>
            </a:r>
            <a:r>
              <a:rPr lang="en-US" sz="1400" dirty="0" smtClean="0"/>
              <a:t>for </a:t>
            </a:r>
            <a:r>
              <a:rPr lang="en-US" sz="1400" dirty="0"/>
              <a:t>(</a:t>
            </a:r>
            <a:r>
              <a:rPr lang="en-US" sz="1400" dirty="0" err="1"/>
              <a:t>int</a:t>
            </a:r>
            <a:r>
              <a:rPr lang="en-US" sz="1400" dirty="0"/>
              <a:t> </a:t>
            </a:r>
            <a:r>
              <a:rPr lang="en-US" sz="1400" dirty="0" err="1"/>
              <a:t>i</a:t>
            </a:r>
            <a:r>
              <a:rPr lang="en-US" sz="1400" dirty="0"/>
              <a:t> = 0; </a:t>
            </a:r>
            <a:r>
              <a:rPr lang="en-US" sz="1400" dirty="0" err="1"/>
              <a:t>i</a:t>
            </a:r>
            <a:r>
              <a:rPr lang="en-US" sz="1400" dirty="0"/>
              <a:t> &lt; 10; </a:t>
            </a:r>
            <a:r>
              <a:rPr lang="en-US" sz="1400" dirty="0" err="1"/>
              <a:t>i</a:t>
            </a:r>
            <a:r>
              <a:rPr lang="en-US" sz="1400" dirty="0"/>
              <a:t>++) </a:t>
            </a:r>
            <a:r>
              <a:rPr lang="en-US" sz="1400" dirty="0" smtClean="0"/>
              <a:t>{</a:t>
            </a:r>
            <a:r>
              <a:rPr lang="en-US" altLang="zh-CN" sz="1400" dirty="0"/>
              <a:t>//</a:t>
            </a:r>
            <a:r>
              <a:rPr sz="1400" dirty="0"/>
              <a:t>使用</a:t>
            </a:r>
            <a:r>
              <a:rPr lang="en-US" altLang="zh-CN" sz="1400" dirty="0"/>
              <a:t>for</a:t>
            </a:r>
            <a:r>
              <a:rPr sz="1400" dirty="0"/>
              <a:t>循环创建对象</a:t>
            </a:r>
          </a:p>
          <a:p>
            <a:r>
              <a:rPr lang="en-US" sz="1400" dirty="0"/>
              <a:t>		</a:t>
            </a:r>
            <a:r>
              <a:rPr lang="en-US" sz="1400" dirty="0" err="1" smtClean="0"/>
              <a:t>InstanceCounteDemo</a:t>
            </a:r>
            <a:r>
              <a:rPr lang="en-US" sz="1400" dirty="0" smtClean="0"/>
              <a:t> </a:t>
            </a:r>
            <a:r>
              <a:rPr lang="en-US" sz="1400" dirty="0"/>
              <a:t>counter = new </a:t>
            </a:r>
            <a:r>
              <a:rPr lang="en-US" sz="1400" dirty="0" err="1"/>
              <a:t>InstanceCounteDemo</a:t>
            </a:r>
            <a:r>
              <a:rPr lang="en-US" sz="1400" dirty="0"/>
              <a:t>();</a:t>
            </a:r>
            <a:endParaRPr sz="1400" dirty="0"/>
          </a:p>
          <a:p>
            <a:r>
              <a:rPr lang="en-US" sz="1400" dirty="0"/>
              <a:t>	</a:t>
            </a:r>
            <a:r>
              <a:rPr lang="en-US" sz="1400" dirty="0" smtClean="0"/>
              <a:t>}</a:t>
            </a:r>
            <a:r>
              <a:rPr lang="en-US" sz="1400" dirty="0"/>
              <a:t>	</a:t>
            </a:r>
            <a:endParaRPr sz="1400" dirty="0"/>
          </a:p>
          <a:p>
            <a:r>
              <a:rPr lang="en-US" sz="1400" dirty="0"/>
              <a:t>	</a:t>
            </a:r>
            <a:r>
              <a:rPr lang="en-US" sz="1400" b="1" dirty="0" err="1" smtClean="0"/>
              <a:t>InstanceCounteDemo.printCount</a:t>
            </a:r>
            <a:r>
              <a:rPr lang="en-US" sz="1400" b="1" dirty="0" smtClean="0"/>
              <a:t>();</a:t>
            </a:r>
            <a:r>
              <a:rPr sz="1400" dirty="0"/>
              <a:t> </a:t>
            </a:r>
            <a:r>
              <a:rPr lang="en-US" altLang="zh-CN" sz="1400" dirty="0"/>
              <a:t>//</a:t>
            </a:r>
            <a:r>
              <a:rPr sz="1400" dirty="0"/>
              <a:t>通过类名直接访问静态成员</a:t>
            </a:r>
          </a:p>
          <a:p>
            <a:r>
              <a:rPr lang="en-US" sz="1400" dirty="0" smtClean="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143372" y="857241"/>
            <a:ext cx="4857784" cy="4071963"/>
          </a:xfrm>
        </p:spPr>
        <p:txBody>
          <a:bodyPr/>
          <a:lstStyle/>
          <a:p>
            <a:r>
              <a:rPr lang="zh-CN" dirty="0" smtClean="0"/>
              <a:t>一切</a:t>
            </a:r>
            <a:r>
              <a:rPr lang="zh-CN" dirty="0"/>
              <a:t>事物皆对象，人们要进行研究的任何事物，从最简单的整数到复杂的飞机等均可以看作对象</a:t>
            </a:r>
            <a:r>
              <a:rPr lang="zh-CN" dirty="0" smtClean="0"/>
              <a:t>；</a:t>
            </a:r>
            <a:endParaRPr dirty="0" smtClean="0"/>
          </a:p>
          <a:p>
            <a:r>
              <a:rPr lang="zh-CN" dirty="0" smtClean="0"/>
              <a:t>一</a:t>
            </a:r>
            <a:r>
              <a:rPr lang="zh-CN" dirty="0"/>
              <a:t>个对象可以通过使用数据值来描述自身所具有的状态</a:t>
            </a:r>
            <a:r>
              <a:rPr lang="zh-CN" dirty="0" smtClean="0"/>
              <a:t>。</a:t>
            </a:r>
            <a:endParaRPr dirty="0" smtClean="0"/>
          </a:p>
          <a:p>
            <a:r>
              <a:rPr lang="zh-CN" dirty="0" smtClean="0"/>
              <a:t>对象</a:t>
            </a:r>
            <a:r>
              <a:rPr lang="zh-CN" dirty="0"/>
              <a:t>还具有行为，通过行为可以改变对象的状态。对象将数据和行为封装于一体，实现了两者之间的紧密结合</a:t>
            </a:r>
          </a:p>
        </p:txBody>
      </p:sp>
      <p:sp>
        <p:nvSpPr>
          <p:cNvPr id="4" name="标题 3"/>
          <p:cNvSpPr>
            <a:spLocks noGrp="1"/>
          </p:cNvSpPr>
          <p:nvPr>
            <p:ph type="title"/>
          </p:nvPr>
        </p:nvSpPr>
        <p:spPr/>
        <p:txBody>
          <a:bodyPr/>
          <a:lstStyle/>
          <a:p>
            <a:r>
              <a:rPr dirty="0" smtClean="0"/>
              <a:t>对象</a:t>
            </a:r>
            <a:endParaRPr dirty="0"/>
          </a:p>
        </p:txBody>
      </p:sp>
      <p:pic>
        <p:nvPicPr>
          <p:cNvPr id="7" name="图片占位符 6" descr="图片6.jpg"/>
          <p:cNvPicPr>
            <a:picLocks noGrp="1" noChangeAspect="1"/>
          </p:cNvPicPr>
          <p:nvPr>
            <p:ph type="pic" sz="quarter" idx="11"/>
          </p:nvPr>
        </p:nvPicPr>
        <p:blipFill>
          <a:blip r:embed="rId3"/>
          <a:srcRect t="10264" b="10264"/>
          <a:stretch>
            <a:fillRect/>
          </a:stretch>
        </p:blipFill>
        <p:spPr>
          <a:xfrm>
            <a:off x="785813" y="928688"/>
            <a:ext cx="3049842" cy="321469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6"/>
            <a:ext cx="8207375" cy="2357452"/>
          </a:xfrm>
        </p:spPr>
        <p:txBody>
          <a:bodyPr/>
          <a:lstStyle/>
          <a:p>
            <a:r>
              <a:rPr lang="zh-CN" dirty="0"/>
              <a:t>共用静态变量</a:t>
            </a: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857224" y="3824597"/>
            <a:ext cx="7858154" cy="461665"/>
          </a:xfrm>
        </p:spPr>
        <p:txBody>
          <a:bodyPr/>
          <a:lstStyle/>
          <a:p>
            <a:r>
              <a:rPr dirty="0"/>
              <a:t>类的静态变量和静态方法，在内存中只有一份，供所有对象共用，起到全局的作用</a:t>
            </a:r>
            <a:r>
              <a:rPr dirty="0" smtClean="0"/>
              <a:t>。</a:t>
            </a:r>
            <a:endParaRPr lang="zh-CN" altLang="en-US" b="1" dirty="0"/>
          </a:p>
        </p:txBody>
      </p:sp>
      <p:sp>
        <p:nvSpPr>
          <p:cNvPr id="7178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717825" name="Object 1"/>
          <p:cNvGraphicFramePr>
            <a:graphicFrameLocks noChangeAspect="1"/>
          </p:cNvGraphicFramePr>
          <p:nvPr/>
        </p:nvGraphicFramePr>
        <p:xfrm>
          <a:off x="1357290" y="785800"/>
          <a:ext cx="6286544" cy="2718055"/>
        </p:xfrm>
        <a:graphic>
          <a:graphicData uri="http://schemas.openxmlformats.org/presentationml/2006/ole">
            <mc:AlternateContent xmlns:mc="http://schemas.openxmlformats.org/markup-compatibility/2006">
              <mc:Choice xmlns:v="urn:schemas-microsoft-com:vml" Requires="v">
                <p:oleObj spid="_x0000_s18437" name="Visio" r:id="rId4" imgW="6007100" imgH="2616200" progId="Visio.Drawing.11">
                  <p:embed/>
                </p:oleObj>
              </mc:Choice>
              <mc:Fallback>
                <p:oleObj name="Visio" r:id="rId4" imgW="6007100" imgH="2616200" progId="Visio.Drawing.11">
                  <p:embed/>
                  <p:pic>
                    <p:nvPicPr>
                      <p:cNvPr id="0" name="图片 17408"/>
                      <p:cNvPicPr>
                        <a:picLocks noChangeAspect="1"/>
                      </p:cNvPicPr>
                      <p:nvPr/>
                    </p:nvPicPr>
                    <p:blipFill>
                      <a:blip r:embed="rId5"/>
                      <a:stretch>
                        <a:fillRect/>
                      </a:stretch>
                    </p:blipFill>
                    <p:spPr>
                      <a:xfrm>
                        <a:off x="1357290" y="785800"/>
                        <a:ext cx="6286544" cy="2718055"/>
                      </a:xfrm>
                      <a:prstGeom prst="rect">
                        <a:avLst/>
                      </a:prstGeom>
                      <a:noFill/>
                      <a:ln w="9525">
                        <a:noFill/>
                      </a:ln>
                    </p:spPr>
                  </p:pic>
                </p:oleObj>
              </mc:Fallback>
            </mc:AlternateContent>
          </a:graphicData>
        </a:graphic>
      </p:graphicFrame>
      <p:pic>
        <p:nvPicPr>
          <p:cNvPr id="8" name="图片 7"/>
          <p:cNvPicPr>
            <a:picLocks noChangeAspect="1"/>
          </p:cNvPicPr>
          <p:nvPr/>
        </p:nvPicPr>
        <p:blipFill>
          <a:blip r:embed="rId6" cstate="print">
            <a:duotone>
              <a:schemeClr val="accent1">
                <a:shade val="45000"/>
                <a:satMod val="135000"/>
              </a:schemeClr>
              <a:prstClr val="white"/>
            </a:duotone>
          </a:blip>
          <a:stretch>
            <a:fillRect/>
          </a:stretch>
        </p:blipFill>
        <p:spPr>
          <a:xfrm>
            <a:off x="320711" y="3714758"/>
            <a:ext cx="484014" cy="484014"/>
          </a:xfrm>
          <a:prstGeom prst="rect">
            <a:avLst/>
          </a:prstGeom>
        </p:spPr>
      </p:pic>
      <p:sp>
        <p:nvSpPr>
          <p:cNvPr id="9" name="文本框 6"/>
          <p:cNvSpPr txBox="1"/>
          <p:nvPr/>
        </p:nvSpPr>
        <p:spPr>
          <a:xfrm>
            <a:off x="285720" y="4167717"/>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825"/>
                                        </p:tgtEl>
                                        <p:attrNameLst>
                                          <p:attrName>style.visibility</p:attrName>
                                        </p:attrNameLst>
                                      </p:cBhvr>
                                      <p:to>
                                        <p:strVal val="visible"/>
                                      </p:to>
                                    </p:set>
                                    <p:anim calcmode="lin" valueType="num">
                                      <p:cBhvr additive="base">
                                        <p:cTn id="13" dur="500" fill="hold"/>
                                        <p:tgtEl>
                                          <p:spTgt spid="717825"/>
                                        </p:tgtEl>
                                        <p:attrNameLst>
                                          <p:attrName>ppt_x</p:attrName>
                                        </p:attrNameLst>
                                      </p:cBhvr>
                                      <p:tavLst>
                                        <p:tav tm="0">
                                          <p:val>
                                            <p:strVal val="#ppt_x"/>
                                          </p:val>
                                        </p:tav>
                                        <p:tav tm="100000">
                                          <p:val>
                                            <p:strVal val="#ppt_x"/>
                                          </p:val>
                                        </p:tav>
                                      </p:tavLst>
                                    </p:anim>
                                    <p:anim calcmode="lin" valueType="num">
                                      <p:cBhvr additive="base">
                                        <p:cTn id="14" dur="500" fill="hold"/>
                                        <p:tgtEl>
                                          <p:spTgt spid="7178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bg/>
                                          </p:spTgt>
                                        </p:tgtEl>
                                        <p:attrNameLst>
                                          <p:attrName>style.visibility</p:attrName>
                                        </p:attrNameLst>
                                      </p:cBhvr>
                                      <p:to>
                                        <p:strVal val="visible"/>
                                      </p:to>
                                    </p:set>
                                    <p:anim calcmode="lin" valueType="num">
                                      <p:cBhvr additive="base">
                                        <p:cTn id="28" dur="500" fill="hold"/>
                                        <p:tgtEl>
                                          <p:spTgt spid="7">
                                            <p:bg/>
                                          </p:spTgt>
                                        </p:tgtEl>
                                        <p:attrNameLst>
                                          <p:attrName>ppt_x</p:attrName>
                                        </p:attrNameLst>
                                      </p:cBhvr>
                                      <p:tavLst>
                                        <p:tav tm="0">
                                          <p:val>
                                            <p:strVal val="#ppt_x"/>
                                          </p:val>
                                        </p:tav>
                                        <p:tav tm="100000">
                                          <p:val>
                                            <p:strVal val="#ppt_x"/>
                                          </p:val>
                                        </p:tav>
                                      </p:tavLst>
                                    </p:anim>
                                    <p:anim calcmode="lin" valueType="num">
                                      <p:cBhvr additive="base">
                                        <p:cTn id="29" dur="500" fill="hold"/>
                                        <p:tgtEl>
                                          <p:spTgt spid="7">
                                            <p:bg/>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 calcmode="lin" valueType="num">
                                      <p:cBhvr additive="base">
                                        <p:cTn id="3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15365" cy="4286259"/>
          </a:xfrm>
        </p:spPr>
        <p:txBody>
          <a:bodyPr/>
          <a:lstStyle/>
          <a:p>
            <a:pPr>
              <a:buNone/>
            </a:pPr>
            <a:r>
              <a:rPr dirty="0" smtClean="0"/>
              <a:t>	</a:t>
            </a:r>
            <a:r>
              <a:rPr lang="zh-CN" dirty="0"/>
              <a:t>对象数组就是一个数组中的所有元素都是对象，声明对象数组与普通基本数据类型的数组一样</a:t>
            </a:r>
            <a:endParaRPr b="0" dirty="0" smtClean="0"/>
          </a:p>
          <a:p>
            <a:r>
              <a:rPr lang="zh-CN" altLang="en-US" dirty="0"/>
              <a:t>语法</a:t>
            </a:r>
            <a:endParaRPr dirty="0" smtClean="0"/>
          </a:p>
          <a:p>
            <a:endParaRPr dirty="0"/>
          </a:p>
          <a:p>
            <a:r>
              <a:rPr lang="zh-CN" altLang="en-US" dirty="0" smtClean="0"/>
              <a:t>示例</a:t>
            </a:r>
            <a:endParaRPr dirty="0" smtClean="0"/>
          </a:p>
          <a:p>
            <a:endParaRPr dirty="0"/>
          </a:p>
          <a:p>
            <a:r>
              <a:rPr lang="zh-CN" altLang="en-US" dirty="0" smtClean="0"/>
              <a:t>等价于</a:t>
            </a:r>
            <a:endParaRPr dirty="0" smtClean="0"/>
          </a:p>
        </p:txBody>
      </p:sp>
      <p:sp>
        <p:nvSpPr>
          <p:cNvPr id="6" name="标题 5"/>
          <p:cNvSpPr>
            <a:spLocks noGrp="1"/>
          </p:cNvSpPr>
          <p:nvPr>
            <p:ph type="title"/>
          </p:nvPr>
        </p:nvSpPr>
        <p:spPr/>
        <p:txBody>
          <a:bodyPr/>
          <a:lstStyle/>
          <a:p>
            <a:r>
              <a:rPr lang="en-US" dirty="0" smtClean="0"/>
              <a:t>3.6  </a:t>
            </a:r>
            <a:r>
              <a:rPr dirty="0" smtClean="0"/>
              <a:t>对象数组</a:t>
            </a:r>
            <a:endParaRPr dirty="0"/>
          </a:p>
        </p:txBody>
      </p:sp>
      <p:sp>
        <p:nvSpPr>
          <p:cNvPr id="9" name="文本占位符 8"/>
          <p:cNvSpPr>
            <a:spLocks noGrp="1"/>
          </p:cNvSpPr>
          <p:nvPr>
            <p:ph type="body" sz="quarter" idx="11"/>
          </p:nvPr>
        </p:nvSpPr>
        <p:spPr>
          <a:xfrm>
            <a:off x="1000100" y="2285998"/>
            <a:ext cx="7500990" cy="427361"/>
          </a:xfrm>
        </p:spPr>
        <p:txBody>
          <a:bodyPr/>
          <a:lstStyle/>
          <a:p>
            <a:r>
              <a:rPr sz="1600" dirty="0"/>
              <a:t>类名</a:t>
            </a:r>
            <a:r>
              <a:rPr lang="en-US" sz="1600" dirty="0"/>
              <a:t>[] </a:t>
            </a:r>
            <a:r>
              <a:rPr sz="1600" dirty="0"/>
              <a:t>数组名</a:t>
            </a:r>
            <a:r>
              <a:rPr lang="en-US" sz="1600" dirty="0"/>
              <a:t> = new </a:t>
            </a:r>
            <a:r>
              <a:rPr sz="1600" dirty="0"/>
              <a:t>类名</a:t>
            </a:r>
            <a:r>
              <a:rPr lang="en-US" sz="1600" dirty="0"/>
              <a:t>[</a:t>
            </a:r>
            <a:r>
              <a:rPr sz="1600" dirty="0"/>
              <a:t>长度</a:t>
            </a:r>
            <a:r>
              <a:rPr lang="en-US" sz="1600" dirty="0"/>
              <a:t>];</a:t>
            </a:r>
            <a:endParaRPr sz="1600"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文本占位符 8"/>
          <p:cNvSpPr txBox="1"/>
          <p:nvPr/>
        </p:nvSpPr>
        <p:spPr bwMode="auto">
          <a:xfrm>
            <a:off x="1000100" y="3286130"/>
            <a:ext cx="7786742" cy="338554"/>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1600" dirty="0" smtClean="0">
                <a:latin typeface="Courier New" panose="02070309020205020404" pitchFamily="49" charset="0"/>
                <a:cs typeface="Courier New" panose="02070309020205020404" pitchFamily="49" charset="0"/>
              </a:rPr>
              <a:t>Student[] array = new Student[5];</a:t>
            </a:r>
            <a:endParaRPr lang="zh-CN" altLang="en-US" sz="1600" dirty="0">
              <a:latin typeface="Courier New" panose="02070309020205020404" pitchFamily="49" charset="0"/>
              <a:cs typeface="Courier New" panose="02070309020205020404" pitchFamily="49" charset="0"/>
            </a:endParaRPr>
          </a:p>
        </p:txBody>
      </p:sp>
      <p:sp>
        <p:nvSpPr>
          <p:cNvPr id="10" name="文本占位符 8"/>
          <p:cNvSpPr txBox="1"/>
          <p:nvPr/>
        </p:nvSpPr>
        <p:spPr bwMode="auto">
          <a:xfrm>
            <a:off x="857224" y="4357700"/>
            <a:ext cx="7786742" cy="584775"/>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r>
              <a:rPr lang="en-US" sz="1600" dirty="0" smtClean="0">
                <a:latin typeface="Courier New" panose="02070309020205020404" pitchFamily="49" charset="0"/>
                <a:cs typeface="Courier New" panose="02070309020205020404" pitchFamily="49" charset="0"/>
              </a:rPr>
              <a:t>Student[] array;</a:t>
            </a:r>
            <a:endParaRPr lang="zh-CN" altLang="en-US" sz="1600" dirty="0" smtClean="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array = new Student[5];</a:t>
            </a:r>
            <a:endParaRPr lang="zh-CN" altLang="en-US" sz="16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additive="base">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 calcmode="lin" valueType="num">
                                      <p:cBhvr additive="base">
                                        <p:cTn id="4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build="p" animBg="1"/>
      <p:bldP spid="7"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smtClean="0"/>
          </a:p>
        </p:txBody>
      </p:sp>
      <p:sp>
        <p:nvSpPr>
          <p:cNvPr id="6" name="文本占位符 5"/>
          <p:cNvSpPr>
            <a:spLocks noGrp="1"/>
          </p:cNvSpPr>
          <p:nvPr>
            <p:ph type="body" sz="quarter" idx="11"/>
          </p:nvPr>
        </p:nvSpPr>
        <p:spPr>
          <a:xfrm>
            <a:off x="642910" y="1500181"/>
            <a:ext cx="7715304" cy="2500330"/>
          </a:xfrm>
        </p:spPr>
        <p:txBody>
          <a:bodyPr/>
          <a:lstStyle/>
          <a:p>
            <a:r>
              <a:rPr lang="en-US" dirty="0"/>
              <a:t>array[0] = new Student("</a:t>
            </a:r>
            <a:r>
              <a:rPr dirty="0"/>
              <a:t>张三</a:t>
            </a:r>
            <a:r>
              <a:rPr lang="en-US" dirty="0"/>
              <a:t>", "</a:t>
            </a:r>
            <a:r>
              <a:rPr dirty="0"/>
              <a:t>一年级</a:t>
            </a:r>
            <a:r>
              <a:rPr lang="en-US" dirty="0"/>
              <a:t>2</a:t>
            </a:r>
            <a:r>
              <a:rPr dirty="0"/>
              <a:t>班</a:t>
            </a:r>
            <a:r>
              <a:rPr lang="en-US" dirty="0"/>
              <a:t>", 90);</a:t>
            </a:r>
            <a:endParaRPr dirty="0"/>
          </a:p>
          <a:p>
            <a:r>
              <a:rPr lang="en-US" dirty="0"/>
              <a:t>array[1] = new Student("</a:t>
            </a:r>
            <a:r>
              <a:rPr dirty="0"/>
              <a:t>李四</a:t>
            </a:r>
            <a:r>
              <a:rPr lang="en-US" dirty="0"/>
              <a:t>", "</a:t>
            </a:r>
            <a:r>
              <a:rPr dirty="0"/>
              <a:t>二年级</a:t>
            </a:r>
            <a:r>
              <a:rPr lang="en-US" dirty="0"/>
              <a:t>3</a:t>
            </a:r>
            <a:r>
              <a:rPr dirty="0"/>
              <a:t>班</a:t>
            </a:r>
            <a:r>
              <a:rPr lang="en-US" dirty="0"/>
              <a:t>", 88);</a:t>
            </a:r>
            <a:endParaRPr dirty="0"/>
          </a:p>
          <a:p>
            <a:r>
              <a:rPr lang="en-US" dirty="0"/>
              <a:t>array[2] = new Student("</a:t>
            </a:r>
            <a:r>
              <a:rPr dirty="0"/>
              <a:t>王五</a:t>
            </a:r>
            <a:r>
              <a:rPr lang="en-US" dirty="0"/>
              <a:t>", "</a:t>
            </a:r>
            <a:r>
              <a:rPr dirty="0"/>
              <a:t>三年级</a:t>
            </a:r>
            <a:r>
              <a:rPr lang="en-US" dirty="0"/>
              <a:t>1</a:t>
            </a:r>
            <a:r>
              <a:rPr dirty="0"/>
              <a:t>班</a:t>
            </a:r>
            <a:r>
              <a:rPr lang="en-US" dirty="0"/>
              <a:t>", 95);</a:t>
            </a:r>
            <a:endParaRPr dirty="0"/>
          </a:p>
          <a:p>
            <a:r>
              <a:rPr lang="en-US" dirty="0"/>
              <a:t>array[3] = new Student("</a:t>
            </a:r>
            <a:r>
              <a:rPr dirty="0"/>
              <a:t>唐六</a:t>
            </a:r>
            <a:r>
              <a:rPr lang="en-US" dirty="0"/>
              <a:t>", "</a:t>
            </a:r>
            <a:r>
              <a:rPr dirty="0"/>
              <a:t>四年级</a:t>
            </a:r>
            <a:r>
              <a:rPr lang="en-US" dirty="0"/>
              <a:t>2</a:t>
            </a:r>
            <a:r>
              <a:rPr dirty="0"/>
              <a:t>班</a:t>
            </a:r>
            <a:r>
              <a:rPr lang="en-US" dirty="0"/>
              <a:t>", 78);</a:t>
            </a:r>
            <a:endParaRPr dirty="0"/>
          </a:p>
          <a:p>
            <a:r>
              <a:rPr lang="en-US" dirty="0"/>
              <a:t>array[4] = new Student("</a:t>
            </a:r>
            <a:r>
              <a:rPr dirty="0"/>
              <a:t>冯八</a:t>
            </a:r>
            <a:r>
              <a:rPr lang="en-US" dirty="0"/>
              <a:t>", "</a:t>
            </a:r>
            <a:r>
              <a:rPr dirty="0"/>
              <a:t>五年级</a:t>
            </a:r>
            <a:r>
              <a:rPr lang="en-US" dirty="0"/>
              <a:t>1</a:t>
            </a:r>
            <a:r>
              <a:rPr dirty="0"/>
              <a:t>班</a:t>
            </a:r>
            <a:r>
              <a:rPr lang="en-US" dirty="0"/>
              <a:t>", 66);</a:t>
            </a:r>
            <a:endParaRPr dirty="0"/>
          </a:p>
        </p:txBody>
      </p:sp>
      <p:sp>
        <p:nvSpPr>
          <p:cNvPr id="7" name="内容占位符 6"/>
          <p:cNvSpPr>
            <a:spLocks noGrp="1"/>
          </p:cNvSpPr>
          <p:nvPr>
            <p:ph idx="1"/>
          </p:nvPr>
        </p:nvSpPr>
        <p:spPr>
          <a:xfrm>
            <a:off x="500039" y="857241"/>
            <a:ext cx="8207375" cy="642939"/>
          </a:xfrm>
        </p:spPr>
        <p:txBody>
          <a:bodyPr/>
          <a:lstStyle/>
          <a:p>
            <a:r>
              <a:rPr lang="zh-CN" dirty="0"/>
              <a:t>实例化对象数组中的每个元素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dirty="0"/>
              <a:t>对象数组在内存中的存储</a:t>
            </a:r>
            <a:endParaRPr lang="zh-CN" altLang="en-US" dirty="0"/>
          </a:p>
        </p:txBody>
      </p:sp>
      <p:sp>
        <p:nvSpPr>
          <p:cNvPr id="5" name="标题 4"/>
          <p:cNvSpPr>
            <a:spLocks noGrp="1"/>
          </p:cNvSpPr>
          <p:nvPr>
            <p:ph type="title"/>
          </p:nvPr>
        </p:nvSpPr>
        <p:spPr/>
        <p:txBody>
          <a:bodyPr/>
          <a:lstStyle/>
          <a:p>
            <a:endParaRPr lang="zh-CN" altLang="en-US"/>
          </a:p>
        </p:txBody>
      </p:sp>
      <p:sp>
        <p:nvSpPr>
          <p:cNvPr id="75571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55715"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 name="Object 2"/>
          <p:cNvGraphicFramePr>
            <a:graphicFrameLocks noChangeAspect="1"/>
          </p:cNvGraphicFramePr>
          <p:nvPr/>
        </p:nvGraphicFramePr>
        <p:xfrm>
          <a:off x="1979712" y="1059582"/>
          <a:ext cx="5833200" cy="3883840"/>
        </p:xfrm>
        <a:graphic>
          <a:graphicData uri="http://schemas.openxmlformats.org/presentationml/2006/ole">
            <mc:AlternateContent xmlns:mc="http://schemas.openxmlformats.org/markup-compatibility/2006">
              <mc:Choice xmlns:v="urn:schemas-microsoft-com:vml" Requires="v">
                <p:oleObj spid="_x0000_s19461" name="Visio" r:id="rId4" imgW="7124700" imgH="4749800" progId="Visio.Drawing.11">
                  <p:embed/>
                </p:oleObj>
              </mc:Choice>
              <mc:Fallback>
                <p:oleObj name="Visio" r:id="rId4" imgW="7124700" imgH="4749800" progId="Visio.Drawing.11">
                  <p:embed/>
                  <p:pic>
                    <p:nvPicPr>
                      <p:cNvPr id="0" name="图片 18432"/>
                      <p:cNvPicPr>
                        <a:picLocks noChangeAspect="1"/>
                      </p:cNvPicPr>
                      <p:nvPr/>
                    </p:nvPicPr>
                    <p:blipFill>
                      <a:blip r:embed="rId5"/>
                      <a:stretch>
                        <a:fillRect/>
                      </a:stretch>
                    </p:blipFill>
                    <p:spPr>
                      <a:xfrm>
                        <a:off x="1979712" y="1059582"/>
                        <a:ext cx="5833200" cy="388384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smtClean="0"/>
          </a:p>
        </p:txBody>
      </p:sp>
      <p:sp>
        <p:nvSpPr>
          <p:cNvPr id="6" name="文本占位符 5"/>
          <p:cNvSpPr>
            <a:spLocks noGrp="1"/>
          </p:cNvSpPr>
          <p:nvPr>
            <p:ph type="body" sz="quarter" idx="11"/>
          </p:nvPr>
        </p:nvSpPr>
        <p:spPr>
          <a:xfrm>
            <a:off x="642910" y="1285866"/>
            <a:ext cx="7715304" cy="1728615"/>
          </a:xfrm>
        </p:spPr>
        <p:txBody>
          <a:bodyPr/>
          <a:lstStyle/>
          <a:p>
            <a:r>
              <a:rPr lang="en-US" sz="1200" dirty="0"/>
              <a:t>Student[] array = new Student[]{</a:t>
            </a:r>
            <a:endParaRPr sz="1200" dirty="0"/>
          </a:p>
          <a:p>
            <a:r>
              <a:rPr lang="en-US" sz="1200" dirty="0"/>
              <a:t>	</a:t>
            </a:r>
            <a:r>
              <a:rPr lang="en-US" sz="1200" dirty="0" smtClean="0"/>
              <a:t>new </a:t>
            </a:r>
            <a:r>
              <a:rPr lang="en-US" sz="1200" dirty="0"/>
              <a:t>Student("</a:t>
            </a:r>
            <a:r>
              <a:rPr sz="1200" dirty="0"/>
              <a:t>张三</a:t>
            </a:r>
            <a:r>
              <a:rPr lang="en-US" sz="1200" dirty="0"/>
              <a:t>", "</a:t>
            </a:r>
            <a:r>
              <a:rPr sz="1200" dirty="0"/>
              <a:t>一年级</a:t>
            </a:r>
            <a:r>
              <a:rPr lang="en-US" sz="1200" dirty="0"/>
              <a:t>2</a:t>
            </a:r>
            <a:r>
              <a:rPr sz="1200" dirty="0"/>
              <a:t>班</a:t>
            </a:r>
            <a:r>
              <a:rPr lang="en-US" sz="1200" dirty="0"/>
              <a:t>", 90),</a:t>
            </a:r>
            <a:endParaRPr sz="1200" dirty="0"/>
          </a:p>
          <a:p>
            <a:r>
              <a:rPr lang="en-US" sz="1200" dirty="0"/>
              <a:t>	</a:t>
            </a:r>
            <a:r>
              <a:rPr lang="en-US" sz="1200" dirty="0" smtClean="0"/>
              <a:t>new </a:t>
            </a:r>
            <a:r>
              <a:rPr lang="en-US" sz="1200" dirty="0"/>
              <a:t>Student("</a:t>
            </a:r>
            <a:r>
              <a:rPr sz="1200" dirty="0"/>
              <a:t>李四</a:t>
            </a:r>
            <a:r>
              <a:rPr lang="en-US" sz="1200" dirty="0"/>
              <a:t>", "</a:t>
            </a:r>
            <a:r>
              <a:rPr sz="1200" dirty="0"/>
              <a:t>二年级</a:t>
            </a:r>
            <a:r>
              <a:rPr lang="en-US" sz="1200" dirty="0"/>
              <a:t>3</a:t>
            </a:r>
            <a:r>
              <a:rPr sz="1200" dirty="0"/>
              <a:t>班</a:t>
            </a:r>
            <a:r>
              <a:rPr lang="en-US" sz="1200" dirty="0"/>
              <a:t>", 88),</a:t>
            </a:r>
            <a:endParaRPr sz="1200" dirty="0"/>
          </a:p>
          <a:p>
            <a:r>
              <a:rPr lang="en-US" sz="1200" dirty="0"/>
              <a:t>	</a:t>
            </a:r>
            <a:r>
              <a:rPr lang="en-US" sz="1200" dirty="0" smtClean="0"/>
              <a:t>new </a:t>
            </a:r>
            <a:r>
              <a:rPr lang="en-US" sz="1200" dirty="0"/>
              <a:t>Student("</a:t>
            </a:r>
            <a:r>
              <a:rPr sz="1200" dirty="0"/>
              <a:t>王五</a:t>
            </a:r>
            <a:r>
              <a:rPr lang="en-US" sz="1200" dirty="0"/>
              <a:t>", "</a:t>
            </a:r>
            <a:r>
              <a:rPr sz="1200" dirty="0"/>
              <a:t>三年级</a:t>
            </a:r>
            <a:r>
              <a:rPr lang="en-US" sz="1200" dirty="0"/>
              <a:t>1</a:t>
            </a:r>
            <a:r>
              <a:rPr sz="1200" dirty="0"/>
              <a:t>班</a:t>
            </a:r>
            <a:r>
              <a:rPr lang="en-US" sz="1200" dirty="0"/>
              <a:t>", 95),</a:t>
            </a:r>
            <a:endParaRPr sz="1200" dirty="0"/>
          </a:p>
          <a:p>
            <a:r>
              <a:rPr lang="en-US" sz="1200" dirty="0"/>
              <a:t>	</a:t>
            </a:r>
            <a:r>
              <a:rPr lang="en-US" sz="1200" dirty="0" smtClean="0"/>
              <a:t>new </a:t>
            </a:r>
            <a:r>
              <a:rPr lang="en-US" sz="1200" dirty="0"/>
              <a:t>Student("</a:t>
            </a:r>
            <a:r>
              <a:rPr sz="1200" dirty="0"/>
              <a:t>唐六</a:t>
            </a:r>
            <a:r>
              <a:rPr lang="en-US" sz="1200" dirty="0"/>
              <a:t>", "</a:t>
            </a:r>
            <a:r>
              <a:rPr sz="1200" dirty="0"/>
              <a:t>四年级</a:t>
            </a:r>
            <a:r>
              <a:rPr lang="en-US" sz="1200" dirty="0"/>
              <a:t>2</a:t>
            </a:r>
            <a:r>
              <a:rPr sz="1200" dirty="0"/>
              <a:t>班</a:t>
            </a:r>
            <a:r>
              <a:rPr lang="en-US" sz="1200" dirty="0"/>
              <a:t>", 78),</a:t>
            </a:r>
            <a:endParaRPr sz="1200" dirty="0"/>
          </a:p>
          <a:p>
            <a:r>
              <a:rPr lang="en-US" sz="1200" dirty="0"/>
              <a:t>	</a:t>
            </a:r>
            <a:r>
              <a:rPr lang="en-US" sz="1200" dirty="0" smtClean="0"/>
              <a:t>new </a:t>
            </a:r>
            <a:r>
              <a:rPr lang="en-US" sz="1200" dirty="0"/>
              <a:t>Student("</a:t>
            </a:r>
            <a:r>
              <a:rPr sz="1200" dirty="0"/>
              <a:t>冯八</a:t>
            </a:r>
            <a:r>
              <a:rPr lang="en-US" sz="1200" dirty="0"/>
              <a:t>", "</a:t>
            </a:r>
            <a:r>
              <a:rPr sz="1200" dirty="0"/>
              <a:t>五年级</a:t>
            </a:r>
            <a:r>
              <a:rPr lang="en-US" sz="1200" dirty="0"/>
              <a:t>1</a:t>
            </a:r>
            <a:r>
              <a:rPr sz="1200" dirty="0"/>
              <a:t>班</a:t>
            </a:r>
            <a:r>
              <a:rPr lang="en-US" sz="1200" dirty="0"/>
              <a:t>", 66</a:t>
            </a:r>
            <a:r>
              <a:rPr lang="en-US" sz="1200" dirty="0" smtClean="0"/>
              <a:t>)};</a:t>
            </a:r>
            <a:endParaRPr sz="1200" dirty="0"/>
          </a:p>
        </p:txBody>
      </p:sp>
      <p:sp>
        <p:nvSpPr>
          <p:cNvPr id="7" name="内容占位符 6"/>
          <p:cNvSpPr>
            <a:spLocks noGrp="1"/>
          </p:cNvSpPr>
          <p:nvPr>
            <p:ph idx="1"/>
          </p:nvPr>
        </p:nvSpPr>
        <p:spPr>
          <a:xfrm>
            <a:off x="500039" y="785800"/>
            <a:ext cx="7643861" cy="428625"/>
          </a:xfrm>
        </p:spPr>
        <p:txBody>
          <a:bodyPr/>
          <a:lstStyle/>
          <a:p>
            <a:r>
              <a:rPr lang="zh-CN" dirty="0"/>
              <a:t>创建对象数组同时实例化每个元素</a:t>
            </a:r>
            <a:r>
              <a:rPr lang="zh-CN" dirty="0" smtClean="0"/>
              <a:t>对象</a:t>
            </a:r>
            <a:endParaRPr dirty="0" smtClean="0"/>
          </a:p>
          <a:p>
            <a:endParaRPr dirty="0"/>
          </a:p>
          <a:p>
            <a:endParaRPr dirty="0" smtClean="0"/>
          </a:p>
          <a:p>
            <a:endParaRPr dirty="0"/>
          </a:p>
          <a:p>
            <a:r>
              <a:rPr lang="zh-CN" altLang="en-US" dirty="0" smtClean="0"/>
              <a:t>或</a:t>
            </a:r>
            <a:endParaRPr lang="zh-CN" dirty="0"/>
          </a:p>
        </p:txBody>
      </p:sp>
      <p:sp>
        <p:nvSpPr>
          <p:cNvPr id="5" name="文本占位符 5"/>
          <p:cNvSpPr txBox="1"/>
          <p:nvPr/>
        </p:nvSpPr>
        <p:spPr bwMode="auto">
          <a:xfrm>
            <a:off x="714348" y="3414903"/>
            <a:ext cx="7715304" cy="1477328"/>
          </a:xfrm>
          <a:prstGeom prst="rect">
            <a:avLst/>
          </a:prstGeom>
          <a:solidFill>
            <a:srgbClr val="FFFF99"/>
          </a:solidFill>
          <a:ln w="9525">
            <a:noFill/>
            <a:miter lim="800000"/>
          </a:ln>
          <a:effectLst>
            <a:outerShdw blurRad="63500" dist="20000" dir="5400000" rotWithShape="0">
              <a:srgbClr val="000000">
                <a:alpha val="37999"/>
              </a:srgbClr>
            </a:outerShdw>
          </a:effectLst>
        </p:spPr>
        <p:txBody>
          <a:bodyPr vert="horz" wrap="square" lIns="91440" tIns="45720" rIns="91440" bIns="45720" numCol="1" anchor="t" anchorCtr="0" compatLnSpc="1">
            <a:spAutoFit/>
          </a:bodyPr>
          <a:lstStyle/>
          <a:p>
            <a:pPr marL="0" marR="0" lvl="0" indent="0" algn="l" defTabSz="914400" rtl="0" eaLnBrk="1" fontAlgn="base" latinLnBrk="0" hangingPunct="1">
              <a:lnSpc>
                <a:spcPct val="150000"/>
              </a:lnSpc>
              <a:spcBef>
                <a:spcPct val="0"/>
              </a:spcBef>
              <a:spcAft>
                <a:spcPct val="0"/>
              </a:spcAft>
              <a:buClr>
                <a:schemeClr val="accent1"/>
              </a:buClr>
              <a:buSzTx/>
              <a:buFont typeface="Wingdings" panose="05000000000000000000" pitchFamily="2" charset="2"/>
              <a:buNone/>
              <a:defRPr/>
            </a:pP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Student[] array = {	new Student("</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张三</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一年级</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2</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班</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90),</a:t>
            </a:r>
            <a:endPar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50000"/>
              </a:lnSpc>
              <a:spcBef>
                <a:spcPct val="0"/>
              </a:spcBef>
              <a:spcAft>
                <a:spcPct val="0"/>
              </a:spcAft>
              <a:buClr>
                <a:schemeClr val="accent1"/>
              </a:buClr>
              <a:buSzTx/>
              <a:buFont typeface="Wingdings" panose="05000000000000000000" pitchFamily="2" charset="2"/>
              <a:buNone/>
              <a:defRPr/>
            </a:pP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new Student("</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李四</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二年级</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3</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班</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88),</a:t>
            </a:r>
            <a:endPar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50000"/>
              </a:lnSpc>
              <a:spcBef>
                <a:spcPct val="0"/>
              </a:spcBef>
              <a:spcAft>
                <a:spcPct val="0"/>
              </a:spcAft>
              <a:buClr>
                <a:schemeClr val="accent1"/>
              </a:buClr>
              <a:buSzTx/>
              <a:buFont typeface="Wingdings" panose="05000000000000000000" pitchFamily="2" charset="2"/>
              <a:buNone/>
              <a:defRPr/>
            </a:pP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new Student("</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王五</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三年级</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1</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班</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95),</a:t>
            </a:r>
            <a:endPar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50000"/>
              </a:lnSpc>
              <a:spcBef>
                <a:spcPct val="0"/>
              </a:spcBef>
              <a:spcAft>
                <a:spcPct val="0"/>
              </a:spcAft>
              <a:buClr>
                <a:schemeClr val="accent1"/>
              </a:buClr>
              <a:buSzTx/>
              <a:buFont typeface="Wingdings" panose="05000000000000000000" pitchFamily="2" charset="2"/>
              <a:buNone/>
              <a:defRPr/>
            </a:pP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new Student("</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唐六</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四年级</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2</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班</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78),</a:t>
            </a:r>
            <a:endPar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50000"/>
              </a:lnSpc>
              <a:spcBef>
                <a:spcPct val="0"/>
              </a:spcBef>
              <a:spcAft>
                <a:spcPct val="0"/>
              </a:spcAft>
              <a:buClr>
                <a:schemeClr val="accent1"/>
              </a:buClr>
              <a:buSzTx/>
              <a:buFont typeface="Wingdings" panose="05000000000000000000" pitchFamily="2" charset="2"/>
              <a:buNone/>
              <a:defRPr/>
            </a:pP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new Student("</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冯八</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五年级</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1</a:t>
            </a:r>
            <a:r>
              <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班</a:t>
            </a:r>
            <a:r>
              <a:rPr kumimoji="1" lang="en-US"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66)};</a:t>
            </a:r>
            <a:endParaRPr kumimoji="1" lang="zh-CN" altLang="en-US" sz="12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additive="base">
                                        <p:cTn id="4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bg/>
                                          </p:spTgt>
                                        </p:tgtEl>
                                        <p:attrNameLst>
                                          <p:attrName>style.visibility</p:attrName>
                                        </p:attrNameLst>
                                      </p:cBhvr>
                                      <p:to>
                                        <p:strVal val="visible"/>
                                      </p:to>
                                    </p:set>
                                    <p:anim calcmode="lin" valueType="num">
                                      <p:cBhvr additive="base">
                                        <p:cTn id="49" dur="500" fill="hold"/>
                                        <p:tgtEl>
                                          <p:spTgt spid="5">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5">
                                            <p:bg/>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 calcmode="lin" valueType="num">
                                      <p:cBhvr additive="base">
                                        <p:cTn id="5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 calcmode="lin" valueType="num">
                                      <p:cBhvr additive="base">
                                        <p:cTn id="5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anim calcmode="lin" valueType="num">
                                      <p:cBhvr additive="base">
                                        <p:cTn id="6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
                                            <p:txEl>
                                              <p:pRg st="3" end="3"/>
                                            </p:txEl>
                                          </p:spTgt>
                                        </p:tgtEl>
                                        <p:attrNameLst>
                                          <p:attrName>style.visibility</p:attrName>
                                        </p:attrNameLst>
                                      </p:cBhvr>
                                      <p:to>
                                        <p:strVal val="visible"/>
                                      </p:to>
                                    </p:set>
                                    <p:anim calcmode="lin" valueType="num">
                                      <p:cBhvr additive="base">
                                        <p:cTn id="6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anim calcmode="lin" valueType="num">
                                      <p:cBhvr additive="base">
                                        <p:cTn id="6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uiExpand="1" build="p"/>
      <p:bldP spid="5" grpId="0" build="p"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smtClean="0"/>
          </a:p>
        </p:txBody>
      </p:sp>
      <p:sp>
        <p:nvSpPr>
          <p:cNvPr id="6" name="文本占位符 5"/>
          <p:cNvSpPr>
            <a:spLocks noGrp="1"/>
          </p:cNvSpPr>
          <p:nvPr>
            <p:ph type="body" sz="quarter" idx="11"/>
          </p:nvPr>
        </p:nvSpPr>
        <p:spPr>
          <a:xfrm>
            <a:off x="500034" y="1000114"/>
            <a:ext cx="8358246" cy="3670236"/>
          </a:xfrm>
        </p:spPr>
        <p:txBody>
          <a:bodyPr/>
          <a:lstStyle/>
          <a:p>
            <a:r>
              <a:rPr lang="en-US" sz="1200" dirty="0"/>
              <a:t>// Student[] array = new Student[5];</a:t>
            </a:r>
            <a:endParaRPr sz="1200" dirty="0"/>
          </a:p>
          <a:p>
            <a:r>
              <a:rPr lang="en-US" sz="1200" b="1" dirty="0" smtClean="0"/>
              <a:t>Student</a:t>
            </a:r>
            <a:r>
              <a:rPr lang="en-US" sz="1200" b="1" dirty="0"/>
              <a:t>[] array;</a:t>
            </a:r>
            <a:endParaRPr sz="1200" dirty="0"/>
          </a:p>
          <a:p>
            <a:r>
              <a:rPr lang="en-US" sz="1200" b="1" dirty="0" smtClean="0"/>
              <a:t>array </a:t>
            </a:r>
            <a:r>
              <a:rPr lang="en-US" sz="1200" b="1" dirty="0"/>
              <a:t>= new Student[5</a:t>
            </a:r>
            <a:r>
              <a:rPr lang="en-US" sz="1200" b="1" dirty="0" smtClean="0"/>
              <a:t>];</a:t>
            </a:r>
            <a:r>
              <a:rPr sz="1200" dirty="0"/>
              <a:t> </a:t>
            </a:r>
            <a:r>
              <a:rPr lang="en-US" altLang="zh-CN" sz="1200" dirty="0"/>
              <a:t>// </a:t>
            </a:r>
            <a:r>
              <a:rPr sz="1200" dirty="0"/>
              <a:t>实例化数组长度</a:t>
            </a:r>
          </a:p>
          <a:p>
            <a:r>
              <a:rPr lang="en-US" sz="1200" dirty="0" smtClean="0"/>
              <a:t>// </a:t>
            </a:r>
            <a:r>
              <a:rPr sz="1200" dirty="0"/>
              <a:t>实例化数组中的每个元素对象</a:t>
            </a:r>
          </a:p>
          <a:p>
            <a:r>
              <a:rPr lang="en-US" sz="1200" b="1" dirty="0" smtClean="0"/>
              <a:t>array[0</a:t>
            </a:r>
            <a:r>
              <a:rPr lang="en-US" sz="1200" b="1" dirty="0"/>
              <a:t>] = new Student("</a:t>
            </a:r>
            <a:r>
              <a:rPr sz="1200" b="1" dirty="0"/>
              <a:t>张三</a:t>
            </a:r>
            <a:r>
              <a:rPr lang="en-US" sz="1200" b="1" dirty="0"/>
              <a:t>", "</a:t>
            </a:r>
            <a:r>
              <a:rPr sz="1200" b="1" dirty="0"/>
              <a:t>一年级</a:t>
            </a:r>
            <a:r>
              <a:rPr lang="en-US" sz="1200" b="1" dirty="0"/>
              <a:t>2</a:t>
            </a:r>
            <a:r>
              <a:rPr sz="1200" b="1" dirty="0"/>
              <a:t>班</a:t>
            </a:r>
            <a:r>
              <a:rPr lang="en-US" sz="1200" b="1" dirty="0"/>
              <a:t>", 90);</a:t>
            </a:r>
            <a:endParaRPr sz="1200" dirty="0"/>
          </a:p>
          <a:p>
            <a:r>
              <a:rPr lang="en-US" sz="1200" b="1" dirty="0" smtClean="0"/>
              <a:t>array[1</a:t>
            </a:r>
            <a:r>
              <a:rPr lang="en-US" sz="1200" b="1" dirty="0"/>
              <a:t>] = new Student("</a:t>
            </a:r>
            <a:r>
              <a:rPr sz="1200" b="1" dirty="0"/>
              <a:t>李四</a:t>
            </a:r>
            <a:r>
              <a:rPr lang="en-US" sz="1200" b="1" dirty="0"/>
              <a:t>", "</a:t>
            </a:r>
            <a:r>
              <a:rPr sz="1200" b="1" dirty="0"/>
              <a:t>二年级</a:t>
            </a:r>
            <a:r>
              <a:rPr lang="en-US" sz="1200" b="1" dirty="0"/>
              <a:t>3</a:t>
            </a:r>
            <a:r>
              <a:rPr sz="1200" b="1" dirty="0"/>
              <a:t>班</a:t>
            </a:r>
            <a:r>
              <a:rPr lang="en-US" sz="1200" b="1" dirty="0"/>
              <a:t>", 88);</a:t>
            </a:r>
            <a:endParaRPr sz="1200" dirty="0"/>
          </a:p>
          <a:p>
            <a:r>
              <a:rPr lang="en-US" sz="1200" b="1" dirty="0" smtClean="0"/>
              <a:t>array[2</a:t>
            </a:r>
            <a:r>
              <a:rPr lang="en-US" sz="1200" b="1" dirty="0"/>
              <a:t>] = new Student("</a:t>
            </a:r>
            <a:r>
              <a:rPr sz="1200" b="1" dirty="0"/>
              <a:t>王五</a:t>
            </a:r>
            <a:r>
              <a:rPr lang="en-US" sz="1200" b="1" dirty="0"/>
              <a:t>", "</a:t>
            </a:r>
            <a:r>
              <a:rPr sz="1200" b="1" dirty="0"/>
              <a:t>三年级</a:t>
            </a:r>
            <a:r>
              <a:rPr lang="en-US" sz="1200" b="1" dirty="0"/>
              <a:t>1</a:t>
            </a:r>
            <a:r>
              <a:rPr sz="1200" b="1" dirty="0"/>
              <a:t>班</a:t>
            </a:r>
            <a:r>
              <a:rPr lang="en-US" sz="1200" b="1" dirty="0"/>
              <a:t>", 95);</a:t>
            </a:r>
            <a:endParaRPr sz="1200" dirty="0"/>
          </a:p>
          <a:p>
            <a:r>
              <a:rPr lang="en-US" sz="1200" b="1" dirty="0" smtClean="0"/>
              <a:t>array[3</a:t>
            </a:r>
            <a:r>
              <a:rPr lang="en-US" sz="1200" b="1" dirty="0"/>
              <a:t>] = new Student("</a:t>
            </a:r>
            <a:r>
              <a:rPr sz="1200" b="1" dirty="0"/>
              <a:t>唐六</a:t>
            </a:r>
            <a:r>
              <a:rPr lang="en-US" sz="1200" b="1" dirty="0"/>
              <a:t>", "</a:t>
            </a:r>
            <a:r>
              <a:rPr sz="1200" b="1" dirty="0"/>
              <a:t>四年级</a:t>
            </a:r>
            <a:r>
              <a:rPr lang="en-US" sz="1200" b="1" dirty="0"/>
              <a:t>2</a:t>
            </a:r>
            <a:r>
              <a:rPr sz="1200" b="1" dirty="0"/>
              <a:t>班</a:t>
            </a:r>
            <a:r>
              <a:rPr lang="en-US" sz="1200" b="1" dirty="0"/>
              <a:t>", 78</a:t>
            </a:r>
            <a:r>
              <a:rPr lang="en-US" sz="1200" b="1" dirty="0" smtClean="0"/>
              <a:t>);</a:t>
            </a:r>
          </a:p>
          <a:p>
            <a:r>
              <a:rPr lang="en-US" sz="1200" b="1" dirty="0" smtClean="0"/>
              <a:t>array[4</a:t>
            </a:r>
            <a:r>
              <a:rPr lang="en-US" sz="1200" b="1" dirty="0"/>
              <a:t>] = new Student("</a:t>
            </a:r>
            <a:r>
              <a:rPr sz="1200" b="1" dirty="0"/>
              <a:t>冯八</a:t>
            </a:r>
            <a:r>
              <a:rPr lang="en-US" sz="1200" b="1" dirty="0"/>
              <a:t>", "</a:t>
            </a:r>
            <a:r>
              <a:rPr sz="1200" b="1" dirty="0"/>
              <a:t>五年级</a:t>
            </a:r>
            <a:r>
              <a:rPr lang="en-US" sz="1200" b="1" dirty="0"/>
              <a:t>1</a:t>
            </a:r>
            <a:r>
              <a:rPr sz="1200" b="1" dirty="0"/>
              <a:t>班</a:t>
            </a:r>
            <a:r>
              <a:rPr lang="en-US" sz="1200" b="1" dirty="0"/>
              <a:t>", 66);</a:t>
            </a:r>
            <a:endParaRPr sz="1200" dirty="0"/>
          </a:p>
          <a:p>
            <a:r>
              <a:rPr lang="en-US" sz="1200" dirty="0" smtClean="0"/>
              <a:t>for </a:t>
            </a:r>
            <a:r>
              <a:rPr lang="en-US" sz="1200" dirty="0"/>
              <a:t>(Student e : array) </a:t>
            </a:r>
            <a:r>
              <a:rPr lang="en-US" sz="1200" dirty="0" smtClean="0"/>
              <a:t>{</a:t>
            </a:r>
            <a:r>
              <a:rPr lang="en-US" altLang="zh-CN" sz="1200" dirty="0"/>
              <a:t>// </a:t>
            </a:r>
            <a:r>
              <a:rPr sz="1200" dirty="0"/>
              <a:t>遍历对象数组并输出</a:t>
            </a:r>
          </a:p>
          <a:p>
            <a:r>
              <a:rPr lang="en-US" sz="1200" dirty="0"/>
              <a:t>	</a:t>
            </a:r>
            <a:r>
              <a:rPr lang="en-US" sz="1200" dirty="0" err="1" smtClean="0"/>
              <a:t>e.display</a:t>
            </a:r>
            <a:r>
              <a:rPr lang="en-US" sz="1200" dirty="0"/>
              <a:t>();</a:t>
            </a:r>
            <a:endParaRPr sz="1200" dirty="0"/>
          </a:p>
          <a:p>
            <a:r>
              <a:rPr lang="en-US" sz="1200" dirty="0"/>
              <a:t>	</a:t>
            </a:r>
            <a:r>
              <a:rPr lang="en-US" sz="1200" dirty="0" err="1" smtClean="0"/>
              <a:t>System.out.println</a:t>
            </a:r>
            <a:r>
              <a:rPr lang="en-US" sz="1200" dirty="0"/>
              <a:t>("------------------------");</a:t>
            </a:r>
            <a:endParaRPr sz="1200" dirty="0"/>
          </a:p>
          <a:p>
            <a:r>
              <a:rPr lang="en-US" sz="1200" dirty="0" smtClean="0"/>
              <a:t>}</a:t>
            </a:r>
            <a:endParaRPr sz="1200" dirty="0"/>
          </a:p>
        </p:txBody>
      </p:sp>
      <p:sp>
        <p:nvSpPr>
          <p:cNvPr id="7" name="内容占位符 6"/>
          <p:cNvSpPr>
            <a:spLocks noGrp="1"/>
          </p:cNvSpPr>
          <p:nvPr>
            <p:ph idx="1"/>
          </p:nvPr>
        </p:nvSpPr>
        <p:spPr>
          <a:xfrm>
            <a:off x="500039" y="428610"/>
            <a:ext cx="8207375" cy="642939"/>
          </a:xfrm>
        </p:spPr>
        <p:txBody>
          <a:bodyPr/>
          <a:lstStyle/>
          <a:p>
            <a:r>
              <a:rPr lang="zh-CN" dirty="0"/>
              <a:t>演示对象数组的</a:t>
            </a:r>
            <a:r>
              <a:rPr lang="zh-CN" dirty="0" smtClean="0"/>
              <a:t>应用</a:t>
            </a:r>
            <a:r>
              <a:rPr lang="zh-CN" altLang="en-US" dirty="0" smtClean="0"/>
              <a:t>（代码</a:t>
            </a:r>
            <a:r>
              <a:rPr dirty="0" smtClean="0"/>
              <a:t>1</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 calcmode="lin" valueType="num">
                                      <p:cBhvr additive="base">
                                        <p:cTn id="5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 calcmode="lin" valueType="num">
                                      <p:cBhvr additive="base">
                                        <p:cTn id="5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
                                            <p:txEl>
                                              <p:pRg st="11" end="11"/>
                                            </p:txEl>
                                          </p:spTgt>
                                        </p:tgtEl>
                                        <p:attrNameLst>
                                          <p:attrName>style.visibility</p:attrName>
                                        </p:attrNameLst>
                                      </p:cBhvr>
                                      <p:to>
                                        <p:strVal val="visible"/>
                                      </p:to>
                                    </p:set>
                                    <p:anim calcmode="lin" valueType="num">
                                      <p:cBhvr additive="base">
                                        <p:cTn id="61"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
                                            <p:txEl>
                                              <p:pRg st="12" end="12"/>
                                            </p:txEl>
                                          </p:spTgt>
                                        </p:tgtEl>
                                        <p:attrNameLst>
                                          <p:attrName>style.visibility</p:attrName>
                                        </p:attrNameLst>
                                      </p:cBhvr>
                                      <p:to>
                                        <p:strVal val="visible"/>
                                      </p:to>
                                    </p:set>
                                    <p:anim calcmode="lin" valueType="num">
                                      <p:cBhvr additive="base">
                                        <p:cTn id="65"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smtClean="0"/>
          </a:p>
        </p:txBody>
      </p:sp>
      <p:sp>
        <p:nvSpPr>
          <p:cNvPr id="6" name="文本占位符 5"/>
          <p:cNvSpPr>
            <a:spLocks noGrp="1"/>
          </p:cNvSpPr>
          <p:nvPr>
            <p:ph type="body" sz="quarter" idx="11"/>
          </p:nvPr>
        </p:nvSpPr>
        <p:spPr>
          <a:xfrm>
            <a:off x="571472" y="928676"/>
            <a:ext cx="8358246" cy="4224233"/>
          </a:xfrm>
        </p:spPr>
        <p:txBody>
          <a:bodyPr/>
          <a:lstStyle/>
          <a:p>
            <a:r>
              <a:rPr lang="en-US" sz="1200" b="1" dirty="0" smtClean="0"/>
              <a:t>Student[] array2 = new Student[] {</a:t>
            </a:r>
            <a:r>
              <a:rPr lang="en-US" altLang="zh-CN" sz="1200" dirty="0" smtClean="0"/>
              <a:t>// </a:t>
            </a:r>
            <a:r>
              <a:rPr sz="1200" dirty="0" smtClean="0"/>
              <a:t>创建对象数组的同时实例化每个对象元素</a:t>
            </a:r>
          </a:p>
          <a:p>
            <a:r>
              <a:rPr lang="en-US" sz="1200" b="1" dirty="0"/>
              <a:t>	</a:t>
            </a:r>
            <a:r>
              <a:rPr lang="en-US" sz="1200" b="1" dirty="0" smtClean="0"/>
              <a:t>new </a:t>
            </a:r>
            <a:r>
              <a:rPr lang="en-US" sz="1200" b="1" dirty="0"/>
              <a:t>Student("</a:t>
            </a:r>
            <a:r>
              <a:rPr sz="1200" b="1" dirty="0"/>
              <a:t>赵九</a:t>
            </a:r>
            <a:r>
              <a:rPr lang="en-US" sz="1200" b="1" dirty="0"/>
              <a:t>", "</a:t>
            </a:r>
            <a:r>
              <a:rPr sz="1200" b="1" dirty="0"/>
              <a:t>六年级</a:t>
            </a:r>
            <a:r>
              <a:rPr lang="en-US" sz="1200" b="1" dirty="0"/>
              <a:t>2</a:t>
            </a:r>
            <a:r>
              <a:rPr sz="1200" b="1" dirty="0"/>
              <a:t>班</a:t>
            </a:r>
            <a:r>
              <a:rPr lang="en-US" sz="1200" b="1" dirty="0"/>
              <a:t>", 76),</a:t>
            </a:r>
            <a:endParaRPr sz="1200" dirty="0"/>
          </a:p>
          <a:p>
            <a:r>
              <a:rPr lang="en-US" sz="1200" b="1" dirty="0"/>
              <a:t>	</a:t>
            </a:r>
            <a:r>
              <a:rPr lang="en-US" sz="1200" b="1" dirty="0" smtClean="0"/>
              <a:t>new </a:t>
            </a:r>
            <a:r>
              <a:rPr lang="en-US" sz="1200" b="1" dirty="0"/>
              <a:t>Student("</a:t>
            </a:r>
            <a:r>
              <a:rPr sz="1200" b="1" dirty="0"/>
              <a:t>宋十</a:t>
            </a:r>
            <a:r>
              <a:rPr lang="en-US" sz="1200" b="1" dirty="0"/>
              <a:t>", "</a:t>
            </a:r>
            <a:r>
              <a:rPr sz="1200" b="1" dirty="0"/>
              <a:t>初一</a:t>
            </a:r>
            <a:r>
              <a:rPr lang="en-US" sz="1200" b="1" dirty="0"/>
              <a:t>3</a:t>
            </a:r>
            <a:r>
              <a:rPr sz="1200" b="1" dirty="0"/>
              <a:t>班</a:t>
            </a:r>
            <a:r>
              <a:rPr lang="en-US" sz="1200" b="1" dirty="0"/>
              <a:t>", 87</a:t>
            </a:r>
            <a:r>
              <a:rPr lang="en-US" sz="1200" b="1" dirty="0" smtClean="0"/>
              <a:t>)};</a:t>
            </a:r>
            <a:endParaRPr sz="1200" dirty="0"/>
          </a:p>
          <a:p>
            <a:r>
              <a:rPr lang="en-US" sz="1200" dirty="0" smtClean="0"/>
              <a:t>for </a:t>
            </a:r>
            <a:r>
              <a:rPr lang="en-US" sz="1200" dirty="0"/>
              <a:t>(Student e : array2) </a:t>
            </a:r>
            <a:r>
              <a:rPr lang="en-US" sz="1200" dirty="0" smtClean="0"/>
              <a:t>{</a:t>
            </a:r>
            <a:r>
              <a:rPr lang="en-US" altLang="zh-CN" sz="1200" dirty="0"/>
              <a:t>// </a:t>
            </a:r>
            <a:r>
              <a:rPr sz="1200" dirty="0"/>
              <a:t>遍历对象数组并输出</a:t>
            </a:r>
          </a:p>
          <a:p>
            <a:r>
              <a:rPr lang="en-US" sz="1200" dirty="0"/>
              <a:t>	</a:t>
            </a:r>
            <a:r>
              <a:rPr lang="en-US" sz="1200" dirty="0" err="1" smtClean="0"/>
              <a:t>e.display</a:t>
            </a:r>
            <a:r>
              <a:rPr lang="en-US" sz="1200" dirty="0"/>
              <a:t>();</a:t>
            </a:r>
            <a:endParaRPr sz="1200" dirty="0"/>
          </a:p>
          <a:p>
            <a:r>
              <a:rPr lang="en-US" sz="1200" dirty="0"/>
              <a:t>	</a:t>
            </a:r>
            <a:r>
              <a:rPr lang="en-US" sz="1200" dirty="0" err="1" smtClean="0"/>
              <a:t>System.out.println</a:t>
            </a:r>
            <a:r>
              <a:rPr lang="en-US" sz="1200" dirty="0"/>
              <a:t>("------------------------");</a:t>
            </a:r>
            <a:endParaRPr sz="1200" dirty="0"/>
          </a:p>
          <a:p>
            <a:r>
              <a:rPr lang="en-US" sz="1200" dirty="0" smtClean="0"/>
              <a:t>}</a:t>
            </a:r>
            <a:endParaRPr sz="1200" dirty="0"/>
          </a:p>
          <a:p>
            <a:r>
              <a:rPr lang="en-US" sz="1200" b="1" dirty="0" smtClean="0"/>
              <a:t>Student</a:t>
            </a:r>
            <a:r>
              <a:rPr lang="en-US" sz="1200" b="1" dirty="0"/>
              <a:t>[] array3 = </a:t>
            </a:r>
            <a:r>
              <a:rPr lang="en-US" sz="1200" b="1" dirty="0" smtClean="0"/>
              <a:t>{</a:t>
            </a:r>
            <a:r>
              <a:rPr lang="en-US" altLang="zh-CN" sz="1200" dirty="0"/>
              <a:t>// </a:t>
            </a:r>
            <a:r>
              <a:rPr sz="1200" dirty="0" smtClean="0"/>
              <a:t>创建对象数组的同时实例化每个对象元素</a:t>
            </a:r>
            <a:endParaRPr sz="1200" dirty="0"/>
          </a:p>
          <a:p>
            <a:r>
              <a:rPr lang="en-US" sz="1200" b="1" dirty="0"/>
              <a:t>	</a:t>
            </a:r>
            <a:r>
              <a:rPr lang="en-US" sz="1200" b="1" dirty="0" smtClean="0"/>
              <a:t>new </a:t>
            </a:r>
            <a:r>
              <a:rPr lang="en-US" sz="1200" b="1" dirty="0"/>
              <a:t>Student("</a:t>
            </a:r>
            <a:r>
              <a:rPr sz="1200" b="1" dirty="0"/>
              <a:t>甘十一</a:t>
            </a:r>
            <a:r>
              <a:rPr lang="en-US" sz="1200" b="1" dirty="0"/>
              <a:t>", "</a:t>
            </a:r>
            <a:r>
              <a:rPr sz="1200" b="1" dirty="0"/>
              <a:t>初二</a:t>
            </a:r>
            <a:r>
              <a:rPr lang="en-US" sz="1200" b="1" dirty="0"/>
              <a:t>1</a:t>
            </a:r>
            <a:r>
              <a:rPr sz="1200" b="1" dirty="0"/>
              <a:t>班</a:t>
            </a:r>
            <a:r>
              <a:rPr lang="en-US" sz="1200" b="1" dirty="0"/>
              <a:t>", 60),</a:t>
            </a:r>
            <a:endParaRPr sz="1200" dirty="0"/>
          </a:p>
          <a:p>
            <a:r>
              <a:rPr lang="en-US" sz="1200" b="1" dirty="0"/>
              <a:t>	</a:t>
            </a:r>
            <a:r>
              <a:rPr lang="en-US" sz="1200" b="1" dirty="0" smtClean="0"/>
              <a:t>new </a:t>
            </a:r>
            <a:r>
              <a:rPr lang="en-US" sz="1200" b="1" dirty="0"/>
              <a:t>Student("</a:t>
            </a:r>
            <a:r>
              <a:rPr sz="1200" b="1" dirty="0"/>
              <a:t>陈十二</a:t>
            </a:r>
            <a:r>
              <a:rPr lang="en-US" sz="1200" b="1" dirty="0"/>
              <a:t>", "</a:t>
            </a:r>
            <a:r>
              <a:rPr sz="1200" b="1" dirty="0"/>
              <a:t>初三</a:t>
            </a:r>
            <a:r>
              <a:rPr lang="en-US" sz="1200" b="1" dirty="0"/>
              <a:t>3</a:t>
            </a:r>
            <a:r>
              <a:rPr sz="1200" b="1" dirty="0"/>
              <a:t>班</a:t>
            </a:r>
            <a:r>
              <a:rPr lang="en-US" sz="1200" b="1" dirty="0"/>
              <a:t>", 67) </a:t>
            </a:r>
            <a:r>
              <a:rPr lang="en-US" sz="1200" b="1" dirty="0" smtClean="0"/>
              <a:t>};</a:t>
            </a:r>
            <a:endParaRPr sz="1200" dirty="0"/>
          </a:p>
          <a:p>
            <a:r>
              <a:rPr lang="en-US" sz="1200" dirty="0" smtClean="0"/>
              <a:t>// </a:t>
            </a:r>
            <a:r>
              <a:rPr sz="1200" dirty="0"/>
              <a:t>遍历对象数组并输出</a:t>
            </a:r>
          </a:p>
          <a:p>
            <a:r>
              <a:rPr lang="en-US" sz="1200" dirty="0" smtClean="0"/>
              <a:t>for </a:t>
            </a:r>
            <a:r>
              <a:rPr lang="en-US" sz="1200" dirty="0"/>
              <a:t>(Student e : array3) {</a:t>
            </a:r>
            <a:endParaRPr sz="1200" dirty="0"/>
          </a:p>
          <a:p>
            <a:r>
              <a:rPr lang="en-US" sz="1200" dirty="0"/>
              <a:t>	</a:t>
            </a:r>
            <a:r>
              <a:rPr lang="en-US" sz="1200" dirty="0" err="1" smtClean="0"/>
              <a:t>e.display</a:t>
            </a:r>
            <a:r>
              <a:rPr lang="en-US" sz="1200" dirty="0"/>
              <a:t>();</a:t>
            </a:r>
            <a:endParaRPr sz="1200" dirty="0"/>
          </a:p>
          <a:p>
            <a:r>
              <a:rPr lang="en-US" sz="1200" dirty="0"/>
              <a:t>	</a:t>
            </a:r>
            <a:r>
              <a:rPr lang="en-US" sz="1200" dirty="0" err="1" smtClean="0"/>
              <a:t>System.out.println</a:t>
            </a:r>
            <a:r>
              <a:rPr lang="en-US" sz="1200" dirty="0"/>
              <a:t>("------------------------");</a:t>
            </a:r>
            <a:endParaRPr sz="1200" dirty="0"/>
          </a:p>
          <a:p>
            <a:r>
              <a:rPr lang="en-US" sz="1200" dirty="0" smtClean="0"/>
              <a:t>}</a:t>
            </a:r>
            <a:endParaRPr sz="1200" dirty="0"/>
          </a:p>
        </p:txBody>
      </p:sp>
      <p:sp>
        <p:nvSpPr>
          <p:cNvPr id="7" name="内容占位符 6"/>
          <p:cNvSpPr>
            <a:spLocks noGrp="1"/>
          </p:cNvSpPr>
          <p:nvPr>
            <p:ph idx="1"/>
          </p:nvPr>
        </p:nvSpPr>
        <p:spPr>
          <a:xfrm>
            <a:off x="500039" y="500048"/>
            <a:ext cx="8207375" cy="642939"/>
          </a:xfrm>
        </p:spPr>
        <p:txBody>
          <a:bodyPr/>
          <a:lstStyle/>
          <a:p>
            <a:r>
              <a:rPr lang="zh-CN" dirty="0"/>
              <a:t>演示对象数组的</a:t>
            </a:r>
            <a:r>
              <a:rPr lang="zh-CN" dirty="0" smtClean="0"/>
              <a:t>应用</a:t>
            </a:r>
            <a:r>
              <a:rPr lang="zh-CN" altLang="en-US" dirty="0" smtClean="0"/>
              <a:t>（代码</a:t>
            </a:r>
            <a:r>
              <a:rPr dirty="0" smtClean="0"/>
              <a:t>2</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 calcmode="lin" valueType="num">
                                      <p:cBhvr additive="base">
                                        <p:cTn id="5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 calcmode="lin" valueType="num">
                                      <p:cBhvr additive="base">
                                        <p:cTn id="5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
                                            <p:txEl>
                                              <p:pRg st="11" end="11"/>
                                            </p:txEl>
                                          </p:spTgt>
                                        </p:tgtEl>
                                        <p:attrNameLst>
                                          <p:attrName>style.visibility</p:attrName>
                                        </p:attrNameLst>
                                      </p:cBhvr>
                                      <p:to>
                                        <p:strVal val="visible"/>
                                      </p:to>
                                    </p:set>
                                    <p:anim calcmode="lin" valueType="num">
                                      <p:cBhvr additive="base">
                                        <p:cTn id="61"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
                                            <p:txEl>
                                              <p:pRg st="12" end="12"/>
                                            </p:txEl>
                                          </p:spTgt>
                                        </p:tgtEl>
                                        <p:attrNameLst>
                                          <p:attrName>style.visibility</p:attrName>
                                        </p:attrNameLst>
                                      </p:cBhvr>
                                      <p:to>
                                        <p:strVal val="visible"/>
                                      </p:to>
                                    </p:set>
                                    <p:anim calcmode="lin" valueType="num">
                                      <p:cBhvr additive="base">
                                        <p:cTn id="65"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
                                            <p:txEl>
                                              <p:pRg st="13" end="13"/>
                                            </p:txEl>
                                          </p:spTgt>
                                        </p:tgtEl>
                                        <p:attrNameLst>
                                          <p:attrName>style.visibility</p:attrName>
                                        </p:attrNameLst>
                                      </p:cBhvr>
                                      <p:to>
                                        <p:strVal val="visible"/>
                                      </p:to>
                                    </p:set>
                                    <p:anim calcmode="lin" valueType="num">
                                      <p:cBhvr additive="base">
                                        <p:cTn id="69"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
                                            <p:txEl>
                                              <p:pRg st="14" end="14"/>
                                            </p:txEl>
                                          </p:spTgt>
                                        </p:tgtEl>
                                        <p:attrNameLst>
                                          <p:attrName>style.visibility</p:attrName>
                                        </p:attrNameLst>
                                      </p:cBhvr>
                                      <p:to>
                                        <p:strVal val="visible"/>
                                      </p:to>
                                    </p:set>
                                    <p:anim calcmode="lin" valueType="num">
                                      <p:cBhvr additive="base">
                                        <p:cTn id="73"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lvl="0"/>
            <a:r>
              <a:rPr lang="zh-CN" dirty="0"/>
              <a:t>【任务</a:t>
            </a:r>
            <a:r>
              <a:rPr dirty="0"/>
              <a:t>3-1</a:t>
            </a:r>
            <a:r>
              <a:rPr lang="zh-CN" dirty="0"/>
              <a:t>】实现日志实体类，日志信息用于记录用户登录及登出状态。 </a:t>
            </a:r>
            <a:endParaRPr dirty="0" smtClean="0"/>
          </a:p>
          <a:p>
            <a:pPr lvl="1"/>
            <a:r>
              <a:rPr lang="en-US" dirty="0"/>
              <a:t>LogRec</a:t>
            </a:r>
            <a:r>
              <a:rPr lang="en-US" dirty="0" smtClean="0"/>
              <a:t>.java</a:t>
            </a:r>
            <a:endParaRPr dirty="0" smtClean="0"/>
          </a:p>
          <a:p>
            <a:pPr lvl="0"/>
            <a:r>
              <a:rPr lang="zh-CN" dirty="0"/>
              <a:t>【任务</a:t>
            </a:r>
            <a:r>
              <a:rPr dirty="0"/>
              <a:t>3-2</a:t>
            </a:r>
            <a:r>
              <a:rPr lang="zh-CN" dirty="0"/>
              <a:t>】创建日志业务类，实现日志数据的信息采集及显示</a:t>
            </a:r>
            <a:r>
              <a:rPr lang="zh-CN" dirty="0" smtClean="0"/>
              <a:t>功能</a:t>
            </a:r>
            <a:endParaRPr dirty="0" smtClean="0"/>
          </a:p>
          <a:p>
            <a:pPr lvl="1"/>
            <a:r>
              <a:rPr lang="en-US" dirty="0" err="1"/>
              <a:t>LogRecService</a:t>
            </a:r>
            <a:r>
              <a:rPr altLang="en-US" i="1" dirty="0" smtClean="0"/>
              <a:t>.java</a:t>
            </a:r>
            <a:endParaRPr altLang="en-US" i="1" dirty="0"/>
          </a:p>
          <a:p>
            <a:pPr lvl="0"/>
            <a:r>
              <a:rPr lang="zh-CN" dirty="0"/>
              <a:t>【任务</a:t>
            </a:r>
            <a:r>
              <a:rPr dirty="0"/>
              <a:t>3-3</a:t>
            </a:r>
            <a:r>
              <a:rPr lang="zh-CN" dirty="0"/>
              <a:t>】创建一个日志测试类，演示日志数据的信息采集及</a:t>
            </a:r>
            <a:r>
              <a:rPr lang="zh-CN" dirty="0" smtClean="0"/>
              <a:t>显示</a:t>
            </a:r>
            <a:endParaRPr dirty="0" smtClean="0"/>
          </a:p>
          <a:p>
            <a:pPr lvl="1"/>
            <a:r>
              <a:rPr dirty="0" smtClean="0"/>
              <a:t>LogRecDemo</a:t>
            </a:r>
            <a:r>
              <a:rPr lang="en-US" dirty="0" smtClean="0"/>
              <a:t>.java</a:t>
            </a:r>
            <a:endParaRPr dirty="0"/>
          </a:p>
        </p:txBody>
      </p:sp>
      <p:sp>
        <p:nvSpPr>
          <p:cNvPr id="4" name="标题 3"/>
          <p:cNvSpPr>
            <a:spLocks noGrp="1"/>
          </p:cNvSpPr>
          <p:nvPr>
            <p:ph type="title"/>
          </p:nvPr>
        </p:nvSpPr>
        <p:spPr/>
        <p:txBody>
          <a:bodyPr/>
          <a:lstStyle/>
          <a:p>
            <a:r>
              <a:rPr lang="en-US" dirty="0" smtClean="0"/>
              <a:t>3.7  </a:t>
            </a:r>
            <a:r>
              <a:rPr dirty="0" smtClean="0"/>
              <a:t>贯穿任务实现</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lang="zh-CN" sz="1800" dirty="0"/>
              <a:t>面向对象具有唯一性、分类性、继承性以及多态性四个特征</a:t>
            </a:r>
          </a:p>
          <a:p>
            <a:pPr lvl="0"/>
            <a:r>
              <a:rPr lang="zh-CN" sz="1800" dirty="0"/>
              <a:t>类是具有相同属性和方法的对象的抽象定义</a:t>
            </a:r>
          </a:p>
          <a:p>
            <a:pPr lvl="0"/>
            <a:r>
              <a:rPr lang="zh-CN" sz="1800" dirty="0"/>
              <a:t>对象是类的一个实例，拥有类定义的属性和方法</a:t>
            </a:r>
          </a:p>
          <a:p>
            <a:pPr lvl="0"/>
            <a:r>
              <a:rPr sz="1800" dirty="0"/>
              <a:t>Java</a:t>
            </a:r>
            <a:r>
              <a:rPr lang="zh-CN" sz="1800" dirty="0"/>
              <a:t>中通过关键字</a:t>
            </a:r>
            <a:r>
              <a:rPr sz="1800" dirty="0"/>
              <a:t>new</a:t>
            </a:r>
            <a:r>
              <a:rPr lang="zh-CN" sz="1800" dirty="0"/>
              <a:t>创建一个类的实例对象</a:t>
            </a:r>
          </a:p>
          <a:p>
            <a:pPr lvl="0"/>
            <a:r>
              <a:rPr lang="zh-CN" sz="1800" dirty="0"/>
              <a:t>构造方法可用于在</a:t>
            </a:r>
            <a:r>
              <a:rPr sz="1800" dirty="0"/>
              <a:t>new</a:t>
            </a:r>
            <a:r>
              <a:rPr lang="zh-CN" sz="1800" dirty="0"/>
              <a:t>对象时初始化对象属性</a:t>
            </a:r>
          </a:p>
          <a:p>
            <a:pPr lvl="0"/>
            <a:r>
              <a:rPr lang="zh-CN" sz="1800" dirty="0"/>
              <a:t>方法的参数传递有值传递和引用传递两种</a:t>
            </a:r>
          </a:p>
          <a:p>
            <a:pPr lvl="0"/>
            <a:r>
              <a:rPr lang="zh-CN" sz="1800" dirty="0"/>
              <a:t>类的方法和构造方法都可以重载定义</a:t>
            </a:r>
          </a:p>
          <a:p>
            <a:pPr lvl="0"/>
            <a:r>
              <a:rPr lang="zh-CN" sz="1800" dirty="0"/>
              <a:t>访问控制符用来限制类内部的信息（属性和方法）被访问的范围</a:t>
            </a:r>
          </a:p>
          <a:p>
            <a:pPr lvl="0"/>
            <a:r>
              <a:rPr sz="1800" dirty="0"/>
              <a:t>Java</a:t>
            </a:r>
            <a:r>
              <a:rPr lang="zh-CN" sz="1800" dirty="0"/>
              <a:t>中的访问修饰符有：</a:t>
            </a:r>
            <a:r>
              <a:rPr sz="1800" dirty="0"/>
              <a:t>public</a:t>
            </a:r>
            <a:r>
              <a:rPr lang="zh-CN" sz="1800" dirty="0"/>
              <a:t>、</a:t>
            </a:r>
            <a:r>
              <a:rPr sz="1800" dirty="0"/>
              <a:t>protected</a:t>
            </a:r>
            <a:r>
              <a:rPr lang="zh-CN" sz="1800" dirty="0"/>
              <a:t>、缺省、</a:t>
            </a:r>
            <a:r>
              <a:rPr sz="1800" dirty="0" smtClean="0"/>
              <a:t>private</a:t>
            </a:r>
            <a:endParaRPr lang="zh-CN" sz="1800" dirty="0"/>
          </a:p>
        </p:txBody>
      </p:sp>
      <p:sp>
        <p:nvSpPr>
          <p:cNvPr id="4" name="标题 3"/>
          <p:cNvSpPr>
            <a:spLocks noGrp="1"/>
          </p:cNvSpPr>
          <p:nvPr>
            <p:ph type="title"/>
          </p:nvPr>
        </p:nvSpPr>
        <p:spPr/>
        <p:txBody>
          <a:bodyPr/>
          <a:lstStyle/>
          <a:p>
            <a:r>
              <a:rPr lang="zh-CN" altLang="en-US" dirty="0" smtClean="0"/>
              <a:t>本章总结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lang="zh-CN" sz="1800" dirty="0" smtClean="0"/>
              <a:t>包</a:t>
            </a:r>
            <a:r>
              <a:rPr lang="zh-CN" sz="1800" dirty="0"/>
              <a:t>可以使类的组织层次更鲜明</a:t>
            </a:r>
          </a:p>
          <a:p>
            <a:pPr lvl="0"/>
            <a:r>
              <a:rPr sz="1800" dirty="0"/>
              <a:t>Java</a:t>
            </a:r>
            <a:r>
              <a:rPr lang="zh-CN" sz="1800" dirty="0"/>
              <a:t>中使用</a:t>
            </a:r>
            <a:r>
              <a:rPr sz="1800" dirty="0"/>
              <a:t>package</a:t>
            </a:r>
            <a:r>
              <a:rPr lang="zh-CN" sz="1800" dirty="0"/>
              <a:t>定义包，使用</a:t>
            </a:r>
            <a:r>
              <a:rPr sz="1800" dirty="0"/>
              <a:t>import</a:t>
            </a:r>
            <a:r>
              <a:rPr lang="zh-CN" sz="1800" dirty="0"/>
              <a:t>导入包</a:t>
            </a:r>
          </a:p>
          <a:p>
            <a:pPr lvl="0"/>
            <a:r>
              <a:rPr lang="zh-CN" sz="1800" dirty="0"/>
              <a:t>静态成员从属于类，可直接通过类名调用</a:t>
            </a:r>
          </a:p>
          <a:p>
            <a:pPr lvl="0"/>
            <a:r>
              <a:rPr lang="zh-CN" sz="1800" dirty="0"/>
              <a:t>对象数组就是一个数组中的所有元素都是对象</a:t>
            </a:r>
          </a:p>
          <a:p>
            <a:pPr lvl="0"/>
            <a:r>
              <a:rPr lang="zh-CN" sz="1800" dirty="0"/>
              <a:t>对象数组中的每个元素都需要实例化</a:t>
            </a:r>
          </a:p>
          <a:p>
            <a:pPr lvl="0"/>
            <a:endParaRPr lang="zh-CN" sz="1800" dirty="0" smtClean="0"/>
          </a:p>
        </p:txBody>
      </p:sp>
      <p:sp>
        <p:nvSpPr>
          <p:cNvPr id="4" name="标题 3"/>
          <p:cNvSpPr>
            <a:spLocks noGrp="1"/>
          </p:cNvSpPr>
          <p:nvPr>
            <p:ph type="title"/>
          </p:nvPr>
        </p:nvSpPr>
        <p:spPr/>
        <p:txBody>
          <a:bodyPr/>
          <a:lstStyle/>
          <a:p>
            <a:r>
              <a:rPr lang="zh-CN" altLang="en-US" dirty="0" smtClean="0"/>
              <a:t>本章总结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类是具有相同或相似性质的对象的抽象。因此，对象的抽象是类</a:t>
            </a:r>
            <a:r>
              <a:rPr lang="zh-CN" dirty="0" smtClean="0"/>
              <a:t>；</a:t>
            </a:r>
            <a:endParaRPr dirty="0" smtClean="0"/>
          </a:p>
          <a:p>
            <a:r>
              <a:rPr lang="zh-CN" dirty="0" smtClean="0"/>
              <a:t>类</a:t>
            </a:r>
            <a:r>
              <a:rPr lang="zh-CN" dirty="0"/>
              <a:t>由“特征”和“行为”两部分</a:t>
            </a:r>
            <a:r>
              <a:rPr lang="zh-CN" dirty="0" smtClean="0"/>
              <a:t>组成</a:t>
            </a:r>
            <a:r>
              <a:rPr lang="zh-CN" altLang="en-US" dirty="0" smtClean="0"/>
              <a:t>：</a:t>
            </a:r>
            <a:endParaRPr dirty="0" smtClean="0"/>
          </a:p>
          <a:p>
            <a:pPr lvl="1"/>
            <a:r>
              <a:rPr lang="zh-CN" dirty="0" smtClean="0"/>
              <a:t>“特征”</a:t>
            </a:r>
            <a:r>
              <a:rPr lang="zh-CN" dirty="0"/>
              <a:t>是对象状态的抽象，通常使用“变量”来描述类的特征，我们又称之“属性”</a:t>
            </a:r>
            <a:r>
              <a:rPr lang="zh-CN" dirty="0" smtClean="0"/>
              <a:t>；</a:t>
            </a:r>
            <a:endParaRPr lang="en-US" altLang="zh-CN" dirty="0" smtClean="0"/>
          </a:p>
          <a:p>
            <a:pPr lvl="1"/>
            <a:r>
              <a:rPr lang="zh-CN" dirty="0" smtClean="0"/>
              <a:t>“行为”</a:t>
            </a:r>
            <a:r>
              <a:rPr lang="zh-CN" dirty="0"/>
              <a:t>是对象操作的抽象，通常使用“方法”来描述类的行为。</a:t>
            </a:r>
          </a:p>
        </p:txBody>
      </p:sp>
      <p:sp>
        <p:nvSpPr>
          <p:cNvPr id="4" name="标题 3"/>
          <p:cNvSpPr>
            <a:spLocks noGrp="1"/>
          </p:cNvSpPr>
          <p:nvPr>
            <p:ph type="title"/>
          </p:nvPr>
        </p:nvSpPr>
        <p:spPr/>
        <p:txBody>
          <a:bodyPr/>
          <a:lstStyle/>
          <a:p>
            <a:r>
              <a:rPr dirty="0" smtClean="0"/>
              <a:t>类</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JavaSE模板">
  <a:themeElements>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txDef>
      <a:spPr bwMode="auto">
        <a:noFill/>
        <a:ln w="9525">
          <a:noFill/>
          <a:miter lim="800000"/>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panose="02010600040101010101" pitchFamily="2" charset="-122"/>
          </a:defRPr>
        </a:defPPr>
      </a:lstStyle>
    </a:txDef>
  </a:objectDefaults>
  <a:extraClrSchemeLst>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nordridesign.com">
  <a:themeElements>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JavaSE主题1</Template>
  <TotalTime>37</TotalTime>
  <Words>4787</Words>
  <Application>Microsoft Office PowerPoint</Application>
  <PresentationFormat>全屏显示(16:9)</PresentationFormat>
  <Paragraphs>774</Paragraphs>
  <Slides>89</Slides>
  <Notes>79</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2</vt:i4>
      </vt:variant>
      <vt:variant>
        <vt:lpstr>幻灯片标题</vt:lpstr>
      </vt:variant>
      <vt:variant>
        <vt:i4>89</vt:i4>
      </vt:variant>
    </vt:vector>
  </HeadingPairs>
  <TitlesOfParts>
    <vt:vector size="107" baseType="lpstr">
      <vt:lpstr>Adobe 仿宋 Std R</vt:lpstr>
      <vt:lpstr>Adobe 黑体 Std R</vt:lpstr>
      <vt:lpstr>Adobe 宋体 Std L</vt:lpstr>
      <vt:lpstr>MS UI Gothic</vt:lpstr>
      <vt:lpstr>华文细黑</vt:lpstr>
      <vt:lpstr>宋体</vt:lpstr>
      <vt:lpstr>微软雅黑</vt:lpstr>
      <vt:lpstr>Arial</vt:lpstr>
      <vt:lpstr>Calibri</vt:lpstr>
      <vt:lpstr>Courier New</vt:lpstr>
      <vt:lpstr>Symbol</vt:lpstr>
      <vt:lpstr>Times New Roman</vt:lpstr>
      <vt:lpstr>Wingdings</vt:lpstr>
      <vt:lpstr>JavaSE模板</vt:lpstr>
      <vt:lpstr>2_nordridesign.com</vt:lpstr>
      <vt:lpstr>1_自定义设计方案</vt:lpstr>
      <vt:lpstr>Visio</vt:lpstr>
      <vt:lpstr>Microsoft Office Visio 绘图</vt:lpstr>
      <vt:lpstr>第三章 面向对象基础</vt:lpstr>
      <vt:lpstr>本章重点</vt:lpstr>
      <vt:lpstr>任务驱动</vt:lpstr>
      <vt:lpstr>学习路线</vt:lpstr>
      <vt:lpstr>本章目标</vt:lpstr>
      <vt:lpstr>3.1  面向对象思想</vt:lpstr>
      <vt:lpstr>3.1.1  面向对象简介</vt:lpstr>
      <vt:lpstr>对象</vt:lpstr>
      <vt:lpstr>类</vt:lpstr>
      <vt:lpstr>类与对象之间的关系</vt:lpstr>
      <vt:lpstr>PowerPoint 演示文稿</vt:lpstr>
      <vt:lpstr>类的关系</vt:lpstr>
      <vt:lpstr>类的关系</vt:lpstr>
      <vt:lpstr>3.1.3  面向对象特征</vt:lpstr>
      <vt:lpstr>唯一性</vt:lpstr>
      <vt:lpstr>封装性</vt:lpstr>
      <vt:lpstr>分类性</vt:lpstr>
      <vt:lpstr>继承性</vt:lpstr>
      <vt:lpstr>多态性</vt:lpstr>
      <vt:lpstr>3.2  类与对象</vt:lpstr>
      <vt:lpstr>3.2.1  类的声明</vt:lpstr>
      <vt:lpstr>2.2.3  变量作用域</vt:lpstr>
      <vt:lpstr>PowerPoint 演示文稿</vt:lpstr>
      <vt:lpstr>3.2.2  对象的创建和使用</vt:lpstr>
      <vt:lpstr>PowerPoint 演示文稿</vt:lpstr>
      <vt:lpstr>PowerPoint 演示文稿</vt:lpstr>
      <vt:lpstr>PowerPoint 演示文稿</vt:lpstr>
      <vt:lpstr>PowerPoint 演示文稿</vt:lpstr>
      <vt:lpstr>Person对象的创建及使用过程</vt:lpstr>
      <vt:lpstr>3.3  方法</vt:lpstr>
      <vt:lpstr>Person对象的创建及使用过程</vt:lpstr>
      <vt:lpstr>3.3.1  方法的参数传递机制</vt:lpstr>
      <vt:lpstr>3.3.1  方法的参数传递机制</vt:lpstr>
      <vt:lpstr>3.3.1  方法的参数传递机制</vt:lpstr>
      <vt:lpstr>值传递</vt:lpstr>
      <vt:lpstr>参数的值传递</vt:lpstr>
      <vt:lpstr>程序值传递的执行过程</vt:lpstr>
      <vt:lpstr>程序值传递的执行过程</vt:lpstr>
      <vt:lpstr>程序值传递的执行过程</vt:lpstr>
      <vt:lpstr>引用传递</vt:lpstr>
      <vt:lpstr>参数的引用传递</vt:lpstr>
      <vt:lpstr>参数的引用传递</vt:lpstr>
      <vt:lpstr>参数的引用传递</vt:lpstr>
      <vt:lpstr>程序引用传递的执行过程</vt:lpstr>
      <vt:lpstr>程序引用传递的执行过程</vt:lpstr>
      <vt:lpstr>程序引用传递的执行过程</vt:lpstr>
      <vt:lpstr>3.3.2  构造方法</vt:lpstr>
      <vt:lpstr>Person类增加一个构造方法</vt:lpstr>
      <vt:lpstr>this关键字</vt:lpstr>
      <vt:lpstr>PowerPoint 演示文稿</vt:lpstr>
      <vt:lpstr>初始化对象的过程</vt:lpstr>
      <vt:lpstr>PowerPoint 演示文稿</vt:lpstr>
      <vt:lpstr>初始化过程</vt:lpstr>
      <vt:lpstr>初始化过程</vt:lpstr>
      <vt:lpstr>初始化过程</vt:lpstr>
      <vt:lpstr>初始化过程</vt:lpstr>
      <vt:lpstr>默认构造方法</vt:lpstr>
      <vt:lpstr>Person类增加默认构造方法</vt:lpstr>
      <vt:lpstr>3.3.3  方法重载</vt:lpstr>
      <vt:lpstr>PowerPoint 演示文稿</vt:lpstr>
      <vt:lpstr>构造方法重载</vt:lpstr>
      <vt:lpstr>3.3.4  可变参数</vt:lpstr>
      <vt:lpstr>PowerPoint 演示文稿</vt:lpstr>
      <vt:lpstr>可变参数的应用</vt:lpstr>
      <vt:lpstr>3.4.1  包</vt:lpstr>
      <vt:lpstr>1.  定义包</vt:lpstr>
      <vt:lpstr>PowerPoint 演示文稿</vt:lpstr>
      <vt:lpstr>2.  导入包</vt:lpstr>
      <vt:lpstr>2.  导入包</vt:lpstr>
      <vt:lpstr>PowerPoint 演示文稿</vt:lpstr>
      <vt:lpstr>PowerPoint 演示文稿</vt:lpstr>
      <vt:lpstr>PowerPoint 演示文稿</vt:lpstr>
      <vt:lpstr>3.4.2  访问控制符</vt:lpstr>
      <vt:lpstr>3.4.2  访问控制符</vt:lpstr>
      <vt:lpstr>3.4.2  访问控制符</vt:lpstr>
      <vt:lpstr>3.5  静态成员</vt:lpstr>
      <vt:lpstr>PowerPoint 演示文稿</vt:lpstr>
      <vt:lpstr>PowerPoint 演示文稿</vt:lpstr>
      <vt:lpstr>PowerPoint 演示文稿</vt:lpstr>
      <vt:lpstr>PowerPoint 演示文稿</vt:lpstr>
      <vt:lpstr>3.6  对象数组</vt:lpstr>
      <vt:lpstr>PowerPoint 演示文稿</vt:lpstr>
      <vt:lpstr>PowerPoint 演示文稿</vt:lpstr>
      <vt:lpstr>PowerPoint 演示文稿</vt:lpstr>
      <vt:lpstr>PowerPoint 演示文稿</vt:lpstr>
      <vt:lpstr>PowerPoint 演示文稿</vt:lpstr>
      <vt:lpstr>3.7  贯穿任务实现</vt:lpstr>
      <vt:lpstr>本章总结</vt:lpstr>
      <vt:lpstr>本章总结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标题（34号，微软雅黑，淡色15%）</dc:title>
  <dc:creator>Administrator</dc:creator>
  <cp:lastModifiedBy>赵 作鹏</cp:lastModifiedBy>
  <cp:revision>1314</cp:revision>
  <dcterms:created xsi:type="dcterms:W3CDTF">2014-10-31T04:56:00Z</dcterms:created>
  <dcterms:modified xsi:type="dcterms:W3CDTF">2019-11-12T01:17:23Z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