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2"/>
    <p:sldMasterId id="2147483699" r:id="rId3"/>
  </p:sldMasterIdLst>
  <p:notesMasterIdLst>
    <p:notesMasterId r:id="rId72"/>
  </p:notesMasterIdLst>
  <p:handoutMasterIdLst>
    <p:handoutMasterId r:id="rId73"/>
  </p:handoutMasterIdLst>
  <p:sldIdLst>
    <p:sldId id="257" r:id="rId4"/>
    <p:sldId id="295" r:id="rId5"/>
    <p:sldId id="258" r:id="rId6"/>
    <p:sldId id="259" r:id="rId7"/>
    <p:sldId id="262" r:id="rId8"/>
    <p:sldId id="405" r:id="rId9"/>
    <p:sldId id="306" r:id="rId10"/>
    <p:sldId id="266" r:id="rId11"/>
    <p:sldId id="406" r:id="rId12"/>
    <p:sldId id="407" r:id="rId13"/>
    <p:sldId id="408" r:id="rId14"/>
    <p:sldId id="409" r:id="rId15"/>
    <p:sldId id="296" r:id="rId16"/>
    <p:sldId id="410" r:id="rId17"/>
    <p:sldId id="411" r:id="rId18"/>
    <p:sldId id="267" r:id="rId19"/>
    <p:sldId id="412" r:id="rId20"/>
    <p:sldId id="308" r:id="rId21"/>
    <p:sldId id="309" r:id="rId22"/>
    <p:sldId id="297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310" r:id="rId33"/>
    <p:sldId id="422" r:id="rId34"/>
    <p:sldId id="423" r:id="rId35"/>
    <p:sldId id="424" r:id="rId36"/>
    <p:sldId id="425" r:id="rId37"/>
    <p:sldId id="311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292" r:id="rId69"/>
    <p:sldId id="293" r:id="rId70"/>
    <p:sldId id="404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>
      <p:cViewPr>
        <p:scale>
          <a:sx n="110" d="100"/>
          <a:sy n="110" d="100"/>
        </p:scale>
        <p:origin x="1644" y="594"/>
      </p:cViewPr>
      <p:guideLst>
        <p:guide orient="horz" pos="16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9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32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31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0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54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5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74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08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3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35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65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4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22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62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2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83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83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17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47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8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57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0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6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23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52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281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09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37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24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4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539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64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598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1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38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261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900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20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76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17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09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272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459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2446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7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044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0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77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65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059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82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010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523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83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781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3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182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798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063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609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6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1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59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1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9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8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1628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5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 userDrawn="1"/>
        </p:nvPicPr>
        <p:blipFill>
          <a:blip r:embed="rId39"/>
          <a:srcRect/>
          <a:stretch>
            <a:fillRect/>
          </a:stretch>
        </p:blipFill>
        <p:spPr bwMode="auto">
          <a:xfrm>
            <a:off x="7319833" y="720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319833" y="720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201408&#25991;&#20214;\Java8%20API.chm::/java/lang/Clas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altLang="en-US" dirty="0" smtClean="0"/>
              <a:t>四</a:t>
            </a:r>
            <a:r>
              <a:rPr lang="zh-CN" altLang="en-US" dirty="0" smtClean="0"/>
              <a:t>章 </a:t>
            </a:r>
            <a:r>
              <a:rPr altLang="en-US" dirty="0" smtClean="0"/>
              <a:t>核心类</a:t>
            </a:r>
            <a:endParaRPr lang="zh-CN" altLang="en-US" dirty="0" smtClean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214443"/>
          </a:xfrm>
        </p:spPr>
        <p:txBody>
          <a:bodyPr/>
          <a:lstStyle/>
          <a:p>
            <a:r>
              <a:rPr lang="zh-CN" dirty="0" smtClean="0"/>
              <a:t>如</a:t>
            </a:r>
            <a:r>
              <a:rPr lang="zh-CN" altLang="en-US" dirty="0" smtClean="0"/>
              <a:t>下</a:t>
            </a:r>
            <a:r>
              <a:rPr dirty="0" smtClean="0"/>
              <a:t>图</a:t>
            </a:r>
            <a:r>
              <a:rPr lang="zh-CN" dirty="0" smtClean="0"/>
              <a:t>所</a:t>
            </a:r>
            <a:r>
              <a:rPr lang="zh-CN" dirty="0"/>
              <a:t>示</a:t>
            </a:r>
            <a:r>
              <a:rPr lang="zh-CN" dirty="0" smtClean="0"/>
              <a:t>演示</a:t>
            </a:r>
            <a:r>
              <a:rPr lang="zh-CN" dirty="0"/>
              <a:t>基本类型变量和字符串之间的</a:t>
            </a:r>
            <a:r>
              <a:rPr lang="zh-CN" dirty="0" smtClean="0"/>
              <a:t>转换</a:t>
            </a:r>
            <a:r>
              <a:rPr lang="zh-CN" altLang="en-US" dirty="0" smtClean="0"/>
              <a:t>：</a:t>
            </a:r>
            <a:endParaRPr dirty="0" smtClean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基本类型的封装类</a:t>
            </a:r>
            <a:endParaRPr dirty="0"/>
          </a:p>
        </p:txBody>
      </p:sp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49537" name="Object 1"/>
          <p:cNvGraphicFramePr>
            <a:graphicFrameLocks noChangeAspect="1"/>
          </p:cNvGraphicFramePr>
          <p:nvPr/>
        </p:nvGraphicFramePr>
        <p:xfrm>
          <a:off x="1142976" y="1571617"/>
          <a:ext cx="6786610" cy="322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8343900" imgH="3975100" progId="">
                  <p:embed/>
                </p:oleObj>
              </mc:Choice>
              <mc:Fallback>
                <p:oleObj r:id="rId5" imgW="8343900" imgH="39751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76" y="1571617"/>
                        <a:ext cx="6786610" cy="32248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 smtClean="0"/>
              <a:t>FengzhuangDemo.java</a:t>
            </a:r>
            <a:r>
              <a:rPr lang="zh-CN" altLang="en-US" dirty="0" smtClean="0"/>
              <a:t>：</a:t>
            </a:r>
            <a:endParaRPr dirty="0" smtClean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5318130" cy="410765"/>
          </a:xfrm>
        </p:spPr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代码演示基本类型的封装类</a:t>
            </a:r>
            <a:endParaRPr dirty="0"/>
          </a:p>
        </p:txBody>
      </p:sp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占位符 8"/>
          <p:cNvSpPr txBox="1"/>
          <p:nvPr/>
        </p:nvSpPr>
        <p:spPr bwMode="auto">
          <a:xfrm>
            <a:off x="857224" y="1071553"/>
            <a:ext cx="8072494" cy="35394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直接把一个整数值赋给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对象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Integer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intObj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5;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直接把一个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boolean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值赋给一个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Boolean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对象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Boolean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boolObj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true;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Integer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对象与整数进行算数运算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a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intObj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+ 10;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(a);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boolObj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字符串与基本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intStr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类型变量之间的转换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= “123”;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把一个特定字符串转换成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it1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Integer.parseInt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intStr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it2 = new Integer(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intStr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(it1 + “,” + it2);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lang="zh-CN" altLang="en-US" dirty="0" smtClean="0"/>
              <a:t>运行结果如下：</a:t>
            </a:r>
            <a:endParaRPr dirty="0" smtClean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5318130" cy="410765"/>
          </a:xfrm>
        </p:spPr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代码演示基本类型的封装类</a:t>
            </a:r>
            <a:endParaRPr dirty="0"/>
          </a:p>
        </p:txBody>
      </p:sp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占位符 8"/>
          <p:cNvSpPr txBox="1"/>
          <p:nvPr/>
        </p:nvSpPr>
        <p:spPr bwMode="auto">
          <a:xfrm>
            <a:off x="928662" y="1357304"/>
            <a:ext cx="4929254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kumimoji="1" lang="zh-CN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1" lang="zh-CN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123,123</a:t>
            </a:r>
            <a:endParaRPr kumimoji="1" lang="zh-CN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基本类型与其对应封装类之间能够自动进行转换，其本质是</a:t>
            </a:r>
            <a:r>
              <a:rPr dirty="0"/>
              <a:t>Java</a:t>
            </a:r>
            <a:r>
              <a:rPr lang="zh-CN" dirty="0"/>
              <a:t>的自动装箱和拆箱</a:t>
            </a:r>
            <a:r>
              <a:rPr lang="zh-CN" dirty="0" smtClean="0"/>
              <a:t>过程</a:t>
            </a:r>
            <a:r>
              <a:rPr lang="zh-CN" altLang="en-US" dirty="0" smtClean="0"/>
              <a:t>。</a:t>
            </a:r>
            <a:endParaRPr dirty="0" smtClean="0"/>
          </a:p>
          <a:p>
            <a:pPr lvl="1"/>
            <a:r>
              <a:rPr dirty="0" smtClean="0"/>
              <a:t>装箱是指将基本类型数据值转换成对应的封装类对象</a:t>
            </a:r>
            <a:r>
              <a:rPr dirty="0"/>
              <a:t>，</a:t>
            </a:r>
            <a:r>
              <a:rPr dirty="0" smtClean="0"/>
              <a:t>即将栈中的数据封装成对象存放到堆中的过程。</a:t>
            </a:r>
            <a:endParaRPr dirty="0"/>
          </a:p>
          <a:p>
            <a:pPr lvl="1"/>
            <a:r>
              <a:rPr dirty="0" smtClean="0"/>
              <a:t>拆箱是装箱的反过程</a:t>
            </a:r>
            <a:r>
              <a:rPr dirty="0"/>
              <a:t>，是将封装的对象转换成基本类型数据值，</a:t>
            </a:r>
            <a:r>
              <a:rPr dirty="0" smtClean="0"/>
              <a:t>即将堆中的数据值存放到栈中的过程。</a:t>
            </a:r>
            <a:endParaRPr dirty="0"/>
          </a:p>
          <a:p>
            <a:pPr lvl="0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 </a:t>
            </a:r>
            <a:r>
              <a:rPr dirty="0" smtClean="0"/>
              <a:t>装箱和拆箱</a:t>
            </a:r>
            <a:endParaRPr lang="zh-CN" altLang="en-US" dirty="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装箱过程</a:t>
            </a:r>
            <a:endParaRPr lang="zh-CN" altLang="en-US" dirty="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57729" name="Object 1"/>
          <p:cNvGraphicFramePr>
            <a:graphicFrameLocks noChangeAspect="1"/>
          </p:cNvGraphicFramePr>
          <p:nvPr/>
        </p:nvGraphicFramePr>
        <p:xfrm>
          <a:off x="1142976" y="928676"/>
          <a:ext cx="6429420" cy="38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5" imgW="9321800" imgH="5829300" progId="">
                  <p:embed/>
                </p:oleObj>
              </mc:Choice>
              <mc:Fallback>
                <p:oleObj r:id="rId5" imgW="9321800" imgH="58293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76" y="928676"/>
                        <a:ext cx="6429420" cy="3886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拆箱过程</a:t>
            </a:r>
            <a:endParaRPr lang="zh-CN" altLang="en-US" dirty="0"/>
          </a:p>
        </p:txBody>
      </p:sp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7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58755" name="Object 3"/>
          <p:cNvGraphicFramePr>
            <a:graphicFrameLocks noChangeAspect="1"/>
          </p:cNvGraphicFramePr>
          <p:nvPr/>
        </p:nvGraphicFramePr>
        <p:xfrm>
          <a:off x="1071538" y="714362"/>
          <a:ext cx="6072230" cy="390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5" imgW="8648700" imgH="5549900" progId="">
                  <p:embed/>
                </p:oleObj>
              </mc:Choice>
              <mc:Fallback>
                <p:oleObj r:id="rId5" imgW="8648700" imgH="55499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38" y="714362"/>
                        <a:ext cx="6072230" cy="3904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示例代码</a:t>
            </a:r>
            <a:endParaRPr lang="zh-CN" altLang="en-US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2910" y="928676"/>
            <a:ext cx="8286808" cy="4154984"/>
          </a:xfrm>
        </p:spPr>
        <p:txBody>
          <a:bodyPr/>
          <a:lstStyle/>
          <a:p>
            <a:r>
              <a:rPr lang="en-US" sz="1600" dirty="0" err="1">
                <a:ea typeface="Cambria Math" panose="02040503050406030204" pitchFamily="18" charset="0"/>
              </a:rPr>
              <a:t>int</a:t>
            </a:r>
            <a:r>
              <a:rPr lang="en-US" sz="1600" dirty="0">
                <a:ea typeface="Cambria Math" panose="02040503050406030204" pitchFamily="18" charset="0"/>
              </a:rPr>
              <a:t> </a:t>
            </a:r>
            <a:r>
              <a:rPr lang="en-US" sz="1600" dirty="0" err="1">
                <a:ea typeface="Cambria Math" panose="02040503050406030204" pitchFamily="18" charset="0"/>
              </a:rPr>
              <a:t>i</a:t>
            </a:r>
            <a:r>
              <a:rPr lang="en-US" sz="1600" dirty="0">
                <a:ea typeface="Cambria Math" panose="02040503050406030204" pitchFamily="18" charset="0"/>
              </a:rPr>
              <a:t> = 10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</a:t>
            </a:r>
            <a:r>
              <a:rPr lang="en-US" sz="1600" dirty="0" err="1" smtClean="0">
                <a:ea typeface="Cambria Math" panose="02040503050406030204" pitchFamily="18" charset="0"/>
              </a:rPr>
              <a:t>自动装箱</a:t>
            </a:r>
            <a:endParaRPr lang="en-US" sz="1600" dirty="0" smtClean="0">
              <a:ea typeface="Cambria Math" panose="02040503050406030204" pitchFamily="18" charset="0"/>
            </a:endParaRPr>
          </a:p>
          <a:p>
            <a:r>
              <a:rPr lang="en-US" sz="1600" dirty="0" smtClean="0">
                <a:ea typeface="Cambria Math" panose="02040503050406030204" pitchFamily="18" charset="0"/>
              </a:rPr>
              <a:t>Integer </a:t>
            </a:r>
            <a:r>
              <a:rPr lang="en-US" sz="1600" dirty="0" err="1">
                <a:ea typeface="Cambria Math" panose="02040503050406030204" pitchFamily="18" charset="0"/>
              </a:rPr>
              <a:t>obj</a:t>
            </a:r>
            <a:r>
              <a:rPr lang="en-US" sz="1600" dirty="0">
                <a:ea typeface="Cambria Math" panose="02040503050406030204" pitchFamily="18" charset="0"/>
              </a:rPr>
              <a:t> = </a:t>
            </a:r>
            <a:r>
              <a:rPr lang="en-US" sz="1600" dirty="0" err="1">
                <a:ea typeface="Cambria Math" panose="02040503050406030204" pitchFamily="18" charset="0"/>
              </a:rPr>
              <a:t>i</a:t>
            </a:r>
            <a:r>
              <a:rPr lang="en-US" sz="1600" dirty="0">
                <a:ea typeface="Cambria Math" panose="02040503050406030204" pitchFamily="18" charset="0"/>
              </a:rPr>
              <a:t> + 5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Double </a:t>
            </a:r>
            <a:r>
              <a:rPr lang="en-US" sz="1600" dirty="0" err="1">
                <a:ea typeface="Cambria Math" panose="02040503050406030204" pitchFamily="18" charset="0"/>
              </a:rPr>
              <a:t>dobj</a:t>
            </a:r>
            <a:r>
              <a:rPr lang="en-US" sz="1600" dirty="0">
                <a:ea typeface="Cambria Math" panose="02040503050406030204" pitchFamily="18" charset="0"/>
              </a:rPr>
              <a:t> = 4.5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Boolean </a:t>
            </a:r>
            <a:r>
              <a:rPr lang="en-US" sz="1600" dirty="0" err="1">
                <a:ea typeface="Cambria Math" panose="02040503050406030204" pitchFamily="18" charset="0"/>
              </a:rPr>
              <a:t>bobj</a:t>
            </a:r>
            <a:r>
              <a:rPr lang="en-US" sz="1600" dirty="0">
                <a:ea typeface="Cambria Math" panose="02040503050406030204" pitchFamily="18" charset="0"/>
              </a:rPr>
              <a:t> = false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</a:t>
            </a:r>
            <a:r>
              <a:rPr lang="en-US" sz="1600" dirty="0" err="1">
                <a:ea typeface="Cambria Math" panose="02040503050406030204" pitchFamily="18" charset="0"/>
              </a:rPr>
              <a:t>obj</a:t>
            </a:r>
            <a:r>
              <a:rPr lang="en-US" sz="1600" dirty="0">
                <a:ea typeface="Cambria Math" panose="02040503050406030204" pitchFamily="18" charset="0"/>
              </a:rPr>
              <a:t>=" + </a:t>
            </a:r>
            <a:r>
              <a:rPr lang="en-US" sz="1600" dirty="0" err="1">
                <a:ea typeface="Cambria Math" panose="02040503050406030204" pitchFamily="18" charset="0"/>
              </a:rPr>
              <a:t>obj</a:t>
            </a:r>
            <a:r>
              <a:rPr lang="en-US" sz="1600" dirty="0">
                <a:ea typeface="Cambria Math" panose="02040503050406030204" pitchFamily="18" charset="0"/>
              </a:rPr>
              <a:t>+",</a:t>
            </a:r>
            <a:r>
              <a:rPr lang="en-US" sz="1600" dirty="0" err="1">
                <a:ea typeface="Cambria Math" panose="02040503050406030204" pitchFamily="18" charset="0"/>
              </a:rPr>
              <a:t>dobj</a:t>
            </a:r>
            <a:r>
              <a:rPr lang="en-US" sz="1600" dirty="0">
                <a:ea typeface="Cambria Math" panose="02040503050406030204" pitchFamily="18" charset="0"/>
              </a:rPr>
              <a:t>="+</a:t>
            </a:r>
            <a:r>
              <a:rPr lang="en-US" sz="1600" dirty="0" err="1">
                <a:ea typeface="Cambria Math" panose="02040503050406030204" pitchFamily="18" charset="0"/>
              </a:rPr>
              <a:t>dobj</a:t>
            </a:r>
            <a:r>
              <a:rPr lang="en-US" sz="1600" dirty="0">
                <a:ea typeface="Cambria Math" panose="02040503050406030204" pitchFamily="18" charset="0"/>
              </a:rPr>
              <a:t>+",</a:t>
            </a:r>
            <a:r>
              <a:rPr lang="en-US" sz="1600" dirty="0" err="1">
                <a:ea typeface="Cambria Math" panose="02040503050406030204" pitchFamily="18" charset="0"/>
              </a:rPr>
              <a:t>bobj</a:t>
            </a:r>
            <a:r>
              <a:rPr lang="en-US" sz="1600" dirty="0">
                <a:ea typeface="Cambria Math" panose="02040503050406030204" pitchFamily="18" charset="0"/>
              </a:rPr>
              <a:t>="+</a:t>
            </a:r>
            <a:r>
              <a:rPr lang="en-US" sz="1600" dirty="0" err="1">
                <a:ea typeface="Cambria Math" panose="02040503050406030204" pitchFamily="18" charset="0"/>
              </a:rPr>
              <a:t>bobj</a:t>
            </a:r>
            <a:r>
              <a:rPr lang="en-US" sz="1600" dirty="0" smtClean="0">
                <a:ea typeface="Cambria Math" panose="02040503050406030204" pitchFamily="18" charset="0"/>
              </a:rPr>
              <a:t>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</a:t>
            </a:r>
            <a:r>
              <a:rPr lang="en-US" sz="1600" dirty="0" err="1" smtClean="0">
                <a:ea typeface="Cambria Math" panose="02040503050406030204" pitchFamily="18" charset="0"/>
              </a:rPr>
              <a:t>自动拆箱</a:t>
            </a:r>
            <a:endParaRPr lang="en-US" sz="1600" dirty="0" smtClean="0">
              <a:ea typeface="Cambria Math" panose="02040503050406030204" pitchFamily="18" charset="0"/>
            </a:endParaRPr>
          </a:p>
          <a:p>
            <a:r>
              <a:rPr lang="en-US" sz="1600" dirty="0" err="1" smtClean="0">
                <a:ea typeface="Cambria Math" panose="02040503050406030204" pitchFamily="18" charset="0"/>
              </a:rPr>
              <a:t>int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a = </a:t>
            </a:r>
            <a:r>
              <a:rPr lang="en-US" sz="1600" dirty="0" err="1">
                <a:ea typeface="Cambria Math" panose="02040503050406030204" pitchFamily="18" charset="0"/>
              </a:rPr>
              <a:t>obj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double </a:t>
            </a:r>
            <a:r>
              <a:rPr lang="en-US" sz="1600" dirty="0">
                <a:ea typeface="Cambria Math" panose="02040503050406030204" pitchFamily="18" charset="0"/>
              </a:rPr>
              <a:t>d=</a:t>
            </a:r>
            <a:r>
              <a:rPr lang="en-US" sz="1600" dirty="0" err="1">
                <a:ea typeface="Cambria Math" panose="02040503050406030204" pitchFamily="18" charset="0"/>
              </a:rPr>
              <a:t>dobj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boolean</a:t>
            </a:r>
            <a:r>
              <a:rPr lang="en-US" sz="1600" dirty="0" smtClean="0"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b=</a:t>
            </a:r>
            <a:r>
              <a:rPr lang="en-US" sz="1600" dirty="0" err="1">
                <a:ea typeface="Cambria Math" panose="02040503050406030204" pitchFamily="18" charset="0"/>
              </a:rPr>
              <a:t>bobj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("a=" + a+",d="+d+",b="+b</a:t>
            </a:r>
            <a:r>
              <a:rPr lang="en-US" sz="1600" dirty="0" smtClean="0">
                <a:ea typeface="Cambria Math" panose="02040503050406030204" pitchFamily="18" charset="0"/>
              </a:rPr>
              <a:t>);</a:t>
            </a:r>
            <a:endParaRPr lang="en-US" sz="1600" dirty="0">
              <a:ea typeface="Cambria Math" panose="020405030504060302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lang="zh-CN" dirty="0" smtClean="0"/>
              <a:t>BoxingUnBoxingDemo.java</a:t>
            </a:r>
            <a:r>
              <a:rPr lang="zh-CN" altLang="en-US" dirty="0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运行结果</a:t>
            </a:r>
            <a:endParaRPr lang="zh-CN" altLang="en-US" dirty="0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2910" y="928676"/>
            <a:ext cx="8286808" cy="1200329"/>
          </a:xfrm>
        </p:spPr>
        <p:txBody>
          <a:bodyPr/>
          <a:lstStyle/>
          <a:p>
            <a:r>
              <a:rPr lang="en-US" sz="2400" dirty="0" err="1" smtClean="0"/>
              <a:t>obj</a:t>
            </a:r>
            <a:r>
              <a:rPr lang="en-US" sz="2400" dirty="0" smtClean="0"/>
              <a:t>=15,dobj=4.5,bobj=false</a:t>
            </a:r>
          </a:p>
          <a:p>
            <a:r>
              <a:rPr lang="en-US" sz="2400" dirty="0" smtClean="0"/>
              <a:t>a=15,d=4.5,b=false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Object</a:t>
            </a:r>
            <a:r>
              <a:rPr dirty="0" smtClean="0"/>
              <a:t>类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214707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基础类库提供了一些常用的核心类，包括</a:t>
            </a:r>
            <a:r>
              <a:rPr dirty="0"/>
              <a:t>Object</a:t>
            </a:r>
            <a:r>
              <a:rPr lang="zh-CN" dirty="0"/>
              <a:t>、</a:t>
            </a:r>
            <a:r>
              <a:rPr dirty="0"/>
              <a:t>String</a:t>
            </a:r>
            <a:r>
              <a:rPr lang="zh-CN" dirty="0"/>
              <a:t>、</a:t>
            </a:r>
            <a:r>
              <a:rPr dirty="0"/>
              <a:t>Math</a:t>
            </a:r>
            <a:r>
              <a:rPr lang="zh-CN" dirty="0"/>
              <a:t>等。其中，</a:t>
            </a:r>
            <a:r>
              <a:rPr dirty="0"/>
              <a:t>Object</a:t>
            </a:r>
            <a:r>
              <a:rPr lang="zh-CN" dirty="0"/>
              <a:t>对象类定义在</a:t>
            </a:r>
            <a:r>
              <a:rPr dirty="0"/>
              <a:t>java.lang</a:t>
            </a:r>
            <a:r>
              <a:rPr lang="zh-CN" dirty="0"/>
              <a:t>包中，是所有类的顶级父类，在</a:t>
            </a:r>
            <a:r>
              <a:rPr dirty="0"/>
              <a:t>Java</a:t>
            </a:r>
            <a:r>
              <a:rPr lang="zh-CN" dirty="0"/>
              <a:t>体系中，所有类都直接或间接的继承了</a:t>
            </a:r>
            <a:r>
              <a:rPr dirty="0"/>
              <a:t>Object</a:t>
            </a:r>
            <a:r>
              <a:rPr lang="zh-CN" dirty="0"/>
              <a:t>类。因此，任何</a:t>
            </a:r>
            <a:r>
              <a:rPr dirty="0"/>
              <a:t>Java</a:t>
            </a:r>
            <a:r>
              <a:rPr lang="zh-CN" dirty="0"/>
              <a:t>对象都可以调用</a:t>
            </a:r>
            <a:r>
              <a:rPr dirty="0"/>
              <a:t>Object</a:t>
            </a:r>
            <a:r>
              <a:rPr lang="zh-CN" dirty="0"/>
              <a:t>类中的方法，而且任何类型的对象都可以赋给</a:t>
            </a:r>
            <a:r>
              <a:rPr dirty="0"/>
              <a:t>Object</a:t>
            </a:r>
            <a:r>
              <a:rPr lang="zh-CN" dirty="0"/>
              <a:t>类型的</a:t>
            </a:r>
            <a:r>
              <a:rPr lang="zh-CN" dirty="0" smtClean="0"/>
              <a:t>变量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</a:t>
            </a:r>
            <a:r>
              <a:rPr lang="zh-CN" dirty="0"/>
              <a:t>类提供了所有类都需要的一些方法，常用的方法及</a:t>
            </a:r>
            <a:r>
              <a:rPr lang="zh-CN" dirty="0" smtClean="0"/>
              <a:t>描述</a:t>
            </a:r>
            <a:r>
              <a:rPr lang="zh-CN" altLang="en-US" dirty="0" smtClean="0"/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Object</a:t>
            </a:r>
            <a:r>
              <a:rPr dirty="0" smtClean="0"/>
              <a:t>类</a:t>
            </a:r>
            <a:endParaRPr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0100" y="1643056"/>
          <a:ext cx="7398213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85"/>
                <a:gridCol w="4800428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protected Object clone()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创建并返回当前对象的副本，该方法支持对象复制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equals(Object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obj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判断指定的对象与传入的对象是否相等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protected void finalize()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垃圾回收器调用此方法来清理即将回收对象的资源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final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hlinkClick r:id="rId3" action="ppaction://hlinkfile" tooltip="class in java.lang"/>
                        </a:rPr>
                        <a:t>Class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&lt;?&gt;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getClass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返回当前对象运行时所属的类型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hashCode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返回当前对象的哈希代码值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public 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toString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返回当前对象的字符串表示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掌握基本类型的封装类的</a:t>
            </a:r>
            <a:r>
              <a:rPr lang="zh-CN" dirty="0" smtClean="0"/>
              <a:t>使用</a:t>
            </a:r>
            <a:endParaRPr lang="zh-CN" altLang="en-US" dirty="0" smtClean="0"/>
          </a:p>
          <a:p>
            <a:pPr lvl="0"/>
            <a:r>
              <a:rPr lang="zh-CN" dirty="0"/>
              <a:t>理解装箱和拆箱机制和</a:t>
            </a:r>
            <a:r>
              <a:rPr lang="zh-CN" dirty="0" smtClean="0"/>
              <a:t>原理</a:t>
            </a:r>
            <a:endParaRPr lang="zh-CN" altLang="en-US" dirty="0" smtClean="0"/>
          </a:p>
          <a:p>
            <a:pPr lvl="0"/>
            <a:r>
              <a:rPr lang="zh-CN" dirty="0"/>
              <a:t>掌握</a:t>
            </a:r>
            <a:r>
              <a:rPr dirty="0"/>
              <a:t>Object</a:t>
            </a:r>
            <a:r>
              <a:rPr lang="zh-CN" dirty="0"/>
              <a:t>、</a:t>
            </a:r>
            <a:r>
              <a:rPr dirty="0"/>
              <a:t>String</a:t>
            </a:r>
            <a:r>
              <a:rPr lang="zh-CN" dirty="0"/>
              <a:t>、</a:t>
            </a:r>
            <a:r>
              <a:rPr dirty="0"/>
              <a:t>StringBuffer</a:t>
            </a:r>
            <a:r>
              <a:rPr lang="zh-CN" dirty="0"/>
              <a:t>、</a:t>
            </a:r>
            <a:r>
              <a:rPr dirty="0"/>
              <a:t>StringBuilder</a:t>
            </a:r>
            <a:r>
              <a:rPr lang="zh-CN" dirty="0"/>
              <a:t>、</a:t>
            </a:r>
            <a:r>
              <a:rPr dirty="0"/>
              <a:t>Scanner</a:t>
            </a:r>
            <a:r>
              <a:rPr lang="zh-CN" dirty="0"/>
              <a:t>、</a:t>
            </a:r>
            <a:r>
              <a:rPr dirty="0"/>
              <a:t>Math</a:t>
            </a:r>
            <a:r>
              <a:rPr lang="zh-CN" dirty="0"/>
              <a:t>类的使用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143269"/>
          </a:xfrm>
        </p:spPr>
        <p:txBody>
          <a:bodyPr/>
          <a:lstStyle/>
          <a:p>
            <a:r>
              <a:rPr lang="zh-CN" dirty="0"/>
              <a:t>两个基本类型的变量比较是否相等时直接使用“</a:t>
            </a:r>
            <a:r>
              <a:rPr dirty="0"/>
              <a:t>= =</a:t>
            </a:r>
            <a:r>
              <a:rPr lang="zh-CN" dirty="0"/>
              <a:t>”运算符即可，但两个引用类型的对象比较是否相等时则有两种方式：使用“</a:t>
            </a:r>
            <a:r>
              <a:rPr dirty="0"/>
              <a:t>= =</a:t>
            </a:r>
            <a:r>
              <a:rPr lang="zh-CN" dirty="0"/>
              <a:t>”运算符，或使用</a:t>
            </a:r>
            <a:r>
              <a:rPr dirty="0"/>
              <a:t>equlas()</a:t>
            </a:r>
            <a:r>
              <a:rPr lang="zh-CN" dirty="0"/>
              <a:t>方法。在比较两个对象是否相等时，“</a:t>
            </a:r>
            <a:r>
              <a:rPr dirty="0"/>
              <a:t>= =</a:t>
            </a:r>
            <a:r>
              <a:rPr lang="zh-CN" dirty="0"/>
              <a:t>”运算符和</a:t>
            </a:r>
            <a:r>
              <a:rPr dirty="0"/>
              <a:t>equals()</a:t>
            </a:r>
            <a:r>
              <a:rPr lang="zh-CN" dirty="0"/>
              <a:t>方法是有区别的</a:t>
            </a:r>
            <a:r>
              <a:rPr lang="zh-CN" dirty="0" smtClean="0"/>
              <a:t>：</a:t>
            </a:r>
            <a:endParaRPr dirty="0" smtClean="0"/>
          </a:p>
          <a:p>
            <a:pPr lvl="1"/>
            <a:r>
              <a:rPr dirty="0"/>
              <a:t>“= =”运算符比较的是两个对象地址是否相同，</a:t>
            </a:r>
            <a:r>
              <a:rPr dirty="0" smtClean="0"/>
              <a:t>即引用的是同一个对象</a:t>
            </a:r>
            <a:r>
              <a:rPr dirty="0"/>
              <a:t>。</a:t>
            </a:r>
          </a:p>
          <a:p>
            <a:pPr lvl="1"/>
            <a:r>
              <a:rPr dirty="0"/>
              <a:t>equals()方法通常可以用于比较两个对象的内容是否相同。</a:t>
            </a:r>
          </a:p>
          <a:p>
            <a:pPr>
              <a:buNone/>
            </a:pP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 smtClean="0"/>
              <a:t>示例代码</a:t>
            </a:r>
            <a:r>
              <a:rPr dirty="0" smtClean="0"/>
              <a:t>ObjectEqualsDemo.java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785652"/>
          </a:xfrm>
        </p:spPr>
        <p:txBody>
          <a:bodyPr/>
          <a:lstStyle/>
          <a:p>
            <a:r>
              <a:rPr lang="en-US" sz="1600" dirty="0">
                <a:ea typeface="Cambria Math" panose="02040503050406030204" pitchFamily="18" charset="0"/>
              </a:rPr>
              <a:t>// </a:t>
            </a:r>
            <a:r>
              <a:rPr lang="en-US" sz="1600" dirty="0" smtClean="0">
                <a:ea typeface="Cambria Math" panose="02040503050406030204" pitchFamily="18" charset="0"/>
              </a:rPr>
              <a:t>定义4个整型类对象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Integer </a:t>
            </a:r>
            <a:r>
              <a:rPr lang="en-US" sz="1600" dirty="0">
                <a:ea typeface="Cambria Math" panose="02040503050406030204" pitchFamily="18" charset="0"/>
              </a:rPr>
              <a:t>num1 = new Integer(8</a:t>
            </a:r>
            <a:r>
              <a:rPr lang="en-US" sz="1600" dirty="0" smtClean="0">
                <a:ea typeface="Cambria Math" panose="02040503050406030204" pitchFamily="18" charset="0"/>
              </a:rPr>
              <a:t>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Integer </a:t>
            </a:r>
            <a:r>
              <a:rPr lang="en-US" sz="1600" dirty="0">
                <a:ea typeface="Cambria Math" panose="02040503050406030204" pitchFamily="18" charset="0"/>
              </a:rPr>
              <a:t>num2 = new Integer(10</a:t>
            </a:r>
            <a:r>
              <a:rPr lang="en-US" sz="1600" dirty="0" smtClean="0">
                <a:ea typeface="Cambria Math" panose="02040503050406030204" pitchFamily="18" charset="0"/>
              </a:rPr>
              <a:t>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Integer </a:t>
            </a:r>
            <a:r>
              <a:rPr lang="en-US" sz="1600" dirty="0">
                <a:ea typeface="Cambria Math" panose="02040503050406030204" pitchFamily="18" charset="0"/>
              </a:rPr>
              <a:t>num3 = new Integer(8</a:t>
            </a:r>
            <a:r>
              <a:rPr lang="en-US" sz="1600" dirty="0" smtClean="0">
                <a:ea typeface="Cambria Math" panose="02040503050406030204" pitchFamily="18" charset="0"/>
              </a:rPr>
              <a:t>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将num1对象赋值给</a:t>
            </a:r>
            <a:r>
              <a:rPr lang="en-US" sz="1600" dirty="0" smtClean="0">
                <a:ea typeface="Cambria Math" panose="02040503050406030204" pitchFamily="18" charset="0"/>
              </a:rPr>
              <a:t>num4</a:t>
            </a:r>
            <a:endParaRPr lang="en-US" sz="1600" dirty="0" smtClean="0">
              <a:ea typeface="Cambria Math" panose="02040503050406030204" pitchFamily="18" charset="0"/>
            </a:endParaRPr>
          </a:p>
          <a:p>
            <a:r>
              <a:rPr lang="en-US" sz="1600" dirty="0" smtClean="0">
                <a:ea typeface="Cambria Math" panose="02040503050406030204" pitchFamily="18" charset="0"/>
              </a:rPr>
              <a:t>Integer </a:t>
            </a:r>
            <a:r>
              <a:rPr lang="en-US" sz="1600" dirty="0" smtClean="0">
                <a:ea typeface="Cambria Math" panose="02040503050406030204" pitchFamily="18" charset="0"/>
              </a:rPr>
              <a:t>num4 </a:t>
            </a:r>
            <a:r>
              <a:rPr lang="en-US" sz="1600" dirty="0">
                <a:ea typeface="Cambria Math" panose="02040503050406030204" pitchFamily="18" charset="0"/>
              </a:rPr>
              <a:t>= num1</a:t>
            </a:r>
            <a:r>
              <a:rPr lang="en-US" sz="1600" dirty="0" smtClean="0">
                <a:ea typeface="Cambria Math" panose="02040503050406030204" pitchFamily="18" charset="0"/>
              </a:rPr>
              <a:t>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</a:t>
            </a:r>
            <a:r>
              <a:rPr lang="en-US" sz="1600" dirty="0" smtClean="0">
                <a:ea typeface="Cambria Math" panose="02040503050406030204" pitchFamily="18" charset="0"/>
              </a:rPr>
              <a:t>num1和自身进行比较：");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</a:t>
            </a:r>
            <a:r>
              <a:rPr lang="en-US" sz="1600" dirty="0" err="1" smtClean="0">
                <a:ea typeface="Cambria Math" panose="02040503050406030204" pitchFamily="18" charset="0"/>
              </a:rPr>
              <a:t>分别使用</a:t>
            </a:r>
            <a:r>
              <a:rPr lang="en-US" sz="1600" dirty="0" smtClean="0">
                <a:ea typeface="Cambria Math" panose="02040503050406030204" pitchFamily="18" charset="0"/>
              </a:rPr>
              <a:t>==</a:t>
            </a:r>
            <a:r>
              <a:rPr lang="en-US" sz="1600" dirty="0" err="1" smtClean="0">
                <a:ea typeface="Cambria Math" panose="02040503050406030204" pitchFamily="18" charset="0"/>
              </a:rPr>
              <a:t>和</a:t>
            </a:r>
            <a:r>
              <a:rPr lang="en-US" sz="1600" dirty="0" err="1">
                <a:ea typeface="Cambria Math" panose="02040503050406030204" pitchFamily="18" charset="0"/>
              </a:rPr>
              <a:t>equals</a:t>
            </a:r>
            <a:r>
              <a:rPr lang="en-US" sz="1600" dirty="0" smtClean="0">
                <a:ea typeface="Cambria Math" panose="02040503050406030204" pitchFamily="18" charset="0"/>
              </a:rPr>
              <a:t>()</a:t>
            </a:r>
            <a:r>
              <a:rPr lang="en-US" sz="1600" dirty="0" err="1" smtClean="0">
                <a:ea typeface="Cambria Math" panose="02040503050406030204" pitchFamily="18" charset="0"/>
              </a:rPr>
              <a:t>方法进行自身比较</a:t>
            </a:r>
            <a:endParaRPr lang="en-US" sz="1600" dirty="0" smtClean="0">
              <a:ea typeface="Cambria Math" panose="02040503050406030204" pitchFamily="18" charset="0"/>
            </a:endParaRP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("num1 == </a:t>
            </a:r>
            <a:r>
              <a:rPr lang="en-US" sz="1600" dirty="0" smtClean="0">
                <a:ea typeface="Cambria Math" panose="02040503050406030204" pitchFamily="18" charset="0"/>
              </a:rPr>
              <a:t>num1是</a:t>
            </a:r>
            <a:r>
              <a:rPr lang="en-US" sz="1600" dirty="0">
                <a:ea typeface="Cambria Math" panose="02040503050406030204" pitchFamily="18" charset="0"/>
              </a:rPr>
              <a:t> " + (num1 == num1</a:t>
            </a:r>
            <a:r>
              <a:rPr lang="en-US" sz="1600" dirty="0" smtClean="0">
                <a:ea typeface="Cambria Math" panose="02040503050406030204" pitchFamily="18" charset="0"/>
              </a:rPr>
              <a:t>));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("num1.equals( num1 </a:t>
            </a:r>
            <a:r>
              <a:rPr lang="en-US" sz="1600" dirty="0" smtClean="0">
                <a:ea typeface="Cambria Math" panose="02040503050406030204" pitchFamily="18" charset="0"/>
              </a:rPr>
              <a:t>)是</a:t>
            </a:r>
            <a:r>
              <a:rPr lang="en-US" sz="1600" dirty="0">
                <a:ea typeface="Cambria Math" panose="02040503050406030204" pitchFamily="18" charset="0"/>
              </a:rPr>
              <a:t>" + num1.equals(num1</a:t>
            </a:r>
            <a:r>
              <a:rPr lang="en-US" sz="1600" dirty="0" smtClean="0">
                <a:ea typeface="Cambria Math" panose="02040503050406030204" pitchFamily="18" charset="0"/>
              </a:rPr>
              <a:t>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 smtClean="0"/>
              <a:t>示例代码</a:t>
            </a:r>
            <a:r>
              <a:rPr dirty="0" smtClean="0"/>
              <a:t>ObjectEqualsDemo.java</a:t>
            </a:r>
            <a:r>
              <a:rPr lang="zh-CN" altLang="en-US" dirty="0" smtClean="0"/>
              <a:t>（代码</a:t>
            </a:r>
            <a:r>
              <a:rPr dirty="0" smtClean="0"/>
              <a:t>2</a:t>
            </a:r>
            <a:r>
              <a:rPr lang="zh-CN" altLang="en-US" dirty="0" smtClean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786214"/>
          </a:xfrm>
        </p:spPr>
        <p:txBody>
          <a:bodyPr/>
          <a:lstStyle/>
          <a:p>
            <a:r>
              <a:rPr lang="en-US" sz="1600" dirty="0" err="1">
                <a:ea typeface="Cambria Math" panose="02040503050406030204" pitchFamily="18" charset="0"/>
              </a:rPr>
              <a:t>System.out.println</a:t>
            </a:r>
            <a:r>
              <a:rPr lang="en-US" sz="1600" dirty="0" smtClean="0">
                <a:ea typeface="Cambria Math" panose="02040503050406030204" pitchFamily="18" charset="0"/>
              </a:rPr>
              <a:t>("——————————————————————————————————————————");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</a:t>
            </a:r>
            <a:r>
              <a:rPr lang="en-US" sz="1600" dirty="0" smtClean="0">
                <a:ea typeface="Cambria Math" panose="02040503050406030204" pitchFamily="18" charset="0"/>
              </a:rPr>
              <a:t>num1和num2两个不同值的对象进行比较：");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num1和num2两个不同值的对象进行比较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("num1 == </a:t>
            </a:r>
            <a:r>
              <a:rPr lang="en-US" sz="1600" dirty="0" smtClean="0">
                <a:ea typeface="Cambria Math" panose="02040503050406030204" pitchFamily="18" charset="0"/>
              </a:rPr>
              <a:t>num2是</a:t>
            </a:r>
            <a:r>
              <a:rPr lang="en-US" sz="1600" dirty="0">
                <a:ea typeface="Cambria Math" panose="02040503050406030204" pitchFamily="18" charset="0"/>
              </a:rPr>
              <a:t> " + (num1 == num2</a:t>
            </a:r>
            <a:r>
              <a:rPr lang="en-US" sz="1600" dirty="0" smtClean="0">
                <a:ea typeface="Cambria Math" panose="02040503050406030204" pitchFamily="18" charset="0"/>
              </a:rPr>
              <a:t>));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("num1.equals( num2 </a:t>
            </a:r>
            <a:r>
              <a:rPr lang="en-US" sz="1600" dirty="0" smtClean="0">
                <a:ea typeface="Cambria Math" panose="02040503050406030204" pitchFamily="18" charset="0"/>
              </a:rPr>
              <a:t>)是</a:t>
            </a:r>
            <a:r>
              <a:rPr lang="en-US" sz="1600" dirty="0">
                <a:ea typeface="Cambria Math" panose="02040503050406030204" pitchFamily="18" charset="0"/>
              </a:rPr>
              <a:t>" + num1.equals(num2</a:t>
            </a:r>
            <a:r>
              <a:rPr lang="en-US" sz="1600" dirty="0" smtClean="0">
                <a:ea typeface="Cambria Math" panose="02040503050406030204" pitchFamily="18" charset="0"/>
              </a:rPr>
              <a:t>));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 smtClean="0">
                <a:ea typeface="Cambria Math" panose="02040503050406030204" pitchFamily="18" charset="0"/>
              </a:rPr>
              <a:t>("——————————————————————————————————————————");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 </a:t>
            </a:r>
            <a:r>
              <a:rPr lang="en-US" sz="1600" dirty="0" smtClean="0">
                <a:ea typeface="Cambria Math" panose="02040503050406030204" pitchFamily="18" charset="0"/>
              </a:rPr>
              <a:t>num1和num3两个相同值的对象进行比较：");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num1和num3两个相同值的对象进行比较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num1和num3引用指向的对象的值一样，但对象空间不一样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("num1 == </a:t>
            </a:r>
            <a:r>
              <a:rPr lang="en-US" sz="1600" dirty="0" smtClean="0">
                <a:ea typeface="Cambria Math" panose="02040503050406030204" pitchFamily="18" charset="0"/>
              </a:rPr>
              <a:t>num3是</a:t>
            </a:r>
            <a:r>
              <a:rPr lang="en-US" sz="1600" dirty="0">
                <a:ea typeface="Cambria Math" panose="02040503050406030204" pitchFamily="18" charset="0"/>
              </a:rPr>
              <a:t>" + (num1 == num3</a:t>
            </a:r>
            <a:r>
              <a:rPr lang="en-US" sz="1600" dirty="0" smtClean="0">
                <a:ea typeface="Cambria Math" panose="02040503050406030204" pitchFamily="18" charset="0"/>
              </a:rPr>
              <a:t>));</a:t>
            </a:r>
          </a:p>
          <a:p>
            <a:endParaRPr lang="en-US" sz="1600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 smtClean="0"/>
              <a:t>示例代码</a:t>
            </a:r>
            <a:r>
              <a:rPr dirty="0" smtClean="0"/>
              <a:t>ObjectEqualsDemo.java</a:t>
            </a:r>
            <a:r>
              <a:rPr lang="zh-CN" altLang="en-US" dirty="0" smtClean="0"/>
              <a:t>（代码</a:t>
            </a:r>
            <a:r>
              <a:rPr dirty="0"/>
              <a:t>3</a:t>
            </a:r>
            <a:r>
              <a:rPr lang="zh-CN" altLang="en-US" dirty="0" smtClean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2928958"/>
          </a:xfrm>
        </p:spPr>
        <p:txBody>
          <a:bodyPr/>
          <a:lstStyle/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("num1.equals( num3 </a:t>
            </a:r>
            <a:r>
              <a:rPr lang="en-US" sz="1600" dirty="0" smtClean="0">
                <a:ea typeface="Cambria Math" panose="02040503050406030204" pitchFamily="18" charset="0"/>
              </a:rPr>
              <a:t>)是</a:t>
            </a:r>
            <a:r>
              <a:rPr lang="en-US" sz="1600" dirty="0">
                <a:ea typeface="Cambria Math" panose="02040503050406030204" pitchFamily="18" charset="0"/>
              </a:rPr>
              <a:t> " + num1.equals(num3</a:t>
            </a:r>
            <a:r>
              <a:rPr lang="en-US" sz="1600" dirty="0" smtClean="0">
                <a:ea typeface="Cambria Math" panose="02040503050406030204" pitchFamily="18" charset="0"/>
              </a:rPr>
              <a:t>));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("——————————————————————————————————————————");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 num1和num4两个同一引用的对象进行比较：");</a:t>
            </a:r>
          </a:p>
          <a:p>
            <a:r>
              <a:rPr lang="en-US" sz="1600" dirty="0" smtClean="0">
                <a:ea typeface="Cambria Math" panose="02040503050406030204" pitchFamily="18" charset="0"/>
              </a:rPr>
              <a:t>// </a:t>
            </a:r>
            <a:r>
              <a:rPr lang="en-US" sz="1600" dirty="0">
                <a:ea typeface="Cambria Math" panose="02040503050406030204" pitchFamily="18" charset="0"/>
              </a:rPr>
              <a:t>num2和num4引用指向同一个对象空间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("num2 == num4是 " + (num1 == num4));</a:t>
            </a:r>
          </a:p>
          <a:p>
            <a:r>
              <a:rPr lang="en-US" sz="1600" dirty="0" err="1" smtClean="0">
                <a:ea typeface="Cambria Math" panose="02040503050406030204" pitchFamily="18" charset="0"/>
              </a:rPr>
              <a:t>System.out.println</a:t>
            </a:r>
            <a:r>
              <a:rPr lang="en-US" sz="1600" dirty="0">
                <a:ea typeface="Cambria Math" panose="02040503050406030204" pitchFamily="18" charset="0"/>
              </a:rPr>
              <a:t>("num2.equals( num4 )是 " + num1.equals(num4));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 smtClean="0"/>
              <a:t>运行结果如下（结果</a:t>
            </a:r>
            <a:r>
              <a:rPr dirty="0" smtClean="0"/>
              <a:t>1</a:t>
            </a:r>
            <a:r>
              <a:rPr lang="zh-CN" altLang="en-US" dirty="0" smtClean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046988"/>
          </a:xfrm>
        </p:spPr>
        <p:txBody>
          <a:bodyPr/>
          <a:lstStyle/>
          <a:p>
            <a:r>
              <a:rPr lang="en-US" sz="1600" dirty="0"/>
              <a:t>num1</a:t>
            </a:r>
            <a:r>
              <a:rPr sz="1600" dirty="0"/>
              <a:t>和自身进行比较：</a:t>
            </a:r>
          </a:p>
          <a:p>
            <a:r>
              <a:rPr lang="en-US" sz="1600" dirty="0"/>
              <a:t>num1 == num1</a:t>
            </a:r>
            <a:r>
              <a:rPr sz="1600" dirty="0"/>
              <a:t>是</a:t>
            </a:r>
            <a:r>
              <a:rPr lang="en-US" sz="1600" dirty="0"/>
              <a:t> true</a:t>
            </a:r>
            <a:endParaRPr sz="1600" dirty="0"/>
          </a:p>
          <a:p>
            <a:r>
              <a:rPr lang="en-US" sz="1600" dirty="0"/>
              <a:t>num1.equals( num1 )</a:t>
            </a:r>
            <a:r>
              <a:rPr sz="1600" dirty="0"/>
              <a:t>是</a:t>
            </a:r>
            <a:r>
              <a:rPr lang="en-US" sz="1600" dirty="0"/>
              <a:t>true</a:t>
            </a:r>
            <a:endParaRPr sz="1600" dirty="0"/>
          </a:p>
          <a:p>
            <a:r>
              <a:rPr lang="en-US" sz="1600" dirty="0"/>
              <a:t>——————————————————————————————————————————</a:t>
            </a:r>
            <a:endParaRPr sz="1600" dirty="0"/>
          </a:p>
          <a:p>
            <a:r>
              <a:rPr lang="en-US" sz="1600" dirty="0"/>
              <a:t>num1</a:t>
            </a:r>
            <a:r>
              <a:rPr sz="1600" dirty="0"/>
              <a:t>和</a:t>
            </a:r>
            <a:r>
              <a:rPr lang="en-US" sz="1600" dirty="0"/>
              <a:t>num2</a:t>
            </a:r>
            <a:r>
              <a:rPr sz="1600" dirty="0"/>
              <a:t>两个不同值的对象进行比较：</a:t>
            </a:r>
          </a:p>
          <a:p>
            <a:r>
              <a:rPr lang="en-US" sz="1600" dirty="0"/>
              <a:t>num1 == num2</a:t>
            </a:r>
            <a:r>
              <a:rPr sz="1600" dirty="0"/>
              <a:t>是</a:t>
            </a:r>
            <a:r>
              <a:rPr lang="en-US" sz="1600" dirty="0"/>
              <a:t> false</a:t>
            </a:r>
            <a:endParaRPr sz="1600" dirty="0"/>
          </a:p>
          <a:p>
            <a:r>
              <a:rPr lang="en-US" sz="1600" dirty="0"/>
              <a:t>num1.equals( num2 )</a:t>
            </a:r>
            <a:r>
              <a:rPr sz="1600" dirty="0"/>
              <a:t>是</a:t>
            </a:r>
            <a:r>
              <a:rPr lang="en-US" sz="1600" dirty="0"/>
              <a:t>false</a:t>
            </a:r>
            <a:endParaRPr sz="1600" dirty="0"/>
          </a:p>
          <a:p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571501"/>
          </a:xfrm>
        </p:spPr>
        <p:txBody>
          <a:bodyPr/>
          <a:lstStyle/>
          <a:p>
            <a:r>
              <a:rPr lang="zh-CN" altLang="en-US" dirty="0" smtClean="0"/>
              <a:t>运行结果如下（结果</a:t>
            </a:r>
            <a:r>
              <a:rPr dirty="0" smtClean="0"/>
              <a:t>2</a:t>
            </a:r>
            <a:r>
              <a:rPr lang="zh-CN" altLang="en-US" dirty="0" smtClean="0"/>
              <a:t>）：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1214428"/>
            <a:ext cx="8143932" cy="3046988"/>
          </a:xfrm>
        </p:spPr>
        <p:txBody>
          <a:bodyPr/>
          <a:lstStyle/>
          <a:p>
            <a:r>
              <a:rPr lang="en-US" sz="1600" dirty="0"/>
              <a:t>——————————————————————————————————————————</a:t>
            </a:r>
          </a:p>
          <a:p>
            <a:r>
              <a:rPr lang="en-US" sz="1600" dirty="0"/>
              <a:t> num1</a:t>
            </a:r>
            <a:r>
              <a:rPr sz="1600" dirty="0"/>
              <a:t>和</a:t>
            </a:r>
            <a:r>
              <a:rPr lang="en-US" sz="1600" dirty="0"/>
              <a:t>num3</a:t>
            </a:r>
            <a:r>
              <a:rPr sz="1600" dirty="0"/>
              <a:t>两个相同值的对象进行比较：</a:t>
            </a:r>
          </a:p>
          <a:p>
            <a:r>
              <a:rPr lang="en-US" sz="1600" dirty="0"/>
              <a:t>num1 == num3</a:t>
            </a:r>
            <a:r>
              <a:rPr sz="1600" dirty="0"/>
              <a:t>是</a:t>
            </a:r>
            <a:r>
              <a:rPr lang="en-US" sz="1600" dirty="0"/>
              <a:t>false</a:t>
            </a:r>
          </a:p>
          <a:p>
            <a:r>
              <a:rPr lang="en-US" sz="1600" dirty="0"/>
              <a:t>num1.equals( num3 )</a:t>
            </a:r>
            <a:r>
              <a:rPr sz="1600" dirty="0"/>
              <a:t>是 </a:t>
            </a:r>
            <a:r>
              <a:rPr lang="en-US" sz="1600" dirty="0"/>
              <a:t>true</a:t>
            </a:r>
          </a:p>
          <a:p>
            <a:r>
              <a:rPr lang="en-US" sz="1600" dirty="0"/>
              <a:t>——————————————————————————————————————————</a:t>
            </a:r>
          </a:p>
          <a:p>
            <a:r>
              <a:rPr lang="en-US" sz="1600" dirty="0"/>
              <a:t> num1</a:t>
            </a:r>
            <a:r>
              <a:rPr sz="1600" dirty="0"/>
              <a:t>和</a:t>
            </a:r>
            <a:r>
              <a:rPr lang="en-US" sz="1600" dirty="0"/>
              <a:t>num4</a:t>
            </a:r>
            <a:r>
              <a:rPr sz="1600" dirty="0"/>
              <a:t>两个同一引用的对象进行比较：</a:t>
            </a:r>
          </a:p>
          <a:p>
            <a:r>
              <a:rPr lang="en-US" sz="1600" dirty="0"/>
              <a:t>num2 == num4</a:t>
            </a:r>
            <a:r>
              <a:rPr sz="1600" dirty="0"/>
              <a:t>是 </a:t>
            </a:r>
            <a:r>
              <a:rPr lang="en-US" sz="1600" dirty="0"/>
              <a:t>true</a:t>
            </a:r>
          </a:p>
          <a:p>
            <a:r>
              <a:rPr lang="en-US" sz="1600" dirty="0"/>
              <a:t>num2.equals( num4 )</a:t>
            </a:r>
            <a:r>
              <a:rPr sz="1600" dirty="0"/>
              <a:t>是 </a:t>
            </a:r>
            <a:r>
              <a:rPr lang="en-US" sz="1600" dirty="0"/>
              <a:t>true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dirty="0" smtClean="0"/>
              <a:t>上述</a:t>
            </a:r>
            <a:r>
              <a:rPr lang="zh-CN" dirty="0"/>
              <a:t>代码中</a:t>
            </a:r>
            <a:r>
              <a:rPr dirty="0"/>
              <a:t>num1</a:t>
            </a:r>
            <a:r>
              <a:rPr lang="zh-CN" dirty="0"/>
              <a:t>对象分别跟自身</a:t>
            </a:r>
            <a:r>
              <a:rPr dirty="0"/>
              <a:t>num1</a:t>
            </a:r>
            <a:r>
              <a:rPr lang="zh-CN" dirty="0"/>
              <a:t>、不同值</a:t>
            </a:r>
            <a:r>
              <a:rPr dirty="0"/>
              <a:t>num2</a:t>
            </a:r>
            <a:r>
              <a:rPr lang="zh-CN" dirty="0"/>
              <a:t>、相同值</a:t>
            </a:r>
            <a:r>
              <a:rPr dirty="0"/>
              <a:t>num3</a:t>
            </a:r>
            <a:r>
              <a:rPr lang="zh-CN" dirty="0"/>
              <a:t>以及同一引用</a:t>
            </a:r>
            <a:r>
              <a:rPr dirty="0"/>
              <a:t>num4</a:t>
            </a:r>
            <a:r>
              <a:rPr lang="zh-CN" dirty="0"/>
              <a:t>这几个对象进行比较，通过分析运行结果可以得出：使用“</a:t>
            </a:r>
            <a:r>
              <a:rPr dirty="0" smtClean="0"/>
              <a:t>==</a:t>
            </a:r>
            <a:r>
              <a:rPr lang="zh-CN" dirty="0"/>
              <a:t>”运算符将严格比较这两个变量引用是否相同，即地址是否相同，是否指向内存同一空间，只有当两个变量指向同一个内存地址即同一个对象时才返回</a:t>
            </a:r>
            <a:r>
              <a:rPr dirty="0"/>
              <a:t>true</a:t>
            </a:r>
            <a:r>
              <a:rPr lang="zh-CN" dirty="0"/>
              <a:t>，否则返回</a:t>
            </a:r>
            <a:r>
              <a:rPr dirty="0"/>
              <a:t>false</a:t>
            </a:r>
            <a:r>
              <a:rPr lang="zh-CN" dirty="0"/>
              <a:t>；</a:t>
            </a:r>
            <a:r>
              <a:rPr dirty="0"/>
              <a:t>Integer</a:t>
            </a:r>
            <a:r>
              <a:rPr lang="zh-CN" dirty="0"/>
              <a:t>的</a:t>
            </a:r>
            <a:r>
              <a:rPr dirty="0"/>
              <a:t>equals()</a:t>
            </a:r>
            <a:r>
              <a:rPr lang="zh-CN" dirty="0"/>
              <a:t>方法则比较两个对象的内容是否相同，只要两个对象的内容值相等，哪怕是两个不同的对象（引用地址不同），依然会返回</a:t>
            </a:r>
            <a:r>
              <a:rPr dirty="0"/>
              <a:t>true</a:t>
            </a:r>
            <a:r>
              <a:rPr lang="zh-CN" dirty="0"/>
              <a:t>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dirty="0"/>
              <a:t>可以根据不同的业务</a:t>
            </a:r>
            <a:r>
              <a:rPr lang="zh-CN" dirty="0" smtClean="0"/>
              <a:t>规则</a:t>
            </a:r>
            <a:r>
              <a:rPr lang="zh-CN" dirty="0"/>
              <a:t>采用不同的方式重写</a:t>
            </a:r>
            <a:r>
              <a:rPr dirty="0"/>
              <a:t>equals()</a:t>
            </a:r>
            <a:r>
              <a:rPr lang="zh-CN" dirty="0" smtClean="0"/>
              <a:t>方法</a:t>
            </a:r>
            <a:r>
              <a:rPr lang="zh-CN" altLang="en-US" dirty="0" smtClean="0"/>
              <a:t>，</a:t>
            </a:r>
            <a:r>
              <a:rPr lang="zh-CN" dirty="0"/>
              <a:t>下述代码定义一个</a:t>
            </a:r>
            <a:r>
              <a:rPr dirty="0"/>
              <a:t>Person</a:t>
            </a:r>
            <a:r>
              <a:rPr lang="zh-CN" dirty="0"/>
              <a:t>类并重写</a:t>
            </a:r>
            <a:r>
              <a:rPr dirty="0"/>
              <a:t>equals()</a:t>
            </a:r>
            <a:r>
              <a:rPr lang="zh-CN" dirty="0"/>
              <a:t>方法，判断两个</a:t>
            </a:r>
            <a:r>
              <a:rPr dirty="0"/>
              <a:t>Person</a:t>
            </a:r>
            <a:r>
              <a:rPr lang="zh-CN" dirty="0"/>
              <a:t>对象的年龄是否</a:t>
            </a:r>
            <a:r>
              <a:rPr lang="zh-CN" dirty="0" smtClean="0"/>
              <a:t>相等</a:t>
            </a:r>
            <a:r>
              <a:rPr lang="zh-CN" altLang="en-US" dirty="0" smtClean="0"/>
              <a:t>。</a:t>
            </a:r>
            <a:r>
              <a:rPr dirty="0" smtClean="0"/>
              <a:t>Person.java</a:t>
            </a:r>
            <a:r>
              <a:rPr lang="zh-CN" altLang="en-US" dirty="0" smtClean="0"/>
              <a:t>如下：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2071684"/>
            <a:ext cx="8143932" cy="3046988"/>
          </a:xfrm>
        </p:spPr>
        <p:txBody>
          <a:bodyPr/>
          <a:lstStyle/>
          <a:p>
            <a:r>
              <a:rPr lang="en-US" sz="1600" dirty="0"/>
              <a:t>// </a:t>
            </a:r>
            <a:r>
              <a:rPr lang="en-US" sz="1600" dirty="0" err="1" smtClean="0"/>
              <a:t>重写</a:t>
            </a:r>
            <a:r>
              <a:rPr lang="en-US" sz="1600" dirty="0" err="1"/>
              <a:t>equals</a:t>
            </a:r>
            <a:r>
              <a:rPr lang="en-US" sz="1600" dirty="0" smtClean="0"/>
              <a:t>()</a:t>
            </a:r>
            <a:r>
              <a:rPr lang="en-US" sz="1600" dirty="0" err="1" smtClean="0"/>
              <a:t>方法，判断当前Person对象跟传入的Person对象年龄是否相同</a:t>
            </a:r>
            <a:endParaRPr lang="en-US" sz="1600" dirty="0" smtClean="0"/>
          </a:p>
          <a:p>
            <a:r>
              <a:rPr lang="en-US" sz="1600" dirty="0"/>
              <a:t>	public </a:t>
            </a:r>
            <a:r>
              <a:rPr lang="en-US" sz="1600" dirty="0" err="1"/>
              <a:t>boolean</a:t>
            </a:r>
            <a:r>
              <a:rPr lang="en-US" sz="1600" dirty="0"/>
              <a:t> equals(Person p)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		if (</a:t>
            </a:r>
            <a:r>
              <a:rPr lang="en-US" sz="1600" dirty="0" err="1"/>
              <a:t>this.age</a:t>
            </a:r>
            <a:r>
              <a:rPr lang="en-US" sz="1600" dirty="0"/>
              <a:t> == </a:t>
            </a:r>
            <a:r>
              <a:rPr lang="en-US" sz="1600" dirty="0" err="1"/>
              <a:t>p.age</a:t>
            </a:r>
            <a:r>
              <a:rPr lang="en-US" sz="1600" dirty="0"/>
              <a:t>)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			return true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	} else </a:t>
            </a:r>
            <a:r>
              <a:rPr lang="en-US" sz="1600" dirty="0" smtClean="0"/>
              <a:t>{</a:t>
            </a:r>
          </a:p>
          <a:p>
            <a:r>
              <a:rPr lang="en-US" sz="1600" dirty="0"/>
              <a:t>			return false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	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altLang="en-US" dirty="0" smtClean="0"/>
              <a:t>测试代码</a:t>
            </a:r>
            <a:r>
              <a:rPr dirty="0" smtClean="0"/>
              <a:t>PersonEqualsDemo.java </a:t>
            </a:r>
            <a:r>
              <a:rPr lang="zh-CN" altLang="en-US" dirty="0" smtClean="0"/>
              <a:t>如下：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571618"/>
            <a:ext cx="8143932" cy="1535357"/>
          </a:xfrm>
        </p:spPr>
        <p:txBody>
          <a:bodyPr/>
          <a:lstStyle/>
          <a:p>
            <a:r>
              <a:rPr lang="en-US" sz="1600" dirty="0"/>
              <a:t>Person p1 = new Person</a:t>
            </a:r>
            <a:r>
              <a:rPr lang="en-US" sz="1600" dirty="0" smtClean="0"/>
              <a:t>("</a:t>
            </a:r>
            <a:r>
              <a:rPr lang="en-US" sz="1600" dirty="0" err="1" smtClean="0"/>
              <a:t>赵克玲</a:t>
            </a:r>
            <a:r>
              <a:rPr lang="en-US" sz="1600" dirty="0"/>
              <a:t>", 35, </a:t>
            </a:r>
            <a:r>
              <a:rPr lang="en-US" sz="1600" dirty="0" smtClean="0"/>
              <a:t>"</a:t>
            </a:r>
            <a:r>
              <a:rPr lang="en-US" sz="1600" dirty="0" err="1" smtClean="0"/>
              <a:t>青岛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Person </a:t>
            </a:r>
            <a:r>
              <a:rPr lang="en-US" sz="1600" dirty="0"/>
              <a:t>p2 = new Person</a:t>
            </a:r>
            <a:r>
              <a:rPr lang="en-US" sz="1600" dirty="0" smtClean="0"/>
              <a:t>("</a:t>
            </a:r>
            <a:r>
              <a:rPr lang="en-US" sz="1600" dirty="0" err="1" smtClean="0"/>
              <a:t>张三</a:t>
            </a:r>
            <a:r>
              <a:rPr lang="en-US" sz="1600" dirty="0"/>
              <a:t>", 35, </a:t>
            </a:r>
            <a:r>
              <a:rPr lang="en-US" sz="1600" dirty="0" smtClean="0"/>
              <a:t>"</a:t>
            </a:r>
            <a:r>
              <a:rPr lang="en-US" sz="1600" dirty="0" err="1" smtClean="0"/>
              <a:t>北京</a:t>
            </a:r>
            <a:r>
              <a:rPr lang="en-US" sz="1600" dirty="0" smtClean="0"/>
              <a:t>");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/>
              <a:t>("p1==</a:t>
            </a:r>
            <a:r>
              <a:rPr lang="en-US" sz="1600" dirty="0" smtClean="0"/>
              <a:t>p2是</a:t>
            </a:r>
            <a:r>
              <a:rPr lang="en-US" sz="1600" dirty="0"/>
              <a:t>" + (p1 == p2</a:t>
            </a:r>
            <a:r>
              <a:rPr lang="en-US" sz="1600" dirty="0" smtClean="0"/>
              <a:t>));</a:t>
            </a:r>
          </a:p>
          <a:p>
            <a:r>
              <a:rPr lang="en-US" sz="1600" dirty="0" err="1" smtClean="0"/>
              <a:t>System.out.println</a:t>
            </a:r>
            <a:r>
              <a:rPr lang="en-US" sz="1600" dirty="0"/>
              <a:t>("p1.equals(p2</a:t>
            </a:r>
            <a:r>
              <a:rPr lang="en-US" sz="1600" dirty="0" smtClean="0"/>
              <a:t>)是</a:t>
            </a:r>
            <a:r>
              <a:rPr lang="en-US" sz="1600" dirty="0"/>
              <a:t>" + (p1.equals(p2</a:t>
            </a:r>
            <a:r>
              <a:rPr lang="en-US" sz="1600" dirty="0" smtClean="0"/>
              <a:t>)));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642927"/>
            <a:ext cx="8207375" cy="4071963"/>
          </a:xfrm>
        </p:spPr>
        <p:txBody>
          <a:bodyPr/>
          <a:lstStyle/>
          <a:p>
            <a:r>
              <a:rPr lang="zh-CN" dirty="0" smtClean="0"/>
              <a:t>当</a:t>
            </a:r>
            <a:r>
              <a:rPr dirty="0"/>
              <a:t>Person</a:t>
            </a:r>
            <a:r>
              <a:rPr lang="zh-CN" dirty="0"/>
              <a:t>类中重写了</a:t>
            </a:r>
            <a:r>
              <a:rPr dirty="0"/>
              <a:t>equals()</a:t>
            </a:r>
            <a:r>
              <a:rPr lang="zh-CN" dirty="0"/>
              <a:t>方法，运行结果如下所</a:t>
            </a:r>
            <a:r>
              <a:rPr lang="zh-CN" dirty="0" smtClean="0"/>
              <a:t>示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r>
              <a:rPr lang="zh-CN" dirty="0"/>
              <a:t>将</a:t>
            </a:r>
            <a:r>
              <a:rPr dirty="0"/>
              <a:t>Person</a:t>
            </a:r>
            <a:r>
              <a:rPr lang="zh-CN" dirty="0"/>
              <a:t>类中重写的</a:t>
            </a:r>
            <a:r>
              <a:rPr dirty="0"/>
              <a:t>equals()</a:t>
            </a:r>
            <a:r>
              <a:rPr lang="zh-CN" dirty="0"/>
              <a:t>方法注释掉，使用原来默认的方法，则运行结果如下所</a:t>
            </a:r>
            <a:r>
              <a:rPr lang="zh-CN" dirty="0" smtClean="0"/>
              <a:t>示</a:t>
            </a:r>
            <a:r>
              <a:rPr lang="zh-CN" altLang="en-US" dirty="0" smtClean="0"/>
              <a:t>：</a:t>
            </a:r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4.3.1  equals()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1357304"/>
            <a:ext cx="814393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p1==p2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p1.equals(p2)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占位符 8"/>
          <p:cNvSpPr txBox="1"/>
          <p:nvPr/>
        </p:nvSpPr>
        <p:spPr bwMode="auto">
          <a:xfrm>
            <a:off x="857224" y="3364062"/>
            <a:ext cx="814393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p1==p2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p1.equals(p2)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10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1" y="857238"/>
            <a:ext cx="825581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变量的声明与赋值可以</a:t>
            </a:r>
            <a:r>
              <a:rPr lang="zh-CN" dirty="0" smtClean="0"/>
              <a:t>分开</a:t>
            </a:r>
            <a:r>
              <a:rPr dirty="0"/>
              <a:t>Object</a:t>
            </a:r>
            <a:r>
              <a:rPr lang="zh-CN" dirty="0"/>
              <a:t>类的</a:t>
            </a:r>
            <a:r>
              <a:rPr dirty="0"/>
              <a:t>toString()</a:t>
            </a:r>
            <a:r>
              <a:rPr lang="zh-CN" dirty="0"/>
              <a:t>方法是一个非常特殊的方法，它是一个“自我描述”的方法，该方法返回当前对象的字符串表示。当使用</a:t>
            </a:r>
            <a:r>
              <a:rPr dirty="0"/>
              <a:t>System.out.println(obj)</a:t>
            </a:r>
            <a:r>
              <a:rPr lang="zh-CN" dirty="0"/>
              <a:t>输出语句中直接打印对象时，或字符串与对象进行连接操作时，例如：</a:t>
            </a:r>
            <a:r>
              <a:rPr dirty="0"/>
              <a:t>"info" + obj</a:t>
            </a:r>
            <a:r>
              <a:rPr lang="zh-CN" dirty="0"/>
              <a:t>，系统都会都会自动调用对象的</a:t>
            </a:r>
            <a:r>
              <a:rPr dirty="0"/>
              <a:t>toString()</a:t>
            </a:r>
            <a:r>
              <a:rPr lang="zh-CN" dirty="0"/>
              <a:t>方法</a:t>
            </a:r>
            <a:r>
              <a:rPr lang="zh-CN" dirty="0" smtClean="0"/>
              <a:t>。</a:t>
            </a:r>
            <a:endParaRPr dirty="0" smtClean="0"/>
          </a:p>
          <a:p>
            <a:r>
              <a:rPr dirty="0"/>
              <a:t>Object</a:t>
            </a:r>
            <a:r>
              <a:rPr lang="zh-CN" dirty="0"/>
              <a:t>类中的</a:t>
            </a:r>
            <a:r>
              <a:rPr dirty="0"/>
              <a:t>toString()</a:t>
            </a:r>
            <a:r>
              <a:rPr lang="zh-CN" dirty="0"/>
              <a:t>方法返回包含类名和散列码的字符串，具体格式</a:t>
            </a:r>
            <a:r>
              <a:rPr lang="zh-CN" dirty="0" smtClean="0"/>
              <a:t>如下</a:t>
            </a:r>
            <a:r>
              <a:rPr lang="zh-CN" altLang="en-US" dirty="0" smtClean="0"/>
              <a:t>：</a:t>
            </a:r>
            <a:endParaRPr lang="zh-CN" dirty="0"/>
          </a:p>
          <a:p>
            <a:endParaRPr dirty="0" smtClean="0"/>
          </a:p>
          <a:p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en-US" dirty="0" err="1" smtClean="0"/>
              <a:t>toString</a:t>
            </a:r>
            <a:r>
              <a:rPr lang="en-US" altLang="zh-CN" dirty="0" smtClean="0"/>
              <a:t>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占位符 8"/>
          <p:cNvSpPr txBox="1"/>
          <p:nvPr/>
        </p:nvSpPr>
        <p:spPr bwMode="auto">
          <a:xfrm>
            <a:off x="928662" y="4286262"/>
            <a:ext cx="6357956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类名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哈希代码值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定义一个</a:t>
            </a:r>
            <a:r>
              <a:rPr dirty="0" smtClean="0"/>
              <a:t>Book.java</a:t>
            </a:r>
            <a:r>
              <a:rPr lang="zh-CN" dirty="0" smtClean="0"/>
              <a:t>类</a:t>
            </a:r>
            <a:r>
              <a:rPr lang="zh-CN" dirty="0"/>
              <a:t>，并重写</a:t>
            </a:r>
            <a:r>
              <a:rPr dirty="0"/>
              <a:t>toString()</a:t>
            </a:r>
            <a:r>
              <a:rPr lang="zh-CN" dirty="0" smtClean="0"/>
              <a:t>方法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en-US" dirty="0" err="1" smtClean="0"/>
              <a:t>toString</a:t>
            </a:r>
            <a:r>
              <a:rPr lang="en-US" altLang="zh-CN" dirty="0" smtClean="0"/>
              <a:t>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1676939"/>
            <a:ext cx="8072494" cy="132343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重写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toString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方法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public String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toString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{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return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this.bookName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+ “,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￥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this.price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+ “,” + 	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this.publisher</a:t>
            </a:r>
            <a:r>
              <a:rPr kumimoji="1" lang="en-US" altLang="zh-CN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 “,ISBN:”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this.isbn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}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altLang="en-US" dirty="0" smtClean="0"/>
              <a:t>通过测试类</a:t>
            </a:r>
            <a:r>
              <a:rPr dirty="0" smtClean="0"/>
              <a:t>BookDemo.java</a:t>
            </a:r>
            <a:r>
              <a:rPr lang="zh-CN" altLang="en-US" dirty="0" smtClean="0"/>
              <a:t>进行测试：</a:t>
            </a:r>
            <a:endParaRPr dirty="0" smtClean="0"/>
          </a:p>
          <a:p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en-US" dirty="0" err="1" smtClean="0"/>
              <a:t>toString</a:t>
            </a:r>
            <a:r>
              <a:rPr lang="en-US" altLang="zh-CN" dirty="0" smtClean="0"/>
              <a:t>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1676939"/>
            <a:ext cx="8072494" cy="230832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Book b1=new Book(“</a:t>
            </a:r>
            <a:r>
              <a:rPr kumimoji="1" lang="en-US" altLang="zh-CN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《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Java SE 8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应用开发</a:t>
            </a:r>
            <a:r>
              <a:rPr kumimoji="1" lang="en-US" altLang="zh-CN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》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”,98,“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科学出版社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”,“978-1-211-66889-8”);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(b1);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(“—————————————————————————————————————————————————————”);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Book b2=new Book(“</a:t>
            </a:r>
            <a:r>
              <a:rPr kumimoji="1" lang="en-US" altLang="zh-CN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《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C#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程序设计</a:t>
            </a:r>
            <a:r>
              <a:rPr kumimoji="1" lang="en-US" altLang="zh-CN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》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”,66,“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清华大学出版社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”,“978-1-211-66789-9”);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s=b1+“\n”+b2;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(s);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运行结果如下所</a:t>
            </a:r>
            <a:r>
              <a:rPr lang="zh-CN" dirty="0" smtClean="0"/>
              <a:t>示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en-US" dirty="0" err="1" smtClean="0"/>
              <a:t>toString</a:t>
            </a:r>
            <a:r>
              <a:rPr lang="en-US" altLang="zh-CN" dirty="0" smtClean="0"/>
              <a:t>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357158" y="1676939"/>
            <a:ext cx="8572560" cy="193899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《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SE 8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应用开发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》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￥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98.0,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科学出版社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,ISBN:978-1-211-66889-8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——————————————————————————————————————————</a:t>
            </a:r>
          </a:p>
          <a:p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《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SE 8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应用开发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》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￥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98.0,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科学出版社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,ISBN:978-1-211-66889-8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《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C#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程序设计</a:t>
            </a:r>
            <a:r>
              <a:rPr kumimoji="1"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》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￥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66.0,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清华大学出版社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,ISBN:978-1-211-66789-9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将</a:t>
            </a:r>
            <a:r>
              <a:rPr dirty="0"/>
              <a:t>Book</a:t>
            </a:r>
            <a:r>
              <a:rPr lang="zh-CN" dirty="0"/>
              <a:t>类中重写的</a:t>
            </a:r>
            <a:r>
              <a:rPr dirty="0"/>
              <a:t>toString()</a:t>
            </a:r>
            <a:r>
              <a:rPr lang="zh-CN" dirty="0"/>
              <a:t>方法注释掉，使用</a:t>
            </a:r>
            <a:r>
              <a:rPr dirty="0"/>
              <a:t>Object</a:t>
            </a:r>
            <a:r>
              <a:rPr lang="zh-CN" dirty="0"/>
              <a:t>原来默认的</a:t>
            </a:r>
            <a:r>
              <a:rPr dirty="0"/>
              <a:t>toString()</a:t>
            </a:r>
            <a:r>
              <a:rPr lang="zh-CN" dirty="0"/>
              <a:t>方法，则运行结果如下所</a:t>
            </a:r>
            <a:r>
              <a:rPr lang="zh-CN" dirty="0" smtClean="0"/>
              <a:t>示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4.3.2  </a:t>
            </a:r>
            <a:r>
              <a:rPr lang="en-US" dirty="0" err="1" smtClean="0"/>
              <a:t>toString</a:t>
            </a:r>
            <a:r>
              <a:rPr lang="en-US" altLang="zh-CN" dirty="0" smtClean="0"/>
              <a:t>()</a:t>
            </a:r>
            <a:r>
              <a:rPr dirty="0" smtClean="0"/>
              <a:t>方法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2143122"/>
            <a:ext cx="8072494" cy="132343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com.qst.chapter04.Book@1db9742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——————————————————————————————————————————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com.qst.chapter04.Book@1db9742</a:t>
            </a: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com.qst.chapter04.Book@106d69c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4286259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提供了</a:t>
            </a:r>
            <a:r>
              <a:rPr dirty="0"/>
              <a:t>String</a:t>
            </a:r>
            <a:r>
              <a:rPr lang="zh-CN" dirty="0"/>
              <a:t>、</a:t>
            </a:r>
            <a:r>
              <a:rPr dirty="0"/>
              <a:t>StringBuffer</a:t>
            </a:r>
            <a:r>
              <a:rPr lang="zh-CN" dirty="0"/>
              <a:t>和</a:t>
            </a:r>
            <a:r>
              <a:rPr dirty="0"/>
              <a:t>StringBuilder</a:t>
            </a:r>
            <a:r>
              <a:rPr lang="zh-CN" dirty="0"/>
              <a:t>三个类来封装</a:t>
            </a:r>
            <a:r>
              <a:rPr lang="zh-CN" dirty="0" smtClean="0"/>
              <a:t>字符串</a:t>
            </a:r>
            <a:r>
              <a:rPr lang="zh-CN" altLang="en-US" dirty="0" smtClean="0"/>
              <a:t>，</a:t>
            </a:r>
            <a:r>
              <a:rPr lang="zh-CN" dirty="0"/>
              <a:t>并提供了一系列方法来操作字符串</a:t>
            </a:r>
            <a:r>
              <a:rPr lang="zh-CN" dirty="0" smtClean="0"/>
              <a:t>对象</a:t>
            </a:r>
            <a:r>
              <a:rPr lang="zh-CN" altLang="en-US" dirty="0" smtClean="0"/>
              <a:t>，三者区别如下：</a:t>
            </a:r>
            <a:endParaRPr dirty="0" smtClean="0"/>
          </a:p>
          <a:p>
            <a:pPr lvl="1"/>
            <a:r>
              <a:rPr dirty="0"/>
              <a:t>String创建的字符串是不可变的，如果改变字符串变量的值，是在内存中创建一个新的字符串，字符串变量将引用新创建的字符串地址，而原来的字符串在内存中依然存在且内容不变，直至Java的垃圾回收系统对其进行销毁</a:t>
            </a:r>
            <a:r>
              <a:rPr dirty="0" smtClean="0"/>
              <a:t>。</a:t>
            </a:r>
            <a:endParaRPr lang="en-US" dirty="0" smtClean="0"/>
          </a:p>
          <a:p>
            <a:pPr lvl="1"/>
            <a:r>
              <a:rPr lang="en-US" dirty="0" err="1"/>
              <a:t>StringBuffer</a:t>
            </a:r>
            <a:r>
              <a:rPr dirty="0"/>
              <a:t>创建的字符串是可变的，当使用</a:t>
            </a:r>
            <a:r>
              <a:rPr lang="en-US" dirty="0" err="1"/>
              <a:t>StringBuffer</a:t>
            </a:r>
            <a:r>
              <a:rPr dirty="0"/>
              <a:t>创建一个字符串后，该字符串的内容可以通过</a:t>
            </a:r>
            <a:r>
              <a:rPr lang="en-US" dirty="0"/>
              <a:t>append()</a:t>
            </a:r>
            <a:r>
              <a:rPr dirty="0"/>
              <a:t>、</a:t>
            </a:r>
            <a:r>
              <a:rPr lang="en-US" dirty="0"/>
              <a:t>insert()</a:t>
            </a:r>
            <a:r>
              <a:rPr dirty="0"/>
              <a:t>、</a:t>
            </a:r>
            <a:r>
              <a:rPr lang="en-US" dirty="0" err="1"/>
              <a:t>setCharAt</a:t>
            </a:r>
            <a:r>
              <a:rPr lang="en-US" dirty="0"/>
              <a:t>()</a:t>
            </a:r>
            <a:r>
              <a:rPr dirty="0"/>
              <a:t>等方法进行改变，</a:t>
            </a:r>
            <a:r>
              <a:rPr dirty="0" smtClean="0"/>
              <a:t>而字符串变量所引用的地址一直不变，最终调用它的</a:t>
            </a:r>
            <a:r>
              <a:rPr lang="en-US" dirty="0" err="1" smtClean="0"/>
              <a:t>toString</a:t>
            </a:r>
            <a:r>
              <a:rPr lang="en-US" dirty="0"/>
              <a:t>()</a:t>
            </a:r>
            <a:r>
              <a:rPr dirty="0"/>
              <a:t>方法转换成一个</a:t>
            </a:r>
            <a:r>
              <a:rPr lang="en-US" dirty="0"/>
              <a:t>String</a:t>
            </a:r>
            <a:r>
              <a:rPr dirty="0" smtClean="0"/>
              <a:t>对象。</a:t>
            </a:r>
            <a:endParaRPr lang="en-US" dirty="0" smtClean="0"/>
          </a:p>
          <a:p>
            <a:pPr lvl="1"/>
            <a:r>
              <a:rPr lang="en-US" dirty="0" err="1" smtClean="0"/>
              <a:t>StringBuilder</a:t>
            </a:r>
            <a:r>
              <a:rPr dirty="0" smtClean="0"/>
              <a:t>与</a:t>
            </a:r>
            <a:r>
              <a:rPr lang="en-US" dirty="0" err="1"/>
              <a:t>StringBuffer</a:t>
            </a:r>
            <a:r>
              <a:rPr dirty="0"/>
              <a:t>类似也是创建一个可变的字符串，不同的是</a:t>
            </a:r>
            <a:r>
              <a:rPr lang="en-US" dirty="0" err="1"/>
              <a:t>StringBuffer</a:t>
            </a:r>
            <a:r>
              <a:rPr dirty="0"/>
              <a:t>是线程安全的，而</a:t>
            </a:r>
            <a:r>
              <a:rPr lang="en-US" dirty="0" err="1"/>
              <a:t>StringBuilder</a:t>
            </a:r>
            <a:r>
              <a:rPr dirty="0"/>
              <a:t>没有实现线程安全，因此性能较好</a:t>
            </a:r>
            <a:r>
              <a:rPr dirty="0" smtClean="0"/>
              <a:t>。</a:t>
            </a:r>
            <a:endParaRPr lang="zh-CN" dirty="0"/>
          </a:p>
          <a:p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 </a:t>
            </a:r>
            <a:r>
              <a:rPr dirty="0" smtClean="0"/>
              <a:t>字符串类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4286259"/>
          </a:xfrm>
        </p:spPr>
        <p:txBody>
          <a:bodyPr/>
          <a:lstStyle/>
          <a:p>
            <a:r>
              <a:rPr dirty="0" smtClean="0"/>
              <a:t>String</a:t>
            </a:r>
            <a:r>
              <a:rPr lang="zh-CN" dirty="0"/>
              <a:t>字符串类常用的</a:t>
            </a:r>
            <a:r>
              <a:rPr lang="zh-CN" dirty="0" smtClean="0"/>
              <a:t>方法</a:t>
            </a:r>
            <a:r>
              <a:rPr lang="zh-CN" altLang="en-US" dirty="0" smtClean="0"/>
              <a:t>如下：</a:t>
            </a:r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4.4.1  String</a:t>
            </a:r>
            <a:r>
              <a:rPr dirty="0" smtClean="0"/>
              <a:t>类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1357304"/>
          <a:ext cx="7931560" cy="364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298"/>
                <a:gridCol w="5801262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默认构造方法，创建一个包含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个字符的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对象（不是返回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null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String(char[] value)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使用一个字符数组构造一个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使用一个字符串值构造一个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根据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对象来创建对应的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sb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根据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对象来创建对应的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char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charAt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index)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获取字符串中指定位置的字符，参数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index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下标从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开始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compareTo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比较两个字符串的大小，相等返回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，不等则返回不等字符编码值的差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endsWith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判断一个字符串是否以指定的字符串结尾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2" y="714362"/>
          <a:ext cx="6573520" cy="404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310"/>
                <a:gridCol w="40932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equals()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比较两个字符串的内容是否相等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byte[]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getBytes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将字符串转换成字节数组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s)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找出指定的子字符串在字符串中第一次出现的位置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length()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返回字符串的长度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beg)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位置开始到结束的子字符串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beg,int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end)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位置开始到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end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位置的子字符串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toLowerCase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将字符串转换成小写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toUpperCase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将字符串转换成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大写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static 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valueOf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(X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将基本类型值转换成字符串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dirty="0"/>
              <a:t>下述代码演示</a:t>
            </a:r>
            <a:r>
              <a:rPr dirty="0"/>
              <a:t>String</a:t>
            </a:r>
            <a:r>
              <a:rPr lang="zh-CN" dirty="0"/>
              <a:t>类常用方法的</a:t>
            </a:r>
            <a:r>
              <a:rPr lang="zh-CN" dirty="0" smtClean="0"/>
              <a:t>应用</a:t>
            </a:r>
            <a:r>
              <a:rPr lang="zh-CN" altLang="en-US" dirty="0"/>
              <a:t>，</a:t>
            </a:r>
            <a:r>
              <a:rPr dirty="0" smtClean="0"/>
              <a:t>StringDemo.java</a:t>
            </a:r>
            <a:r>
              <a:rPr lang="zh-CN" altLang="en-US" dirty="0" smtClean="0"/>
              <a:t>如下</a:t>
            </a:r>
            <a:r>
              <a:rPr dirty="0" smtClean="0"/>
              <a:t> 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1795531"/>
            <a:ext cx="8072494" cy="206210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“I‘m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zhaokl,welcome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to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qingdao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!”;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字符串长度：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str.length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截取从下标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5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开始的子字符串：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”+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str.substring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截取从下标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5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开始到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10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结束的子字符串：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”+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str.substring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(5, 10));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转换成小写：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str.toLowerCase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转换成大写：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str.toUpperCase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结果如下：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1795531"/>
            <a:ext cx="8072494" cy="193899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zhaokl,welcome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qingdao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字符串长度：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截取从下标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开始的子字符串：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haokl,welcome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qingdao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截取从下标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开始到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结束的子字符串：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haokl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转换成小写：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i'm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zhaokl,welcome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qingdao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转换成大写：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ZHAOKL,WELCOME TO QINGDAO!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857224" y="928676"/>
          <a:ext cx="7748587" cy="3172877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基本类型的封装类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装箱和拆箱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Object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字符串类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Scanner</a:t>
                      </a: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Math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1357301"/>
          </a:xfrm>
        </p:spPr>
        <p:txBody>
          <a:bodyPr/>
          <a:lstStyle/>
          <a:p>
            <a:r>
              <a:rPr lang="zh-CN" dirty="0"/>
              <a:t>在</a:t>
            </a:r>
            <a:r>
              <a:rPr dirty="0"/>
              <a:t>Java</a:t>
            </a:r>
            <a:r>
              <a:rPr lang="zh-CN" dirty="0"/>
              <a:t>程序中</a:t>
            </a:r>
            <a:r>
              <a:rPr lang="zh-CN" dirty="0" smtClean="0"/>
              <a:t>，</a:t>
            </a:r>
            <a:r>
              <a:rPr lang="zh-CN" altLang="en-US" dirty="0" smtClean="0"/>
              <a:t>经常</a:t>
            </a:r>
            <a:r>
              <a:rPr lang="zh-CN" dirty="0" smtClean="0"/>
              <a:t>使用</a:t>
            </a:r>
            <a:r>
              <a:rPr lang="zh-CN" dirty="0"/>
              <a:t>“</a:t>
            </a:r>
            <a:r>
              <a:rPr dirty="0"/>
              <a:t>+</a:t>
            </a:r>
            <a:r>
              <a:rPr lang="zh-CN" dirty="0"/>
              <a:t>”运算符连接字符串，但不同情况下字符串连接的结果也是不同的</a:t>
            </a:r>
            <a:r>
              <a:rPr lang="zh-CN" dirty="0" smtClean="0"/>
              <a:t>，</a:t>
            </a:r>
            <a:r>
              <a:rPr lang="zh-CN" altLang="en-US" dirty="0" smtClean="0"/>
              <a:t>如下述代码</a:t>
            </a:r>
            <a:r>
              <a:rPr dirty="0" smtClean="0"/>
              <a:t>StringLinkDemo.java</a:t>
            </a:r>
            <a:r>
              <a:rPr lang="zh-CN" dirty="0" smtClean="0"/>
              <a:t>所示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2295597"/>
            <a:ext cx="8072494" cy="261610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name = “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zhaokel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str1 = “hello ” + name;// “hello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zhaokel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(str1);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其他类型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str2 = name + 10 + 20;// “zhaokel1020”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(str2);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其他类型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字符串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str3 = 10 + 4.5 + name;// 14.5zhaokel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(str3);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结果如下：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1795531"/>
            <a:ext cx="6786610" cy="10156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zhaokel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zhaokel1020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14.5zhaokel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59"/>
            <a:ext cx="8207375" cy="3929069"/>
          </a:xfrm>
        </p:spPr>
        <p:txBody>
          <a:bodyPr/>
          <a:lstStyle/>
          <a:p>
            <a:r>
              <a:rPr lang="zh-CN" dirty="0" smtClean="0"/>
              <a:t>使用</a:t>
            </a:r>
            <a:r>
              <a:rPr lang="zh-CN" dirty="0"/>
              <a:t>“</a:t>
            </a:r>
            <a:r>
              <a:rPr dirty="0"/>
              <a:t>+</a:t>
            </a:r>
            <a:r>
              <a:rPr lang="zh-CN" dirty="0"/>
              <a:t>”运算符连接字符串时注意以下三点</a:t>
            </a:r>
            <a:r>
              <a:rPr lang="zh-CN" altLang="en-US" dirty="0" smtClean="0"/>
              <a:t>：</a:t>
            </a:r>
            <a:endParaRPr dirty="0" smtClean="0"/>
          </a:p>
          <a:p>
            <a:pPr lvl="1"/>
            <a:r>
              <a:rPr dirty="0"/>
              <a:t>字符串与字符串进行“+”连接时：</a:t>
            </a:r>
            <a:r>
              <a:rPr dirty="0" smtClean="0"/>
              <a:t>第二个字符串会连接到第一个字符串之后。</a:t>
            </a:r>
            <a:endParaRPr dirty="0"/>
          </a:p>
          <a:p>
            <a:pPr lvl="1"/>
            <a:r>
              <a:rPr dirty="0"/>
              <a:t>字符串与其他类型进行“+”连接时：因字符串在前面，</a:t>
            </a:r>
            <a:r>
              <a:rPr dirty="0" smtClean="0"/>
              <a:t>所以其他类型的数据都将转换成字符串与前面的字符串进行连接。</a:t>
            </a:r>
            <a:endParaRPr dirty="0"/>
          </a:p>
          <a:p>
            <a:pPr lvl="1"/>
            <a:r>
              <a:rPr dirty="0"/>
              <a:t>其他类型与字符串进行“+”连接时：因字符串在后面，其他类型按照从左向右进行运算，最后再与字符串进行连接。</a:t>
            </a:r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4286259"/>
          </a:xfrm>
        </p:spPr>
        <p:txBody>
          <a:bodyPr/>
          <a:lstStyle/>
          <a:p>
            <a:r>
              <a:rPr dirty="0"/>
              <a:t>StringBuffer</a:t>
            </a:r>
            <a:r>
              <a:rPr lang="zh-CN" dirty="0"/>
              <a:t>字符缓冲区类是一种线程安全的可变字符</a:t>
            </a:r>
            <a:r>
              <a:rPr lang="zh-CN" dirty="0" smtClean="0"/>
              <a:t>序列</a:t>
            </a:r>
            <a:r>
              <a:rPr lang="zh-CN" altLang="en-US" dirty="0" smtClean="0"/>
              <a:t>，</a:t>
            </a:r>
            <a:r>
              <a:rPr lang="zh-CN" dirty="0" smtClean="0"/>
              <a:t>常用</a:t>
            </a:r>
            <a:r>
              <a:rPr lang="zh-CN" dirty="0"/>
              <a:t>的</a:t>
            </a:r>
            <a:r>
              <a:rPr lang="zh-CN" dirty="0" smtClean="0"/>
              <a:t>方法</a:t>
            </a:r>
            <a:r>
              <a:rPr lang="zh-CN" altLang="en-US" dirty="0" smtClean="0"/>
              <a:t>如下：</a:t>
            </a:r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4.4.2  </a:t>
            </a:r>
            <a:r>
              <a:rPr lang="en-US" dirty="0" err="1" smtClean="0"/>
              <a:t>StringBuffer</a:t>
            </a:r>
            <a:r>
              <a:rPr dirty="0" smtClean="0"/>
              <a:t>类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1785932"/>
          <a:ext cx="7938707" cy="32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697"/>
                <a:gridCol w="51600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构造一个不带字符的字符串缓冲区，初始容量为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个字符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capacity)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构造一个不带字符，但具有指定初始容量的字符串缓冲区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构造一个字符串缓冲区，并将其内容初始化为指定的字符串内容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append(String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在字符串末尾追加一个字符串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char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charAt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index)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返回指定下标位置的字符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capacity()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返回字符串缓冲区容量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delete(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start,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end)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删除指定开始下标到结束下标之间的子字符串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619137"/>
          <a:ext cx="8816594" cy="445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584"/>
                <a:gridCol w="51600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insert(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offset, 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在指定位置插入一个字符串，该方法提供多种参数的重载方法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lastIndexOf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返回最后出现指定字符串的下标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setCharAt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index, char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设置指定下标的字符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setLength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newLength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设置长度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length()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返回字符串的长度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replace(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start,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end,  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在指定开始下标和结束下标之间内容替换成指定子字符串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StringBuffer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reverse()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反转字符串序列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beg)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位置开始到结束的子字符串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subString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beg,int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end)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位置开始到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end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位置的子字符串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toString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返回当前缓冲区中的字符串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429684" cy="928673"/>
          </a:xfrm>
        </p:spPr>
        <p:txBody>
          <a:bodyPr/>
          <a:lstStyle/>
          <a:p>
            <a:r>
              <a:rPr lang="zh-CN" dirty="0"/>
              <a:t>下述代码演示</a:t>
            </a:r>
            <a:r>
              <a:rPr dirty="0"/>
              <a:t>StringBuffer</a:t>
            </a:r>
            <a:r>
              <a:rPr lang="zh-CN" dirty="0"/>
              <a:t>常用方法的</a:t>
            </a:r>
            <a:r>
              <a:rPr lang="zh-CN" dirty="0" smtClean="0"/>
              <a:t>应用</a:t>
            </a:r>
            <a:r>
              <a:rPr dirty="0" smtClean="0"/>
              <a:t>,StringBufferDemo.java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785786" y="2017469"/>
            <a:ext cx="8072494" cy="25545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StringBuffer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new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StringBuffer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初始长度：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sb.length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初始容量是：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sb.capacity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追加字符串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sb.append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(“java”);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追加后：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插入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sb.insert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(0, “hello 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插入后：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	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500048"/>
            <a:ext cx="8207375" cy="571483"/>
          </a:xfrm>
        </p:spPr>
        <p:txBody>
          <a:bodyPr/>
          <a:lstStyle/>
          <a:p>
            <a:r>
              <a:rPr dirty="0" smtClean="0"/>
              <a:t>StringBufferDemo.java</a:t>
            </a:r>
            <a:r>
              <a:rPr lang="zh-CN" altLang="en-US" dirty="0" smtClean="0"/>
              <a:t>（代码</a:t>
            </a:r>
            <a:r>
              <a:rPr dirty="0" smtClean="0"/>
              <a:t>2</a:t>
            </a:r>
            <a:r>
              <a:rPr lang="zh-CN" altLang="en-US" dirty="0" smtClean="0"/>
              <a:t>）如下：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785786" y="1142990"/>
            <a:ext cx="8072494" cy="35394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替换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sb.replace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(5, 6, “,”);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替换后：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删除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sb.delete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(5, 6); 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删除后：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反转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sb.reverse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反转后：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当前字符串长度：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sb.length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当前容量是：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sb.capacity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改变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StringBuilder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的长度，将只保留前面部分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sb.setLength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改变长度后：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结果如下：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1571618"/>
            <a:ext cx="6786610" cy="31700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初始长度：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初始容量是：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追加后：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插入后：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替换后：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hello,java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删除后：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反转后：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avajolleh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当前字符串长度：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当前容量是：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改变长度后：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avajo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4286259"/>
          </a:xfrm>
        </p:spPr>
        <p:txBody>
          <a:bodyPr/>
          <a:lstStyle/>
          <a:p>
            <a:r>
              <a:rPr dirty="0"/>
              <a:t>StringBuilder</a:t>
            </a:r>
            <a:r>
              <a:rPr lang="zh-CN" dirty="0"/>
              <a:t>字符串生成器类与</a:t>
            </a:r>
            <a:r>
              <a:rPr dirty="0"/>
              <a:t>StringBuffer</a:t>
            </a:r>
            <a:r>
              <a:rPr lang="zh-CN" dirty="0"/>
              <a:t>类似，也是创建可变的字符串序列，只不过没有线程安全控制</a:t>
            </a:r>
            <a:r>
              <a:rPr lang="zh-CN" altLang="en-US" dirty="0" smtClean="0"/>
              <a:t>，</a:t>
            </a:r>
            <a:r>
              <a:rPr lang="zh-CN" dirty="0" smtClean="0"/>
              <a:t>常用</a:t>
            </a:r>
            <a:r>
              <a:rPr lang="zh-CN" dirty="0"/>
              <a:t>的</a:t>
            </a:r>
            <a:r>
              <a:rPr lang="zh-CN" dirty="0" smtClean="0"/>
              <a:t>方法</a:t>
            </a:r>
            <a:r>
              <a:rPr lang="zh-CN" altLang="en-US" dirty="0" smtClean="0"/>
              <a:t>如下：</a:t>
            </a:r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4.4.3 </a:t>
            </a:r>
            <a:r>
              <a:rPr lang="en-US" dirty="0" err="1" smtClean="0"/>
              <a:t>StringBuilder</a:t>
            </a:r>
            <a:r>
              <a:rPr dirty="0" smtClean="0"/>
              <a:t>类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1785932"/>
          <a:ext cx="8011795" cy="32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785"/>
                <a:gridCol w="51600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构造一个不带字符的字符串生成器，初始容量为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16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个字符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capacity)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构造一个不带字符，但具有指定初始容量的字符串生成器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构造一个字符串生成器，并将其内容初始化为指定的字符串内容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append(String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在字符串末尾追加一个字符串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char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charAt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index)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返回指定下标位置的字符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capacity()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返回字符串生成器容量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delete(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start,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end)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删除指定开始下标到结束下标之间的子字符串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619137"/>
          <a:ext cx="8667433" cy="445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223"/>
                <a:gridCol w="49822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insert(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offset, 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在指定位置插入一个字符串，该方法提供多种参数的重载方法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lastIndexOf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返回最后出现指定字符串的下标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setCharAt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index, char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ch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设置指定下标的字符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setLength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newLength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设置长度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length()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返回字符串的长度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replace(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start,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end, 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在指定开始下标和结束下标之间内容替换成指定子字符串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StringBuilder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reverse()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反转字符串序列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subString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beg)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位置开始到结束的子字符串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subString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beg,int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end)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获取从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beg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位置开始到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end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位置的子字符串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toString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返回当前缓冲区中的字符串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Java</a:t>
            </a:r>
            <a:r>
              <a:rPr lang="zh-CN" dirty="0"/>
              <a:t>为其</a:t>
            </a:r>
            <a:r>
              <a:rPr dirty="0"/>
              <a:t>8</a:t>
            </a:r>
            <a:r>
              <a:rPr lang="zh-CN" dirty="0"/>
              <a:t>个基本数据类型提供了对应的封装类，通过这些封装类可以把</a:t>
            </a:r>
            <a:r>
              <a:rPr dirty="0"/>
              <a:t>8</a:t>
            </a:r>
            <a:r>
              <a:rPr lang="zh-CN" dirty="0"/>
              <a:t>个基本类型的值封装成对象进行</a:t>
            </a:r>
            <a:r>
              <a:rPr lang="zh-CN" dirty="0" smtClean="0"/>
              <a:t>使用</a:t>
            </a:r>
            <a:r>
              <a:rPr lang="zh-CN" altLang="en-US" dirty="0"/>
              <a:t>。</a:t>
            </a:r>
            <a:endParaRPr dirty="0" smtClean="0"/>
          </a:p>
          <a:p>
            <a:r>
              <a:rPr lang="zh-CN" dirty="0"/>
              <a:t>从</a:t>
            </a:r>
            <a:r>
              <a:rPr dirty="0"/>
              <a:t>JDK1.5</a:t>
            </a:r>
            <a:r>
              <a:rPr lang="zh-CN" dirty="0"/>
              <a:t>开始，</a:t>
            </a:r>
            <a:r>
              <a:rPr dirty="0"/>
              <a:t>Java</a:t>
            </a:r>
            <a:r>
              <a:rPr lang="zh-CN" dirty="0"/>
              <a:t>允许将基本类型的值直接赋值给对应的封装类</a:t>
            </a:r>
            <a:r>
              <a:rPr lang="zh-CN" dirty="0" smtClean="0"/>
              <a:t>对象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基本类型的封装类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1000111"/>
          </a:xfrm>
        </p:spPr>
        <p:txBody>
          <a:bodyPr/>
          <a:lstStyle/>
          <a:p>
            <a:r>
              <a:rPr lang="zh-CN" dirty="0"/>
              <a:t>下述代码演示</a:t>
            </a:r>
            <a:r>
              <a:rPr dirty="0"/>
              <a:t>StringBuilder</a:t>
            </a:r>
            <a:r>
              <a:rPr lang="zh-CN" dirty="0"/>
              <a:t>类的常用方法</a:t>
            </a:r>
            <a:r>
              <a:rPr lang="zh-CN" dirty="0" smtClean="0"/>
              <a:t>应用</a:t>
            </a:r>
            <a:r>
              <a:rPr lang="zh-CN" altLang="en-US" dirty="0" smtClean="0"/>
              <a:t>，</a:t>
            </a:r>
            <a:r>
              <a:rPr dirty="0" smtClean="0"/>
              <a:t>StringBuilderDemo.java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1763624"/>
            <a:ext cx="8072494" cy="230832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StringBuilder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new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StringBuilder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初始长度：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sb.length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初始容量是：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sb.capacity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追加字符串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sb.append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(“java”);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追加后：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插入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sb.insert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(0, “hello 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插入后：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	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1000111"/>
          </a:xfrm>
        </p:spPr>
        <p:txBody>
          <a:bodyPr/>
          <a:lstStyle/>
          <a:p>
            <a:r>
              <a:rPr dirty="0" smtClean="0"/>
              <a:t>StringBuilderDemo.java</a:t>
            </a:r>
            <a:r>
              <a:rPr lang="zh-CN" altLang="en-US" dirty="0" smtClean="0"/>
              <a:t>（代码</a:t>
            </a:r>
            <a:r>
              <a:rPr dirty="0" smtClean="0"/>
              <a:t>2</a:t>
            </a:r>
            <a:r>
              <a:rPr lang="zh-CN" altLang="en-US" dirty="0" smtClean="0"/>
              <a:t>）：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785786" y="1285866"/>
            <a:ext cx="8072494" cy="35394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替换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sb.replace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(5, 6, “,”);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替换后：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删除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sb.delete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(5, 6); 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删除后：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反转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sb.reverse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反转后：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当前字符串长度：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sb.length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当前容量是：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sb.capacity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改变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StringBuilder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的长度，将只保留前面部分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sb.setLength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(5);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改变长度后：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sb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err="1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结果如下：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1500180"/>
            <a:ext cx="6786610" cy="317009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初始长度：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初始容量是：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追加后：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插入后：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替换后：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hello,java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删除后：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反转后：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avajolleh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当前字符串长度：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当前容量是：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改变长度后：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avajo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59"/>
          </a:xfrm>
        </p:spPr>
        <p:txBody>
          <a:bodyPr/>
          <a:lstStyle/>
          <a:p>
            <a:r>
              <a:rPr dirty="0"/>
              <a:t>Scanner</a:t>
            </a:r>
            <a:r>
              <a:rPr lang="zh-CN" dirty="0"/>
              <a:t>扫描器类在</a:t>
            </a:r>
            <a:r>
              <a:rPr dirty="0"/>
              <a:t>java.util</a:t>
            </a:r>
            <a:r>
              <a:rPr lang="zh-CN" dirty="0"/>
              <a:t>包中，可以获取用户从键盘输入的不同数据，以完成数据的输入操作，同时也可以对输入的数据进行验证</a:t>
            </a:r>
            <a:r>
              <a:rPr lang="zh-CN" altLang="en-US" dirty="0" smtClean="0"/>
              <a:t>，</a:t>
            </a:r>
            <a:r>
              <a:rPr lang="zh-CN" dirty="0" smtClean="0"/>
              <a:t>常用</a:t>
            </a:r>
            <a:r>
              <a:rPr lang="zh-CN" dirty="0"/>
              <a:t>的</a:t>
            </a:r>
            <a:r>
              <a:rPr lang="zh-CN" dirty="0" smtClean="0"/>
              <a:t>方法</a:t>
            </a:r>
            <a:r>
              <a:rPr lang="zh-CN" altLang="en-US" dirty="0" smtClean="0"/>
              <a:t>如下：</a:t>
            </a:r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Scanner</a:t>
            </a:r>
            <a:r>
              <a:rPr dirty="0" smtClean="0"/>
              <a:t>类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119328"/>
          <a:ext cx="7692708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698"/>
                <a:gridCol w="51600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Scanner(File source)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构造一个从指定文件进行扫描的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Scanner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Scanner(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InputStream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source)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构造一个从指定的输入流进行扫描的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Scanner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hasNext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(Pattern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pattern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判断输入的数据是否符合指定的正则标准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hasNextInt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判断输入的是否是整数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hasNextFloat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判断输入的是否是单精度浮点数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next()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接收键盘输入的内容，并以字符串形式返回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472" y="1428742"/>
          <a:ext cx="7967345" cy="202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335"/>
                <a:gridCol w="51600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next(Pattern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pattern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接收键盘输入的内容，并进行正则验证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nextInt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接收键盘输入的整数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float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nextFloat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接收键盘输入的单精度浮点数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Scanner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useDelimiter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(String pattern)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设置读取的分隔符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1000111"/>
          </a:xfrm>
        </p:spPr>
        <p:txBody>
          <a:bodyPr/>
          <a:lstStyle/>
          <a:p>
            <a:r>
              <a:rPr dirty="0"/>
              <a:t>Scanner</a:t>
            </a:r>
            <a:r>
              <a:rPr lang="zh-CN" dirty="0"/>
              <a:t>类提供了一个可以接收</a:t>
            </a:r>
            <a:r>
              <a:rPr dirty="0"/>
              <a:t>InputStream</a:t>
            </a:r>
            <a:r>
              <a:rPr lang="zh-CN" dirty="0"/>
              <a:t>输入流类型的构造方法，只要是字节输入流的子类都可以通过</a:t>
            </a:r>
            <a:r>
              <a:rPr dirty="0"/>
              <a:t>Scanner</a:t>
            </a:r>
            <a:r>
              <a:rPr lang="zh-CN" dirty="0"/>
              <a:t>类进行</a:t>
            </a:r>
            <a:r>
              <a:rPr lang="zh-CN" dirty="0" smtClean="0"/>
              <a:t>读取</a:t>
            </a:r>
            <a:r>
              <a:rPr lang="zh-CN" altLang="en-US" dirty="0" smtClean="0"/>
              <a:t>，</a:t>
            </a:r>
            <a:r>
              <a:rPr lang="zh-CN" dirty="0"/>
              <a:t>下述代码演示</a:t>
            </a:r>
            <a:r>
              <a:rPr dirty="0"/>
              <a:t>Scanner</a:t>
            </a:r>
            <a:r>
              <a:rPr lang="zh-CN" dirty="0"/>
              <a:t>类常用方法的应用</a:t>
            </a:r>
            <a:r>
              <a:rPr lang="zh-CN" altLang="en-US" dirty="0" smtClean="0"/>
              <a:t>，</a:t>
            </a:r>
            <a:r>
              <a:rPr dirty="0"/>
              <a:t> </a:t>
            </a:r>
            <a:r>
              <a:rPr dirty="0" smtClean="0"/>
              <a:t>ScannerDemo.java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2214560"/>
            <a:ext cx="8072494" cy="25545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创建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Scanner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对象， 从键盘接收数据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Scanner sc = new Scanner(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System.in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请输入一个字符串（不带空格）：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接收字符串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s1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sc.next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(“s1=” + s1);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 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请输入整数：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接收整数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sc.nextInt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);	</a:t>
            </a:r>
            <a:endParaRPr kumimoji="1" lang="zh-CN" altLang="en-US" sz="1600" dirty="0" err="1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1000111"/>
          </a:xfrm>
        </p:spPr>
        <p:txBody>
          <a:bodyPr/>
          <a:lstStyle/>
          <a:p>
            <a:r>
              <a:rPr dirty="0" smtClean="0"/>
              <a:t>ScannerDemo.java</a:t>
            </a:r>
            <a:r>
              <a:rPr lang="zh-CN" altLang="en-US" dirty="0" smtClean="0"/>
              <a:t>（代码</a:t>
            </a:r>
            <a:r>
              <a:rPr dirty="0" smtClean="0"/>
              <a:t>2</a:t>
            </a:r>
            <a:r>
              <a:rPr lang="zh-CN" altLang="en-US" dirty="0" smtClean="0"/>
              <a:t>）：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857224" y="1142990"/>
            <a:ext cx="8072494" cy="403187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请输入浮点数：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接收浮点数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float f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sc.nextFloat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(“f=” + f);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请输入一个字符串（带空格）：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接收字符串，默认情况下只能取出空格之前的数据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s2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sc.next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(“s2=” + s2);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设置读取的分隔符为回车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sc.useDelimiter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(“\n”);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接收上次扫描剩下的空格之后的数据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s3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sc.next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(“s3=” + s3);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请输入一个字符串（带空格）：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s4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sc.next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("s4=" + s4);</a:t>
            </a:r>
            <a:endParaRPr kumimoji="1" lang="zh-CN" altLang="en-US" sz="1600" dirty="0" err="1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85821"/>
            <a:ext cx="8207375" cy="571483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zh-CN" altLang="en-US" dirty="0" smtClean="0"/>
              <a:t>结果如下：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1285866"/>
            <a:ext cx="6786610" cy="378565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请输入一个字符串（不带空格）：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s1=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请输入整数：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请输入浮点数：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f=12.3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请输入一个字符串（带空格）：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s2=</a:t>
            </a:r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s3= def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请输入一个字符串（带空格）：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s4=hello java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3857631"/>
          </a:xfrm>
        </p:spPr>
        <p:txBody>
          <a:bodyPr/>
          <a:lstStyle/>
          <a:p>
            <a:r>
              <a:rPr lang="zh-CN" dirty="0"/>
              <a:t>通过运行结果可以看出，默认情况下</a:t>
            </a:r>
            <a:r>
              <a:rPr dirty="0"/>
              <a:t>next()</a:t>
            </a:r>
            <a:r>
              <a:rPr lang="zh-CN" dirty="0"/>
              <a:t>方法只扫描接收空格之前的内容，如果希望空格一起接收，则可以使用</a:t>
            </a:r>
            <a:r>
              <a:rPr dirty="0"/>
              <a:t>useDelimiter()</a:t>
            </a:r>
            <a:r>
              <a:rPr lang="zh-CN" dirty="0"/>
              <a:t>方法设置分隔符后再</a:t>
            </a:r>
            <a:r>
              <a:rPr lang="zh-CN" dirty="0" smtClean="0"/>
              <a:t>接收</a:t>
            </a:r>
            <a:r>
              <a:rPr lang="zh-CN" altLang="en-US" dirty="0" smtClean="0"/>
              <a:t>。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59"/>
          </a:xfrm>
        </p:spPr>
        <p:txBody>
          <a:bodyPr/>
          <a:lstStyle/>
          <a:p>
            <a:r>
              <a:rPr dirty="0"/>
              <a:t>Math</a:t>
            </a:r>
            <a:r>
              <a:rPr lang="zh-CN" dirty="0"/>
              <a:t>类包含常用的执行基本数学运算的方法，如初等指数、对数、平方根和三角函数等。</a:t>
            </a:r>
            <a:r>
              <a:rPr dirty="0"/>
              <a:t>Math</a:t>
            </a:r>
            <a:r>
              <a:rPr lang="zh-CN" dirty="0"/>
              <a:t>类提供的方法都是静态的，可以直接调用，无需实例化</a:t>
            </a:r>
            <a:r>
              <a:rPr lang="zh-CN" dirty="0" smtClean="0"/>
              <a:t>。常用</a:t>
            </a:r>
            <a:r>
              <a:rPr lang="zh-CN" dirty="0"/>
              <a:t>的</a:t>
            </a:r>
            <a:r>
              <a:rPr lang="zh-CN" dirty="0" smtClean="0"/>
              <a:t>方法</a:t>
            </a:r>
            <a:r>
              <a:rPr lang="zh-CN" altLang="en-US" dirty="0" smtClean="0"/>
              <a:t>如下：</a:t>
            </a:r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Math</a:t>
            </a:r>
            <a:r>
              <a:rPr dirty="0" smtClean="0"/>
              <a:t>类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24" y="2119328"/>
          <a:ext cx="7692708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698"/>
                <a:gridCol w="51600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abs(double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求绝对值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ceil(double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得到不小于某数的最小整数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floor(double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得到不大于某数的最大整数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round(double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同上，返回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型或者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型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上一个函数返回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double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型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 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max(double a, double b)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求两数中最大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min(double a, double b)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求两数中最小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Group 96"/>
          <p:cNvGraphicFramePr>
            <a:graphicFrameLocks noGrp="1"/>
          </p:cNvGraphicFramePr>
          <p:nvPr/>
        </p:nvGraphicFramePr>
        <p:xfrm>
          <a:off x="285720" y="571504"/>
          <a:ext cx="8572559" cy="4201344"/>
        </p:xfrm>
        <a:graphic>
          <a:graphicData uri="http://schemas.openxmlformats.org/drawingml/2006/table">
            <a:tbl>
              <a:tblPr/>
              <a:tblGrid>
                <a:gridCol w="1928826"/>
                <a:gridCol w="2500330"/>
                <a:gridCol w="4143403"/>
              </a:tblGrid>
              <a:tr h="3683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dobe 仿宋 Std R" pitchFamily="18" charset="-122"/>
                          <a:cs typeface="Times New Roman" panose="02020603050405020304" pitchFamily="18" charset="0"/>
                        </a:rPr>
                        <a:t>基本数据类型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dobe 仿宋 Std R" pitchFamily="18" charset="-122"/>
                          <a:cs typeface="Times New Roman" panose="02020603050405020304" pitchFamily="18" charset="0"/>
                        </a:rPr>
                        <a:t>封装类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dobe 仿宋 Std R" pitchFamily="18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603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byte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Byte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6446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Character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单精度浮点型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双精度浮点型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380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布尔型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基本类型的封装类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928676"/>
          <a:ext cx="7692708" cy="283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698"/>
                <a:gridCol w="5160010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sin(double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求正弦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tan(double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求正切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cos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求余弦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sqrt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(double a)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求平方根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pow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(double a, double b)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第一个参数的第二个参数次幂的值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random()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返回在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0.0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1.0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之间的数，大于等于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0.0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，小于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1.0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3857631"/>
          </a:xfrm>
        </p:spPr>
        <p:txBody>
          <a:bodyPr/>
          <a:lstStyle/>
          <a:p>
            <a:r>
              <a:rPr dirty="0"/>
              <a:t>Math</a:t>
            </a:r>
            <a:r>
              <a:rPr lang="zh-CN" dirty="0"/>
              <a:t>类除了提供大量的静态方法之外，还提供了两个静态常量：</a:t>
            </a:r>
            <a:r>
              <a:rPr dirty="0"/>
              <a:t>PI</a:t>
            </a:r>
            <a:r>
              <a:rPr lang="zh-CN" dirty="0"/>
              <a:t>和</a:t>
            </a:r>
            <a:r>
              <a:rPr dirty="0"/>
              <a:t>E</a:t>
            </a:r>
            <a:r>
              <a:rPr lang="zh-CN" dirty="0"/>
              <a:t>，正如其名字所暗示的，</a:t>
            </a:r>
            <a:r>
              <a:rPr lang="zh-CN" dirty="0" smtClean="0"/>
              <a:t>分别表示</a:t>
            </a:r>
            <a:r>
              <a:rPr dirty="0" smtClean="0"/>
              <a:t>    </a:t>
            </a:r>
            <a:r>
              <a:rPr lang="zh-CN" dirty="0" smtClean="0"/>
              <a:t>和</a:t>
            </a:r>
            <a:r>
              <a:rPr dirty="0"/>
              <a:t>e</a:t>
            </a:r>
            <a:r>
              <a:rPr lang="zh-CN" dirty="0"/>
              <a:t>的</a:t>
            </a:r>
            <a:r>
              <a:rPr lang="zh-CN" dirty="0" smtClean="0"/>
              <a:t>值</a:t>
            </a:r>
            <a:r>
              <a:rPr lang="zh-CN" altLang="en-US" dirty="0" smtClean="0"/>
              <a:t>。</a:t>
            </a:r>
            <a:endParaRPr dirty="0" smtClean="0"/>
          </a:p>
          <a:p>
            <a:r>
              <a:rPr lang="zh-CN" dirty="0"/>
              <a:t>下述代码演示</a:t>
            </a:r>
            <a:r>
              <a:rPr dirty="0"/>
              <a:t>Math</a:t>
            </a:r>
            <a:r>
              <a:rPr lang="zh-CN" dirty="0"/>
              <a:t>类中方法的</a:t>
            </a:r>
            <a:r>
              <a:rPr lang="zh-CN" dirty="0" smtClean="0"/>
              <a:t>使用</a:t>
            </a:r>
            <a:r>
              <a:rPr lang="zh-CN" altLang="en-US" dirty="0" smtClean="0"/>
              <a:t>，</a:t>
            </a:r>
            <a:r>
              <a:rPr dirty="0" smtClean="0"/>
              <a:t>MathDemo.java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03810" name="Picture 2" descr="962bd40735fae6cdbd87847e0cb30f2442a70ff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285866"/>
            <a:ext cx="228601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占位符 8"/>
          <p:cNvSpPr txBox="1"/>
          <p:nvPr/>
        </p:nvSpPr>
        <p:spPr bwMode="auto">
          <a:xfrm>
            <a:off x="642910" y="2285998"/>
            <a:ext cx="8501090" cy="25545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将弧度转换角度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Math.toDegrees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(1.57)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Math.toDegrees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(1.57));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取整，返回小于目标数的最大整数。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Math.floor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(-1.2 )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Math.floor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(-1.2));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计算平方根。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Math.sqrt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(2.3 )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Math.sqrt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(2.3));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计算绝对值。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("Math.abs(-4.5)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Math.abs(-4.5));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找出最大值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("Math.max(2.3 , 4.5)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Math.max(2.3, 4.5));</a:t>
            </a:r>
            <a:endParaRPr kumimoji="1" lang="zh-CN" altLang="en-US" sz="1600" dirty="0" err="1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642945"/>
            <a:ext cx="8643966" cy="3857631"/>
          </a:xfrm>
        </p:spPr>
        <p:txBody>
          <a:bodyPr/>
          <a:lstStyle/>
          <a:p>
            <a:r>
              <a:rPr lang="zh-CN" altLang="en-US" dirty="0" smtClean="0"/>
              <a:t>运行结果如下：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1428742"/>
            <a:ext cx="7215238" cy="163121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Math.toDegrees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(1.57)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89.95437383553926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(-1.2 )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-2.0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(2.3 )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1.51657508881031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Math.abs(-4.5)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4.5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Math.max(2.3 , 4.5)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4.5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86259"/>
          </a:xfrm>
        </p:spPr>
        <p:txBody>
          <a:bodyPr/>
          <a:lstStyle/>
          <a:p>
            <a:r>
              <a:rPr dirty="0"/>
              <a:t>Date</a:t>
            </a:r>
            <a:r>
              <a:rPr lang="zh-CN" dirty="0"/>
              <a:t>类用来表示日期和时间，该时间是一个长整型（</a:t>
            </a:r>
            <a:r>
              <a:rPr dirty="0"/>
              <a:t>long</a:t>
            </a:r>
            <a:r>
              <a:rPr lang="zh-CN" dirty="0"/>
              <a:t>），精确到毫秒</a:t>
            </a:r>
            <a:r>
              <a:rPr lang="zh-CN" dirty="0" smtClean="0"/>
              <a:t>。常用</a:t>
            </a:r>
            <a:r>
              <a:rPr lang="zh-CN" dirty="0"/>
              <a:t>的</a:t>
            </a:r>
            <a:r>
              <a:rPr lang="zh-CN" dirty="0" smtClean="0"/>
              <a:t>方法</a:t>
            </a:r>
            <a:r>
              <a:rPr lang="zh-CN" altLang="en-US" dirty="0" smtClean="0"/>
              <a:t>如下：</a:t>
            </a:r>
            <a:endParaRPr dirty="0" smtClean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4.7 Date</a:t>
            </a:r>
            <a:r>
              <a:rPr dirty="0" smtClean="0"/>
              <a:t>类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1500180"/>
          <a:ext cx="8143932" cy="353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256"/>
                <a:gridCol w="5462676"/>
              </a:tblGrid>
              <a:tr h="4048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solidFill>
                            <a:schemeClr val="lt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方法</a:t>
                      </a:r>
                      <a:endParaRPr lang="zh-CN" sz="1400" b="1" kern="100" dirty="0">
                        <a:solidFill>
                          <a:schemeClr val="lt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功能描述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Date()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默认构造方法，创建一个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Date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对象并以当前系统时间来初始化该对象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Date(long date)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构造方法，以指定的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值初始化一个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Date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对象，该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值是自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1970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年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日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00:00:00 GMT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时间以来的毫秒数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after(Date when)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判断日期是否在指定日期之后，如果是则返回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ture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，否则返回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before(Date when)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判断日期是否在指定日期之前，如果是则返回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ture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，否则返回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false</a:t>
                      </a:r>
                      <a:endParaRPr lang="zh-CN" sz="1400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compareTo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(Date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date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与指定日期进行比较，如果相等则返回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，如果在指定日期之前则返回小于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的数，如果在指定日期之后则返回大于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的数</a:t>
                      </a:r>
                    </a:p>
                  </a:txBody>
                  <a:tcPr marL="68580" marR="68580" marT="0" marB="0" anchor="ctr"/>
                </a:tc>
              </a:tr>
              <a:tr h="4048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String </a:t>
                      </a:r>
                      <a:r>
                        <a:rPr lang="en-US" sz="1400" u="none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toString</a:t>
                      </a:r>
                      <a:r>
                        <a:rPr lang="en-US" sz="1400" u="none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()</a:t>
                      </a:r>
                      <a:endParaRPr lang="zh-CN" sz="1400" u="none" kern="100" dirty="0">
                        <a:solidFill>
                          <a:schemeClr val="dk1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将日期转换成字符串，字符串格式是：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dow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mon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hh:mm:ss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zzz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yyyy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其中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dow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是一周中的某一天（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Sun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Tue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Wed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Thu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Fri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Sat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  <a:r>
                        <a:rPr lang="zh-CN" sz="1400" kern="100" dirty="0" smtClean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；</a:t>
                      </a:r>
                      <a:r>
                        <a:rPr lang="en-US" sz="1400" kern="100" dirty="0" err="1" smtClean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mon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是月份；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dd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是天；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hh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是小时；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mm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是分钟；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ss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是秒；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zzz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是时间标准的缩写，如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CST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等；</a:t>
                      </a:r>
                      <a:r>
                        <a:rPr lang="en-US" sz="1400" kern="100" dirty="0" err="1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yyyy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是年。例如“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Mon Nov 03 20:20:07 CST 2014</a:t>
                      </a:r>
                      <a:r>
                        <a:rPr lang="zh-CN" sz="1400" kern="100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”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785821"/>
            <a:ext cx="8643966" cy="3857631"/>
          </a:xfrm>
        </p:spPr>
        <p:txBody>
          <a:bodyPr/>
          <a:lstStyle/>
          <a:p>
            <a:r>
              <a:rPr lang="zh-CN" dirty="0" smtClean="0"/>
              <a:t>下述</a:t>
            </a:r>
            <a:r>
              <a:rPr lang="zh-CN" dirty="0"/>
              <a:t>代码</a:t>
            </a:r>
            <a:r>
              <a:rPr lang="zh-CN" dirty="0" smtClean="0"/>
              <a:t>演示</a:t>
            </a:r>
            <a:r>
              <a:rPr dirty="0" smtClean="0"/>
              <a:t>Date</a:t>
            </a:r>
            <a:r>
              <a:rPr lang="zh-CN" dirty="0" smtClean="0"/>
              <a:t>类</a:t>
            </a:r>
            <a:r>
              <a:rPr lang="zh-CN" dirty="0"/>
              <a:t>中方法的</a:t>
            </a:r>
            <a:r>
              <a:rPr lang="zh-CN" dirty="0" smtClean="0"/>
              <a:t>使用</a:t>
            </a:r>
            <a:r>
              <a:rPr lang="zh-CN" altLang="en-US" dirty="0" smtClean="0"/>
              <a:t>，</a:t>
            </a:r>
            <a:r>
              <a:rPr dirty="0"/>
              <a:t>DateDemo</a:t>
            </a:r>
            <a:r>
              <a:rPr dirty="0" smtClean="0"/>
              <a:t>.java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571472" y="1667902"/>
            <a:ext cx="8501090" cy="304698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以系统当前时间实例化一个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对象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dateNow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new Date();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输出系统当前时间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系统当前时间是：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dateNow.toString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以指定值实例化一个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对象</a:t>
            </a: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dateOld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= new Date(8000L);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输出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date1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(“date1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dateOld.toString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// 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两个日期进行比较，并输出</a:t>
            </a: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(“after()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dateNow.after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dateOld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(“before()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”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dateNow.before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dateOld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compareTo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kumimoji="1" lang="zh-CN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" +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dateNow.compareTo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dateOld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));</a:t>
            </a:r>
            <a:endParaRPr kumimoji="1" lang="zh-CN" altLang="en-US" sz="1600" dirty="0" err="1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785821"/>
            <a:ext cx="8643966" cy="3857631"/>
          </a:xfrm>
        </p:spPr>
        <p:txBody>
          <a:bodyPr/>
          <a:lstStyle/>
          <a:p>
            <a:r>
              <a:rPr lang="zh-CN" altLang="en-US" dirty="0" smtClean="0"/>
              <a:t>运行结果如下：</a:t>
            </a:r>
            <a:endParaRPr dirty="0" smtClean="0"/>
          </a:p>
          <a:p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1571618"/>
            <a:ext cx="6643734" cy="163121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系统当前时间是：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Wed Jan 21 15:24:50 CST 2015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date1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Thu Jan 01 08:00:08 CST 1970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after()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before()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zh-CN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是：</a:t>
            </a:r>
            <a:r>
              <a:rPr kumimoji="1"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zh-CN" alt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2-1</a:t>
            </a:r>
            <a:r>
              <a:rPr lang="zh-CN" dirty="0" smtClean="0"/>
              <a:t>】</a:t>
            </a:r>
            <a:r>
              <a:rPr lang="zh-CN" dirty="0"/>
              <a:t>编写物流信息实体类</a:t>
            </a:r>
            <a:endParaRPr dirty="0" smtClean="0"/>
          </a:p>
          <a:p>
            <a:pPr lvl="1"/>
            <a:r>
              <a:rPr lang="en-US" dirty="0"/>
              <a:t>Transport</a:t>
            </a:r>
            <a:r>
              <a:rPr lang="en-US" dirty="0" smtClean="0"/>
              <a:t>.java</a:t>
            </a:r>
            <a:endParaRPr dirty="0" smtClean="0"/>
          </a:p>
          <a:p>
            <a:pPr lvl="0"/>
            <a:r>
              <a:rPr lang="zh-CN" dirty="0"/>
              <a:t>【任务</a:t>
            </a:r>
            <a:r>
              <a:rPr dirty="0"/>
              <a:t>2-2</a:t>
            </a:r>
            <a:r>
              <a:rPr lang="zh-CN" dirty="0" smtClean="0"/>
              <a:t>】</a:t>
            </a:r>
            <a:r>
              <a:rPr lang="zh-CN" dirty="0"/>
              <a:t>创建物流业务类，实现物流数据的信息采集及显示功能</a:t>
            </a:r>
            <a:endParaRPr dirty="0" smtClean="0"/>
          </a:p>
          <a:p>
            <a:pPr lvl="1"/>
            <a:r>
              <a:rPr lang="en-US" dirty="0" err="1"/>
              <a:t>TransportService</a:t>
            </a:r>
            <a:r>
              <a:rPr dirty="0" smtClean="0"/>
              <a:t>.java</a:t>
            </a:r>
          </a:p>
          <a:p>
            <a:pPr lvl="0"/>
            <a:r>
              <a:rPr lang="zh-CN" dirty="0"/>
              <a:t>【任务</a:t>
            </a:r>
            <a:r>
              <a:rPr dirty="0"/>
              <a:t>2-3</a:t>
            </a:r>
            <a:r>
              <a:rPr lang="zh-CN" dirty="0" smtClean="0"/>
              <a:t>】</a:t>
            </a:r>
            <a:r>
              <a:rPr lang="zh-CN" dirty="0"/>
              <a:t>创建一个物流测试类，演示物流数据的信息采集及显示</a:t>
            </a:r>
            <a:endParaRPr dirty="0" smtClean="0"/>
          </a:p>
          <a:p>
            <a:pPr lvl="1"/>
            <a:r>
              <a:rPr lang="en-US" dirty="0"/>
              <a:t>Utils</a:t>
            </a:r>
            <a:r>
              <a:rPr lang="en-US" dirty="0" smtClean="0"/>
              <a:t>.java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4.7 </a:t>
            </a:r>
            <a:r>
              <a:rPr dirty="0" smtClean="0"/>
              <a:t>贯穿任务实现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 smtClean="0"/>
              <a:t>Java</a:t>
            </a:r>
            <a:r>
              <a:rPr lang="zh-CN" sz="1800" dirty="0"/>
              <a:t>是为</a:t>
            </a:r>
            <a:r>
              <a:rPr sz="1800" dirty="0"/>
              <a:t>8</a:t>
            </a:r>
            <a:r>
              <a:rPr lang="zh-CN" sz="1800" dirty="0"/>
              <a:t>个基本类型提供了对应的封装类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提供了自动装箱（</a:t>
            </a:r>
            <a:r>
              <a:rPr sz="1800" dirty="0"/>
              <a:t>Autoboxing</a:t>
            </a:r>
            <a:r>
              <a:rPr lang="zh-CN" sz="1800" dirty="0"/>
              <a:t>）和自动拆箱（</a:t>
            </a:r>
            <a:r>
              <a:rPr sz="1800" dirty="0"/>
              <a:t>AutoUnboxing</a:t>
            </a:r>
            <a:r>
              <a:rPr lang="zh-CN" sz="1800" dirty="0"/>
              <a:t>）功能，基本类型变量和封装类之间可以直接赋值</a:t>
            </a:r>
          </a:p>
          <a:p>
            <a:pPr lvl="0"/>
            <a:r>
              <a:rPr lang="zh-CN" sz="1800" dirty="0"/>
              <a:t>装箱是指将基本类型数据值转换成对应的封装类对象，即将栈中的数据封装成对象存放到堆中的过程</a:t>
            </a:r>
          </a:p>
          <a:p>
            <a:pPr lvl="0"/>
            <a:r>
              <a:rPr lang="zh-CN" sz="1800" dirty="0"/>
              <a:t>拆箱是装箱的反过程，是将封装的对象转换成基本类型数据值，即将堆中的数据值存放到栈中的过程</a:t>
            </a:r>
          </a:p>
          <a:p>
            <a:pPr lvl="0"/>
            <a:r>
              <a:rPr sz="1800" dirty="0"/>
              <a:t>Object</a:t>
            </a:r>
            <a:r>
              <a:rPr lang="zh-CN" sz="1800" dirty="0"/>
              <a:t>是所有类的顶级父类</a:t>
            </a:r>
          </a:p>
          <a:p>
            <a:pPr lvl="0"/>
            <a:r>
              <a:rPr sz="1800" dirty="0"/>
              <a:t>equals()</a:t>
            </a:r>
            <a:r>
              <a:rPr lang="zh-CN" sz="1800" dirty="0"/>
              <a:t>方法通常可以用于比较两个对象的内容是否</a:t>
            </a:r>
            <a:r>
              <a:rPr lang="zh-CN" sz="1800" dirty="0" smtClean="0"/>
              <a:t>相同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String</a:t>
            </a:r>
            <a:r>
              <a:rPr lang="zh-CN" sz="1800" dirty="0"/>
              <a:t>创建的字符串是不可变的</a:t>
            </a:r>
          </a:p>
          <a:p>
            <a:pPr lvl="0"/>
            <a:r>
              <a:rPr sz="1800" dirty="0"/>
              <a:t>StringBuffer</a:t>
            </a:r>
            <a:r>
              <a:rPr lang="zh-CN" sz="1800" dirty="0"/>
              <a:t>字符缓冲区类是一种线程安全的可变字符序列</a:t>
            </a:r>
          </a:p>
          <a:p>
            <a:pPr lvl="0"/>
            <a:r>
              <a:rPr sz="1800" dirty="0"/>
              <a:t>StringBuilder</a:t>
            </a:r>
            <a:r>
              <a:rPr lang="zh-CN" sz="1800" dirty="0"/>
              <a:t>字符串生成器类也是创建可变的字符串序列，没有线程安全控制</a:t>
            </a:r>
          </a:p>
          <a:p>
            <a:pPr lvl="0"/>
            <a:r>
              <a:rPr sz="1800" dirty="0"/>
              <a:t>Scanner</a:t>
            </a:r>
            <a:r>
              <a:rPr lang="zh-CN" sz="1800" dirty="0"/>
              <a:t>扫描器类在</a:t>
            </a:r>
            <a:r>
              <a:rPr sz="1800" dirty="0"/>
              <a:t>java.util</a:t>
            </a:r>
            <a:r>
              <a:rPr lang="zh-CN" sz="1800" dirty="0"/>
              <a:t>包中，可以获取用户从键盘输入的不同数据，以完成数据的输入操作，同时也可以对输入的数据进行验证</a:t>
            </a:r>
          </a:p>
          <a:p>
            <a:r>
              <a:rPr sz="1800" dirty="0"/>
              <a:t>Math</a:t>
            </a:r>
            <a:r>
              <a:rPr lang="zh-CN" sz="1800" dirty="0"/>
              <a:t>类包含常用的执行基本数学运算的方法，如初等指数、对数、平方根和三角函数等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从</a:t>
            </a:r>
            <a:r>
              <a:rPr dirty="0"/>
              <a:t>JDK1.5</a:t>
            </a:r>
            <a:r>
              <a:rPr lang="zh-CN" dirty="0"/>
              <a:t>之后，</a:t>
            </a:r>
            <a:r>
              <a:rPr dirty="0"/>
              <a:t>Java</a:t>
            </a:r>
            <a:r>
              <a:rPr lang="zh-CN" dirty="0"/>
              <a:t>提供了自动装箱（</a:t>
            </a:r>
            <a:r>
              <a:rPr dirty="0"/>
              <a:t>Autoboxing</a:t>
            </a:r>
            <a:r>
              <a:rPr lang="zh-CN" dirty="0"/>
              <a:t>）和自动拆箱（</a:t>
            </a:r>
            <a:r>
              <a:rPr dirty="0"/>
              <a:t>AutoUnboxing</a:t>
            </a:r>
            <a:r>
              <a:rPr lang="zh-CN" dirty="0"/>
              <a:t>）功能，因此，基本类型变量和封装类之间可以直接</a:t>
            </a:r>
            <a:r>
              <a:rPr lang="zh-CN" dirty="0" smtClean="0"/>
              <a:t>赋值</a:t>
            </a:r>
            <a:r>
              <a:rPr lang="zh-CN" altLang="en-US" dirty="0" smtClean="0"/>
              <a:t>，例如：</a:t>
            </a:r>
            <a:endParaRPr lang="zh-CN" dirty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3357568"/>
            <a:ext cx="7000898" cy="1214453"/>
          </a:xfrm>
        </p:spPr>
        <p:txBody>
          <a:bodyPr/>
          <a:lstStyle/>
          <a:p>
            <a:pPr lvl="0"/>
            <a:r>
              <a:rPr lang="en-US" dirty="0"/>
              <a:t>Java</a:t>
            </a:r>
            <a:r>
              <a:rPr dirty="0"/>
              <a:t>中装箱和拆箱操作的原理及详细介绍参见本章</a:t>
            </a:r>
            <a:r>
              <a:rPr lang="en-US" dirty="0"/>
              <a:t>4.2</a:t>
            </a:r>
            <a:r>
              <a:rPr dirty="0"/>
              <a:t>节。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493585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3946544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8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基本类型的封装类</a:t>
            </a:r>
            <a:endParaRPr dirty="0"/>
          </a:p>
        </p:txBody>
      </p:sp>
      <p:sp>
        <p:nvSpPr>
          <p:cNvPr id="19" name="文本占位符 8"/>
          <p:cNvSpPr txBox="1"/>
          <p:nvPr/>
        </p:nvSpPr>
        <p:spPr bwMode="auto">
          <a:xfrm>
            <a:off x="928662" y="2357436"/>
            <a:ext cx="6357956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Integer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obj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=10;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b=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obj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428890"/>
          </a:xfrm>
        </p:spPr>
        <p:txBody>
          <a:bodyPr/>
          <a:lstStyle/>
          <a:p>
            <a:r>
              <a:rPr lang="zh-CN" dirty="0" smtClean="0"/>
              <a:t>封装</a:t>
            </a:r>
            <a:r>
              <a:rPr lang="zh-CN" dirty="0"/>
              <a:t>类还可以实现基本类型变量和字符串之间的转换，将字符串的值转换为基本类型的值有两种</a:t>
            </a:r>
            <a:r>
              <a:rPr lang="zh-CN" dirty="0" smtClean="0"/>
              <a:t>方式</a:t>
            </a:r>
            <a:r>
              <a:rPr lang="zh-CN" altLang="en-US" dirty="0" smtClean="0"/>
              <a:t>：</a:t>
            </a:r>
            <a:endParaRPr dirty="0" smtClean="0"/>
          </a:p>
          <a:p>
            <a:pPr lvl="1"/>
            <a:r>
              <a:rPr dirty="0"/>
              <a:t>直接利用封装类的构造方法，即</a:t>
            </a:r>
            <a:r>
              <a:rPr lang="en-US" dirty="0"/>
              <a:t>Xxx(String s)</a:t>
            </a:r>
            <a:r>
              <a:rPr dirty="0" smtClean="0"/>
              <a:t>构造方法</a:t>
            </a:r>
            <a:endParaRPr lang="en-US" altLang="zh-CN" dirty="0"/>
          </a:p>
          <a:p>
            <a:pPr lvl="1"/>
            <a:r>
              <a:rPr dirty="0"/>
              <a:t>调用封装类提供的</a:t>
            </a:r>
            <a:r>
              <a:rPr lang="en-US" dirty="0" err="1"/>
              <a:t>parseXxx</a:t>
            </a:r>
            <a:r>
              <a:rPr lang="en-US" dirty="0"/>
              <a:t>(String s)</a:t>
            </a:r>
            <a:r>
              <a:rPr dirty="0" smtClean="0"/>
              <a:t>静态方法</a:t>
            </a:r>
            <a:endParaRPr lang="en-US" dirty="0"/>
          </a:p>
          <a:p>
            <a:pPr lvl="1">
              <a:buNone/>
            </a:pPr>
            <a:endParaRPr lang="en-US" dirty="0" smtClean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altLang="zh-CN" sz="2000" i="0" dirty="0"/>
              <a:t>示例：</a:t>
            </a:r>
            <a:endParaRPr lang="en-US" altLang="zh-CN" sz="2000" i="0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dirty="0"/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基本类型的封装类</a:t>
            </a:r>
            <a:endParaRPr dirty="0"/>
          </a:p>
        </p:txBody>
      </p:sp>
      <p:sp>
        <p:nvSpPr>
          <p:cNvPr id="9" name="文本占位符 8"/>
          <p:cNvSpPr txBox="1"/>
          <p:nvPr/>
        </p:nvSpPr>
        <p:spPr bwMode="auto">
          <a:xfrm>
            <a:off x="1142976" y="3500444"/>
            <a:ext cx="6357956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num1=new Integer("10");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num2=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Integer.parseInt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("123");</a:t>
            </a:r>
            <a:endParaRPr kumimoji="1" lang="en-US" altLang="en-US" sz="16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428890"/>
          </a:xfrm>
        </p:spPr>
        <p:txBody>
          <a:bodyPr/>
          <a:lstStyle/>
          <a:p>
            <a:r>
              <a:rPr lang="zh-CN" dirty="0" smtClean="0"/>
              <a:t>基本</a:t>
            </a:r>
            <a:r>
              <a:rPr lang="zh-CN" dirty="0"/>
              <a:t>类型的值转换成字符串有三种</a:t>
            </a:r>
            <a:r>
              <a:rPr lang="zh-CN" dirty="0" smtClean="0"/>
              <a:t>方式</a:t>
            </a:r>
            <a:r>
              <a:rPr lang="zh-CN" altLang="en-US" dirty="0" smtClean="0"/>
              <a:t>：</a:t>
            </a:r>
            <a:endParaRPr dirty="0" smtClean="0"/>
          </a:p>
          <a:p>
            <a:pPr lvl="1"/>
            <a:r>
              <a:rPr dirty="0"/>
              <a:t>直接使用一个空字符串来连接数值即可，例如：</a:t>
            </a:r>
            <a:r>
              <a:rPr lang="en-US" dirty="0"/>
              <a:t>""+23</a:t>
            </a:r>
            <a:endParaRPr dirty="0" smtClean="0"/>
          </a:p>
          <a:p>
            <a:pPr lvl="1"/>
            <a:r>
              <a:rPr dirty="0"/>
              <a:t>调用封装类提供的</a:t>
            </a:r>
            <a:r>
              <a:rPr lang="en-US" dirty="0" err="1"/>
              <a:t>toString</a:t>
            </a:r>
            <a:r>
              <a:rPr lang="en-US" dirty="0"/>
              <a:t>()</a:t>
            </a:r>
            <a:r>
              <a:rPr dirty="0"/>
              <a:t>静态方法，例如：</a:t>
            </a:r>
            <a:r>
              <a:rPr lang="en-US" dirty="0" err="1"/>
              <a:t>Integer.toString</a:t>
            </a:r>
            <a:r>
              <a:rPr lang="en-US" dirty="0"/>
              <a:t>(100</a:t>
            </a:r>
            <a:r>
              <a:rPr lang="en-US" dirty="0" smtClean="0"/>
              <a:t>)</a:t>
            </a:r>
          </a:p>
          <a:p>
            <a:pPr lvl="1"/>
            <a:r>
              <a:rPr dirty="0"/>
              <a:t>调用</a:t>
            </a:r>
            <a:r>
              <a:rPr lang="en-US" dirty="0"/>
              <a:t>String</a:t>
            </a:r>
            <a:r>
              <a:rPr dirty="0"/>
              <a:t>类提供的</a:t>
            </a:r>
            <a:r>
              <a:rPr lang="en-US" dirty="0" err="1"/>
              <a:t>valueOf</a:t>
            </a:r>
            <a:r>
              <a:rPr lang="en-US" dirty="0"/>
              <a:t>()</a:t>
            </a:r>
            <a:r>
              <a:rPr dirty="0"/>
              <a:t>静态方法，例如：</a:t>
            </a:r>
            <a:r>
              <a:rPr lang="en-US" dirty="0" err="1"/>
              <a:t>String.valueOf</a:t>
            </a:r>
            <a:r>
              <a:rPr lang="en-US" dirty="0"/>
              <a:t>(66</a:t>
            </a:r>
            <a:r>
              <a:rPr lang="en-US" dirty="0" smtClean="0"/>
              <a:t>)</a:t>
            </a:r>
          </a:p>
          <a:p>
            <a:pPr lvl="1"/>
            <a:endParaRPr lang="en-US" altLang="zh-CN" dirty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altLang="zh-CN" sz="2000" i="0" dirty="0"/>
              <a:t>示例：</a:t>
            </a:r>
          </a:p>
        </p:txBody>
      </p:sp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/>
          <a:p>
            <a:r>
              <a:rPr lang="en-US" dirty="0" smtClean="0"/>
              <a:t>4.1  </a:t>
            </a:r>
            <a:r>
              <a:rPr dirty="0" smtClean="0"/>
              <a:t>基本类型的封装类</a:t>
            </a:r>
            <a:endParaRPr dirty="0"/>
          </a:p>
        </p:txBody>
      </p:sp>
      <p:sp>
        <p:nvSpPr>
          <p:cNvPr id="9" name="文本占位符 8"/>
          <p:cNvSpPr txBox="1"/>
          <p:nvPr/>
        </p:nvSpPr>
        <p:spPr bwMode="auto">
          <a:xfrm>
            <a:off x="1071538" y="3500444"/>
            <a:ext cx="6357956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s1 = "" + 23;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s2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Integer.toString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(100);</a:t>
            </a:r>
            <a:endParaRPr kumimoji="1" lang="zh-CN" altLang="en-US" sz="1600" dirty="0" smtClean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 s3 = </a:t>
            </a:r>
            <a:r>
              <a:rPr kumimoji="1" lang="en-US" altLang="en-US" sz="1600" dirty="0" err="1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String.valueOf</a:t>
            </a:r>
            <a:r>
              <a:rPr kumimoji="1" lang="en-US" altLang="en-US" sz="16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(66);</a:t>
            </a:r>
            <a:endParaRPr kumimoji="1" lang="en-US" altLang="en-US" sz="16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20</TotalTime>
  <Words>4861</Words>
  <Application>Microsoft Office PowerPoint</Application>
  <PresentationFormat>全屏显示(16:9)</PresentationFormat>
  <Paragraphs>751</Paragraphs>
  <Slides>68</Slides>
  <Notes>65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68</vt:i4>
      </vt:variant>
    </vt:vector>
  </HeadingPairs>
  <TitlesOfParts>
    <vt:vector size="84" baseType="lpstr">
      <vt:lpstr>Adobe 仿宋 Std R</vt:lpstr>
      <vt:lpstr>Adobe 黑体 Std R</vt:lpstr>
      <vt:lpstr>Adobe 宋体 Std L</vt:lpstr>
      <vt:lpstr>MS UI Gothic</vt:lpstr>
      <vt:lpstr>华文细黑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JavaSE模板</vt:lpstr>
      <vt:lpstr>2_nordridesign.com</vt:lpstr>
      <vt:lpstr>1_自定义设计方案</vt:lpstr>
      <vt:lpstr>第四章 核心类</vt:lpstr>
      <vt:lpstr>本章重点</vt:lpstr>
      <vt:lpstr>学习路线</vt:lpstr>
      <vt:lpstr>本章目标</vt:lpstr>
      <vt:lpstr>4.1  基本类型的封装类</vt:lpstr>
      <vt:lpstr>4.1  基本类型的封装类</vt:lpstr>
      <vt:lpstr>4.1  基本类型的封装类</vt:lpstr>
      <vt:lpstr>4.1  基本类型的封装类</vt:lpstr>
      <vt:lpstr>4.1  基本类型的封装类</vt:lpstr>
      <vt:lpstr>4.1  基本类型的封装类</vt:lpstr>
      <vt:lpstr>4.1  代码演示基本类型的封装类</vt:lpstr>
      <vt:lpstr>4.1  代码演示基本类型的封装类</vt:lpstr>
      <vt:lpstr>4.2  装箱和拆箱</vt:lpstr>
      <vt:lpstr>装箱过程</vt:lpstr>
      <vt:lpstr>拆箱过程</vt:lpstr>
      <vt:lpstr>示例代码</vt:lpstr>
      <vt:lpstr>运行结果</vt:lpstr>
      <vt:lpstr>4.3  Object类</vt:lpstr>
      <vt:lpstr>4.3  Object类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4.3.1  equals()方法</vt:lpstr>
      <vt:lpstr>4.3.2  toString()方法</vt:lpstr>
      <vt:lpstr>4.3.2  toString()方法</vt:lpstr>
      <vt:lpstr>4.3.2  toString()方法</vt:lpstr>
      <vt:lpstr>4.3.2  toString()方法</vt:lpstr>
      <vt:lpstr>4.3.2  toString()方法</vt:lpstr>
      <vt:lpstr>4.4  字符串类</vt:lpstr>
      <vt:lpstr>4.4.1  String类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4.4.2  StringBuffer类</vt:lpstr>
      <vt:lpstr>PowerPoint 演示文稿</vt:lpstr>
      <vt:lpstr>PowerPoint 演示文稿</vt:lpstr>
      <vt:lpstr>PowerPoint 演示文稿</vt:lpstr>
      <vt:lpstr>PowerPoint 演示文稿</vt:lpstr>
      <vt:lpstr>4.4.3 StringBuilder类</vt:lpstr>
      <vt:lpstr>PowerPoint 演示文稿</vt:lpstr>
      <vt:lpstr>PowerPoint 演示文稿</vt:lpstr>
      <vt:lpstr>PowerPoint 演示文稿</vt:lpstr>
      <vt:lpstr>PowerPoint 演示文稿</vt:lpstr>
      <vt:lpstr>4.5 Scanner类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Math类</vt:lpstr>
      <vt:lpstr>PowerPoint 演示文稿</vt:lpstr>
      <vt:lpstr>PowerPoint 演示文稿</vt:lpstr>
      <vt:lpstr>PowerPoint 演示文稿</vt:lpstr>
      <vt:lpstr>4.7 Date类</vt:lpstr>
      <vt:lpstr>PowerPoint 演示文稿</vt:lpstr>
      <vt:lpstr>PowerPoint 演示文稿</vt:lpstr>
      <vt:lpstr>4.7 贯穿任务实现</vt:lpstr>
      <vt:lpstr>本章总结</vt:lpstr>
      <vt:lpstr>本章总结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赵 作鹏</cp:lastModifiedBy>
  <cp:revision>1152</cp:revision>
  <dcterms:created xsi:type="dcterms:W3CDTF">2014-10-31T04:56:00Z</dcterms:created>
  <dcterms:modified xsi:type="dcterms:W3CDTF">2019-11-14T01:44:37Z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