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  <p:sldMasterId id="2147483662" r:id="rId3"/>
    <p:sldMasterId id="2147483675" r:id="rId4"/>
  </p:sldMasterIdLst>
  <p:notesMasterIdLst>
    <p:notesMasterId r:id="rId6"/>
  </p:notesMasterIdLst>
  <p:handoutMasterIdLst>
    <p:handoutMasterId r:id="rId56"/>
  </p:handoutMasterIdLst>
  <p:sldIdLst>
    <p:sldId id="257" r:id="rId5"/>
    <p:sldId id="295" r:id="rId7"/>
    <p:sldId id="261" r:id="rId8"/>
    <p:sldId id="258" r:id="rId9"/>
    <p:sldId id="259" r:id="rId10"/>
    <p:sldId id="441" r:id="rId11"/>
    <p:sldId id="262" r:id="rId12"/>
    <p:sldId id="471" r:id="rId13"/>
    <p:sldId id="428" r:id="rId14"/>
    <p:sldId id="429" r:id="rId15"/>
    <p:sldId id="430" r:id="rId16"/>
    <p:sldId id="432" r:id="rId17"/>
    <p:sldId id="433" r:id="rId18"/>
    <p:sldId id="434" r:id="rId19"/>
    <p:sldId id="435" r:id="rId20"/>
    <p:sldId id="436" r:id="rId21"/>
    <p:sldId id="472" r:id="rId22"/>
    <p:sldId id="438" r:id="rId23"/>
    <p:sldId id="439" r:id="rId24"/>
    <p:sldId id="442" r:id="rId25"/>
    <p:sldId id="443" r:id="rId26"/>
    <p:sldId id="444" r:id="rId27"/>
    <p:sldId id="445" r:id="rId28"/>
    <p:sldId id="446" r:id="rId29"/>
    <p:sldId id="447" r:id="rId30"/>
    <p:sldId id="448" r:id="rId31"/>
    <p:sldId id="449" r:id="rId32"/>
    <p:sldId id="450" r:id="rId33"/>
    <p:sldId id="451" r:id="rId34"/>
    <p:sldId id="468" r:id="rId35"/>
    <p:sldId id="452" r:id="rId36"/>
    <p:sldId id="453" r:id="rId37"/>
    <p:sldId id="454" r:id="rId38"/>
    <p:sldId id="455" r:id="rId39"/>
    <p:sldId id="456" r:id="rId40"/>
    <p:sldId id="457" r:id="rId41"/>
    <p:sldId id="458" r:id="rId42"/>
    <p:sldId id="459" r:id="rId43"/>
    <p:sldId id="460" r:id="rId44"/>
    <p:sldId id="461" r:id="rId45"/>
    <p:sldId id="462" r:id="rId46"/>
    <p:sldId id="463" r:id="rId47"/>
    <p:sldId id="464" r:id="rId48"/>
    <p:sldId id="465" r:id="rId49"/>
    <p:sldId id="466" r:id="rId50"/>
    <p:sldId id="467" r:id="rId51"/>
    <p:sldId id="426" r:id="rId52"/>
    <p:sldId id="424" r:id="rId53"/>
    <p:sldId id="470" r:id="rId54"/>
    <p:sldId id="304" r:id="rId5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AB"/>
    <a:srgbClr val="FFFF9B"/>
    <a:srgbClr val="CCFFCC"/>
    <a:srgbClr val="CEDCE1"/>
    <a:srgbClr val="FFCC99"/>
    <a:srgbClr val="666633"/>
    <a:srgbClr val="FFAAAB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3" autoAdjust="0"/>
    <p:restoredTop sz="81732" autoAdjust="0"/>
  </p:normalViewPr>
  <p:slideViewPr>
    <p:cSldViewPr>
      <p:cViewPr>
        <p:scale>
          <a:sx n="80" d="100"/>
          <a:sy n="80" d="100"/>
        </p:scale>
        <p:origin x="-1122" y="-348"/>
      </p:cViewPr>
      <p:guideLst>
        <p:guide orient="horz" pos="1584"/>
        <p:guide pos="289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32" y="-108"/>
      </p:cViewPr>
      <p:guideLst>
        <p:guide orient="horz" pos="2816"/>
        <p:guide pos="2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handoutMaster" Target="handoutMasters/handoutMaster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FA055-3B7B-41F9-8C0B-4160B0757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6B829-4D9B-4039-9B2E-CDFCC89726F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01FEB-A0BF-432C-BAD3-DDF19C1482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jpe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4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pic>
        <p:nvPicPr>
          <p:cNvPr id="4" name="图片 1" descr="C:\Users\zzp65\Desktop\图片1-1.png图片1-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76263" y="328613"/>
            <a:ext cx="2655887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73846"/>
            <a:ext cx="2051050" cy="43207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73846"/>
            <a:ext cx="6003925" cy="43207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kumimoji="0" lang="zh-CN" altLang="en-US" smtClean="0">
                <a:ea typeface="Adobe 宋体 Std L" pitchFamily="18" charset="-122"/>
              </a:rPr>
              <a:t>单击此处编辑母版标题样式</a:t>
            </a:r>
            <a:endParaRPr kumimoji="0" lang="zh-CN" altLang="en-US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6" name="内容占位符 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66298"/>
          <a:stretch>
            <a:fillRect/>
          </a:stretch>
        </p:blipFill>
        <p:spPr bwMode="auto">
          <a:xfrm>
            <a:off x="2990979" y="1329612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8" name="图片 1"/>
          <p:cNvPicPr>
            <a:picLocks noChangeAspect="1"/>
          </p:cNvPicPr>
          <p:nvPr userDrawn="1"/>
        </p:nvPicPr>
        <p:blipFill>
          <a:blip r:embed="rId4" cstate="print"/>
          <a:srcRect r="37749"/>
          <a:stretch>
            <a:fillRect/>
          </a:stretch>
        </p:blipFill>
        <p:spPr bwMode="auto">
          <a:xfrm>
            <a:off x="576263" y="333375"/>
            <a:ext cx="26558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</p:spPr>
        <p:txBody>
          <a:bodyPr/>
          <a:lstStyle/>
          <a:p>
            <a:pPr eaLnBrk="1" hangingPunct="1"/>
            <a:r>
              <a:rPr kumimoji="0" lang="zh-CN" altLang="en-US" smtClean="0">
                <a:ea typeface="Adobe 宋体 Std L" pitchFamily="18" charset="-122"/>
              </a:rPr>
              <a:t>单击此处编辑母版标题样式</a:t>
            </a:r>
            <a:endParaRPr kumimoji="0" lang="zh-CN" altLang="en-US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6" name="内容占位符 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66298"/>
          <a:stretch>
            <a:fillRect/>
          </a:stretch>
        </p:blipFill>
        <p:spPr bwMode="auto">
          <a:xfrm>
            <a:off x="2915816" y="1647048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2050" name="Picture 2" descr="C:\Users\Administrator\Desktop\青软实训logo-小尺寸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85734"/>
            <a:ext cx="228600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834E6405-21B2-47F6-81EB-0B131E9C29F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AD3AC9A5-20D0-4EF6-BA80-73EFC9BE9A7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0"/>
            <a:ext cx="8207375" cy="37504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07831"/>
          </a:xfrm>
          <a:solidFill>
            <a:srgbClr val="23A3AE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注意 文本样式</a:t>
            </a:r>
            <a:endParaRPr lang="zh-CN" altLang="en-US" dirty="0" smtClean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7072313" y="3571875"/>
            <a:ext cx="428625" cy="500063"/>
          </a:xfr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461665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备注 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b="1" i="0" kern="1200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单击此处编辑代码文本样式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6619" y="928676"/>
            <a:ext cx="484014" cy="484014"/>
          </a:xfrm>
          <a:prstGeom prst="rect">
            <a:avLst/>
          </a:prstGeom>
        </p:spPr>
      </p:pic>
      <p:sp>
        <p:nvSpPr>
          <p:cNvPr id="7" name="文本框 1"/>
          <p:cNvSpPr txBox="1"/>
          <p:nvPr userDrawn="1"/>
        </p:nvSpPr>
        <p:spPr>
          <a:xfrm>
            <a:off x="690540" y="1426705"/>
            <a:ext cx="59531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14480" y="857238"/>
            <a:ext cx="6357956" cy="2890550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备注 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1"/>
          </p:nvPr>
        </p:nvSpPr>
        <p:spPr>
          <a:xfrm>
            <a:off x="571472" y="3071816"/>
            <a:ext cx="4143386" cy="1643077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372" y="857241"/>
            <a:ext cx="4564042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6" name="Picture 6" descr="d:\360se6\USERDA~1\Temp\968875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1" y="1142990"/>
            <a:ext cx="3333615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51CD21A3-4AB3-4FC6-AAAF-4DD394124CE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/>
            </a:lvl2pPr>
            <a:lvl3pPr marL="114300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872550F5-49B5-485E-A41F-D21BACD6FDD0}" type="slidenum">
              <a:rPr lang="zh-CN" altLang="en-US"/>
            </a:fld>
            <a:endParaRPr lang="en-US" altLang="zh-CN"/>
          </a:p>
        </p:txBody>
      </p:sp>
      <p:sp>
        <p:nvSpPr>
          <p:cNvPr id="6" name="标题 1"/>
          <p:cNvSpPr txBox="1"/>
          <p:nvPr userDrawn="1"/>
        </p:nvSpPr>
        <p:spPr bwMode="auto">
          <a:xfrm>
            <a:off x="225431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rPr>
              <a:t>单击此处编辑母版标题样式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F725A47-9BB4-4C61-AA3F-F8BEB313E90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</a:fld>
            <a:endParaRPr lang="en-US" altLang="zh-CN"/>
          </a:p>
        </p:txBody>
      </p:sp>
      <p:sp>
        <p:nvSpPr>
          <p:cNvPr id="4" name="标题 1"/>
          <p:cNvSpPr txBox="1"/>
          <p:nvPr userDrawn="1"/>
        </p:nvSpPr>
        <p:spPr bwMode="auto">
          <a:xfrm>
            <a:off x="285725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rPr>
              <a:t>单击此处编辑母版标题样式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了解静态网站与动态网站的概念及区别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结构与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C/S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结构的概念及区别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结构的工作原理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技术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执行过程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掌握如何搭建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开发环境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掌握如何建立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动态项目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应用的目录结构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了解项目的打包发布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程序的调试技巧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 smtClean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468313" y="844153"/>
            <a:ext cx="8229600" cy="37373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00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00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000">
              <a:latin typeface="Calibri" panose="020F0502020204030204" pitchFamily="34" charset="0"/>
            </a:endParaRPr>
          </a:p>
        </p:txBody>
      </p:sp>
      <p:graphicFrame>
        <p:nvGraphicFramePr>
          <p:cNvPr id="6" name="Group 96"/>
          <p:cNvGraphicFramePr>
            <a:graphicFrameLocks noGrp="1"/>
          </p:cNvGraphicFramePr>
          <p:nvPr userDrawn="1"/>
        </p:nvGraphicFramePr>
        <p:xfrm>
          <a:off x="611193" y="789385"/>
          <a:ext cx="7748587" cy="3792138"/>
        </p:xfrm>
        <a:graphic>
          <a:graphicData uri="http://schemas.openxmlformats.org/drawingml/2006/table">
            <a:tbl>
              <a:tblPr/>
              <a:tblGrid>
                <a:gridCol w="4392612"/>
                <a:gridCol w="720725"/>
                <a:gridCol w="647700"/>
                <a:gridCol w="647700"/>
                <a:gridCol w="647700"/>
                <a:gridCol w="692150"/>
              </a:tblGrid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知识点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听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看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抄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改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写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87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静态网站与动态网站的概念及区别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结构与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C/S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结构的概念及区别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69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结构的工作原理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技术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执行过程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如何搭建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开发环境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如何建立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动态项目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应用的目录结构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项目的打包发布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程序的调试技巧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842965"/>
            <a:ext cx="4103688" cy="3402806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第四级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第五级</a:t>
            </a:r>
            <a:endParaRPr kumimoji="0"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1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2" name="Picture 6" descr="d:\360se6\USERDA~1\Temp\968875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388" y="1558531"/>
            <a:ext cx="4032250" cy="226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859338" y="581027"/>
            <a:ext cx="3816350" cy="4320779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第四级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第五级</a:t>
            </a:r>
            <a:endParaRPr kumimoji="0" lang="zh-CN" altLang="en-US" sz="1600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6" descr="d:\360se6\USERDA~1\Temp\MAX_80~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5" y="1707357"/>
            <a:ext cx="4029075" cy="215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789385"/>
            <a:ext cx="4103688" cy="3737372"/>
          </a:xfrm>
        </p:spPr>
        <p:txBody>
          <a:bodyPr/>
          <a:lstStyle/>
          <a:p>
            <a:pPr marL="533400" lvl="0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1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第二级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2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第三级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3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第四级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4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第五级</a:t>
            </a:r>
            <a:endParaRPr kumimoji="0" lang="en-US" altLang="zh-CN" sz="2000" dirty="0" smtClean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9" hasCustomPrompt="1"/>
          </p:nvPr>
        </p:nvSpPr>
        <p:spPr>
          <a:xfrm>
            <a:off x="539750" y="2"/>
            <a:ext cx="8193088" cy="519113"/>
          </a:xfr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r>
              <a:rPr kumimoji="0" lang="en-US" altLang="zh-CN" sz="2800" b="1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1 </a:t>
            </a:r>
            <a:r>
              <a:rPr kumimoji="0" lang="zh-CN" altLang="en-US" sz="2800" b="1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网站</a:t>
            </a:r>
            <a:r>
              <a:rPr kumimoji="0" lang="zh-CN" altLang="en-US" sz="28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的类型及结构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0" name="Picture 5" descr="F:\2014宣传设计\0424-教学课件\研发ppt\0f019fbcc7819d7e3be41efa119be4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813" r="-30"/>
          <a:stretch>
            <a:fillRect/>
          </a:stretch>
        </p:blipFill>
        <p:spPr bwMode="auto">
          <a:xfrm>
            <a:off x="553101" y="951570"/>
            <a:ext cx="4010988" cy="264629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32247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第二级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第三级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第四级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第五级</a:t>
            </a:r>
            <a:endParaRPr kumimoji="0" lang="en-US" altLang="zh-CN" sz="1800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1547818" y="4008837"/>
            <a:ext cx="6429375" cy="408623"/>
          </a:xfrm>
          <a:prstGeom prst="roundRect">
            <a:avLst/>
          </a:prstGeom>
          <a:solidFill>
            <a:srgbClr val="23A3A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rPr>
              <a:t>单击此处编辑母版文本样式</a:t>
            </a:r>
            <a:endParaRPr lang="zh-CN" altLang="en-US" sz="1800" i="0" kern="1200" dirty="0" smtClean="0">
              <a:solidFill>
                <a:schemeClr val="bg1"/>
              </a:solidFill>
              <a:latin typeface="Adobe 仿宋 Std R" pitchFamily="18" charset="-122"/>
              <a:ea typeface="Adobe 仿宋 Std R" pitchFamily="18" charset="-122"/>
              <a:cs typeface="+mn-cs"/>
            </a:endParaRPr>
          </a:p>
        </p:txBody>
      </p:sp>
      <p:pic>
        <p:nvPicPr>
          <p:cNvPr id="11" name="图片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85088" y="3975497"/>
            <a:ext cx="49371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6"/>
            <a:ext cx="8135938" cy="2430065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第二级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第三级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第四级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第五级</a:t>
            </a:r>
            <a:endParaRPr kumimoji="0" lang="zh-CN" altLang="en-US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863600" y="3536158"/>
            <a:ext cx="7416800" cy="926306"/>
          </a:xfrm>
          <a:prstGeom prst="roundRect">
            <a:avLst>
              <a:gd name="adj" fmla="val 5421"/>
            </a:avLst>
          </a:prstGeo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600" i="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rPr>
              <a:t>动态网站一般采用动静结合的原则：网站中内容频繁更新的，可采用动态网页技术；网站中内容不需要更新的，则可采用静态网页进行显示。通常一个网站既可包含动态网页也可包含静态网页。</a:t>
            </a:r>
            <a:endParaRPr lang="zh-CN" altLang="en-US" sz="1600" i="0" dirty="0" smtClean="0">
              <a:solidFill>
                <a:srgbClr val="000000"/>
              </a:solidFill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1600201"/>
            <a:ext cx="4103688" cy="253722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第二级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第三级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第四级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第五级</a:t>
            </a:r>
            <a:endParaRPr kumimoji="0" lang="en-US" altLang="zh-CN" sz="2400" b="1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5" descr="F:\2014宣传设计\0424-教学课件\研发ppt\c558920c7f05579facd5f95da88f383d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545434"/>
            <a:ext cx="4032250" cy="2268457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 userDrawn="1">
            <p:ph type="title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837010"/>
            <a:ext cx="8135938" cy="3737372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 bwMode="auto">
          <a:xfrm>
            <a:off x="576268" y="1329929"/>
            <a:ext cx="7991475" cy="4801314"/>
            <a:chOff x="925513" y="1772816"/>
            <a:chExt cx="7993062" cy="6401752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925513" y="1772816"/>
              <a:ext cx="7543710" cy="640175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&lt;%@ page language="java" </a:t>
              </a:r>
              <a:r>
                <a:rPr lang="en-US" altLang="zh-CN" b="1" dirty="0" err="1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contentType</a:t>
              </a: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="text/html; charset=UTF-8"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err="1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pageEncoding</a:t>
              </a: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="UTF-8"%&gt;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&lt;html&gt;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&lt;head&gt;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&lt;meta http-</a:t>
              </a:r>
              <a:r>
                <a:rPr lang="en-US" altLang="zh-CN" b="1" dirty="0" err="1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equiv</a:t>
              </a: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="Content-Type" content="text/html; charset=UTF-8"&gt;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&lt;title&gt;</a:t>
              </a:r>
              <a:r>
                <a:rPr lang="en-US" altLang="zh-CN" b="1" dirty="0" err="1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HelloWord</a:t>
              </a: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&lt;/title&gt;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&lt;/head&gt;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&lt;body&gt;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lvl="1"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&lt;h3&gt;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2" eaLnBrk="1" hangingPunct="1"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&lt;%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3" eaLnBrk="1" hangingPunct="1">
                <a:defRPr/>
              </a:pPr>
              <a:r>
                <a:rPr lang="en-US" altLang="zh-CN" b="1" dirty="0" err="1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out.println</a:t>
              </a: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("JSP Hello Word !");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2" eaLnBrk="1" hangingPunct="1"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%&gt;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1"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&lt;/h3&gt;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&lt;/body&gt;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&lt;/html&gt;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sp>
          <p:nvSpPr>
            <p:cNvPr id="12" name="圆角矩形标注 11"/>
            <p:cNvSpPr>
              <a:spLocks noChangeArrowheads="1"/>
            </p:cNvSpPr>
            <p:nvPr/>
          </p:nvSpPr>
          <p:spPr bwMode="auto">
            <a:xfrm>
              <a:off x="5642912" y="4431878"/>
              <a:ext cx="1808522" cy="438150"/>
            </a:xfrm>
            <a:prstGeom prst="wedgeRoundRectCallout">
              <a:avLst>
                <a:gd name="adj1" fmla="val -72676"/>
                <a:gd name="adj2" fmla="val 2412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  <a:endParaRPr lang="zh-CN" altLang="en-US" i="0" dirty="0">
                <a:solidFill>
                  <a:schemeClr val="dk1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sp>
          <p:nvSpPr>
            <p:cNvPr id="13" name="圆角矩形标注 12"/>
            <p:cNvSpPr>
              <a:spLocks noChangeArrowheads="1"/>
            </p:cNvSpPr>
            <p:nvPr/>
          </p:nvSpPr>
          <p:spPr bwMode="auto">
            <a:xfrm>
              <a:off x="5292005" y="3396828"/>
              <a:ext cx="1872034" cy="465138"/>
            </a:xfrm>
            <a:prstGeom prst="wedgeRoundRectCallout">
              <a:avLst>
                <a:gd name="adj1" fmla="val -75481"/>
                <a:gd name="adj2" fmla="val -5037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i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HTML</a:t>
              </a:r>
              <a:r>
                <a:rPr lang="zh-CN" altLang="en-US" sz="1800" i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代码</a:t>
              </a:r>
              <a:endParaRPr lang="zh-CN" altLang="en-US" sz="1800" i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sp>
          <p:nvSpPr>
            <p:cNvPr id="14" name="圆角矩形标注 13"/>
            <p:cNvSpPr>
              <a:spLocks noChangeArrowheads="1"/>
            </p:cNvSpPr>
            <p:nvPr/>
          </p:nvSpPr>
          <p:spPr bwMode="auto">
            <a:xfrm>
              <a:off x="5866794" y="2288753"/>
              <a:ext cx="1873622" cy="422275"/>
            </a:xfrm>
            <a:prstGeom prst="wedgeRoundRectCallout">
              <a:avLst>
                <a:gd name="adj1" fmla="val -78981"/>
                <a:gd name="adj2" fmla="val -43602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  <a:endParaRPr lang="zh-CN" altLang="en-US" i="0" dirty="0">
                <a:solidFill>
                  <a:schemeClr val="dk1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pic>
          <p:nvPicPr>
            <p:cNvPr id="15" name="图片 3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740650" y="5403428"/>
              <a:ext cx="11779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/>
          </p:cNvSpPr>
          <p:nvPr userDrawn="1">
            <p:ph type="title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6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689375"/>
            <a:ext cx="8135938" cy="696515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1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2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ea typeface="Adobe 宋体 Std L" pitchFamily="18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 bwMode="auto">
          <a:xfrm>
            <a:off x="814393" y="1385890"/>
            <a:ext cx="7515225" cy="3517106"/>
            <a:chOff x="900113" y="1847850"/>
            <a:chExt cx="7516812" cy="4689475"/>
          </a:xfrm>
        </p:grpSpPr>
        <p:pic>
          <p:nvPicPr>
            <p:cNvPr id="18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00113" y="2427288"/>
              <a:ext cx="6913562" cy="351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2179908" y="2782888"/>
              <a:ext cx="3904486" cy="2857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i="0">
                <a:latin typeface="Adobe 宋体 Std L" pitchFamily="18" charset="-122"/>
                <a:ea typeface="Adobe 宋体 Std L" pitchFamily="18" charset="-122"/>
              </a:endParaRPr>
            </a:p>
          </p:txBody>
        </p:sp>
        <p:sp>
          <p:nvSpPr>
            <p:cNvPr id="20" name="圆角矩形标注 19"/>
            <p:cNvSpPr>
              <a:spLocks noChangeArrowheads="1"/>
            </p:cNvSpPr>
            <p:nvPr/>
          </p:nvSpPr>
          <p:spPr bwMode="auto">
            <a:xfrm>
              <a:off x="3572439" y="4143375"/>
              <a:ext cx="1784727" cy="642938"/>
            </a:xfrm>
            <a:prstGeom prst="wedgeRoundRectCallout">
              <a:avLst>
                <a:gd name="adj1" fmla="val -92667"/>
                <a:gd name="adj2" fmla="val -209208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HTTP</a:t>
              </a:r>
              <a:r>
                <a:rPr lang="zh-CN" altLang="en-US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协议</a:t>
              </a:r>
              <a:endParaRPr lang="zh-CN" altLang="en-US" b="1" i="0" dirty="0">
                <a:solidFill>
                  <a:schemeClr val="dk1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sp>
          <p:nvSpPr>
            <p:cNvPr id="21" name="圆角矩形标注 20"/>
            <p:cNvSpPr>
              <a:spLocks noChangeArrowheads="1"/>
            </p:cNvSpPr>
            <p:nvPr/>
          </p:nvSpPr>
          <p:spPr bwMode="auto">
            <a:xfrm>
              <a:off x="5976422" y="1847850"/>
              <a:ext cx="1786315" cy="500063"/>
            </a:xfrm>
            <a:prstGeom prst="wedgeRoundRectCallout">
              <a:avLst>
                <a:gd name="adj1" fmla="val -45580"/>
                <a:gd name="adj2" fmla="val 173331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b="1" i="0" dirty="0" smtClean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URL</a:t>
              </a:r>
              <a:endParaRPr lang="zh-CN" altLang="en-US" sz="1800" b="1" i="0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cxnSp>
          <p:nvCxnSpPr>
            <p:cNvPr id="22" name="直接连接符 21"/>
            <p:cNvCxnSpPr>
              <a:cxnSpLocks noChangeShapeType="1"/>
            </p:cNvCxnSpPr>
            <p:nvPr/>
          </p:nvCxnSpPr>
          <p:spPr bwMode="auto">
            <a:xfrm>
              <a:off x="1463794" y="3860800"/>
              <a:ext cx="1786315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</p:cxnSp>
        <p:sp>
          <p:nvSpPr>
            <p:cNvPr id="23" name="圆角矩形标注 22"/>
            <p:cNvSpPr>
              <a:spLocks noChangeArrowheads="1"/>
            </p:cNvSpPr>
            <p:nvPr/>
          </p:nvSpPr>
          <p:spPr bwMode="auto">
            <a:xfrm>
              <a:off x="1465382" y="4581525"/>
              <a:ext cx="1784727" cy="642938"/>
            </a:xfrm>
            <a:prstGeom prst="wedgeRoundRectCallout">
              <a:avLst>
                <a:gd name="adj1" fmla="val -20833"/>
                <a:gd name="adj2" fmla="val -160384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1800" b="1" i="0" smtClean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运行结果</a:t>
              </a:r>
              <a:endParaRPr lang="zh-CN" altLang="en-US" sz="1800" b="1" i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pic>
          <p:nvPicPr>
            <p:cNvPr id="24" name="图片 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45338" y="5265738"/>
              <a:ext cx="1271587" cy="127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3" name="内容占位符 2"/>
          <p:cNvSpPr>
            <a:spLocks noGrp="1"/>
          </p:cNvSpPr>
          <p:nvPr userDrawn="1">
            <p:ph idx="9"/>
          </p:nvPr>
        </p:nvSpPr>
        <p:spPr>
          <a:xfrm>
            <a:off x="4545018" y="844153"/>
            <a:ext cx="4130675" cy="3737372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2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3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第四级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4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第五级</a:t>
            </a:r>
            <a:endParaRPr kumimoji="0" lang="zh-CN" altLang="en-US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14" name="Picture 4" descr="F:\2014宣传设计\0424-教学课件\研发ppt\b1dd4a90987fec5495993d6f57ff2936.jpg"/>
          <p:cNvPicPr>
            <a:picLocks noChangeAspect="1" noChangeArrowheads="1"/>
          </p:cNvPicPr>
          <p:nvPr userDrawn="1"/>
        </p:nvPicPr>
        <p:blipFill>
          <a:blip r:embed="rId2" cstate="print"/>
          <a:srcRect l="11678" t="9798" r="22951"/>
          <a:stretch>
            <a:fillRect/>
          </a:stretch>
        </p:blipFill>
        <p:spPr bwMode="auto">
          <a:xfrm>
            <a:off x="539750" y="1009652"/>
            <a:ext cx="4032250" cy="318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</a:fld>
            <a:endParaRPr lang="en-US" altLang="zh-CN"/>
          </a:p>
        </p:txBody>
      </p:sp>
      <p:sp>
        <p:nvSpPr>
          <p:cNvPr id="5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了解静态网站与动态网站的概念及区别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结构与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C/S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结构的概念及区别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结构的工作原理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技术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执行过程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掌握如何搭建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开发环境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掌握如何建立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动态项目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应用的目录结构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了解项目的打包发布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程序的调试技巧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827088" y="1059658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第二级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2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第三级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3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第四级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4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第五级</a:t>
            </a:r>
            <a:endParaRPr kumimoji="0" lang="zh-CN" altLang="en-US" sz="200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8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7584" y="1059582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68313" y="832247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单击此处编辑母版文本样式</a:t>
            </a:r>
            <a:endParaRPr kumimoji="0" lang="zh-CN" altLang="en-US" smtClean="0">
              <a:ea typeface="Adobe 宋体 Std L" pitchFamily="18" charset="-122"/>
            </a:endParaRPr>
          </a:p>
          <a:p>
            <a:pPr marL="0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第二级</a:t>
            </a:r>
            <a:endParaRPr kumimoji="0" lang="zh-CN" altLang="en-US" smtClean="0">
              <a:ea typeface="Adobe 宋体 Std L" pitchFamily="18" charset="-122"/>
            </a:endParaRPr>
          </a:p>
          <a:p>
            <a:pPr marL="0" lvl="2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第三级</a:t>
            </a:r>
            <a:endParaRPr kumimoji="0" lang="zh-CN" altLang="en-US" smtClean="0">
              <a:ea typeface="Adobe 宋体 Std L" pitchFamily="18" charset="-122"/>
            </a:endParaRPr>
          </a:p>
          <a:p>
            <a:pPr marL="0" lvl="3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第四级</a:t>
            </a:r>
            <a:endParaRPr kumimoji="0" lang="zh-CN" altLang="en-US" smtClean="0">
              <a:ea typeface="Adobe 宋体 Std L" pitchFamily="18" charset="-122"/>
            </a:endParaRPr>
          </a:p>
        </p:txBody>
      </p:sp>
      <p:sp>
        <p:nvSpPr>
          <p:cNvPr id="4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528" y="832247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3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单击此处编辑母版文本样式</a:t>
            </a:r>
            <a:endParaRPr kumimoji="0" lang="zh-CN" altLang="en-US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第二级</a:t>
            </a:r>
            <a:endParaRPr kumimoji="0" lang="zh-CN" altLang="en-US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第三级</a:t>
            </a:r>
            <a:endParaRPr kumimoji="0" lang="zh-CN" altLang="en-US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第四级</a:t>
            </a:r>
            <a:endParaRPr kumimoji="0" lang="zh-CN" altLang="en-US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第五级</a:t>
            </a:r>
            <a:endParaRPr kumimoji="0" lang="en-US" altLang="zh-CN" sz="1600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071563" y="3053954"/>
            <a:ext cx="7358062" cy="92333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&lt;Context path = “/student”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docBase</a:t>
            </a: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=“D:\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MyApp</a:t>
            </a: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\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StudentManage</a:t>
            </a: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” debug=0 reloadable=“true”&gt;</a:t>
            </a:r>
            <a:endParaRPr lang="zh-CN" altLang="en-US" sz="1800" b="1" dirty="0" smtClean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pic>
        <p:nvPicPr>
          <p:cNvPr id="6" name="图片 4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4963" y="3274221"/>
            <a:ext cx="577850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AD3AC9A5-20D0-4EF6-BA80-73EFC9BE9A7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CAEF9EDF-8CA5-4E21-821D-9C2CA8A26E0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C3F620E9-F25D-4328-9790-144ACDEE8CF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15B528E2-8AE1-4CA7-86F2-B2032E1DF51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36935"/>
            <a:ext cx="2051050" cy="4357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36935"/>
            <a:ext cx="6003925" cy="4357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5A3B6F00-04B7-46A7-AA7E-BB30A0334EC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AD3AC9A5-20D0-4EF6-BA80-73EFC9BE9A7C}" type="slidenum">
              <a:rPr lang="zh-CN" altLang="en-US" smtClean="0"/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1357290" y="857238"/>
            <a:ext cx="5357834" cy="278607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28750" y="3929063"/>
            <a:ext cx="5786456" cy="85725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5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image" Target="../media/image7.png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7" Type="http://schemas.openxmlformats.org/officeDocument/2006/relationships/theme" Target="../theme/theme3.xml"/><Relationship Id="rId36" Type="http://schemas.openxmlformats.org/officeDocument/2006/relationships/image" Target="../media/image7.png"/><Relationship Id="rId35" Type="http://schemas.openxmlformats.org/officeDocument/2006/relationships/image" Target="../media/image2.jpeg"/><Relationship Id="rId34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58.xml"/><Relationship Id="rId32" Type="http://schemas.openxmlformats.org/officeDocument/2006/relationships/slideLayout" Target="../slideLayouts/slideLayout57.xml"/><Relationship Id="rId31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5.xml"/><Relationship Id="rId3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45.xml"/><Relationship Id="rId2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97" descr="bg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" y="1"/>
            <a:ext cx="9180513" cy="5163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panose="020106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1" descr="C:\Users\zzp65\Desktop\图片2-2.png图片2-2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319833" y="65658"/>
            <a:ext cx="1664335" cy="41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6" y="4893469"/>
            <a:ext cx="1439863" cy="147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/>
            </a:fld>
            <a:endParaRPr lang="en-US" altLang="zh-CN"/>
          </a:p>
        </p:txBody>
      </p:sp>
      <p:sp>
        <p:nvSpPr>
          <p:cNvPr id="5124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6" y="236936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pic>
        <p:nvPicPr>
          <p:cNvPr id="5125" name="图片 3"/>
          <p:cNvPicPr>
            <a:picLocks noChangeAspect="1"/>
          </p:cNvPicPr>
          <p:nvPr userDrawn="1"/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 bwMode="auto">
          <a:xfrm>
            <a:off x="250825" y="485775"/>
            <a:ext cx="8642350" cy="26194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8" name="图片 1" descr="C:\Users\zzp65\Desktop\图片2-2.png图片2-2"/>
          <p:cNvPicPr>
            <a:picLocks noChangeAspect="1"/>
          </p:cNvPicPr>
          <p:nvPr userDrawn="1"/>
        </p:nvPicPr>
        <p:blipFill>
          <a:blip r:embed="rId36"/>
          <a:srcRect/>
          <a:stretch>
            <a:fillRect/>
          </a:stretch>
        </p:blipFill>
        <p:spPr bwMode="auto">
          <a:xfrm>
            <a:off x="7319833" y="65658"/>
            <a:ext cx="1664335" cy="41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panose="020106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0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0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8.png"/><Relationship Id="rId1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8.xml"/><Relationship Id="rId3" Type="http://schemas.openxmlformats.org/officeDocument/2006/relationships/image" Target="../media/image21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0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0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8.xml"/><Relationship Id="rId4" Type="http://schemas.openxmlformats.org/officeDocument/2006/relationships/image" Target="../media/image8.png"/><Relationship Id="rId3" Type="http://schemas.openxmlformats.org/officeDocument/2006/relationships/image" Target="../media/image22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 smtClean="0">
                <a:solidFill>
                  <a:schemeClr val="tx1"/>
                </a:solidFill>
              </a:rPr>
              <a:t>第</a:t>
            </a:r>
            <a:r>
              <a:rPr altLang="en-US" sz="3600" smtClean="0">
                <a:solidFill>
                  <a:schemeClr val="tx1"/>
                </a:solidFill>
              </a:rPr>
              <a:t>四</a:t>
            </a:r>
            <a:r>
              <a:rPr lang="zh-CN" altLang="en-US" sz="3600" smtClean="0">
                <a:solidFill>
                  <a:schemeClr val="tx1"/>
                </a:solidFill>
              </a:rPr>
              <a:t>章  </a:t>
            </a:r>
            <a:r>
              <a:rPr altLang="en-US" sz="3600" smtClean="0">
                <a:solidFill>
                  <a:schemeClr val="tx1"/>
                </a:solidFill>
              </a:rPr>
              <a:t>高级</a:t>
            </a:r>
            <a:r>
              <a:rPr lang="en-US" altLang="zh-CN" sz="3600" smtClean="0">
                <a:solidFill>
                  <a:schemeClr val="tx1"/>
                </a:solidFill>
              </a:rPr>
              <a:t>UI</a:t>
            </a:r>
            <a:r>
              <a:rPr sz="3600" smtClean="0">
                <a:solidFill>
                  <a:schemeClr val="tx1"/>
                </a:solidFill>
              </a:rPr>
              <a:t>组件</a:t>
            </a:r>
            <a:endParaRPr sz="3600" dirty="0" smtClean="0">
              <a:solidFill>
                <a:schemeClr val="tx1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71486"/>
            <a:ext cx="8207375" cy="4000528"/>
          </a:xfrm>
        </p:spPr>
        <p:txBody>
          <a:bodyPr/>
          <a:lstStyle/>
          <a:p>
            <a:r>
              <a:rPr dirty="0" smtClean="0"/>
              <a:t>JOptionPane</a:t>
            </a:r>
            <a:r>
              <a:rPr lang="zh-CN" dirty="0"/>
              <a:t>用于显示消息或获取</a:t>
            </a:r>
            <a:r>
              <a:rPr lang="zh-CN" dirty="0" smtClean="0"/>
              <a:t>信息</a:t>
            </a:r>
            <a:endParaRPr dirty="0" smtClean="0"/>
          </a:p>
          <a:p>
            <a:r>
              <a:rPr dirty="0"/>
              <a:t>JOptionPane</a:t>
            </a:r>
            <a:r>
              <a:rPr lang="zh-CN" dirty="0" smtClean="0"/>
              <a:t>类提供</a:t>
            </a:r>
            <a:r>
              <a:rPr lang="zh-CN" altLang="en-US" dirty="0"/>
              <a:t>了</a:t>
            </a:r>
            <a:r>
              <a:rPr lang="zh-CN" dirty="0" smtClean="0"/>
              <a:t>四</a:t>
            </a:r>
            <a:r>
              <a:rPr lang="zh-CN" dirty="0"/>
              <a:t>个静态</a:t>
            </a:r>
            <a:r>
              <a:rPr lang="zh-CN" dirty="0" smtClean="0"/>
              <a:t>方法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4.1.2  </a:t>
            </a:r>
            <a:r>
              <a:rPr lang="en-US" dirty="0" err="1" smtClean="0"/>
              <a:t>JOptionPane</a:t>
            </a:r>
            <a:r>
              <a:rPr dirty="0" smtClean="0"/>
              <a:t>标准对话框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85786" y="1785932"/>
          <a:ext cx="7215238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287"/>
                <a:gridCol w="44249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静态方法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功能描述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showConfirmDialog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显示确认对话框，等待用户确认（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OK/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Cancle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）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showInputDialog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显示输入对话框，等待用户输入信息，并以字符串形式返回用户输入的信息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showMessageDialog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显示消息对话框，等待用户点击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OK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按钮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showOptionDialog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显示选择对话框，等待用户在一组选项中选择，并返回用户选择的选项下标值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14282" y="428610"/>
            <a:ext cx="8786874" cy="4714890"/>
          </a:xfrm>
        </p:spPr>
        <p:txBody>
          <a:bodyPr/>
          <a:lstStyle/>
          <a:p>
            <a:r>
              <a:rPr dirty="0"/>
              <a:t>JOptionPane.showMessageDialog()</a:t>
            </a:r>
            <a:r>
              <a:rPr lang="zh-CN" dirty="0"/>
              <a:t>静态方法用于显示</a:t>
            </a:r>
            <a:r>
              <a:rPr lang="zh-CN"/>
              <a:t>消息</a:t>
            </a:r>
            <a:r>
              <a:rPr lang="zh-CN" smtClean="0"/>
              <a:t>对话框</a:t>
            </a:r>
            <a:endParaRPr lang="zh-CN" smtClean="0"/>
          </a:p>
          <a:p>
            <a:pPr lvl="1">
              <a:lnSpc>
                <a:spcPct val="145000"/>
              </a:lnSpc>
            </a:pPr>
            <a:r>
              <a:rPr i="0" smtClean="0"/>
              <a:t>void </a:t>
            </a:r>
            <a:r>
              <a:rPr i="0" dirty="0"/>
              <a:t>showMessageDialog(Component parentComponent,Object </a:t>
            </a:r>
            <a:r>
              <a:rPr i="0"/>
              <a:t>message</a:t>
            </a:r>
            <a:r>
              <a:rPr i="0" smtClean="0"/>
              <a:t>)</a:t>
            </a:r>
            <a:endParaRPr lang="zh-CN" i="0" dirty="0"/>
          </a:p>
          <a:p>
            <a:pPr lvl="1">
              <a:lnSpc>
                <a:spcPct val="145000"/>
              </a:lnSpc>
            </a:pPr>
            <a:r>
              <a:rPr i="0" dirty="0"/>
              <a:t>void showMessageDialog(Component parentComponent,Object message,String title,int </a:t>
            </a:r>
            <a:r>
              <a:rPr i="0"/>
              <a:t>messageType</a:t>
            </a:r>
            <a:r>
              <a:rPr i="0" smtClean="0"/>
              <a:t>)</a:t>
            </a:r>
            <a:endParaRPr lang="zh-CN" i="0" dirty="0"/>
          </a:p>
          <a:p>
            <a:pPr lvl="1">
              <a:lnSpc>
                <a:spcPct val="145000"/>
              </a:lnSpc>
            </a:pPr>
            <a:r>
              <a:rPr i="0" dirty="0"/>
              <a:t>showMessageDialog(Component parentComponent, Object message, String title, int messageType, Icon </a:t>
            </a:r>
            <a:r>
              <a:rPr i="0"/>
              <a:t>icon</a:t>
            </a:r>
            <a:r>
              <a:rPr i="0" smtClean="0"/>
              <a:t>)</a:t>
            </a:r>
            <a:endParaRPr lang="zh-CN" altLang="en-US" i="0"/>
          </a:p>
          <a:p>
            <a:pPr>
              <a:lnSpc>
                <a:spcPct val="145000"/>
              </a:lnSpc>
            </a:pPr>
            <a:r>
              <a:rPr lang="zh-CN"/>
              <a:t>【示例】消息</a:t>
            </a:r>
            <a:r>
              <a:rPr lang="zh-CN" smtClean="0"/>
              <a:t>对话框</a:t>
            </a:r>
            <a:endParaRPr 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dirty="0" smtClean="0"/>
              <a:t>消息对话框</a:t>
            </a:r>
            <a:endParaRPr lang="zh-CN" altLang="en-US" dirty="0" smtClean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857224" y="4046535"/>
            <a:ext cx="7429552" cy="95410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JOptionPane.showMessageDialog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(null,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"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您输入的数据不正确，请重新输入！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"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错误提示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JOptionPane.ERROR_MESSAGE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428610"/>
            <a:ext cx="8501122" cy="4429156"/>
          </a:xfrm>
        </p:spPr>
        <p:txBody>
          <a:bodyPr/>
          <a:lstStyle/>
          <a:p>
            <a:r>
              <a:rPr dirty="0"/>
              <a:t>JOptionPane.showInputDialog()</a:t>
            </a:r>
            <a:r>
              <a:rPr lang="zh-CN" dirty="0"/>
              <a:t>静态方法用于显示</a:t>
            </a:r>
            <a:r>
              <a:rPr lang="zh-CN"/>
              <a:t>输入</a:t>
            </a:r>
            <a:r>
              <a:rPr lang="zh-CN" smtClean="0"/>
              <a:t>对话框</a:t>
            </a:r>
            <a:endParaRPr smtClean="0"/>
          </a:p>
          <a:p>
            <a:pPr lvl="1">
              <a:lnSpc>
                <a:spcPct val="150000"/>
              </a:lnSpc>
            </a:pPr>
            <a:r>
              <a:rPr i="0" smtClean="0"/>
              <a:t>String </a:t>
            </a:r>
            <a:r>
              <a:rPr i="0" dirty="0"/>
              <a:t>showInputDialog(Object </a:t>
            </a:r>
            <a:r>
              <a:rPr i="0"/>
              <a:t>message</a:t>
            </a:r>
            <a:r>
              <a:rPr i="0" smtClean="0"/>
              <a:t>)</a:t>
            </a:r>
            <a:endParaRPr lang="zh-CN" i="0" dirty="0"/>
          </a:p>
          <a:p>
            <a:pPr lvl="1">
              <a:lnSpc>
                <a:spcPct val="150000"/>
              </a:lnSpc>
            </a:pPr>
            <a:r>
              <a:rPr i="0" dirty="0"/>
              <a:t>String showInputDialog(Component parentComponent,Object </a:t>
            </a:r>
            <a:r>
              <a:rPr i="0"/>
              <a:t>message</a:t>
            </a:r>
            <a:r>
              <a:rPr i="0" smtClean="0"/>
              <a:t>)</a:t>
            </a:r>
            <a:endParaRPr lang="zh-CN" i="0" dirty="0"/>
          </a:p>
          <a:p>
            <a:pPr lvl="1">
              <a:lnSpc>
                <a:spcPct val="150000"/>
              </a:lnSpc>
            </a:pPr>
            <a:r>
              <a:rPr i="0" dirty="0"/>
              <a:t>String showInputDialog(Component parentComponent,Object message,String title,int </a:t>
            </a:r>
            <a:r>
              <a:rPr i="0"/>
              <a:t>messageType</a:t>
            </a:r>
            <a:r>
              <a:rPr i="0" smtClean="0"/>
              <a:t>)</a:t>
            </a:r>
            <a:endParaRPr lang="zh-CN" i="0" dirty="0"/>
          </a:p>
          <a:p>
            <a:r>
              <a:rPr lang="zh-CN"/>
              <a:t>【示例】输入对话框</a:t>
            </a:r>
            <a:endParaRPr lang="zh-CN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dirty="0" smtClean="0"/>
              <a:t>输入对话框</a:t>
            </a:r>
            <a:endParaRPr lang="zh-CN" altLang="en-US" dirty="0" smtClean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857224" y="3786196"/>
            <a:ext cx="7715304" cy="30777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JOptionPane.showInputDialog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(null, "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请输入一个数字：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501122" cy="3357586"/>
          </a:xfrm>
        </p:spPr>
        <p:txBody>
          <a:bodyPr/>
          <a:lstStyle/>
          <a:p>
            <a:r>
              <a:rPr dirty="0"/>
              <a:t>JOptionPane.showConfirmDialog()</a:t>
            </a:r>
            <a:r>
              <a:rPr lang="zh-CN" dirty="0"/>
              <a:t>静态方法用于显示</a:t>
            </a:r>
            <a:r>
              <a:rPr lang="zh-CN"/>
              <a:t>确认</a:t>
            </a:r>
            <a:r>
              <a:rPr lang="zh-CN" smtClean="0"/>
              <a:t>对话框</a:t>
            </a:r>
            <a:endParaRPr smtClean="0"/>
          </a:p>
          <a:p>
            <a:pPr lvl="1">
              <a:lnSpc>
                <a:spcPct val="150000"/>
              </a:lnSpc>
            </a:pPr>
            <a:r>
              <a:rPr i="0" smtClean="0"/>
              <a:t>int </a:t>
            </a:r>
            <a:r>
              <a:rPr i="0" dirty="0"/>
              <a:t>showConfirmDialog(Component c</a:t>
            </a:r>
            <a:r>
              <a:rPr i="0" dirty="0" smtClean="0"/>
              <a:t>omponent,Object </a:t>
            </a:r>
            <a:r>
              <a:rPr i="0"/>
              <a:t>message</a:t>
            </a:r>
            <a:r>
              <a:rPr i="0" smtClean="0"/>
              <a:t>)</a:t>
            </a:r>
            <a:endParaRPr lang="zh-CN" i="0" dirty="0"/>
          </a:p>
          <a:p>
            <a:pPr lvl="1">
              <a:lnSpc>
                <a:spcPct val="150000"/>
              </a:lnSpc>
            </a:pPr>
            <a:r>
              <a:rPr i="0" dirty="0"/>
              <a:t>int showConfirmDialog(Component </a:t>
            </a:r>
            <a:r>
              <a:rPr i="0" dirty="0" smtClean="0"/>
              <a:t>component,Object </a:t>
            </a:r>
            <a:r>
              <a:rPr i="0" dirty="0"/>
              <a:t>message,String title,int </a:t>
            </a:r>
            <a:r>
              <a:rPr i="0"/>
              <a:t>optionType</a:t>
            </a:r>
            <a:r>
              <a:rPr i="0" smtClean="0"/>
              <a:t>)</a:t>
            </a:r>
            <a:endParaRPr lang="zh-CN" i="0" dirty="0"/>
          </a:p>
          <a:p>
            <a:pPr lvl="1">
              <a:lnSpc>
                <a:spcPct val="150000"/>
              </a:lnSpc>
            </a:pPr>
            <a:r>
              <a:rPr i="0" dirty="0"/>
              <a:t>showConfirmDialog(Component </a:t>
            </a:r>
            <a:r>
              <a:rPr i="0" dirty="0" smtClean="0"/>
              <a:t>component</a:t>
            </a:r>
            <a:r>
              <a:rPr i="0" dirty="0"/>
              <a:t>, Object message, String title, int optionType, </a:t>
            </a:r>
            <a:r>
              <a:rPr i="0"/>
              <a:t>int </a:t>
            </a:r>
            <a:r>
              <a:rPr i="0" smtClean="0"/>
              <a:t>messageType)</a:t>
            </a:r>
            <a:endParaRPr i="0" smtClean="0"/>
          </a:p>
          <a:p>
            <a:pPr lvl="3">
              <a:lnSpc>
                <a:spcPct val="150000"/>
              </a:lnSpc>
              <a:buNone/>
            </a:pPr>
            <a:endParaRPr lang="en-US" altLang="zh-CN" i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dirty="0" smtClean="0"/>
              <a:t>确认对话框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9" y="500048"/>
            <a:ext cx="8143932" cy="3571900"/>
          </a:xfrm>
        </p:spPr>
        <p:txBody>
          <a:bodyPr/>
          <a:lstStyle/>
          <a:p>
            <a:r>
              <a:rPr dirty="0"/>
              <a:t>optionType</a:t>
            </a:r>
            <a:r>
              <a:rPr lang="zh-CN" altLang="en-US" dirty="0"/>
              <a:t>参数代表选项</a:t>
            </a:r>
            <a:r>
              <a:rPr lang="zh-CN" altLang="en-US" dirty="0" smtClean="0"/>
              <a:t>类型</a:t>
            </a:r>
            <a:endParaRPr dirty="0" smtClean="0"/>
          </a:p>
          <a:p>
            <a:r>
              <a:rPr lang="zh-CN" dirty="0" smtClean="0"/>
              <a:t>在</a:t>
            </a:r>
            <a:r>
              <a:rPr dirty="0"/>
              <a:t>JOptionPane</a:t>
            </a:r>
            <a:r>
              <a:rPr lang="zh-CN" dirty="0"/>
              <a:t>类中提供了四种选项类型的静态</a:t>
            </a:r>
            <a:r>
              <a:rPr lang="zh-CN" dirty="0" smtClean="0"/>
              <a:t>变量</a:t>
            </a:r>
            <a:endParaRPr dirty="0" smtClean="0"/>
          </a:p>
          <a:p>
            <a:pPr lvl="1">
              <a:lnSpc>
                <a:spcPct val="150000"/>
              </a:lnSpc>
            </a:pPr>
            <a:r>
              <a:rPr i="0" dirty="0"/>
              <a:t>DEFAULT_OPTION</a:t>
            </a:r>
            <a:r>
              <a:rPr lang="zh-CN" i="0" dirty="0"/>
              <a:t>：默认</a:t>
            </a:r>
            <a:r>
              <a:rPr lang="zh-CN" i="0" dirty="0" smtClean="0"/>
              <a:t>选项</a:t>
            </a:r>
            <a:endParaRPr lang="zh-CN" i="0" dirty="0"/>
          </a:p>
          <a:p>
            <a:pPr lvl="1">
              <a:lnSpc>
                <a:spcPct val="150000"/>
              </a:lnSpc>
            </a:pPr>
            <a:r>
              <a:rPr i="0" dirty="0"/>
              <a:t>YES_NO_OPTION</a:t>
            </a:r>
            <a:r>
              <a:rPr lang="zh-CN" i="0" dirty="0"/>
              <a:t>：</a:t>
            </a:r>
            <a:r>
              <a:rPr i="0" dirty="0"/>
              <a:t>Yes</a:t>
            </a:r>
            <a:r>
              <a:rPr lang="zh-CN" i="0" dirty="0"/>
              <a:t>和</a:t>
            </a:r>
            <a:r>
              <a:rPr i="0" dirty="0"/>
              <a:t>No</a:t>
            </a:r>
            <a:r>
              <a:rPr lang="zh-CN" i="0" dirty="0" smtClean="0"/>
              <a:t>选项</a:t>
            </a:r>
            <a:endParaRPr lang="zh-CN" i="0" dirty="0"/>
          </a:p>
          <a:p>
            <a:pPr lvl="1">
              <a:lnSpc>
                <a:spcPct val="150000"/>
              </a:lnSpc>
            </a:pPr>
            <a:r>
              <a:rPr i="0" dirty="0"/>
              <a:t>YES_NO_CANCEL_OPTION</a:t>
            </a:r>
            <a:r>
              <a:rPr lang="zh-CN" i="0" dirty="0"/>
              <a:t>：</a:t>
            </a:r>
            <a:r>
              <a:rPr i="0" dirty="0"/>
              <a:t>Yes</a:t>
            </a:r>
            <a:r>
              <a:rPr lang="zh-CN" i="0" dirty="0"/>
              <a:t>、</a:t>
            </a:r>
            <a:r>
              <a:rPr i="0" dirty="0"/>
              <a:t>No</a:t>
            </a:r>
            <a:r>
              <a:rPr lang="zh-CN" i="0" dirty="0"/>
              <a:t>和</a:t>
            </a:r>
            <a:r>
              <a:rPr i="0" dirty="0"/>
              <a:t>CANCEL</a:t>
            </a:r>
            <a:r>
              <a:rPr lang="zh-CN" i="0" dirty="0" smtClean="0"/>
              <a:t>选项</a:t>
            </a:r>
            <a:endParaRPr lang="zh-CN" i="0" dirty="0"/>
          </a:p>
          <a:p>
            <a:pPr lvl="1">
              <a:lnSpc>
                <a:spcPct val="150000"/>
              </a:lnSpc>
            </a:pPr>
            <a:r>
              <a:rPr i="0" dirty="0"/>
              <a:t>OK_CANCEL_OPTION</a:t>
            </a:r>
            <a:r>
              <a:rPr lang="zh-CN" i="0" dirty="0"/>
              <a:t>：</a:t>
            </a:r>
            <a:r>
              <a:rPr i="0" dirty="0"/>
              <a:t>Ok</a:t>
            </a:r>
            <a:r>
              <a:rPr lang="zh-CN" i="0" dirty="0"/>
              <a:t>和</a:t>
            </a:r>
            <a:r>
              <a:rPr i="0" dirty="0"/>
              <a:t>Cancel</a:t>
            </a:r>
            <a:r>
              <a:rPr lang="zh-CN" i="0" dirty="0" smtClean="0"/>
              <a:t>选项</a:t>
            </a:r>
            <a:endParaRPr i="0" dirty="0" smtClean="0"/>
          </a:p>
          <a:p>
            <a:pPr>
              <a:buNone/>
            </a:pPr>
            <a:r>
              <a:rPr dirty="0" smtClean="0"/>
              <a:t>   </a:t>
            </a:r>
            <a:r>
              <a:rPr lang="zh-CN" dirty="0" smtClean="0"/>
              <a:t>【示例】</a:t>
            </a:r>
            <a:r>
              <a:rPr lang="zh-CN" dirty="0"/>
              <a:t>确认对话框</a:t>
            </a:r>
            <a:endParaRPr lang="zh-CN" dirty="0"/>
          </a:p>
          <a:p>
            <a:pPr lvl="0"/>
            <a:endParaRPr lang="zh-CN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714348" y="4000510"/>
            <a:ext cx="7286676" cy="95410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JOptionPane.showConfirmDialog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(null,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"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您确定要删除吗？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"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删除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JOptionPane.YES_NO_OPTION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86808" cy="2428892"/>
          </a:xfrm>
        </p:spPr>
        <p:txBody>
          <a:bodyPr/>
          <a:lstStyle/>
          <a:p>
            <a:pPr>
              <a:buNone/>
            </a:pPr>
            <a:r>
              <a:t>JOptionPane.showOptionDialog()</a:t>
            </a:r>
            <a:r>
              <a:rPr lang="zh-CN"/>
              <a:t>静态方法用于显示选项</a:t>
            </a:r>
            <a:r>
              <a:rPr lang="zh-CN" smtClean="0"/>
              <a:t>对话框</a:t>
            </a:r>
            <a:endParaRPr smtClean="0"/>
          </a:p>
          <a:p>
            <a:r>
              <a:rPr smtClean="0"/>
              <a:t>int </a:t>
            </a:r>
            <a:r>
              <a:rPr dirty="0"/>
              <a:t>showOptionDialog(Component parentComponent,Object message,String title,int optionType, int messageType,Icon icon,Object[ ] options,Object </a:t>
            </a:r>
            <a:r>
              <a:t>initialValue</a:t>
            </a:r>
            <a:r>
              <a:rPr smtClean="0"/>
              <a:t>)</a:t>
            </a:r>
            <a:endParaRPr smtClean="0"/>
          </a:p>
          <a:p>
            <a:pPr>
              <a:buNone/>
            </a:pPr>
            <a:r>
              <a:rPr smtClean="0"/>
              <a:t>   </a:t>
            </a:r>
            <a:r>
              <a:rPr lang="zh-CN" smtClean="0"/>
              <a:t>【示例】</a:t>
            </a:r>
            <a:r>
              <a:rPr lang="zh-CN"/>
              <a:t>选项</a:t>
            </a:r>
            <a:r>
              <a:rPr lang="zh-CN" smtClean="0"/>
              <a:t>对话框</a:t>
            </a:r>
            <a:endParaRPr 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dirty="0" smtClean="0"/>
              <a:t>选项对话框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85786" y="3000378"/>
            <a:ext cx="7429552" cy="1754326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Object[] options = { "Red", "Green", "Blue" };</a:t>
            </a:r>
            <a:endParaRPr lang="zh-CN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JOptionPane.showOptionDialog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(null,</a:t>
            </a:r>
            <a:endParaRPr lang="zh-CN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"</a:t>
            </a:r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选择颜色：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zh-CN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"</a:t>
            </a:r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选择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zh-CN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JOptionPane.DEFAULT_OPTION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zh-CN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JOptionPane.WARNING_MESSAGE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zh-CN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null,</a:t>
            </a:r>
            <a:endParaRPr lang="zh-CN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options,</a:t>
            </a:r>
            <a:endParaRPr lang="zh-CN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options[0]);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组合 12"/>
          <p:cNvGrpSpPr/>
          <p:nvPr/>
        </p:nvGrpSpPr>
        <p:grpSpPr>
          <a:xfrm>
            <a:off x="785786" y="3929075"/>
            <a:ext cx="7715304" cy="1143005"/>
            <a:chOff x="1071538" y="3071817"/>
            <a:chExt cx="6804069" cy="898075"/>
          </a:xfrm>
        </p:grpSpPr>
        <p:sp>
          <p:nvSpPr>
            <p:cNvPr id="9" name="TextBox 14"/>
            <p:cNvSpPr txBox="1">
              <a:spLocks noChangeArrowheads="1"/>
            </p:cNvSpPr>
            <p:nvPr/>
          </p:nvSpPr>
          <p:spPr bwMode="auto">
            <a:xfrm>
              <a:off x="1071538" y="3485135"/>
              <a:ext cx="6481763" cy="484757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讲师</a:t>
              </a:r>
              <a:r>
                <a:rPr lang="zh-CN" altLang="en-US" sz="1400" b="1" i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演示讲解</a:t>
              </a:r>
              <a:endParaRPr lang="en-US" altLang="zh-CN" sz="1400" b="1" i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en-US" altLang="zh-CN" sz="1400" b="1" i="0" smtClean="0">
                  <a:cs typeface="Arial" panose="020B0604020202020204" pitchFamily="34" charset="0"/>
                </a:rPr>
                <a:t>【</a:t>
              </a:r>
              <a:r>
                <a:rPr lang="zh-CN" altLang="en-US" sz="1400" b="1" i="0" smtClean="0">
                  <a:cs typeface="Arial" panose="020B0604020202020204" pitchFamily="34" charset="0"/>
                </a:rPr>
                <a:t>代码</a:t>
              </a:r>
              <a:r>
                <a:rPr lang="en-US" sz="1400" b="1" i="0" smtClean="0">
                  <a:cs typeface="Arial" panose="020B0604020202020204" pitchFamily="34" charset="0"/>
                </a:rPr>
                <a:t>4- 2</a:t>
              </a:r>
              <a:r>
                <a:rPr lang="en-US" altLang="zh-CN" sz="1400" b="1" i="0" smtClean="0">
                  <a:cs typeface="Arial" panose="020B0604020202020204" pitchFamily="34" charset="0"/>
                </a:rPr>
                <a:t>】</a:t>
              </a:r>
              <a:r>
                <a:rPr lang="en-US" sz="1400" b="1" i="0" smtClean="0">
                  <a:cs typeface="Arial" panose="020B0604020202020204" pitchFamily="34" charset="0"/>
                </a:rPr>
                <a:t>JOptionPaneDemo.java</a:t>
              </a:r>
              <a:endParaRPr lang="zh-CN" altLang="en-US" sz="1400" i="0" dirty="0" smtClean="0">
                <a:cs typeface="Arial" panose="020B0604020202020204" pitchFamily="34" charset="0"/>
              </a:endParaRPr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58082" y="3071817"/>
              <a:ext cx="517525" cy="617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4286280"/>
          </a:xfrm>
        </p:spPr>
        <p:txBody>
          <a:bodyPr/>
          <a:lstStyle/>
          <a:p>
            <a:r>
              <a:rPr dirty="0"/>
              <a:t>JFileChooser</a:t>
            </a:r>
            <a:r>
              <a:rPr lang="zh-CN" dirty="0"/>
              <a:t>类用于打开和保存文件时所显示</a:t>
            </a:r>
            <a:r>
              <a:rPr lang="zh-CN"/>
              <a:t>的</a:t>
            </a:r>
            <a:r>
              <a:rPr lang="zh-CN" smtClean="0"/>
              <a:t>对话框</a:t>
            </a:r>
            <a:endParaRPr dirty="0" smtClean="0"/>
          </a:p>
          <a:p>
            <a:r>
              <a:rPr altLang="zh-CN" dirty="0" smtClean="0"/>
              <a:t>JFileChooser</a:t>
            </a:r>
            <a:r>
              <a:rPr lang="zh-CN" altLang="en-US" dirty="0" smtClean="0"/>
              <a:t>常用的</a:t>
            </a:r>
            <a:r>
              <a:rPr lang="zh-CN" altLang="en-US" smtClean="0"/>
              <a:t>构造方法：</a:t>
            </a:r>
            <a:endParaRPr smtClean="0"/>
          </a:p>
          <a:p>
            <a:endParaRPr altLang="zh-CN"/>
          </a:p>
          <a:p>
            <a:endParaRPr altLang="zh-CN" smtClean="0"/>
          </a:p>
          <a:p>
            <a:r>
              <a:t>JFileChooser</a:t>
            </a:r>
            <a:r>
              <a:rPr lang="zh-CN"/>
              <a:t>类的继承</a:t>
            </a:r>
            <a:r>
              <a:rPr lang="zh-CN" smtClean="0"/>
              <a:t>层次</a:t>
            </a:r>
            <a:r>
              <a:rPr lang="zh-CN" altLang="en-US" smtClean="0"/>
              <a:t>如图所示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4.1.3  </a:t>
            </a:r>
            <a:r>
              <a:rPr lang="en-US" dirty="0" err="1" smtClean="0"/>
              <a:t>JFileChooser</a:t>
            </a:r>
            <a:r>
              <a:rPr dirty="0" smtClean="0"/>
              <a:t>文件对话框</a:t>
            </a:r>
            <a:endParaRPr lang="zh-CN" altLang="en-US" dirty="0" smtClean="0"/>
          </a:p>
        </p:txBody>
      </p:sp>
      <p:sp>
        <p:nvSpPr>
          <p:cNvPr id="7" name="内容占位符 4"/>
          <p:cNvSpPr txBox="1"/>
          <p:nvPr/>
        </p:nvSpPr>
        <p:spPr bwMode="auto">
          <a:xfrm>
            <a:off x="642910" y="1571618"/>
            <a:ext cx="8207375" cy="11430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1" i="0" u="none" strike="noStrike" kern="1200" cap="none" spc="0" normalizeH="0" baseline="0" noProof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JFileChooser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()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JFileChooser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(String </a:t>
            </a:r>
            <a:r>
              <a:rPr kumimoji="0" lang="en-US" altLang="zh-CN" sz="2000" b="1" i="0" u="none" strike="noStrike" kern="1200" cap="none" spc="0" normalizeH="0" baseline="0" noProof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currentDirectoryPath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)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08545" name="Object 1"/>
          <p:cNvGraphicFramePr>
            <a:graphicFrameLocks noChangeAspect="1"/>
          </p:cNvGraphicFramePr>
          <p:nvPr/>
        </p:nvGraphicFramePr>
        <p:xfrm>
          <a:off x="1643042" y="3198828"/>
          <a:ext cx="5953125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Visio" r:id="rId1" imgW="7975600" imgH="2133600" progId="Visio.Drawing.11">
                  <p:embed/>
                </p:oleObj>
              </mc:Choice>
              <mc:Fallback>
                <p:oleObj name="Visio" r:id="rId1" imgW="7975600" imgH="2133600" progId="Visio.Drawing.11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43042" y="3198828"/>
                        <a:ext cx="5953125" cy="1587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71486"/>
            <a:ext cx="8207375" cy="4143404"/>
          </a:xfrm>
        </p:spPr>
        <p:txBody>
          <a:bodyPr/>
          <a:lstStyle/>
          <a:p>
            <a:pPr>
              <a:buNone/>
            </a:pPr>
            <a:r>
              <a:t>JFileChooser</a:t>
            </a:r>
            <a:r>
              <a:rPr lang="zh-CN"/>
              <a:t>类</a:t>
            </a:r>
            <a:r>
              <a:rPr lang="zh-CN" smtClean="0"/>
              <a:t>常</a:t>
            </a:r>
            <a:r>
              <a:rPr lang="zh-CN"/>
              <a:t>构造方法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42910" y="1214428"/>
          <a:ext cx="72866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7692"/>
                <a:gridCol w="35689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方法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功能描述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showOpenDialog(Component</a:t>
                      </a:r>
                      <a:r>
                        <a:rPr lang="en-US" altLang="zh-CN" sz="16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parent</a:t>
                      </a: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显示打开文件对话框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showSaveDialog(Component parent)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显示保存文件对话框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 getSelectedFile()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获取选中的文件对象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 getCurrentDirectory()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获取当前文件路径</a:t>
                      </a:r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5" name="组合 12"/>
          <p:cNvGrpSpPr/>
          <p:nvPr/>
        </p:nvGrpSpPr>
        <p:grpSpPr>
          <a:xfrm>
            <a:off x="785786" y="3286130"/>
            <a:ext cx="7429552" cy="1143006"/>
            <a:chOff x="1071538" y="3071817"/>
            <a:chExt cx="6804069" cy="898076"/>
          </a:xfrm>
        </p:grpSpPr>
        <p:sp>
          <p:nvSpPr>
            <p:cNvPr id="6" name="TextBox 14"/>
            <p:cNvSpPr txBox="1">
              <a:spLocks noChangeArrowheads="1"/>
            </p:cNvSpPr>
            <p:nvPr/>
          </p:nvSpPr>
          <p:spPr bwMode="auto">
            <a:xfrm>
              <a:off x="1071538" y="3429006"/>
              <a:ext cx="6481763" cy="540887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600" b="1" i="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讲师</a:t>
              </a:r>
              <a:r>
                <a:rPr lang="zh-CN" altLang="en-US" sz="1600" b="1" i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演示讲解</a:t>
              </a:r>
              <a:endParaRPr lang="en-US" altLang="zh-CN" sz="1600" b="1" i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en-US" altLang="zh-CN" sz="1400" b="1" i="0" smtClean="0"/>
                <a:t>【</a:t>
              </a:r>
              <a:r>
                <a:rPr lang="zh-CN" altLang="en-US" sz="1400" b="1" i="0" smtClean="0"/>
                <a:t>代码</a:t>
              </a:r>
              <a:r>
                <a:rPr lang="en-US" sz="1400" b="1" i="0" smtClean="0"/>
                <a:t>4- 3</a:t>
              </a:r>
              <a:r>
                <a:rPr lang="en-US" altLang="zh-CN" sz="1400" b="1" i="0" smtClean="0"/>
                <a:t>】</a:t>
              </a:r>
              <a:r>
                <a:rPr lang="en-US" sz="1400" b="1" i="0" smtClean="0"/>
                <a:t>JFileChooserDemo.java</a:t>
              </a:r>
              <a:endParaRPr lang="zh-CN" altLang="en-US" sz="1400" i="0" smtClean="0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58082" y="3071817"/>
              <a:ext cx="517525" cy="617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1143008"/>
          </a:xfrm>
        </p:spPr>
        <p:txBody>
          <a:bodyPr/>
          <a:lstStyle/>
          <a:p>
            <a:r>
              <a:rPr smtClean="0"/>
              <a:t>JColorChooser</a:t>
            </a:r>
            <a:r>
              <a:rPr lang="zh-CN" altLang="en-US" smtClean="0"/>
              <a:t>类</a:t>
            </a:r>
            <a:r>
              <a:rPr smtClean="0"/>
              <a:t>,</a:t>
            </a:r>
            <a:r>
              <a:rPr lang="zh-CN" smtClean="0"/>
              <a:t>提供</a:t>
            </a:r>
            <a:r>
              <a:rPr lang="zh-CN"/>
              <a:t>一个用于用户操作和选择颜色的控制器窗</a:t>
            </a:r>
            <a:r>
              <a:rPr lang="zh-CN" smtClean="0"/>
              <a:t>格</a:t>
            </a:r>
            <a:endParaRPr smtClean="0"/>
          </a:p>
          <a:p>
            <a:r>
              <a:t>JColorChooser</a:t>
            </a:r>
            <a:r>
              <a:rPr lang="zh-CN"/>
              <a:t>类的继承层次如</a:t>
            </a:r>
            <a:r>
              <a:rPr smtClean="0"/>
              <a:t>图</a:t>
            </a:r>
            <a:r>
              <a:rPr lang="zh-CN" smtClean="0"/>
              <a:t>所</a:t>
            </a:r>
            <a:r>
              <a:rPr lang="zh-CN"/>
              <a:t>示</a:t>
            </a:r>
            <a:endParaRPr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4.1.4  </a:t>
            </a:r>
            <a:r>
              <a:rPr lang="en-US" dirty="0" err="1" smtClean="0"/>
              <a:t>JColorChooser</a:t>
            </a:r>
            <a:r>
              <a:rPr dirty="0" smtClean="0"/>
              <a:t>颜色对话框</a:t>
            </a:r>
            <a:endParaRPr lang="zh-CN" altLang="en-US" dirty="0" smtClean="0"/>
          </a:p>
        </p:txBody>
      </p:sp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54625" name="Object 1"/>
          <p:cNvGraphicFramePr>
            <a:graphicFrameLocks noChangeAspect="1"/>
          </p:cNvGraphicFramePr>
          <p:nvPr/>
        </p:nvGraphicFramePr>
        <p:xfrm>
          <a:off x="668152" y="1785932"/>
          <a:ext cx="8190128" cy="2071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Visio" r:id="rId1" imgW="8001000" imgH="2032000" progId="Visio.Drawing.11">
                  <p:embed/>
                </p:oleObj>
              </mc:Choice>
              <mc:Fallback>
                <p:oleObj name="Visio" r:id="rId1" imgW="8001000" imgH="2032000" progId="Visio.Drawing.11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8152" y="1785932"/>
                        <a:ext cx="8190128" cy="207170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4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4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429684" cy="2428892"/>
          </a:xfrm>
        </p:spPr>
        <p:txBody>
          <a:bodyPr/>
          <a:lstStyle/>
          <a:p>
            <a:r>
              <a:rPr dirty="0"/>
              <a:t>JColorChooser</a:t>
            </a:r>
            <a:r>
              <a:rPr lang="zh-CN" dirty="0"/>
              <a:t>类常用的</a:t>
            </a:r>
            <a:r>
              <a:rPr lang="zh-CN"/>
              <a:t>构造</a:t>
            </a:r>
            <a:r>
              <a:rPr lang="zh-CN" smtClean="0"/>
              <a:t>方法：</a:t>
            </a:r>
            <a:endParaRPr lang="zh-CN" dirty="0"/>
          </a:p>
          <a:p>
            <a:pPr lvl="1">
              <a:buClr>
                <a:srgbClr val="FF0000"/>
              </a:buClr>
            </a:pPr>
            <a:r>
              <a:rPr i="0" dirty="0"/>
              <a:t>JColorChooser</a:t>
            </a:r>
            <a:r>
              <a:rPr i="0" dirty="0" smtClean="0"/>
              <a:t>()</a:t>
            </a:r>
            <a:endParaRPr lang="zh-CN" i="0" dirty="0"/>
          </a:p>
          <a:p>
            <a:pPr lvl="1">
              <a:buClr>
                <a:srgbClr val="FF0000"/>
              </a:buClr>
            </a:pPr>
            <a:r>
              <a:rPr i="0" dirty="0"/>
              <a:t>JColorChooser(Color initialColor</a:t>
            </a:r>
            <a:r>
              <a:rPr i="0" dirty="0" smtClean="0"/>
              <a:t>)</a:t>
            </a:r>
            <a:endParaRPr lang="zh-CN" i="0" dirty="0"/>
          </a:p>
          <a:p>
            <a:pPr lvl="1">
              <a:buClr>
                <a:srgbClr val="FF0000"/>
              </a:buClr>
            </a:pPr>
            <a:r>
              <a:rPr i="0" dirty="0"/>
              <a:t>JColorChooser(ColorSelectionModel model</a:t>
            </a:r>
            <a:r>
              <a:rPr i="0" dirty="0" smtClean="0"/>
              <a:t>)</a:t>
            </a:r>
            <a:endParaRPr lang="zh-CN" i="0" dirty="0"/>
          </a:p>
          <a:p>
            <a:r>
              <a:t>JColorChooser</a:t>
            </a:r>
            <a:r>
              <a:rPr lang="zh-CN" altLang="en-US" smtClean="0"/>
              <a:t>提供</a:t>
            </a:r>
            <a:r>
              <a:rPr lang="zh-CN" altLang="en-US"/>
              <a:t>了</a:t>
            </a:r>
            <a:r>
              <a:rPr lang="zh-CN" altLang="en-US" smtClean="0"/>
              <a:t>用于</a:t>
            </a:r>
            <a:r>
              <a:rPr lang="zh-CN" altLang="en-US"/>
              <a:t>创建颜色对话框的静态</a:t>
            </a:r>
            <a:r>
              <a:rPr lang="zh-CN" altLang="en-US" smtClean="0"/>
              <a:t>方法</a:t>
            </a:r>
            <a:r>
              <a:rPr smtClean="0"/>
              <a:t>createDialog()</a:t>
            </a:r>
            <a:endParaRPr smtClean="0"/>
          </a:p>
          <a:p>
            <a:pPr>
              <a:buNone/>
            </a:pPr>
            <a:r>
              <a:t> </a:t>
            </a:r>
            <a:r>
              <a:rPr smtClean="0"/>
              <a:t> </a:t>
            </a:r>
            <a:r>
              <a:rPr lang="zh-CN" smtClean="0"/>
              <a:t> 【语法】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85786" y="3000379"/>
            <a:ext cx="7715304" cy="1200329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zh-CN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JDialog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createDialog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(Component c,</a:t>
            </a:r>
            <a:endParaRPr lang="zh-CN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String title,</a:t>
            </a:r>
            <a:endParaRPr lang="zh-CN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modal,</a:t>
            </a:r>
            <a:endParaRPr lang="zh-CN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JColorChooser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chooser,</a:t>
            </a:r>
            <a:endParaRPr lang="zh-CN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ActionListener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okListener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zh-CN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ActionListener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cancelListener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组合 12"/>
          <p:cNvGrpSpPr/>
          <p:nvPr/>
        </p:nvGrpSpPr>
        <p:grpSpPr>
          <a:xfrm>
            <a:off x="857224" y="3929072"/>
            <a:ext cx="7643866" cy="1142987"/>
            <a:chOff x="1022264" y="3689241"/>
            <a:chExt cx="6853343" cy="898060"/>
          </a:xfrm>
        </p:grpSpPr>
        <p:sp>
          <p:nvSpPr>
            <p:cNvPr id="10" name="TextBox 14"/>
            <p:cNvSpPr txBox="1">
              <a:spLocks noChangeArrowheads="1"/>
            </p:cNvSpPr>
            <p:nvPr/>
          </p:nvSpPr>
          <p:spPr bwMode="auto">
            <a:xfrm>
              <a:off x="1022264" y="4026017"/>
              <a:ext cx="6609863" cy="561284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讲师</a:t>
              </a:r>
              <a:r>
                <a:rPr lang="zh-CN" altLang="en-US" sz="1400" b="1" i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演示讲解</a:t>
              </a:r>
              <a:endParaRPr lang="en-US" altLang="zh-CN" sz="1400" b="1" i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smtClean="0"/>
                <a:t>【</a:t>
              </a:r>
              <a:r>
                <a:rPr lang="zh-CN" altLang="en-US" sz="1400" b="1" i="0" smtClean="0"/>
                <a:t>代码</a:t>
              </a:r>
              <a:r>
                <a:rPr lang="en-US" sz="1400" b="1" i="0" smtClean="0"/>
                <a:t>4- 4</a:t>
              </a:r>
              <a:r>
                <a:rPr lang="en-US" altLang="zh-CN" sz="1400" b="1" i="0" smtClean="0"/>
                <a:t>】</a:t>
              </a:r>
              <a:r>
                <a:rPr lang="en-US" sz="1400" b="1" i="0" smtClean="0"/>
                <a:t>JColorChooserDemo.java</a:t>
              </a:r>
              <a:endParaRPr lang="zh-CN" altLang="en-US" sz="1400" i="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58082" y="3689241"/>
              <a:ext cx="517525" cy="617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71486"/>
            <a:ext cx="8207375" cy="4036223"/>
          </a:xfrm>
        </p:spPr>
        <p:txBody>
          <a:bodyPr/>
          <a:lstStyle/>
          <a:p>
            <a:pPr lvl="0"/>
            <a:r>
              <a:rPr lang="zh-CN" altLang="en-US" dirty="0" smtClean="0"/>
              <a:t>掌握对话框的使用</a:t>
            </a:r>
            <a:endParaRPr dirty="0" smtClean="0"/>
          </a:p>
          <a:p>
            <a:pPr lvl="0"/>
            <a:r>
              <a:rPr lang="zh-CN" altLang="en-US" dirty="0" smtClean="0"/>
              <a:t>掌握下拉式菜单和弹出式菜单的使用</a:t>
            </a:r>
            <a:endParaRPr dirty="0" smtClean="0"/>
          </a:p>
          <a:p>
            <a:pPr lvl="0"/>
            <a:r>
              <a:rPr lang="zh-CN" altLang="en-US" dirty="0" smtClean="0"/>
              <a:t>掌握工具栏的使用</a:t>
            </a:r>
            <a:endParaRPr dirty="0" smtClean="0"/>
          </a:p>
          <a:p>
            <a:pPr lvl="0"/>
            <a:r>
              <a:rPr lang="zh-CN" altLang="en-US" smtClean="0"/>
              <a:t>掌握常用表格和数的使用</a:t>
            </a:r>
            <a:endParaRPr dirty="0" smtClean="0"/>
          </a:p>
          <a:p>
            <a:pPr lvl="0"/>
            <a:endParaRPr dirty="0" smtClean="0"/>
          </a:p>
          <a:p>
            <a:pPr lvl="0"/>
            <a:endParaRPr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</a:t>
            </a:r>
            <a:r>
              <a:rPr altLang="en-US" dirty="0" smtClean="0"/>
              <a:t>重点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4643452"/>
          </a:xfrm>
        </p:spPr>
        <p:txBody>
          <a:bodyPr/>
          <a:lstStyle/>
          <a:p>
            <a:pPr>
              <a:buNone/>
            </a:pPr>
            <a:r>
              <a:rPr dirty="0"/>
              <a:t>Swing</a:t>
            </a:r>
            <a:r>
              <a:rPr lang="zh-CN" dirty="0"/>
              <a:t>中的菜单由如下几个类组合</a:t>
            </a:r>
            <a:r>
              <a:rPr lang="zh-CN"/>
              <a:t>而</a:t>
            </a:r>
            <a:r>
              <a:rPr lang="zh-CN" smtClean="0"/>
              <a:t>成</a:t>
            </a:r>
            <a:endParaRPr lang="zh-CN" dirty="0"/>
          </a:p>
          <a:p>
            <a:pPr lvl="0"/>
            <a:r>
              <a:rPr dirty="0"/>
              <a:t>JMenuBar</a:t>
            </a:r>
            <a:r>
              <a:rPr lang="zh-CN" dirty="0"/>
              <a:t>：菜单栏，</a:t>
            </a:r>
            <a:r>
              <a:rPr lang="zh-CN"/>
              <a:t>菜单</a:t>
            </a:r>
            <a:r>
              <a:rPr lang="zh-CN" smtClean="0"/>
              <a:t>容器</a:t>
            </a:r>
            <a:endParaRPr lang="zh-CN" dirty="0"/>
          </a:p>
          <a:p>
            <a:pPr lvl="0"/>
            <a:r>
              <a:rPr dirty="0"/>
              <a:t>JMenu</a:t>
            </a:r>
            <a:r>
              <a:rPr lang="zh-CN" dirty="0"/>
              <a:t>：菜单，菜单项</a:t>
            </a:r>
            <a:r>
              <a:rPr lang="zh-CN"/>
              <a:t>的</a:t>
            </a:r>
            <a:r>
              <a:rPr lang="zh-CN" smtClean="0"/>
              <a:t>容器</a:t>
            </a:r>
            <a:endParaRPr lang="zh-CN" dirty="0"/>
          </a:p>
          <a:p>
            <a:pPr lvl="0"/>
            <a:r>
              <a:rPr dirty="0"/>
              <a:t>JPopupMenu</a:t>
            </a:r>
            <a:r>
              <a:rPr lang="zh-CN" dirty="0"/>
              <a:t>：</a:t>
            </a:r>
            <a:r>
              <a:rPr lang="zh-CN"/>
              <a:t>弹出式</a:t>
            </a:r>
            <a:r>
              <a:rPr lang="zh-CN" smtClean="0"/>
              <a:t>菜单</a:t>
            </a:r>
            <a:endParaRPr lang="zh-CN" dirty="0"/>
          </a:p>
          <a:p>
            <a:pPr lvl="0"/>
            <a:r>
              <a:rPr dirty="0"/>
              <a:t>JMenuItem</a:t>
            </a:r>
            <a:r>
              <a:rPr lang="zh-CN" dirty="0"/>
              <a:t>：</a:t>
            </a:r>
            <a:r>
              <a:rPr lang="zh-CN"/>
              <a:t>菜单</a:t>
            </a:r>
            <a:r>
              <a:rPr lang="zh-CN" smtClean="0"/>
              <a:t>项</a:t>
            </a:r>
            <a:endParaRPr smtClean="0"/>
          </a:p>
          <a:p>
            <a:pPr lvl="0">
              <a:buNone/>
            </a:pPr>
            <a:r>
              <a:rPr lang="zh-CN" smtClean="0"/>
              <a:t>常用</a:t>
            </a:r>
            <a:r>
              <a:rPr lang="zh-CN"/>
              <a:t>的菜单有两种</a:t>
            </a:r>
            <a:r>
              <a:rPr lang="zh-CN" smtClean="0"/>
              <a:t>样式</a:t>
            </a:r>
            <a:endParaRPr smtClean="0"/>
          </a:p>
          <a:p>
            <a:pPr lvl="0"/>
            <a:r>
              <a:rPr lang="zh-CN"/>
              <a:t>下拉式</a:t>
            </a:r>
            <a:r>
              <a:rPr lang="zh-CN" smtClean="0"/>
              <a:t>菜单</a:t>
            </a:r>
            <a:endParaRPr lang="zh-CN"/>
          </a:p>
          <a:p>
            <a:r>
              <a:rPr lang="zh-CN"/>
              <a:t>弹出式</a:t>
            </a:r>
            <a:r>
              <a:rPr lang="zh-CN" smtClean="0"/>
              <a:t>菜单</a:t>
            </a:r>
            <a:endParaRPr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4.2 </a:t>
            </a:r>
            <a:r>
              <a:rPr dirty="0" smtClean="0"/>
              <a:t>菜单</a:t>
            </a:r>
            <a:endParaRPr lang="zh-CN" altLang="en-US" dirty="0" smtClean="0"/>
          </a:p>
        </p:txBody>
      </p:sp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78178" name="Object 2"/>
          <p:cNvGraphicFramePr>
            <a:graphicFrameLocks noChangeAspect="1"/>
          </p:cNvGraphicFramePr>
          <p:nvPr/>
        </p:nvGraphicFramePr>
        <p:xfrm>
          <a:off x="3781692" y="2000246"/>
          <a:ext cx="4862274" cy="2571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Visio" r:id="rId1" imgW="7112000" imgH="3746500" progId="Visio.Drawing.11">
                  <p:embed/>
                </p:oleObj>
              </mc:Choice>
              <mc:Fallback>
                <p:oleObj name="Visio" r:id="rId1" imgW="7112000" imgH="3746500" progId="Visio.Drawing.11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81692" y="2000246"/>
                        <a:ext cx="4862274" cy="257176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5000628" y="4526835"/>
            <a:ext cx="3786214" cy="7386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菜单类之间的继承和</a:t>
            </a:r>
            <a:r>
              <a:rPr lang="zh-CN" altLang="en-US" sz="140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组合关系图</a:t>
            </a:r>
            <a:endParaRPr lang="zh-CN" altLang="en-US" sz="1400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2571768"/>
          </a:xfrm>
        </p:spPr>
        <p:txBody>
          <a:bodyPr/>
          <a:lstStyle/>
          <a:p>
            <a:r>
              <a:rPr lang="zh-CN"/>
              <a:t>下拉式</a:t>
            </a:r>
            <a:r>
              <a:rPr lang="zh-CN" smtClean="0"/>
              <a:t>菜单</a:t>
            </a:r>
            <a:r>
              <a:rPr lang="zh-CN" altLang="en-US" smtClean="0"/>
              <a:t>，</a:t>
            </a:r>
            <a:r>
              <a:rPr lang="zh-CN" smtClean="0"/>
              <a:t>由</a:t>
            </a:r>
            <a:r>
              <a:rPr dirty="0"/>
              <a:t>JMenuBar</a:t>
            </a:r>
            <a:r>
              <a:rPr lang="zh-CN" dirty="0"/>
              <a:t>菜单栏、</a:t>
            </a:r>
            <a:r>
              <a:rPr dirty="0"/>
              <a:t>JMenu</a:t>
            </a:r>
            <a:r>
              <a:rPr lang="zh-CN" dirty="0"/>
              <a:t>菜单和</a:t>
            </a:r>
            <a:r>
              <a:rPr dirty="0"/>
              <a:t>JMenuItem</a:t>
            </a:r>
            <a:r>
              <a:rPr lang="zh-CN" dirty="0"/>
              <a:t>菜单项组合</a:t>
            </a:r>
            <a:r>
              <a:rPr lang="zh-CN"/>
              <a:t>而</a:t>
            </a:r>
            <a:r>
              <a:rPr lang="zh-CN" smtClean="0"/>
              <a:t>成</a:t>
            </a:r>
            <a:endParaRPr dirty="0" smtClean="0"/>
          </a:p>
          <a:p>
            <a:r>
              <a:rPr lang="zh-CN" dirty="0" smtClean="0"/>
              <a:t>菜单</a:t>
            </a:r>
            <a:r>
              <a:rPr lang="zh-CN"/>
              <a:t>允许</a:t>
            </a:r>
            <a:r>
              <a:rPr lang="zh-CN" smtClean="0"/>
              <a:t>嵌套</a:t>
            </a:r>
            <a:endParaRPr 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4.2.1  </a:t>
            </a:r>
            <a:r>
              <a:rPr dirty="0" smtClean="0"/>
              <a:t>下拉式菜单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2647950"/>
            <a:ext cx="91440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2571768"/>
          </a:xfrm>
        </p:spPr>
        <p:txBody>
          <a:bodyPr/>
          <a:lstStyle/>
          <a:p>
            <a:r>
              <a:rPr lang="zh-CN" dirty="0"/>
              <a:t>菜单栏是一个水平栏，用来</a:t>
            </a:r>
            <a:r>
              <a:rPr lang="zh-CN"/>
              <a:t>管理</a:t>
            </a:r>
            <a:r>
              <a:rPr lang="zh-CN" smtClean="0"/>
              <a:t>菜单</a:t>
            </a:r>
            <a:endParaRPr smtClean="0"/>
          </a:p>
          <a:p>
            <a:r>
              <a:t>Swing</a:t>
            </a:r>
            <a:r>
              <a:rPr lang="zh-CN"/>
              <a:t>中的菜单栏是通过使用</a:t>
            </a:r>
            <a:r>
              <a:t>JMenuBar</a:t>
            </a:r>
            <a:r>
              <a:rPr lang="zh-CN"/>
              <a:t>类来创建</a:t>
            </a:r>
            <a:endParaRPr dirty="0" smtClean="0"/>
          </a:p>
          <a:p>
            <a:pPr>
              <a:buNone/>
            </a:pPr>
            <a:r>
              <a:rPr smtClean="0"/>
              <a:t>   </a:t>
            </a:r>
            <a:r>
              <a:rPr lang="zh-CN" smtClean="0"/>
              <a:t>【示例】</a:t>
            </a:r>
            <a:r>
              <a:rPr lang="zh-CN" dirty="0"/>
              <a:t>创建菜单</a:t>
            </a:r>
            <a:r>
              <a:rPr lang="zh-CN" dirty="0" smtClean="0"/>
              <a:t>栏</a:t>
            </a:r>
            <a:endParaRPr dirty="0" smtClean="0"/>
          </a:p>
          <a:p>
            <a:endParaRPr smtClean="0"/>
          </a:p>
          <a:p>
            <a:pPr>
              <a:buNone/>
            </a:pPr>
            <a:r>
              <a:rPr smtClean="0"/>
              <a:t>    </a:t>
            </a:r>
            <a:r>
              <a:rPr lang="zh-CN" smtClean="0"/>
              <a:t>【示例】</a:t>
            </a:r>
            <a:r>
              <a:rPr lang="zh-CN" dirty="0"/>
              <a:t>添加菜单栏到</a:t>
            </a:r>
            <a:r>
              <a:rPr lang="zh-CN"/>
              <a:t>窗口</a:t>
            </a:r>
            <a:r>
              <a:rPr lang="zh-CN" smtClean="0"/>
              <a:t>顶部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err="1" smtClean="0"/>
              <a:t>JMenuBar</a:t>
            </a:r>
            <a:r>
              <a:rPr dirty="0" smtClean="0"/>
              <a:t>菜单栏</a:t>
            </a:r>
            <a:endParaRPr lang="zh-CN" altLang="en-US" dirty="0" smtClean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857224" y="2048530"/>
            <a:ext cx="6858048" cy="523220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创建菜单栏对象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JMenuBar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menuBar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JMenuBar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928662" y="3121229"/>
            <a:ext cx="6858048" cy="30777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frame.setJMenuBar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menuBar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2911" y="3659372"/>
            <a:ext cx="484014" cy="484014"/>
          </a:xfrm>
          <a:prstGeom prst="rect">
            <a:avLst/>
          </a:prstGeom>
        </p:spPr>
      </p:pic>
      <p:sp>
        <p:nvSpPr>
          <p:cNvPr id="10" name="文本框 7"/>
          <p:cNvSpPr txBox="1"/>
          <p:nvPr/>
        </p:nvSpPr>
        <p:spPr>
          <a:xfrm rot="21540000">
            <a:off x="574350" y="4231207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285853" y="3772925"/>
            <a:ext cx="678661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在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Swing GUI</a:t>
            </a:r>
            <a:r>
              <a:rPr lang="zh-CN" altLang="en-US" sz="1600" dirty="0" smtClean="0">
                <a:latin typeface="+mn-ea"/>
              </a:rPr>
              <a:t>图形界面中，顶级窗口可以是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  <a:r>
              <a:rPr lang="zh-CN" altLang="en-US" sz="1600" dirty="0" smtClean="0">
                <a:latin typeface="+mn-ea"/>
              </a:rPr>
              <a:t>和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JDialog</a:t>
            </a:r>
            <a:r>
              <a:rPr lang="zh-CN" altLang="en-US" sz="1600" dirty="0" smtClean="0">
                <a:latin typeface="+mn-ea"/>
              </a:rPr>
              <a:t>，这两个类中都提供了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setJMenuBa</a:t>
            </a:r>
            <a:r>
              <a:rPr lang="en-US" sz="1600" dirty="0" err="1" smtClean="0">
                <a:latin typeface="+mn-ea"/>
              </a:rPr>
              <a:t>r</a:t>
            </a:r>
            <a:r>
              <a:rPr lang="en-US" sz="1600" dirty="0" smtClean="0">
                <a:latin typeface="+mn-ea"/>
              </a:rPr>
              <a:t>()</a:t>
            </a:r>
            <a:r>
              <a:rPr lang="zh-CN" altLang="en-US" sz="1600" dirty="0" smtClean="0">
                <a:latin typeface="+mn-ea"/>
              </a:rPr>
              <a:t>方法，用于添加菜单栏对象。</a:t>
            </a:r>
            <a:endParaRPr lang="zh-CN" altLang="en-US" sz="16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2857520"/>
          </a:xfrm>
        </p:spPr>
        <p:txBody>
          <a:bodyPr/>
          <a:lstStyle/>
          <a:p>
            <a:r>
              <a:rPr lang="zh-CN"/>
              <a:t>菜单用来整合管理菜单项，组成一个下拉列表形式的菜单</a:t>
            </a:r>
            <a:endParaRPr smtClean="0"/>
          </a:p>
          <a:p>
            <a:r>
              <a:rPr lang="zh-CN" smtClean="0"/>
              <a:t>使用</a:t>
            </a:r>
            <a:r>
              <a:rPr dirty="0" smtClean="0"/>
              <a:t>JMenu</a:t>
            </a:r>
            <a:r>
              <a:rPr lang="zh-CN" dirty="0" smtClean="0"/>
              <a:t>类可以创建一个</a:t>
            </a:r>
            <a:r>
              <a:rPr lang="zh-CN" smtClean="0"/>
              <a:t>菜单对象</a:t>
            </a:r>
            <a:r>
              <a:rPr lang="zh-CN" altLang="en-US" smtClean="0"/>
              <a:t>，</a:t>
            </a:r>
            <a:r>
              <a:rPr lang="zh-CN" altLang="en-US"/>
              <a:t>其</a:t>
            </a:r>
            <a:r>
              <a:rPr lang="zh-CN" smtClean="0"/>
              <a:t>常用</a:t>
            </a:r>
            <a:r>
              <a:rPr lang="zh-CN"/>
              <a:t>的构造方法</a:t>
            </a:r>
            <a:endParaRPr lang="zh-CN" dirty="0"/>
          </a:p>
          <a:p>
            <a:pPr lvl="1">
              <a:lnSpc>
                <a:spcPct val="150000"/>
              </a:lnSpc>
            </a:pPr>
            <a:r>
              <a:rPr i="0"/>
              <a:t>JMenu</a:t>
            </a:r>
            <a:r>
              <a:rPr i="0" smtClean="0"/>
              <a:t>()</a:t>
            </a:r>
            <a:endParaRPr lang="zh-CN" i="0" dirty="0"/>
          </a:p>
          <a:p>
            <a:pPr lvl="1">
              <a:lnSpc>
                <a:spcPct val="150000"/>
              </a:lnSpc>
            </a:pPr>
            <a:r>
              <a:rPr i="0" dirty="0"/>
              <a:t>JMenu(String </a:t>
            </a:r>
            <a:r>
              <a:rPr i="0"/>
              <a:t>str</a:t>
            </a:r>
            <a:r>
              <a:rPr i="0" smtClean="0"/>
              <a:t>)</a:t>
            </a:r>
            <a:endParaRPr lang="zh-CN" i="0" dirty="0"/>
          </a:p>
          <a:p>
            <a:pPr lvl="1">
              <a:lnSpc>
                <a:spcPct val="150000"/>
              </a:lnSpc>
            </a:pPr>
            <a:r>
              <a:rPr i="0" dirty="0"/>
              <a:t>JMenu(String str, boolean </a:t>
            </a:r>
            <a:r>
              <a:rPr i="0"/>
              <a:t>bool</a:t>
            </a:r>
            <a:r>
              <a:rPr i="0" smtClean="0"/>
              <a:t>)</a:t>
            </a:r>
            <a:endParaRPr lang="en-US" altLang="zh-CN" i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err="1" smtClean="0"/>
              <a:t>JMenu</a:t>
            </a:r>
            <a:r>
              <a:rPr dirty="0" smtClean="0"/>
              <a:t>菜单</a:t>
            </a:r>
            <a:endParaRPr lang="zh-CN" altLang="en-US" dirty="0" smtClean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857224" y="3500444"/>
            <a:ext cx="6858048" cy="523220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菜单的文本为“开始”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JMenu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menuFile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JMenu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开始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28596" y="3000378"/>
            <a:ext cx="742955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</a:pPr>
            <a:r>
              <a:rPr lang="en-US" altLang="zh-CN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  【</a:t>
            </a:r>
            <a:r>
              <a:rPr lang="zh-CN" altLang="en-US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示例</a:t>
            </a:r>
            <a:r>
              <a:rPr lang="en-US" altLang="zh-CN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】</a:t>
            </a:r>
            <a:r>
              <a:rPr lang="zh-CN" altLang="en-US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创建菜单</a:t>
            </a:r>
            <a:endParaRPr lang="zh-CN" altLang="en-US" sz="2000" b="1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428610"/>
            <a:ext cx="8207375" cy="428628"/>
          </a:xfrm>
        </p:spPr>
        <p:txBody>
          <a:bodyPr/>
          <a:lstStyle/>
          <a:p>
            <a:r>
              <a:rPr dirty="0"/>
              <a:t>JMenu</a:t>
            </a:r>
            <a:r>
              <a:rPr lang="zh-CN" dirty="0"/>
              <a:t>类常用</a:t>
            </a:r>
            <a:r>
              <a:rPr lang="zh-CN"/>
              <a:t>的</a:t>
            </a:r>
            <a:r>
              <a:rPr lang="zh-CN" smtClean="0"/>
              <a:t>方法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1472" y="1000114"/>
          <a:ext cx="8072494" cy="3929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6247"/>
                <a:gridCol w="4036247"/>
              </a:tblGrid>
              <a:tr h="3571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方法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功能描述</a:t>
                      </a:r>
                      <a:endParaRPr lang="zh-CN" altLang="en-US" sz="1600" dirty="0"/>
                    </a:p>
                  </a:txBody>
                  <a:tcPr/>
                </a:tc>
              </a:tr>
              <a:tr h="357188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Component add(Component c)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在菜单末尾添加组件</a:t>
                      </a:r>
                      <a:endParaRPr lang="zh-CN" altLang="en-US" sz="1600" dirty="0"/>
                    </a:p>
                  </a:txBody>
                  <a:tcPr/>
                </a:tc>
              </a:tr>
              <a:tr h="357188">
                <a:tc>
                  <a:txBody>
                    <a:bodyPr/>
                    <a:lstStyle/>
                    <a:p>
                      <a:r>
                        <a:rPr lang="en-US" sz="16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addSeparator()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在菜单末尾添加分隔线</a:t>
                      </a:r>
                      <a:endParaRPr lang="zh-CN" altLang="en-US" sz="1600" dirty="0"/>
                    </a:p>
                  </a:txBody>
                  <a:tcPr/>
                </a:tc>
              </a:tr>
              <a:tr h="357188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addMenuListener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MenuListener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添加菜单监听</a:t>
                      </a:r>
                      <a:endParaRPr lang="zh-CN" altLang="en-US" sz="1600" dirty="0"/>
                    </a:p>
                  </a:txBody>
                  <a:tcPr/>
                </a:tc>
              </a:tr>
              <a:tr h="357188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JMenuItem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getItem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pos)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返回指定索引处的菜单项</a:t>
                      </a:r>
                      <a:endParaRPr lang="zh-CN" altLang="en-US" sz="1600" dirty="0"/>
                    </a:p>
                  </a:txBody>
                  <a:tcPr/>
                </a:tc>
              </a:tr>
              <a:tr h="357188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getItemCount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返回菜单项的数目</a:t>
                      </a:r>
                      <a:endParaRPr lang="zh-CN" altLang="en-US" sz="1600" dirty="0"/>
                    </a:p>
                  </a:txBody>
                  <a:tcPr/>
                </a:tc>
              </a:tr>
              <a:tr h="357188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JMenuItem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insert(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JMenuItem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mi,int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pos)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在指定索引处插入菜单项</a:t>
                      </a:r>
                      <a:endParaRPr lang="zh-CN" altLang="en-US" sz="1600" dirty="0"/>
                    </a:p>
                  </a:txBody>
                  <a:tcPr/>
                </a:tc>
              </a:tr>
              <a:tr h="357188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insertSeparator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pos)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在指定索引处插入分割线</a:t>
                      </a:r>
                      <a:endParaRPr lang="zh-CN" altLang="en-US" sz="1600" dirty="0"/>
                    </a:p>
                  </a:txBody>
                  <a:tcPr/>
                </a:tc>
              </a:tr>
              <a:tr h="357188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remove(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pos)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从菜单中移除指定索引处的菜单项</a:t>
                      </a:r>
                      <a:endParaRPr lang="zh-CN" altLang="en-US" sz="1600" dirty="0"/>
                    </a:p>
                  </a:txBody>
                  <a:tcPr/>
                </a:tc>
              </a:tr>
              <a:tr h="357188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remove(Component c)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从菜单中移除指定组件</a:t>
                      </a:r>
                      <a:endParaRPr lang="zh-CN" altLang="en-US" sz="1600" dirty="0"/>
                    </a:p>
                  </a:txBody>
                  <a:tcPr/>
                </a:tc>
              </a:tr>
              <a:tr h="357188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removeAll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移除菜单中的所有组件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1000132"/>
          </a:xfrm>
        </p:spPr>
        <p:txBody>
          <a:bodyPr/>
          <a:lstStyle/>
          <a:p>
            <a:r>
              <a:rPr lang="zh-CN" dirty="0"/>
              <a:t>菜单项是菜单系统中最基本的</a:t>
            </a:r>
            <a:r>
              <a:rPr lang="zh-CN" dirty="0" smtClean="0"/>
              <a:t>组件</a:t>
            </a:r>
            <a:r>
              <a:rPr lang="zh-CN" altLang="en-US" dirty="0" smtClean="0"/>
              <a:t>，</a:t>
            </a:r>
            <a:r>
              <a:rPr lang="zh-CN" dirty="0" smtClean="0"/>
              <a:t>菜单</a:t>
            </a:r>
            <a:r>
              <a:rPr lang="zh-CN" dirty="0"/>
              <a:t>项对象可以添加到</a:t>
            </a:r>
            <a:r>
              <a:rPr lang="zh-CN"/>
              <a:t>菜单</a:t>
            </a:r>
            <a:r>
              <a:rPr lang="zh-CN" smtClean="0"/>
              <a:t>中</a:t>
            </a:r>
            <a:endParaRPr dirty="0" smtClean="0"/>
          </a:p>
          <a:p>
            <a:r>
              <a:rPr lang="zh-CN" dirty="0" smtClean="0"/>
              <a:t>使用</a:t>
            </a:r>
            <a:r>
              <a:rPr dirty="0"/>
              <a:t>JMenuItem</a:t>
            </a:r>
            <a:r>
              <a:rPr lang="zh-CN" dirty="0"/>
              <a:t>类可以创建一个菜单</a:t>
            </a:r>
            <a:r>
              <a:rPr lang="zh-CN"/>
              <a:t>选项</a:t>
            </a:r>
            <a:r>
              <a:rPr lang="zh-CN" smtClean="0"/>
              <a:t>对象</a:t>
            </a:r>
            <a:r>
              <a:rPr lang="zh-CN" altLang="en-US" smtClean="0"/>
              <a:t>，其构造方法：</a:t>
            </a:r>
            <a:endParaRPr altLang="zh-CN" dirty="0" smtClean="0"/>
          </a:p>
          <a:p>
            <a:endParaRPr altLang="zh-CN" dirty="0"/>
          </a:p>
          <a:p>
            <a:endParaRPr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err="1" smtClean="0"/>
              <a:t>JMenuItem</a:t>
            </a:r>
            <a:r>
              <a:rPr dirty="0" smtClean="0"/>
              <a:t>菜单项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sp>
        <p:nvSpPr>
          <p:cNvPr id="8" name="内容占位符 4"/>
          <p:cNvSpPr txBox="1"/>
          <p:nvPr/>
        </p:nvSpPr>
        <p:spPr bwMode="auto">
          <a:xfrm>
            <a:off x="714348" y="1571618"/>
            <a:ext cx="7635903" cy="21431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en-US" altLang="zh-CN" sz="2000" b="1" dirty="0" err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JMenuItem</a:t>
            </a:r>
            <a:r>
              <a:rPr lang="en-US" altLang="zh-CN" sz="2000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 ()</a:t>
            </a:r>
            <a:endParaRPr lang="en-US" altLang="zh-CN" sz="2000" b="1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err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JMenuItem</a:t>
            </a:r>
            <a:r>
              <a:rPr lang="en-US" altLang="zh-CN" sz="2000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(Icon </a:t>
            </a:r>
            <a:r>
              <a:rPr lang="en-US" altLang="zh-CN" sz="2000" b="1" dirty="0" err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icon</a:t>
            </a:r>
            <a:r>
              <a:rPr lang="en-US" altLang="zh-CN" sz="2000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)</a:t>
            </a:r>
            <a:endParaRPr lang="en-US" altLang="zh-CN" sz="2000" b="1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en-US" altLang="zh-CN" sz="2000" b="1" dirty="0" err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JMenuItem</a:t>
            </a:r>
            <a:r>
              <a:rPr lang="en-US" altLang="zh-CN" sz="2000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(String text)</a:t>
            </a:r>
            <a:endParaRPr lang="en-US" altLang="zh-CN" sz="2000" b="1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err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JMenuItem</a:t>
            </a:r>
            <a:r>
              <a:rPr lang="en-US" altLang="zh-CN" sz="2000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(String text, Icon </a:t>
            </a:r>
            <a:r>
              <a:rPr lang="en-US" altLang="zh-CN" sz="2000" b="1" err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icon</a:t>
            </a:r>
            <a:r>
              <a:rPr lang="en-US" altLang="zh-CN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)</a:t>
            </a:r>
            <a:endParaRPr lang="zh-CN" altLang="en-US" sz="2000" b="1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3929090"/>
          </a:xfrm>
        </p:spPr>
        <p:txBody>
          <a:bodyPr/>
          <a:lstStyle/>
          <a:p>
            <a:pPr>
              <a:buNone/>
            </a:pPr>
            <a:r>
              <a:rPr smtClean="0"/>
              <a:t> JMenuItem</a:t>
            </a:r>
            <a:r>
              <a:rPr lang="zh-CN" dirty="0"/>
              <a:t>类</a:t>
            </a:r>
            <a:r>
              <a:rPr lang="zh-CN"/>
              <a:t>常用</a:t>
            </a:r>
            <a:r>
              <a:rPr lang="zh-CN" smtClean="0"/>
              <a:t>方法</a:t>
            </a:r>
            <a:endParaRPr smtClean="0"/>
          </a:p>
          <a:p>
            <a:pPr>
              <a:buNone/>
            </a:pPr>
            <a:endParaRPr altLang="zh-CN"/>
          </a:p>
          <a:p>
            <a:pPr>
              <a:buNone/>
            </a:pPr>
            <a:endParaRPr altLang="zh-CN" smtClean="0"/>
          </a:p>
          <a:p>
            <a:pPr>
              <a:buNone/>
            </a:pPr>
            <a:endParaRPr altLang="zh-CN"/>
          </a:p>
          <a:p>
            <a:pPr>
              <a:buNone/>
            </a:pPr>
            <a:endParaRPr altLang="zh-CN" smtClean="0"/>
          </a:p>
          <a:p>
            <a:pPr>
              <a:buNone/>
            </a:pPr>
            <a:r>
              <a:rPr lang="zh-CN"/>
              <a:t>【示例】创建菜单</a:t>
            </a:r>
            <a:r>
              <a:rPr lang="zh-CN" smtClean="0"/>
              <a:t>项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42910" y="1187772"/>
          <a:ext cx="7572428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8932"/>
                <a:gridCol w="35634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addActionListener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ActionListener</a:t>
                      </a:r>
                      <a:r>
                        <a:rPr lang="en-US" sz="1600" u="none" strike="noStrike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从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AbstractButton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类中继承的方法，将监听对象添加到菜单项中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setIcon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(Icon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icon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设置图标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setText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(String text)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设置文本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642910" y="3714758"/>
            <a:ext cx="6572296" cy="523220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菜单项的文本为“退出”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JMenuItem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menuFile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JMenuItem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退出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15370" cy="4357718"/>
          </a:xfrm>
        </p:spPr>
        <p:txBody>
          <a:bodyPr/>
          <a:lstStyle/>
          <a:p>
            <a:pPr>
              <a:buNone/>
            </a:pPr>
            <a:r>
              <a:rPr lang="zh-CN" dirty="0"/>
              <a:t>使用</a:t>
            </a:r>
            <a:r>
              <a:rPr dirty="0"/>
              <a:t>JMenuBar</a:t>
            </a:r>
            <a:r>
              <a:rPr lang="zh-CN" dirty="0"/>
              <a:t>、</a:t>
            </a:r>
            <a:r>
              <a:rPr dirty="0"/>
              <a:t>JMenu</a:t>
            </a:r>
            <a:r>
              <a:rPr lang="zh-CN" dirty="0"/>
              <a:t>和</a:t>
            </a:r>
            <a:r>
              <a:rPr dirty="0"/>
              <a:t>JMenuItem</a:t>
            </a:r>
            <a:r>
              <a:rPr lang="zh-CN" dirty="0"/>
              <a:t>实现下拉式菜单</a:t>
            </a:r>
            <a:r>
              <a:rPr lang="zh-CN" smtClean="0"/>
              <a:t>的步骤</a:t>
            </a:r>
            <a:r>
              <a:rPr lang="zh-CN" altLang="en-US" smtClean="0"/>
              <a:t>：</a:t>
            </a:r>
            <a:endParaRPr dirty="0" smtClean="0"/>
          </a:p>
          <a:p>
            <a:pPr marL="457200" lvl="0" indent="-457200">
              <a:buFont typeface="+mj-ea"/>
              <a:buAutoNum type="circleNumDbPlain"/>
            </a:pPr>
            <a:r>
              <a:rPr lang="zh-CN" dirty="0"/>
              <a:t>创建一个</a:t>
            </a:r>
            <a:r>
              <a:rPr dirty="0"/>
              <a:t>JMenuBar</a:t>
            </a:r>
            <a:r>
              <a:rPr lang="zh-CN" dirty="0"/>
              <a:t>菜单栏对象，调用顶级窗口的</a:t>
            </a:r>
            <a:r>
              <a:rPr dirty="0"/>
              <a:t>setJMenuBar()</a:t>
            </a:r>
            <a:r>
              <a:rPr lang="zh-CN" dirty="0"/>
              <a:t>方法将其添加到</a:t>
            </a:r>
            <a:r>
              <a:rPr lang="zh-CN"/>
              <a:t>窗体</a:t>
            </a:r>
            <a:r>
              <a:rPr lang="zh-CN" smtClean="0"/>
              <a:t>顶部</a:t>
            </a:r>
            <a:endParaRPr lang="zh-CN" dirty="0"/>
          </a:p>
          <a:p>
            <a:pPr marL="457200" lvl="0" indent="-457200">
              <a:buFont typeface="+mj-ea"/>
              <a:buAutoNum type="circleNumDbPlain"/>
            </a:pPr>
            <a:r>
              <a:rPr lang="zh-CN" dirty="0"/>
              <a:t>创建</a:t>
            </a:r>
            <a:r>
              <a:rPr lang="zh-CN" dirty="0" smtClean="0"/>
              <a:t>若干</a:t>
            </a:r>
            <a:r>
              <a:rPr dirty="0" smtClean="0"/>
              <a:t>JMenu</a:t>
            </a:r>
            <a:r>
              <a:rPr lang="zh-CN" dirty="0"/>
              <a:t>菜单对象，调用</a:t>
            </a:r>
            <a:r>
              <a:rPr dirty="0"/>
              <a:t>JMenuBar</a:t>
            </a:r>
            <a:r>
              <a:rPr lang="zh-CN" dirty="0"/>
              <a:t>的</a:t>
            </a:r>
            <a:r>
              <a:rPr dirty="0"/>
              <a:t>add()</a:t>
            </a:r>
            <a:r>
              <a:rPr lang="zh-CN" dirty="0"/>
              <a:t>方法将菜单添加到菜单</a:t>
            </a:r>
            <a:r>
              <a:rPr lang="zh-CN"/>
              <a:t>栏</a:t>
            </a:r>
            <a:r>
              <a:rPr lang="zh-CN" smtClean="0"/>
              <a:t>中</a:t>
            </a:r>
            <a:endParaRPr lang="zh-CN" dirty="0"/>
          </a:p>
          <a:p>
            <a:pPr marL="457200" lvl="0" indent="-457200">
              <a:buFont typeface="+mj-ea"/>
              <a:buAutoNum type="circleNumDbPlain"/>
            </a:pPr>
            <a:r>
              <a:rPr lang="zh-CN" dirty="0"/>
              <a:t>创建若干个</a:t>
            </a:r>
            <a:r>
              <a:rPr dirty="0"/>
              <a:t>JMenuItem</a:t>
            </a:r>
            <a:r>
              <a:rPr lang="zh-CN" dirty="0"/>
              <a:t>菜单项，调用</a:t>
            </a:r>
            <a:r>
              <a:rPr dirty="0"/>
              <a:t>JMenu</a:t>
            </a:r>
            <a:r>
              <a:rPr lang="zh-CN" dirty="0"/>
              <a:t>的</a:t>
            </a:r>
            <a:r>
              <a:rPr dirty="0"/>
              <a:t>add()</a:t>
            </a:r>
            <a:r>
              <a:rPr lang="zh-CN" dirty="0"/>
              <a:t>方法将菜单项添加</a:t>
            </a:r>
            <a:r>
              <a:rPr lang="zh-CN"/>
              <a:t>到</a:t>
            </a:r>
            <a:r>
              <a:rPr lang="zh-CN" smtClean="0"/>
              <a:t>菜单</a:t>
            </a:r>
            <a:r>
              <a:rPr lang="zh-CN" altLang="en-US"/>
              <a:t>中</a:t>
            </a:r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grpSp>
        <p:nvGrpSpPr>
          <p:cNvPr id="7" name="组合 12"/>
          <p:cNvGrpSpPr/>
          <p:nvPr/>
        </p:nvGrpSpPr>
        <p:grpSpPr>
          <a:xfrm>
            <a:off x="1000100" y="3857634"/>
            <a:ext cx="6804069" cy="1000134"/>
            <a:chOff x="1071538" y="3184076"/>
            <a:chExt cx="6804069" cy="785819"/>
          </a:xfrm>
        </p:grpSpPr>
        <p:sp>
          <p:nvSpPr>
            <p:cNvPr id="8" name="TextBox 14"/>
            <p:cNvSpPr txBox="1">
              <a:spLocks noChangeArrowheads="1"/>
            </p:cNvSpPr>
            <p:nvPr/>
          </p:nvSpPr>
          <p:spPr bwMode="auto">
            <a:xfrm>
              <a:off x="1071538" y="3429006"/>
              <a:ext cx="6481763" cy="540889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600" b="1" i="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讲师</a:t>
              </a:r>
              <a:r>
                <a:rPr lang="zh-CN" altLang="en-US" sz="1600" b="1" i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演示讲解</a:t>
              </a:r>
              <a:endParaRPr lang="en-US" altLang="zh-CN" sz="1600" b="1" i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smtClean="0"/>
                <a:t>【</a:t>
              </a:r>
              <a:r>
                <a:rPr lang="zh-CN" altLang="en-US" sz="1400" b="1" i="0" smtClean="0"/>
                <a:t>代码</a:t>
              </a:r>
              <a:r>
                <a:rPr lang="en-US" sz="1400" b="1" i="0" smtClean="0"/>
                <a:t>4- 5</a:t>
              </a:r>
              <a:r>
                <a:rPr lang="en-US" altLang="zh-CN" sz="1400" b="1" i="0" smtClean="0"/>
                <a:t>】</a:t>
              </a:r>
              <a:r>
                <a:rPr lang="en-US" sz="1400" b="1" i="0" smtClean="0"/>
                <a:t>JMenuDemo.java</a:t>
              </a:r>
              <a:endParaRPr lang="zh-CN" altLang="en-US" sz="1400" i="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58082" y="3184076"/>
              <a:ext cx="517525" cy="617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2571768"/>
          </a:xfrm>
        </p:spPr>
        <p:txBody>
          <a:bodyPr/>
          <a:lstStyle/>
          <a:p>
            <a:r>
              <a:rPr lang="zh-CN"/>
              <a:t>弹出式</a:t>
            </a:r>
            <a:r>
              <a:rPr lang="zh-CN" smtClean="0"/>
              <a:t>菜单</a:t>
            </a:r>
            <a:r>
              <a:rPr lang="zh-CN" altLang="en-US" smtClean="0"/>
              <a:t>，是</a:t>
            </a:r>
            <a:r>
              <a:rPr lang="zh-CN" dirty="0" smtClean="0"/>
              <a:t>在</a:t>
            </a:r>
            <a:r>
              <a:rPr dirty="0"/>
              <a:t>GUI</a:t>
            </a:r>
            <a:r>
              <a:rPr lang="zh-CN" dirty="0"/>
              <a:t>界面的任意位置点击鼠标右键时所弹</a:t>
            </a:r>
            <a:r>
              <a:rPr lang="zh-CN" dirty="0" smtClean="0"/>
              <a:t>出</a:t>
            </a:r>
            <a:r>
              <a:rPr lang="zh-CN" altLang="en-US"/>
              <a:t>的</a:t>
            </a:r>
            <a:r>
              <a:rPr lang="zh-CN" smtClean="0"/>
              <a:t>菜单</a:t>
            </a:r>
            <a:endParaRPr smtClean="0"/>
          </a:p>
          <a:p>
            <a:r>
              <a:t>JPopupMenu</a:t>
            </a:r>
            <a:r>
              <a:rPr lang="zh-CN"/>
              <a:t>常用构造方法</a:t>
            </a:r>
            <a:endParaRPr dirty="0" smtClean="0"/>
          </a:p>
          <a:p>
            <a:pPr lvl="1">
              <a:lnSpc>
                <a:spcPct val="150000"/>
              </a:lnSpc>
            </a:pPr>
            <a:r>
              <a:rPr i="0"/>
              <a:t>JPopupMenu</a:t>
            </a:r>
            <a:r>
              <a:rPr i="0" smtClean="0"/>
              <a:t>()</a:t>
            </a:r>
            <a:endParaRPr lang="zh-CN" i="0" dirty="0"/>
          </a:p>
          <a:p>
            <a:pPr lvl="1">
              <a:lnSpc>
                <a:spcPct val="150000"/>
              </a:lnSpc>
            </a:pPr>
            <a:r>
              <a:rPr i="0" dirty="0"/>
              <a:t>JPopupMenu(String </a:t>
            </a:r>
            <a:r>
              <a:rPr i="0"/>
              <a:t>label</a:t>
            </a:r>
            <a:r>
              <a:rPr i="0" smtClean="0"/>
              <a:t>)</a:t>
            </a:r>
            <a:endParaRPr lang="zh-CN" i="0" dirty="0"/>
          </a:p>
          <a:p>
            <a:r>
              <a:rPr smtClean="0"/>
              <a:t>JPopupMenu</a:t>
            </a:r>
            <a:r>
              <a:rPr lang="zh-CN" smtClean="0"/>
              <a:t>类</a:t>
            </a:r>
            <a:r>
              <a:rPr lang="zh-CN" altLang="en-US" smtClean="0"/>
              <a:t>常用的</a:t>
            </a:r>
            <a:r>
              <a:rPr lang="zh-CN" smtClean="0"/>
              <a:t>方法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4.2.2  </a:t>
            </a:r>
            <a:r>
              <a:rPr dirty="0" smtClean="0"/>
              <a:t>弹出式菜单</a:t>
            </a:r>
            <a:endParaRPr lang="zh-CN" altLang="en-US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28663" y="3064187"/>
          <a:ext cx="7072361" cy="1293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263"/>
                <a:gridCol w="3658098"/>
              </a:tblGrid>
              <a:tr h="2766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方法名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功能描述</a:t>
                      </a:r>
                      <a:endParaRPr lang="zh-CN" altLang="en-US" sz="1400" dirty="0"/>
                    </a:p>
                  </a:txBody>
                  <a:tcPr/>
                </a:tc>
              </a:tr>
              <a:tr h="276684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Component add(Component c)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在菜单末尾添加组件</a:t>
                      </a:r>
                      <a:endParaRPr lang="zh-CN" altLang="en-US" sz="1400" dirty="0"/>
                    </a:p>
                  </a:txBody>
                  <a:tcPr/>
                </a:tc>
              </a:tr>
              <a:tr h="276684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addSeparator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在菜单末尾添加分隔线</a:t>
                      </a:r>
                      <a:endParaRPr lang="zh-CN" altLang="en-US" sz="1400" dirty="0"/>
                    </a:p>
                  </a:txBody>
                  <a:tcPr/>
                </a:tc>
              </a:tr>
              <a:tr h="379113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show(Component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invoker,int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x,int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y)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在组件调用者中的指定位置显示弹出菜单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" name="组合 12"/>
          <p:cNvGrpSpPr/>
          <p:nvPr/>
        </p:nvGrpSpPr>
        <p:grpSpPr>
          <a:xfrm>
            <a:off x="957910" y="4071946"/>
            <a:ext cx="7257428" cy="1000134"/>
            <a:chOff x="1186075" y="3184077"/>
            <a:chExt cx="6758788" cy="785819"/>
          </a:xfrm>
        </p:grpSpPr>
        <p:sp>
          <p:nvSpPr>
            <p:cNvPr id="8" name="TextBox 14"/>
            <p:cNvSpPr txBox="1">
              <a:spLocks noChangeArrowheads="1"/>
            </p:cNvSpPr>
            <p:nvPr/>
          </p:nvSpPr>
          <p:spPr bwMode="auto">
            <a:xfrm>
              <a:off x="1186075" y="3485137"/>
              <a:ext cx="6481763" cy="484759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讲师</a:t>
              </a:r>
              <a:r>
                <a:rPr lang="zh-CN" altLang="en-US" sz="1400" b="1" i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演示讲解</a:t>
              </a:r>
              <a:endParaRPr lang="en-US" altLang="zh-CN" sz="1400" b="1" i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en-US" altLang="zh-CN" sz="1400" b="1" i="0" smtClean="0"/>
                <a:t>【</a:t>
              </a:r>
              <a:r>
                <a:rPr lang="zh-CN" altLang="en-US" sz="1400" b="1" i="0" smtClean="0"/>
                <a:t>代码</a:t>
              </a:r>
              <a:r>
                <a:rPr lang="en-US" sz="1400" b="1" i="0" smtClean="0"/>
                <a:t>4- 6</a:t>
              </a:r>
              <a:r>
                <a:rPr lang="en-US" altLang="zh-CN" sz="1400" b="1" i="0" smtClean="0"/>
                <a:t>】</a:t>
              </a:r>
              <a:r>
                <a:rPr lang="en-US" sz="1400" b="1" i="0" smtClean="0"/>
                <a:t>JPopupMenuDemo.java</a:t>
              </a:r>
              <a:endParaRPr lang="zh-CN" altLang="en-US" sz="1400" i="0" smtClean="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27338" y="3184077"/>
              <a:ext cx="517525" cy="617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2857520"/>
          </a:xfrm>
        </p:spPr>
        <p:txBody>
          <a:bodyPr/>
          <a:lstStyle/>
          <a:p>
            <a:r>
              <a:rPr lang="zh-CN"/>
              <a:t>工具栏是应用程序所提供的快速访问常用命令的按钮</a:t>
            </a:r>
            <a:r>
              <a:rPr lang="zh-CN" smtClean="0"/>
              <a:t>栏</a:t>
            </a:r>
            <a:endParaRPr smtClean="0"/>
          </a:p>
          <a:p>
            <a:r>
              <a:rPr smtClean="0"/>
              <a:t>Swing</a:t>
            </a:r>
            <a:r>
              <a:rPr lang="zh-CN" dirty="0"/>
              <a:t>中提供了</a:t>
            </a:r>
            <a:r>
              <a:rPr dirty="0"/>
              <a:t>JToolBar</a:t>
            </a:r>
            <a:r>
              <a:rPr lang="zh-CN" dirty="0"/>
              <a:t>类，用于实现工具栏</a:t>
            </a:r>
            <a:r>
              <a:rPr lang="zh-CN"/>
              <a:t>的</a:t>
            </a:r>
            <a:r>
              <a:rPr lang="zh-CN" smtClean="0"/>
              <a:t>功能</a:t>
            </a:r>
            <a:r>
              <a:rPr lang="zh-CN" altLang="en-US" smtClean="0"/>
              <a:t>，其构造方法：</a:t>
            </a:r>
            <a:endParaRPr lang="zh-CN" dirty="0"/>
          </a:p>
          <a:p>
            <a:pPr lvl="1">
              <a:lnSpc>
                <a:spcPct val="150000"/>
              </a:lnSpc>
            </a:pPr>
            <a:r>
              <a:rPr i="0" dirty="0"/>
              <a:t>JToolBar</a:t>
            </a:r>
            <a:r>
              <a:rPr i="0" dirty="0" smtClean="0"/>
              <a:t>()</a:t>
            </a:r>
            <a:endParaRPr lang="zh-CN" i="0" dirty="0"/>
          </a:p>
          <a:p>
            <a:pPr lvl="1">
              <a:lnSpc>
                <a:spcPct val="150000"/>
              </a:lnSpc>
            </a:pPr>
            <a:r>
              <a:rPr i="0" dirty="0"/>
              <a:t>JToolBar(int orientation</a:t>
            </a:r>
            <a:r>
              <a:rPr i="0" dirty="0" smtClean="0"/>
              <a:t>)</a:t>
            </a:r>
            <a:endParaRPr lang="zh-CN" i="0" dirty="0"/>
          </a:p>
          <a:p>
            <a:pPr lvl="1">
              <a:lnSpc>
                <a:spcPct val="150000"/>
              </a:lnSpc>
            </a:pPr>
            <a:r>
              <a:rPr i="0" dirty="0"/>
              <a:t>JToolBar(String name</a:t>
            </a:r>
            <a:r>
              <a:rPr i="0" dirty="0" smtClean="0"/>
              <a:t>)</a:t>
            </a:r>
            <a:endParaRPr lang="zh-CN" i="0" dirty="0"/>
          </a:p>
          <a:p>
            <a:pPr lvl="1">
              <a:lnSpc>
                <a:spcPct val="150000"/>
              </a:lnSpc>
            </a:pPr>
            <a:r>
              <a:rPr i="0" dirty="0"/>
              <a:t>JToolBar(String name, int orientation</a:t>
            </a:r>
            <a:r>
              <a:rPr i="0" smtClean="0"/>
              <a:t>)</a:t>
            </a:r>
            <a:r>
              <a:rPr lang="zh-CN" i="0" smtClean="0"/>
              <a:t> </a:t>
            </a:r>
            <a:endParaRPr lang="en-US" altLang="zh-CN" i="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4.3  </a:t>
            </a:r>
            <a:r>
              <a:rPr dirty="0" smtClean="0"/>
              <a:t>工具栏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7" y="857241"/>
            <a:ext cx="8358246" cy="2357452"/>
          </a:xfrm>
        </p:spPr>
        <p:txBody>
          <a:bodyPr/>
          <a:lstStyle/>
          <a:p>
            <a:pPr lvl="0"/>
            <a:r>
              <a:rPr lang="zh-CN" dirty="0"/>
              <a:t>本章任务是完成“</a:t>
            </a:r>
            <a:r>
              <a:rPr dirty="0"/>
              <a:t>Q-DMS</a:t>
            </a:r>
            <a:r>
              <a:rPr lang="zh-CN" dirty="0"/>
              <a:t>数据挖掘”系统的主窗口界面及其功能</a:t>
            </a:r>
            <a:r>
              <a:rPr lang="zh-CN" altLang="en-US" dirty="0" smtClean="0"/>
              <a:t>，具体要求如下：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任务驱动</a:t>
            </a:r>
            <a:endParaRPr lang="zh-CN" alt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1000100" y="2000246"/>
            <a:ext cx="7172350" cy="1714512"/>
          </a:xfrm>
        </p:spPr>
        <p:txBody>
          <a:bodyPr/>
          <a:lstStyle/>
          <a:p>
            <a:pPr lvl="0"/>
            <a:r>
              <a:rPr dirty="0"/>
              <a:t>【任务</a:t>
            </a:r>
            <a:r>
              <a:rPr lang="en-US" dirty="0"/>
              <a:t>4-1</a:t>
            </a:r>
            <a:r>
              <a:rPr dirty="0"/>
              <a:t>】 使用对话框优化登录、注册窗口中的错误提示。</a:t>
            </a:r>
            <a:endParaRPr dirty="0"/>
          </a:p>
          <a:p>
            <a:pPr lvl="0"/>
            <a:r>
              <a:rPr dirty="0"/>
              <a:t>【任务</a:t>
            </a:r>
            <a:r>
              <a:rPr lang="en-US" dirty="0"/>
              <a:t>4-2</a:t>
            </a:r>
            <a:r>
              <a:rPr dirty="0"/>
              <a:t>】 实现主窗口中的菜单和工具栏。</a:t>
            </a:r>
            <a:endParaRPr dirty="0"/>
          </a:p>
          <a:p>
            <a:pPr lvl="0"/>
            <a:r>
              <a:rPr dirty="0"/>
              <a:t>【任务</a:t>
            </a:r>
            <a:r>
              <a:rPr lang="en-US" dirty="0"/>
              <a:t>4-3</a:t>
            </a:r>
            <a:r>
              <a:rPr dirty="0"/>
              <a:t>】 实现主窗口中的数据采集界面及其功能实现。</a:t>
            </a:r>
            <a:endParaRPr dirty="0"/>
          </a:p>
          <a:p>
            <a:pPr lvl="0"/>
            <a:r>
              <a:rPr dirty="0"/>
              <a:t>【任务</a:t>
            </a:r>
            <a:r>
              <a:rPr lang="en-US" dirty="0"/>
              <a:t>4-4</a:t>
            </a:r>
            <a:r>
              <a:rPr dirty="0"/>
              <a:t>】 实现主窗口中的数据匹配、保存及显示功能。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71486"/>
            <a:ext cx="8319298" cy="571504"/>
          </a:xfrm>
        </p:spPr>
        <p:txBody>
          <a:bodyPr/>
          <a:lstStyle/>
          <a:p>
            <a:pPr latinLnBrk="0"/>
            <a:r>
              <a:t>JToolBar</a:t>
            </a:r>
            <a:r>
              <a:rPr lang="zh-CN"/>
              <a:t>类常用方法</a:t>
            </a:r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630" y="17780"/>
            <a:ext cx="5815330" cy="557530"/>
          </a:xfrm>
        </p:spPr>
        <p:txBody>
          <a:bodyPr/>
          <a:lstStyle/>
          <a:p>
            <a:endParaRPr lang="zh-CN" altLang="en-US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42910" y="1222060"/>
          <a:ext cx="750099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0495"/>
                <a:gridCol w="3750495"/>
              </a:tblGrid>
              <a:tr h="25717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功能描述</a:t>
                      </a:r>
                      <a:endParaRPr lang="zh-CN" altLang="en-US" dirty="0"/>
                    </a:p>
                  </a:txBody>
                  <a:tcPr/>
                </a:tc>
              </a:tr>
              <a:tr h="257177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Component add(Component c)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在工具栏中添加组件</a:t>
                      </a:r>
                      <a:endParaRPr lang="zh-CN" altLang="en-US" sz="1600" dirty="0"/>
                    </a:p>
                  </a:txBody>
                  <a:tcPr/>
                </a:tc>
              </a:tr>
              <a:tr h="257177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void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addSeparator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将分隔线添加到工具栏的末尾</a:t>
                      </a:r>
                      <a:endParaRPr lang="zh-CN" altLang="en-US" sz="1600" dirty="0"/>
                    </a:p>
                  </a:txBody>
                  <a:tcPr/>
                </a:tc>
              </a:tr>
              <a:tr h="257177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void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setMargin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(Insets m)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设置工具栏边框与按钮之间的空白</a:t>
                      </a:r>
                      <a:endParaRPr lang="zh-CN" altLang="en-US" sz="1600" dirty="0"/>
                    </a:p>
                  </a:txBody>
                  <a:tcPr/>
                </a:tc>
              </a:tr>
              <a:tr h="257177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Insets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getMargin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返回工具栏边框与按钮之间的空白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组合 12"/>
          <p:cNvGrpSpPr/>
          <p:nvPr/>
        </p:nvGrpSpPr>
        <p:grpSpPr>
          <a:xfrm>
            <a:off x="785786" y="3286130"/>
            <a:ext cx="7572428" cy="1000134"/>
            <a:chOff x="1071538" y="3184076"/>
            <a:chExt cx="6804069" cy="785819"/>
          </a:xfrm>
        </p:grpSpPr>
        <p:sp>
          <p:nvSpPr>
            <p:cNvPr id="9" name="TextBox 14"/>
            <p:cNvSpPr txBox="1">
              <a:spLocks noChangeArrowheads="1"/>
            </p:cNvSpPr>
            <p:nvPr/>
          </p:nvSpPr>
          <p:spPr bwMode="auto">
            <a:xfrm>
              <a:off x="1071538" y="3429006"/>
              <a:ext cx="6481763" cy="540889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600" b="1" i="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讲师</a:t>
              </a:r>
              <a:r>
                <a:rPr lang="zh-CN" altLang="en-US" sz="1600" b="1" i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演示讲解</a:t>
              </a:r>
              <a:endParaRPr lang="en-US" altLang="zh-CN" sz="1600" b="1" i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en-US" altLang="zh-CN" sz="1400" b="1" i="0" smtClean="0"/>
                <a:t>【</a:t>
              </a:r>
              <a:r>
                <a:rPr lang="zh-CN" altLang="en-US" sz="1400" b="1" i="0" smtClean="0"/>
                <a:t>代码</a:t>
              </a:r>
              <a:r>
                <a:rPr lang="en-US" sz="1400" b="1" i="0" smtClean="0"/>
                <a:t>4- 7</a:t>
              </a:r>
              <a:r>
                <a:rPr lang="en-US" altLang="zh-CN" sz="1400" b="1" i="0" smtClean="0"/>
                <a:t>】</a:t>
              </a:r>
              <a:r>
                <a:rPr lang="en-US" sz="1400" b="1" i="0" smtClean="0"/>
                <a:t>JToolBarDemo.java</a:t>
              </a:r>
              <a:endParaRPr lang="zh-CN" altLang="en-US" sz="1400" i="0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58082" y="3184076"/>
              <a:ext cx="517525" cy="617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86808" cy="3714776"/>
          </a:xfrm>
        </p:spPr>
        <p:txBody>
          <a:bodyPr/>
          <a:lstStyle/>
          <a:p>
            <a:r>
              <a:rPr dirty="0"/>
              <a:t>JTable</a:t>
            </a:r>
            <a:r>
              <a:rPr lang="zh-CN" dirty="0"/>
              <a:t>类用于创建一个表格对象，显示和编辑常规二维单元</a:t>
            </a:r>
            <a:r>
              <a:rPr lang="zh-CN" dirty="0" smtClean="0"/>
              <a:t>表</a:t>
            </a:r>
            <a:endParaRPr dirty="0" smtClean="0"/>
          </a:p>
          <a:p>
            <a:r>
              <a:rPr dirty="0" smtClean="0"/>
              <a:t>JTable</a:t>
            </a:r>
            <a:r>
              <a:rPr lang="zh-CN" dirty="0" smtClean="0"/>
              <a:t>类</a:t>
            </a:r>
            <a:r>
              <a:rPr lang="zh-CN" altLang="en-US" dirty="0"/>
              <a:t>的</a:t>
            </a:r>
            <a:r>
              <a:rPr lang="zh-CN" dirty="0" smtClean="0"/>
              <a:t>构造</a:t>
            </a:r>
            <a:r>
              <a:rPr lang="zh-CN" dirty="0"/>
              <a:t>方法</a:t>
            </a:r>
            <a:endParaRPr lang="zh-CN" dirty="0"/>
          </a:p>
          <a:p>
            <a:pPr lvl="1">
              <a:lnSpc>
                <a:spcPct val="150000"/>
              </a:lnSpc>
            </a:pPr>
            <a:r>
              <a:rPr i="0" dirty="0" smtClean="0"/>
              <a:t>JTable()</a:t>
            </a:r>
            <a:endParaRPr lang="zh-CN" i="0" dirty="0"/>
          </a:p>
          <a:p>
            <a:pPr lvl="1">
              <a:lnSpc>
                <a:spcPct val="150000"/>
              </a:lnSpc>
            </a:pPr>
            <a:r>
              <a:rPr i="0" dirty="0"/>
              <a:t>JTable(int numRows, int numColumns</a:t>
            </a:r>
            <a:r>
              <a:rPr i="0" dirty="0" smtClean="0"/>
              <a:t>)</a:t>
            </a:r>
            <a:endParaRPr lang="zh-CN" i="0" dirty="0"/>
          </a:p>
          <a:p>
            <a:pPr lvl="1">
              <a:lnSpc>
                <a:spcPct val="150000"/>
              </a:lnSpc>
            </a:pPr>
            <a:r>
              <a:rPr i="0" dirty="0"/>
              <a:t>JTable(Object[][] rowData, Object[]columnNames</a:t>
            </a:r>
            <a:r>
              <a:rPr i="0" dirty="0" smtClean="0"/>
              <a:t>)</a:t>
            </a:r>
            <a:endParaRPr lang="zh-CN" i="0" dirty="0"/>
          </a:p>
          <a:p>
            <a:pPr lvl="1">
              <a:lnSpc>
                <a:spcPct val="150000"/>
              </a:lnSpc>
            </a:pPr>
            <a:r>
              <a:rPr i="0" dirty="0"/>
              <a:t>JTable(TableModel dm</a:t>
            </a:r>
            <a:r>
              <a:rPr i="0" dirty="0" smtClean="0"/>
              <a:t>)</a:t>
            </a:r>
            <a:endParaRPr lang="zh-CN" i="0" dirty="0"/>
          </a:p>
          <a:p>
            <a:pPr lvl="1">
              <a:lnSpc>
                <a:spcPct val="150000"/>
              </a:lnSpc>
            </a:pPr>
            <a:r>
              <a:rPr i="0" dirty="0"/>
              <a:t>JTable(TableModel dm, TableColumnModel cm</a:t>
            </a:r>
            <a:r>
              <a:rPr i="0" dirty="0" smtClean="0"/>
              <a:t>)</a:t>
            </a:r>
            <a:endParaRPr lang="zh-CN" i="0" dirty="0"/>
          </a:p>
          <a:p>
            <a:pPr lvl="1">
              <a:lnSpc>
                <a:spcPct val="150000"/>
              </a:lnSpc>
            </a:pPr>
            <a:r>
              <a:rPr i="0" dirty="0"/>
              <a:t>JTable(Vector rowData, Vector columnNames</a:t>
            </a:r>
            <a:r>
              <a:rPr i="0" dirty="0" smtClean="0"/>
              <a:t>)</a:t>
            </a:r>
            <a:endParaRPr lang="en-US" altLang="zh-CN" i="0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4.4.1  </a:t>
            </a:r>
            <a:r>
              <a:rPr lang="en-US" dirty="0" err="1" smtClean="0"/>
              <a:t>JTable</a:t>
            </a:r>
            <a:r>
              <a:rPr dirty="0" smtClean="0"/>
              <a:t>类及相关接口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428610"/>
            <a:ext cx="8207375" cy="428628"/>
          </a:xfrm>
        </p:spPr>
        <p:txBody>
          <a:bodyPr/>
          <a:lstStyle/>
          <a:p>
            <a:r>
              <a:rPr dirty="0"/>
              <a:t>JTable</a:t>
            </a:r>
            <a:r>
              <a:rPr lang="zh-CN" dirty="0"/>
              <a:t>类的</a:t>
            </a:r>
            <a:r>
              <a:rPr lang="zh-CN"/>
              <a:t>常用</a:t>
            </a:r>
            <a:r>
              <a:rPr lang="zh-CN" smtClean="0"/>
              <a:t>方法</a:t>
            </a:r>
            <a:endParaRPr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85786" y="876318"/>
          <a:ext cx="7572428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4649"/>
                <a:gridCol w="3567779"/>
              </a:tblGrid>
              <a:tr h="2843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方法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功能描述</a:t>
                      </a:r>
                      <a:endParaRPr lang="zh-CN" altLang="en-US" sz="1400" dirty="0"/>
                    </a:p>
                  </a:txBody>
                  <a:tcPr/>
                </a:tc>
              </a:tr>
              <a:tr h="284389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addColumn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TableColumn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aColumn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添加列</a:t>
                      </a:r>
                      <a:endParaRPr lang="zh-CN" altLang="en-US" sz="1400" dirty="0"/>
                    </a:p>
                  </a:txBody>
                  <a:tcPr/>
                </a:tc>
              </a:tr>
              <a:tr h="284389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removeColumn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TableColumn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aColumn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移除列</a:t>
                      </a:r>
                      <a:endParaRPr lang="zh-CN" altLang="en-US" sz="1400" dirty="0"/>
                    </a:p>
                  </a:txBody>
                  <a:tcPr/>
                </a:tc>
              </a:tr>
              <a:tr h="284389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TableCellEditor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getCellEditor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返回活动单元格编辑器</a:t>
                      </a:r>
                      <a:endParaRPr lang="zh-CN" altLang="en-US" sz="1400" dirty="0"/>
                    </a:p>
                  </a:txBody>
                  <a:tcPr/>
                </a:tc>
              </a:tr>
              <a:tr h="284389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TableCellEditor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getCellEditor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row,int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column)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返回指定单元格的编辑器</a:t>
                      </a:r>
                      <a:endParaRPr lang="zh-CN" altLang="en-US" sz="1400" dirty="0"/>
                    </a:p>
                  </a:txBody>
                  <a:tcPr/>
                </a:tc>
              </a:tr>
              <a:tr h="284389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getColumnCount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返回表格的列数</a:t>
                      </a:r>
                      <a:endParaRPr lang="zh-CN" altLang="en-US" sz="1400" dirty="0"/>
                    </a:p>
                  </a:txBody>
                  <a:tcPr/>
                </a:tc>
              </a:tr>
              <a:tr h="284389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TableColumnModel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getColumnModel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返回该表的列模型对象</a:t>
                      </a:r>
                      <a:endParaRPr lang="zh-CN" altLang="en-US" sz="1400" dirty="0"/>
                    </a:p>
                  </a:txBody>
                  <a:tcPr/>
                </a:tc>
              </a:tr>
              <a:tr h="284389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TableColumnModel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getColumnModel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返回表格的行数</a:t>
                      </a:r>
                      <a:endParaRPr lang="zh-CN" altLang="en-US" sz="1400" dirty="0"/>
                    </a:p>
                  </a:txBody>
                  <a:tcPr/>
                </a:tc>
              </a:tr>
              <a:tr h="284389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getSelectedRow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返回第一个选定行的索引</a:t>
                      </a:r>
                      <a:endParaRPr lang="zh-CN" altLang="en-US" sz="1400" dirty="0"/>
                    </a:p>
                  </a:txBody>
                  <a:tcPr/>
                </a:tc>
              </a:tr>
              <a:tr h="284389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[]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getSelectedRows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返回所有选定行的索引</a:t>
                      </a:r>
                      <a:endParaRPr lang="zh-CN" altLang="en-US" sz="1400" dirty="0"/>
                    </a:p>
                  </a:txBody>
                  <a:tcPr/>
                </a:tc>
              </a:tr>
              <a:tr h="284389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getSelectedColumn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返回第一个选定列的索引</a:t>
                      </a:r>
                      <a:endParaRPr lang="zh-CN" altLang="en-US" sz="1400" dirty="0"/>
                    </a:p>
                  </a:txBody>
                  <a:tcPr/>
                </a:tc>
              </a:tr>
              <a:tr h="284389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[]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getSelectedColumns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返回所有选定列的索引</a:t>
                      </a:r>
                      <a:endParaRPr lang="zh-CN" altLang="en-US" sz="1400" dirty="0"/>
                    </a:p>
                  </a:txBody>
                  <a:tcPr/>
                </a:tc>
              </a:tr>
              <a:tr h="284389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getSelectedRowCount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返回选定行数</a:t>
                      </a:r>
                      <a:endParaRPr lang="zh-CN" altLang="en-US" sz="1400" dirty="0"/>
                    </a:p>
                  </a:txBody>
                  <a:tcPr/>
                </a:tc>
              </a:tr>
              <a:tr h="284389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getSelectedColumnCount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返回选定列数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1428760"/>
          </a:xfrm>
        </p:spPr>
        <p:txBody>
          <a:bodyPr/>
          <a:lstStyle/>
          <a:p>
            <a:r>
              <a:rPr lang="zh-CN" dirty="0"/>
              <a:t>在创建一个指定表格模型的</a:t>
            </a:r>
            <a:r>
              <a:rPr dirty="0"/>
              <a:t>JTable</a:t>
            </a:r>
            <a:r>
              <a:rPr lang="zh-CN" dirty="0"/>
              <a:t>对象时，需要使用</a:t>
            </a:r>
            <a:r>
              <a:rPr dirty="0"/>
              <a:t>TableModel</a:t>
            </a:r>
            <a:r>
              <a:rPr lang="zh-CN" dirty="0"/>
              <a:t>类型的参数来指定</a:t>
            </a:r>
            <a:r>
              <a:rPr lang="zh-CN"/>
              <a:t>表格</a:t>
            </a:r>
            <a:r>
              <a:rPr lang="zh-CN" smtClean="0"/>
              <a:t>模型</a:t>
            </a:r>
            <a:endParaRPr smtClean="0"/>
          </a:p>
          <a:p>
            <a:r>
              <a:rPr smtClean="0"/>
              <a:t>TableModel</a:t>
            </a:r>
            <a:r>
              <a:rPr lang="zh-CN" altLang="en-US" smtClean="0"/>
              <a:t>接口</a:t>
            </a:r>
            <a:r>
              <a:rPr lang="zh-CN" smtClean="0"/>
              <a:t>定义</a:t>
            </a:r>
            <a:r>
              <a:rPr lang="zh-CN"/>
              <a:t>在</a:t>
            </a:r>
            <a:r>
              <a:t>javax.swing.table</a:t>
            </a:r>
            <a:r>
              <a:rPr lang="zh-CN" smtClean="0"/>
              <a:t>包</a:t>
            </a:r>
            <a:r>
              <a:rPr lang="zh-CN" altLang="en-US" smtClean="0"/>
              <a:t>中，</a:t>
            </a:r>
            <a:r>
              <a:rPr lang="zh-CN"/>
              <a:t>接口中的</a:t>
            </a:r>
            <a:r>
              <a:rPr lang="zh-CN" smtClean="0"/>
              <a:t>方法</a:t>
            </a:r>
            <a:r>
              <a:rPr lang="zh-CN" altLang="en-US" smtClean="0"/>
              <a:t>有：</a:t>
            </a:r>
            <a:endParaRPr lang="zh-CN"/>
          </a:p>
          <a:p>
            <a:endParaRPr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err="1" smtClean="0"/>
              <a:t>TableModel</a:t>
            </a:r>
            <a:r>
              <a:rPr dirty="0" smtClean="0"/>
              <a:t>接口</a:t>
            </a:r>
            <a:endParaRPr lang="zh-CN" altLang="en-US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85786" y="2024080"/>
          <a:ext cx="767138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56"/>
                <a:gridCol w="3242230"/>
              </a:tblGrid>
              <a:tr h="2571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方法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功能描述</a:t>
                      </a:r>
                      <a:endParaRPr lang="zh-CN" altLang="en-US" sz="1400" dirty="0"/>
                    </a:p>
                  </a:txBody>
                  <a:tcPr/>
                </a:tc>
              </a:tr>
              <a:tr h="257177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addTableModelListener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TableModelListener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注册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TableModelEvent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监听</a:t>
                      </a:r>
                      <a:endParaRPr lang="zh-CN" altLang="en-US" sz="1400" dirty="0"/>
                    </a:p>
                  </a:txBody>
                  <a:tcPr/>
                </a:tc>
              </a:tr>
              <a:tr h="257177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Class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getColumnClass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columnIndex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返回列数据类型的类名称</a:t>
                      </a:r>
                      <a:endParaRPr lang="zh-CN" altLang="en-US" sz="1400" dirty="0"/>
                    </a:p>
                  </a:txBody>
                  <a:tcPr/>
                </a:tc>
              </a:tr>
              <a:tr h="257177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getColumnCount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返回列的数量</a:t>
                      </a:r>
                      <a:endParaRPr lang="zh-CN" altLang="en-US" sz="1400" dirty="0"/>
                    </a:p>
                  </a:txBody>
                  <a:tcPr/>
                </a:tc>
              </a:tr>
              <a:tr h="257177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getColumnName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columnIndex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返回指定下标列的名称</a:t>
                      </a:r>
                      <a:endParaRPr lang="zh-CN" altLang="en-US" sz="1400" dirty="0"/>
                    </a:p>
                  </a:txBody>
                  <a:tcPr/>
                </a:tc>
              </a:tr>
              <a:tr h="257177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getRowCount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返回行数</a:t>
                      </a:r>
                      <a:endParaRPr lang="zh-CN" altLang="en-US" sz="1400" dirty="0"/>
                    </a:p>
                  </a:txBody>
                  <a:tcPr/>
                </a:tc>
              </a:tr>
              <a:tr h="257177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getValueAt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rowIndex,int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columnIndex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返回指定单元格（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cell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）的值</a:t>
                      </a:r>
                      <a:endParaRPr lang="zh-CN" altLang="en-US" sz="1400" dirty="0"/>
                    </a:p>
                  </a:txBody>
                  <a:tcPr/>
                </a:tc>
              </a:tr>
              <a:tr h="257177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isCellEditable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row,int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column )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返回单元格是否可编辑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7177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removeTableModelListener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TableModelListener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移除一个监听</a:t>
                      </a:r>
                      <a:endParaRPr lang="zh-CN" altLang="en-US" sz="1400" dirty="0"/>
                    </a:p>
                  </a:txBody>
                  <a:tcPr/>
                </a:tc>
              </a:tr>
              <a:tr h="257177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setValueAt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(Object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aValue,int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row,int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column)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设置指定单元格的值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3286148"/>
          </a:xfrm>
        </p:spPr>
        <p:txBody>
          <a:bodyPr/>
          <a:lstStyle/>
          <a:p>
            <a:pPr>
              <a:buNone/>
            </a:pPr>
            <a:r>
              <a:rPr dirty="0"/>
              <a:t>Java</a:t>
            </a:r>
            <a:r>
              <a:rPr lang="zh-CN" dirty="0"/>
              <a:t>提供了实现</a:t>
            </a:r>
            <a:r>
              <a:rPr dirty="0"/>
              <a:t>TableModel</a:t>
            </a:r>
            <a:r>
              <a:rPr lang="zh-CN" dirty="0"/>
              <a:t>接口的两</a:t>
            </a:r>
            <a:r>
              <a:rPr lang="zh-CN"/>
              <a:t>个</a:t>
            </a:r>
            <a:r>
              <a:rPr lang="zh-CN" smtClean="0"/>
              <a:t>类</a:t>
            </a:r>
            <a:endParaRPr lang="zh-CN" dirty="0"/>
          </a:p>
          <a:p>
            <a:pPr lvl="0"/>
            <a:r>
              <a:rPr smtClean="0"/>
              <a:t>AbstractTableModel</a:t>
            </a:r>
            <a:endParaRPr lang="zh-CN" dirty="0"/>
          </a:p>
          <a:p>
            <a:r>
              <a:rPr smtClean="0"/>
              <a:t>DefaultTableModel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3000378"/>
            <a:ext cx="9286908" cy="214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1000132"/>
          </a:xfrm>
        </p:spPr>
        <p:txBody>
          <a:bodyPr/>
          <a:lstStyle/>
          <a:p>
            <a:r>
              <a:rPr lang="zh-CN" dirty="0"/>
              <a:t>在创建一个指定表格列模型的</a:t>
            </a:r>
            <a:r>
              <a:rPr dirty="0"/>
              <a:t>JTable</a:t>
            </a:r>
            <a:r>
              <a:rPr lang="zh-CN" dirty="0"/>
              <a:t>对象时，需要使用</a:t>
            </a:r>
            <a:r>
              <a:rPr dirty="0"/>
              <a:t>TableColumnModel</a:t>
            </a:r>
            <a:r>
              <a:rPr lang="zh-CN" dirty="0"/>
              <a:t>类型的参数来指定表格的</a:t>
            </a:r>
            <a:r>
              <a:rPr lang="zh-CN"/>
              <a:t>列</a:t>
            </a:r>
            <a:r>
              <a:rPr lang="zh-CN" smtClean="0"/>
              <a:t>模型</a:t>
            </a:r>
            <a:endParaRPr smtClean="0"/>
          </a:p>
          <a:p>
            <a:r>
              <a:t>TableColumnModel</a:t>
            </a:r>
            <a:r>
              <a:rPr lang="zh-CN"/>
              <a:t>接口中提供了有关表格列模型的方法</a:t>
            </a:r>
            <a:endParaRPr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err="1" smtClean="0"/>
              <a:t>TableColumnModel</a:t>
            </a:r>
            <a:r>
              <a:rPr dirty="0" smtClean="0"/>
              <a:t>接口</a:t>
            </a:r>
            <a:endParaRPr lang="zh-CN" altLang="en-US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85786" y="2047572"/>
          <a:ext cx="72866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6167"/>
                <a:gridCol w="28705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方法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功能描述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addColumn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TableColumn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aColumn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添加一列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moveColumn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columnIndex,int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newIndex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将指定列移动到其他位置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moveColumn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columnIndex,int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newIndex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删除指定的列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TableColumn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getColumn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columnIndex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获取指定下标的列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getColumnCount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获得表格的列数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getSelectedColumnCount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获取选中的列数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1000132"/>
          </a:xfrm>
        </p:spPr>
        <p:txBody>
          <a:bodyPr/>
          <a:lstStyle/>
          <a:p>
            <a:r>
              <a:rPr lang="zh-CN" altLang="en-US" dirty="0"/>
              <a:t>一般</a:t>
            </a:r>
            <a:r>
              <a:rPr lang="zh-CN" dirty="0" smtClean="0"/>
              <a:t>通过</a:t>
            </a:r>
            <a:r>
              <a:rPr lang="zh-CN" dirty="0"/>
              <a:t>调用</a:t>
            </a:r>
            <a:r>
              <a:rPr dirty="0"/>
              <a:t>JTable</a:t>
            </a:r>
            <a:r>
              <a:rPr lang="zh-CN" dirty="0"/>
              <a:t>对象中的</a:t>
            </a:r>
            <a:r>
              <a:rPr dirty="0"/>
              <a:t>getColumnModel()</a:t>
            </a:r>
            <a:r>
              <a:rPr lang="zh-CN" dirty="0"/>
              <a:t>方法来获取</a:t>
            </a:r>
            <a:r>
              <a:t>TableColumnModel</a:t>
            </a:r>
            <a:r>
              <a:rPr lang="zh-CN" smtClean="0"/>
              <a:t>对象</a:t>
            </a:r>
            <a:endParaRPr smtClean="0"/>
          </a:p>
          <a:p>
            <a:r>
              <a:rPr lang="zh-CN"/>
              <a:t>【示例】使用表格列模型获取选中的列</a:t>
            </a:r>
            <a:endParaRPr lang="zh-CN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857224" y="2117709"/>
            <a:ext cx="7715304" cy="95410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获取表格列模型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TableColumnModel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columnModel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table.getColumnModel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获取选中的表格列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TableColumn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column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columnModel.getColumn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table.getSelectedColumn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358246" cy="2786082"/>
          </a:xfrm>
        </p:spPr>
        <p:txBody>
          <a:bodyPr/>
          <a:lstStyle/>
          <a:p>
            <a:r>
              <a:rPr dirty="0"/>
              <a:t>JTable</a:t>
            </a:r>
            <a:r>
              <a:rPr lang="zh-CN" dirty="0"/>
              <a:t>使用</a:t>
            </a:r>
            <a:r>
              <a:rPr dirty="0"/>
              <a:t>ListSelectionModel</a:t>
            </a:r>
            <a:r>
              <a:rPr lang="zh-CN" dirty="0"/>
              <a:t>来表示表格的</a:t>
            </a:r>
            <a:r>
              <a:rPr lang="zh-CN"/>
              <a:t>选择</a:t>
            </a:r>
            <a:r>
              <a:rPr lang="zh-CN" smtClean="0"/>
              <a:t>状态</a:t>
            </a:r>
            <a:endParaRPr dirty="0" smtClean="0"/>
          </a:p>
          <a:p>
            <a:r>
              <a:rPr dirty="0" smtClean="0"/>
              <a:t>ListSelectionModel</a:t>
            </a:r>
            <a:r>
              <a:rPr lang="zh-CN" dirty="0"/>
              <a:t>接口</a:t>
            </a:r>
            <a:r>
              <a:rPr lang="zh-CN"/>
              <a:t>提供</a:t>
            </a:r>
            <a:r>
              <a:rPr lang="zh-CN" smtClean="0"/>
              <a:t>了三</a:t>
            </a:r>
            <a:r>
              <a:rPr lang="zh-CN" dirty="0"/>
              <a:t>种不同的</a:t>
            </a:r>
            <a:r>
              <a:rPr lang="zh-CN"/>
              <a:t>选择</a:t>
            </a:r>
            <a:r>
              <a:rPr lang="zh-CN" smtClean="0"/>
              <a:t>模式</a:t>
            </a:r>
            <a:endParaRPr smtClean="0"/>
          </a:p>
          <a:p/>
          <a:p>
            <a:endParaRPr smtClean="0"/>
          </a:p>
          <a:p/>
          <a:p>
            <a:pPr>
              <a:buNone/>
            </a:pPr>
          </a:p>
          <a:p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err="1" smtClean="0"/>
              <a:t>ListSelectionModel</a:t>
            </a:r>
            <a:r>
              <a:rPr dirty="0" smtClean="0"/>
              <a:t>接口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sp>
        <p:nvSpPr>
          <p:cNvPr id="7" name="内容占位符 4"/>
          <p:cNvSpPr txBox="1"/>
          <p:nvPr/>
        </p:nvSpPr>
        <p:spPr bwMode="auto">
          <a:xfrm>
            <a:off x="722343" y="1500180"/>
            <a:ext cx="8207375" cy="1571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ListSelectionModel.SINGLE_SELECTION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ListSelectionModel.SINGLE_INTERVAL_SELECTION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ListSelectionModel.MULTIPLE_INTERVAL_SELECTION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9" name="内容占位符 4"/>
          <p:cNvSpPr txBox="1"/>
          <p:nvPr/>
        </p:nvSpPr>
        <p:spPr bwMode="auto">
          <a:xfrm>
            <a:off x="357158" y="2857502"/>
            <a:ext cx="8207375" cy="10001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通过调用</a:t>
            </a:r>
            <a:r>
              <a:rPr lang="en-US" altLang="zh-CN" sz="2000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JTable</a:t>
            </a:r>
            <a:r>
              <a:rPr lang="zh-CN" altLang="en-US" sz="2000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对象的</a:t>
            </a:r>
            <a:r>
              <a:rPr lang="en-US" altLang="zh-CN" sz="2000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getSelectionModel()</a:t>
            </a:r>
            <a:r>
              <a:rPr lang="zh-CN" altLang="en-US" sz="2000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方法来获取</a:t>
            </a:r>
            <a:r>
              <a:rPr lang="en-US" altLang="zh-CN" sz="2000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ListSelectionModel</a:t>
            </a:r>
            <a:r>
              <a:rPr lang="zh-CN" altLang="en-US" sz="2000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对象</a:t>
            </a:r>
            <a:endParaRPr lang="zh-CN" altLang="en-US" sz="2000" b="1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85720" y="500048"/>
            <a:ext cx="8278813" cy="1500198"/>
          </a:xfrm>
        </p:spPr>
        <p:txBody>
          <a:bodyPr/>
          <a:lstStyle/>
          <a:p>
            <a:r>
              <a:rPr lang="zh-CN" dirty="0" smtClean="0"/>
              <a:t>当</a:t>
            </a:r>
            <a:r>
              <a:rPr lang="zh-CN" dirty="0"/>
              <a:t>用户选择表格内的数据时会产生</a:t>
            </a:r>
            <a:r>
              <a:rPr dirty="0"/>
              <a:t>ListSelectionEvent</a:t>
            </a:r>
            <a:r>
              <a:rPr lang="zh-CN" dirty="0"/>
              <a:t>事件，要处理此类事件就必须实现</a:t>
            </a:r>
            <a:r>
              <a:rPr dirty="0"/>
              <a:t>ListSelectionListener</a:t>
            </a:r>
            <a:r>
              <a:rPr lang="zh-CN"/>
              <a:t>监听</a:t>
            </a:r>
            <a:r>
              <a:rPr lang="zh-CN" smtClean="0"/>
              <a:t>接口</a:t>
            </a:r>
            <a:endParaRPr smtClean="0"/>
          </a:p>
          <a:p>
            <a:r>
              <a:rPr lang="zh-CN" smtClean="0"/>
              <a:t>该</a:t>
            </a:r>
            <a:r>
              <a:rPr lang="zh-CN"/>
              <a:t>接口</a:t>
            </a:r>
            <a:r>
              <a:rPr lang="zh-CN" smtClean="0"/>
              <a:t>中定义</a:t>
            </a:r>
            <a:r>
              <a:rPr lang="zh-CN"/>
              <a:t>了一个事件处理方法</a:t>
            </a:r>
            <a:r>
              <a:rPr lang="zh-CN" smtClean="0"/>
              <a:t>：</a:t>
            </a:r>
            <a:endParaRPr lang="zh-CN" altLang="en-US" dirty="0"/>
          </a:p>
          <a:p>
            <a:endParaRPr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sp>
        <p:nvSpPr>
          <p:cNvPr id="7" name="内容占位符 4"/>
          <p:cNvSpPr txBox="1"/>
          <p:nvPr/>
        </p:nvSpPr>
        <p:spPr bwMode="auto">
          <a:xfrm>
            <a:off x="642910" y="1928808"/>
            <a:ext cx="8064531" cy="10001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void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valueChanged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ListSelectionEvent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e)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grpSp>
        <p:nvGrpSpPr>
          <p:cNvPr id="8" name="组合 12"/>
          <p:cNvGrpSpPr/>
          <p:nvPr/>
        </p:nvGrpSpPr>
        <p:grpSpPr>
          <a:xfrm>
            <a:off x="928662" y="2428874"/>
            <a:ext cx="7286676" cy="1143009"/>
            <a:chOff x="1071538" y="3071817"/>
            <a:chExt cx="6804069" cy="898078"/>
          </a:xfrm>
        </p:grpSpPr>
        <p:sp>
          <p:nvSpPr>
            <p:cNvPr id="9" name="TextBox 14"/>
            <p:cNvSpPr txBox="1">
              <a:spLocks noChangeArrowheads="1"/>
            </p:cNvSpPr>
            <p:nvPr/>
          </p:nvSpPr>
          <p:spPr bwMode="auto">
            <a:xfrm>
              <a:off x="1071538" y="3429006"/>
              <a:ext cx="6481763" cy="540889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600" b="1" i="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讲师演示讲解</a:t>
              </a:r>
              <a:endParaRPr lang="zh-CN" altLang="en-US" sz="1600" dirty="0" smtClean="0"/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smtClean="0"/>
                <a:t>【</a:t>
              </a:r>
              <a:r>
                <a:rPr lang="zh-CN" altLang="en-US" sz="1400" b="1" i="0" smtClean="0"/>
                <a:t>代码</a:t>
              </a:r>
              <a:r>
                <a:rPr lang="en-US" sz="1400" b="1" i="0" smtClean="0"/>
                <a:t>4- 8</a:t>
              </a:r>
              <a:r>
                <a:rPr lang="en-US" altLang="zh-CN" sz="1400" b="1" i="0" smtClean="0"/>
                <a:t>】</a:t>
              </a:r>
              <a:r>
                <a:rPr lang="en-US" sz="1400" b="1" i="0" smtClean="0"/>
                <a:t>JTableDemo.java</a:t>
              </a:r>
              <a:endParaRPr lang="zh-CN" altLang="en-US" sz="1400" i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58082" y="3071817"/>
              <a:ext cx="517525" cy="617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1473" y="4082804"/>
            <a:ext cx="484014" cy="484014"/>
          </a:xfrm>
          <a:prstGeom prst="rect">
            <a:avLst/>
          </a:prstGeom>
        </p:spPr>
      </p:pic>
      <p:sp>
        <p:nvSpPr>
          <p:cNvPr id="13" name="文本框 7"/>
          <p:cNvSpPr txBox="1"/>
          <p:nvPr/>
        </p:nvSpPr>
        <p:spPr>
          <a:xfrm rot="21540000">
            <a:off x="502912" y="4659835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214415" y="4000510"/>
            <a:ext cx="678661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zh-CN" altLang="en-US" sz="1600" smtClean="0"/>
              <a:t>通常将</a:t>
            </a:r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JTable</a:t>
            </a:r>
            <a:r>
              <a:rPr lang="zh-CN" altLang="en-US" sz="1600" smtClean="0"/>
              <a:t>对象放在</a:t>
            </a:r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JScrollPane</a:t>
            </a:r>
            <a:r>
              <a:rPr lang="zh-CN" altLang="en-US" sz="1600" smtClean="0"/>
              <a:t>中显示，使用</a:t>
            </a:r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JScrollPane</a:t>
            </a:r>
            <a:r>
              <a:rPr lang="zh-CN" altLang="en-US" sz="1600" smtClean="0"/>
              <a:t>盛放</a:t>
            </a:r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JTable</a:t>
            </a:r>
            <a:r>
              <a:rPr lang="zh-CN" altLang="en-US" sz="1600" smtClean="0"/>
              <a:t>时不仅可以为</a:t>
            </a:r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JTable</a:t>
            </a:r>
            <a:r>
              <a:rPr lang="zh-CN" altLang="en-US" sz="1600" smtClean="0"/>
              <a:t>增加滚动条，还可以让</a:t>
            </a:r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JTable</a:t>
            </a:r>
            <a:r>
              <a:rPr lang="zh-CN" altLang="en-US" sz="1600" smtClean="0"/>
              <a:t>的列标题显示出来；如果不将</a:t>
            </a:r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JTable</a:t>
            </a:r>
            <a:r>
              <a:rPr lang="zh-CN" altLang="en-US" sz="1600" smtClean="0"/>
              <a:t>放在</a:t>
            </a:r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JScrollPane</a:t>
            </a:r>
            <a:r>
              <a:rPr lang="zh-CN" altLang="en-US" sz="1600" smtClean="0"/>
              <a:t>中显示，</a:t>
            </a:r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JTable</a:t>
            </a:r>
            <a:r>
              <a:rPr lang="zh-CN" altLang="en-US" sz="1600" smtClean="0"/>
              <a:t>默认不会显示对应的列标题。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4500594"/>
          </a:xfrm>
        </p:spPr>
        <p:txBody>
          <a:bodyPr/>
          <a:lstStyle/>
          <a:p>
            <a:r>
              <a:rPr lang="zh-CN" dirty="0" smtClean="0"/>
              <a:t>树</a:t>
            </a:r>
            <a:r>
              <a:rPr lang="zh-CN" dirty="0"/>
              <a:t>是由一系列具有父子关系的节点组成，每个节点既可以是上一级节点的子节点，也可以是其下一级的</a:t>
            </a:r>
            <a:r>
              <a:rPr lang="zh-CN"/>
              <a:t>父</a:t>
            </a:r>
            <a:r>
              <a:rPr lang="zh-CN" smtClean="0"/>
              <a:t>节点</a:t>
            </a:r>
            <a:endParaRPr smtClean="0"/>
          </a:p>
          <a:p>
            <a:r>
              <a:rPr lang="zh-CN"/>
              <a:t>根据节点中是否包含子节点，</a:t>
            </a:r>
            <a:r>
              <a:rPr lang="zh-CN" smtClean="0"/>
              <a:t>可将</a:t>
            </a:r>
            <a:r>
              <a:rPr lang="zh-CN"/>
              <a:t>树的节点</a:t>
            </a:r>
            <a:r>
              <a:rPr lang="zh-CN" smtClean="0"/>
              <a:t>分为</a:t>
            </a:r>
            <a:endParaRPr lang="zh-CN"/>
          </a:p>
          <a:p>
            <a:pPr lvl="1">
              <a:lnSpc>
                <a:spcPct val="150000"/>
              </a:lnSpc>
            </a:pPr>
            <a:r>
              <a:rPr lang="zh-CN" sz="2000" i="0"/>
              <a:t>普通</a:t>
            </a:r>
            <a:r>
              <a:rPr lang="zh-CN" sz="2000" i="0" smtClean="0"/>
              <a:t>节点</a:t>
            </a:r>
            <a:endParaRPr lang="zh-CN" sz="2000" i="0"/>
          </a:p>
          <a:p>
            <a:pPr lvl="1">
              <a:lnSpc>
                <a:spcPct val="150000"/>
              </a:lnSpc>
            </a:pPr>
            <a:r>
              <a:rPr lang="zh-CN" sz="2000" i="0"/>
              <a:t>叶</a:t>
            </a:r>
            <a:r>
              <a:rPr lang="zh-CN" sz="2000" i="0" smtClean="0"/>
              <a:t>节点</a:t>
            </a:r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4.5  </a:t>
            </a:r>
            <a:r>
              <a:rPr dirty="0" smtClean="0"/>
              <a:t>树</a:t>
            </a:r>
            <a:endParaRPr lang="zh-CN" altLang="en-US" dirty="0" smtClean="0"/>
          </a:p>
        </p:txBody>
      </p:sp>
      <p:sp>
        <p:nvSpPr>
          <p:cNvPr id="1976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97633" name="Object 1"/>
          <p:cNvGraphicFramePr>
            <a:graphicFrameLocks noChangeAspect="1"/>
          </p:cNvGraphicFramePr>
          <p:nvPr/>
        </p:nvGraphicFramePr>
        <p:xfrm>
          <a:off x="5572132" y="1928813"/>
          <a:ext cx="2497137" cy="303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Visio" r:id="rId1" imgW="2350135" imgH="2847340" progId="Visio.Drawing.11">
                  <p:embed/>
                </p:oleObj>
              </mc:Choice>
              <mc:Fallback>
                <p:oleObj name="Visio" r:id="rId1" imgW="2350135" imgH="2847340" progId="Visio.Drawing.11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72132" y="1928813"/>
                        <a:ext cx="2497137" cy="3030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7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7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-18"/>
            <a:ext cx="4846637" cy="500066"/>
          </a:xfrm>
        </p:spPr>
        <p:txBody>
          <a:bodyPr/>
          <a:lstStyle/>
          <a:p>
            <a:r>
              <a:rPr lang="zh-CN" altLang="en-US" smtClean="0"/>
              <a:t>学习路线</a:t>
            </a:r>
            <a:endParaRPr lang="zh-CN" altLang="en-US" dirty="0" smtClean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857224" y="1147771"/>
          <a:ext cx="6910388" cy="270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2" imgW="9194800" imgH="3619500" progId="Visio.Drawing.11">
                  <p:embed/>
                </p:oleObj>
              </mc:Choice>
              <mc:Fallback>
                <p:oleObj name="Visio" r:id="rId2" imgW="9194800" imgH="3619500" progId="Visio.Drawing.11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7224" y="1147771"/>
                        <a:ext cx="6910388" cy="27098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429684" cy="4357718"/>
          </a:xfrm>
        </p:spPr>
        <p:txBody>
          <a:bodyPr/>
          <a:lstStyle/>
          <a:p>
            <a:r>
              <a:rPr dirty="0"/>
              <a:t>JTree</a:t>
            </a:r>
            <a:r>
              <a:rPr lang="zh-CN" dirty="0"/>
              <a:t>类用来创建树目录组件，是一个将分层数据集显示为轮廓</a:t>
            </a:r>
            <a:r>
              <a:rPr lang="zh-CN"/>
              <a:t>的</a:t>
            </a:r>
            <a:r>
              <a:rPr lang="zh-CN" smtClean="0"/>
              <a:t>组件</a:t>
            </a:r>
            <a:endParaRPr altLang="zh-CN" smtClean="0"/>
          </a:p>
          <a:p>
            <a:r>
              <a:t>JTree</a:t>
            </a:r>
            <a:r>
              <a:rPr lang="zh-CN"/>
              <a:t>类常用构造方法及其他方法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4.5.1  </a:t>
            </a:r>
            <a:r>
              <a:rPr lang="en-US" dirty="0" err="1" smtClean="0"/>
              <a:t>JTree</a:t>
            </a:r>
            <a:r>
              <a:rPr dirty="0" smtClean="0"/>
              <a:t>类及相关接口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42910" y="1631012"/>
          <a:ext cx="7500990" cy="301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7745"/>
                <a:gridCol w="41832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方法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功能描述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JTree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构造方法，创建一个缺省模型的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Swing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树对象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JTree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(Object[] value)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构造方法，根据指定的数组创建一棵不显示根节点的树对象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JTree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(Vector value)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构造方法，根据指定的向量创建了一棵不显示根节点的树对象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TreePath</a:t>
                      </a:r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getSelectionPath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返回首选节点的路径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setModel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TreeMode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mdl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用于设置树的模型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updateUI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更新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UI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1000132"/>
          </a:xfrm>
        </p:spPr>
        <p:txBody>
          <a:bodyPr/>
          <a:lstStyle/>
          <a:p>
            <a:r>
              <a:rPr dirty="0"/>
              <a:t>TreeModel</a:t>
            </a:r>
            <a:r>
              <a:rPr lang="zh-CN" dirty="0"/>
              <a:t>是树的模型接口，可以触发相关的</a:t>
            </a:r>
            <a:r>
              <a:rPr lang="zh-CN"/>
              <a:t>树</a:t>
            </a:r>
            <a:r>
              <a:rPr lang="zh-CN" smtClean="0"/>
              <a:t>事件</a:t>
            </a:r>
            <a:endParaRPr smtClean="0"/>
          </a:p>
          <a:p>
            <a:r>
              <a:t>TreeModel</a:t>
            </a:r>
            <a:r>
              <a:rPr lang="zh-CN"/>
              <a:t>接口中常用的方法</a:t>
            </a:r>
            <a:endParaRPr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err="1" smtClean="0"/>
              <a:t>TreeModel</a:t>
            </a:r>
            <a:r>
              <a:rPr dirty="0" smtClean="0"/>
              <a:t>树模型</a:t>
            </a:r>
            <a:endParaRPr lang="zh-CN" altLang="en-US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85786" y="1643056"/>
          <a:ext cx="7286676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908"/>
                <a:gridCol w="2571768"/>
              </a:tblGrid>
              <a:tr h="3260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方法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功能描述</a:t>
                      </a:r>
                      <a:endParaRPr lang="zh-CN" altLang="en-US" sz="1600" dirty="0"/>
                    </a:p>
                  </a:txBody>
                  <a:tcPr/>
                </a:tc>
              </a:tr>
              <a:tr h="326012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addTreeModelListener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TreeModelListener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注册树监听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26012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getChild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(Object parent,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index)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返回子节点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26012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getChildCount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(Object parent)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返回子节点数量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26012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getIndexOfChild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(Object parent, Object child)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返回子节点的索引值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26012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getRoot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返回根节点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26012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isLeaf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(Object node)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判断是否为树叶节点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26012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removeTreeModelListener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TreeModelListener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删除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TreeModelListener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09115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valueForPathChanged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TreePath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path, Object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newValue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改变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Tree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上指定节点的值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15370" cy="3857652"/>
          </a:xfrm>
        </p:spPr>
        <p:txBody>
          <a:bodyPr/>
          <a:lstStyle/>
          <a:p>
            <a:r>
              <a:rPr dirty="0"/>
              <a:t>Java</a:t>
            </a:r>
            <a:r>
              <a:rPr lang="zh-CN" dirty="0"/>
              <a:t>提供了一个</a:t>
            </a:r>
            <a:r>
              <a:rPr dirty="0"/>
              <a:t>DefaultTreeModel</a:t>
            </a:r>
            <a:r>
              <a:rPr lang="zh-CN" dirty="0"/>
              <a:t>默认</a:t>
            </a:r>
            <a:r>
              <a:rPr lang="zh-CN"/>
              <a:t>模式</a:t>
            </a:r>
            <a:r>
              <a:rPr lang="zh-CN" smtClean="0"/>
              <a:t>类</a:t>
            </a:r>
            <a:r>
              <a:rPr lang="zh-CN" altLang="en-US" smtClean="0"/>
              <a:t>，</a:t>
            </a:r>
            <a:r>
              <a:rPr lang="zh-CN" smtClean="0"/>
              <a:t>该</a:t>
            </a:r>
            <a:r>
              <a:rPr lang="zh-CN"/>
              <a:t>类实现了</a:t>
            </a:r>
            <a:r>
              <a:t>TreeModel</a:t>
            </a:r>
            <a:r>
              <a:rPr lang="zh-CN" smtClean="0"/>
              <a:t>接口</a:t>
            </a:r>
            <a:endParaRPr lang="zh-CN" smtClean="0"/>
          </a:p>
          <a:p>
            <a:r>
              <a:rPr smtClean="0"/>
              <a:t>DefaultTreeModel</a:t>
            </a:r>
            <a:r>
              <a:rPr lang="zh-CN"/>
              <a:t>类的构造</a:t>
            </a:r>
            <a:r>
              <a:rPr lang="zh-CN" smtClean="0"/>
              <a:t>方法</a:t>
            </a:r>
            <a:r>
              <a:rPr lang="zh-CN" altLang="en-US" smtClean="0"/>
              <a:t>：</a:t>
            </a:r>
            <a:endParaRPr smtClean="0"/>
          </a:p>
          <a:p>
            <a:pPr lvl="1">
              <a:lnSpc>
                <a:spcPct val="150000"/>
              </a:lnSpc>
            </a:pPr>
            <a:r>
              <a:rPr sz="2000" i="0" smtClean="0"/>
              <a:t>DefaultTreeModel(TreeNode root)</a:t>
            </a:r>
            <a:endParaRPr lang="zh-CN" sz="2000" i="0" smtClean="0"/>
          </a:p>
          <a:p>
            <a:pPr lvl="1">
              <a:lnSpc>
                <a:spcPct val="150000"/>
              </a:lnSpc>
            </a:pPr>
            <a:r>
              <a:rPr sz="2000" i="0" smtClean="0"/>
              <a:t>DefaultTreeModel(TreeNode </a:t>
            </a:r>
            <a:r>
              <a:rPr sz="2000" i="0" dirty="0"/>
              <a:t>root, Boolean </a:t>
            </a:r>
            <a:r>
              <a:rPr sz="2000" i="0"/>
              <a:t>asksAllowsChildren</a:t>
            </a:r>
            <a:r>
              <a:rPr sz="2000" i="0" smtClean="0"/>
              <a:t>)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500066"/>
          </a:xfrm>
        </p:spPr>
        <p:txBody>
          <a:bodyPr/>
          <a:lstStyle/>
          <a:p>
            <a:r>
              <a:rPr dirty="0"/>
              <a:t>TreeNode</a:t>
            </a:r>
            <a:r>
              <a:rPr lang="zh-CN" dirty="0"/>
              <a:t>接口用于表示</a:t>
            </a:r>
            <a:r>
              <a:rPr lang="zh-CN"/>
              <a:t>树</a:t>
            </a:r>
            <a:r>
              <a:rPr lang="zh-CN" smtClean="0"/>
              <a:t>节点</a:t>
            </a:r>
            <a:endParaRPr smtClean="0"/>
          </a:p>
          <a:p>
            <a:r>
              <a:rPr smtClean="0"/>
              <a:t> </a:t>
            </a:r>
            <a:r>
              <a:t>TreeNode</a:t>
            </a:r>
            <a:r>
              <a:rPr lang="zh-CN"/>
              <a:t>接口中常用方法</a:t>
            </a:r>
            <a:endParaRPr lang="zh-CN"/>
          </a:p>
          <a:p>
            <a:endParaRPr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err="1" smtClean="0"/>
              <a:t>TreeNode</a:t>
            </a:r>
            <a:r>
              <a:rPr dirty="0" smtClean="0"/>
              <a:t>树节点</a:t>
            </a:r>
            <a:endParaRPr lang="zh-CN" altLang="en-US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85786" y="1607057"/>
          <a:ext cx="7429552" cy="3107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6390"/>
                <a:gridCol w="3503162"/>
              </a:tblGrid>
              <a:tr h="3929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方法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功能描述</a:t>
                      </a:r>
                      <a:endParaRPr lang="zh-CN" altLang="en-US" sz="1600" dirty="0"/>
                    </a:p>
                  </a:txBody>
                  <a:tcPr/>
                </a:tc>
              </a:tr>
              <a:tr h="392965">
                <a:tc>
                  <a:txBody>
                    <a:bodyPr/>
                    <a:lstStyle/>
                    <a:p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Enumeration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children()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获取子节点</a:t>
                      </a:r>
                      <a:endParaRPr lang="zh-CN" altLang="en-US" sz="1600" dirty="0"/>
                    </a:p>
                  </a:txBody>
                  <a:tcPr/>
                </a:tc>
              </a:tr>
              <a:tr h="357078">
                <a:tc>
                  <a:txBody>
                    <a:bodyPr/>
                    <a:lstStyle/>
                    <a:p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TreeNode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getChildAt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childIndex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返回指定下标的子节点对象</a:t>
                      </a:r>
                      <a:endParaRPr lang="zh-CN" altLang="en-US" sz="1600" dirty="0"/>
                    </a:p>
                  </a:txBody>
                  <a:tcPr/>
                </a:tc>
              </a:tr>
              <a:tr h="392965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getChildCount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返回子节点数量</a:t>
                      </a:r>
                      <a:endParaRPr lang="zh-CN" altLang="en-US" sz="1600" dirty="0"/>
                    </a:p>
                  </a:txBody>
                  <a:tcPr/>
                </a:tc>
              </a:tr>
              <a:tr h="392965">
                <a:tc>
                  <a:txBody>
                    <a:bodyPr/>
                    <a:lstStyle/>
                    <a:p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TreeNode</a:t>
                      </a:r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getParent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返回父节点对象</a:t>
                      </a:r>
                      <a:endParaRPr lang="zh-CN" altLang="en-US" sz="1600" dirty="0"/>
                    </a:p>
                  </a:txBody>
                  <a:tcPr/>
                </a:tc>
              </a:tr>
              <a:tr h="392965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getIndex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TreeNode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node)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返回指定节点的下标</a:t>
                      </a:r>
                      <a:endParaRPr lang="zh-CN" altLang="en-US" sz="1600" dirty="0"/>
                    </a:p>
                  </a:txBody>
                  <a:tcPr/>
                </a:tc>
              </a:tr>
              <a:tr h="392965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getAllowsChildren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获取是否有子节点</a:t>
                      </a:r>
                      <a:endParaRPr lang="zh-CN" altLang="en-US" sz="1600" dirty="0"/>
                    </a:p>
                  </a:txBody>
                  <a:tcPr/>
                </a:tc>
              </a:tr>
              <a:tr h="392965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isLeaf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获取是否为叶节点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4500594"/>
          </a:xfrm>
        </p:spPr>
        <p:txBody>
          <a:bodyPr/>
          <a:lstStyle/>
          <a:p>
            <a:r>
              <a:rPr dirty="0"/>
              <a:t>DefaultMutableTreeNode</a:t>
            </a:r>
            <a:r>
              <a:rPr lang="zh-CN" dirty="0"/>
              <a:t>类是一个实现</a:t>
            </a:r>
            <a:r>
              <a:rPr dirty="0"/>
              <a:t>TreeNode</a:t>
            </a:r>
            <a:r>
              <a:rPr lang="zh-CN" dirty="0"/>
              <a:t>和</a:t>
            </a:r>
            <a:r>
              <a:rPr dirty="0"/>
              <a:t>MutableTreeNode</a:t>
            </a:r>
            <a:r>
              <a:rPr lang="zh-CN" dirty="0"/>
              <a:t>接口</a:t>
            </a:r>
            <a:r>
              <a:rPr lang="zh-CN"/>
              <a:t>的</a:t>
            </a:r>
            <a:r>
              <a:rPr lang="zh-CN" smtClean="0"/>
              <a:t>类</a:t>
            </a:r>
            <a:endParaRPr smtClean="0"/>
          </a:p>
          <a:p>
            <a:r>
              <a:t>DefaultMutableTreeNode</a:t>
            </a:r>
            <a:r>
              <a:rPr lang="zh-CN"/>
              <a:t>类的常用方法</a:t>
            </a:r>
            <a:endParaRPr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42910" y="2000246"/>
          <a:ext cx="7929618" cy="302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7676"/>
                <a:gridCol w="3491942"/>
              </a:tblGrid>
              <a:tr h="2666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方法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功能描述</a:t>
                      </a:r>
                      <a:endParaRPr lang="zh-CN" altLang="en-US" sz="1400" dirty="0"/>
                    </a:p>
                  </a:txBody>
                  <a:tcPr/>
                </a:tc>
              </a:tr>
              <a:tr h="460520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DefaultMutableTreeNode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构造方法，用于创建一个空的树节点对象</a:t>
                      </a:r>
                      <a:endParaRPr lang="zh-CN" altLang="en-US" sz="1400" dirty="0"/>
                    </a:p>
                  </a:txBody>
                  <a:tcPr/>
                </a:tc>
              </a:tr>
              <a:tr h="460520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DefaultMutableTreeNode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(Object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userObject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构造方法，用于建立一个指定内容的树节点</a:t>
                      </a:r>
                      <a:endParaRPr lang="zh-CN" altLang="en-US" sz="1400" dirty="0"/>
                    </a:p>
                  </a:txBody>
                  <a:tcPr/>
                </a:tc>
              </a:tr>
              <a:tr h="460520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DefaultMutableTreeNode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(Object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userObject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Boolean allows)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构造方法，用于建立一个指定内容的、是否有子节点的树节点</a:t>
                      </a:r>
                      <a:endParaRPr lang="zh-CN" altLang="en-US" sz="1400" dirty="0"/>
                    </a:p>
                  </a:txBody>
                  <a:tcPr/>
                </a:tc>
              </a:tr>
              <a:tr h="266617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MutableTreeNode</a:t>
                      </a:r>
                      <a:r>
                        <a:rPr lang="en-US" altLang="zh-CN" sz="14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hild)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添加一个树节点</a:t>
                      </a:r>
                      <a:endParaRPr lang="zh-CN" altLang="en-US" sz="1400" dirty="0"/>
                    </a:p>
                  </a:txBody>
                  <a:tcPr/>
                </a:tc>
              </a:tr>
              <a:tr h="266617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insert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MutableTreeNode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hild,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childIndex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插入一个树节点</a:t>
                      </a:r>
                      <a:endParaRPr lang="zh-CN" altLang="en-US" sz="1400" dirty="0"/>
                    </a:p>
                  </a:txBody>
                  <a:tcPr/>
                </a:tc>
              </a:tr>
              <a:tr h="266617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remove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u="none" strike="noStrike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MutableTreeNode</a:t>
                      </a:r>
                      <a:r>
                        <a:rPr lang="en-US" sz="140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aChild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删除一个树节点</a:t>
                      </a:r>
                      <a:endParaRPr lang="zh-CN" altLang="en-US" sz="1400" dirty="0"/>
                    </a:p>
                  </a:txBody>
                  <a:tcPr/>
                </a:tc>
              </a:tr>
              <a:tr h="266617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setUserObject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userObject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设置树节点的内容对象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42910" y="500048"/>
            <a:ext cx="7921623" cy="1714512"/>
          </a:xfrm>
        </p:spPr>
        <p:txBody>
          <a:bodyPr/>
          <a:lstStyle/>
          <a:p>
            <a:r>
              <a:rPr lang="zh-CN" dirty="0"/>
              <a:t>树事件是当对树进行操作时所触发的事件，其</a:t>
            </a:r>
            <a:r>
              <a:rPr lang="zh-CN"/>
              <a:t>类型</a:t>
            </a:r>
            <a:r>
              <a:rPr lang="zh-CN" smtClean="0"/>
              <a:t>有</a:t>
            </a:r>
            <a:endParaRPr dirty="0" smtClean="0"/>
          </a:p>
          <a:p>
            <a:pPr lvl="1">
              <a:lnSpc>
                <a:spcPct val="150000"/>
              </a:lnSpc>
            </a:pPr>
            <a:r>
              <a:rPr sz="2000" i="0" dirty="0" smtClean="0"/>
              <a:t>TreeModelEvent</a:t>
            </a:r>
            <a:r>
              <a:rPr lang="zh-CN" sz="2000" i="0" dirty="0" smtClean="0"/>
              <a:t>事件</a:t>
            </a:r>
            <a:endParaRPr sz="2000" i="0" dirty="0" smtClean="0"/>
          </a:p>
          <a:p>
            <a:pPr lvl="1">
              <a:lnSpc>
                <a:spcPct val="150000"/>
              </a:lnSpc>
            </a:pPr>
            <a:r>
              <a:rPr sz="2000" i="0" smtClean="0"/>
              <a:t>TreeSelectionEvent</a:t>
            </a:r>
            <a:r>
              <a:rPr lang="zh-CN" sz="2000" i="0" smtClean="0"/>
              <a:t>事件</a:t>
            </a:r>
            <a:endParaRPr sz="2000" i="0" smtClean="0"/>
          </a:p>
          <a:p>
            <a:r>
              <a:rPr lang="zh-CN" altLang="en-US"/>
              <a:t>处理</a:t>
            </a:r>
            <a:r>
              <a:t>TreeModelEvent</a:t>
            </a:r>
            <a:r>
              <a:rPr lang="zh-CN" altLang="en-US"/>
              <a:t>事件的监听接口是</a:t>
            </a:r>
            <a:r>
              <a:rPr smtClean="0"/>
              <a:t>TreeModelListener</a:t>
            </a:r>
            <a:endParaRPr smtClean="0"/>
          </a:p>
          <a:p>
            <a:pPr>
              <a:buNone/>
            </a:pPr>
            <a:r>
              <a:rPr lang="zh-CN" altLang="en-US" smtClean="0"/>
              <a:t>    该</a:t>
            </a:r>
            <a:r>
              <a:rPr lang="zh-CN" altLang="en-US"/>
              <a:t>接口中事件处理方法</a:t>
            </a:r>
            <a:endParaRPr lang="zh-CN" altLang="en-US"/>
          </a:p>
          <a:p>
            <a:endParaRPr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dirty="0" smtClean="0"/>
              <a:t>树事件</a:t>
            </a:r>
            <a:endParaRPr lang="zh-CN" altLang="en-US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00100" y="3143254"/>
          <a:ext cx="7643866" cy="1530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0713"/>
                <a:gridCol w="3573153"/>
              </a:tblGrid>
              <a:tr h="2971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方法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功能描述</a:t>
                      </a:r>
                      <a:endParaRPr lang="zh-CN" altLang="en-US" sz="1400" dirty="0"/>
                    </a:p>
                  </a:txBody>
                  <a:tcPr/>
                </a:tc>
              </a:tr>
              <a:tr h="297157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treeNodesChanged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TreeModelEvent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节点改变时，调用此事件处理方法</a:t>
                      </a:r>
                      <a:endParaRPr lang="zh-CN" altLang="en-US" sz="1400" dirty="0"/>
                    </a:p>
                  </a:txBody>
                  <a:tcPr/>
                </a:tc>
              </a:tr>
              <a:tr h="311569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treeNodesInserted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TreeModelEvent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插入节点时，调用此事件处理方法</a:t>
                      </a:r>
                      <a:endParaRPr lang="zh-CN" altLang="en-US" sz="1400" dirty="0"/>
                    </a:p>
                  </a:txBody>
                  <a:tcPr/>
                </a:tc>
              </a:tr>
              <a:tr h="297157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treeNodesRemoved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TreeModeEvent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删除节点时，调用此事件处理方法</a:t>
                      </a:r>
                      <a:endParaRPr lang="zh-CN" altLang="en-US" sz="1400" dirty="0"/>
                    </a:p>
                  </a:txBody>
                  <a:tcPr/>
                </a:tc>
              </a:tr>
              <a:tr h="297157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treeStructureChanged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TreeModelEvent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树结构改变时，调用此事件处理方法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501122" cy="4429156"/>
          </a:xfrm>
        </p:spPr>
        <p:txBody>
          <a:bodyPr/>
          <a:lstStyle/>
          <a:p>
            <a:r>
              <a:rPr lang="zh-CN" smtClean="0"/>
              <a:t>处理</a:t>
            </a:r>
            <a:r>
              <a:rPr dirty="0"/>
              <a:t>TreeSelectionEvent</a:t>
            </a:r>
            <a:r>
              <a:rPr lang="zh-CN" dirty="0"/>
              <a:t>事件的监听接口</a:t>
            </a:r>
            <a:r>
              <a:rPr lang="zh-CN"/>
              <a:t>是</a:t>
            </a:r>
            <a:r>
              <a:rPr smtClean="0"/>
              <a:t>TreeSelectionListener</a:t>
            </a:r>
            <a:r>
              <a:rPr lang="zh-CN" altLang="en-US"/>
              <a:t> </a:t>
            </a:r>
            <a:endParaRPr smtClean="0"/>
          </a:p>
          <a:p>
            <a:pPr>
              <a:buNone/>
            </a:pPr>
            <a:r>
              <a:t> </a:t>
            </a:r>
            <a:r>
              <a:rPr smtClean="0"/>
              <a:t>   </a:t>
            </a:r>
            <a:r>
              <a:rPr lang="zh-CN" smtClean="0"/>
              <a:t>该</a:t>
            </a:r>
            <a:r>
              <a:rPr lang="zh-CN"/>
              <a:t>接口</a:t>
            </a:r>
            <a:r>
              <a:rPr lang="zh-CN" smtClean="0"/>
              <a:t>中事件</a:t>
            </a:r>
            <a:r>
              <a:rPr lang="zh-CN"/>
              <a:t>处理</a:t>
            </a:r>
            <a:r>
              <a:rPr lang="zh-CN" smtClean="0"/>
              <a:t>方法</a:t>
            </a:r>
            <a:endParaRPr smtClean="0"/>
          </a:p>
          <a:p>
            <a:pPr>
              <a:buNone/>
            </a:pPr>
          </a:p>
          <a:p>
            <a:pPr>
              <a:buNone/>
            </a:pPr>
            <a:endParaRPr smtClean="0"/>
          </a:p>
          <a:p>
            <a:r>
              <a:t>JTree</a:t>
            </a:r>
            <a:r>
              <a:rPr lang="zh-CN"/>
              <a:t>的使用</a:t>
            </a:r>
            <a:endParaRPr 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85786" y="1643056"/>
          <a:ext cx="764386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8104"/>
                <a:gridCol w="36557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方法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功能描述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valueChanged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TreeSelectionEvent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当选择的节点改变时，自动调用此方法进行事件处理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" name="组合 12"/>
          <p:cNvGrpSpPr/>
          <p:nvPr/>
        </p:nvGrpSpPr>
        <p:grpSpPr>
          <a:xfrm>
            <a:off x="785786" y="2714625"/>
            <a:ext cx="7286676" cy="1143009"/>
            <a:chOff x="1071538" y="3071817"/>
            <a:chExt cx="6804069" cy="898078"/>
          </a:xfrm>
        </p:grpSpPr>
        <p:sp>
          <p:nvSpPr>
            <p:cNvPr id="9" name="TextBox 14"/>
            <p:cNvSpPr txBox="1">
              <a:spLocks noChangeArrowheads="1"/>
            </p:cNvSpPr>
            <p:nvPr/>
          </p:nvSpPr>
          <p:spPr bwMode="auto">
            <a:xfrm>
              <a:off x="1071538" y="3429006"/>
              <a:ext cx="6481763" cy="540889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600" b="1" i="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讲师演示讲解</a:t>
              </a:r>
              <a:endParaRPr lang="zh-CN" altLang="en-US" sz="1600" dirty="0" smtClean="0"/>
            </a:p>
            <a:p>
              <a:pPr algn="ctr"/>
              <a:r>
                <a:rPr lang="en-US" altLang="zh-CN" sz="1400" b="1" i="0" smtClean="0"/>
                <a:t>【</a:t>
              </a:r>
              <a:r>
                <a:rPr lang="zh-CN" altLang="en-US" sz="1400" b="1" i="0" smtClean="0"/>
                <a:t>代码</a:t>
              </a:r>
              <a:r>
                <a:rPr lang="en-US" sz="1400" b="1" i="0" smtClean="0"/>
                <a:t>4- 9</a:t>
              </a:r>
              <a:r>
                <a:rPr lang="en-US" altLang="zh-CN" sz="1400" b="1" i="0" smtClean="0"/>
                <a:t>】</a:t>
              </a:r>
              <a:r>
                <a:rPr lang="en-US" sz="1400" b="1" i="0" smtClean="0"/>
                <a:t>JTreeDemo.java</a:t>
              </a:r>
              <a:endParaRPr lang="zh-CN" altLang="en-US" sz="1400" i="0" smtClean="0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58082" y="3071817"/>
              <a:ext cx="517525" cy="617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428610"/>
            <a:ext cx="8207375" cy="4714890"/>
          </a:xfrm>
        </p:spPr>
        <p:txBody>
          <a:bodyPr/>
          <a:lstStyle/>
          <a:p>
            <a:r>
              <a:rPr lang="zh-CN" dirty="0" smtClean="0"/>
              <a:t>【</a:t>
            </a:r>
            <a:r>
              <a:rPr lang="zh-CN" dirty="0"/>
              <a:t>任务</a:t>
            </a:r>
            <a:r>
              <a:rPr dirty="0"/>
              <a:t>4-1</a:t>
            </a:r>
            <a:r>
              <a:rPr lang="zh-CN" dirty="0"/>
              <a:t>】使用对话框优化登录、注册窗口中的错误提示</a:t>
            </a:r>
            <a:r>
              <a:rPr lang="zh-CN" dirty="0" smtClean="0"/>
              <a:t>。</a:t>
            </a:r>
            <a:endParaRPr lang="zh-CN" dirty="0"/>
          </a:p>
          <a:p>
            <a:pPr lvl="1"/>
            <a:r>
              <a:rPr lang="en-US" dirty="0" smtClean="0"/>
              <a:t>LoginFrame.java</a:t>
            </a:r>
            <a:endParaRPr lang="en-US" dirty="0" smtClean="0"/>
          </a:p>
          <a:p>
            <a:pPr lvl="1"/>
            <a:r>
              <a:rPr lang="en-US" dirty="0" smtClean="0"/>
              <a:t>RegistFrame.java</a:t>
            </a:r>
            <a:endParaRPr lang="en-US" dirty="0"/>
          </a:p>
          <a:p>
            <a:r>
              <a:rPr lang="zh-CN" dirty="0"/>
              <a:t>【任务</a:t>
            </a:r>
            <a:r>
              <a:rPr dirty="0"/>
              <a:t>4-2</a:t>
            </a:r>
            <a:r>
              <a:rPr lang="zh-CN" dirty="0"/>
              <a:t>】实现主窗口中的菜单和工具栏</a:t>
            </a:r>
            <a:r>
              <a:rPr lang="zh-CN" dirty="0" smtClean="0"/>
              <a:t>。</a:t>
            </a:r>
            <a:endParaRPr dirty="0" smtClean="0"/>
          </a:p>
          <a:p>
            <a:pPr lvl="1"/>
            <a:r>
              <a:rPr lang="en-US" dirty="0" smtClean="0"/>
              <a:t>MainFrame.java</a:t>
            </a:r>
            <a:endParaRPr lang="en-US" dirty="0" smtClean="0"/>
          </a:p>
          <a:p>
            <a:r>
              <a:rPr lang="zh-CN" dirty="0"/>
              <a:t>【任务</a:t>
            </a:r>
            <a:r>
              <a:rPr dirty="0"/>
              <a:t>4-3</a:t>
            </a:r>
            <a:r>
              <a:rPr lang="zh-CN" dirty="0"/>
              <a:t>】实现主窗口中的数据采集界面及其功能实现。</a:t>
            </a:r>
            <a:endParaRPr lang="zh-CN" dirty="0"/>
          </a:p>
          <a:p>
            <a:pPr lvl="1"/>
            <a:r>
              <a:rPr lang="en-US" altLang="zh-CN" dirty="0" smtClean="0"/>
              <a:t>MainFrame.java</a:t>
            </a:r>
            <a:endParaRPr lang="en-US" altLang="zh-CN" dirty="0" smtClean="0"/>
          </a:p>
          <a:p>
            <a:r>
              <a:rPr lang="zh-CN" dirty="0"/>
              <a:t>【任务</a:t>
            </a:r>
            <a:r>
              <a:rPr dirty="0"/>
              <a:t>4-4</a:t>
            </a:r>
            <a:r>
              <a:rPr lang="zh-CN" dirty="0"/>
              <a:t>】实现主窗口中的数据匹配、保存及显示功能。</a:t>
            </a:r>
            <a:endParaRPr lang="zh-CN" dirty="0"/>
          </a:p>
          <a:p>
            <a:pPr lvl="1"/>
            <a:r>
              <a:rPr lang="en-US" dirty="0" smtClean="0"/>
              <a:t>MatchedTableModel.java</a:t>
            </a:r>
            <a:endParaRPr lang="en-US" dirty="0" smtClean="0"/>
          </a:p>
          <a:p>
            <a:pPr lvl="1"/>
            <a:r>
              <a:rPr lang="en-US" dirty="0" smtClean="0"/>
              <a:t>LogRecService.java</a:t>
            </a:r>
            <a:endParaRPr lang="en-US" dirty="0" smtClean="0"/>
          </a:p>
          <a:p>
            <a:pPr lvl="1"/>
            <a:r>
              <a:rPr lang="en-US" dirty="0" smtClean="0"/>
              <a:t>TransportService.java</a:t>
            </a:r>
            <a:endParaRPr lang="en-US" dirty="0" smtClean="0"/>
          </a:p>
          <a:p>
            <a:pPr lvl="1"/>
            <a:r>
              <a:rPr lang="en-US" smtClean="0"/>
              <a:t>MainFrame.java</a:t>
            </a:r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</a:t>
            </a:r>
            <a:r>
              <a:rPr lang="en-US" altLang="zh-CN" smtClean="0"/>
              <a:t>.6</a:t>
            </a:r>
            <a:r>
              <a:rPr lang="en-US" smtClean="0"/>
              <a:t>  </a:t>
            </a:r>
            <a:r>
              <a:rPr dirty="0" smtClean="0"/>
              <a:t>贯穿任务实现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358246" cy="4286260"/>
          </a:xfrm>
        </p:spPr>
        <p:txBody>
          <a:bodyPr/>
          <a:lstStyle/>
          <a:p>
            <a:pPr lvl="0"/>
            <a:r>
              <a:rPr lang="zh-CN" sz="1800" dirty="0"/>
              <a:t>对话框有“模式对话框”和“非模式对话框”两种类型</a:t>
            </a:r>
            <a:endParaRPr lang="zh-CN" sz="1800" dirty="0"/>
          </a:p>
          <a:p>
            <a:pPr lvl="0"/>
            <a:r>
              <a:rPr sz="1800" dirty="0"/>
              <a:t>JDialog</a:t>
            </a:r>
            <a:r>
              <a:rPr lang="zh-CN" sz="1800" dirty="0"/>
              <a:t>类可以实现一个自定义的对话框对象</a:t>
            </a:r>
            <a:endParaRPr lang="zh-CN" sz="1800" dirty="0"/>
          </a:p>
          <a:p>
            <a:pPr lvl="0"/>
            <a:r>
              <a:rPr sz="1800" dirty="0"/>
              <a:t>JOptionPane</a:t>
            </a:r>
            <a:r>
              <a:rPr lang="zh-CN" sz="1800" dirty="0"/>
              <a:t>类主要提供了四个静态方法用于显示不同类型的对话框</a:t>
            </a:r>
            <a:endParaRPr lang="zh-CN" sz="1800" dirty="0"/>
          </a:p>
          <a:p>
            <a:pPr lvl="0"/>
            <a:r>
              <a:rPr sz="1800" dirty="0"/>
              <a:t>JOptionPane.showMessageDialog()</a:t>
            </a:r>
            <a:r>
              <a:rPr lang="zh-CN" sz="1800" dirty="0"/>
              <a:t>静态方法用于显示消息对话框</a:t>
            </a:r>
            <a:endParaRPr lang="zh-CN" sz="1800" dirty="0"/>
          </a:p>
          <a:p>
            <a:pPr lvl="0"/>
            <a:r>
              <a:rPr sz="1800" dirty="0"/>
              <a:t>JOptionPane.showInputDialog()</a:t>
            </a:r>
            <a:r>
              <a:rPr lang="zh-CN" sz="1800" dirty="0"/>
              <a:t>静态方法用于显示输入对话框</a:t>
            </a:r>
            <a:endParaRPr lang="zh-CN" sz="1800" dirty="0"/>
          </a:p>
          <a:p>
            <a:pPr lvl="0"/>
            <a:r>
              <a:rPr sz="1800" dirty="0"/>
              <a:t>JOptionPane.showConfirmDialog()</a:t>
            </a:r>
            <a:r>
              <a:rPr lang="zh-CN" sz="1800" dirty="0"/>
              <a:t>静态方法用于显示确认对话框</a:t>
            </a:r>
            <a:endParaRPr lang="zh-CN" sz="1800" dirty="0"/>
          </a:p>
          <a:p>
            <a:pPr lvl="0"/>
            <a:r>
              <a:rPr sz="1800" dirty="0"/>
              <a:t>JOptionPane.showOptionDialog()</a:t>
            </a:r>
            <a:r>
              <a:rPr lang="zh-CN" sz="1800" dirty="0"/>
              <a:t>静态方法用于显示</a:t>
            </a:r>
            <a:r>
              <a:rPr lang="zh-CN" sz="1800"/>
              <a:t>选项</a:t>
            </a:r>
            <a:r>
              <a:rPr lang="zh-CN" sz="1800" smtClean="0"/>
              <a:t>对话框</a:t>
            </a:r>
            <a:endParaRPr sz="1800" smtClean="0"/>
          </a:p>
          <a:p>
            <a:pPr lvl="0"/>
            <a:r>
              <a:rPr lang="zh-CN" altLang="en-US" sz="1800"/>
              <a:t>下拉式菜单由</a:t>
            </a:r>
            <a:r>
              <a:rPr sz="1800"/>
              <a:t>JMenuBar</a:t>
            </a:r>
            <a:r>
              <a:rPr lang="zh-CN" altLang="en-US" sz="1800"/>
              <a:t>菜单栏、</a:t>
            </a:r>
            <a:r>
              <a:rPr sz="1800"/>
              <a:t>JMenu</a:t>
            </a:r>
            <a:r>
              <a:rPr lang="zh-CN" altLang="en-US" sz="1800"/>
              <a:t>菜单和</a:t>
            </a:r>
            <a:r>
              <a:rPr sz="1800"/>
              <a:t>JMenuItem</a:t>
            </a:r>
            <a:r>
              <a:rPr lang="zh-CN" altLang="en-US" sz="1800"/>
              <a:t>菜单项组合而成</a:t>
            </a:r>
            <a:endParaRPr lang="zh-CN" altLang="en-US" sz="1800"/>
          </a:p>
          <a:p>
            <a:pPr lvl="0"/>
            <a:r>
              <a:rPr sz="1800"/>
              <a:t>JPopupMenu</a:t>
            </a:r>
            <a:r>
              <a:rPr lang="zh-CN" altLang="en-US" sz="1800"/>
              <a:t>在</a:t>
            </a:r>
            <a:r>
              <a:rPr sz="1800"/>
              <a:t>GUI</a:t>
            </a:r>
            <a:r>
              <a:rPr lang="zh-CN" altLang="en-US" sz="1800"/>
              <a:t>界面的任意位置点击鼠标右键都会弹</a:t>
            </a:r>
            <a:r>
              <a:rPr lang="zh-CN" altLang="en-US" sz="1800" smtClean="0"/>
              <a:t>出</a:t>
            </a:r>
            <a:endParaRPr lang="zh-CN" sz="180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358246" cy="4286260"/>
          </a:xfrm>
        </p:spPr>
        <p:txBody>
          <a:bodyPr/>
          <a:lstStyle/>
          <a:p>
            <a:r>
              <a:rPr sz="1800" smtClean="0"/>
              <a:t>JToolBar</a:t>
            </a:r>
            <a:r>
              <a:rPr lang="zh-CN" sz="1800" dirty="0"/>
              <a:t>类来实现工具栏的功能</a:t>
            </a:r>
            <a:endParaRPr lang="zh-CN" sz="1800" dirty="0"/>
          </a:p>
          <a:p>
            <a:pPr lvl="0"/>
            <a:r>
              <a:rPr sz="1800" dirty="0"/>
              <a:t>JTable</a:t>
            </a:r>
            <a:r>
              <a:rPr lang="zh-CN" sz="1800" dirty="0"/>
              <a:t>类用于创建一个表格对象</a:t>
            </a:r>
            <a:endParaRPr lang="zh-CN" sz="1800" dirty="0"/>
          </a:p>
          <a:p>
            <a:pPr lvl="0"/>
            <a:r>
              <a:rPr sz="1800" dirty="0"/>
              <a:t>JTree</a:t>
            </a:r>
            <a:r>
              <a:rPr lang="zh-CN" sz="1800" dirty="0"/>
              <a:t>类用来创建树</a:t>
            </a:r>
            <a:r>
              <a:rPr lang="zh-CN" sz="1800"/>
              <a:t>目录</a:t>
            </a:r>
            <a:r>
              <a:rPr lang="zh-CN" sz="1800" smtClean="0"/>
              <a:t>组件</a:t>
            </a:r>
            <a:endParaRPr lang="zh-CN" sz="18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00034" y="-18"/>
            <a:ext cx="4846637" cy="500066"/>
          </a:xfrm>
        </p:spPr>
        <p:txBody>
          <a:bodyPr/>
          <a:lstStyle/>
          <a:p>
            <a:r>
              <a:rPr lang="zh-CN" altLang="en-US" smtClean="0"/>
              <a:t>本章目标</a:t>
            </a:r>
            <a:endParaRPr lang="zh-CN" altLang="en-US" dirty="0" smtClean="0"/>
          </a:p>
        </p:txBody>
      </p:sp>
      <p:graphicFrame>
        <p:nvGraphicFramePr>
          <p:cNvPr id="6" name="Group 96"/>
          <p:cNvGraphicFramePr>
            <a:graphicFrameLocks noGrp="1"/>
          </p:cNvGraphicFramePr>
          <p:nvPr/>
        </p:nvGraphicFramePr>
        <p:xfrm>
          <a:off x="714348" y="915710"/>
          <a:ext cx="7748587" cy="2656172"/>
        </p:xfrm>
        <a:graphic>
          <a:graphicData uri="http://schemas.openxmlformats.org/drawingml/2006/table">
            <a:tbl>
              <a:tblPr/>
              <a:tblGrid>
                <a:gridCol w="4392612"/>
                <a:gridCol w="720725"/>
                <a:gridCol w="647700"/>
                <a:gridCol w="647700"/>
                <a:gridCol w="647700"/>
                <a:gridCol w="692150"/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知识点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听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看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抄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改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写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对话框的使用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菜单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492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工具栏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450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表格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树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571486"/>
            <a:ext cx="7643866" cy="3750469"/>
          </a:xfrm>
        </p:spPr>
        <p:txBody>
          <a:bodyPr/>
          <a:lstStyle/>
          <a:p>
            <a:r>
              <a:rPr lang="zh-CN" altLang="en-US" dirty="0"/>
              <a:t>对话框是一种可以独立存在的</a:t>
            </a:r>
            <a:r>
              <a:rPr lang="zh-CN" altLang="en-US"/>
              <a:t>顶级</a:t>
            </a:r>
            <a:r>
              <a:rPr lang="zh-CN" altLang="en-US" smtClean="0"/>
              <a:t>容器</a:t>
            </a:r>
            <a:endParaRPr lang="zh-CN" altLang="en-US" dirty="0"/>
          </a:p>
          <a:p>
            <a:r>
              <a:rPr dirty="0"/>
              <a:t>AWT</a:t>
            </a:r>
            <a:r>
              <a:rPr lang="zh-CN" altLang="en-US" dirty="0"/>
              <a:t>中的</a:t>
            </a:r>
            <a:r>
              <a:rPr dirty="0"/>
              <a:t>Dialog</a:t>
            </a:r>
            <a:r>
              <a:rPr lang="zh-CN" altLang="en-US" dirty="0"/>
              <a:t>类是</a:t>
            </a:r>
            <a:r>
              <a:rPr dirty="0"/>
              <a:t>Window</a:t>
            </a:r>
            <a:r>
              <a:rPr lang="zh-CN" altLang="en-US" dirty="0"/>
              <a:t>类的</a:t>
            </a:r>
            <a:r>
              <a:rPr lang="zh-CN" altLang="en-US"/>
              <a:t>子</a:t>
            </a:r>
            <a:r>
              <a:rPr lang="zh-CN" altLang="en-US" smtClean="0"/>
              <a:t>类</a:t>
            </a:r>
            <a:endParaRPr dirty="0" smtClean="0"/>
          </a:p>
          <a:p>
            <a:r>
              <a:rPr lang="zh-CN" smtClean="0"/>
              <a:t>对话框</a:t>
            </a:r>
            <a:r>
              <a:rPr lang="zh-CN" altLang="en-US" smtClean="0"/>
              <a:t>分为</a:t>
            </a:r>
            <a:endParaRPr lang="zh-CN" dirty="0" smtClean="0"/>
          </a:p>
          <a:p>
            <a:pPr lvl="1">
              <a:lnSpc>
                <a:spcPct val="150000"/>
              </a:lnSpc>
            </a:pPr>
            <a:r>
              <a:rPr sz="2000" i="0" dirty="0" smtClean="0"/>
              <a:t>模式对话框</a:t>
            </a:r>
            <a:endParaRPr lang="en-US" sz="2000" i="0" dirty="0" smtClean="0"/>
          </a:p>
          <a:p>
            <a:pPr lvl="1">
              <a:lnSpc>
                <a:spcPct val="150000"/>
              </a:lnSpc>
            </a:pPr>
            <a:r>
              <a:rPr sz="2000" i="0" smtClean="0"/>
              <a:t>非模式对话框</a:t>
            </a:r>
            <a:endParaRPr lang="en-US" sz="2000" i="0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71420"/>
            <a:ext cx="4846637" cy="410765"/>
          </a:xfrm>
        </p:spPr>
        <p:txBody>
          <a:bodyPr/>
          <a:lstStyle/>
          <a:p>
            <a:r>
              <a:rPr lang="en-US" altLang="zh-CN" dirty="0" smtClean="0"/>
              <a:t>4.1 </a:t>
            </a:r>
            <a:r>
              <a:rPr dirty="0" smtClean="0"/>
              <a:t>对话框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572560" cy="428628"/>
          </a:xfrm>
        </p:spPr>
        <p:txBody>
          <a:bodyPr/>
          <a:lstStyle/>
          <a:p>
            <a:r>
              <a:rPr dirty="0"/>
              <a:t>JDialog</a:t>
            </a:r>
            <a:r>
              <a:rPr lang="zh-CN" dirty="0" smtClean="0"/>
              <a:t>类</a:t>
            </a:r>
            <a:r>
              <a:rPr lang="zh-CN" dirty="0"/>
              <a:t>用于实现一个自定义的</a:t>
            </a:r>
            <a:r>
              <a:rPr lang="zh-CN"/>
              <a:t>对话框</a:t>
            </a:r>
            <a:r>
              <a:rPr lang="zh-CN" smtClean="0"/>
              <a:t>对象</a:t>
            </a:r>
            <a:endParaRPr smtClean="0"/>
          </a:p>
          <a:p/>
          <a:p>
            <a:endParaRPr smtClean="0"/>
          </a:p>
          <a:p>
            <a:pPr>
              <a:buNone/>
            </a:pPr>
          </a:p>
          <a:p>
            <a:r>
              <a:rPr smtClean="0"/>
              <a:t>JDialog</a:t>
            </a:r>
            <a:r>
              <a:rPr lang="zh-CN" altLang="en-US" smtClean="0"/>
              <a:t>类常用</a:t>
            </a:r>
            <a:r>
              <a:rPr lang="zh-CN" altLang="en-US"/>
              <a:t>的构造方法：</a:t>
            </a:r>
            <a:endParaRPr lang="zh-CN" altLang="en-US"/>
          </a:p>
          <a:p>
            <a:pPr lvl="1">
              <a:buClr>
                <a:srgbClr val="FF0000"/>
              </a:buClr>
            </a:pPr>
            <a:r>
              <a:rPr i="0"/>
              <a:t>JDialog()</a:t>
            </a:r>
            <a:endParaRPr i="0"/>
          </a:p>
          <a:p>
            <a:pPr lvl="1">
              <a:buClr>
                <a:srgbClr val="FF0000"/>
              </a:buClr>
            </a:pPr>
            <a:r>
              <a:rPr i="0"/>
              <a:t>JDialog(Frame owner)</a:t>
            </a:r>
            <a:endParaRPr i="0"/>
          </a:p>
          <a:p>
            <a:pPr lvl="1">
              <a:buClr>
                <a:srgbClr val="FF0000"/>
              </a:buClr>
            </a:pPr>
            <a:r>
              <a:rPr i="0"/>
              <a:t>JDialog(Frame owner,String title)</a:t>
            </a:r>
            <a:endParaRPr i="0"/>
          </a:p>
          <a:p>
            <a:pPr lvl="1">
              <a:buClr>
                <a:srgbClr val="FF0000"/>
              </a:buClr>
            </a:pPr>
            <a:r>
              <a:rPr i="0"/>
              <a:t>JDialog(Frame owner,String title, boolean modal)</a:t>
            </a:r>
            <a:endParaRPr i="0"/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71420"/>
            <a:ext cx="6263924" cy="410765"/>
          </a:xfrm>
        </p:spPr>
        <p:txBody>
          <a:bodyPr/>
          <a:lstStyle/>
          <a:p>
            <a:r>
              <a:rPr lang="en-US" dirty="0" smtClean="0"/>
              <a:t>4.1.1 </a:t>
            </a:r>
            <a:r>
              <a:rPr lang="en-US" dirty="0" err="1" smtClean="0"/>
              <a:t>JDialog</a:t>
            </a:r>
            <a:r>
              <a:rPr dirty="0" smtClean="0"/>
              <a:t>对话框</a:t>
            </a:r>
            <a:endParaRPr lang="zh-CN" altLang="en-US" dirty="0" smtClean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1289875" y="1000114"/>
          <a:ext cx="6353959" cy="1751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Visio" r:id="rId2" imgW="8686800" imgH="2400300" progId="Visio.Drawing.11">
                  <p:embed/>
                </p:oleObj>
              </mc:Choice>
              <mc:Fallback>
                <p:oleObj name="Visio" r:id="rId2" imgW="8686800" imgH="2400300" progId="Visio.Drawing.11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89875" y="1000114"/>
                        <a:ext cx="6353959" cy="175158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0034" y="4500576"/>
            <a:ext cx="428628" cy="42862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 rot="21540000">
            <a:off x="432390" y="4863293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071538" y="4643452"/>
            <a:ext cx="650085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zh-CN" altLang="en-US" sz="1600" dirty="0" smtClean="0"/>
              <a:t>对话框所依赖的父窗口，既可以是窗口，也可以是对话框。</a:t>
            </a:r>
            <a:endParaRPr lang="zh-CN" altLang="en-US" sz="1600" dirty="0">
              <a:ea typeface="Adobe 仿宋 Std 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71486"/>
            <a:ext cx="8207375" cy="3750469"/>
          </a:xfrm>
        </p:spPr>
        <p:txBody>
          <a:bodyPr/>
          <a:lstStyle/>
          <a:p>
            <a:r>
              <a:t>JDialog</a:t>
            </a:r>
            <a:r>
              <a:rPr lang="zh-CN"/>
              <a:t>类常用的方法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57224" y="1285866"/>
          <a:ext cx="7429552" cy="229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341"/>
                <a:gridCol w="39422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latin typeface="+mn-ea"/>
                          <a:ea typeface="+mn-ea"/>
                        </a:rPr>
                        <a:t>方法</a:t>
                      </a:r>
                      <a:endParaRPr lang="zh-CN" altLang="en-US" sz="160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latin typeface="+mn-ea"/>
                          <a:ea typeface="+mn-ea"/>
                        </a:rPr>
                        <a:t>功能描述</a:t>
                      </a:r>
                      <a:endParaRPr lang="zh-CN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Component add(</a:t>
                      </a:r>
                      <a:r>
                        <a:rPr lang="en-US" sz="1600" u="none" strike="noStrike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Component</a:t>
                      </a:r>
                      <a:endParaRPr lang="zh-CN" altLang="en-US" sz="16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该方法从</a:t>
                      </a:r>
                      <a:r>
                        <a:rPr lang="en-US" sz="16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Container</a:t>
                      </a: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类中继承而来，用于向窗口中添加组件</a:t>
                      </a:r>
                      <a:endParaRPr lang="zh-CN" sz="16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74640">
                <a:tc>
                  <a:txBody>
                    <a:bodyPr/>
                    <a:lstStyle/>
                    <a:p>
                      <a:r>
                        <a:rPr lang="en-US" sz="16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protected void dialogInit()</a:t>
                      </a:r>
                      <a:endParaRPr lang="zh-CN" altLang="en-US" sz="16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构造方法调用此方法来初始化对话框</a:t>
                      </a:r>
                      <a:endParaRPr lang="zh-CN" sz="16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void setDefaultCloseOperation(int operation)</a:t>
                      </a:r>
                      <a:endParaRPr lang="zh-CN" altLang="en-US" sz="16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设置用户对此对话框的默认关闭</a:t>
                      </a:r>
                      <a:r>
                        <a:rPr lang="zh-CN" sz="1600" kern="100" smtClean="0">
                          <a:latin typeface="+mn-ea"/>
                          <a:ea typeface="+mn-ea"/>
                          <a:cs typeface="Times New Roman" panose="02020603050405020304"/>
                        </a:rPr>
                        <a:t>操作</a:t>
                      </a:r>
                      <a:endParaRPr lang="zh-CN" sz="16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void setJMenuBar(JMenuBar menubar)</a:t>
                      </a:r>
                      <a:endParaRPr lang="zh-CN" sz="16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设置对话框的的菜单栏</a:t>
                      </a:r>
                      <a:endParaRPr lang="zh-CN" sz="16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9467" y="571486"/>
            <a:ext cx="8207375" cy="2571768"/>
          </a:xfrm>
        </p:spPr>
        <p:txBody>
          <a:bodyPr/>
          <a:lstStyle/>
          <a:p>
            <a:pPr>
              <a:buNone/>
            </a:pPr>
            <a:r>
              <a:rPr lang="zh-CN" dirty="0"/>
              <a:t>自定义一个对话框</a:t>
            </a:r>
            <a:r>
              <a:rPr lang="zh-CN"/>
              <a:t>的</a:t>
            </a:r>
            <a:r>
              <a:rPr lang="zh-CN" smtClean="0"/>
              <a:t>步骤：</a:t>
            </a:r>
            <a:endParaRPr lang="zh-CN" dirty="0"/>
          </a:p>
          <a:p>
            <a:pPr marL="457200" lvl="0" indent="-457200">
              <a:buFont typeface="+mj-ea"/>
              <a:buAutoNum type="circleNumDbPlain"/>
            </a:pPr>
            <a:r>
              <a:rPr lang="zh-CN" dirty="0"/>
              <a:t>定义一个类继承</a:t>
            </a:r>
            <a:r>
              <a:t>JDialog</a:t>
            </a:r>
            <a:r>
              <a:rPr lang="zh-CN" smtClean="0"/>
              <a:t>类</a:t>
            </a:r>
            <a:endParaRPr lang="zh-CN" dirty="0"/>
          </a:p>
          <a:p>
            <a:pPr marL="457200" lvl="0" indent="-457200">
              <a:buFont typeface="+mj-ea"/>
              <a:buAutoNum type="circleNumDbPlain"/>
            </a:pPr>
            <a:r>
              <a:rPr lang="zh-CN" dirty="0"/>
              <a:t>创建用户界面组件，并添加到</a:t>
            </a:r>
            <a:r>
              <a:rPr lang="zh-CN"/>
              <a:t>对话框</a:t>
            </a:r>
            <a:r>
              <a:rPr lang="zh-CN" smtClean="0"/>
              <a:t>中</a:t>
            </a:r>
            <a:endParaRPr lang="zh-CN" dirty="0"/>
          </a:p>
          <a:p>
            <a:pPr marL="457200" lvl="0" indent="-457200">
              <a:buFont typeface="+mj-ea"/>
              <a:buAutoNum type="circleNumDbPlain"/>
            </a:pPr>
            <a:r>
              <a:rPr lang="zh-CN" dirty="0"/>
              <a:t>添加用户界面的</a:t>
            </a:r>
            <a:r>
              <a:rPr lang="zh-CN"/>
              <a:t>事件</a:t>
            </a:r>
            <a:r>
              <a:rPr lang="zh-CN" smtClean="0"/>
              <a:t>处理</a:t>
            </a:r>
            <a:endParaRPr lang="zh-CN" dirty="0"/>
          </a:p>
          <a:p>
            <a:pPr marL="457200" lvl="0" indent="-457200">
              <a:buFont typeface="+mj-ea"/>
              <a:buAutoNum type="circleNumDbPlain"/>
            </a:pPr>
            <a:r>
              <a:rPr lang="zh-CN" dirty="0"/>
              <a:t>设置对话框大小</a:t>
            </a:r>
            <a:r>
              <a:rPr lang="zh-CN"/>
              <a:t>并</a:t>
            </a:r>
            <a:r>
              <a:rPr lang="zh-CN" smtClean="0"/>
              <a:t>显示</a:t>
            </a:r>
            <a:endParaRPr 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grpSp>
        <p:nvGrpSpPr>
          <p:cNvPr id="7" name="组合 12"/>
          <p:cNvGrpSpPr/>
          <p:nvPr/>
        </p:nvGrpSpPr>
        <p:grpSpPr>
          <a:xfrm>
            <a:off x="928662" y="3143256"/>
            <a:ext cx="6804069" cy="1143006"/>
            <a:chOff x="1071538" y="3071817"/>
            <a:chExt cx="6804069" cy="898076"/>
          </a:xfrm>
        </p:grpSpPr>
        <p:sp>
          <p:nvSpPr>
            <p:cNvPr id="8" name="TextBox 14"/>
            <p:cNvSpPr txBox="1">
              <a:spLocks noChangeArrowheads="1"/>
            </p:cNvSpPr>
            <p:nvPr/>
          </p:nvSpPr>
          <p:spPr bwMode="auto">
            <a:xfrm>
              <a:off x="1071538" y="3429006"/>
              <a:ext cx="6481763" cy="540887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600" b="1" i="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讲师</a:t>
              </a:r>
              <a:r>
                <a:rPr lang="zh-CN" altLang="en-US" sz="1600" b="1" i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演示讲解</a:t>
              </a:r>
              <a:endParaRPr lang="en-US" altLang="zh-CN" sz="1600" b="1" i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smtClean="0">
                  <a:cs typeface="Arial" panose="020B0604020202020204" pitchFamily="34" charset="0"/>
                </a:rPr>
                <a:t>【</a:t>
              </a:r>
              <a:r>
                <a:rPr lang="zh-CN" altLang="en-US" sz="1400" b="1" i="0" smtClean="0">
                  <a:cs typeface="Arial" panose="020B0604020202020204" pitchFamily="34" charset="0"/>
                </a:rPr>
                <a:t>代码</a:t>
              </a:r>
              <a:r>
                <a:rPr lang="en-US" sz="1400" b="1" i="0" smtClean="0">
                  <a:cs typeface="Arial" panose="020B0604020202020204" pitchFamily="34" charset="0"/>
                </a:rPr>
                <a:t>4- 1</a:t>
              </a:r>
              <a:r>
                <a:rPr lang="en-US" altLang="zh-CN" sz="1400" b="1" i="0" smtClean="0">
                  <a:cs typeface="Arial" panose="020B0604020202020204" pitchFamily="34" charset="0"/>
                </a:rPr>
                <a:t>】</a:t>
              </a:r>
              <a:r>
                <a:rPr lang="en-US" sz="1400" b="1" i="0" smtClean="0">
                  <a:cs typeface="Arial" panose="020B0604020202020204" pitchFamily="34" charset="0"/>
                </a:rPr>
                <a:t>JDialogDemo.java</a:t>
              </a:r>
              <a:endParaRPr lang="zh-CN" altLang="en-US" sz="1400" i="0" smtClean="0"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6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58082" y="3071817"/>
              <a:ext cx="517525" cy="617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nordridesign.com">
  <a:themeElements>
    <a:clrScheme name="1_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1_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JavaSE模板">
  <a:themeElements>
    <a:clrScheme name="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  <a:txDef>
      <a:spPr bwMode="auto">
        <a:noFill/>
        <a:ln w="9525">
          <a:noFill/>
          <a:miter lim="800000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800" b="1" i="0" u="none" strike="noStrike" kern="1200" cap="none" spc="0" normalizeH="0" baseline="0" noProof="0" dirty="0" smtClean="0">
            <a:ln>
              <a:noFill/>
            </a:ln>
            <a:solidFill>
              <a:schemeClr val="accent6"/>
            </a:solidFill>
            <a:effectLst/>
            <a:uLnTx/>
            <a:uFillTx/>
            <a:latin typeface="Adobe 黑体 Std R" pitchFamily="34" charset="-122"/>
            <a:ea typeface="Adobe 黑体 Std R" pitchFamily="34" charset="-122"/>
            <a:cs typeface="华文细黑" panose="02010600040101010101" pitchFamily="2" charset="-122"/>
          </a:defRPr>
        </a:defPPr>
      </a:lstStyle>
    </a:txDef>
  </a:objectDefaults>
  <a:extraClrSchemeLst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JavaSE主题1</Template>
  <TotalTime>0</TotalTime>
  <Words>11128</Words>
  <Application>WPS 演示</Application>
  <PresentationFormat>全屏显示(16:9)</PresentationFormat>
  <Paragraphs>974</Paragraphs>
  <Slides>50</Slides>
  <Notes>44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50</vt:i4>
      </vt:variant>
    </vt:vector>
  </HeadingPairs>
  <TitlesOfParts>
    <vt:vector size="77" baseType="lpstr">
      <vt:lpstr>Arial</vt:lpstr>
      <vt:lpstr>宋体</vt:lpstr>
      <vt:lpstr>Wingdings</vt:lpstr>
      <vt:lpstr>华文细黑</vt:lpstr>
      <vt:lpstr>Calibri</vt:lpstr>
      <vt:lpstr>Adobe 黑体 Std R</vt:lpstr>
      <vt:lpstr>Adobe 宋体 Std L</vt:lpstr>
      <vt:lpstr>MS UI Gothic</vt:lpstr>
      <vt:lpstr>Adobe 黑体 Std R</vt:lpstr>
      <vt:lpstr>Adobe 仿宋 Std R</vt:lpstr>
      <vt:lpstr>微软雅黑</vt:lpstr>
      <vt:lpstr>Adobe 仿宋 Std R</vt:lpstr>
      <vt:lpstr>Times New Roman</vt:lpstr>
      <vt:lpstr>Times New Roman</vt:lpstr>
      <vt:lpstr>黑体</vt:lpstr>
      <vt:lpstr>Arial Unicode MS</vt:lpstr>
      <vt:lpstr>Courier New</vt:lpstr>
      <vt:lpstr>仿宋</vt:lpstr>
      <vt:lpstr>1_nordridesign.com</vt:lpstr>
      <vt:lpstr>自定义设计方案</vt:lpstr>
      <vt:lpstr>JavaSE模板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第四章  高级UI组件</vt:lpstr>
      <vt:lpstr>本章重点</vt:lpstr>
      <vt:lpstr>任务驱动</vt:lpstr>
      <vt:lpstr>学习路线</vt:lpstr>
      <vt:lpstr>本章目标</vt:lpstr>
      <vt:lpstr>4.1 对话框</vt:lpstr>
      <vt:lpstr>4.1.1 JDialog对话框</vt:lpstr>
      <vt:lpstr>PowerPoint 演示文稿</vt:lpstr>
      <vt:lpstr>PowerPoint 演示文稿</vt:lpstr>
      <vt:lpstr>4.1.2  JOptionPane标准对话框</vt:lpstr>
      <vt:lpstr>消息对话框</vt:lpstr>
      <vt:lpstr>输入对话框</vt:lpstr>
      <vt:lpstr>确认对话框</vt:lpstr>
      <vt:lpstr>PowerPoint 演示文稿</vt:lpstr>
      <vt:lpstr>选项对话框</vt:lpstr>
      <vt:lpstr>4.1.3  JFileChooser文件对话框</vt:lpstr>
      <vt:lpstr>PowerPoint 演示文稿</vt:lpstr>
      <vt:lpstr>4.1.4  JColorChooser颜色对话框</vt:lpstr>
      <vt:lpstr>PowerPoint 演示文稿</vt:lpstr>
      <vt:lpstr>4.2 菜单</vt:lpstr>
      <vt:lpstr>4.2.1  下拉式菜单</vt:lpstr>
      <vt:lpstr>JMenuBar菜单栏</vt:lpstr>
      <vt:lpstr>JMenu菜单</vt:lpstr>
      <vt:lpstr>PowerPoint 演示文稿</vt:lpstr>
      <vt:lpstr>JMenuItem菜单项</vt:lpstr>
      <vt:lpstr>PowerPoint 演示文稿</vt:lpstr>
      <vt:lpstr>PowerPoint 演示文稿</vt:lpstr>
      <vt:lpstr>4.2.2  弹出式菜单</vt:lpstr>
      <vt:lpstr>4.3  工具栏</vt:lpstr>
      <vt:lpstr>PowerPoint 演示文稿</vt:lpstr>
      <vt:lpstr>4.4.1  JTable类及相关接口</vt:lpstr>
      <vt:lpstr>PowerPoint 演示文稿</vt:lpstr>
      <vt:lpstr>TableModel接口</vt:lpstr>
      <vt:lpstr>PowerPoint 演示文稿</vt:lpstr>
      <vt:lpstr>TableColumnModel接口</vt:lpstr>
      <vt:lpstr>PowerPoint 演示文稿</vt:lpstr>
      <vt:lpstr>ListSelectionModel接口</vt:lpstr>
      <vt:lpstr>PowerPoint 演示文稿</vt:lpstr>
      <vt:lpstr>4.5  树</vt:lpstr>
      <vt:lpstr>4.5.1  JTree类及相关接口</vt:lpstr>
      <vt:lpstr>TreeModel树模型</vt:lpstr>
      <vt:lpstr>PowerPoint 演示文稿</vt:lpstr>
      <vt:lpstr>TreeNode树节点</vt:lpstr>
      <vt:lpstr>PowerPoint 演示文稿</vt:lpstr>
      <vt:lpstr>树事件</vt:lpstr>
      <vt:lpstr>PowerPoint 演示文稿</vt:lpstr>
      <vt:lpstr>4.6  贯穿任务实现</vt:lpstr>
      <vt:lpstr>本章总结</vt:lpstr>
      <vt:lpstr>本章总结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标题（34号，微软雅黑，淡色15%）</dc:title>
  <dc:creator>Administrator</dc:creator>
  <cp:lastModifiedBy>老赵</cp:lastModifiedBy>
  <cp:revision>1151</cp:revision>
  <dcterms:created xsi:type="dcterms:W3CDTF">2014-10-31T04:56:00Z</dcterms:created>
  <dcterms:modified xsi:type="dcterms:W3CDTF">2018-12-12T13:44:41Z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