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8" r:id="rId3"/>
    <p:sldMasterId id="2147483702" r:id="rId4"/>
  </p:sldMasterIdLst>
  <p:notesMasterIdLst>
    <p:notesMasterId r:id="rId6"/>
  </p:notesMasterIdLst>
  <p:handoutMasterIdLst>
    <p:handoutMasterId r:id="rId66"/>
  </p:handoutMasterIdLst>
  <p:sldIdLst>
    <p:sldId id="257" r:id="rId5"/>
    <p:sldId id="295" r:id="rId7"/>
    <p:sldId id="261" r:id="rId8"/>
    <p:sldId id="258" r:id="rId9"/>
    <p:sldId id="259" r:id="rId10"/>
    <p:sldId id="262" r:id="rId11"/>
    <p:sldId id="478" r:id="rId12"/>
    <p:sldId id="406" r:id="rId13"/>
    <p:sldId id="407" r:id="rId14"/>
    <p:sldId id="305" r:id="rId15"/>
    <p:sldId id="479" r:id="rId16"/>
    <p:sldId id="480" r:id="rId17"/>
    <p:sldId id="481" r:id="rId18"/>
    <p:sldId id="482" r:id="rId19"/>
    <p:sldId id="408" r:id="rId20"/>
    <p:sldId id="409" r:id="rId21"/>
    <p:sldId id="529" r:id="rId22"/>
    <p:sldId id="410" r:id="rId23"/>
    <p:sldId id="483" r:id="rId24"/>
    <p:sldId id="530" r:id="rId25"/>
    <p:sldId id="412" r:id="rId26"/>
    <p:sldId id="413" r:id="rId27"/>
    <p:sldId id="484" r:id="rId28"/>
    <p:sldId id="485" r:id="rId29"/>
    <p:sldId id="486" r:id="rId30"/>
    <p:sldId id="414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1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31" r:id="rId52"/>
    <p:sldId id="506" r:id="rId53"/>
    <p:sldId id="507" r:id="rId54"/>
    <p:sldId id="508" r:id="rId55"/>
    <p:sldId id="509" r:id="rId56"/>
    <p:sldId id="511" r:id="rId57"/>
    <p:sldId id="512" r:id="rId58"/>
    <p:sldId id="416" r:id="rId59"/>
    <p:sldId id="513" r:id="rId60"/>
    <p:sldId id="532" r:id="rId61"/>
    <p:sldId id="514" r:id="rId62"/>
    <p:sldId id="292" r:id="rId63"/>
    <p:sldId id="293" r:id="rId64"/>
    <p:sldId id="515" r:id="rId6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710" autoAdjust="0"/>
    <p:restoredTop sz="70790" autoAdjust="0"/>
  </p:normalViewPr>
  <p:slideViewPr>
    <p:cSldViewPr>
      <p:cViewPr>
        <p:scale>
          <a:sx n="71" d="100"/>
          <a:sy n="71" d="100"/>
        </p:scale>
        <p:origin x="-906" y="-276"/>
      </p:cViewPr>
      <p:guideLst>
        <p:guide orient="horz" pos="16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在构造一个子类对象时，会首先调用父类的构造方法进行初始化，而后再调用子类的构造方法进行初始化。与前面提出的理论是一致的。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采用面向对象思想分析得到：打印机和手机都具有型号、生产厂商、以及价格这三个属性，采用继承的设计思想，可以将打印机和手机的共同属性抽取出来形成父类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类，然后让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这两个子类继承父类，并分别在子类中添加差异属性。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上述代码中，子类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重写了父类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方法；在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OverrideDemo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方法中，使用父类引用构造了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的实例对象，并调用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方法输出信息。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上述代码在调用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方法的过程中，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能够调用正确的实例对象所对应的方法。在编译期，编译器是无从得知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，而在运行时则能够根据对象的类型绑定具体的方法，这称为动态绑定，这种动态绑定体现了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的多态应用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5- 9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Printer extends Product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color;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Printer()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Printer(String type, String manufacture, double price, String color,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给父类中的基础属性赋值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(manufacture);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(price);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调用父类的构造方法初始化父类中的基础属性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type,manufacture,price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给子类自己的属性赋值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color;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......//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5- 10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com.qst.chapter05;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Mobile extends Product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Mobile()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Mobile(String type, String manufacture, double price,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(manufacture);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(price);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调用父类的构造方法初始化父类中的基础属性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type,manufacture,price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this.cpu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......//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5- 11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com.qst.chapter05;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父类，商品类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Product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type;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manufacture;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double price;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注释去掉默认构造方法，子类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将产生错误！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public Product()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Product(String type, String manufacture, double price)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type;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manufacture;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price;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......//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省略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5- 12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com.qst.chapter05;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父类，商品类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Product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type;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manufacture;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double price;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Product()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Product(String type, String manufacture, double price)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type;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manufacture;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price;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type;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type)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type;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manufacture;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manufacture)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manufacture;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double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price;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price)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price;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display()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厂商：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this.getManufacture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价格：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this.getPrice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5- 13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com.qst.chapter05;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Printer extends Product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color;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Printer()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Printer(String type, String manufacture, double price, String color,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给父类中的基础属性赋值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(manufacture);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(price);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调用父类的构造方法初始化父类中的基础属性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type,manufacture,price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给子类自己的属性赋值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color;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color;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color)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this.color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color;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重写父类的方法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display()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厂商：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this.getManufacture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价格：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this.getPrice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调用父类的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display()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输出前三个属性值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super.display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打印色彩：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this.getColor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打印纸张大小：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this.getPaperSize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5- 14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com.qst.chapter05;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Mobile extends Product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private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Mobile()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Mobile(String type, String manufacture, double price,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this.setType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(type);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this.setManufacture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(manufacture);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this.setPrice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(price);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调用父类的构造方法初始化父类中的基础属性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super(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type,manufacture,price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this.cpu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screenSize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this.cpu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重写父类的方法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void display()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this.getType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厂商：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this.getManufacture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价格：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this.getPrice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调用父类的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display()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输出前三个属性值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super.display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屏幕：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this.getScreenSize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("cup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this.getCpu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编写一个测试类对上述代码进行测试，代码如下所示：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5- 15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DynamicDemo.java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 com.qst.chapter05;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多态测试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DynamicDemo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public static void main(String[]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创建一个商品对象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p = new Product("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商品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A", 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厂家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A", 100);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p.display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("-----------------");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子类实例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= new Printer("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喷墨打印机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惠普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600, "6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色真彩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"A4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纸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p.display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("-----------------");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p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指向一个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子类实例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= new Mobile("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6", 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苹果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5288, "4.7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英寸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双核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p.display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如果某些方法完成关键性的、基础性的功能，不需要或不允许被子类改变，则可以将这些方法声明为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类中的所有方法都被默认为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的，因此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类中的方法不必显式地声明为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。其实，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基础类库中的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Integer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等类都是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类，都无法扩展子类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例如：方法的参数是某种对象类型，或者方法中有某种对象类型的局部变量，或者方法中调用了另一个类的静态方法，这些都是依赖关系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travel()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方法需要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类的对象作为参数，并且在该方法中调用了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的方法，因此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类依赖于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类。依赖关系通常是单向的，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依赖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并不依赖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。该案例实际意义想体现一个人旅游依赖于一辆车，人和车的依赖关系可以理解为</a:t>
            </a:r>
            <a:r>
              <a:rPr lang="zh-CN" altLang="en-US" sz="1200" strike="sng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人旅游需要一辆车，并不关心这辆车是如何得到的，只要保证旅游时（即调用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travel()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方法时）有一辆车即可，旅游完毕后，这辆车的去向人也不再关心。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类中存在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类型的成员变量，并在构造方法和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travel()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方法中都使该成员变量，用因此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具有关联关系。人和车的关联关系可以理解为，人拥有一辆车，旅游时可以用这辆车，做别的事情时也可以用。但是关联关系并不要求是独占的，以人车关联为例，即车也可以被别的人拥有。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例如：一个部门由多个员工组成，部门和员工是整体与部分的关系，即聚合关系。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上述代码中，部门类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数组代表此部门的员工。部门和员工的聚合关系可以理解为，部门由员工组成，同一个员工也可能属于多个部门，并且部门解散后，员工依然是存在的，并不会随之消亡。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例如汽车是由发动机、底盘、车身和电路设备等组成，是整体与部分的关系，如果汽车消亡后，这些设备也将不复存在，因此属于一种组成关系。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上述代码中定义了五个类，其中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Chassis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Bodywork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的成员变量，它们之间构成了一种组成关系。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引入内部类的原因主要以下几个方面：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内部类能够隐藏起来，不为同一包的其他类访问；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内部类可以访问其所在的外部类的所有属性；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在回调方法处理中，匿名内部类尤为便捷，特别是事件处理经常使用。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详见：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com.qst.chapter05.innerclass.Cow.java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类中定义了一个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CowLeg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成员内部类，并在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CowLeg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类的方法中直接访问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的私有成员。运行结果如下所示：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当前牛腿颜色是：黑白相间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1.12</a:t>
            </a:r>
            <a:endParaRPr lang="zh-CN" alt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本牛腿所在奶牛重：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378.9</a:t>
            </a:r>
            <a:endParaRPr lang="en-US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上述代码编译后，会生成两个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文件，一个是外部类的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Cow.class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，另一个是内部类的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Cow$CowLeg.class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。内部类的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文件形式都是“外部类名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内部类名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方法中定义了两个局部内部类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InnerBase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InnerSub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，编译后会生成三个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文件：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LocalInnerClass.class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LocalInnerClass$1InnerBase.class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LocalInnerClass$1InnerSub.class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。局部内部类的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文件形式都是“外部类名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内部类名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.class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”，需要注意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符号后面多了一个数字，这是因为有可能有两个以上的同名局部类（处于不同方法中），所以使用一个数字进行区分。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静态内部类可以包含静态成员。根据静态成员不能访问非静态成员的规则，静态内部类不能访问外部类的实例成员，只能访问外部类的静态成员，即类成员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上述代码的含义是：创建一个匿名类的对象，该匿名类重写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父类的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继承：一个类可以继承另外一个类，并在此基础上添加自己的特有功能。继承也称为泛化，表现的是一种共性与特性的关系。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实现：一个类实现接口中声明的方法，其中接口对方法进行声明，而类完成方法的定义，即实现具体功能。实现是类与接口之间常用的关系，一个类可以实现一个或多个接口中的方法。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依赖：在一个类的方法中操作另外一个类的对象，这种情况称之为第一个类依赖于第二个类。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关联：在一个类中使用另外一个类的对象作为该类的成员变量，这种情况称之为关联关系。关联关系体现的是两个类之间语义级别的一种强依赖关系。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聚合：聚合关系是关联关系的一种特例，体现的是整体与部分的关系，即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has-a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关系。通常表现为一个类（整体）由多个其他类的对象（部分）作为该类的成员变量，此时整体与部分之间是可以分离的，整体和部分都可以具有各自的生命周期，部分可以属于多个整体对象，也可以为多个整体对象共享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组成：组成关系也是关联关系的一种特例，与聚合关系一样也是体现整体与部分的关系，但组成关系中的整体与部分是不可分离的，即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contains-a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的关系，这种关系比聚合更强，也称为强聚合，当整体的生命周期结束后，部分的生命周期也随之结束。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994414"/>
            <a:ext cx="720080" cy="72008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000250" y="1000115"/>
            <a:ext cx="4357700" cy="500065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kumimoji="0" lang="zh-CN" altLang="en-US" sz="2400" b="1" kern="1200" dirty="0" smtClean="0">
                <a:solidFill>
                  <a:schemeClr val="accent6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5786460" cy="2928958"/>
          </a:xfrm>
        </p:spPr>
        <p:txBody>
          <a:bodyPr/>
          <a:lstStyle>
            <a:lvl1pPr>
              <a:buFont typeface="Wingdings" panose="05000000000000000000" pitchFamily="2" charset="2"/>
              <a:buChar char="l"/>
              <a:defRPr b="1">
                <a:ea typeface="Adobe 黑体 Std R"/>
              </a:defRPr>
            </a:lvl1pPr>
            <a:lvl2pPr marL="74295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b="1">
                <a:ea typeface="Adobe 黑体 Std R"/>
              </a:defRPr>
            </a:lvl2pPr>
            <a:lvl3pPr marL="11430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994414"/>
            <a:ext cx="720080" cy="72008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000250" y="1000115"/>
            <a:ext cx="4357700" cy="500065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kumimoji="0" lang="zh-CN" altLang="en-US" sz="2400" b="1" kern="1200" dirty="0" smtClean="0">
                <a:solidFill>
                  <a:schemeClr val="accent6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5786460" cy="2928958"/>
          </a:xfrm>
        </p:spPr>
        <p:txBody>
          <a:bodyPr/>
          <a:lstStyle>
            <a:lvl1pPr>
              <a:buFont typeface="Wingdings" panose="05000000000000000000" pitchFamily="2" charset="2"/>
              <a:buChar char="l"/>
              <a:defRPr b="1">
                <a:ea typeface="Adobe 黑体 Std R"/>
              </a:defRPr>
            </a:lvl1pPr>
            <a:lvl2pPr marL="74295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b="1">
                <a:ea typeface="Adobe 黑体 Std R"/>
              </a:defRPr>
            </a:lvl2pPr>
            <a:lvl3pPr marL="11430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00" y="4572014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64293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1571618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1571618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image" Target="../media/image14.png"/><Relationship Id="rId40" Type="http://schemas.openxmlformats.org/officeDocument/2006/relationships/image" Target="../media/image13.jpeg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5" Type="http://schemas.openxmlformats.org/officeDocument/2006/relationships/theme" Target="../theme/theme2.xml"/><Relationship Id="rId14" Type="http://schemas.openxmlformats.org/officeDocument/2006/relationships/image" Target="../media/image17.jpeg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4" Type="http://schemas.openxmlformats.org/officeDocument/2006/relationships/theme" Target="../theme/theme3.xml"/><Relationship Id="rId13" Type="http://schemas.openxmlformats.org/officeDocument/2006/relationships/image" Target="../media/image18.png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1-1.png图片1-1"/>
          <p:cNvPicPr>
            <a:picLocks noChangeAspect="1"/>
          </p:cNvPicPr>
          <p:nvPr userDrawn="1"/>
        </p:nvPicPr>
        <p:blipFill>
          <a:blip r:embed="rId41"/>
          <a:srcRect/>
          <a:stretch>
            <a:fillRect/>
          </a:stretch>
        </p:blipFill>
        <p:spPr bwMode="auto">
          <a:xfrm>
            <a:off x="7320150" y="72008"/>
            <a:ext cx="1663700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720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ib.csdn.net/base/operatingsystem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jpeg"/><Relationship Id="rId1" Type="http://schemas.openxmlformats.org/officeDocument/2006/relationships/image" Target="../media/image19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altLang="en-US" dirty="0" smtClean="0"/>
              <a:t>五</a:t>
            </a:r>
            <a:r>
              <a:rPr lang="zh-CN" altLang="en-US" dirty="0" smtClean="0"/>
              <a:t>章 </a:t>
            </a:r>
            <a:r>
              <a:rPr altLang="en-US" dirty="0" smtClean="0"/>
              <a:t>类之间的关系</a:t>
            </a:r>
            <a:endParaRPr lang="zh-CN" altLang="en-US" dirty="0" smtClean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idx="1"/>
          </p:nvPr>
        </p:nvSpPr>
        <p:spPr>
          <a:xfrm>
            <a:off x="3929058" y="857241"/>
            <a:ext cx="4564042" cy="2071699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中的继承具有单一继承的</a:t>
            </a:r>
            <a:r>
              <a:rPr lang="zh-CN" dirty="0" smtClean="0"/>
              <a:t>特点</a:t>
            </a:r>
            <a:endParaRPr dirty="0" smtClean="0"/>
          </a:p>
          <a:p>
            <a:r>
              <a:rPr lang="zh-CN" dirty="0" smtClean="0"/>
              <a:t>每</a:t>
            </a:r>
            <a:r>
              <a:rPr lang="zh-CN" dirty="0"/>
              <a:t>个子类只有一个直接父</a:t>
            </a:r>
            <a:r>
              <a:rPr lang="zh-CN" dirty="0" smtClean="0"/>
              <a:t>类</a:t>
            </a:r>
            <a:endParaRPr dirty="0" smtClean="0"/>
          </a:p>
          <a:p>
            <a:r>
              <a:rPr lang="zh-CN" dirty="0" smtClean="0"/>
              <a:t>一</a:t>
            </a:r>
            <a:r>
              <a:rPr lang="zh-CN" dirty="0"/>
              <a:t>个父类可以有多个子类。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4414" y="714362"/>
          <a:ext cx="1500198" cy="3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2260600" imgH="4775200" progId="Visio.Drawing.11">
                  <p:embed/>
                </p:oleObj>
              </mc:Choice>
              <mc:Fallback>
                <p:oleObj name="Visio" r:id="rId2" imgW="2260600" imgH="47752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4414" y="714362"/>
                        <a:ext cx="1500198" cy="3185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lang="zh-CN" dirty="0"/>
              <a:t>继承通过使用“</a:t>
            </a:r>
            <a:r>
              <a:rPr dirty="0"/>
              <a:t>extends</a:t>
            </a:r>
            <a:r>
              <a:rPr lang="zh-CN" dirty="0"/>
              <a:t>”关键字来</a:t>
            </a:r>
            <a:r>
              <a:rPr lang="zh-CN" dirty="0" smtClean="0"/>
              <a:t>实现</a:t>
            </a:r>
            <a:endParaRPr dirty="0" smtClean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r>
              <a:rPr lang="zh-CN" altLang="en-US" dirty="0" smtClean="0"/>
              <a:t>示例：</a:t>
            </a:r>
            <a:endParaRPr dirty="0" smtClean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85932"/>
            <a:ext cx="7500990" cy="1438855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][</a:t>
            </a:r>
            <a:r>
              <a:rPr dirty="0"/>
              <a:t>修饰符</a:t>
            </a:r>
            <a:r>
              <a:rPr lang="en-US" dirty="0"/>
              <a:t>] class </a:t>
            </a:r>
            <a:r>
              <a:rPr b="1" dirty="0"/>
              <a:t>子类</a:t>
            </a:r>
            <a:r>
              <a:rPr dirty="0"/>
              <a:t> </a:t>
            </a:r>
            <a:r>
              <a:rPr lang="en-US" b="1" dirty="0"/>
              <a:t>extends</a:t>
            </a:r>
            <a:r>
              <a:rPr lang="en-US" dirty="0"/>
              <a:t> </a:t>
            </a:r>
            <a:r>
              <a:rPr b="1" dirty="0"/>
              <a:t>父类</a:t>
            </a:r>
            <a:r>
              <a:rPr dirty="0"/>
              <a:t> </a:t>
            </a:r>
            <a:r>
              <a:rPr lang="en-US" dirty="0"/>
              <a:t>{</a:t>
            </a:r>
            <a:endParaRPr dirty="0"/>
          </a:p>
          <a:p>
            <a:r>
              <a:rPr lang="en-US" dirty="0"/>
              <a:t>......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3857634"/>
            <a:ext cx="7429552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b="1" dirty="0" err="1" smtClean="0"/>
              <a:t>SubClass</a:t>
            </a:r>
            <a:r>
              <a:rPr lang="en-US" sz="2000" b="1" dirty="0" smtClean="0"/>
              <a:t> extends </a:t>
            </a:r>
            <a:r>
              <a:rPr lang="en-US" sz="2000" b="1" dirty="0" err="1" smtClean="0"/>
              <a:t>SuperClass</a:t>
            </a:r>
            <a:r>
              <a:rPr lang="en-US" sz="2000" dirty="0" smtClean="0"/>
              <a:t> {</a:t>
            </a:r>
            <a:endParaRPr lang="zh-CN" altLang="en-US" sz="2000" dirty="0" smtClean="0"/>
          </a:p>
          <a:p>
            <a:r>
              <a:rPr lang="en-US" sz="2000" dirty="0" smtClean="0"/>
              <a:t>......</a:t>
            </a:r>
            <a:endParaRPr lang="zh-CN" altLang="en-US" sz="2000" dirty="0" smtClean="0"/>
          </a:p>
          <a:p>
            <a:r>
              <a:rPr lang="en-US" sz="2000" dirty="0" smtClean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</a:t>
            </a:r>
            <a:r>
              <a:rPr lang="zh-CN" dirty="0"/>
              <a:t>类是所有类的顶级父类，在</a:t>
            </a:r>
            <a:r>
              <a:rPr dirty="0"/>
              <a:t>Java</a:t>
            </a:r>
            <a:r>
              <a:rPr lang="zh-CN" dirty="0"/>
              <a:t>中，所有类都是直接或间接的继承了</a:t>
            </a:r>
            <a:r>
              <a:rPr dirty="0"/>
              <a:t>Object</a:t>
            </a:r>
            <a:r>
              <a:rPr lang="zh-CN" dirty="0"/>
              <a:t>类</a:t>
            </a:r>
            <a:r>
              <a:rPr lang="zh-CN" dirty="0" smtClean="0"/>
              <a:t>。</a:t>
            </a:r>
            <a:endParaRPr dirty="0" smtClean="0"/>
          </a:p>
          <a:p>
            <a:r>
              <a:rPr dirty="0"/>
              <a:t>Java</a:t>
            </a:r>
            <a:r>
              <a:rPr lang="zh-CN" dirty="0"/>
              <a:t>只支持单一继承，因此下面代码是错误的：</a:t>
            </a:r>
            <a:endParaRPr lang="zh-CN" dirty="0"/>
          </a:p>
          <a:p>
            <a:endParaRPr lang="zh-CN" dirty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26" y="3538845"/>
            <a:ext cx="6858022" cy="461665"/>
          </a:xfrm>
        </p:spPr>
        <p:txBody>
          <a:bodyPr/>
          <a:lstStyle/>
          <a:p>
            <a:r>
              <a:rPr dirty="0"/>
              <a:t>虽然</a:t>
            </a:r>
            <a:r>
              <a:rPr lang="en-US" dirty="0"/>
              <a:t>Java</a:t>
            </a:r>
            <a:r>
              <a:rPr dirty="0"/>
              <a:t>不能像</a:t>
            </a:r>
            <a:r>
              <a:rPr lang="en-US" dirty="0"/>
              <a:t>C++</a:t>
            </a:r>
            <a:r>
              <a:rPr dirty="0"/>
              <a:t>一样支持多继承，但可以通过实现多个接口来弥补。</a:t>
            </a:r>
            <a:endParaRPr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928662" y="2643188"/>
            <a:ext cx="7000924" cy="469231"/>
          </a:xfrm>
        </p:spPr>
        <p:txBody>
          <a:bodyPr/>
          <a:lstStyle/>
          <a:p>
            <a:r>
              <a:rPr lang="en-US" sz="1800" dirty="0"/>
              <a:t>Class C extends A,B{}  //</a:t>
            </a:r>
            <a:r>
              <a:rPr lang="en-US" sz="1800" dirty="0" err="1" smtClean="0"/>
              <a:t>Error，一个类不能继承多个类</a:t>
            </a:r>
            <a:endParaRPr lang="en-US" sz="18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乘号 11"/>
          <p:cNvSpPr/>
          <p:nvPr/>
        </p:nvSpPr>
        <p:spPr bwMode="auto">
          <a:xfrm>
            <a:off x="6357950" y="2643188"/>
            <a:ext cx="571504" cy="50006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3429006"/>
            <a:ext cx="484014" cy="484014"/>
          </a:xfrm>
          <a:prstGeom prst="rect">
            <a:avLst/>
          </a:prstGeom>
        </p:spPr>
      </p:pic>
      <p:sp>
        <p:nvSpPr>
          <p:cNvPr id="14" name="文本框 6"/>
          <p:cNvSpPr txBox="1"/>
          <p:nvPr/>
        </p:nvSpPr>
        <p:spPr>
          <a:xfrm>
            <a:off x="334937" y="3881965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 build="p"/>
      <p:bldP spid="9" grpId="1" animBg="1" build="p"/>
      <p:bldP spid="11" grpId="0" animBg="1" build="p"/>
      <p:bldP spid="12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428610"/>
            <a:ext cx="8215365" cy="4286259"/>
          </a:xfrm>
        </p:spPr>
        <p:txBody>
          <a:bodyPr/>
          <a:lstStyle/>
          <a:p>
            <a:r>
              <a:rPr lang="zh-CN" dirty="0" smtClean="0"/>
              <a:t>实例化</a:t>
            </a:r>
            <a:r>
              <a:rPr lang="zh-CN" dirty="0"/>
              <a:t>一个子类对象时，会先调用父类构造方法进行初始化，再调用子类自身的构造方法进行初始化，即构造方法的执行次序是：父类</a:t>
            </a:r>
            <a:r>
              <a:rPr dirty="0">
                <a:sym typeface="Wingdings" panose="05000000000000000000"/>
              </a:rPr>
              <a:t></a:t>
            </a:r>
            <a:r>
              <a:rPr lang="zh-CN" dirty="0"/>
              <a:t>子类</a:t>
            </a:r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85932"/>
            <a:ext cx="7858180" cy="3323987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class</a:t>
            </a:r>
            <a:r>
              <a:rPr lang="en-US" b="1" dirty="0"/>
              <a:t> </a:t>
            </a:r>
            <a:r>
              <a:rPr lang="en-US" b="1" dirty="0" err="1"/>
              <a:t>SuperClass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altLang="zh-CN" dirty="0"/>
              <a:t>//</a:t>
            </a:r>
            <a:r>
              <a:rPr dirty="0" smtClean="0"/>
              <a:t>父类</a:t>
            </a:r>
            <a:endParaRPr dirty="0"/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a</a:t>
            </a:r>
            <a:r>
              <a:rPr lang="en-US" dirty="0" smtClean="0"/>
              <a:t>;</a:t>
            </a:r>
            <a:r>
              <a:rPr lang="en-US" dirty="0"/>
              <a:t> </a:t>
            </a:r>
            <a:endParaRPr dirty="0"/>
          </a:p>
          <a:p>
            <a:r>
              <a:rPr lang="en-US" dirty="0"/>
              <a:t>	</a:t>
            </a:r>
            <a:r>
              <a:rPr lang="en-US" b="1" dirty="0"/>
              <a:t>public </a:t>
            </a:r>
            <a:r>
              <a:rPr lang="en-US" b="1" dirty="0" err="1"/>
              <a:t>SuperClass</a:t>
            </a:r>
            <a:r>
              <a:rPr lang="en-US" b="1" dirty="0"/>
              <a:t>() {</a:t>
            </a:r>
            <a:endParaRPr dirty="0"/>
          </a:p>
          <a:p>
            <a:r>
              <a:rPr lang="en-US" b="1" dirty="0"/>
              <a:t>	</a:t>
            </a:r>
            <a:r>
              <a:rPr lang="en-US" b="1" dirty="0" err="1" smtClean="0"/>
              <a:t>System.out.println</a:t>
            </a:r>
            <a:r>
              <a:rPr lang="en-US" b="1" dirty="0"/>
              <a:t>("</a:t>
            </a:r>
            <a:r>
              <a:rPr b="1" dirty="0"/>
              <a:t>调用父类构造方法</a:t>
            </a:r>
            <a:r>
              <a:rPr lang="en-US" b="1" dirty="0"/>
              <a:t>...");</a:t>
            </a:r>
            <a:endParaRPr dirty="0"/>
          </a:p>
          <a:p>
            <a:r>
              <a:rPr lang="en-US" b="1" dirty="0"/>
              <a:t>	</a:t>
            </a:r>
            <a:r>
              <a:rPr lang="en-US" b="1" dirty="0" smtClean="0"/>
              <a:t>a </a:t>
            </a:r>
            <a:r>
              <a:rPr lang="en-US" b="1" dirty="0"/>
              <a:t>= 10;</a:t>
            </a:r>
            <a:endParaRPr dirty="0"/>
          </a:p>
          <a:p>
            <a:r>
              <a:rPr lang="en-US" b="1" dirty="0" smtClean="0"/>
              <a:t>	}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357172"/>
            <a:ext cx="8215365" cy="4286259"/>
          </a:xfrm>
        </p:spPr>
        <p:txBody>
          <a:bodyPr/>
          <a:lstStyle/>
          <a:p>
            <a:r>
              <a:rPr dirty="0"/>
              <a:t>SuperClass.java</a:t>
            </a:r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785800"/>
            <a:ext cx="7858180" cy="429348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b="1" dirty="0" err="1"/>
              <a:t>SubClass</a:t>
            </a:r>
            <a:r>
              <a:rPr lang="en-US" sz="1400" b="1" dirty="0"/>
              <a:t> extends </a:t>
            </a:r>
            <a:r>
              <a:rPr lang="en-US" sz="1400" b="1" dirty="0" err="1"/>
              <a:t>SuperClass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 	</a:t>
            </a:r>
            <a:r>
              <a:rPr lang="en-US" sz="1400" dirty="0" err="1"/>
              <a:t>int</a:t>
            </a:r>
            <a:r>
              <a:rPr lang="en-US" sz="1400" dirty="0"/>
              <a:t> b</a:t>
            </a:r>
            <a:r>
              <a:rPr lang="en-US" sz="1400" dirty="0" smtClean="0"/>
              <a:t>;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/>
              <a:t>public </a:t>
            </a:r>
            <a:r>
              <a:rPr lang="en-US" sz="1400" b="1" dirty="0" err="1"/>
              <a:t>SubClass</a:t>
            </a:r>
            <a:r>
              <a:rPr lang="en-US" sz="1400" b="1" dirty="0"/>
              <a:t>() {</a:t>
            </a:r>
            <a:endParaRPr sz="1400" dirty="0"/>
          </a:p>
          <a:p>
            <a:r>
              <a:rPr lang="en-US" sz="1400" b="1" dirty="0"/>
              <a:t>		</a:t>
            </a:r>
            <a:r>
              <a:rPr lang="en-US" sz="1400" b="1" dirty="0" err="1"/>
              <a:t>System.out.println</a:t>
            </a:r>
            <a:r>
              <a:rPr lang="en-US" sz="1400" b="1" dirty="0"/>
              <a:t>("</a:t>
            </a:r>
            <a:r>
              <a:rPr sz="1400" b="1" dirty="0"/>
              <a:t>调用子类构造方法</a:t>
            </a:r>
            <a:r>
              <a:rPr lang="en-US" sz="1400" b="1" dirty="0"/>
              <a:t>...");</a:t>
            </a:r>
            <a:endParaRPr sz="1400" dirty="0"/>
          </a:p>
          <a:p>
            <a:r>
              <a:rPr lang="en-US" sz="1400" b="1" dirty="0"/>
              <a:t>		b = 20;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smtClean="0"/>
              <a:t>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实例化一个子类对象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b="1" dirty="0" err="1"/>
              <a:t>SubClass</a:t>
            </a:r>
            <a:r>
              <a:rPr lang="en-US" sz="1400" b="1" dirty="0"/>
              <a:t> </a:t>
            </a:r>
            <a:r>
              <a:rPr lang="en-US" sz="1400" b="1" dirty="0" err="1"/>
              <a:t>obj</a:t>
            </a:r>
            <a:r>
              <a:rPr lang="en-US" sz="1400" b="1" dirty="0"/>
              <a:t> = new </a:t>
            </a:r>
            <a:r>
              <a:rPr lang="en-US" sz="1400" b="1" dirty="0" err="1"/>
              <a:t>SubClass</a:t>
            </a:r>
            <a:r>
              <a:rPr lang="en-US" sz="1400" b="1" dirty="0"/>
              <a:t>();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输出子类中的属性值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("a=" + </a:t>
            </a:r>
            <a:r>
              <a:rPr lang="en-US" sz="1400" dirty="0" err="1"/>
              <a:t>obj.a</a:t>
            </a:r>
            <a:r>
              <a:rPr lang="en-US" sz="1400" dirty="0"/>
              <a:t> + ",b=" + </a:t>
            </a:r>
            <a:r>
              <a:rPr lang="en-US" sz="1400" dirty="0" err="1"/>
              <a:t>obj.b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altLang="en-US" dirty="0" smtClean="0"/>
              <a:t>案例</a:t>
            </a:r>
            <a:endParaRPr lang="en-US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6715154" cy="2928958"/>
          </a:xfrm>
        </p:spPr>
        <p:txBody>
          <a:bodyPr/>
          <a:lstStyle/>
          <a:p>
            <a:r>
              <a:rPr lang="zh-CN" altLang="en-US" dirty="0" smtClean="0"/>
              <a:t>在一个商品信息管理系统中，需要存储打印机和手机这两种商品的信息。其中，打印机和手机的信息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357422" y="2428874"/>
          <a:ext cx="6000792" cy="228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500198"/>
                <a:gridCol w="1500198"/>
                <a:gridCol w="1500198"/>
              </a:tblGrid>
              <a:tr h="38100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打印机（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Printer</a:t>
                      </a: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手机（</a:t>
                      </a:r>
                      <a:r>
                        <a:rPr lang="en-US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Mobile</a:t>
                      </a:r>
                      <a:r>
                        <a:rPr lang="zh-CN" sz="16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）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</a:tr>
              <a:tr h="38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打印机型号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type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手机型号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type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生产厂商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manufacture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生产厂商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manufacture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价格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price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价格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price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打印色彩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color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屏幕大小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screen</a:t>
                      </a: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Size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8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打印纸张大小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paperSize</a:t>
                      </a:r>
                      <a:endParaRPr lang="zh-CN" sz="16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处理器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cpu</a:t>
                      </a:r>
                      <a:endParaRPr lang="zh-CN" sz="16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dirty="0"/>
              <a:t>Product</a:t>
            </a:r>
            <a:r>
              <a:rPr lang="zh-CN" dirty="0"/>
              <a:t>、</a:t>
            </a:r>
            <a:r>
              <a:rPr dirty="0"/>
              <a:t>Printer</a:t>
            </a:r>
            <a:r>
              <a:rPr lang="zh-CN" dirty="0"/>
              <a:t>和</a:t>
            </a:r>
            <a:r>
              <a:rPr dirty="0"/>
              <a:t>Mobile</a:t>
            </a:r>
            <a:r>
              <a:rPr lang="zh-CN" dirty="0"/>
              <a:t>三者之间的继承关系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74113" name="Object 1"/>
          <p:cNvGraphicFramePr>
            <a:graphicFrameLocks noChangeAspect="1"/>
          </p:cNvGraphicFramePr>
          <p:nvPr/>
        </p:nvGraphicFramePr>
        <p:xfrm>
          <a:off x="2285984" y="1000114"/>
          <a:ext cx="3286148" cy="379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5854700" imgH="6769100" progId="Visio.Drawing.11">
                  <p:embed/>
                </p:oleObj>
              </mc:Choice>
              <mc:Fallback>
                <p:oleObj name="Visio" r:id="rId1" imgW="5854700" imgH="67691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5984" y="1000114"/>
                        <a:ext cx="3286148" cy="37999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659255" y="838200"/>
          <a:ext cx="571627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788900" imgH="7747000" progId="Visio.Drawing.11">
                  <p:embed/>
                </p:oleObj>
              </mc:Choice>
              <mc:Fallback>
                <p:oleObj name="" r:id="rId1" imgW="12788900" imgH="7747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9255" y="838200"/>
                        <a:ext cx="5716270" cy="346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20" y="857241"/>
            <a:ext cx="4572032" cy="2643203"/>
          </a:xfrm>
        </p:spPr>
        <p:txBody>
          <a:bodyPr/>
          <a:lstStyle/>
          <a:p>
            <a:r>
              <a:rPr lang="zh-CN" dirty="0"/>
              <a:t>多态通常体现在具有继承关系和实现关系的类之间，一个父类具有多个子类，可以将子类对象直接赋值给一个父类引用变量，无需任何类型转换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  </a:t>
            </a:r>
            <a:r>
              <a:rPr dirty="0" smtClean="0"/>
              <a:t>多态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785813" y="1373446"/>
            <a:ext cx="2643187" cy="189654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lang="zh-CN" altLang="en-US" dirty="0"/>
              <a:t>多态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90531" name="Object 3"/>
          <p:cNvGraphicFramePr>
            <a:graphicFrameLocks noChangeAspect="1"/>
          </p:cNvGraphicFramePr>
          <p:nvPr/>
        </p:nvGraphicFramePr>
        <p:xfrm>
          <a:off x="1857356" y="1000114"/>
          <a:ext cx="5143536" cy="396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6121400" imgH="4724400" progId="Visio.Drawing.11">
                  <p:embed/>
                </p:oleObj>
              </mc:Choice>
              <mc:Fallback>
                <p:oleObj name="Visio" r:id="rId1" imgW="6121400" imgH="47244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56" y="1000114"/>
                        <a:ext cx="5143536" cy="3968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了解类之间的关系</a:t>
            </a:r>
            <a:endParaRPr lang="zh-CN" dirty="0"/>
          </a:p>
          <a:p>
            <a:pPr lvl="0"/>
            <a:r>
              <a:rPr lang="zh-CN" dirty="0"/>
              <a:t>掌握继承与多态</a:t>
            </a:r>
            <a:endParaRPr lang="zh-CN" dirty="0"/>
          </a:p>
          <a:p>
            <a:pPr lvl="0"/>
            <a:r>
              <a:rPr lang="zh-CN" dirty="0"/>
              <a:t>了解依赖、关联、聚合和组成关系</a:t>
            </a:r>
            <a:endParaRPr lang="zh-CN" dirty="0"/>
          </a:p>
          <a:p>
            <a:pPr lvl="0"/>
            <a:r>
              <a:rPr lang="zh-CN" dirty="0"/>
              <a:t>熟悉内部类、单例模式的使用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2" name="图片 12" descr="C:\Documents and Settings\E86Liu\桌面\QQ图片20171101110117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864803" y="610235"/>
            <a:ext cx="30511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29058" y="1142993"/>
            <a:ext cx="4857784" cy="3071831"/>
          </a:xfrm>
        </p:spPr>
        <p:txBody>
          <a:bodyPr/>
          <a:lstStyle/>
          <a:p>
            <a:r>
              <a:rPr lang="zh-CN" dirty="0"/>
              <a:t>子类重写父类的方法也是</a:t>
            </a:r>
            <a:r>
              <a:rPr dirty="0"/>
              <a:t>Java</a:t>
            </a:r>
            <a:r>
              <a:rPr lang="zh-CN" dirty="0"/>
              <a:t>多态性的一种体现。当子类继承父类时，如果父类的方法无法满足子类的需求，子类可以对父类中的方法进行改造，这种情况称为“方法的重写”（</a:t>
            </a:r>
            <a:r>
              <a:rPr dirty="0"/>
              <a:t>override</a:t>
            </a:r>
            <a:r>
              <a:rPr lang="zh-CN" dirty="0"/>
              <a:t>）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59540" y="1141817"/>
            <a:ext cx="2102388" cy="27884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/>
              <a:t>OverrideDemo.java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857238"/>
            <a:ext cx="4429156" cy="4293483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父类</a:t>
            </a:r>
            <a:endParaRPr sz="1400" dirty="0"/>
          </a:p>
          <a:p>
            <a:r>
              <a:rPr lang="en-US" sz="1400" dirty="0"/>
              <a:t>class Base {</a:t>
            </a:r>
            <a:endParaRPr sz="1400" dirty="0"/>
          </a:p>
          <a:p>
            <a:r>
              <a:rPr lang="en-US" sz="1400" b="1" dirty="0" smtClean="0"/>
              <a:t>   public </a:t>
            </a:r>
            <a:r>
              <a:rPr lang="en-US" sz="1400" b="1" dirty="0"/>
              <a:t>void print() {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err="1" smtClean="0"/>
              <a:t>System.out.println</a:t>
            </a:r>
            <a:r>
              <a:rPr lang="en-US" sz="1400" b="1" dirty="0"/>
              <a:t>("</a:t>
            </a:r>
            <a:r>
              <a:rPr sz="1400" b="1" dirty="0"/>
              <a:t>父类</a:t>
            </a:r>
            <a:r>
              <a:rPr lang="en-US" sz="1400" b="1" dirty="0"/>
              <a:t>...");</a:t>
            </a:r>
            <a:endParaRPr sz="1400" dirty="0"/>
          </a:p>
          <a:p>
            <a:r>
              <a:rPr lang="en-US" sz="1400" b="1" dirty="0" smtClean="0"/>
              <a:t>  }</a:t>
            </a:r>
            <a:endParaRPr sz="1400" dirty="0"/>
          </a:p>
          <a:p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//</a:t>
            </a:r>
            <a:r>
              <a:rPr sz="1400" dirty="0"/>
              <a:t>子类</a:t>
            </a:r>
            <a:endParaRPr sz="1400" dirty="0"/>
          </a:p>
          <a:p>
            <a:r>
              <a:rPr lang="en-US" sz="1400" dirty="0"/>
              <a:t>class Son extends Base {</a:t>
            </a:r>
            <a:endParaRPr sz="1400" dirty="0"/>
          </a:p>
          <a:p>
            <a:r>
              <a:rPr lang="en-US" sz="1400" dirty="0" smtClean="0"/>
              <a:t>// </a:t>
            </a:r>
            <a:r>
              <a:rPr sz="1400" dirty="0"/>
              <a:t>重写父类的</a:t>
            </a:r>
            <a:r>
              <a:rPr lang="en-US" sz="1400" dirty="0"/>
              <a:t>print()</a:t>
            </a:r>
            <a:r>
              <a:rPr sz="1400" dirty="0"/>
              <a:t>方法</a:t>
            </a:r>
            <a:endParaRPr sz="1400" dirty="0"/>
          </a:p>
          <a:p>
            <a:r>
              <a:rPr lang="en-US" sz="1400" b="1" dirty="0" smtClean="0"/>
              <a:t>  public </a:t>
            </a:r>
            <a:r>
              <a:rPr lang="en-US" sz="1400" b="1" dirty="0"/>
              <a:t>void print() {</a:t>
            </a:r>
            <a:endParaRPr sz="1400" dirty="0"/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System.out.println</a:t>
            </a:r>
            <a:r>
              <a:rPr lang="en-US" sz="1400" b="1" dirty="0"/>
              <a:t>("</a:t>
            </a:r>
            <a:r>
              <a:rPr sz="1400" b="1" dirty="0"/>
              <a:t>子类</a:t>
            </a:r>
            <a:r>
              <a:rPr lang="en-US" sz="1400" b="1" dirty="0"/>
              <a:t>...");</a:t>
            </a:r>
            <a:endParaRPr sz="1400" dirty="0"/>
          </a:p>
          <a:p>
            <a:r>
              <a:rPr lang="en-US" sz="1400" b="1" dirty="0" smtClean="0"/>
              <a:t>  }</a:t>
            </a:r>
            <a:endParaRPr sz="1400" dirty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857238"/>
            <a:ext cx="4429156" cy="4214824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OverrideDemo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 smtClean="0"/>
              <a:t>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 smtClean="0"/>
              <a:t>){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//</a:t>
            </a:r>
            <a:r>
              <a:rPr sz="1400" dirty="0"/>
              <a:t>多态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Base </a:t>
            </a:r>
            <a:r>
              <a:rPr lang="en-US" sz="1400" b="1" dirty="0" err="1"/>
              <a:t>obj</a:t>
            </a:r>
            <a:r>
              <a:rPr lang="en-US" sz="1400" b="1" dirty="0"/>
              <a:t> = new Son();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obj.print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uiExpand="1" build="p"/>
      <p:bldP spid="8" grpId="0" animBg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方法重写</a:t>
            </a:r>
            <a:endParaRPr lang="zh-CN" altLang="en-US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00166" y="857238"/>
            <a:ext cx="7215238" cy="4000528"/>
          </a:xfrm>
        </p:spPr>
        <p:txBody>
          <a:bodyPr/>
          <a:lstStyle/>
          <a:p>
            <a:pPr lvl="0"/>
            <a:r>
              <a:rPr lang="en-US" dirty="0" smtClean="0"/>
              <a:t>1</a:t>
            </a:r>
            <a:r>
              <a:rPr dirty="0" smtClean="0"/>
              <a:t>、方法名以及参数列表必须完全相同</a:t>
            </a:r>
            <a:r>
              <a:rPr dirty="0"/>
              <a:t>；</a:t>
            </a:r>
            <a:endParaRPr dirty="0"/>
          </a:p>
          <a:p>
            <a:pPr lvl="0"/>
            <a:r>
              <a:rPr lang="en-US" dirty="0" smtClean="0"/>
              <a:t>2</a:t>
            </a:r>
            <a:r>
              <a:rPr dirty="0" smtClean="0"/>
              <a:t>、子类方法的返回值类型与父类保持一致</a:t>
            </a:r>
            <a:r>
              <a:rPr dirty="0"/>
              <a:t>，或是父类方法返回值类型的子类；</a:t>
            </a:r>
            <a:endParaRPr dirty="0"/>
          </a:p>
          <a:p>
            <a:pPr lvl="0"/>
            <a:r>
              <a:rPr lang="en-US" dirty="0" smtClean="0"/>
              <a:t>3</a:t>
            </a:r>
            <a:r>
              <a:rPr dirty="0" smtClean="0"/>
              <a:t>、子类方法声明的异常与父类保持一致</a:t>
            </a:r>
            <a:r>
              <a:rPr dirty="0"/>
              <a:t>，或是父类方法声明的异常的子类；</a:t>
            </a:r>
            <a:endParaRPr dirty="0"/>
          </a:p>
          <a:p>
            <a:pPr lvl="0"/>
            <a:r>
              <a:rPr lang="en-US" dirty="0" smtClean="0"/>
              <a:t>4</a:t>
            </a:r>
            <a:r>
              <a:rPr dirty="0" smtClean="0"/>
              <a:t>、父类中的私有方法不能被子类重写</a:t>
            </a:r>
            <a:r>
              <a:rPr dirty="0"/>
              <a:t>，如果在子类中定义了与父类重名的私有方法，则该方法只是子类的一个新方法，与父类中的私有方法无关；</a:t>
            </a:r>
            <a:endParaRPr dirty="0"/>
          </a:p>
          <a:p>
            <a:pPr lvl="0"/>
            <a:r>
              <a:rPr lang="en-US" dirty="0" smtClean="0"/>
              <a:t>5</a:t>
            </a:r>
            <a:r>
              <a:rPr dirty="0" smtClean="0"/>
              <a:t>、子类方法的可访问性必须与父类方法的可访问性保持一致</a:t>
            </a:r>
            <a:r>
              <a:rPr dirty="0"/>
              <a:t>，或是更加公开。例如：父类方法可访问性为</a:t>
            </a:r>
            <a:r>
              <a:rPr lang="en-US" dirty="0"/>
              <a:t>protected</a:t>
            </a:r>
            <a:r>
              <a:rPr dirty="0"/>
              <a:t>，则子类方法可以为</a:t>
            </a:r>
            <a:r>
              <a:rPr lang="en-US" dirty="0"/>
              <a:t>public</a:t>
            </a:r>
            <a:r>
              <a:rPr dirty="0"/>
              <a:t>、</a:t>
            </a:r>
            <a:r>
              <a:rPr lang="en-US" dirty="0"/>
              <a:t>protected</a:t>
            </a:r>
            <a:r>
              <a:rPr dirty="0"/>
              <a:t>，但不能为</a:t>
            </a:r>
            <a:r>
              <a:rPr lang="en-US" dirty="0"/>
              <a:t>private</a:t>
            </a:r>
            <a:r>
              <a:rPr dirty="0"/>
              <a:t>和缺省的；</a:t>
            </a:r>
            <a:endParaRPr dirty="0"/>
          </a:p>
          <a:p>
            <a:pPr lvl="0"/>
            <a:r>
              <a:rPr lang="en-US" dirty="0" smtClean="0"/>
              <a:t>6</a:t>
            </a:r>
            <a:r>
              <a:rPr dirty="0" smtClean="0"/>
              <a:t>、不能重写静态方法</a:t>
            </a:r>
            <a:r>
              <a:rPr dirty="0"/>
              <a:t>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428610"/>
            <a:ext cx="8215365" cy="4286259"/>
          </a:xfrm>
        </p:spPr>
        <p:txBody>
          <a:bodyPr/>
          <a:lstStyle/>
          <a:p>
            <a:r>
              <a:rPr lang="zh-CN" dirty="0"/>
              <a:t>父类引用可以指向子类的对象，这可以解决在运行期对重写方法的调用，系统会动态地根据当前被引用对象的类型来决定执行哪个方法，而不是由引用变量的类型来</a:t>
            </a:r>
            <a:r>
              <a:rPr lang="zh-CN" dirty="0" smtClean="0"/>
              <a:t>决定</a:t>
            </a:r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85932"/>
            <a:ext cx="7858180" cy="2823850"/>
          </a:xfrm>
        </p:spPr>
        <p:txBody>
          <a:bodyPr/>
          <a:lstStyle/>
          <a:p>
            <a:r>
              <a:rPr lang="en-US" dirty="0"/>
              <a:t>//</a:t>
            </a:r>
            <a:r>
              <a:rPr dirty="0"/>
              <a:t>父类</a:t>
            </a:r>
            <a:endParaRPr dirty="0"/>
          </a:p>
          <a:p>
            <a:r>
              <a:rPr lang="en-US" dirty="0"/>
              <a:t>class Base {</a:t>
            </a:r>
            <a:endParaRPr dirty="0"/>
          </a:p>
          <a:p>
            <a:r>
              <a:rPr lang="en-US" dirty="0"/>
              <a:t>	public void print() {</a:t>
            </a:r>
            <a:endParaRPr dirty="0"/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dirty="0"/>
              <a:t>父类</a:t>
            </a:r>
            <a:r>
              <a:rPr lang="en-US" dirty="0"/>
              <a:t>...");</a:t>
            </a:r>
            <a:endParaRPr dirty="0"/>
          </a:p>
          <a:p>
            <a:r>
              <a:rPr lang="en-US" dirty="0"/>
              <a:t>	}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/>
              <a:t>OverrideDemo.java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857238"/>
            <a:ext cx="4429156" cy="3970318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子类</a:t>
            </a:r>
            <a:endParaRPr sz="1400" dirty="0"/>
          </a:p>
          <a:p>
            <a:r>
              <a:rPr lang="en-US" sz="1400" dirty="0"/>
              <a:t>class Son extends Base {</a:t>
            </a:r>
            <a:endParaRPr sz="1400" dirty="0"/>
          </a:p>
          <a:p>
            <a:r>
              <a:rPr lang="en-US" sz="1400" dirty="0" smtClean="0"/>
              <a:t> // </a:t>
            </a:r>
            <a:r>
              <a:rPr sz="1400" dirty="0"/>
              <a:t>重写父类的</a:t>
            </a:r>
            <a:r>
              <a:rPr lang="en-US" sz="1400" dirty="0"/>
              <a:t>print()</a:t>
            </a:r>
            <a:r>
              <a:rPr sz="1400" dirty="0"/>
              <a:t>方法</a:t>
            </a:r>
            <a:endParaRPr sz="1400" dirty="0"/>
          </a:p>
          <a:p>
            <a:r>
              <a:rPr lang="en-US" sz="1400" dirty="0" smtClean="0"/>
              <a:t> public </a:t>
            </a:r>
            <a:r>
              <a:rPr lang="en-US" sz="1400" dirty="0"/>
              <a:t>void print()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子类</a:t>
            </a:r>
            <a:r>
              <a:rPr lang="en-US" sz="1400" dirty="0"/>
              <a:t>...");</a:t>
            </a:r>
            <a:endParaRPr sz="1400" dirty="0"/>
          </a:p>
          <a:p>
            <a:r>
              <a:rPr lang="en-US" sz="1400" dirty="0" smtClean="0"/>
              <a:t> }</a:t>
            </a:r>
            <a:endParaRPr sz="1400" dirty="0"/>
          </a:p>
          <a:p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b="1" dirty="0"/>
              <a:t>class Son2 extends Base {</a:t>
            </a:r>
            <a:endParaRPr sz="1400" dirty="0"/>
          </a:p>
          <a:p>
            <a:r>
              <a:rPr lang="en-US" sz="1400" b="1" dirty="0" smtClean="0"/>
              <a:t> public </a:t>
            </a:r>
            <a:r>
              <a:rPr lang="en-US" sz="1400" b="1" dirty="0"/>
              <a:t>void print() {</a:t>
            </a:r>
            <a:endParaRPr sz="1400" dirty="0"/>
          </a:p>
          <a:p>
            <a:r>
              <a:rPr lang="en-US" sz="1400" b="1" dirty="0" smtClean="0"/>
              <a:t>  </a:t>
            </a:r>
            <a:r>
              <a:rPr lang="en-US" sz="1400" b="1" dirty="0" err="1" smtClean="0"/>
              <a:t>System.out.println</a:t>
            </a:r>
            <a:r>
              <a:rPr lang="en-US" sz="1400" b="1" dirty="0"/>
              <a:t>("</a:t>
            </a:r>
            <a:r>
              <a:rPr sz="1400" b="1" dirty="0"/>
              <a:t>子类</a:t>
            </a:r>
            <a:r>
              <a:rPr lang="en-US" sz="1400" b="1" dirty="0"/>
              <a:t>2...");</a:t>
            </a:r>
            <a:endParaRPr sz="1400" dirty="0"/>
          </a:p>
          <a:p>
            <a:r>
              <a:rPr lang="en-US" sz="1400" b="1" dirty="0" smtClean="0"/>
              <a:t> }</a:t>
            </a:r>
            <a:endParaRPr sz="1400" dirty="0"/>
          </a:p>
          <a:p>
            <a:r>
              <a:rPr lang="en-US" sz="1400" b="1" dirty="0"/>
              <a:t>}</a:t>
            </a:r>
            <a:endParaRPr sz="1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635721"/>
            <a:ext cx="4429156" cy="429348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OverrideDemo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 smtClean="0"/>
              <a:t>){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//</a:t>
            </a:r>
            <a:r>
              <a:rPr sz="1400" dirty="0"/>
              <a:t>多态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//</a:t>
            </a:r>
            <a:r>
              <a:rPr lang="en-US" sz="1400" dirty="0" err="1"/>
              <a:t>obj</a:t>
            </a:r>
            <a:r>
              <a:rPr sz="1400" dirty="0"/>
              <a:t>指向自己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Base </a:t>
            </a:r>
            <a:r>
              <a:rPr lang="en-US" sz="1400" b="1" dirty="0" err="1"/>
              <a:t>obj</a:t>
            </a:r>
            <a:r>
              <a:rPr lang="en-US" sz="1400" b="1" dirty="0"/>
              <a:t>=new Base();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obj.print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//</a:t>
            </a:r>
            <a:r>
              <a:rPr lang="en-US" sz="1400" dirty="0" err="1"/>
              <a:t>obj</a:t>
            </a:r>
            <a:r>
              <a:rPr sz="1400" dirty="0"/>
              <a:t>指向子类</a:t>
            </a:r>
            <a:r>
              <a:rPr lang="en-US" sz="1400" dirty="0"/>
              <a:t>Son</a:t>
            </a:r>
            <a:r>
              <a:rPr sz="1400" dirty="0"/>
              <a:t>对象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 </a:t>
            </a:r>
            <a:r>
              <a:rPr lang="en-US" sz="1400" b="1" dirty="0" err="1"/>
              <a:t>obj</a:t>
            </a:r>
            <a:r>
              <a:rPr lang="en-US" sz="1400" b="1" dirty="0"/>
              <a:t> = new Son();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obj.print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	//</a:t>
            </a:r>
            <a:r>
              <a:rPr lang="en-US" sz="1400" dirty="0" err="1"/>
              <a:t>obj</a:t>
            </a:r>
            <a:r>
              <a:rPr sz="1400" dirty="0"/>
              <a:t>指向子类</a:t>
            </a:r>
            <a:r>
              <a:rPr lang="en-US" sz="1400" dirty="0"/>
              <a:t>Son2</a:t>
            </a:r>
            <a:r>
              <a:rPr sz="1400" dirty="0"/>
              <a:t>对象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err="1" smtClean="0"/>
              <a:t>obj</a:t>
            </a:r>
            <a:r>
              <a:rPr lang="en-US" sz="1400" b="1" dirty="0"/>
              <a:t>= new Son2();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obj.print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 smtClean="0"/>
              <a:t> }}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build="p"/>
      <p:bldP spid="8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643306" y="1142990"/>
            <a:ext cx="5286412" cy="3071834"/>
          </a:xfrm>
        </p:spPr>
        <p:txBody>
          <a:bodyPr/>
          <a:lstStyle/>
          <a:p>
            <a:pPr>
              <a:buNone/>
            </a:pPr>
            <a:r>
              <a:rPr dirty="0"/>
              <a:t>super</a:t>
            </a:r>
            <a:r>
              <a:rPr lang="zh-CN" dirty="0"/>
              <a:t>关键字代表父类对象，其主要用途如下：</a:t>
            </a:r>
            <a:endParaRPr lang="zh-CN" dirty="0"/>
          </a:p>
          <a:p>
            <a:pPr lvl="0"/>
            <a:r>
              <a:rPr lang="zh-CN" dirty="0"/>
              <a:t>在子类的构造方法中调用父类的构造</a:t>
            </a:r>
            <a:r>
              <a:rPr lang="zh-CN" dirty="0" smtClean="0"/>
              <a:t>方法</a:t>
            </a:r>
            <a:endParaRPr lang="zh-CN" dirty="0"/>
          </a:p>
          <a:p>
            <a:pPr lvl="0"/>
            <a:r>
              <a:rPr lang="zh-CN" dirty="0"/>
              <a:t>在子类方法中访问父类的属性或</a:t>
            </a:r>
            <a:r>
              <a:rPr lang="zh-CN" dirty="0" smtClean="0"/>
              <a:t>方法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5.2.3  super</a:t>
            </a:r>
            <a:r>
              <a:rPr dirty="0" smtClean="0"/>
              <a:t>关键字</a:t>
            </a:r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59540" y="1141817"/>
            <a:ext cx="2102388" cy="27884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00430" y="1142990"/>
            <a:ext cx="5286412" cy="3071834"/>
          </a:xfrm>
        </p:spPr>
        <p:txBody>
          <a:bodyPr/>
          <a:lstStyle/>
          <a:p>
            <a:pPr>
              <a:buNone/>
            </a:pPr>
            <a:r>
              <a:rPr dirty="0" smtClean="0"/>
              <a:t>	</a:t>
            </a:r>
            <a:r>
              <a:rPr lang="zh-CN" dirty="0" smtClean="0"/>
              <a:t>在</a:t>
            </a:r>
            <a:r>
              <a:rPr dirty="0"/>
              <a:t>Java</a:t>
            </a:r>
            <a:r>
              <a:rPr lang="zh-CN" dirty="0"/>
              <a:t>中，父类和子类属性的初始化过程是各自完成的，虽然构造方法不能够继承，但通过使用</a:t>
            </a:r>
            <a:r>
              <a:rPr dirty="0"/>
              <a:t>super</a:t>
            </a:r>
            <a:r>
              <a:rPr lang="zh-CN" dirty="0"/>
              <a:t>关键字，在子类构造方法中可以调用父类的构造方法，以便完成父类的初始化工作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dirty="0" smtClean="0"/>
              <a:t>调用父类构造方法</a:t>
            </a:r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59540" y="1214428"/>
            <a:ext cx="2102388" cy="221299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dirty="0" smtClean="0"/>
              <a:t>调用父类构造方法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altLang="en-US" dirty="0" smtClean="0"/>
              <a:t>案例</a:t>
            </a:r>
            <a:endParaRPr lang="en-US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6715154" cy="2928958"/>
          </a:xfrm>
        </p:spPr>
        <p:txBody>
          <a:bodyPr/>
          <a:lstStyle/>
          <a:p>
            <a:r>
              <a:rPr lang="zh-CN" altLang="en-US" dirty="0" smtClean="0"/>
              <a:t>以</a:t>
            </a:r>
            <a:r>
              <a:rPr lang="en-US" dirty="0" smtClean="0"/>
              <a:t>Product</a:t>
            </a:r>
            <a:r>
              <a:rPr lang="zh-CN" altLang="en-US" dirty="0" smtClean="0"/>
              <a:t>、</a:t>
            </a:r>
            <a:r>
              <a:rPr lang="en-US" dirty="0" smtClean="0"/>
              <a:t>Printer</a:t>
            </a:r>
            <a:r>
              <a:rPr lang="zh-CN" altLang="en-US" dirty="0" smtClean="0"/>
              <a:t>和</a:t>
            </a:r>
            <a:r>
              <a:rPr lang="en-US" dirty="0" smtClean="0"/>
              <a:t>Mobile</a:t>
            </a:r>
            <a:r>
              <a:rPr lang="zh-CN" altLang="en-US" dirty="0" smtClean="0"/>
              <a:t>类为例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dirty="0" smtClean="0"/>
              <a:t>Printer</a:t>
            </a:r>
            <a:r>
              <a:rPr lang="zh-CN" altLang="en-US" dirty="0" smtClean="0"/>
              <a:t>和</a:t>
            </a:r>
            <a:r>
              <a:rPr lang="en-US" dirty="0" smtClean="0"/>
              <a:t>Mobile</a:t>
            </a:r>
            <a:r>
              <a:rPr lang="zh-CN" altLang="en-US" dirty="0" smtClean="0"/>
              <a:t>这两个子类的构造方法，直接使用</a:t>
            </a:r>
            <a:r>
              <a:rPr lang="en-US" dirty="0" smtClean="0"/>
              <a:t>super()</a:t>
            </a:r>
            <a:r>
              <a:rPr lang="zh-CN" altLang="en-US" dirty="0" smtClean="0"/>
              <a:t>初始化父类中的属性值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00430" y="1142990"/>
            <a:ext cx="5286412" cy="3071834"/>
          </a:xfrm>
        </p:spPr>
        <p:txBody>
          <a:bodyPr/>
          <a:lstStyle/>
          <a:p>
            <a:pPr>
              <a:buNone/>
            </a:pPr>
            <a:r>
              <a:rPr dirty="0" smtClean="0"/>
              <a:t>	</a:t>
            </a:r>
            <a:r>
              <a:rPr lang="zh-CN" dirty="0"/>
              <a:t>若在子类的构造方法没有明确写明调用父类构造方法，则系统会自动调用父类不带参数的构造方法，即执行</a:t>
            </a:r>
            <a:r>
              <a:rPr dirty="0"/>
              <a:t>super()</a:t>
            </a:r>
            <a:r>
              <a:rPr lang="zh-CN" dirty="0"/>
              <a:t>方法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dirty="0" smtClean="0"/>
              <a:t>调用父类构造方法</a:t>
            </a:r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59540" y="1214428"/>
            <a:ext cx="2102388" cy="221299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358241" cy="2357452"/>
          </a:xfrm>
        </p:spPr>
        <p:txBody>
          <a:bodyPr/>
          <a:lstStyle/>
          <a:p>
            <a:r>
              <a:rPr lang="zh-CN" dirty="0"/>
              <a:t>本章任务是使用继承重构“</a:t>
            </a:r>
            <a:r>
              <a:rPr dirty="0"/>
              <a:t>Q-DMS</a:t>
            </a:r>
            <a:r>
              <a:rPr lang="zh-CN" dirty="0"/>
              <a:t>数据挖掘”系统的数据采集的实体类并测试</a:t>
            </a:r>
            <a:r>
              <a:rPr lang="zh-CN" dirty="0" smtClean="0"/>
              <a:t>：</a:t>
            </a:r>
            <a:endParaRPr lang="zh-CN" dirty="0" smtClean="0"/>
          </a:p>
          <a:p>
            <a:pPr lvl="0"/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任务驱动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857224" y="1928808"/>
            <a:ext cx="7215238" cy="1785950"/>
          </a:xfrm>
        </p:spPr>
        <p:txBody>
          <a:bodyPr/>
          <a:lstStyle/>
          <a:p>
            <a:pPr lvl="0"/>
            <a:r>
              <a:rPr dirty="0"/>
              <a:t>【任务</a:t>
            </a:r>
            <a:r>
              <a:rPr lang="en-US" dirty="0"/>
              <a:t>5-1</a:t>
            </a:r>
            <a:r>
              <a:rPr dirty="0"/>
              <a:t>】 编写基础信息实体类。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5-2</a:t>
            </a:r>
            <a:r>
              <a:rPr dirty="0"/>
              <a:t>】 使用继承重构日志、物流实体类，并测试运行。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5-3</a:t>
            </a:r>
            <a:r>
              <a:rPr dirty="0"/>
              <a:t>】 编写日志数据匹配类，对日志实体类数据进行匹配。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5-4</a:t>
            </a:r>
            <a:r>
              <a:rPr dirty="0"/>
              <a:t>】 编写物流数据匹配类，对物流实体类数据进行匹配。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altLang="en-US" dirty="0" smtClean="0"/>
              <a:t>案例</a:t>
            </a:r>
            <a:endParaRPr lang="en-US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dirty="0" smtClean="0"/>
              <a:t>Product</a:t>
            </a:r>
            <a:r>
              <a:rPr lang="zh-CN" altLang="en-US" dirty="0" smtClean="0"/>
              <a:t>类进行修改</a:t>
            </a:r>
            <a:endParaRPr lang="en-US" altLang="zh-CN" dirty="0" smtClean="0"/>
          </a:p>
          <a:p>
            <a:r>
              <a:rPr lang="zh-CN" altLang="en-US" dirty="0" smtClean="0"/>
              <a:t>去掉</a:t>
            </a:r>
            <a:r>
              <a:rPr lang="en-US" dirty="0" smtClean="0"/>
              <a:t>Product</a:t>
            </a:r>
            <a:r>
              <a:rPr lang="zh-CN" altLang="en-US" dirty="0" smtClean="0"/>
              <a:t>类的默认构造方法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000100" y="2960475"/>
            <a:ext cx="7929618" cy="533103"/>
          </a:xfrm>
        </p:spPr>
        <p:txBody>
          <a:bodyPr/>
          <a:lstStyle/>
          <a:p>
            <a:r>
              <a:rPr dirty="0"/>
              <a:t>为了便于将来程序的扩展，</a:t>
            </a:r>
            <a:r>
              <a:rPr lang="en-US" dirty="0"/>
              <a:t>Java</a:t>
            </a:r>
            <a:r>
              <a:rPr dirty="0"/>
              <a:t>中的类通常都需要提供一个不带参数的默认构造方法。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2850636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334937" y="3303595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  <p:bldP spid="6" grpId="0" animBg="1" uiExpand="1" build="p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00430" y="1142990"/>
            <a:ext cx="5286412" cy="3071834"/>
          </a:xfrm>
        </p:spPr>
        <p:txBody>
          <a:bodyPr/>
          <a:lstStyle/>
          <a:p>
            <a:pPr>
              <a:buNone/>
            </a:pPr>
            <a:r>
              <a:rPr dirty="0" smtClean="0"/>
              <a:t>	</a:t>
            </a:r>
            <a:r>
              <a:rPr lang="zh-CN" dirty="0" smtClean="0"/>
              <a:t>当</a:t>
            </a:r>
            <a:r>
              <a:rPr lang="zh-CN" dirty="0"/>
              <a:t>子类的属性与父类的属性同名时，可以使用“</a:t>
            </a:r>
            <a:r>
              <a:rPr dirty="0"/>
              <a:t>super.</a:t>
            </a:r>
            <a:r>
              <a:rPr lang="zh-CN" dirty="0"/>
              <a:t>属性名”来引用父类的属性。当子类重写了父类的方法时，可以使用“</a:t>
            </a:r>
            <a:r>
              <a:rPr dirty="0"/>
              <a:t>super.</a:t>
            </a:r>
            <a:r>
              <a:rPr lang="zh-CN" dirty="0"/>
              <a:t>方法名</a:t>
            </a:r>
            <a:r>
              <a:rPr dirty="0"/>
              <a:t>()</a:t>
            </a:r>
            <a:r>
              <a:rPr lang="zh-CN" dirty="0"/>
              <a:t>”的方式来访问父类的方法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dirty="0" smtClean="0"/>
              <a:t>访问父类的属性和方法</a:t>
            </a:r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1259540" y="1285866"/>
            <a:ext cx="2102388" cy="150851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altLang="en-US" dirty="0" smtClean="0"/>
              <a:t>案例</a:t>
            </a:r>
            <a:endParaRPr lang="en-US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dirty="0" smtClean="0"/>
              <a:t>Product</a:t>
            </a:r>
            <a:r>
              <a:rPr lang="zh-CN" altLang="en-US" dirty="0" smtClean="0"/>
              <a:t>类进行修改</a:t>
            </a:r>
            <a:endParaRPr lang="en-US" altLang="zh-CN" dirty="0" smtClean="0"/>
          </a:p>
          <a:p>
            <a:r>
              <a:rPr lang="zh-CN" altLang="en-US" dirty="0" smtClean="0"/>
              <a:t>增加一个</a:t>
            </a:r>
            <a:r>
              <a:rPr lang="en-US" dirty="0" smtClean="0"/>
              <a:t>display()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dirty="0" smtClean="0"/>
              <a:t>Printer</a:t>
            </a:r>
            <a:r>
              <a:rPr lang="zh-CN" altLang="en-US" dirty="0" smtClean="0"/>
              <a:t>和</a:t>
            </a:r>
            <a:r>
              <a:rPr lang="en-US" dirty="0" smtClean="0"/>
              <a:t>Mobile</a:t>
            </a:r>
            <a:r>
              <a:rPr lang="zh-CN" altLang="en-US" dirty="0" smtClean="0"/>
              <a:t>两个类中重写</a:t>
            </a:r>
            <a:r>
              <a:rPr lang="en-US" dirty="0" smtClean="0"/>
              <a:t>display()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通过“</a:t>
            </a:r>
            <a:r>
              <a:rPr lang="en-US" dirty="0" err="1" smtClean="0"/>
              <a:t>super.display</a:t>
            </a:r>
            <a:r>
              <a:rPr lang="en-US" dirty="0" smtClean="0"/>
              <a:t>()</a:t>
            </a:r>
            <a:r>
              <a:rPr lang="zh-CN" altLang="en-US" dirty="0" smtClean="0"/>
              <a:t>”调用父类的输出方法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000100" y="3467407"/>
            <a:ext cx="7929618" cy="533103"/>
          </a:xfrm>
        </p:spPr>
        <p:txBody>
          <a:bodyPr/>
          <a:lstStyle/>
          <a:p>
            <a:r>
              <a:rPr dirty="0"/>
              <a:t>在子类中可以添加与父类中属性重名的属性，但这不是一种良好的设计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3357568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334937" y="3810527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uiExpand="1" build="p"/>
      <p:bldP spid="6" grpId="0" animBg="1" uiExpand="1" build="p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5.2.4  final</a:t>
            </a:r>
            <a:r>
              <a:rPr dirty="0" smtClean="0"/>
              <a:t>关键字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	final</a:t>
            </a:r>
            <a:r>
              <a:rPr lang="zh-CN" dirty="0"/>
              <a:t>关键字表示“不可改变的、最终的”的意思，用于修饰变量、方法和类：</a:t>
            </a:r>
            <a:endParaRPr lang="zh-CN" dirty="0"/>
          </a:p>
          <a:p>
            <a:pPr lvl="0"/>
            <a:r>
              <a:rPr lang="zh-CN" dirty="0"/>
              <a:t>当</a:t>
            </a:r>
            <a:r>
              <a:rPr dirty="0"/>
              <a:t>final</a:t>
            </a:r>
            <a:r>
              <a:rPr lang="zh-CN" dirty="0"/>
              <a:t>关键字修饰变量时，表示该变量是不可改变的量，即常量；</a:t>
            </a:r>
            <a:endParaRPr lang="zh-CN" dirty="0"/>
          </a:p>
          <a:p>
            <a:pPr lvl="0"/>
            <a:r>
              <a:rPr lang="zh-CN" dirty="0"/>
              <a:t>当</a:t>
            </a:r>
            <a:r>
              <a:rPr dirty="0"/>
              <a:t>final</a:t>
            </a:r>
            <a:r>
              <a:rPr lang="zh-CN" dirty="0"/>
              <a:t>关键字修饰方法时，表示该方法不可被子类重写，即最终方法；</a:t>
            </a:r>
            <a:endParaRPr lang="zh-CN" dirty="0"/>
          </a:p>
          <a:p>
            <a:pPr lvl="0"/>
            <a:r>
              <a:rPr lang="zh-CN" dirty="0"/>
              <a:t>当</a:t>
            </a:r>
            <a:r>
              <a:rPr dirty="0"/>
              <a:t>final</a:t>
            </a:r>
            <a:r>
              <a:rPr lang="zh-CN" dirty="0"/>
              <a:t>关键字修饰类时，表示该类不可被子类继承，即最终类。</a:t>
            </a:r>
            <a:endParaRPr 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357172"/>
            <a:ext cx="8207375" cy="2357452"/>
          </a:xfrm>
        </p:spPr>
        <p:txBody>
          <a:bodyPr/>
          <a:lstStyle/>
          <a:p>
            <a:r>
              <a:rPr lang="zh-CN" dirty="0"/>
              <a:t>使用</a:t>
            </a:r>
            <a:r>
              <a:rPr dirty="0"/>
              <a:t>final</a:t>
            </a:r>
            <a:r>
              <a:rPr lang="zh-CN" dirty="0"/>
              <a:t>修饰的方法不能被子类</a:t>
            </a:r>
            <a:r>
              <a:rPr lang="zh-CN" dirty="0" smtClean="0"/>
              <a:t>重写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dirty="0" smtClean="0"/>
              <a:t>最终方法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00034" y="1000114"/>
            <a:ext cx="8143932" cy="3754874"/>
          </a:xfrm>
        </p:spPr>
        <p:txBody>
          <a:bodyPr/>
          <a:lstStyle/>
          <a:p>
            <a:r>
              <a:rPr lang="en-US" sz="1600" dirty="0"/>
              <a:t>public class Base {</a:t>
            </a:r>
            <a:endParaRPr sz="1600" dirty="0"/>
          </a:p>
          <a:p>
            <a:r>
              <a:rPr lang="en-US" sz="1600" b="1" dirty="0"/>
              <a:t>	</a:t>
            </a:r>
            <a:r>
              <a:rPr lang="en-US" sz="1600" dirty="0"/>
              <a:t>//</a:t>
            </a:r>
            <a:r>
              <a:rPr sz="1600" dirty="0"/>
              <a:t>使用</a:t>
            </a:r>
            <a:r>
              <a:rPr lang="en-US" sz="1600" dirty="0"/>
              <a:t>final</a:t>
            </a:r>
            <a:r>
              <a:rPr sz="1600" dirty="0"/>
              <a:t>定义最终方法</a:t>
            </a:r>
            <a:endParaRPr sz="1600" dirty="0"/>
          </a:p>
          <a:p>
            <a:r>
              <a:rPr lang="en-US" sz="1600" dirty="0"/>
              <a:t>	public </a:t>
            </a:r>
            <a:r>
              <a:rPr lang="en-US" sz="1600" b="1" dirty="0"/>
              <a:t>final</a:t>
            </a:r>
            <a:r>
              <a:rPr lang="en-US" sz="1600" dirty="0"/>
              <a:t> void method(){</a:t>
            </a:r>
            <a:endParaRPr sz="1600" dirty="0"/>
          </a:p>
          <a:p>
            <a:r>
              <a:rPr lang="en-US" sz="1600" dirty="0"/>
              <a:t>	}</a:t>
            </a:r>
            <a:endParaRPr sz="1600" dirty="0"/>
          </a:p>
          <a:p>
            <a:r>
              <a:rPr lang="en-US" sz="1600" dirty="0"/>
              <a:t>}</a:t>
            </a:r>
            <a:endParaRPr sz="1600" dirty="0"/>
          </a:p>
          <a:p>
            <a:r>
              <a:rPr lang="en-US" sz="1600" dirty="0"/>
              <a:t>class Son extends Base {</a:t>
            </a:r>
            <a:endParaRPr sz="1600" dirty="0"/>
          </a:p>
          <a:p>
            <a:r>
              <a:rPr lang="en-US" sz="1600" b="1" dirty="0"/>
              <a:t>	// </a:t>
            </a:r>
            <a:r>
              <a:rPr sz="1600" b="1" dirty="0"/>
              <a:t>错误！无法重写父类的</a:t>
            </a:r>
            <a:r>
              <a:rPr lang="en-US" sz="1600" b="1" dirty="0"/>
              <a:t>final</a:t>
            </a:r>
            <a:r>
              <a:rPr sz="1600" b="1" dirty="0"/>
              <a:t>方法</a:t>
            </a:r>
            <a:endParaRPr sz="1600" dirty="0"/>
          </a:p>
          <a:p>
            <a:r>
              <a:rPr lang="en-US" sz="1600" dirty="0"/>
              <a:t>	public void method(){</a:t>
            </a:r>
            <a:endParaRPr sz="1600" dirty="0"/>
          </a:p>
          <a:p>
            <a:r>
              <a:rPr lang="en-US" sz="1600" dirty="0"/>
              <a:t>	}</a:t>
            </a:r>
            <a:endParaRPr sz="1600" dirty="0"/>
          </a:p>
          <a:p>
            <a:r>
              <a:rPr lang="en-US" sz="1600" dirty="0"/>
              <a:t>}</a:t>
            </a:r>
            <a:endParaRPr sz="1600" dirty="0"/>
          </a:p>
        </p:txBody>
      </p:sp>
      <p:sp>
        <p:nvSpPr>
          <p:cNvPr id="8" name="乘号 7"/>
          <p:cNvSpPr/>
          <p:nvPr/>
        </p:nvSpPr>
        <p:spPr bwMode="auto">
          <a:xfrm>
            <a:off x="3500430" y="2857502"/>
            <a:ext cx="571504" cy="50006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500050"/>
            <a:ext cx="8207375" cy="2357452"/>
          </a:xfrm>
        </p:spPr>
        <p:txBody>
          <a:bodyPr/>
          <a:lstStyle/>
          <a:p>
            <a:r>
              <a:rPr lang="zh-CN" dirty="0"/>
              <a:t>使用</a:t>
            </a:r>
            <a:r>
              <a:rPr dirty="0"/>
              <a:t>final</a:t>
            </a:r>
            <a:r>
              <a:rPr lang="zh-CN" dirty="0"/>
              <a:t>修饰的类不能被继承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dirty="0" smtClean="0"/>
              <a:t>最终类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500034" y="1214428"/>
            <a:ext cx="8143932" cy="2362185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b="1" dirty="0"/>
              <a:t>final</a:t>
            </a:r>
            <a:r>
              <a:rPr lang="en-US" dirty="0"/>
              <a:t> class Base {</a:t>
            </a:r>
            <a:endParaRPr dirty="0"/>
          </a:p>
          <a:p>
            <a:r>
              <a:rPr lang="en-US" dirty="0"/>
              <a:t>......//</a:t>
            </a:r>
            <a:r>
              <a:rPr dirty="0"/>
              <a:t>省略</a:t>
            </a:r>
            <a:endParaRPr dirty="0"/>
          </a:p>
          <a:p>
            <a:r>
              <a:rPr lang="en-US" dirty="0"/>
              <a:t>}</a:t>
            </a:r>
            <a:endParaRPr dirty="0"/>
          </a:p>
          <a:p>
            <a:r>
              <a:rPr lang="en-US" b="1" dirty="0"/>
              <a:t>class Son extends Base { // </a:t>
            </a:r>
            <a:r>
              <a:rPr b="1" dirty="0"/>
              <a:t>错误！无法继承</a:t>
            </a:r>
            <a:r>
              <a:rPr lang="en-US" b="1" dirty="0"/>
              <a:t>final</a:t>
            </a:r>
            <a:r>
              <a:rPr b="1" dirty="0"/>
              <a:t>类</a:t>
            </a:r>
            <a:endParaRPr dirty="0"/>
          </a:p>
          <a:p>
            <a:r>
              <a:rPr lang="en-US" b="1" dirty="0"/>
              <a:t>}</a:t>
            </a:r>
            <a:endParaRPr dirty="0"/>
          </a:p>
        </p:txBody>
      </p:sp>
      <p:sp>
        <p:nvSpPr>
          <p:cNvPr id="8" name="乘号 7"/>
          <p:cNvSpPr/>
          <p:nvPr/>
        </p:nvSpPr>
        <p:spPr bwMode="auto">
          <a:xfrm>
            <a:off x="4214810" y="2643188"/>
            <a:ext cx="571504" cy="50006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29058" y="1000114"/>
            <a:ext cx="4564042" cy="2071699"/>
          </a:xfrm>
        </p:spPr>
        <p:txBody>
          <a:bodyPr/>
          <a:lstStyle/>
          <a:p>
            <a:r>
              <a:rPr lang="zh-CN" dirty="0"/>
              <a:t>除了继承和实现外，依赖、关联、聚合、组成也是类之间的重要关系类型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  </a:t>
            </a:r>
            <a:r>
              <a:rPr dirty="0" smtClean="0"/>
              <a:t>其他关系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lang="zh-CN" dirty="0"/>
              <a:t>依赖关系是最常见的一种类间关系，如果在一个类的方法中操作另外一个类的对象，则称其依赖于第二个类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5.3.1  </a:t>
            </a:r>
            <a:r>
              <a:rPr dirty="0" smtClean="0"/>
              <a:t>依赖关系</a:t>
            </a:r>
            <a:endParaRPr dirty="0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92579" name="Object 3"/>
          <p:cNvGraphicFramePr>
            <a:graphicFrameLocks noChangeAspect="1"/>
          </p:cNvGraphicFramePr>
          <p:nvPr/>
        </p:nvGraphicFramePr>
        <p:xfrm>
          <a:off x="714348" y="2143122"/>
          <a:ext cx="7888697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11023600" imgH="2209800" progId="Visio.Drawing.11">
                  <p:embed/>
                </p:oleObj>
              </mc:Choice>
              <mc:Fallback>
                <p:oleObj name="Visio" r:id="rId1" imgW="11023600" imgH="22098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48" y="2143122"/>
                        <a:ext cx="7888697" cy="15716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/>
              <a:t>DependentDemo</a:t>
            </a:r>
            <a:r>
              <a:rPr dirty="0" smtClean="0"/>
              <a:t>.java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857238"/>
            <a:ext cx="4429156" cy="3970318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依赖关系，</a:t>
            </a:r>
            <a:r>
              <a:rPr lang="en-US" sz="1400" dirty="0"/>
              <a:t>Person</a:t>
            </a:r>
            <a:r>
              <a:rPr sz="1400" dirty="0"/>
              <a:t>依赖</a:t>
            </a:r>
            <a:r>
              <a:rPr lang="en-US" sz="1400" dirty="0"/>
              <a:t>Car</a:t>
            </a:r>
            <a:endParaRPr sz="1400" dirty="0"/>
          </a:p>
          <a:p>
            <a:r>
              <a:rPr lang="en-US" sz="1400" dirty="0"/>
              <a:t>class Car {</a:t>
            </a:r>
            <a:endParaRPr sz="1400" dirty="0"/>
          </a:p>
          <a:p>
            <a:r>
              <a:rPr lang="en-US" sz="1400" dirty="0" smtClean="0"/>
              <a:t> void </a:t>
            </a:r>
            <a:r>
              <a:rPr lang="en-US" sz="1400" dirty="0"/>
              <a:t>run(String city) {</a:t>
            </a:r>
            <a:endParaRPr sz="1400" dirty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汽车开到</a:t>
            </a:r>
            <a:r>
              <a:rPr lang="en-US" sz="1400" dirty="0"/>
              <a:t>" + city);</a:t>
            </a:r>
            <a:endParaRPr sz="1400" dirty="0"/>
          </a:p>
          <a:p>
            <a:r>
              <a:rPr lang="en-US" sz="1400" dirty="0" smtClean="0"/>
              <a:t>  }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class Person {</a:t>
            </a:r>
            <a:endParaRPr sz="1400" dirty="0"/>
          </a:p>
          <a:p>
            <a:r>
              <a:rPr lang="en-US" sz="1400" dirty="0"/>
              <a:t>	//Car</a:t>
            </a:r>
            <a:r>
              <a:rPr sz="1400" dirty="0"/>
              <a:t>类的对象作为方法的参数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/>
              <a:t>void travel(Car </a:t>
            </a:r>
            <a:r>
              <a:rPr lang="en-US" sz="1400" b="1" dirty="0" err="1"/>
              <a:t>car</a:t>
            </a:r>
            <a:r>
              <a:rPr lang="en-US" sz="1400" b="1" dirty="0"/>
              <a:t>) {</a:t>
            </a:r>
            <a:endParaRPr sz="1400" dirty="0"/>
          </a:p>
          <a:p>
            <a:r>
              <a:rPr lang="en-US" sz="1400" b="1" dirty="0"/>
              <a:t>		</a:t>
            </a:r>
            <a:r>
              <a:rPr lang="en-US" sz="1400" b="1" dirty="0" err="1"/>
              <a:t>car.run</a:t>
            </a:r>
            <a:r>
              <a:rPr lang="en-US" sz="1400" b="1" dirty="0"/>
              <a:t>("</a:t>
            </a:r>
            <a:r>
              <a:rPr sz="1400" b="1" dirty="0"/>
              <a:t>青岛</a:t>
            </a:r>
            <a:r>
              <a:rPr lang="en-US" sz="1400" b="1" dirty="0"/>
              <a:t>");</a:t>
            </a:r>
            <a:endParaRPr sz="1400" dirty="0"/>
          </a:p>
          <a:p>
            <a:r>
              <a:rPr lang="en-US" sz="1400" b="1" dirty="0"/>
              <a:t>	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883743"/>
            <a:ext cx="4500562" cy="397402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DependentDemo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Car </a:t>
            </a:r>
            <a:r>
              <a:rPr lang="en-US" sz="1400" b="1" dirty="0" err="1"/>
              <a:t>car</a:t>
            </a:r>
            <a:r>
              <a:rPr lang="en-US" sz="1400" b="1" dirty="0"/>
              <a:t>=new Car();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smtClean="0"/>
              <a:t>Person </a:t>
            </a:r>
            <a:r>
              <a:rPr lang="en-US" sz="1400" b="1" dirty="0"/>
              <a:t>p=new Person();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p.travel(car</a:t>
            </a:r>
            <a:r>
              <a:rPr lang="en-US" sz="1400" b="1" dirty="0"/>
              <a:t>);</a:t>
            </a:r>
            <a:endParaRPr sz="1400" dirty="0"/>
          </a:p>
          <a:p>
            <a:r>
              <a:rPr lang="en-US" sz="1400" dirty="0" smtClean="0"/>
              <a:t> }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build="p"/>
      <p:bldP spid="8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lang="zh-CN" dirty="0"/>
              <a:t>关联关系比依赖关系更紧密，通常体现为一个类中使用另一个类的对象作为该类的成员变量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5.3.2  </a:t>
            </a:r>
            <a:r>
              <a:rPr dirty="0" smtClean="0"/>
              <a:t>关联关系</a:t>
            </a:r>
            <a:endParaRPr dirty="0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20227" name="Object 3"/>
          <p:cNvGraphicFramePr>
            <a:graphicFrameLocks noChangeAspect="1"/>
          </p:cNvGraphicFramePr>
          <p:nvPr/>
        </p:nvGraphicFramePr>
        <p:xfrm>
          <a:off x="857223" y="1857370"/>
          <a:ext cx="7797507" cy="228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11023600" imgH="3238500" progId="Visio.Drawing.11">
                  <p:embed/>
                </p:oleObj>
              </mc:Choice>
              <mc:Fallback>
                <p:oleObj name="Visio" r:id="rId1" imgW="11023600" imgH="323850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23" y="1857370"/>
                        <a:ext cx="7797507" cy="228601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pic>
        <p:nvPicPr>
          <p:cNvPr id="2365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52"/>
            <a:ext cx="8595647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/>
              <a:t>AssociationDemo</a:t>
            </a:r>
            <a:r>
              <a:rPr dirty="0" smtClean="0"/>
              <a:t>.java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857238"/>
            <a:ext cx="4429156" cy="3970318"/>
          </a:xfrm>
        </p:spPr>
        <p:txBody>
          <a:bodyPr/>
          <a:lstStyle/>
          <a:p>
            <a:r>
              <a:rPr lang="en-US" sz="1400" dirty="0" smtClean="0"/>
              <a:t>class </a:t>
            </a:r>
            <a:r>
              <a:rPr lang="en-US" sz="1400" dirty="0"/>
              <a:t>Car </a:t>
            </a:r>
            <a:r>
              <a:rPr lang="en-US" sz="1400" dirty="0" smtClean="0"/>
              <a:t>{</a:t>
            </a:r>
            <a:r>
              <a:rPr lang="en-US" altLang="zh-CN" sz="1400" dirty="0"/>
              <a:t>//</a:t>
            </a:r>
            <a:r>
              <a:rPr sz="1400" dirty="0"/>
              <a:t>关联关系，</a:t>
            </a:r>
            <a:r>
              <a:rPr lang="en-US" altLang="zh-CN" sz="1400" dirty="0"/>
              <a:t>Person</a:t>
            </a:r>
            <a:r>
              <a:rPr sz="1400" dirty="0"/>
              <a:t>关联</a:t>
            </a:r>
            <a:r>
              <a:rPr lang="en-US" altLang="zh-CN" sz="1400" dirty="0" smtClean="0"/>
              <a:t>Car</a:t>
            </a:r>
            <a:endParaRPr sz="1400" dirty="0"/>
          </a:p>
          <a:p>
            <a:r>
              <a:rPr lang="en-US" sz="1400" dirty="0" smtClean="0"/>
              <a:t> void </a:t>
            </a:r>
            <a:r>
              <a:rPr lang="en-US" sz="1400" dirty="0"/>
              <a:t>run(String city) {</a:t>
            </a:r>
            <a:endParaRPr sz="1400" dirty="0"/>
          </a:p>
          <a:p>
            <a:r>
              <a:rPr lang="en-US" sz="1400" dirty="0" smtClean="0"/>
              <a:t> 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汽车开到</a:t>
            </a:r>
            <a:r>
              <a:rPr lang="en-US" sz="1400" dirty="0"/>
              <a:t>" + city</a:t>
            </a:r>
            <a:r>
              <a:rPr lang="en-US" sz="1400" dirty="0" smtClean="0"/>
              <a:t>);}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class Person {</a:t>
            </a:r>
            <a:endParaRPr sz="1400" dirty="0"/>
          </a:p>
          <a:p>
            <a:r>
              <a:rPr lang="en-US" sz="1400" b="1" dirty="0" smtClean="0"/>
              <a:t>  Car </a:t>
            </a:r>
            <a:r>
              <a:rPr lang="en-US" sz="1400" b="1" dirty="0" err="1"/>
              <a:t>car</a:t>
            </a:r>
            <a:r>
              <a:rPr lang="en-US" sz="1400" b="1" dirty="0" smtClean="0"/>
              <a:t>;</a:t>
            </a:r>
            <a:r>
              <a:rPr lang="en-US" sz="1400" dirty="0"/>
              <a:t> </a:t>
            </a:r>
            <a:r>
              <a:rPr sz="1400" dirty="0"/>
              <a:t> </a:t>
            </a:r>
            <a:r>
              <a:rPr lang="en-US" altLang="zh-CN" sz="1400" dirty="0"/>
              <a:t>// Car</a:t>
            </a:r>
            <a:r>
              <a:rPr sz="1400" dirty="0"/>
              <a:t>对象作为成员变量</a:t>
            </a:r>
            <a:endParaRPr sz="1400" dirty="0"/>
          </a:p>
          <a:p>
            <a:r>
              <a:rPr lang="en-US" sz="1400" b="1" dirty="0" smtClean="0"/>
              <a:t>  Person(Car </a:t>
            </a:r>
            <a:r>
              <a:rPr lang="en-US" sz="1400" b="1" dirty="0" err="1"/>
              <a:t>car</a:t>
            </a:r>
            <a:r>
              <a:rPr lang="en-US" sz="1400" b="1" dirty="0"/>
              <a:t>) {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smtClean="0"/>
              <a:t>this.car </a:t>
            </a:r>
            <a:r>
              <a:rPr lang="en-US" sz="1400" b="1" dirty="0"/>
              <a:t>= car;</a:t>
            </a:r>
            <a:endParaRPr sz="1400" dirty="0"/>
          </a:p>
          <a:p>
            <a:r>
              <a:rPr lang="en-US" sz="1400" b="1" dirty="0" smtClean="0"/>
              <a:t>  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b="1" dirty="0" smtClean="0"/>
              <a:t>  void </a:t>
            </a:r>
            <a:r>
              <a:rPr lang="en-US" sz="1400" b="1" dirty="0"/>
              <a:t>travel() {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err="1" smtClean="0"/>
              <a:t>car.run</a:t>
            </a:r>
            <a:r>
              <a:rPr lang="en-US" sz="1400" b="1" dirty="0"/>
              <a:t>("</a:t>
            </a:r>
            <a:r>
              <a:rPr sz="1400" b="1" dirty="0"/>
              <a:t>青岛</a:t>
            </a:r>
            <a:r>
              <a:rPr lang="en-US" sz="1400" b="1" dirty="0" smtClean="0"/>
              <a:t>");}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883742"/>
            <a:ext cx="4357718" cy="397402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AssociationDemo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 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  <a:r>
              <a:rPr lang="en-US" sz="1400" dirty="0" smtClean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Car </a:t>
            </a:r>
            <a:r>
              <a:rPr lang="en-US" sz="1400" b="1" dirty="0" err="1"/>
              <a:t>car</a:t>
            </a:r>
            <a:r>
              <a:rPr lang="en-US" sz="1400" b="1" dirty="0"/>
              <a:t> = new Car();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smtClean="0"/>
              <a:t>Person </a:t>
            </a:r>
            <a:r>
              <a:rPr lang="en-US" sz="1400" b="1" dirty="0"/>
              <a:t>p = new Person(car);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smtClean="0"/>
              <a:t>p.travel</a:t>
            </a:r>
            <a:r>
              <a:rPr lang="en-US" sz="1400" b="1" dirty="0"/>
              <a:t>();</a:t>
            </a:r>
            <a:endParaRPr sz="1400" dirty="0"/>
          </a:p>
          <a:p>
            <a:r>
              <a:rPr lang="en-US" sz="1400" dirty="0" smtClean="0"/>
              <a:t>  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build="p"/>
      <p:bldP spid="8" grpId="0" animBg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lang="zh-CN" dirty="0"/>
              <a:t>聚合</a:t>
            </a:r>
            <a:r>
              <a:rPr lang="zh-CN" dirty="0" smtClean="0"/>
              <a:t>关系体现</a:t>
            </a:r>
            <a:r>
              <a:rPr lang="zh-CN" dirty="0"/>
              <a:t>的是整体与部分的关系，通常表现为一个类（整体）由多个其他类的对象（部分）作为该类的成员变量，此时整体与部分之间是可以分离的，整体和部分都可以具有各自的生命周期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5.3.3  </a:t>
            </a:r>
            <a:r>
              <a:rPr dirty="0" smtClean="0"/>
              <a:t>聚合关系</a:t>
            </a:r>
            <a:endParaRPr dirty="0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24323" name="Object 3"/>
          <p:cNvGraphicFramePr>
            <a:graphicFrameLocks noChangeAspect="1"/>
          </p:cNvGraphicFramePr>
          <p:nvPr/>
        </p:nvGraphicFramePr>
        <p:xfrm>
          <a:off x="642910" y="2571750"/>
          <a:ext cx="8158527" cy="1357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12217400" imgH="2044700" progId="Visio.Drawing.11">
                  <p:embed/>
                </p:oleObj>
              </mc:Choice>
              <mc:Fallback>
                <p:oleObj name="Visio" r:id="rId1" imgW="12217400" imgH="2044700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10" y="2571750"/>
                        <a:ext cx="8158527" cy="13573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/>
              <a:t>AggregationDemo</a:t>
            </a:r>
            <a:r>
              <a:rPr dirty="0" smtClean="0"/>
              <a:t>.java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857238"/>
            <a:ext cx="4429156" cy="4293483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聚合关系</a:t>
            </a:r>
            <a:r>
              <a:rPr lang="en-US" sz="1400" dirty="0"/>
              <a:t>,Department</a:t>
            </a:r>
            <a:r>
              <a:rPr sz="1400" dirty="0"/>
              <a:t>由</a:t>
            </a:r>
            <a:r>
              <a:rPr lang="en-US" sz="1400" dirty="0"/>
              <a:t>Employee</a:t>
            </a:r>
            <a:r>
              <a:rPr sz="1400" dirty="0"/>
              <a:t>聚合而成</a:t>
            </a:r>
            <a:endParaRPr sz="1400" dirty="0"/>
          </a:p>
          <a:p>
            <a:r>
              <a:rPr lang="en-US" sz="1400" dirty="0"/>
              <a:t>class Employee {</a:t>
            </a:r>
            <a:endParaRPr sz="1400" dirty="0"/>
          </a:p>
          <a:p>
            <a:r>
              <a:rPr lang="en-US" sz="1400" dirty="0" smtClean="0"/>
              <a:t>  String </a:t>
            </a:r>
            <a:r>
              <a:rPr lang="en-US" sz="1400" dirty="0"/>
              <a:t>name</a:t>
            </a:r>
            <a:r>
              <a:rPr lang="en-US" sz="1400" dirty="0" smtClean="0"/>
              <a:t>;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  Employee(String </a:t>
            </a:r>
            <a:r>
              <a:rPr lang="en-US" sz="1400" dirty="0"/>
              <a:t>name)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this.name </a:t>
            </a:r>
            <a:r>
              <a:rPr lang="en-US" sz="1400" dirty="0"/>
              <a:t>= name;</a:t>
            </a:r>
            <a:endParaRPr sz="1400" dirty="0"/>
          </a:p>
          <a:p>
            <a:r>
              <a:rPr lang="en-US" sz="1400" dirty="0" smtClean="0"/>
              <a:t>  }}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class Department {</a:t>
            </a:r>
            <a:endParaRPr sz="1400" dirty="0"/>
          </a:p>
          <a:p>
            <a:r>
              <a:rPr lang="en-US" sz="1400" b="1" dirty="0" smtClean="0"/>
              <a:t>  Employee</a:t>
            </a:r>
            <a:r>
              <a:rPr lang="en-US" sz="1400" b="1" dirty="0"/>
              <a:t>[] </a:t>
            </a:r>
            <a:r>
              <a:rPr lang="en-US" sz="1400" b="1" dirty="0" err="1"/>
              <a:t>emps</a:t>
            </a:r>
            <a:r>
              <a:rPr lang="en-US" sz="1400" b="1" dirty="0" smtClean="0"/>
              <a:t>;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  Department(Employee</a:t>
            </a:r>
            <a:r>
              <a:rPr lang="en-US" sz="1400" dirty="0"/>
              <a:t>[] </a:t>
            </a:r>
            <a:r>
              <a:rPr lang="en-US" sz="1400" dirty="0" err="1"/>
              <a:t>emps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this.emps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emps</a:t>
            </a:r>
            <a:r>
              <a:rPr lang="en-US" sz="1400" dirty="0" smtClean="0"/>
              <a:t>;  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  void </a:t>
            </a:r>
            <a:r>
              <a:rPr lang="en-US" sz="1400" dirty="0"/>
              <a:t>show() </a:t>
            </a:r>
            <a:r>
              <a:rPr lang="en-US" sz="1400" dirty="0" smtClean="0"/>
              <a:t>{// </a:t>
            </a:r>
            <a:r>
              <a:rPr sz="1400" dirty="0"/>
              <a:t>循环遍历</a:t>
            </a:r>
            <a:endParaRPr sz="1400" dirty="0"/>
          </a:p>
          <a:p>
            <a:r>
              <a:rPr lang="en-US" sz="1400" dirty="0" smtClean="0"/>
              <a:t>  for </a:t>
            </a:r>
            <a:r>
              <a:rPr lang="en-US" sz="1400" dirty="0"/>
              <a:t>(Employee </a:t>
            </a:r>
            <a:r>
              <a:rPr lang="en-US" sz="1400" dirty="0" err="1"/>
              <a:t>emp</a:t>
            </a:r>
            <a:r>
              <a:rPr lang="en-US" sz="1400" dirty="0"/>
              <a:t> : </a:t>
            </a:r>
            <a:r>
              <a:rPr lang="en-US" sz="1400" dirty="0" err="1"/>
              <a:t>emps</a:t>
            </a:r>
            <a:r>
              <a:rPr lang="en-US" sz="1400" dirty="0"/>
              <a:t>) </a:t>
            </a:r>
            <a:r>
              <a:rPr lang="en-US" sz="1400" dirty="0" smtClean="0"/>
              <a:t>{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(emp.name);}}}</a:t>
            </a:r>
            <a:endParaRPr sz="1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883743"/>
            <a:ext cx="4429156" cy="4293483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AggregationDemo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public </a:t>
            </a:r>
            <a:r>
              <a:rPr lang="en-US" sz="1400" dirty="0"/>
              <a:t>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b="1" dirty="0" smtClean="0"/>
              <a:t>  Employee</a:t>
            </a:r>
            <a:r>
              <a:rPr lang="en-US" sz="1400" b="1" dirty="0"/>
              <a:t>[] </a:t>
            </a:r>
            <a:r>
              <a:rPr lang="en-US" sz="1400" b="1" dirty="0" err="1"/>
              <a:t>emps</a:t>
            </a:r>
            <a:r>
              <a:rPr lang="en-US" sz="1400" b="1" dirty="0"/>
              <a:t> = 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{ </a:t>
            </a:r>
            <a:r>
              <a:rPr lang="en-US" sz="1400" b="1" dirty="0"/>
              <a:t>new Employee("</a:t>
            </a:r>
            <a:r>
              <a:rPr sz="1400" b="1" dirty="0"/>
              <a:t>张三</a:t>
            </a:r>
            <a:r>
              <a:rPr lang="en-US" sz="1400" b="1" dirty="0"/>
              <a:t>"), </a:t>
            </a:r>
            <a:endParaRPr sz="1400" dirty="0"/>
          </a:p>
          <a:p>
            <a:r>
              <a:rPr lang="en-US" sz="1400" b="1" dirty="0" smtClean="0"/>
              <a:t>  new </a:t>
            </a:r>
            <a:r>
              <a:rPr lang="en-US" sz="1400" b="1" dirty="0"/>
              <a:t>Employee("</a:t>
            </a:r>
            <a:r>
              <a:rPr sz="1400" b="1" dirty="0"/>
              <a:t>李四</a:t>
            </a:r>
            <a:r>
              <a:rPr lang="en-US" sz="1400" b="1" dirty="0"/>
              <a:t>"),</a:t>
            </a:r>
            <a:endParaRPr sz="1400" dirty="0"/>
          </a:p>
          <a:p>
            <a:r>
              <a:rPr lang="en-US" sz="1400" b="1" dirty="0" smtClean="0"/>
              <a:t>  new </a:t>
            </a:r>
            <a:r>
              <a:rPr lang="en-US" sz="1400" b="1" dirty="0"/>
              <a:t>Employee("</a:t>
            </a:r>
            <a:r>
              <a:rPr sz="1400" b="1" dirty="0"/>
              <a:t>王五</a:t>
            </a:r>
            <a:r>
              <a:rPr lang="en-US" sz="1400" b="1" dirty="0"/>
              <a:t>"),</a:t>
            </a:r>
            <a:endParaRPr sz="1400" dirty="0"/>
          </a:p>
          <a:p>
            <a:r>
              <a:rPr lang="en-US" sz="1400" b="1" dirty="0" smtClean="0"/>
              <a:t>  new </a:t>
            </a:r>
            <a:r>
              <a:rPr lang="en-US" sz="1400" b="1" dirty="0"/>
              <a:t>Employee("</a:t>
            </a:r>
            <a:r>
              <a:rPr sz="1400" b="1" dirty="0"/>
              <a:t>马六</a:t>
            </a:r>
            <a:r>
              <a:rPr lang="en-US" sz="1400" b="1" dirty="0"/>
              <a:t>")};</a:t>
            </a:r>
            <a:endParaRPr sz="1400" dirty="0"/>
          </a:p>
          <a:p>
            <a:r>
              <a:rPr lang="en-US" sz="1400" b="1" dirty="0" smtClean="0"/>
              <a:t>  Department </a:t>
            </a:r>
            <a:r>
              <a:rPr lang="en-US" sz="1400" b="1" dirty="0"/>
              <a:t>dept = </a:t>
            </a:r>
            <a:endParaRPr lang="en-US" sz="1400" b="1" dirty="0" smtClean="0"/>
          </a:p>
          <a:p>
            <a:r>
              <a:rPr lang="en-US" sz="1400" b="1" dirty="0"/>
              <a:t>	</a:t>
            </a:r>
            <a:r>
              <a:rPr lang="en-US" sz="1400" b="1" dirty="0" smtClean="0"/>
              <a:t>new </a:t>
            </a:r>
            <a:r>
              <a:rPr lang="en-US" sz="1400" b="1" dirty="0"/>
              <a:t>Department(</a:t>
            </a:r>
            <a:r>
              <a:rPr lang="en-US" sz="1400" b="1" dirty="0" err="1"/>
              <a:t>emps</a:t>
            </a:r>
            <a:r>
              <a:rPr lang="en-US" sz="1400" b="1" dirty="0"/>
              <a:t>);</a:t>
            </a:r>
            <a:endParaRPr sz="1400" dirty="0"/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dept.show</a:t>
            </a:r>
            <a:r>
              <a:rPr lang="en-US" sz="1400" b="1" dirty="0" smtClean="0"/>
              <a:t>();</a:t>
            </a:r>
            <a:endParaRPr lang="en-US" sz="1400" b="1" dirty="0"/>
          </a:p>
          <a:p>
            <a:r>
              <a:rPr lang="en-US" sz="1400" dirty="0" smtClean="0"/>
              <a:t> 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build="p"/>
      <p:bldP spid="8" grpId="0" animBg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r>
              <a:rPr lang="zh-CN" dirty="0"/>
              <a:t>组成关系是比聚合关系要求更高的一种关联关系，体现的也是整体与部分的关系，但组成关系中的整体与部分是不可分离的，整体的生命周期结束后，部分的生命周期也随之</a:t>
            </a:r>
            <a:r>
              <a:rPr lang="zh-CN" dirty="0" smtClean="0"/>
              <a:t>结束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5.3.4  </a:t>
            </a:r>
            <a:r>
              <a:rPr dirty="0" smtClean="0"/>
              <a:t>组成关系</a:t>
            </a:r>
            <a:endParaRPr dirty="0"/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0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92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4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2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28419" name="Object 3"/>
          <p:cNvGraphicFramePr>
            <a:graphicFrameLocks noChangeAspect="1"/>
          </p:cNvGraphicFramePr>
          <p:nvPr/>
        </p:nvGraphicFramePr>
        <p:xfrm>
          <a:off x="2285984" y="1998754"/>
          <a:ext cx="4286280" cy="3144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1" imgW="9740900" imgH="7150100" progId="Visio.Drawing.11">
                  <p:embed/>
                </p:oleObj>
              </mc:Choice>
              <mc:Fallback>
                <p:oleObj name="Visio" r:id="rId1" imgW="9740900" imgH="7150100" progId="Visio.Drawing.11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5984" y="1998754"/>
                        <a:ext cx="4286280" cy="31447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 smtClean="0"/>
              <a:t>CompositionDemo.java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1000114"/>
            <a:ext cx="4429156" cy="3970318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组成关系</a:t>
            </a:r>
            <a:r>
              <a:rPr lang="en-US" sz="1400" dirty="0"/>
              <a:t>,</a:t>
            </a:r>
            <a:r>
              <a:rPr sz="1400" dirty="0"/>
              <a:t>汽车由各设备组成</a:t>
            </a:r>
            <a:endParaRPr sz="1400" dirty="0"/>
          </a:p>
          <a:p>
            <a:r>
              <a:rPr lang="en-US" sz="1400" dirty="0" smtClean="0"/>
              <a:t>class </a:t>
            </a:r>
            <a:r>
              <a:rPr lang="en-US" sz="1400" dirty="0"/>
              <a:t>Engine </a:t>
            </a:r>
            <a:r>
              <a:rPr lang="en-US" sz="1400" dirty="0" smtClean="0"/>
              <a:t>{</a:t>
            </a:r>
            <a:r>
              <a:rPr lang="en-US" altLang="zh-CN" sz="1400" dirty="0"/>
              <a:t>//</a:t>
            </a:r>
            <a:r>
              <a:rPr sz="1400" dirty="0" smtClean="0"/>
              <a:t>发动机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底盘</a:t>
            </a:r>
            <a:endParaRPr sz="1400" dirty="0"/>
          </a:p>
          <a:p>
            <a:r>
              <a:rPr lang="en-US" sz="1400" dirty="0"/>
              <a:t>class Chassis {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车身</a:t>
            </a:r>
            <a:endParaRPr sz="1400" dirty="0"/>
          </a:p>
          <a:p>
            <a:r>
              <a:rPr lang="en-US" sz="1400" dirty="0"/>
              <a:t>class Bodywork {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电路设备</a:t>
            </a:r>
            <a:endParaRPr sz="1400" dirty="0"/>
          </a:p>
          <a:p>
            <a:r>
              <a:rPr lang="en-US" sz="1400" dirty="0"/>
              <a:t>class Circuitry {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1000114"/>
            <a:ext cx="4429156" cy="3970318"/>
          </a:xfrm>
        </p:spPr>
        <p:txBody>
          <a:bodyPr/>
          <a:lstStyle/>
          <a:p>
            <a:r>
              <a:rPr lang="en-US" sz="1400" dirty="0" smtClean="0"/>
              <a:t>class </a:t>
            </a:r>
            <a:r>
              <a:rPr lang="en-US" sz="1400" dirty="0"/>
              <a:t>Car </a:t>
            </a:r>
            <a:r>
              <a:rPr lang="en-US" sz="1400" dirty="0" smtClean="0"/>
              <a:t>{</a:t>
            </a:r>
            <a:r>
              <a:rPr lang="en-US" altLang="zh-CN" sz="1400" dirty="0"/>
              <a:t>// </a:t>
            </a:r>
            <a:r>
              <a:rPr sz="1400" dirty="0" smtClean="0"/>
              <a:t>汽车</a:t>
            </a:r>
            <a:endParaRPr sz="1400" dirty="0"/>
          </a:p>
          <a:p>
            <a:r>
              <a:rPr lang="en-US" sz="1400" b="1" dirty="0" smtClean="0"/>
              <a:t>  Engine </a:t>
            </a:r>
            <a:r>
              <a:rPr lang="en-US" sz="1400" b="1" dirty="0" err="1"/>
              <a:t>engine</a:t>
            </a:r>
            <a:r>
              <a:rPr lang="en-US" sz="1400" b="1" dirty="0"/>
              <a:t>;</a:t>
            </a:r>
            <a:endParaRPr sz="1400" dirty="0"/>
          </a:p>
          <a:p>
            <a:r>
              <a:rPr lang="en-US" sz="1400" b="1" dirty="0" smtClean="0"/>
              <a:t>  Chassis </a:t>
            </a:r>
            <a:r>
              <a:rPr lang="en-US" sz="1400" b="1" dirty="0" err="1"/>
              <a:t>chassis</a:t>
            </a:r>
            <a:r>
              <a:rPr lang="en-US" sz="1400" b="1" dirty="0"/>
              <a:t>;</a:t>
            </a:r>
            <a:endParaRPr sz="1400" dirty="0"/>
          </a:p>
          <a:p>
            <a:r>
              <a:rPr lang="en-US" sz="1400" b="1" dirty="0" smtClean="0"/>
              <a:t>  Bodywork </a:t>
            </a:r>
            <a:r>
              <a:rPr lang="en-US" sz="1400" b="1" dirty="0" err="1"/>
              <a:t>bodywork</a:t>
            </a:r>
            <a:r>
              <a:rPr lang="en-US" sz="1400" b="1" dirty="0"/>
              <a:t>;</a:t>
            </a:r>
            <a:endParaRPr sz="1400" dirty="0"/>
          </a:p>
          <a:p>
            <a:r>
              <a:rPr lang="en-US" sz="1400" b="1" dirty="0" smtClean="0"/>
              <a:t>  Circuitry </a:t>
            </a:r>
            <a:r>
              <a:rPr lang="en-US" sz="1400" b="1" dirty="0" err="1"/>
              <a:t>circuitry</a:t>
            </a:r>
            <a:r>
              <a:rPr lang="en-US" sz="1400" b="1" dirty="0" smtClean="0"/>
              <a:t>;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  Car(Engine </a:t>
            </a:r>
            <a:r>
              <a:rPr lang="en-US" sz="1400" dirty="0" err="1"/>
              <a:t>engine</a:t>
            </a:r>
            <a:r>
              <a:rPr lang="en-US" sz="1400" dirty="0"/>
              <a:t>, Chassis </a:t>
            </a:r>
            <a:r>
              <a:rPr lang="en-US" sz="1400" dirty="0" err="1"/>
              <a:t>chassis</a:t>
            </a:r>
            <a:r>
              <a:rPr lang="en-US" sz="1400" dirty="0"/>
              <a:t>, Bodywork </a:t>
            </a:r>
            <a:r>
              <a:rPr lang="en-US" sz="1400" dirty="0" err="1"/>
              <a:t>bodywork</a:t>
            </a:r>
            <a:r>
              <a:rPr lang="en-US" sz="1400" dirty="0"/>
              <a:t>, </a:t>
            </a:r>
            <a:r>
              <a:rPr lang="en-US" sz="1400" dirty="0" smtClean="0"/>
              <a:t>Circuitry </a:t>
            </a:r>
            <a:r>
              <a:rPr lang="en-US" sz="1400" dirty="0" err="1"/>
              <a:t>circuitry</a:t>
            </a:r>
            <a:r>
              <a:rPr lang="en-US" sz="1400" dirty="0"/>
              <a:t>) </a:t>
            </a:r>
            <a:r>
              <a:rPr lang="en-US" sz="1400" dirty="0" smtClean="0"/>
              <a:t>  {</a:t>
            </a:r>
            <a:endParaRPr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this.engine</a:t>
            </a:r>
            <a:r>
              <a:rPr lang="en-US" sz="1400" dirty="0" smtClean="0"/>
              <a:t> </a:t>
            </a:r>
            <a:r>
              <a:rPr lang="en-US" sz="1400" dirty="0"/>
              <a:t>= engine;</a:t>
            </a:r>
            <a:endParaRPr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this.chassis</a:t>
            </a:r>
            <a:r>
              <a:rPr lang="en-US" sz="1400" dirty="0" smtClean="0"/>
              <a:t> </a:t>
            </a:r>
            <a:r>
              <a:rPr lang="en-US" sz="1400" dirty="0"/>
              <a:t>= chassis;</a:t>
            </a:r>
            <a:endParaRPr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this.bodywork</a:t>
            </a:r>
            <a:r>
              <a:rPr lang="en-US" sz="1400" dirty="0" smtClean="0"/>
              <a:t> </a:t>
            </a:r>
            <a:r>
              <a:rPr lang="en-US" sz="1400" dirty="0"/>
              <a:t>= bodywork;</a:t>
            </a:r>
            <a:endParaRPr sz="1400" dirty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this.circuitry</a:t>
            </a:r>
            <a:r>
              <a:rPr lang="en-US" sz="1400" dirty="0" smtClean="0"/>
              <a:t> </a:t>
            </a:r>
            <a:r>
              <a:rPr lang="en-US" sz="1400" dirty="0"/>
              <a:t>= circuitry</a:t>
            </a:r>
            <a:r>
              <a:rPr lang="en-US" sz="1400" dirty="0" smtClean="0"/>
              <a:t>;}}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build="p"/>
      <p:bldP spid="8" grpId="0" animBg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357172"/>
            <a:ext cx="8207375" cy="2357452"/>
          </a:xfrm>
        </p:spPr>
        <p:txBody>
          <a:bodyPr/>
          <a:lstStyle/>
          <a:p>
            <a:r>
              <a:rPr dirty="0" smtClean="0"/>
              <a:t>CompositionDemo.java</a:t>
            </a:r>
            <a:r>
              <a:rPr lang="zh-CN" altLang="en-US" dirty="0" smtClean="0"/>
              <a:t>（代码</a:t>
            </a:r>
            <a:r>
              <a:rPr smtClean="0"/>
              <a:t>2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880354"/>
            <a:ext cx="8143932" cy="3620222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CompositionDemo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/>
              <a:t>	Engine </a:t>
            </a:r>
            <a:r>
              <a:rPr lang="en-US" sz="1400" b="1" dirty="0" err="1"/>
              <a:t>engine</a:t>
            </a:r>
            <a:r>
              <a:rPr lang="en-US" sz="1400" b="1" dirty="0"/>
              <a:t> = new Engine();</a:t>
            </a:r>
            <a:endParaRPr sz="1400" dirty="0"/>
          </a:p>
          <a:p>
            <a:r>
              <a:rPr lang="en-US" sz="1400" b="1" dirty="0"/>
              <a:t>		Chassis </a:t>
            </a:r>
            <a:r>
              <a:rPr lang="en-US" sz="1400" b="1" dirty="0" err="1"/>
              <a:t>chassis</a:t>
            </a:r>
            <a:r>
              <a:rPr lang="en-US" sz="1400" b="1" dirty="0"/>
              <a:t> = new Chassis();</a:t>
            </a:r>
            <a:endParaRPr sz="1400" dirty="0"/>
          </a:p>
          <a:p>
            <a:r>
              <a:rPr lang="en-US" sz="1400" b="1" dirty="0"/>
              <a:t>		Bodywork </a:t>
            </a:r>
            <a:r>
              <a:rPr lang="en-US" sz="1400" b="1" dirty="0" err="1"/>
              <a:t>bodywork</a:t>
            </a:r>
            <a:r>
              <a:rPr lang="en-US" sz="1400" b="1" dirty="0"/>
              <a:t> = new Bodywork();</a:t>
            </a:r>
            <a:endParaRPr sz="1400" dirty="0"/>
          </a:p>
          <a:p>
            <a:r>
              <a:rPr lang="en-US" sz="1400" b="1" dirty="0"/>
              <a:t>		Circuitry </a:t>
            </a:r>
            <a:r>
              <a:rPr lang="en-US" sz="1400" b="1" dirty="0" err="1"/>
              <a:t>circuitry</a:t>
            </a:r>
            <a:r>
              <a:rPr lang="en-US" sz="1400" b="1" dirty="0"/>
              <a:t> = new Circuitry();</a:t>
            </a:r>
            <a:endParaRPr sz="1400" dirty="0"/>
          </a:p>
          <a:p>
            <a:r>
              <a:rPr lang="en-US" sz="1400" b="1" dirty="0"/>
              <a:t>		Car </a:t>
            </a:r>
            <a:r>
              <a:rPr lang="en-US" sz="1400" b="1" dirty="0" err="1"/>
              <a:t>car</a:t>
            </a:r>
            <a:r>
              <a:rPr lang="en-US" sz="1400" b="1" dirty="0"/>
              <a:t> = new Car(engine, chassis, bodywork, circuitry);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68" y="642924"/>
            <a:ext cx="4643470" cy="3571900"/>
          </a:xfrm>
        </p:spPr>
        <p:txBody>
          <a:bodyPr/>
          <a:lstStyle/>
          <a:p>
            <a:pPr>
              <a:buNone/>
            </a:pPr>
            <a:r>
              <a:rPr dirty="0" smtClean="0"/>
              <a:t>	</a:t>
            </a:r>
            <a:r>
              <a:rPr lang="zh-CN" dirty="0" smtClean="0"/>
              <a:t>在</a:t>
            </a:r>
            <a:r>
              <a:rPr lang="zh-CN" dirty="0"/>
              <a:t>一个类的类体之内再定义一个类，该情况下外面的类称为“外部类”，里面的类称为</a:t>
            </a:r>
            <a:r>
              <a:rPr lang="zh-CN" dirty="0" smtClean="0"/>
              <a:t>“内部类”</a:t>
            </a:r>
            <a:endParaRPr dirty="0" smtClean="0"/>
          </a:p>
          <a:p>
            <a:r>
              <a:rPr lang="zh-CN" dirty="0" smtClean="0"/>
              <a:t>成员</a:t>
            </a:r>
            <a:r>
              <a:rPr lang="zh-CN" dirty="0"/>
              <a:t>内</a:t>
            </a:r>
            <a:r>
              <a:rPr lang="zh-CN" dirty="0" smtClean="0"/>
              <a:t>部类</a:t>
            </a:r>
            <a:endParaRPr dirty="0" smtClean="0"/>
          </a:p>
          <a:p>
            <a:r>
              <a:rPr lang="zh-CN" dirty="0" smtClean="0"/>
              <a:t>局部</a:t>
            </a:r>
            <a:r>
              <a:rPr lang="zh-CN" dirty="0"/>
              <a:t>内</a:t>
            </a:r>
            <a:r>
              <a:rPr lang="zh-CN" dirty="0" smtClean="0"/>
              <a:t>部类</a:t>
            </a:r>
            <a:endParaRPr dirty="0" smtClean="0"/>
          </a:p>
          <a:p>
            <a:r>
              <a:rPr lang="zh-CN" dirty="0" smtClean="0"/>
              <a:t>静态</a:t>
            </a:r>
            <a:r>
              <a:rPr lang="zh-CN" dirty="0"/>
              <a:t>内</a:t>
            </a:r>
            <a:r>
              <a:rPr lang="zh-CN" dirty="0" smtClean="0"/>
              <a:t>部类</a:t>
            </a:r>
            <a:endParaRPr dirty="0" smtClean="0"/>
          </a:p>
          <a:p>
            <a:r>
              <a:rPr lang="zh-CN" dirty="0" smtClean="0"/>
              <a:t>匿名</a:t>
            </a:r>
            <a:r>
              <a:rPr lang="zh-CN" dirty="0"/>
              <a:t>内</a:t>
            </a:r>
            <a:r>
              <a:rPr lang="zh-CN" dirty="0" smtClean="0"/>
              <a:t>部类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  </a:t>
            </a:r>
            <a:r>
              <a:rPr dirty="0" smtClean="0"/>
              <a:t>内部类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48030" y="509270"/>
            <a:ext cx="7733665" cy="4707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lvl="0" indent="-342900" algn="l" fontAlgn="base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</a:pPr>
            <a:r>
              <a:rPr lang="en-US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  <a:sym typeface="+mn-ea"/>
              </a:rPr>
              <a:t>内部类可以很方便访问外部类的私有成员属性，并且外部类可以通过内部类对象来访问内部类的私有成员属性。在外部类方法中可以访问成员内部类的成员，同时也可以在外部类的外部直接实例化内部类的对象，内部类对象实例化语法格式如下：【语法】外部类.内部类   对象名=new 外部类对象.new 内部类构造方法;</a:t>
            </a:r>
            <a:endParaRPr lang="en-US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1473" y="357172"/>
            <a:ext cx="8143932" cy="1000132"/>
          </a:xfrm>
        </p:spPr>
        <p:txBody>
          <a:bodyPr/>
          <a:lstStyle/>
          <a:p>
            <a:r>
              <a:rPr lang="zh-CN" altLang="en-US" dirty="0" smtClean="0"/>
              <a:t>定义：</a:t>
            </a:r>
            <a:r>
              <a:rPr lang="zh-CN" dirty="0" smtClean="0"/>
              <a:t>在</a:t>
            </a:r>
            <a:r>
              <a:rPr lang="zh-CN" dirty="0"/>
              <a:t>“外部类”的内部定义一个</a:t>
            </a:r>
            <a:r>
              <a:rPr lang="zh-CN" dirty="0" smtClean="0"/>
              <a:t>类</a:t>
            </a:r>
            <a:endParaRPr dirty="0" smtClean="0"/>
          </a:p>
          <a:p>
            <a:r>
              <a:rPr lang="en-US" dirty="0" smtClean="0"/>
              <a:t>C</a:t>
            </a:r>
            <a:r>
              <a:rPr dirty="0" smtClean="0"/>
              <a:t>ow</a:t>
            </a:r>
            <a:r>
              <a:rPr dirty="0"/>
              <a:t>.</a:t>
            </a:r>
            <a:r>
              <a:rPr dirty="0" smtClean="0"/>
              <a:t>java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5.4.1  </a:t>
            </a:r>
            <a:r>
              <a:rPr dirty="0" smtClean="0"/>
              <a:t>成员内部类</a:t>
            </a:r>
            <a:endParaRPr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4282" y="1378761"/>
            <a:ext cx="4286280" cy="3693319"/>
          </a:xfrm>
        </p:spPr>
        <p:txBody>
          <a:bodyPr/>
          <a:lstStyle/>
          <a:p>
            <a:r>
              <a:rPr lang="en-US" sz="1200" b="1" dirty="0"/>
              <a:t>public class Cow {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private </a:t>
            </a:r>
            <a:r>
              <a:rPr lang="en-US" sz="1200" dirty="0"/>
              <a:t>double weight</a:t>
            </a:r>
            <a:r>
              <a:rPr lang="en-US" sz="1200" dirty="0" smtClean="0"/>
              <a:t>;</a:t>
            </a:r>
            <a:r>
              <a:rPr lang="en-US" sz="1200" dirty="0"/>
              <a:t> 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// </a:t>
            </a:r>
            <a:r>
              <a:rPr sz="1200" dirty="0"/>
              <a:t>外部类的两个重载的构造器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public </a:t>
            </a:r>
            <a:r>
              <a:rPr lang="en-US" sz="1200" dirty="0"/>
              <a:t>Cow() {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}</a:t>
            </a:r>
            <a:r>
              <a:rPr lang="en-US" sz="1200" dirty="0"/>
              <a:t> 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public </a:t>
            </a:r>
            <a:r>
              <a:rPr lang="en-US" sz="1200" dirty="0"/>
              <a:t>Cow(double weight) {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err="1" smtClean="0"/>
              <a:t>this.weight</a:t>
            </a:r>
            <a:r>
              <a:rPr lang="en-US" sz="1200" dirty="0" smtClean="0"/>
              <a:t> </a:t>
            </a:r>
            <a:r>
              <a:rPr lang="en-US" sz="1200" dirty="0"/>
              <a:t>= weight;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}</a:t>
            </a:r>
            <a:r>
              <a:rPr lang="en-US" sz="1200" dirty="0"/>
              <a:t> 	</a:t>
            </a:r>
            <a:endParaRPr lang="en-US" sz="1200" dirty="0" smtClean="0"/>
          </a:p>
          <a:p>
            <a:r>
              <a:rPr lang="en-US" altLang="zh-CN" sz="1200" dirty="0"/>
              <a:t>// </a:t>
            </a:r>
            <a:r>
              <a:rPr sz="1200" dirty="0"/>
              <a:t>定义一个成员内部类</a:t>
            </a:r>
            <a:endParaRPr sz="1200" dirty="0"/>
          </a:p>
          <a:p>
            <a:r>
              <a:rPr lang="en-US" sz="1200" b="1" dirty="0" smtClean="0"/>
              <a:t>  private </a:t>
            </a:r>
            <a:r>
              <a:rPr lang="en-US" sz="1200" b="1" dirty="0"/>
              <a:t>class </a:t>
            </a:r>
            <a:r>
              <a:rPr lang="en-US" sz="1200" b="1" dirty="0" err="1" smtClean="0"/>
              <a:t>CowLeg</a:t>
            </a:r>
            <a:r>
              <a:rPr lang="en-US" sz="1200" b="1" dirty="0" smtClean="0"/>
              <a:t> {</a:t>
            </a:r>
            <a:endParaRPr lang="en-US" sz="1200" b="1" dirty="0" smtClean="0"/>
          </a:p>
          <a:p>
            <a:r>
              <a:rPr lang="en-US" sz="1200" b="1" dirty="0" smtClean="0"/>
              <a:t>	</a:t>
            </a:r>
            <a:r>
              <a:rPr lang="en-US" altLang="zh-CN" sz="1200" b="1" dirty="0" smtClean="0"/>
              <a:t>……</a:t>
            </a:r>
            <a:endParaRPr lang="en-US" sz="1200" b="1" dirty="0" smtClean="0"/>
          </a:p>
          <a:p>
            <a:r>
              <a:rPr lang="en-US" sz="1200" b="1" dirty="0" smtClean="0"/>
              <a:t>  } </a:t>
            </a:r>
            <a:endParaRPr sz="1200" dirty="0"/>
          </a:p>
          <a:p>
            <a:r>
              <a:rPr lang="en-US" sz="1200" dirty="0" smtClean="0"/>
              <a:t>}</a:t>
            </a:r>
            <a:endParaRPr sz="12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572000" y="1428742"/>
            <a:ext cx="4429156" cy="1200329"/>
          </a:xfrm>
        </p:spPr>
        <p:txBody>
          <a:bodyPr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Cow </a:t>
            </a:r>
            <a:r>
              <a:rPr lang="en-US" sz="1200" dirty="0" err="1"/>
              <a:t>cow</a:t>
            </a:r>
            <a:r>
              <a:rPr lang="en-US" sz="1200" dirty="0"/>
              <a:t> = new Cow(378.9);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cow.test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sp>
        <p:nvSpPr>
          <p:cNvPr id="10" name="文本占位符 8"/>
          <p:cNvSpPr txBox="1"/>
          <p:nvPr/>
        </p:nvSpPr>
        <p:spPr bwMode="auto">
          <a:xfrm>
            <a:off x="4572000" y="3127723"/>
            <a:ext cx="4429156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运行结果：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1200" b="1" dirty="0" smtClean="0"/>
              <a:t>当前牛腿颜色是：黑白相间</a:t>
            </a:r>
            <a:r>
              <a:rPr lang="en-US" sz="1200" b="1" dirty="0" smtClean="0"/>
              <a:t>, </a:t>
            </a:r>
            <a:r>
              <a:rPr lang="zh-CN" altLang="en-US" sz="1200" b="1" dirty="0" smtClean="0"/>
              <a:t>高：</a:t>
            </a:r>
            <a:r>
              <a:rPr lang="en-US" sz="1200" b="1" dirty="0" smtClean="0"/>
              <a:t>1.12</a:t>
            </a:r>
            <a:endParaRPr lang="zh-CN" altLang="en-US" sz="1200" b="1" dirty="0" smtClean="0"/>
          </a:p>
          <a:p>
            <a:r>
              <a:rPr lang="zh-CN" altLang="en-US" sz="1200" b="1" dirty="0" smtClean="0"/>
              <a:t>本牛腿所在奶牛重：</a:t>
            </a:r>
            <a:r>
              <a:rPr lang="en-US" sz="1200" b="1" dirty="0" smtClean="0"/>
              <a:t>378.9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  <p:bldP spid="9" grpId="0" animBg="1" uiExpand="1" build="p"/>
      <p:bldP spid="10" grpId="0" animBg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	</a:t>
            </a:r>
            <a:r>
              <a:rPr lang="zh-CN" altLang="en-US" dirty="0" smtClean="0"/>
              <a:t>定义：</a:t>
            </a:r>
            <a:r>
              <a:rPr lang="zh-CN" dirty="0" smtClean="0"/>
              <a:t>在</a:t>
            </a:r>
            <a:r>
              <a:rPr lang="zh-CN" dirty="0"/>
              <a:t>方法中定义的内部类称为局部内部类</a:t>
            </a:r>
            <a:endParaRPr dirty="0" smtClean="0"/>
          </a:p>
          <a:p>
            <a:r>
              <a:rPr lang="zh-CN" dirty="0"/>
              <a:t>局部内部类不能用</a:t>
            </a:r>
            <a:r>
              <a:rPr dirty="0"/>
              <a:t>public</a:t>
            </a:r>
            <a:r>
              <a:rPr lang="zh-CN" dirty="0"/>
              <a:t>或</a:t>
            </a:r>
            <a:r>
              <a:rPr dirty="0"/>
              <a:t>private</a:t>
            </a:r>
            <a:r>
              <a:rPr lang="zh-CN" dirty="0"/>
              <a:t>访问修饰符进行</a:t>
            </a:r>
            <a:r>
              <a:rPr lang="zh-CN" dirty="0" smtClean="0"/>
              <a:t>声明</a:t>
            </a:r>
            <a:endParaRPr dirty="0" smtClean="0"/>
          </a:p>
          <a:p>
            <a:r>
              <a:rPr lang="zh-CN" altLang="en-US" dirty="0"/>
              <a:t>局部内部类</a:t>
            </a:r>
            <a:r>
              <a:rPr lang="zh-CN" dirty="0" smtClean="0"/>
              <a:t>作用域</a:t>
            </a:r>
            <a:r>
              <a:rPr lang="zh-CN" dirty="0"/>
              <a:t>被限定在声明该类的方法块</a:t>
            </a:r>
            <a:r>
              <a:rPr lang="zh-CN" dirty="0" smtClean="0"/>
              <a:t>中</a:t>
            </a:r>
            <a:endParaRPr dirty="0" smtClean="0"/>
          </a:p>
          <a:p>
            <a:r>
              <a:rPr lang="zh-CN" dirty="0" smtClean="0"/>
              <a:t>局部</a:t>
            </a:r>
            <a:r>
              <a:rPr lang="zh-CN" dirty="0"/>
              <a:t>内部类的优势在于，它可以对外界完全隐藏起来，除了所在的方法之外，对其他方法而言是不透明</a:t>
            </a:r>
            <a:r>
              <a:rPr lang="zh-CN" dirty="0" smtClean="0"/>
              <a:t>的</a:t>
            </a:r>
            <a:endParaRPr dirty="0" smtClean="0"/>
          </a:p>
          <a:p>
            <a:r>
              <a:rPr lang="zh-CN" dirty="0" smtClean="0"/>
              <a:t>局部</a:t>
            </a:r>
            <a:r>
              <a:rPr lang="zh-CN" dirty="0"/>
              <a:t>内部类不仅可以访问包含它的外部类的成员，还可以访问局部变量，但这些局部变量必须被声明为</a:t>
            </a:r>
            <a:r>
              <a:rPr dirty="0"/>
              <a:t>final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5.4.2  </a:t>
            </a:r>
            <a:r>
              <a:rPr dirty="0" smtClean="0"/>
              <a:t>局部内部类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928676"/>
          <a:ext cx="7748587" cy="3172877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1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关系概述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继承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多态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其他依赖关系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内部类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单例模式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2357452"/>
          </a:xfrm>
        </p:spPr>
        <p:txBody>
          <a:bodyPr/>
          <a:lstStyle/>
          <a:p>
            <a:r>
              <a:rPr dirty="0"/>
              <a:t>LocalInnerClass</a:t>
            </a:r>
            <a:r>
              <a:rPr dirty="0" smtClean="0"/>
              <a:t>.java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7224" y="4286262"/>
            <a:ext cx="7715304" cy="500066"/>
          </a:xfrm>
        </p:spPr>
        <p:txBody>
          <a:bodyPr/>
          <a:lstStyle/>
          <a:p>
            <a:r>
              <a:rPr sz="1400" dirty="0"/>
              <a:t>在实际开发中很少使用局部内部类，这是因为局部内部类的作用域很小，只能在当前方法中使用</a:t>
            </a:r>
            <a:endParaRPr sz="1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714348" y="928676"/>
            <a:ext cx="7715304" cy="3139321"/>
          </a:xfrm>
        </p:spPr>
        <p:txBody>
          <a:bodyPr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	</a:t>
            </a:r>
            <a:endParaRPr lang="en-US" sz="1200" dirty="0"/>
          </a:p>
          <a:p>
            <a:r>
              <a:rPr lang="en-US" sz="1200" b="1" dirty="0"/>
              <a:t>	class </a:t>
            </a:r>
            <a:r>
              <a:rPr lang="en-US" sz="1200" b="1" dirty="0" err="1"/>
              <a:t>InnerBase</a:t>
            </a:r>
            <a:r>
              <a:rPr lang="en-US" sz="1200" b="1" dirty="0"/>
              <a:t> {</a:t>
            </a:r>
            <a:r>
              <a:rPr lang="en-US" altLang="zh-CN" sz="1200" b="1" dirty="0"/>
              <a:t>// </a:t>
            </a:r>
            <a:r>
              <a:rPr sz="1200" b="1" dirty="0"/>
              <a:t>定义局部内部类</a:t>
            </a:r>
            <a:endParaRPr sz="1200" dirty="0"/>
          </a:p>
          <a:p>
            <a:r>
              <a:rPr sz="1200" b="1" dirty="0"/>
              <a:t>		</a:t>
            </a:r>
            <a:r>
              <a:rPr lang="en-US" sz="1200" b="1" dirty="0" err="1"/>
              <a:t>int</a:t>
            </a:r>
            <a:r>
              <a:rPr lang="en-US" sz="1200" b="1" dirty="0"/>
              <a:t> a;</a:t>
            </a:r>
            <a:endParaRPr lang="en-US" sz="1200" dirty="0"/>
          </a:p>
          <a:p>
            <a:r>
              <a:rPr lang="en-US" sz="1200" b="1" dirty="0"/>
              <a:t>	}</a:t>
            </a:r>
            <a:r>
              <a:rPr lang="en-US" sz="1200" dirty="0"/>
              <a:t>	</a:t>
            </a:r>
            <a:endParaRPr lang="en-US" sz="1200" dirty="0"/>
          </a:p>
          <a:p>
            <a:r>
              <a:rPr lang="en-US" sz="1200" b="1" dirty="0"/>
              <a:t>	class </a:t>
            </a:r>
            <a:r>
              <a:rPr lang="en-US" sz="1200" b="1" dirty="0" err="1"/>
              <a:t>InnerSub</a:t>
            </a:r>
            <a:r>
              <a:rPr lang="en-US" sz="1200" b="1" dirty="0"/>
              <a:t> extends </a:t>
            </a:r>
            <a:r>
              <a:rPr lang="en-US" sz="1200" b="1" dirty="0" err="1"/>
              <a:t>InnerBase</a:t>
            </a:r>
            <a:r>
              <a:rPr lang="en-US" sz="1200" b="1" dirty="0"/>
              <a:t> {</a:t>
            </a:r>
            <a:r>
              <a:rPr lang="en-US" altLang="zh-CN" sz="1200" b="1" dirty="0"/>
              <a:t>// </a:t>
            </a:r>
            <a:r>
              <a:rPr sz="1200" b="1" dirty="0"/>
              <a:t>定义局部内部类的子类</a:t>
            </a:r>
            <a:endParaRPr sz="1200" dirty="0"/>
          </a:p>
          <a:p>
            <a:r>
              <a:rPr sz="1200" b="1" dirty="0"/>
              <a:t>		</a:t>
            </a:r>
            <a:r>
              <a:rPr lang="en-US" sz="1200" b="1" dirty="0" err="1"/>
              <a:t>int</a:t>
            </a:r>
            <a:r>
              <a:rPr lang="en-US" sz="1200" b="1" dirty="0"/>
              <a:t> b;</a:t>
            </a:r>
            <a:endParaRPr lang="en-US" sz="1200" dirty="0"/>
          </a:p>
          <a:p>
            <a:r>
              <a:rPr lang="en-US" sz="1200" b="1" dirty="0"/>
              <a:t>	}</a:t>
            </a:r>
            <a:r>
              <a:rPr lang="en-US" sz="1200" dirty="0"/>
              <a:t>	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InnerSub</a:t>
            </a:r>
            <a:r>
              <a:rPr lang="en-US" sz="1200" dirty="0"/>
              <a:t> is = new </a:t>
            </a:r>
            <a:r>
              <a:rPr lang="en-US" sz="1200" dirty="0" err="1"/>
              <a:t>InnerSub</a:t>
            </a:r>
            <a:r>
              <a:rPr lang="en-US" sz="1200" dirty="0"/>
              <a:t>(); </a:t>
            </a:r>
            <a:r>
              <a:rPr lang="en-US" altLang="zh-CN" sz="1200" dirty="0"/>
              <a:t>// </a:t>
            </a:r>
            <a:r>
              <a:rPr sz="1200" dirty="0"/>
              <a:t>创建局部内部类的对象</a:t>
            </a:r>
            <a:endParaRPr sz="1200" dirty="0"/>
          </a:p>
          <a:p>
            <a:r>
              <a:rPr sz="1200" dirty="0"/>
              <a:t>	</a:t>
            </a:r>
            <a:r>
              <a:rPr lang="en-US" sz="1200" dirty="0" err="1"/>
              <a:t>is.a</a:t>
            </a:r>
            <a:r>
              <a:rPr lang="en-US" sz="1200" dirty="0"/>
              <a:t> = 5; </a:t>
            </a:r>
            <a:r>
              <a:rPr lang="en-US" sz="1200" dirty="0" err="1"/>
              <a:t>is.b</a:t>
            </a:r>
            <a:r>
              <a:rPr lang="en-US" sz="1200" dirty="0"/>
              <a:t> = 8;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en-US" sz="1200" dirty="0" err="1"/>
              <a:t>InnerSub</a:t>
            </a:r>
            <a:r>
              <a:rPr sz="1200" dirty="0"/>
              <a:t>对象的</a:t>
            </a:r>
            <a:r>
              <a:rPr lang="en-US" sz="1200" dirty="0"/>
              <a:t>a</a:t>
            </a:r>
            <a:r>
              <a:rPr sz="1200" dirty="0"/>
              <a:t>和</a:t>
            </a:r>
            <a:r>
              <a:rPr lang="en-US" sz="1200" dirty="0"/>
              <a:t>b</a:t>
            </a:r>
            <a:r>
              <a:rPr sz="1200" dirty="0"/>
              <a:t>实例变量是</a:t>
            </a:r>
            <a:r>
              <a:rPr sz="1200" dirty="0" smtClean="0"/>
              <a:t>：</a:t>
            </a:r>
            <a:r>
              <a:rPr lang="en-US" altLang="zh-CN" sz="1200" dirty="0" smtClean="0"/>
              <a:t>“ + </a:t>
            </a:r>
            <a:r>
              <a:rPr lang="en-US" sz="1200" dirty="0" err="1"/>
              <a:t>is.a</a:t>
            </a:r>
            <a:r>
              <a:rPr lang="en-US" sz="1200" dirty="0"/>
              <a:t> + "," + </a:t>
            </a:r>
            <a:r>
              <a:rPr lang="en-US" sz="1200" dirty="0" err="1"/>
              <a:t>is.b</a:t>
            </a:r>
            <a:r>
              <a:rPr lang="en-US" sz="1200" dirty="0"/>
              <a:t>);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4136520"/>
            <a:ext cx="484014" cy="484014"/>
          </a:xfrm>
          <a:prstGeom prst="rect">
            <a:avLst/>
          </a:prstGeom>
        </p:spPr>
      </p:pic>
      <p:sp>
        <p:nvSpPr>
          <p:cNvPr id="11" name="文本框 6"/>
          <p:cNvSpPr txBox="1"/>
          <p:nvPr/>
        </p:nvSpPr>
        <p:spPr>
          <a:xfrm>
            <a:off x="192061" y="4589479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9" grpId="0" animBg="1" uiExpand="1" build="p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 smtClean="0"/>
              <a:t>	</a:t>
            </a:r>
            <a:r>
              <a:rPr lang="zh-CN" altLang="en-US" dirty="0" smtClean="0"/>
              <a:t>定义：</a:t>
            </a:r>
            <a:r>
              <a:rPr lang="zh-CN" dirty="0"/>
              <a:t>使用</a:t>
            </a:r>
            <a:r>
              <a:rPr dirty="0"/>
              <a:t>static</a:t>
            </a:r>
            <a:r>
              <a:rPr lang="zh-CN" dirty="0"/>
              <a:t>关键字修饰一个内部类，则该内部类称为“静态内部类”</a:t>
            </a:r>
            <a:endParaRPr dirty="0" smtClean="0"/>
          </a:p>
          <a:p>
            <a:r>
              <a:rPr lang="zh-CN" dirty="0"/>
              <a:t>静态内部类属于外部类的本身，而不属于外部类的某个</a:t>
            </a:r>
            <a:r>
              <a:rPr lang="zh-CN" dirty="0" smtClean="0"/>
              <a:t>对象</a:t>
            </a:r>
            <a:endParaRPr dirty="0" smtClean="0"/>
          </a:p>
          <a:p>
            <a:pPr>
              <a:buNone/>
            </a:pPr>
            <a:r>
              <a:rPr dirty="0" smtClean="0"/>
              <a:t>	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5.4.3  </a:t>
            </a:r>
            <a:r>
              <a:rPr dirty="0" smtClean="0"/>
              <a:t>静态内部类</a:t>
            </a:r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28662" y="2714627"/>
            <a:ext cx="7643866" cy="507831"/>
          </a:xfrm>
        </p:spPr>
        <p:txBody>
          <a:bodyPr/>
          <a:lstStyle/>
          <a:p>
            <a:r>
              <a:rPr dirty="0" smtClean="0"/>
              <a:t>即：</a:t>
            </a:r>
            <a:r>
              <a:rPr lang="en-US" altLang="zh-CN" dirty="0" smtClean="0"/>
              <a:t>static</a:t>
            </a:r>
            <a:r>
              <a:rPr dirty="0"/>
              <a:t>关键字将内部类变成与外部类相关，而不是外部类的实例相关。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uiExpand="1" build="p"/>
      <p:bldP spid="6" grpId="0" animBg="1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00039" y="357172"/>
            <a:ext cx="8207375" cy="2357452"/>
          </a:xfrm>
        </p:spPr>
        <p:txBody>
          <a:bodyPr/>
          <a:lstStyle/>
          <a:p>
            <a:r>
              <a:rPr dirty="0"/>
              <a:t>StaticInnerClassDemo.java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85786" y="4572014"/>
            <a:ext cx="7715304" cy="500066"/>
          </a:xfrm>
        </p:spPr>
        <p:txBody>
          <a:bodyPr/>
          <a:lstStyle/>
          <a:p>
            <a:r>
              <a:rPr sz="1400" dirty="0"/>
              <a:t>静态内部类可以用</a:t>
            </a:r>
            <a:r>
              <a:rPr lang="en-US" sz="1400" dirty="0" err="1"/>
              <a:t>public,protected,private</a:t>
            </a:r>
            <a:r>
              <a:rPr sz="1400" dirty="0"/>
              <a:t>修饰，只能访问外部类的静态成员</a:t>
            </a:r>
            <a:endParaRPr sz="14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642910" y="785800"/>
            <a:ext cx="7715304" cy="3693319"/>
          </a:xfrm>
        </p:spPr>
        <p:txBody>
          <a:bodyPr/>
          <a:lstStyle/>
          <a:p>
            <a:r>
              <a:rPr lang="en-US" sz="1200" dirty="0"/>
              <a:t>public class </a:t>
            </a:r>
            <a:r>
              <a:rPr lang="en-US" sz="1200" dirty="0" err="1"/>
              <a:t>StaticInnerClassDemo</a:t>
            </a:r>
            <a:r>
              <a:rPr lang="en-US" sz="1200" dirty="0"/>
              <a:t> {</a:t>
            </a:r>
            <a:endParaRPr lang="en-US" sz="1200" dirty="0"/>
          </a:p>
          <a:p>
            <a:r>
              <a:rPr lang="en-US" sz="1200" dirty="0"/>
              <a:t>  private </a:t>
            </a:r>
            <a:r>
              <a:rPr lang="en-US" sz="1200" dirty="0" err="1"/>
              <a:t>int</a:t>
            </a:r>
            <a:r>
              <a:rPr lang="en-US" sz="1200" dirty="0"/>
              <a:t> prop1 = 5;</a:t>
            </a:r>
            <a:endParaRPr lang="en-US" sz="1200" dirty="0"/>
          </a:p>
          <a:p>
            <a:r>
              <a:rPr lang="en-US" sz="1200" dirty="0"/>
              <a:t>  private static </a:t>
            </a:r>
            <a:r>
              <a:rPr lang="en-US" sz="1200" dirty="0" err="1"/>
              <a:t>int</a:t>
            </a:r>
            <a:r>
              <a:rPr lang="en-US" sz="1200" dirty="0"/>
              <a:t> prop2 = 9; </a:t>
            </a:r>
            <a:endParaRPr lang="en-US" sz="1200" dirty="0"/>
          </a:p>
          <a:p>
            <a:r>
              <a:rPr lang="en-US" sz="1200" b="1" dirty="0"/>
              <a:t>   static class </a:t>
            </a:r>
            <a:r>
              <a:rPr lang="en-US" sz="1200" b="1" dirty="0" err="1"/>
              <a:t>StaticInnerClass</a:t>
            </a:r>
            <a:r>
              <a:rPr lang="en-US" sz="1200" b="1" dirty="0"/>
              <a:t> {</a:t>
            </a:r>
            <a:endParaRPr lang="en-US" sz="1200" dirty="0"/>
          </a:p>
          <a:p>
            <a:r>
              <a:rPr lang="en-US" sz="1200" b="1" dirty="0"/>
              <a:t>       // </a:t>
            </a:r>
            <a:r>
              <a:rPr sz="1200" b="1" dirty="0"/>
              <a:t>静态内部类里可以包含静态成员</a:t>
            </a:r>
            <a:endParaRPr sz="1200" dirty="0"/>
          </a:p>
          <a:p>
            <a:r>
              <a:rPr sz="1200" b="1" dirty="0"/>
              <a:t>       </a:t>
            </a:r>
            <a:r>
              <a:rPr lang="en-US" sz="1200" b="1" dirty="0"/>
              <a:t>private static </a:t>
            </a:r>
            <a:r>
              <a:rPr lang="en-US" sz="1200" b="1" dirty="0" err="1"/>
              <a:t>int</a:t>
            </a:r>
            <a:r>
              <a:rPr lang="en-US" sz="1200" b="1" dirty="0"/>
              <a:t> age; </a:t>
            </a:r>
            <a:endParaRPr lang="en-US" sz="1200" dirty="0"/>
          </a:p>
          <a:p>
            <a:r>
              <a:rPr lang="en-US" sz="1200" b="1" dirty="0"/>
              <a:t>       public void </a:t>
            </a:r>
            <a:r>
              <a:rPr lang="en-US" sz="1200" b="1" dirty="0" err="1"/>
              <a:t>accessOuterProp</a:t>
            </a:r>
            <a:r>
              <a:rPr lang="en-US" sz="1200" b="1" dirty="0"/>
              <a:t>() {</a:t>
            </a:r>
            <a:endParaRPr lang="en-US" sz="1200" dirty="0"/>
          </a:p>
          <a:p>
            <a:r>
              <a:rPr lang="en-US" sz="1200" b="1" dirty="0"/>
              <a:t>	  // </a:t>
            </a:r>
            <a:r>
              <a:rPr sz="1200" b="1" dirty="0"/>
              <a:t>下面代码出现错误：</a:t>
            </a:r>
            <a:endParaRPr sz="1200" dirty="0"/>
          </a:p>
          <a:p>
            <a:r>
              <a:rPr sz="1200" b="1" dirty="0"/>
              <a:t>	  </a:t>
            </a:r>
            <a:r>
              <a:rPr lang="en-US" altLang="zh-CN" sz="1200" b="1" dirty="0"/>
              <a:t>// </a:t>
            </a:r>
            <a:r>
              <a:rPr sz="1200" b="1" dirty="0"/>
              <a:t>静态内部类无法访问外部类的实例变量</a:t>
            </a:r>
            <a:endParaRPr sz="1200" dirty="0"/>
          </a:p>
          <a:p>
            <a:r>
              <a:rPr sz="1200" b="1" dirty="0"/>
              <a:t>	  </a:t>
            </a:r>
            <a:r>
              <a:rPr lang="en-US" sz="1200" b="1" dirty="0" err="1"/>
              <a:t>System.out.println</a:t>
            </a:r>
            <a:r>
              <a:rPr lang="en-US" sz="1200" b="1" dirty="0"/>
              <a:t>(prop1);</a:t>
            </a:r>
            <a:endParaRPr lang="en-US" sz="1200" dirty="0"/>
          </a:p>
          <a:p>
            <a:r>
              <a:rPr lang="en-US" sz="1200" b="1" dirty="0"/>
              <a:t>	  // </a:t>
            </a:r>
            <a:r>
              <a:rPr sz="1200" b="1" dirty="0"/>
              <a:t>下面代码正常</a:t>
            </a:r>
            <a:endParaRPr sz="1200" dirty="0"/>
          </a:p>
          <a:p>
            <a:r>
              <a:rPr sz="1200" b="1" dirty="0"/>
              <a:t>	  </a:t>
            </a:r>
            <a:r>
              <a:rPr lang="en-US" sz="1200" b="1" dirty="0" err="1"/>
              <a:t>System.out.println</a:t>
            </a:r>
            <a:r>
              <a:rPr lang="en-US" sz="1200" b="1" dirty="0"/>
              <a:t>(prop2);</a:t>
            </a:r>
            <a:endParaRPr lang="en-US" sz="1200" dirty="0"/>
          </a:p>
          <a:p>
            <a:r>
              <a:rPr lang="en-US" sz="1200" b="1" dirty="0"/>
              <a:t>	 </a:t>
            </a:r>
            <a:r>
              <a:rPr lang="en-US" sz="1200" b="1" dirty="0" smtClean="0"/>
              <a:t>} }</a:t>
            </a:r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4357700"/>
            <a:ext cx="484014" cy="484014"/>
          </a:xfrm>
          <a:prstGeom prst="rect">
            <a:avLst/>
          </a:prstGeom>
        </p:spPr>
      </p:pic>
      <p:sp>
        <p:nvSpPr>
          <p:cNvPr id="11" name="文本框 6"/>
          <p:cNvSpPr txBox="1"/>
          <p:nvPr/>
        </p:nvSpPr>
        <p:spPr>
          <a:xfrm>
            <a:off x="192061" y="4810659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2" name="乘号 11"/>
          <p:cNvSpPr/>
          <p:nvPr/>
        </p:nvSpPr>
        <p:spPr bwMode="auto">
          <a:xfrm>
            <a:off x="4071934" y="3214692"/>
            <a:ext cx="571504" cy="50006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9" grpId="0" animBg="1" build="p"/>
      <p:bldP spid="11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428610"/>
            <a:ext cx="8215365" cy="4286259"/>
          </a:xfrm>
        </p:spPr>
        <p:txBody>
          <a:bodyPr/>
          <a:lstStyle/>
          <a:p>
            <a:r>
              <a:rPr lang="zh-CN" dirty="0"/>
              <a:t>匿名内部类就是没有名字的内部类。匿名内部类适合只需要使用一次的类，当创建一个匿名类时会立即创建该类的一个实例，该类的定义会立即消失，不能重复使用</a:t>
            </a:r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5.4.4  </a:t>
            </a:r>
            <a:r>
              <a:rPr dirty="0" smtClean="0"/>
              <a:t>匿名内部类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955313"/>
            <a:ext cx="7858180" cy="2973891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AnonymousClassDemo</a:t>
            </a:r>
            <a:r>
              <a:rPr lang="en-US" sz="1400" dirty="0"/>
              <a:t>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/>
              <a:t>new Object() {</a:t>
            </a:r>
            <a:endParaRPr sz="1400" dirty="0"/>
          </a:p>
          <a:p>
            <a:r>
              <a:rPr lang="en-US" sz="1400" b="1" dirty="0"/>
              <a:t>			public String </a:t>
            </a:r>
            <a:r>
              <a:rPr lang="en-US" sz="1400" b="1" dirty="0" err="1"/>
              <a:t>toString</a:t>
            </a:r>
            <a:r>
              <a:rPr lang="en-US" sz="1400" b="1" dirty="0"/>
              <a:t>() {</a:t>
            </a:r>
            <a:endParaRPr sz="1400" dirty="0"/>
          </a:p>
          <a:p>
            <a:r>
              <a:rPr lang="en-US" sz="1400" b="1" dirty="0"/>
              <a:t>				return "</a:t>
            </a:r>
            <a:r>
              <a:rPr sz="1400" b="1" dirty="0"/>
              <a:t>匿名类对象</a:t>
            </a:r>
            <a:r>
              <a:rPr lang="en-US" sz="1400" b="1" dirty="0"/>
              <a:t>";</a:t>
            </a:r>
            <a:endParaRPr sz="1400" dirty="0"/>
          </a:p>
          <a:p>
            <a:r>
              <a:rPr lang="en-US" sz="1400" b="1" dirty="0"/>
              <a:t>			}</a:t>
            </a:r>
            <a:endParaRPr sz="1400" dirty="0"/>
          </a:p>
          <a:p>
            <a:r>
              <a:rPr lang="en-US" sz="1400" b="1" dirty="0"/>
              <a:t>		</a:t>
            </a:r>
            <a:r>
              <a:rPr lang="en-US" sz="1400" b="1" dirty="0" smtClean="0"/>
              <a:t>}</a:t>
            </a:r>
            <a:r>
              <a:rPr lang="en-US" sz="1400" dirty="0" smtClean="0"/>
              <a:t>);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1714480" y="857238"/>
            <a:ext cx="7072362" cy="2857520"/>
          </a:xfrm>
        </p:spPr>
        <p:txBody>
          <a:bodyPr/>
          <a:lstStyle/>
          <a:p>
            <a:pPr lvl="0"/>
            <a:r>
              <a:rPr lang="en-US" dirty="0" smtClean="0"/>
              <a:t>1</a:t>
            </a:r>
            <a:r>
              <a:rPr dirty="0" smtClean="0"/>
              <a:t>、匿名内部类不能有构造方法</a:t>
            </a:r>
            <a:r>
              <a:rPr dirty="0"/>
              <a:t>；</a:t>
            </a:r>
            <a:endParaRPr dirty="0"/>
          </a:p>
          <a:p>
            <a:pPr lvl="0"/>
            <a:r>
              <a:rPr lang="en-US" dirty="0" smtClean="0"/>
              <a:t>2</a:t>
            </a:r>
            <a:r>
              <a:rPr dirty="0" smtClean="0"/>
              <a:t>、匿名内部类不能定义任何静态成员</a:t>
            </a:r>
            <a:r>
              <a:rPr dirty="0"/>
              <a:t>、方法和类，但非静态的方法、属性、内部类是可以定义的；</a:t>
            </a:r>
            <a:endParaRPr dirty="0"/>
          </a:p>
          <a:p>
            <a:pPr lvl="0"/>
            <a:r>
              <a:rPr lang="en-US" dirty="0" smtClean="0"/>
              <a:t>3</a:t>
            </a:r>
            <a:r>
              <a:rPr dirty="0" smtClean="0"/>
              <a:t>、只能创建匿名内部类的一个实例</a:t>
            </a:r>
            <a:r>
              <a:rPr dirty="0"/>
              <a:t>；</a:t>
            </a:r>
            <a:endParaRPr dirty="0"/>
          </a:p>
          <a:p>
            <a:pPr lvl="0"/>
            <a:r>
              <a:rPr lang="en-US" dirty="0" smtClean="0"/>
              <a:t>4</a:t>
            </a:r>
            <a:r>
              <a:rPr dirty="0" smtClean="0"/>
              <a:t>、一个匿名内部类一定跟在</a:t>
            </a:r>
            <a:r>
              <a:rPr lang="en-US" dirty="0"/>
              <a:t>new</a:t>
            </a:r>
            <a:r>
              <a:rPr dirty="0"/>
              <a:t>的后面，创建其实现的接口或父类的对象。</a:t>
            </a:r>
            <a:endParaRPr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868" y="642924"/>
            <a:ext cx="4643470" cy="3571900"/>
          </a:xfrm>
        </p:spPr>
        <p:txBody>
          <a:bodyPr/>
          <a:lstStyle/>
          <a:p>
            <a:pPr>
              <a:buNone/>
            </a:pPr>
            <a:r>
              <a:rPr lang="zh-CN" dirty="0"/>
              <a:t>单例</a:t>
            </a:r>
            <a:r>
              <a:rPr lang="zh-CN" dirty="0" smtClean="0"/>
              <a:t>模式实现</a:t>
            </a:r>
            <a:r>
              <a:rPr lang="zh-CN" dirty="0"/>
              <a:t>方式：</a:t>
            </a:r>
            <a:endParaRPr lang="zh-CN" dirty="0"/>
          </a:p>
          <a:p>
            <a:pPr lvl="0"/>
            <a:r>
              <a:rPr lang="zh-CN" dirty="0"/>
              <a:t>构造方法私有；</a:t>
            </a:r>
            <a:endParaRPr lang="zh-CN" dirty="0"/>
          </a:p>
          <a:p>
            <a:pPr lvl="0"/>
            <a:r>
              <a:rPr lang="zh-CN" dirty="0"/>
              <a:t>用一个私有的静态变量引用实例；</a:t>
            </a:r>
            <a:endParaRPr lang="zh-CN" dirty="0"/>
          </a:p>
          <a:p>
            <a:pPr lvl="0"/>
            <a:r>
              <a:rPr lang="zh-CN" dirty="0"/>
              <a:t>提供一个公有的静态方法获取实例。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  </a:t>
            </a:r>
            <a:r>
              <a:rPr dirty="0" smtClean="0"/>
              <a:t>单例模式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55650" y="842645"/>
            <a:ext cx="7498080" cy="2861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42900" lvl="0" indent="-342900" algn="l" fontAlgn="base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</a:pP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  <a:sym typeface="+mn-ea"/>
              </a:rPr>
              <a:t>如Windows操作系统中的Recycle Bin（回收站）就是很典型的单例模式，在整个操作系统运行过程中，回收站一直维护着仅有的一个实例； </a:t>
            </a: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  <a:sym typeface="+mn-ea"/>
                <a:hlinkClick r:id="rId1" tooltip="操作系统知识库"/>
              </a:rPr>
              <a:t>操作系统</a:t>
            </a:r>
            <a:r>
              <a:rPr lang="zh-CN" altLang="zh-CN" sz="2000" b="1" dirty="0" smtClean="0"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  <a:sym typeface="+mn-ea"/>
              </a:rPr>
              <a:t>的文件系统，也是应用单例模式实现的具体例子，一个操作系统只能有一个文件系统。</a:t>
            </a:r>
            <a:endParaRPr lang="zh-CN" altLang="zh-CN" sz="2000" b="1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dirty="0"/>
              <a:t>SingletonDemo</a:t>
            </a:r>
            <a:r>
              <a:rPr dirty="0" smtClean="0"/>
              <a:t>.java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42844" y="1000114"/>
            <a:ext cx="4429156" cy="3416320"/>
          </a:xfrm>
        </p:spPr>
        <p:txBody>
          <a:bodyPr/>
          <a:lstStyle/>
          <a:p>
            <a:r>
              <a:rPr lang="en-US" sz="1200" dirty="0"/>
              <a:t>// </a:t>
            </a:r>
            <a:r>
              <a:rPr sz="1200" dirty="0"/>
              <a:t>单例模式</a:t>
            </a:r>
            <a:endParaRPr sz="1200" dirty="0"/>
          </a:p>
          <a:p>
            <a:r>
              <a:rPr lang="en-US" sz="1200" b="1" dirty="0"/>
              <a:t>class Singleton </a:t>
            </a:r>
            <a:r>
              <a:rPr lang="en-US" sz="1200" dirty="0"/>
              <a:t> </a:t>
            </a:r>
            <a:r>
              <a:rPr lang="en-US" sz="1200" b="1" dirty="0"/>
              <a:t>{</a:t>
            </a:r>
            <a:endParaRPr sz="1200" dirty="0"/>
          </a:p>
          <a:p>
            <a:r>
              <a:rPr lang="en-US" sz="1200" b="1" dirty="0" smtClean="0"/>
              <a:t>  private </a:t>
            </a:r>
            <a:r>
              <a:rPr lang="en-US" sz="1200" b="1" dirty="0"/>
              <a:t>static Singleton instance = null</a:t>
            </a:r>
            <a:r>
              <a:rPr lang="en-US" sz="1200" b="1" dirty="0" smtClean="0"/>
              <a:t>;</a:t>
            </a:r>
            <a:endParaRPr lang="en-US" sz="1200" b="1" dirty="0" smtClean="0"/>
          </a:p>
          <a:p>
            <a:r>
              <a:rPr lang="en-US" sz="1200" b="1" dirty="0" smtClean="0"/>
              <a:t>  </a:t>
            </a:r>
            <a:r>
              <a:rPr lang="en-US" altLang="zh-CN" sz="1200" b="1" dirty="0" smtClean="0"/>
              <a:t>private </a:t>
            </a:r>
            <a:r>
              <a:rPr lang="en-US" sz="1200" b="1" dirty="0" smtClean="0"/>
              <a:t>Singleton(){</a:t>
            </a:r>
            <a:endParaRPr lang="en-US" sz="1200" b="1" dirty="0" smtClean="0"/>
          </a:p>
          <a:p>
            <a:r>
              <a:rPr lang="en-US" sz="1200" b="1" dirty="0" smtClean="0"/>
              <a:t>  }</a:t>
            </a:r>
            <a:endParaRPr sz="1200" dirty="0"/>
          </a:p>
          <a:p>
            <a:r>
              <a:rPr lang="en-US" sz="1200" b="1" dirty="0"/>
              <a:t> </a:t>
            </a:r>
            <a:r>
              <a:rPr lang="en-US" sz="1200" b="1" dirty="0" smtClean="0"/>
              <a:t> public </a:t>
            </a:r>
            <a:r>
              <a:rPr lang="en-US" sz="1200" b="1" dirty="0"/>
              <a:t>static Singleton </a:t>
            </a:r>
            <a:r>
              <a:rPr lang="en-US" sz="1200" b="1" dirty="0" err="1"/>
              <a:t>getInstance</a:t>
            </a:r>
            <a:r>
              <a:rPr lang="en-US" sz="1200" b="1" dirty="0"/>
              <a:t>() {</a:t>
            </a:r>
            <a:endParaRPr sz="1200" dirty="0"/>
          </a:p>
          <a:p>
            <a:r>
              <a:rPr lang="en-US" sz="1200" b="1" dirty="0" smtClean="0"/>
              <a:t>    // </a:t>
            </a:r>
            <a:r>
              <a:rPr sz="1200" b="1" dirty="0"/>
              <a:t>在第一次使用时生成实例，提高了效率！</a:t>
            </a:r>
            <a:endParaRPr sz="1200" dirty="0"/>
          </a:p>
          <a:p>
            <a:r>
              <a:rPr lang="en-US" sz="1200" b="1" dirty="0" smtClean="0"/>
              <a:t>    if </a:t>
            </a:r>
            <a:r>
              <a:rPr lang="en-US" sz="1200" b="1" dirty="0"/>
              <a:t>(instance == null)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smtClean="0"/>
              <a:t>instance </a:t>
            </a:r>
            <a:r>
              <a:rPr lang="en-US" sz="1200" b="1" dirty="0"/>
              <a:t>= new Singleton();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smtClean="0"/>
              <a:t>return </a:t>
            </a:r>
            <a:r>
              <a:rPr lang="en-US" sz="1200" b="1" dirty="0"/>
              <a:t>instance;</a:t>
            </a:r>
            <a:endParaRPr sz="1200" dirty="0"/>
          </a:p>
          <a:p>
            <a:r>
              <a:rPr lang="en-US" sz="1200" b="1" dirty="0" smtClean="0"/>
              <a:t>   }</a:t>
            </a:r>
            <a:endParaRPr sz="1200" dirty="0"/>
          </a:p>
          <a:p>
            <a:r>
              <a:rPr lang="en-US" sz="1200" b="1" dirty="0" smtClean="0"/>
              <a:t>}</a:t>
            </a:r>
            <a:endParaRPr sz="12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4643438" y="1000114"/>
            <a:ext cx="4429156" cy="3416320"/>
          </a:xfrm>
        </p:spPr>
        <p:txBody>
          <a:bodyPr/>
          <a:lstStyle/>
          <a:p>
            <a:r>
              <a:rPr lang="en-US" sz="1200" dirty="0"/>
              <a:t>public class </a:t>
            </a:r>
            <a:r>
              <a:rPr lang="en-US" sz="1200" dirty="0" err="1"/>
              <a:t>SingletonDemo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  <a:endParaRPr lang="en-US" sz="1200" dirty="0" smtClean="0"/>
          </a:p>
          <a:p>
            <a:endParaRPr sz="1200" dirty="0"/>
          </a:p>
          <a:p>
            <a:r>
              <a:rPr lang="en-US" sz="1200" dirty="0"/>
              <a:t> </a:t>
            </a:r>
            <a:r>
              <a:rPr lang="en-US" sz="1200" dirty="0" smtClean="0"/>
              <a:t>public </a:t>
            </a:r>
            <a:r>
              <a:rPr lang="en-US" sz="1200" dirty="0"/>
              <a:t>static void main(String[] </a:t>
            </a:r>
            <a:r>
              <a:rPr lang="en-US" sz="1200" dirty="0" err="1"/>
              <a:t>args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endParaRPr sz="1200" dirty="0"/>
          </a:p>
          <a:p>
            <a:r>
              <a:rPr lang="en-US" sz="1200" dirty="0" smtClean="0"/>
              <a:t>   Singleton </a:t>
            </a:r>
            <a:r>
              <a:rPr lang="en-US" sz="1200" dirty="0"/>
              <a:t>s1 = </a:t>
            </a:r>
            <a:r>
              <a:rPr lang="en-US" sz="1200" dirty="0" err="1"/>
              <a:t>Singleton.getInstance</a:t>
            </a:r>
            <a:r>
              <a:rPr lang="en-US" sz="1200" dirty="0" smtClean="0"/>
              <a:t>();</a:t>
            </a:r>
            <a:endParaRPr sz="1200" dirty="0"/>
          </a:p>
          <a:p>
            <a:r>
              <a:rPr lang="en-US" sz="1200" dirty="0" smtClean="0"/>
              <a:t>   Singleton </a:t>
            </a:r>
            <a:r>
              <a:rPr lang="en-US" sz="1200" dirty="0"/>
              <a:t>s2 = </a:t>
            </a:r>
            <a:r>
              <a:rPr lang="en-US" sz="1200" dirty="0" err="1"/>
              <a:t>Singleton.getInstance</a:t>
            </a:r>
            <a:r>
              <a:rPr lang="en-US" sz="1200" dirty="0" smtClean="0"/>
              <a:t>();</a:t>
            </a:r>
            <a:endParaRPr lang="en-US" sz="1200" dirty="0" smtClean="0"/>
          </a:p>
          <a:p>
            <a:endParaRPr sz="1200" dirty="0"/>
          </a:p>
          <a:p>
            <a:r>
              <a:rPr lang="en-US" sz="1200" dirty="0" smtClean="0"/>
              <a:t>   if </a:t>
            </a:r>
            <a:r>
              <a:rPr lang="en-US" sz="1200" dirty="0"/>
              <a:t>(s1 == s2) </a:t>
            </a:r>
            <a:r>
              <a:rPr lang="en-US" sz="1200" dirty="0" smtClean="0"/>
              <a:t>{</a:t>
            </a:r>
            <a:r>
              <a:rPr lang="en-US" sz="1200" dirty="0"/>
              <a:t>	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</a:t>
            </a:r>
            <a:r>
              <a:rPr lang="en-US" sz="1200" dirty="0" err="1" smtClean="0"/>
              <a:t>System.out.println</a:t>
            </a:r>
            <a:r>
              <a:rPr lang="en-US" sz="1200" dirty="0"/>
              <a:t>("s1</a:t>
            </a:r>
            <a:r>
              <a:rPr sz="1200" dirty="0"/>
              <a:t>和</a:t>
            </a:r>
            <a:r>
              <a:rPr lang="en-US" sz="1200" dirty="0"/>
              <a:t>s2</a:t>
            </a:r>
            <a:r>
              <a:rPr sz="1200" dirty="0"/>
              <a:t>是同一个对象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smtClean="0"/>
              <a:t>    }</a:t>
            </a:r>
            <a:endParaRPr sz="1200" dirty="0"/>
          </a:p>
          <a:p>
            <a:r>
              <a:rPr lang="en-US" sz="1200" dirty="0" smtClean="0"/>
              <a:t>  }</a:t>
            </a:r>
            <a:r>
              <a:rPr lang="en-US" sz="1200" dirty="0"/>
              <a:t> </a:t>
            </a:r>
            <a:endParaRPr sz="1200" dirty="0"/>
          </a:p>
          <a:p>
            <a:r>
              <a:rPr lang="en-US" sz="1200" dirty="0" smtClean="0"/>
              <a:t>}</a:t>
            </a:r>
            <a:endParaRPr lang="en-US" sz="1200" dirty="0" smtClean="0"/>
          </a:p>
          <a:p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 uiExpand="1" build="p"/>
      <p:bldP spid="8" grpId="0" animBg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5-1</a:t>
            </a:r>
            <a:r>
              <a:rPr lang="zh-CN" dirty="0"/>
              <a:t>】编写基础信息实体</a:t>
            </a:r>
            <a:r>
              <a:rPr lang="zh-CN" dirty="0" smtClean="0"/>
              <a:t>类</a:t>
            </a:r>
            <a:endParaRPr dirty="0" smtClean="0"/>
          </a:p>
          <a:p>
            <a:pPr lvl="1"/>
            <a:r>
              <a:rPr lang="en-US" dirty="0"/>
              <a:t>DataBase</a:t>
            </a:r>
            <a:r>
              <a:rPr lang="en-US" dirty="0" smtClean="0"/>
              <a:t>.java</a:t>
            </a:r>
            <a:endParaRPr dirty="0" smtClean="0"/>
          </a:p>
          <a:p>
            <a:pPr lvl="0"/>
            <a:r>
              <a:rPr lang="zh-CN" dirty="0"/>
              <a:t>【任务</a:t>
            </a:r>
            <a:r>
              <a:rPr dirty="0"/>
              <a:t>5-2</a:t>
            </a:r>
            <a:r>
              <a:rPr lang="zh-CN" dirty="0"/>
              <a:t>】使用继承重构日志、物流实体类，并测试</a:t>
            </a:r>
            <a:r>
              <a:rPr lang="zh-CN" dirty="0" smtClean="0"/>
              <a:t>运行</a:t>
            </a:r>
            <a:endParaRPr dirty="0" smtClean="0"/>
          </a:p>
          <a:p>
            <a:pPr lvl="1"/>
            <a:r>
              <a:rPr dirty="0"/>
              <a:t>LogRec</a:t>
            </a:r>
            <a:r>
              <a:rPr altLang="en-US" i="1" dirty="0" smtClean="0"/>
              <a:t>.java</a:t>
            </a:r>
            <a:endParaRPr altLang="en-US" i="1" dirty="0"/>
          </a:p>
          <a:p>
            <a:pPr lvl="0"/>
            <a:r>
              <a:rPr lang="zh-CN" dirty="0"/>
              <a:t>【任务</a:t>
            </a:r>
            <a:r>
              <a:rPr dirty="0"/>
              <a:t>5-3</a:t>
            </a:r>
            <a:r>
              <a:rPr lang="zh-CN" dirty="0"/>
              <a:t>】编写日志数据匹配类，对日志实体类数据进行</a:t>
            </a:r>
            <a:r>
              <a:rPr lang="zh-CN" dirty="0" smtClean="0"/>
              <a:t>匹配</a:t>
            </a:r>
            <a:endParaRPr dirty="0" smtClean="0"/>
          </a:p>
          <a:p>
            <a:pPr lvl="1"/>
            <a:r>
              <a:rPr dirty="0" smtClean="0"/>
              <a:t>MatchedLogRec</a:t>
            </a:r>
            <a:r>
              <a:rPr lang="en-US" dirty="0" smtClean="0"/>
              <a:t>.java</a:t>
            </a:r>
            <a:endParaRPr lang="en-US" dirty="0"/>
          </a:p>
          <a:p>
            <a:r>
              <a:rPr dirty="0"/>
              <a:t>【任务</a:t>
            </a:r>
            <a:r>
              <a:rPr lang="en-US" dirty="0"/>
              <a:t>5-4</a:t>
            </a:r>
            <a:r>
              <a:rPr dirty="0"/>
              <a:t>】编写物流数据匹配类，</a:t>
            </a:r>
            <a:r>
              <a:rPr dirty="0" smtClean="0"/>
              <a:t>对物流实体类数据进行匹配</a:t>
            </a:r>
            <a:endParaRPr dirty="0" smtClean="0"/>
          </a:p>
          <a:p>
            <a:pPr lvl="1"/>
            <a:r>
              <a:rPr dirty="0"/>
              <a:t>MatchedTransport.java</a:t>
            </a:r>
            <a:endParaRPr lang="en-US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3.7  </a:t>
            </a:r>
            <a:r>
              <a:rPr dirty="0" smtClean="0"/>
              <a:t>贯穿任务实现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类与类之间存在六种关系：继承、实现、依赖、关联、聚合和组成</a:t>
            </a:r>
            <a:endParaRPr lang="zh-CN" sz="1800" dirty="0"/>
          </a:p>
          <a:p>
            <a:pPr lvl="0"/>
            <a:r>
              <a:rPr lang="zh-CN" sz="1800" dirty="0"/>
              <a:t>一个类可以继承另外一个类，并在此基础上添加自己的特有功能</a:t>
            </a:r>
            <a:endParaRPr lang="zh-CN" sz="1800" dirty="0"/>
          </a:p>
          <a:p>
            <a:pPr lvl="0"/>
            <a:r>
              <a:rPr lang="zh-CN" sz="1800" dirty="0"/>
              <a:t>在一个类的方法中操作另外一个类的对象，这种情况称之为第一个类依赖于第二个类</a:t>
            </a:r>
            <a:endParaRPr lang="zh-CN" sz="1800" dirty="0"/>
          </a:p>
          <a:p>
            <a:pPr lvl="0"/>
            <a:r>
              <a:rPr lang="zh-CN" sz="1800" dirty="0"/>
              <a:t>在一个类中使用另外一个类的对象作为该类的成员变量，这种情况称之为关联关系</a:t>
            </a:r>
            <a:endParaRPr lang="zh-CN" sz="1800" dirty="0"/>
          </a:p>
          <a:p>
            <a:pPr lvl="0"/>
            <a:r>
              <a:rPr lang="zh-CN" sz="1800" dirty="0"/>
              <a:t>聚合关系是关联关系的一种特例，体现的是整体与部分的关系，即</a:t>
            </a:r>
            <a:r>
              <a:rPr sz="1800" dirty="0"/>
              <a:t>has-a</a:t>
            </a:r>
            <a:r>
              <a:rPr lang="zh-CN" sz="1800" dirty="0"/>
              <a:t>的</a:t>
            </a:r>
            <a:r>
              <a:rPr lang="zh-CN" sz="1800" dirty="0" smtClean="0"/>
              <a:t>关系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86182" y="857238"/>
            <a:ext cx="4564042" cy="3643335"/>
          </a:xfrm>
        </p:spPr>
        <p:txBody>
          <a:bodyPr/>
          <a:lstStyle/>
          <a:p>
            <a:r>
              <a:rPr lang="zh-CN" dirty="0"/>
              <a:t>在面向对象的程序设计中，通常不会存在一个孤立的类，类和类之间总是存在一定的关系，通过这些关系，才能实现软件的既定功能。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 </a:t>
            </a:r>
            <a:r>
              <a:rPr dirty="0" smtClean="0"/>
              <a:t>关系概述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 smtClean="0"/>
              <a:t>组成</a:t>
            </a:r>
            <a:r>
              <a:rPr lang="zh-CN" sz="1800" dirty="0"/>
              <a:t>关系也是关联关系的一种特例，与聚合关系一样也是体现整体与部分的关系，但组成关系中的整体与部分是不可分离的，即</a:t>
            </a:r>
            <a:r>
              <a:rPr sz="1800" dirty="0"/>
              <a:t>contains-a</a:t>
            </a:r>
            <a:r>
              <a:rPr lang="zh-CN" sz="1800" dirty="0"/>
              <a:t>的关系</a:t>
            </a:r>
            <a:endParaRPr lang="zh-CN" sz="1800" dirty="0"/>
          </a:p>
          <a:p>
            <a:pPr lvl="0"/>
            <a:r>
              <a:rPr sz="1800" dirty="0"/>
              <a:t>super</a:t>
            </a:r>
            <a:r>
              <a:rPr lang="zh-CN" sz="1800" dirty="0"/>
              <a:t>关键字代表父类对象</a:t>
            </a:r>
            <a:endParaRPr lang="zh-CN" sz="1800" dirty="0"/>
          </a:p>
          <a:p>
            <a:pPr lvl="0"/>
            <a:r>
              <a:rPr sz="1800" dirty="0"/>
              <a:t>final</a:t>
            </a:r>
            <a:r>
              <a:rPr lang="zh-CN" sz="1800" dirty="0"/>
              <a:t>关键字表示</a:t>
            </a:r>
            <a:r>
              <a:rPr sz="1800" dirty="0"/>
              <a:t>“</a:t>
            </a:r>
            <a:r>
              <a:rPr lang="zh-CN" sz="1800" dirty="0"/>
              <a:t>不可改变的、最终的</a:t>
            </a:r>
            <a:r>
              <a:rPr sz="1800" dirty="0"/>
              <a:t>”</a:t>
            </a:r>
            <a:r>
              <a:rPr lang="zh-CN" sz="1800" dirty="0"/>
              <a:t>的意思，用于修饰变量、方法和类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内部类主要有成员内部类、局部内部类、静态内部类、匿名内部类四种</a:t>
            </a:r>
            <a:endParaRPr lang="zh-CN" sz="1800" dirty="0"/>
          </a:p>
          <a:p>
            <a:pPr lvl="0"/>
            <a:r>
              <a:rPr lang="zh-CN" sz="1800" dirty="0"/>
              <a:t>单例模式（</a:t>
            </a:r>
            <a:r>
              <a:rPr sz="1800" dirty="0"/>
              <a:t>Singleton</a:t>
            </a:r>
            <a:r>
              <a:rPr lang="zh-CN" sz="1800" dirty="0"/>
              <a:t>设计模式）是系统中生成某种类型的对象有且只有一个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857238"/>
            <a:ext cx="4564042" cy="3643335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类与类之间存在六种关系：</a:t>
            </a:r>
            <a:endParaRPr lang="zh-CN" altLang="en-US" dirty="0"/>
          </a:p>
          <a:p>
            <a:pPr lvl="0"/>
            <a:r>
              <a:rPr lang="zh-CN" altLang="en-US" dirty="0"/>
              <a:t>继承：</a:t>
            </a:r>
            <a:endParaRPr lang="zh-CN" altLang="en-US" dirty="0"/>
          </a:p>
          <a:p>
            <a:pPr lvl="0"/>
            <a:r>
              <a:rPr lang="zh-CN" altLang="en-US" dirty="0"/>
              <a:t>实现：</a:t>
            </a:r>
            <a:endParaRPr lang="zh-CN" altLang="en-US" dirty="0"/>
          </a:p>
          <a:p>
            <a:pPr lvl="0"/>
            <a:r>
              <a:rPr lang="zh-CN" altLang="en-US" dirty="0"/>
              <a:t>依赖：</a:t>
            </a:r>
            <a:endParaRPr lang="zh-CN" altLang="en-US" dirty="0"/>
          </a:p>
          <a:p>
            <a:pPr lvl="0"/>
            <a:r>
              <a:rPr lang="zh-CN" altLang="en-US" dirty="0"/>
              <a:t>关联：</a:t>
            </a:r>
            <a:endParaRPr lang="zh-CN" altLang="en-US" dirty="0"/>
          </a:p>
          <a:p>
            <a:pPr lvl="0"/>
            <a:r>
              <a:rPr lang="zh-CN" altLang="en-US" dirty="0"/>
              <a:t>聚合：</a:t>
            </a:r>
            <a:endParaRPr lang="zh-CN" altLang="en-US" dirty="0"/>
          </a:p>
          <a:p>
            <a:pPr lvl="0"/>
            <a:r>
              <a:rPr lang="zh-CN" altLang="en-US" dirty="0"/>
              <a:t>组成：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  </a:t>
            </a:r>
            <a:r>
              <a:rPr dirty="0" smtClean="0"/>
              <a:t>关系概述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tretch>
            <a:fillRect/>
          </a:stretch>
        </p:blipFill>
        <p:spPr>
          <a:xfrm>
            <a:off x="785813" y="930595"/>
            <a:ext cx="2643187" cy="278224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857241"/>
            <a:ext cx="4857784" cy="4071963"/>
          </a:xfrm>
        </p:spPr>
        <p:txBody>
          <a:bodyPr/>
          <a:lstStyle/>
          <a:p>
            <a:r>
              <a:rPr lang="zh-CN" dirty="0"/>
              <a:t>继承与多态是面向对象的特征之一，也是实现软件复用的重要手段。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 </a:t>
            </a:r>
            <a:r>
              <a:rPr dirty="0" smtClean="0"/>
              <a:t>继承与多态</a:t>
            </a:r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 t="10264" b="10264"/>
          <a:stretch>
            <a:fillRect/>
          </a:stretch>
        </p:blipFill>
        <p:spPr>
          <a:xfrm>
            <a:off x="785813" y="928688"/>
            <a:ext cx="3049842" cy="321469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dirty="0"/>
              <a:t>一个类可以继承另外一</a:t>
            </a:r>
            <a:r>
              <a:rPr lang="zh-CN"/>
              <a:t>个</a:t>
            </a:r>
            <a:r>
              <a:rPr lang="zh-CN" smtClean="0"/>
              <a:t>类</a:t>
            </a:r>
            <a:endParaRPr dirty="0" smtClean="0"/>
          </a:p>
          <a:p>
            <a:r>
              <a:rPr lang="zh-CN" dirty="0" smtClean="0"/>
              <a:t>被</a:t>
            </a:r>
            <a:r>
              <a:rPr lang="zh-CN" dirty="0"/>
              <a:t>继承的类通常称为“父类”（</a:t>
            </a:r>
            <a:r>
              <a:rPr dirty="0"/>
              <a:t>parent class</a:t>
            </a:r>
            <a:r>
              <a:rPr lang="zh-CN" dirty="0"/>
              <a:t>）、“超类”（</a:t>
            </a:r>
            <a:r>
              <a:rPr dirty="0"/>
              <a:t>super class</a:t>
            </a:r>
            <a:r>
              <a:rPr lang="zh-CN" dirty="0"/>
              <a:t>）、或者“基类”（</a:t>
            </a:r>
            <a:r>
              <a:rPr dirty="0"/>
              <a:t>base class</a:t>
            </a:r>
            <a:r>
              <a:rPr lang="zh-CN" dirty="0" smtClean="0"/>
              <a:t>）</a:t>
            </a:r>
            <a:endParaRPr dirty="0" smtClean="0"/>
          </a:p>
          <a:p>
            <a:r>
              <a:rPr lang="zh-CN" dirty="0" smtClean="0"/>
              <a:t>继承</a:t>
            </a:r>
            <a:r>
              <a:rPr lang="zh-CN" dirty="0"/>
              <a:t>者通常称为“子类”（</a:t>
            </a:r>
            <a:r>
              <a:rPr dirty="0"/>
              <a:t>child class</a:t>
            </a:r>
            <a:r>
              <a:rPr lang="zh-CN" dirty="0"/>
              <a:t>或</a:t>
            </a:r>
            <a:r>
              <a:rPr dirty="0"/>
              <a:t>subclass</a:t>
            </a:r>
            <a:r>
              <a:rPr lang="zh-CN" dirty="0"/>
              <a:t>）、或者“派生类”（</a:t>
            </a:r>
            <a:r>
              <a:rPr dirty="0"/>
              <a:t>derived class</a:t>
            </a:r>
            <a:r>
              <a:rPr lang="zh-CN" dirty="0"/>
              <a:t>）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5.2.1  </a:t>
            </a:r>
            <a:r>
              <a:rPr dirty="0" smtClean="0"/>
              <a:t>继承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9274</Words>
  <Application>WPS 演示</Application>
  <PresentationFormat>全屏显示(16:9)</PresentationFormat>
  <Paragraphs>716</Paragraphs>
  <Slides>60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60</vt:i4>
      </vt:variant>
    </vt:vector>
  </HeadingPairs>
  <TitlesOfParts>
    <vt:vector size="90" baseType="lpstr">
      <vt:lpstr>Arial</vt:lpstr>
      <vt:lpstr>宋体</vt:lpstr>
      <vt:lpstr>Wingdings</vt:lpstr>
      <vt:lpstr>华文细黑</vt:lpstr>
      <vt:lpstr>Adobe 黑体 Std R</vt:lpstr>
      <vt:lpstr>MS UI Gothic</vt:lpstr>
      <vt:lpstr>Calibri</vt:lpstr>
      <vt:lpstr>Adobe 宋体 Std L</vt:lpstr>
      <vt:lpstr>Adobe 黑体 Std R</vt:lpstr>
      <vt:lpstr>Adobe 仿宋 Std R</vt:lpstr>
      <vt:lpstr>Courier New</vt:lpstr>
      <vt:lpstr>微软雅黑</vt:lpstr>
      <vt:lpstr>Times New Roman</vt:lpstr>
      <vt:lpstr>黑体</vt:lpstr>
      <vt:lpstr>Arial Unicode MS</vt:lpstr>
      <vt:lpstr>Wingdings</vt:lpstr>
      <vt:lpstr>Times New Roman</vt:lpstr>
      <vt:lpstr>Calibri</vt:lpstr>
      <vt:lpstr>仿宋</vt:lpstr>
      <vt:lpstr>JavaSE模板</vt:lpstr>
      <vt:lpstr>2_nordridesign.com</vt:lpstr>
      <vt:lpstr>1_自定义设计方案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第五章 类之间的关系</vt:lpstr>
      <vt:lpstr>本章重点</vt:lpstr>
      <vt:lpstr>任务驱动</vt:lpstr>
      <vt:lpstr>学习路线</vt:lpstr>
      <vt:lpstr>本章目标</vt:lpstr>
      <vt:lpstr>5.1  关系概述</vt:lpstr>
      <vt:lpstr>5.1  关系概述</vt:lpstr>
      <vt:lpstr>5.2  继承与多态</vt:lpstr>
      <vt:lpstr>5.2.1  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5.2.2  多态</vt:lpstr>
      <vt:lpstr>PowerPoint 演示文稿</vt:lpstr>
      <vt:lpstr>PowerPoint 演示文稿</vt:lpstr>
      <vt:lpstr>PowerPoint 演示文稿</vt:lpstr>
      <vt:lpstr>PowerPoint 演示文稿</vt:lpstr>
      <vt:lpstr>方法重写</vt:lpstr>
      <vt:lpstr>PowerPoint 演示文稿</vt:lpstr>
      <vt:lpstr>PowerPoint 演示文稿</vt:lpstr>
      <vt:lpstr>5.2.3  super关键字</vt:lpstr>
      <vt:lpstr>1.  调用父类构造方法</vt:lpstr>
      <vt:lpstr>1.  调用父类构造方法</vt:lpstr>
      <vt:lpstr>1.  调用父类构造方法</vt:lpstr>
      <vt:lpstr>PowerPoint 演示文稿</vt:lpstr>
      <vt:lpstr>2.  访问父类的属性和方法</vt:lpstr>
      <vt:lpstr>PowerPoint 演示文稿</vt:lpstr>
      <vt:lpstr>5.2.4  final关键字</vt:lpstr>
      <vt:lpstr>1.  最终方法</vt:lpstr>
      <vt:lpstr>2.  最终类</vt:lpstr>
      <vt:lpstr>5.3  其他关系</vt:lpstr>
      <vt:lpstr>5.3.1  依赖关系</vt:lpstr>
      <vt:lpstr>PowerPoint 演示文稿</vt:lpstr>
      <vt:lpstr>5.3.2  关联关系</vt:lpstr>
      <vt:lpstr>PowerPoint 演示文稿</vt:lpstr>
      <vt:lpstr>5.3.3  聚合关系</vt:lpstr>
      <vt:lpstr>PowerPoint 演示文稿</vt:lpstr>
      <vt:lpstr>5.3.4  组成关系</vt:lpstr>
      <vt:lpstr>PowerPoint 演示文稿</vt:lpstr>
      <vt:lpstr>PowerPoint 演示文稿</vt:lpstr>
      <vt:lpstr>5.4  内部类</vt:lpstr>
      <vt:lpstr>PowerPoint 演示文稿</vt:lpstr>
      <vt:lpstr>5.4.1  成员内部类</vt:lpstr>
      <vt:lpstr>5.4.2  局部内部类</vt:lpstr>
      <vt:lpstr>PowerPoint 演示文稿</vt:lpstr>
      <vt:lpstr>5.4.3  静态内部类</vt:lpstr>
      <vt:lpstr>PowerPoint 演示文稿</vt:lpstr>
      <vt:lpstr>5.4.4  匿名内部类</vt:lpstr>
      <vt:lpstr>PowerPoint 演示文稿</vt:lpstr>
      <vt:lpstr>5.5  单例模式</vt:lpstr>
      <vt:lpstr>PowerPoint 演示文稿</vt:lpstr>
      <vt:lpstr>PowerPoint 演示文稿</vt:lpstr>
      <vt:lpstr>3.7  贯穿任务实现</vt:lpstr>
      <vt:lpstr>本章总结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1462</cp:revision>
  <dcterms:created xsi:type="dcterms:W3CDTF">2014-10-31T04:56:00Z</dcterms:created>
  <dcterms:modified xsi:type="dcterms:W3CDTF">2018-11-27T05:33:15Z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