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2" r:id="rId3"/>
    <p:sldMasterId id="2147483675" r:id="rId4"/>
  </p:sldMasterIdLst>
  <p:notesMasterIdLst>
    <p:notesMasterId r:id="rId6"/>
  </p:notesMasterIdLst>
  <p:handoutMasterIdLst>
    <p:handoutMasterId r:id="rId50"/>
  </p:handoutMasterIdLst>
  <p:sldIdLst>
    <p:sldId id="257" r:id="rId5"/>
    <p:sldId id="295" r:id="rId7"/>
    <p:sldId id="258" r:id="rId8"/>
    <p:sldId id="259" r:id="rId9"/>
    <p:sldId id="521" r:id="rId10"/>
    <p:sldId id="262" r:id="rId11"/>
    <p:sldId id="442" r:id="rId12"/>
    <p:sldId id="535" r:id="rId13"/>
    <p:sldId id="427" r:id="rId14"/>
    <p:sldId id="488" r:id="rId15"/>
    <p:sldId id="428" r:id="rId16"/>
    <p:sldId id="432" r:id="rId17"/>
    <p:sldId id="489" r:id="rId18"/>
    <p:sldId id="491" r:id="rId19"/>
    <p:sldId id="492" r:id="rId20"/>
    <p:sldId id="496" r:id="rId21"/>
    <p:sldId id="499" r:id="rId22"/>
    <p:sldId id="500" r:id="rId23"/>
    <p:sldId id="431" r:id="rId24"/>
    <p:sldId id="443" r:id="rId25"/>
    <p:sldId id="501" r:id="rId26"/>
    <p:sldId id="502" r:id="rId27"/>
    <p:sldId id="503" r:id="rId28"/>
    <p:sldId id="504" r:id="rId29"/>
    <p:sldId id="506" r:id="rId30"/>
    <p:sldId id="507" r:id="rId31"/>
    <p:sldId id="508" r:id="rId32"/>
    <p:sldId id="509" r:id="rId33"/>
    <p:sldId id="510" r:id="rId34"/>
    <p:sldId id="511" r:id="rId35"/>
    <p:sldId id="538" r:id="rId36"/>
    <p:sldId id="513" r:id="rId37"/>
    <p:sldId id="525" r:id="rId38"/>
    <p:sldId id="539" r:id="rId39"/>
    <p:sldId id="531" r:id="rId40"/>
    <p:sldId id="515" r:id="rId41"/>
    <p:sldId id="540" r:id="rId42"/>
    <p:sldId id="517" r:id="rId43"/>
    <p:sldId id="514" r:id="rId44"/>
    <p:sldId id="518" r:id="rId45"/>
    <p:sldId id="519" r:id="rId46"/>
    <p:sldId id="520" r:id="rId47"/>
    <p:sldId id="424" r:id="rId48"/>
    <p:sldId id="485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0" autoAdjust="0"/>
    <p:restoredTop sz="82992" autoAdjust="0"/>
  </p:normalViewPr>
  <p:slideViewPr>
    <p:cSldViewPr>
      <p:cViewPr>
        <p:scale>
          <a:sx n="85" d="100"/>
          <a:sy n="85" d="100"/>
        </p:scale>
        <p:origin x="-516" y="-288"/>
      </p:cViewPr>
      <p:guideLst>
        <p:guide orient="horz" pos="1584"/>
        <p:guide pos="2899"/>
      </p:guideLst>
    </p:cSldViewPr>
  </p:slideViewPr>
  <p:outlineViewPr>
    <p:cViewPr>
      <p:scale>
        <a:sx n="33" d="100"/>
        <a:sy n="33" d="100"/>
      </p:scale>
      <p:origin x="18" y="51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单击此处编辑代码文本样式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7" Type="http://schemas.openxmlformats.org/officeDocument/2006/relationships/theme" Target="../theme/theme3.xml"/><Relationship Id="rId36" Type="http://schemas.openxmlformats.org/officeDocument/2006/relationships/image" Target="../media/image7.png"/><Relationship Id="rId35" Type="http://schemas.openxmlformats.org/officeDocument/2006/relationships/image" Target="../media/image2.jpeg"/><Relationship Id="rId34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5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 userDrawn="1"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" name="图片 1" descr="C:\Users\zzp65\Desktop\图片2-2.png图片2-2"/>
          <p:cNvPicPr>
            <a:picLocks noChangeAspect="1"/>
          </p:cNvPicPr>
          <p:nvPr userDrawn="1"/>
        </p:nvPicPr>
        <p:blipFill>
          <a:blip r:embed="rId36"/>
          <a:srcRect/>
          <a:stretch>
            <a:fillRect/>
          </a:stretch>
        </p:blipFill>
        <p:spPr bwMode="auto">
          <a:xfrm>
            <a:off x="7319833" y="6565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4.pn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第</a:t>
            </a:r>
            <a:r>
              <a:rPr lang="en-GB" altLang="zh-CN" sz="3600" dirty="0" smtClean="0">
                <a:solidFill>
                  <a:schemeClr val="tx1"/>
                </a:solidFill>
              </a:rPr>
              <a:t>5</a:t>
            </a:r>
            <a:r>
              <a:rPr lang="zh-CN" altLang="en-US" sz="3600" smtClean="0">
                <a:solidFill>
                  <a:schemeClr val="tx1"/>
                </a:solidFill>
              </a:rPr>
              <a:t>章  </a:t>
            </a:r>
            <a:r>
              <a:rPr altLang="en-US" sz="3600" smtClean="0">
                <a:solidFill>
                  <a:schemeClr val="tx1"/>
                </a:solidFill>
              </a:rPr>
              <a:t>线程</a:t>
            </a:r>
            <a:endParaRPr sz="3600" dirty="0" smtClean="0">
              <a:solidFill>
                <a:schemeClr val="tx1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143927" cy="3893347"/>
          </a:xfrm>
        </p:spPr>
        <p:txBody>
          <a:bodyPr/>
          <a:lstStyle/>
          <a:p>
            <a:pPr>
              <a:buNone/>
            </a:pPr>
            <a:r>
              <a:rPr lang="zh-CN" dirty="0"/>
              <a:t>多线程编程</a:t>
            </a:r>
            <a:r>
              <a:rPr lang="zh-CN"/>
              <a:t>的</a:t>
            </a:r>
            <a:r>
              <a:rPr lang="zh-CN" smtClean="0"/>
              <a:t>优点</a:t>
            </a:r>
            <a:r>
              <a:rPr lang="zh-CN" altLang="en-US" smtClean="0"/>
              <a:t>：</a:t>
            </a:r>
            <a:endParaRPr lang="zh-CN" dirty="0"/>
          </a:p>
          <a:p>
            <a:pPr lvl="0"/>
            <a:r>
              <a:rPr lang="zh-CN" dirty="0"/>
              <a:t>多线程之间</a:t>
            </a:r>
            <a:r>
              <a:rPr lang="zh-CN"/>
              <a:t>共享</a:t>
            </a:r>
            <a:r>
              <a:rPr lang="zh-CN" smtClean="0"/>
              <a:t>内存</a:t>
            </a:r>
            <a:r>
              <a:rPr lang="zh-CN" altLang="en-US" smtClean="0"/>
              <a:t>，</a:t>
            </a:r>
            <a:r>
              <a:rPr lang="zh-CN"/>
              <a:t>节约系统资源成本</a:t>
            </a:r>
            <a:endParaRPr lang="zh-CN" dirty="0"/>
          </a:p>
          <a:p>
            <a:pPr lvl="0"/>
            <a:r>
              <a:rPr lang="zh-CN" dirty="0"/>
              <a:t>充分</a:t>
            </a:r>
            <a:r>
              <a:rPr lang="zh-CN"/>
              <a:t>利用</a:t>
            </a:r>
            <a:r>
              <a:rPr smtClean="0"/>
              <a:t>CPU</a:t>
            </a:r>
            <a:r>
              <a:rPr lang="zh-CN" altLang="en-US" smtClean="0"/>
              <a:t>，</a:t>
            </a:r>
            <a:r>
              <a:rPr lang="zh-CN"/>
              <a:t>执行并发任务效率高</a:t>
            </a:r>
            <a:endParaRPr lang="zh-CN" dirty="0"/>
          </a:p>
          <a:p>
            <a:pPr lvl="0"/>
            <a:r>
              <a:rPr dirty="0"/>
              <a:t>Java</a:t>
            </a:r>
            <a:r>
              <a:rPr lang="zh-CN" dirty="0"/>
              <a:t>内置多线程功能支持，简化</a:t>
            </a:r>
            <a:r>
              <a:rPr lang="zh-CN"/>
              <a:t>编程</a:t>
            </a:r>
            <a:r>
              <a:rPr lang="zh-CN" smtClean="0"/>
              <a:t>模型</a:t>
            </a:r>
            <a:endParaRPr lang="zh-CN" dirty="0"/>
          </a:p>
          <a:p>
            <a:pPr lvl="0"/>
            <a:r>
              <a:rPr dirty="0"/>
              <a:t>GUI</a:t>
            </a:r>
            <a:r>
              <a:rPr lang="zh-CN" dirty="0"/>
              <a:t>应用通过启动单独线程收集用户</a:t>
            </a:r>
            <a:r>
              <a:rPr lang="zh-CN"/>
              <a:t>界面</a:t>
            </a:r>
            <a:r>
              <a:rPr lang="zh-CN" smtClean="0"/>
              <a:t>事件</a:t>
            </a:r>
            <a:r>
              <a:rPr lang="zh-CN" altLang="en-US" smtClean="0"/>
              <a:t>，</a:t>
            </a:r>
            <a:r>
              <a:rPr lang="zh-CN"/>
              <a:t>简化异步事件</a:t>
            </a:r>
            <a:r>
              <a:rPr lang="zh-CN" smtClean="0"/>
              <a:t>处理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4143404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基</a:t>
            </a:r>
            <a:r>
              <a:rPr lang="zh-CN" smtClean="0"/>
              <a:t>本</a:t>
            </a:r>
            <a:r>
              <a:rPr lang="zh-CN"/>
              <a:t>的</a:t>
            </a:r>
            <a:r>
              <a:t>Java</a:t>
            </a:r>
            <a:r>
              <a:rPr lang="zh-CN"/>
              <a:t>线程模型</a:t>
            </a:r>
            <a:r>
              <a:rPr lang="zh-CN" smtClean="0"/>
              <a:t>有</a:t>
            </a:r>
            <a:endParaRPr smtClean="0"/>
          </a:p>
          <a:p>
            <a:r>
              <a:rPr smtClean="0"/>
              <a:t>Thread</a:t>
            </a:r>
            <a:r>
              <a:rPr lang="zh-CN" smtClean="0"/>
              <a:t>类</a:t>
            </a:r>
            <a:endParaRPr smtClean="0"/>
          </a:p>
          <a:p>
            <a:r>
              <a:rPr smtClean="0"/>
              <a:t>Runnable</a:t>
            </a:r>
            <a:r>
              <a:rPr lang="zh-CN" smtClean="0"/>
              <a:t>接口</a:t>
            </a:r>
            <a:endParaRPr smtClean="0"/>
          </a:p>
          <a:p>
            <a:r>
              <a:rPr smtClean="0"/>
              <a:t>Callable</a:t>
            </a:r>
            <a:r>
              <a:rPr lang="zh-CN" smtClean="0"/>
              <a:t>接口</a:t>
            </a:r>
            <a:endParaRPr smtClean="0"/>
          </a:p>
          <a:p>
            <a:r>
              <a:rPr smtClean="0"/>
              <a:t>Future</a:t>
            </a:r>
            <a:r>
              <a:rPr lang="zh-CN"/>
              <a:t>接口</a:t>
            </a:r>
            <a:r>
              <a:rPr lang="zh-CN" smtClean="0"/>
              <a:t>等</a:t>
            </a:r>
            <a:endParaRPr smtClean="0"/>
          </a:p>
          <a:p>
            <a:pPr>
              <a:buNone/>
            </a:pPr>
            <a:endParaRPr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smtClean="0"/>
              <a:t>5.1.2  Java</a:t>
            </a:r>
            <a:r>
              <a:rPr smtClean="0"/>
              <a:t>线程模型</a:t>
            </a:r>
            <a:endParaRPr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65" y="857238"/>
            <a:ext cx="6143635" cy="412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00048"/>
            <a:ext cx="8207375" cy="4500594"/>
          </a:xfrm>
        </p:spPr>
        <p:txBody>
          <a:bodyPr/>
          <a:lstStyle/>
          <a:p>
            <a:r>
              <a:t>Thread</a:t>
            </a:r>
            <a:r>
              <a:rPr lang="zh-CN"/>
              <a:t>类将线程所必需的功能进行封装，其常用的方法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smtClean="0"/>
              <a:t>Thread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6" y="1071552"/>
          <a:ext cx="757242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4"/>
                <a:gridCol w="4143404"/>
              </a:tblGrid>
              <a:tr h="30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5219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Thread()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不带参数的构造方法，用于构造缺省的线程对象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1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Thread(Runnable target)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使用传递的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Runnable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构造线程对象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92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Thread(Runnable target,String name)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使用传递的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Runnable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构造名为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的线程对象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9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Thread(ThreadGroup group,Runnable target,String name)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使用传递的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Runnable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线程组内构造名为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的线程对象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1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String getName()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获取线程的名称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192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boolean isAlive()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判断线程是否处于激活状态，如果是，则返回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，否则返回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21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void setName(String name)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设置线程的名称为指定的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21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getId()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获取线程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642924"/>
          <a:ext cx="7929618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49292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方法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功能描述</a:t>
                      </a:r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setPriority(int newPriority)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设置线程的优先级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getPriority()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获取线程的优先级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void join() 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等待线程死亡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void sleep(long millis)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线程休眠，即将线程挂起一段时间，参数以毫秒为基本单位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run()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线程的执行方法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start()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启动线程的方法，启动线程后会自动执行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lang="en-US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方法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stop()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线程停止，该方法已过期，可以使用但不推荐用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interrput()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中断线程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int activeCount()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返回激活的线程数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void yield() </a:t>
                      </a:r>
                      <a:endParaRPr lang="zh-CN" sz="1600" kern="120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临时暂停正在执行的线程，并允许执行其他线程</a:t>
                      </a:r>
                      <a:endParaRPr lang="zh-CN" altLang="en-US" sz="1600" kern="120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428892"/>
          </a:xfrm>
        </p:spPr>
        <p:txBody>
          <a:bodyPr/>
          <a:lstStyle/>
          <a:p>
            <a:r>
              <a:t>Runnable</a:t>
            </a:r>
            <a:r>
              <a:rPr lang="zh-CN" altLang="en-US"/>
              <a:t>接口用于标识某个</a:t>
            </a:r>
            <a:r>
              <a:t>Java</a:t>
            </a:r>
            <a:r>
              <a:rPr lang="zh-CN" altLang="en-US"/>
              <a:t>类可否作为线程</a:t>
            </a:r>
            <a:r>
              <a:rPr lang="zh-CN" altLang="en-US" smtClean="0"/>
              <a:t>类，</a:t>
            </a:r>
            <a:r>
              <a:rPr lang="zh-CN"/>
              <a:t>该接口只有一个抽象方法</a:t>
            </a:r>
            <a:r>
              <a:t>run</a:t>
            </a:r>
            <a:r>
              <a:rPr smtClean="0"/>
              <a:t>()</a:t>
            </a:r>
            <a:endParaRPr smtClean="0"/>
          </a:p>
          <a:p>
            <a:r>
              <a:t> Runnable</a:t>
            </a:r>
            <a:r>
              <a:rPr lang="zh-CN" altLang="en-US"/>
              <a:t>接口定义在</a:t>
            </a:r>
            <a:r>
              <a:t>java.lang</a:t>
            </a:r>
            <a:r>
              <a:rPr lang="zh-CN" altLang="en-US"/>
              <a:t>包</a:t>
            </a:r>
            <a:r>
              <a:rPr lang="zh-CN" altLang="en-US" smtClean="0"/>
              <a:t>中</a:t>
            </a:r>
            <a:endParaRPr smtClean="0"/>
          </a:p>
          <a:p>
            <a:pPr>
              <a:buNone/>
            </a:pPr>
            <a:r>
              <a:rPr smtClean="0"/>
              <a:t>    </a:t>
            </a:r>
            <a:r>
              <a:rPr lang="zh-CN" smtClean="0"/>
              <a:t>【示例】</a:t>
            </a:r>
            <a:r>
              <a:t>Runnable</a:t>
            </a:r>
            <a:r>
              <a:rPr lang="zh-CN"/>
              <a:t>接口定义</a:t>
            </a:r>
            <a:endParaRPr lang="zh-CN"/>
          </a:p>
          <a:p>
            <a:endParaRPr lang="zh-CN" altLang="en-US"/>
          </a:p>
          <a:p>
            <a:pPr>
              <a:buNone/>
            </a:pPr>
            <a:endParaRPr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Runnable</a:t>
            </a:r>
            <a:r>
              <a:rPr smtClean="0"/>
              <a:t>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71564" y="2544077"/>
            <a:ext cx="6357956" cy="1384995"/>
          </a:xfrm>
        </p:spPr>
        <p:txBody>
          <a:bodyPr/>
          <a:lstStyle/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package java.lang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interface Runnable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public </a:t>
            </a:r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abstract void run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0" y="4027418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574350" y="451695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85852" y="4154242"/>
            <a:ext cx="642942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zh-CN" altLang="en-US" sz="1600" dirty="0" err="1" smtClean="0"/>
              <a:t>包是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600" dirty="0" err="1" smtClean="0"/>
              <a:t>类库中常用的包，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600" dirty="0" err="1" smtClean="0"/>
              <a:t>程序会自动导入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zh-CN" altLang="en-US" sz="1600" dirty="0" err="1" smtClean="0"/>
              <a:t>包，因此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zh-CN" altLang="en-US" sz="1600" dirty="0" err="1" smtClean="0"/>
              <a:t>包中提供的类或接口可以直接使用，而无需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sz="1600" dirty="0" err="1" smtClean="0"/>
              <a:t>导入。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572014"/>
          </a:xfrm>
        </p:spPr>
        <p:txBody>
          <a:bodyPr/>
          <a:lstStyle/>
          <a:p>
            <a:r>
              <a:rPr smtClean="0"/>
              <a:t>Callable</a:t>
            </a:r>
            <a:r>
              <a:rPr lang="zh-CN" altLang="en-US" smtClean="0"/>
              <a:t>接口</a:t>
            </a:r>
            <a:r>
              <a:rPr lang="zh-CN" smtClean="0"/>
              <a:t>提供</a:t>
            </a:r>
            <a:r>
              <a:rPr lang="zh-CN"/>
              <a:t>一个</a:t>
            </a:r>
            <a:r>
              <a:t>call()</a:t>
            </a:r>
            <a:r>
              <a:rPr lang="zh-CN"/>
              <a:t>方法作为线程的执行</a:t>
            </a:r>
            <a:r>
              <a:rPr lang="zh-CN" smtClean="0"/>
              <a:t>体</a:t>
            </a:r>
            <a:endParaRPr smtClean="0"/>
          </a:p>
          <a:p>
            <a:r>
              <a:t>call()</a:t>
            </a:r>
            <a:r>
              <a:rPr lang="zh-CN"/>
              <a:t>方法可以有返回值，也可以声明抛出异常</a:t>
            </a:r>
            <a:endParaRPr smtClean="0"/>
          </a:p>
          <a:p>
            <a:r>
              <a:rPr smtClean="0"/>
              <a:t>Callable</a:t>
            </a:r>
            <a:r>
              <a:rPr lang="zh-CN"/>
              <a:t>接口</a:t>
            </a:r>
            <a:r>
              <a:rPr lang="zh-CN" smtClean="0"/>
              <a:t>定义在</a:t>
            </a:r>
            <a:r>
              <a:rPr smtClean="0"/>
              <a:t>java.util.concurrent</a:t>
            </a:r>
            <a:r>
              <a:rPr lang="zh-CN" smtClean="0"/>
              <a:t>包中</a:t>
            </a:r>
            <a:r>
              <a:rPr smtClean="0"/>
              <a:t>    </a:t>
            </a:r>
            <a:endParaRPr smtClean="0"/>
          </a:p>
          <a:p>
            <a:pPr>
              <a:buNone/>
            </a:pPr>
            <a:r>
              <a:rPr smtClean="0"/>
              <a:t>    </a:t>
            </a:r>
            <a:r>
              <a:rPr lang="zh-CN" smtClean="0"/>
              <a:t>【示例】</a:t>
            </a:r>
            <a:r>
              <a:t>Callable</a:t>
            </a:r>
            <a:r>
              <a:rPr lang="zh-CN"/>
              <a:t>接口</a:t>
            </a:r>
            <a:r>
              <a:rPr lang="zh-CN" smtClean="0"/>
              <a:t>定义</a:t>
            </a:r>
            <a:r>
              <a:rPr smtClean="0"/>
              <a:t>   </a:t>
            </a: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Callable</a:t>
            </a:r>
            <a:r>
              <a:rPr smtClean="0"/>
              <a:t>接口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00126" y="2615515"/>
            <a:ext cx="6357956" cy="1384995"/>
          </a:xfrm>
        </p:spPr>
        <p:txBody>
          <a:bodyPr/>
          <a:lstStyle/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package java.util.concurrent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interface Callable&lt;V&gt; 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V call() throws Exception</a:t>
            </a:r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sz="140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643338"/>
          </a:xfrm>
        </p:spPr>
        <p:txBody>
          <a:bodyPr/>
          <a:lstStyle/>
          <a:p>
            <a:r>
              <a:rPr dirty="0"/>
              <a:t>Future</a:t>
            </a:r>
            <a:r>
              <a:rPr lang="zh-CN" dirty="0"/>
              <a:t>接口用来接收</a:t>
            </a:r>
            <a:r>
              <a:rPr dirty="0"/>
              <a:t>Callable</a:t>
            </a:r>
            <a:r>
              <a:rPr lang="zh-CN" dirty="0"/>
              <a:t>接口中</a:t>
            </a:r>
            <a:r>
              <a:rPr dirty="0"/>
              <a:t>call()</a:t>
            </a:r>
            <a:r>
              <a:rPr lang="zh-CN" dirty="0"/>
              <a:t>方法的</a:t>
            </a:r>
            <a:r>
              <a:rPr lang="zh-CN"/>
              <a:t>返回</a:t>
            </a:r>
            <a:r>
              <a:rPr lang="zh-CN" smtClean="0"/>
              <a:t>值</a:t>
            </a:r>
            <a:r>
              <a:rPr smtClean="0"/>
              <a:t>     </a:t>
            </a:r>
            <a:endParaRPr smtClean="0"/>
          </a:p>
          <a:p>
            <a:pPr>
              <a:buNone/>
            </a:pPr>
            <a:r>
              <a:rPr smtClean="0"/>
              <a:t>    Future</a:t>
            </a:r>
            <a:r>
              <a:rPr lang="zh-CN"/>
              <a:t>接口提供的方法</a:t>
            </a:r>
            <a:endParaRPr 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</a:t>
            </a:r>
            <a:r>
              <a:rPr smtClean="0"/>
              <a:t>接口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1563064"/>
          <a:ext cx="75009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4000528"/>
              </a:tblGrid>
              <a:tr h="221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方法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功能描述</a:t>
                      </a:r>
                      <a:endParaRPr lang="zh-CN" altLang="en-US" sz="1400"/>
                    </a:p>
                  </a:txBody>
                  <a:tcPr/>
                </a:tc>
              </a:tr>
              <a:tr h="310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400" kern="100" baseline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cancel(boolean 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mayInterruptIfRunning)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取消与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关联的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任务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10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isCancelled()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任务是否被取消，如果在任务正常完成之前被取消，则返回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 isDone()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判断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任务是否完成，如果任务完成，则返回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400" kern="1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03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Vget() throws</a:t>
                      </a:r>
                      <a:r>
                        <a:rPr lang="en-US" sz="1400" kern="100" baseline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InterruptedException,</a:t>
                      </a:r>
                      <a:endParaRPr lang="en-US" sz="1400" kern="10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Execution Exception</a:t>
                      </a:r>
                      <a:endParaRPr lang="zh-CN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返回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任务中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()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 panose="02020603050405020304"/>
                        </a:rPr>
                        <a:t>方法的返回值</a:t>
                      </a:r>
                      <a:endParaRPr lang="zh-CN" sz="1400" kern="10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655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 get(long </a:t>
                      </a: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timeout,TimeUnit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unit)throws 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InterruptedException,ExecutionException,TimeoutException</a:t>
                      </a:r>
                      <a:endParaRPr lang="zh-CN" sz="1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在指定时间内返回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Callable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任务中的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call(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)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 panose="02020603050405020304"/>
                        </a:rPr>
                        <a:t>方法的返回值，如果没有返回则抛出异常</a:t>
                      </a:r>
                      <a:endParaRPr lang="zh-CN" sz="1400" kern="100" dirty="0"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4357700"/>
            <a:ext cx="484014" cy="484014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645788" y="480271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85852" y="4405984"/>
            <a:ext cx="71438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zh-CN" altLang="en-US" sz="1400" smtClean="0"/>
              <a:t>接口有泛型限制，该接口中的泛型形参类型与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400" smtClean="0"/>
              <a:t>()</a:t>
            </a:r>
            <a:r>
              <a:rPr lang="zh-CN" altLang="en-US" sz="1400" smtClean="0"/>
              <a:t>方法返回值的类型相同；而且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zh-CN" altLang="en-US" sz="1400" smtClean="0"/>
              <a:t>接口是函数式接口，因此从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400" smtClean="0"/>
              <a:t> 8</a:t>
            </a:r>
            <a:r>
              <a:rPr lang="zh-CN" altLang="en-US" sz="1400" smtClean="0"/>
              <a:t>开始可以使用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1400" smtClean="0"/>
              <a:t>表达式创建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zh-CN" altLang="en-US" sz="1400" smtClean="0"/>
              <a:t>对象。</a:t>
            </a:r>
            <a:endParaRPr lang="zh-CN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2143140"/>
          </a:xfrm>
        </p:spPr>
        <p:txBody>
          <a:bodyPr/>
          <a:lstStyle/>
          <a:p>
            <a:r>
              <a:rPr lang="zh-CN" altLang="en-US" dirty="0"/>
              <a:t>每个进程至少包含一个线程，即主</a:t>
            </a:r>
            <a:r>
              <a:rPr lang="zh-CN" altLang="en-US" dirty="0" smtClean="0"/>
              <a:t>线程，其</a:t>
            </a:r>
            <a:r>
              <a:rPr lang="zh-CN" altLang="en-US" dirty="0"/>
              <a:t>有两个</a:t>
            </a:r>
            <a:r>
              <a:rPr lang="zh-CN" altLang="en-US" dirty="0" smtClean="0"/>
              <a:t>特点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一个进程肯定包含一个主</a:t>
            </a:r>
            <a:r>
              <a:rPr lang="zh-CN" altLang="en-US" i="0" dirty="0" smtClean="0"/>
              <a:t>线程</a:t>
            </a:r>
            <a:endParaRPr lang="zh-CN" altLang="en-US" i="0" dirty="0"/>
          </a:p>
          <a:p>
            <a:pPr lvl="1">
              <a:lnSpc>
                <a:spcPct val="150000"/>
              </a:lnSpc>
            </a:pPr>
            <a:r>
              <a:rPr lang="zh-CN" altLang="en-US" i="0" dirty="0"/>
              <a:t>主线程用来执行</a:t>
            </a:r>
            <a:r>
              <a:rPr i="0" dirty="0"/>
              <a:t>main()</a:t>
            </a:r>
            <a:r>
              <a:rPr lang="zh-CN" altLang="en-US" i="0" dirty="0" smtClean="0"/>
              <a:t>方法</a:t>
            </a:r>
            <a:endParaRPr lang="en-US" altLang="zh-CN" i="0" dirty="0" smtClean="0"/>
          </a:p>
          <a:p>
            <a:r>
              <a:rPr lang="zh-CN" altLang="en-US" dirty="0"/>
              <a:t>在</a:t>
            </a:r>
            <a:r>
              <a:rPr lang="en-US" dirty="0"/>
              <a:t>main()</a:t>
            </a:r>
            <a:r>
              <a:rPr lang="zh-CN" altLang="en-US" dirty="0"/>
              <a:t>方法中调用</a:t>
            </a:r>
            <a:r>
              <a:rPr lang="en-US" dirty="0"/>
              <a:t>Thread</a:t>
            </a:r>
            <a:r>
              <a:rPr lang="zh-CN" altLang="en-US" dirty="0"/>
              <a:t>类的静态方法</a:t>
            </a:r>
            <a:r>
              <a:rPr lang="en-US" dirty="0" err="1"/>
              <a:t>currentThread</a:t>
            </a:r>
            <a:r>
              <a:rPr lang="en-US" dirty="0"/>
              <a:t>()</a:t>
            </a:r>
            <a:r>
              <a:rPr lang="zh-CN" altLang="en-US" dirty="0"/>
              <a:t>来获取主线程</a:t>
            </a:r>
            <a:endParaRPr lang="zh-CN" altLang="en-US" dirty="0"/>
          </a:p>
          <a:p>
            <a:pPr lvl="0"/>
            <a:endParaRPr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5.1.3  </a:t>
            </a:r>
            <a:r>
              <a:rPr smtClean="0"/>
              <a:t>主线程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00101" y="2724316"/>
            <a:ext cx="7286675" cy="1071570"/>
            <a:chOff x="1076270" y="3439836"/>
            <a:chExt cx="6870775" cy="1071570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076270" y="3868464"/>
              <a:ext cx="6537243" cy="64294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讲师演示讲解</a:t>
              </a:r>
              <a:endParaRPr lang="en-US" altLang="zh-CN" sz="1600" b="1" i="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i="0" dirty="0" smtClean="0"/>
                <a:t>【</a:t>
              </a:r>
              <a:r>
                <a:rPr lang="zh-CN" altLang="en-US" sz="1400" b="1" i="0" dirty="0" smtClean="0"/>
                <a:t>代码</a:t>
              </a:r>
              <a:r>
                <a:rPr lang="en-US" sz="1400" b="1" i="0" dirty="0" smtClean="0"/>
                <a:t>5- 1</a:t>
              </a:r>
              <a:r>
                <a:rPr lang="en-US" altLang="zh-CN" sz="1400" b="1" i="0" dirty="0" smtClean="0"/>
                <a:t>】</a:t>
              </a:r>
              <a:r>
                <a:rPr lang="en-US" sz="1400" b="1" i="0" dirty="0" smtClean="0"/>
                <a:t>MainThreadDemo.java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439836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4142246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645788" y="457120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285852" y="4255799"/>
            <a:ext cx="664373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err="1" smtClean="0"/>
              <a:t>在多线程编程时，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 err="1" smtClean="0"/>
              <a:t>()</a:t>
            </a:r>
            <a:r>
              <a:rPr lang="zh-CN" altLang="en-US" sz="1600" dirty="0" err="1" smtClean="0"/>
              <a:t>方法的方法体就是主线程的执行体，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 err="1" smtClean="0"/>
              <a:t>()</a:t>
            </a:r>
            <a:r>
              <a:rPr lang="zh-CN" altLang="en-US" sz="1600" dirty="0" err="1" smtClean="0"/>
              <a:t>方法中的代码就是主线程要完成的任务。</a:t>
            </a:r>
            <a:endParaRPr lang="zh-CN" altLang="en-US" sz="16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500330"/>
          </a:xfrm>
        </p:spPr>
        <p:txBody>
          <a:bodyPr/>
          <a:lstStyle/>
          <a:p>
            <a:pPr>
              <a:buNone/>
            </a:pPr>
            <a:r>
              <a:rPr lang="zh-CN" altLang="en-US"/>
              <a:t>基于</a:t>
            </a:r>
            <a:r>
              <a:t>Java</a:t>
            </a:r>
            <a:r>
              <a:rPr lang="zh-CN" altLang="en-US"/>
              <a:t>线程模型，创建线程的方式</a:t>
            </a:r>
            <a:r>
              <a:rPr lang="zh-CN" altLang="en-US" smtClean="0"/>
              <a:t>有三种</a:t>
            </a:r>
            <a:endParaRPr lang="zh-CN" altLang="en-US"/>
          </a:p>
          <a:p>
            <a:pPr lvl="0"/>
            <a:r>
              <a:rPr lang="zh-CN" altLang="en-US"/>
              <a:t>继承</a:t>
            </a:r>
            <a:r>
              <a:t>Thread</a:t>
            </a:r>
            <a:r>
              <a:rPr lang="zh-CN" altLang="en-US" smtClean="0"/>
              <a:t>类</a:t>
            </a:r>
            <a:endParaRPr lang="zh-CN" altLang="en-US"/>
          </a:p>
          <a:p>
            <a:pPr lvl="0"/>
            <a:r>
              <a:rPr lang="zh-CN" altLang="en-US"/>
              <a:t>实现</a:t>
            </a:r>
            <a:r>
              <a:t>Runnable</a:t>
            </a:r>
            <a:r>
              <a:rPr lang="zh-CN" altLang="en-US" smtClean="0"/>
              <a:t>接口</a:t>
            </a:r>
            <a:endParaRPr lang="zh-CN" altLang="en-US"/>
          </a:p>
          <a:p>
            <a:pPr lvl="0"/>
            <a:r>
              <a:rPr lang="zh-CN" altLang="en-US"/>
              <a:t>使用</a:t>
            </a:r>
            <a:r>
              <a:t>Callable</a:t>
            </a:r>
            <a:r>
              <a:rPr lang="zh-CN" altLang="en-US"/>
              <a:t>和</a:t>
            </a:r>
            <a:r>
              <a:t>Future</a:t>
            </a:r>
            <a:r>
              <a:rPr lang="zh-CN" altLang="en-US" smtClean="0"/>
              <a:t>接口</a:t>
            </a:r>
            <a:endParaRPr lang="zh-CN" altLang="en-US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  </a:t>
            </a:r>
            <a:r>
              <a:rPr smtClean="0"/>
              <a:t>创建线程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57290" y="3500444"/>
            <a:ext cx="6929486" cy="857256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err="1">
                <a:solidFill>
                  <a:schemeClr val="tx1"/>
                </a:solidFill>
                <a:latin typeface="+mn-lt"/>
                <a:ea typeface="+mn-ea"/>
              </a:rPr>
              <a:t>通过继承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Thread</a:t>
            </a:r>
            <a:r>
              <a:rPr err="1">
                <a:solidFill>
                  <a:schemeClr val="tx1"/>
                </a:solidFill>
                <a:latin typeface="+mn-lt"/>
                <a:ea typeface="+mn-ea"/>
              </a:rPr>
              <a:t>类的方式来创建线程，代码编写简单，且直接使用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</a:t>
            </a:r>
            <a:r>
              <a:rPr err="1">
                <a:solidFill>
                  <a:schemeClr val="tx1"/>
                </a:solidFill>
                <a:latin typeface="+mn-lt"/>
                <a:ea typeface="+mn-ea"/>
              </a:rPr>
              <a:t>即可获得当前线程，但其受制于单继承限制。可以根据业务需要选择不同的方式创建线程，一般推荐采用接口的方式创建多线程。</a:t>
            </a:r>
            <a:endParaRPr err="1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511300"/>
            <a:ext cx="484014" cy="48401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645788" y="408833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8029" y="500048"/>
            <a:ext cx="8207375" cy="2286016"/>
          </a:xfrm>
        </p:spPr>
        <p:txBody>
          <a:bodyPr/>
          <a:lstStyle/>
          <a:p>
            <a:pPr>
              <a:buNone/>
            </a:pPr>
            <a:r>
              <a:rPr lang="zh-CN"/>
              <a:t>通过继承</a:t>
            </a:r>
            <a:r>
              <a:t>Thread</a:t>
            </a:r>
            <a:r>
              <a:rPr lang="zh-CN"/>
              <a:t>类来创建并启动线程的</a:t>
            </a:r>
            <a:r>
              <a:rPr lang="zh-CN" smtClean="0"/>
              <a:t>步骤：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定义一个子类继承</a:t>
            </a:r>
            <a:r>
              <a:t>Thread</a:t>
            </a:r>
            <a:r>
              <a:rPr lang="zh-CN"/>
              <a:t>类，并重写</a:t>
            </a:r>
            <a:r>
              <a:t>run()</a:t>
            </a:r>
            <a:r>
              <a:rPr lang="zh-CN" smtClean="0"/>
              <a:t>方法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创建子类的</a:t>
            </a:r>
            <a:r>
              <a:rPr lang="zh-CN" smtClean="0"/>
              <a:t>实例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调用线程对象的</a:t>
            </a:r>
            <a:r>
              <a:t>start()</a:t>
            </a:r>
            <a:r>
              <a:rPr lang="zh-CN"/>
              <a:t>方法启动该</a:t>
            </a:r>
            <a:r>
              <a:rPr lang="zh-CN" smtClean="0"/>
              <a:t>线程</a:t>
            </a:r>
            <a:endParaRPr lang="zh-CN" b="0" i="1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3214692"/>
            <a:ext cx="82868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5.2.1  </a:t>
            </a:r>
            <a:r>
              <a:rPr smtClean="0"/>
              <a:t>继承</a:t>
            </a:r>
            <a:r>
              <a:rPr lang="en-US" smtClean="0"/>
              <a:t>T</a:t>
            </a:r>
            <a:r>
              <a:rPr lang="en-US" altLang="zh-CN" smtClean="0"/>
              <a:t>hread</a:t>
            </a:r>
            <a:r>
              <a:rPr smtClean="0"/>
              <a:t>类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982" y="4143386"/>
            <a:ext cx="500066" cy="500066"/>
          </a:xfrm>
          <a:prstGeom prst="rect">
            <a:avLst/>
          </a:prstGeom>
        </p:spPr>
      </p:pic>
      <p:sp>
        <p:nvSpPr>
          <p:cNvPr id="17" name="文本框 7"/>
          <p:cNvSpPr txBox="1"/>
          <p:nvPr/>
        </p:nvSpPr>
        <p:spPr>
          <a:xfrm rot="21540000">
            <a:off x="431474" y="465983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214414" y="4098207"/>
            <a:ext cx="650085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1600" smtClean="0"/>
              <a:t>类的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smtClean="0"/>
              <a:t>()</a:t>
            </a:r>
            <a:r>
              <a:rPr lang="zh-CN" altLang="en-US" sz="1600" smtClean="0"/>
              <a:t>方法将调用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smtClean="0"/>
              <a:t>()</a:t>
            </a:r>
            <a:r>
              <a:rPr lang="zh-CN" altLang="en-US" sz="1600" smtClean="0"/>
              <a:t>方法，该方法用于启动线程并运行。因此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smtClean="0"/>
              <a:t>()</a:t>
            </a:r>
            <a:r>
              <a:rPr lang="zh-CN" altLang="en-US" sz="1600" smtClean="0"/>
              <a:t>方法不能多次调用，当多次调用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td.start</a:t>
            </a:r>
            <a:r>
              <a:rPr lang="en-US" sz="1600" smtClean="0"/>
              <a:t>()</a:t>
            </a:r>
            <a:r>
              <a:rPr lang="zh-CN" altLang="en-US" sz="1600" smtClean="0"/>
              <a:t>方法时会抛出一个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IllegalThreadStateException</a:t>
            </a:r>
            <a:r>
              <a:rPr lang="zh-CN" altLang="en-US" sz="1600" smtClean="0"/>
              <a:t>异常。</a:t>
            </a:r>
            <a:endParaRPr lang="zh-CN" altLang="en-US" sz="1600"/>
          </a:p>
        </p:txBody>
      </p:sp>
      <p:grpSp>
        <p:nvGrpSpPr>
          <p:cNvPr id="8" name="组合 7"/>
          <p:cNvGrpSpPr/>
          <p:nvPr/>
        </p:nvGrpSpPr>
        <p:grpSpPr>
          <a:xfrm>
            <a:off x="928662" y="2500312"/>
            <a:ext cx="7215238" cy="1142990"/>
            <a:chOff x="1076270" y="3143254"/>
            <a:chExt cx="6870775" cy="114299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076270" y="3571882"/>
              <a:ext cx="6537243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smtClean="0">
                  <a:latin typeface="+mn-ea"/>
                  <a:ea typeface="+mn-ea"/>
                </a:rPr>
                <a:t>讲师演示讲解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i="0" smtClean="0">
                  <a:latin typeface="+mn-ea"/>
                  <a:ea typeface="+mn-ea"/>
                </a:rPr>
                <a:t>【</a:t>
              </a:r>
              <a:r>
                <a:rPr lang="zh-CN" altLang="en-US" sz="1400" b="1" i="0" smtClean="0">
                  <a:latin typeface="+mn-ea"/>
                  <a:ea typeface="+mn-ea"/>
                </a:rPr>
                <a:t>代码</a:t>
              </a:r>
              <a:r>
                <a:rPr lang="en-US" sz="1400" b="1" i="0" smtClean="0">
                  <a:latin typeface="+mn-ea"/>
                  <a:ea typeface="+mn-ea"/>
                </a:rPr>
                <a:t>5- 2</a:t>
              </a:r>
              <a:r>
                <a:rPr lang="en-US" altLang="zh-CN" sz="1400" b="1" i="0" smtClean="0">
                  <a:latin typeface="+mn-ea"/>
                  <a:ea typeface="+mn-ea"/>
                </a:rPr>
                <a:t>】</a:t>
              </a:r>
              <a:r>
                <a:rPr lang="en-US" sz="1400" b="1" i="0" smtClean="0">
                  <a:latin typeface="+mn-ea"/>
                  <a:ea typeface="+mn-ea"/>
                </a:rPr>
                <a:t>ThreadDemo.java</a:t>
              </a:r>
              <a:endParaRPr lang="zh-CN" altLang="en-US" sz="14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036223"/>
          </a:xfrm>
        </p:spPr>
        <p:txBody>
          <a:bodyPr/>
          <a:lstStyle/>
          <a:p>
            <a:pPr lvl="0"/>
            <a:r>
              <a:rPr lang="zh-CN" altLang="en-US" smtClean="0"/>
              <a:t>掌握线程创建的过程</a:t>
            </a:r>
            <a:endParaRPr smtClean="0"/>
          </a:p>
          <a:p>
            <a:pPr lvl="0"/>
            <a:r>
              <a:rPr lang="zh-CN" altLang="en-US" smtClean="0"/>
              <a:t>掌握线程的生命周期</a:t>
            </a:r>
            <a:endParaRPr smtClean="0"/>
          </a:p>
          <a:p>
            <a:pPr lvl="0"/>
            <a:r>
              <a:rPr lang="zh-CN" altLang="en-US" smtClean="0"/>
              <a:t>了解线程同步机制以及线程</a:t>
            </a:r>
            <a:r>
              <a:rPr lang="zh-CN" altLang="en-US"/>
              <a:t>通信</a:t>
            </a:r>
            <a:endParaRPr smtClean="0"/>
          </a:p>
          <a:p>
            <a:r>
              <a:rPr lang="zh-CN" altLang="en-US"/>
              <a:t>了解线程的优先级</a:t>
            </a:r>
            <a:endParaRPr lang="zh-CN" altLang="en-US"/>
          </a:p>
          <a:p>
            <a:pPr lvl="0"/>
            <a:endParaRPr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altLang="en-US" dirty="0" smtClean="0"/>
              <a:t>重点</a:t>
            </a:r>
            <a:endParaRPr lang="zh-CN" altLang="en-US" dirty="0" smtClean="0"/>
          </a:p>
        </p:txBody>
      </p:sp>
      <p:pic>
        <p:nvPicPr>
          <p:cNvPr id="6" name="图片占位符 6" descr="图片5.jpg"/>
          <p:cNvPicPr>
            <a:picLocks noChangeAspect="1"/>
          </p:cNvPicPr>
          <p:nvPr/>
        </p:nvPicPr>
        <p:blipFill>
          <a:blip r:embed="rId2"/>
          <a:srcRect t="15533" b="15533"/>
          <a:stretch>
            <a:fillRect/>
          </a:stretch>
        </p:blipFill>
        <p:spPr bwMode="auto">
          <a:xfrm>
            <a:off x="5643538" y="571486"/>
            <a:ext cx="3500462" cy="36433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500048"/>
            <a:ext cx="8176422" cy="4357718"/>
          </a:xfrm>
        </p:spPr>
        <p:txBody>
          <a:bodyPr/>
          <a:lstStyle/>
          <a:p>
            <a:pPr>
              <a:buNone/>
            </a:pPr>
            <a:r>
              <a:rPr lang="zh-CN" dirty="0"/>
              <a:t>通过</a:t>
            </a:r>
            <a:r>
              <a:rPr dirty="0"/>
              <a:t>Runnable</a:t>
            </a:r>
            <a:r>
              <a:rPr lang="zh-CN" dirty="0"/>
              <a:t>接口创建并启动线程的</a:t>
            </a:r>
            <a:r>
              <a:rPr lang="zh-CN" dirty="0" smtClean="0"/>
              <a:t>步骤：</a:t>
            </a:r>
            <a:endParaRPr lang="zh-CN" dirty="0"/>
          </a:p>
          <a:p>
            <a:pPr marL="457200" lvl="0" indent="-457200">
              <a:lnSpc>
                <a:spcPts val="2600"/>
              </a:lnSpc>
              <a:buFont typeface="+mj-ea"/>
              <a:buAutoNum type="circleNumDbPlain"/>
            </a:pPr>
            <a:r>
              <a:rPr lang="zh-CN" dirty="0"/>
              <a:t>定义一个类实现</a:t>
            </a:r>
            <a:r>
              <a:rPr dirty="0"/>
              <a:t>Runnable</a:t>
            </a:r>
            <a:r>
              <a:rPr lang="zh-CN" dirty="0" smtClean="0"/>
              <a:t>接口</a:t>
            </a:r>
            <a:endParaRPr lang="zh-CN" dirty="0"/>
          </a:p>
          <a:p>
            <a:pPr marL="457200" lvl="0" indent="-457200">
              <a:lnSpc>
                <a:spcPts val="2600"/>
              </a:lnSpc>
              <a:buFont typeface="+mj-ea"/>
              <a:buAutoNum type="circleNumDbPlain"/>
            </a:pPr>
            <a:r>
              <a:rPr lang="zh-CN" dirty="0"/>
              <a:t>创建一个</a:t>
            </a:r>
            <a:r>
              <a:rPr dirty="0"/>
              <a:t>Thread</a:t>
            </a:r>
            <a:r>
              <a:rPr lang="zh-CN" dirty="0"/>
              <a:t>类的实例</a:t>
            </a:r>
            <a:r>
              <a:rPr lang="zh-CN" dirty="0" smtClean="0"/>
              <a:t>，将</a:t>
            </a:r>
            <a:r>
              <a:rPr dirty="0"/>
              <a:t>Runnable</a:t>
            </a:r>
            <a:r>
              <a:rPr lang="zh-CN" dirty="0"/>
              <a:t>接口的实现类所创建的对象作为参数传入</a:t>
            </a:r>
            <a:r>
              <a:rPr dirty="0"/>
              <a:t>Thread</a:t>
            </a:r>
            <a:r>
              <a:rPr lang="zh-CN" dirty="0"/>
              <a:t>类的构造方法</a:t>
            </a:r>
            <a:r>
              <a:rPr lang="zh-CN" dirty="0" smtClean="0"/>
              <a:t>中</a:t>
            </a:r>
            <a:endParaRPr lang="zh-CN" dirty="0"/>
          </a:p>
          <a:p>
            <a:pPr marL="457200" lvl="0" indent="-457200">
              <a:lnSpc>
                <a:spcPts val="2600"/>
              </a:lnSpc>
              <a:buFont typeface="+mj-ea"/>
              <a:buAutoNum type="circleNumDbPlain"/>
            </a:pPr>
            <a:r>
              <a:rPr lang="zh-CN" dirty="0"/>
              <a:t>调用</a:t>
            </a:r>
            <a:r>
              <a:rPr dirty="0"/>
              <a:t>Thread</a:t>
            </a:r>
            <a:r>
              <a:rPr lang="zh-CN" dirty="0"/>
              <a:t>对象的</a:t>
            </a:r>
            <a:r>
              <a:rPr dirty="0"/>
              <a:t>start()</a:t>
            </a:r>
            <a:r>
              <a:rPr lang="zh-CN" dirty="0"/>
              <a:t>方法启动该</a:t>
            </a:r>
            <a:r>
              <a:rPr lang="zh-CN" dirty="0" smtClean="0"/>
              <a:t>线程</a:t>
            </a:r>
            <a:endParaRPr lang="zh-CN" dirty="0"/>
          </a:p>
          <a:p>
            <a:pPr latinLnBrk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smtClean="0"/>
              <a:t>5.2.2  </a:t>
            </a:r>
            <a:r>
              <a:rPr smtClean="0"/>
              <a:t>实现</a:t>
            </a:r>
            <a:r>
              <a:rPr lang="en-US" smtClean="0"/>
              <a:t>Runnable</a:t>
            </a:r>
            <a:r>
              <a:rPr smtClean="0"/>
              <a:t>接口</a:t>
            </a:r>
            <a:endParaRPr smtClean="0"/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928662" y="2712346"/>
            <a:ext cx="7038463" cy="785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i="0" dirty="0" smtClean="0">
                <a:latin typeface="+mn-ea"/>
                <a:ea typeface="+mn-ea"/>
              </a:rPr>
              <a:t>讲师演示讲解</a:t>
            </a:r>
            <a:endParaRPr lang="en-US" altLang="zh-CN" sz="1600" b="1" i="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 i="0" dirty="0" smtClean="0">
                <a:latin typeface="+mn-ea"/>
                <a:ea typeface="+mn-ea"/>
              </a:rPr>
              <a:t>【</a:t>
            </a:r>
            <a:r>
              <a:rPr lang="zh-CN" altLang="en-US" sz="1400" b="1" i="0" dirty="0" smtClean="0">
                <a:latin typeface="+mn-ea"/>
                <a:ea typeface="+mn-ea"/>
              </a:rPr>
              <a:t>代码</a:t>
            </a:r>
            <a:r>
              <a:rPr lang="en-US" sz="1400" b="1" i="0" dirty="0" smtClean="0">
                <a:latin typeface="+mn-ea"/>
                <a:ea typeface="+mn-ea"/>
              </a:rPr>
              <a:t>5- 3</a:t>
            </a:r>
            <a:r>
              <a:rPr lang="en-US" altLang="zh-CN" sz="1400" b="1" i="0" dirty="0" smtClean="0">
                <a:latin typeface="+mn-ea"/>
                <a:ea typeface="+mn-ea"/>
              </a:rPr>
              <a:t>】</a:t>
            </a:r>
            <a:r>
              <a:rPr lang="en-US" sz="1400" b="1" i="0" dirty="0" smtClean="0">
                <a:latin typeface="+mn-ea"/>
                <a:ea typeface="+mn-ea"/>
              </a:rPr>
              <a:t>RunnableDemo.java</a:t>
            </a:r>
            <a:endParaRPr lang="zh-CN" altLang="en-US" sz="1400" i="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400" i="0" dirty="0" smtClean="0"/>
          </a:p>
          <a:p>
            <a:pPr algn="ctr">
              <a:lnSpc>
                <a:spcPct val="150000"/>
              </a:lnSpc>
              <a:defRPr/>
            </a:pPr>
            <a:endParaRPr lang="zh-CN" altLang="en-US" sz="1800" dirty="0" smtClean="0"/>
          </a:p>
          <a:p>
            <a:pPr algn="ctr" eaLnBrk="1" hangingPunct="1">
              <a:lnSpc>
                <a:spcPct val="150000"/>
              </a:lnSpc>
              <a:defRPr/>
            </a:pPr>
            <a:endParaRPr lang="zh-CN" altLang="en-US" sz="1800" b="1" i="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32543" y="2283718"/>
            <a:ext cx="55423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780548"/>
            <a:ext cx="571504" cy="57150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426511" y="4438236"/>
            <a:ext cx="642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2976" y="3709110"/>
            <a:ext cx="721523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dirty="0" smtClean="0"/>
              <a:t>直接调用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1600" dirty="0" smtClean="0"/>
              <a:t>类或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dirty="0" smtClean="0"/>
              <a:t>接口所创建的对象的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方法是无法启动线程的，必须通过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zh-CN" altLang="en-US" sz="1600" dirty="0" smtClean="0"/>
              <a:t>的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方法才能启动线程。从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1600" dirty="0" smtClean="0"/>
              <a:t>8</a:t>
            </a:r>
            <a:r>
              <a:rPr lang="zh-CN" altLang="en-US" sz="1600" dirty="0" smtClean="0"/>
              <a:t>开始，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dirty="0" smtClean="0"/>
              <a:t>接口中使用</a:t>
            </a:r>
            <a:r>
              <a:rPr lang="en-US" sz="1600" dirty="0" smtClean="0"/>
              <a:t>@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FunctionalInterface</a:t>
            </a:r>
            <a:r>
              <a:rPr lang="zh-CN" altLang="en-US" sz="1600" dirty="0" smtClean="0"/>
              <a:t>修饰说明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dirty="0" smtClean="0"/>
              <a:t>接口是函数式接口，可以使用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zh-CN" altLang="en-US" sz="1600" dirty="0" smtClean="0"/>
              <a:t>表达式来创建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dirty="0" smtClean="0"/>
              <a:t>对象。</a:t>
            </a:r>
            <a:endParaRPr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358241" cy="3643338"/>
          </a:xfrm>
        </p:spPr>
        <p:txBody>
          <a:bodyPr/>
          <a:lstStyle/>
          <a:p>
            <a:r>
              <a:rPr lang="zh-CN" smtClean="0"/>
              <a:t>使用</a:t>
            </a:r>
            <a:r>
              <a:rPr dirty="0"/>
              <a:t>Callable</a:t>
            </a:r>
            <a:r>
              <a:rPr lang="zh-CN" dirty="0"/>
              <a:t>和</a:t>
            </a:r>
            <a:r>
              <a:rPr dirty="0"/>
              <a:t>Future</a:t>
            </a:r>
            <a:r>
              <a:rPr lang="zh-CN" dirty="0"/>
              <a:t>接口创建并启动线程</a:t>
            </a:r>
            <a:r>
              <a:rPr lang="zh-CN"/>
              <a:t>的</a:t>
            </a:r>
            <a:r>
              <a:rPr lang="zh-CN" smtClean="0"/>
              <a:t>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</a:t>
            </a:r>
            <a:r>
              <a:rPr dirty="0"/>
              <a:t>Callable</a:t>
            </a:r>
            <a:r>
              <a:rPr lang="zh-CN" dirty="0"/>
              <a:t>接口的实现类，并实现</a:t>
            </a:r>
            <a:r>
              <a:rPr dirty="0"/>
              <a:t>call</a:t>
            </a:r>
            <a:r>
              <a:t>()</a:t>
            </a:r>
            <a:r>
              <a:rPr lang="zh-CN" smtClean="0"/>
              <a:t>方法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使用</a:t>
            </a:r>
            <a:r>
              <a:rPr dirty="0"/>
              <a:t>FutureTask</a:t>
            </a:r>
            <a:r>
              <a:rPr lang="zh-CN" dirty="0"/>
              <a:t>类来包装</a:t>
            </a:r>
            <a:r>
              <a:t>Callable</a:t>
            </a:r>
            <a:r>
              <a:rPr lang="zh-CN" smtClean="0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altLang="en-US" dirty="0"/>
              <a:t>将</a:t>
            </a:r>
            <a:r>
              <a:rPr dirty="0" smtClean="0"/>
              <a:t>FutureTask</a:t>
            </a:r>
            <a:r>
              <a:rPr lang="zh-CN" dirty="0"/>
              <a:t>对象作为</a:t>
            </a:r>
            <a:r>
              <a:rPr dirty="0"/>
              <a:t>Thread</a:t>
            </a:r>
            <a:r>
              <a:rPr lang="zh-CN" dirty="0"/>
              <a:t>对象的</a:t>
            </a:r>
            <a:r>
              <a:rPr dirty="0"/>
              <a:t>target</a:t>
            </a:r>
            <a:r>
              <a:rPr lang="zh-CN" dirty="0"/>
              <a:t>，创建并启动</a:t>
            </a:r>
            <a:r>
              <a:rPr lang="zh-CN"/>
              <a:t>新</a:t>
            </a:r>
            <a:r>
              <a:rPr lang="zh-CN" smtClean="0"/>
              <a:t>线程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调用</a:t>
            </a:r>
            <a:r>
              <a:rPr dirty="0"/>
              <a:t>FutureTask</a:t>
            </a:r>
            <a:r>
              <a:rPr lang="zh-CN" dirty="0"/>
              <a:t>对象的</a:t>
            </a:r>
            <a:r>
              <a:rPr dirty="0"/>
              <a:t>get()</a:t>
            </a:r>
            <a:r>
              <a:rPr lang="zh-CN" dirty="0"/>
              <a:t>方法来获得子线程执行结束后的</a:t>
            </a:r>
            <a:r>
              <a:rPr lang="zh-CN"/>
              <a:t>返回</a:t>
            </a:r>
            <a:r>
              <a:rPr lang="zh-CN" smtClean="0"/>
              <a:t>值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8316" y="17845"/>
            <a:ext cx="5675320" cy="410765"/>
          </a:xfrm>
        </p:spPr>
        <p:txBody>
          <a:bodyPr/>
          <a:lstStyle/>
          <a:p>
            <a:r>
              <a:rPr lang="en-US" altLang="zh-CN" smtClean="0"/>
              <a:t>5.2.3</a:t>
            </a:r>
            <a:r>
              <a:rPr smtClean="0"/>
              <a:t>使用</a:t>
            </a:r>
            <a:r>
              <a:rPr lang="en-US" smtClean="0"/>
              <a:t>C</a:t>
            </a:r>
            <a:r>
              <a:rPr lang="en-US" altLang="zh-CN" smtClean="0"/>
              <a:t>allable</a:t>
            </a:r>
            <a:r>
              <a:rPr smtClean="0"/>
              <a:t>和</a:t>
            </a:r>
            <a:r>
              <a:rPr lang="en-US" smtClean="0"/>
              <a:t>F</a:t>
            </a:r>
            <a:r>
              <a:rPr lang="en-US" altLang="zh-CN" smtClean="0"/>
              <a:t>uture</a:t>
            </a:r>
            <a:r>
              <a:rPr smtClean="0"/>
              <a:t>接口</a:t>
            </a:r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785786" y="3214710"/>
            <a:ext cx="7715304" cy="785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 b="1" i="0" dirty="0" smtClean="0">
                <a:latin typeface="+mn-ea"/>
                <a:ea typeface="+mn-ea"/>
              </a:rPr>
              <a:t>讲师</a:t>
            </a:r>
            <a:r>
              <a:rPr lang="zh-CN" altLang="en-US" sz="1600" b="1" i="0" smtClean="0">
                <a:latin typeface="+mn-ea"/>
                <a:ea typeface="+mn-ea"/>
              </a:rPr>
              <a:t>演示讲解</a:t>
            </a:r>
            <a:endParaRPr lang="en-US" altLang="zh-CN" sz="1600" b="1" i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i="0" smtClean="0">
                <a:latin typeface="+mn-ea"/>
                <a:ea typeface="+mn-ea"/>
              </a:rPr>
              <a:t>【</a:t>
            </a:r>
            <a:r>
              <a:rPr lang="zh-CN" altLang="en-US" sz="1400" b="1" i="0" smtClean="0">
                <a:latin typeface="+mn-ea"/>
                <a:ea typeface="+mn-ea"/>
              </a:rPr>
              <a:t>代码</a:t>
            </a:r>
            <a:r>
              <a:rPr lang="en-US" sz="1400" b="1" i="0" smtClean="0">
                <a:latin typeface="+mn-ea"/>
                <a:ea typeface="+mn-ea"/>
              </a:rPr>
              <a:t>5- 4</a:t>
            </a:r>
            <a:r>
              <a:rPr lang="en-US" altLang="zh-CN" sz="1400" b="1" i="0" smtClean="0">
                <a:latin typeface="+mn-ea"/>
                <a:ea typeface="+mn-ea"/>
              </a:rPr>
              <a:t>】</a:t>
            </a:r>
            <a:r>
              <a:rPr lang="en-US" sz="1400" b="1" i="0" smtClean="0">
                <a:latin typeface="+mn-ea"/>
                <a:ea typeface="+mn-ea"/>
              </a:rPr>
              <a:t>CallableFutureDemo.java   </a:t>
            </a:r>
            <a:r>
              <a:rPr lang="en-US" altLang="zh-CN" sz="1400" b="1" i="0" smtClean="0">
                <a:latin typeface="+mn-ea"/>
                <a:ea typeface="+mn-ea"/>
              </a:rPr>
              <a:t>【</a:t>
            </a:r>
            <a:r>
              <a:rPr lang="zh-CN" altLang="en-US" sz="1400" b="1" i="0" smtClean="0">
                <a:latin typeface="+mn-ea"/>
                <a:ea typeface="+mn-ea"/>
              </a:rPr>
              <a:t>代码</a:t>
            </a:r>
            <a:r>
              <a:rPr lang="en-US" sz="1400" b="1" i="0" smtClean="0">
                <a:latin typeface="+mn-ea"/>
                <a:ea typeface="+mn-ea"/>
              </a:rPr>
              <a:t>5- 5</a:t>
            </a:r>
            <a:r>
              <a:rPr lang="en-US" altLang="zh-CN" sz="1400" b="1" i="0" smtClean="0">
                <a:latin typeface="+mn-ea"/>
                <a:ea typeface="+mn-ea"/>
              </a:rPr>
              <a:t>】</a:t>
            </a:r>
            <a:r>
              <a:rPr lang="en-US" sz="1400" b="1" i="0" smtClean="0">
                <a:latin typeface="+mn-ea"/>
                <a:ea typeface="+mn-ea"/>
              </a:rPr>
              <a:t>LambdaCallableFutureDemo.java</a:t>
            </a:r>
            <a:endParaRPr lang="zh-CN" altLang="en-US" sz="1400" i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400" i="0" dirty="0" smtClean="0"/>
          </a:p>
          <a:p>
            <a:pPr algn="ctr">
              <a:lnSpc>
                <a:spcPct val="150000"/>
              </a:lnSpc>
              <a:defRPr/>
            </a:pPr>
            <a:endParaRPr lang="zh-CN" altLang="en-US" sz="1800" dirty="0" smtClean="0"/>
          </a:p>
          <a:p>
            <a:pPr algn="ctr" eaLnBrk="1" hangingPunct="1">
              <a:lnSpc>
                <a:spcPct val="150000"/>
              </a:lnSpc>
              <a:defRPr/>
            </a:pPr>
            <a:endParaRPr lang="zh-CN" altLang="en-US" sz="1800" b="1" i="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5" y="4213136"/>
            <a:ext cx="619631" cy="571504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 rot="21540000">
            <a:off x="426507" y="4792378"/>
            <a:ext cx="696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42976" y="4167957"/>
            <a:ext cx="735811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API</a:t>
            </a:r>
            <a:r>
              <a:rPr lang="zh-CN" altLang="en-US" sz="1600" smtClean="0"/>
              <a:t>中，定义的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FutureTask</a:t>
            </a:r>
            <a:r>
              <a:rPr lang="zh-CN" altLang="en-US" sz="1600" smtClean="0"/>
              <a:t>类实际上直接实现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RunnableFuture</a:t>
            </a:r>
            <a:r>
              <a:rPr lang="zh-CN" altLang="en-US" sz="1600" smtClean="0"/>
              <a:t>接口，而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RunnableFuture</a:t>
            </a:r>
            <a:r>
              <a:rPr lang="zh-CN" altLang="en-US" sz="1600" smtClean="0"/>
              <a:t>接口继承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smtClean="0"/>
              <a:t>和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CN" altLang="en-US" sz="1600" smtClean="0"/>
              <a:t>两个接口，因此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FutureTask</a:t>
            </a:r>
            <a:r>
              <a:rPr lang="zh-CN" altLang="en-US" sz="1600" smtClean="0"/>
              <a:t>类即实现了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zh-CN" altLang="en-US" sz="1600" smtClean="0"/>
              <a:t>接口，又实现了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zh-CN" altLang="en-US" sz="1600" smtClean="0"/>
              <a:t>接口。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86776" y="2928940"/>
            <a:ext cx="55423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571486"/>
            <a:ext cx="8712967" cy="4000528"/>
          </a:xfrm>
        </p:spPr>
        <p:txBody>
          <a:bodyPr/>
          <a:lstStyle/>
          <a:p>
            <a:r>
              <a:rPr lang="zh-CN" dirty="0" smtClean="0"/>
              <a:t>线程</a:t>
            </a:r>
            <a:r>
              <a:rPr lang="zh-CN" dirty="0"/>
              <a:t>的</a:t>
            </a:r>
            <a:r>
              <a:rPr lang="zh-CN" dirty="0" smtClean="0"/>
              <a:t>生命周期中要</a:t>
            </a:r>
            <a:r>
              <a:rPr lang="zh-CN" dirty="0"/>
              <a:t>经过</a:t>
            </a:r>
            <a:r>
              <a:rPr dirty="0"/>
              <a:t>5</a:t>
            </a:r>
            <a:r>
              <a:rPr lang="zh-CN" dirty="0"/>
              <a:t>种状态</a:t>
            </a:r>
            <a:r>
              <a:rPr lang="zh-CN" dirty="0" smtClean="0"/>
              <a:t>：</a:t>
            </a:r>
            <a:r>
              <a:rPr lang="zh-CN" dirty="0"/>
              <a:t>新建（</a:t>
            </a:r>
            <a:r>
              <a:rPr dirty="0"/>
              <a:t>New</a:t>
            </a:r>
            <a:r>
              <a:rPr lang="zh-CN" dirty="0"/>
              <a:t>）、就绪（</a:t>
            </a:r>
            <a:r>
              <a:rPr dirty="0"/>
              <a:t>Runnable</a:t>
            </a:r>
            <a:r>
              <a:rPr lang="zh-CN" dirty="0"/>
              <a:t>）、运行（</a:t>
            </a:r>
            <a:r>
              <a:rPr dirty="0"/>
              <a:t>Running</a:t>
            </a:r>
            <a:r>
              <a:rPr lang="zh-CN" dirty="0"/>
              <a:t>）、阻塞（</a:t>
            </a:r>
            <a:r>
              <a:rPr dirty="0"/>
              <a:t>Blocked</a:t>
            </a:r>
            <a:r>
              <a:rPr lang="zh-CN" dirty="0"/>
              <a:t>）和死亡（</a:t>
            </a:r>
            <a:r>
              <a:rPr dirty="0"/>
              <a:t>Dead</a:t>
            </a:r>
            <a:r>
              <a:rPr lang="zh-CN" dirty="0" smtClean="0"/>
              <a:t>）</a:t>
            </a:r>
            <a:endParaRPr dirty="0" smtClean="0"/>
          </a:p>
          <a:p>
            <a:r>
              <a:rPr lang="zh-CN" dirty="0"/>
              <a:t>线程状态之间的</a:t>
            </a:r>
            <a:r>
              <a:rPr lang="zh-CN" dirty="0" smtClean="0"/>
              <a:t>转换</a:t>
            </a:r>
            <a:r>
              <a:rPr lang="zh-CN" altLang="en-US" dirty="0" smtClean="0"/>
              <a:t>如图所示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5.3  </a:t>
            </a:r>
            <a:r>
              <a:rPr smtClean="0"/>
              <a:t>线程生命周期</a:t>
            </a:r>
            <a:endParaRPr lang="zh-CN" altLang="en-US"/>
          </a:p>
        </p:txBody>
      </p:sp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0017" name="Object 1"/>
          <p:cNvGraphicFramePr>
            <a:graphicFrameLocks noChangeAspect="1"/>
          </p:cNvGraphicFramePr>
          <p:nvPr/>
        </p:nvGraphicFramePr>
        <p:xfrm>
          <a:off x="107504" y="2283718"/>
          <a:ext cx="8928992" cy="228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8229600" imgH="2120900" progId="Visio.Drawing.11">
                  <p:embed/>
                </p:oleObj>
              </mc:Choice>
              <mc:Fallback>
                <p:oleObj name="Visio" r:id="rId1" imgW="8229600" imgH="21209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504" y="2283718"/>
                        <a:ext cx="8928992" cy="228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500048"/>
            <a:ext cx="7858180" cy="2714644"/>
          </a:xfrm>
        </p:spPr>
        <p:txBody>
          <a:bodyPr/>
          <a:lstStyle/>
          <a:p>
            <a:r>
              <a:rPr lang="zh-CN" smtClean="0"/>
              <a:t>当使用</a:t>
            </a:r>
            <a:r>
              <a:t>new</a:t>
            </a:r>
            <a:r>
              <a:rPr lang="zh-CN"/>
              <a:t>关键字创建一个线程之后，该</a:t>
            </a:r>
            <a:r>
              <a:rPr lang="zh-CN" smtClean="0"/>
              <a:t>线程就处于</a:t>
            </a:r>
            <a:r>
              <a:rPr lang="zh-CN"/>
              <a:t>新建</a:t>
            </a:r>
            <a:r>
              <a:rPr lang="zh-CN" smtClean="0"/>
              <a:t>状态</a:t>
            </a:r>
            <a:endParaRPr smtClean="0"/>
          </a:p>
          <a:p>
            <a:r>
              <a:rPr lang="zh-CN"/>
              <a:t>当线程对象调用</a:t>
            </a:r>
            <a:r>
              <a:t>start()</a:t>
            </a:r>
            <a:r>
              <a:rPr lang="zh-CN"/>
              <a:t>方法之后，</a:t>
            </a:r>
            <a:r>
              <a:rPr lang="zh-CN" smtClean="0"/>
              <a:t>线程就处于就绪状态</a:t>
            </a:r>
            <a:endParaRPr smtClean="0"/>
          </a:p>
          <a:p>
            <a:r>
              <a:rPr smtClean="0"/>
              <a:t>new</a:t>
            </a:r>
            <a:r>
              <a:rPr lang="zh-CN"/>
              <a:t>完一个线程后，只能调用一次</a:t>
            </a:r>
            <a:r>
              <a:t>start()</a:t>
            </a:r>
            <a:r>
              <a:rPr lang="zh-CN" smtClean="0"/>
              <a:t>方法</a:t>
            </a:r>
            <a:endParaRPr 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5.3.1  </a:t>
            </a:r>
            <a:r>
              <a:rPr smtClean="0"/>
              <a:t>新建和就绪状态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57224" y="2071684"/>
            <a:ext cx="7286676" cy="1071570"/>
            <a:chOff x="1142976" y="3143254"/>
            <a:chExt cx="6804069" cy="1071570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5- 6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IllegalThreadDemo.java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596" y="3713070"/>
            <a:ext cx="571504" cy="57150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426511" y="4370758"/>
            <a:ext cx="642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42976" y="3667891"/>
            <a:ext cx="678661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lvl="0"/>
            <a:r>
              <a:rPr lang="zh-CN" altLang="en-US" sz="1600" smtClean="0"/>
              <a:t>如果调用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600" smtClean="0"/>
              <a:t>()</a:t>
            </a:r>
            <a:r>
              <a:rPr lang="zh-CN" altLang="en-US" sz="1600" smtClean="0"/>
              <a:t>方法后需要线程立即开始执行，可以使用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Thread.sleep(1)</a:t>
            </a:r>
            <a:r>
              <a:rPr lang="zh-CN" altLang="en-US" sz="1600" smtClean="0"/>
              <a:t>来让当前运行的主线程休眠</a:t>
            </a:r>
            <a:r>
              <a:rPr lang="en-US" altLang="zh-CN" sz="1600" smtClean="0"/>
              <a:t>1</a:t>
            </a:r>
            <a:r>
              <a:rPr lang="zh-CN" altLang="en-US" sz="1600" smtClean="0"/>
              <a:t>毫秒，此时处于空闲状态的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smtClean="0"/>
              <a:t>会去执行处于就绪状态的线程，这样就可以让子线程立即开始执行。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500048"/>
            <a:ext cx="8429684" cy="4572014"/>
          </a:xfrm>
        </p:spPr>
        <p:txBody>
          <a:bodyPr/>
          <a:lstStyle/>
          <a:p>
            <a:pPr>
              <a:buNone/>
            </a:pPr>
            <a:r>
              <a:rPr lang="zh-CN" dirty="0"/>
              <a:t>处于就绪状态的线程获得</a:t>
            </a:r>
            <a:r>
              <a:rPr dirty="0"/>
              <a:t>CPU</a:t>
            </a:r>
            <a:r>
              <a:rPr lang="zh-CN" dirty="0"/>
              <a:t>后，开始执行</a:t>
            </a:r>
            <a:r>
              <a:rPr dirty="0"/>
              <a:t>run()</a:t>
            </a:r>
            <a:r>
              <a:rPr 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dirty="0" smtClean="0"/>
              <a:t>出现</a:t>
            </a:r>
            <a:r>
              <a:rPr lang="zh-CN" dirty="0"/>
              <a:t>以下情况</a:t>
            </a:r>
            <a:r>
              <a:rPr lang="zh-CN" dirty="0" smtClean="0"/>
              <a:t>时</a:t>
            </a:r>
            <a:r>
              <a:rPr lang="zh-CN" altLang="en-US" dirty="0" smtClean="0"/>
              <a:t>线程</a:t>
            </a:r>
            <a:r>
              <a:rPr lang="zh-CN" dirty="0" smtClean="0"/>
              <a:t>会</a:t>
            </a:r>
            <a:r>
              <a:rPr lang="zh-CN" dirty="0"/>
              <a:t>进入阻塞</a:t>
            </a:r>
            <a:r>
              <a:rPr lang="zh-CN" dirty="0" smtClean="0"/>
              <a:t>状态：</a:t>
            </a:r>
            <a:endParaRPr lang="zh-CN" dirty="0"/>
          </a:p>
          <a:p>
            <a:pPr lvl="0"/>
            <a:r>
              <a:rPr lang="zh-CN" dirty="0" smtClean="0"/>
              <a:t>调用</a:t>
            </a:r>
            <a:r>
              <a:rPr dirty="0"/>
              <a:t>sleep()</a:t>
            </a:r>
            <a:r>
              <a:rPr lang="zh-CN" dirty="0"/>
              <a:t>方法，主动放弃所占用的处理器</a:t>
            </a:r>
            <a:r>
              <a:rPr lang="zh-CN" dirty="0" smtClean="0"/>
              <a:t>资源</a:t>
            </a:r>
            <a:endParaRPr lang="zh-CN" dirty="0"/>
          </a:p>
          <a:p>
            <a:pPr lvl="0"/>
            <a:r>
              <a:rPr lang="zh-CN" dirty="0" smtClean="0"/>
              <a:t>调用</a:t>
            </a:r>
            <a:r>
              <a:rPr lang="zh-CN" dirty="0"/>
              <a:t>了一个阻塞式</a:t>
            </a:r>
            <a:r>
              <a:rPr dirty="0"/>
              <a:t>IO</a:t>
            </a:r>
            <a:r>
              <a:rPr lang="zh-CN" dirty="0"/>
              <a:t>方法，在该方法返回之前，该线程被</a:t>
            </a:r>
            <a:r>
              <a:rPr lang="zh-CN" dirty="0" smtClean="0"/>
              <a:t>阻塞</a:t>
            </a:r>
            <a:endParaRPr lang="zh-CN" dirty="0"/>
          </a:p>
          <a:p>
            <a:pPr lvl="0"/>
            <a:r>
              <a:rPr lang="zh-CN" dirty="0" smtClean="0"/>
              <a:t>试图</a:t>
            </a:r>
            <a:r>
              <a:rPr lang="zh-CN" dirty="0"/>
              <a:t>获得一个同步监视器，但该同步监视器正被其他线程所</a:t>
            </a:r>
            <a:r>
              <a:rPr lang="zh-CN" dirty="0" smtClean="0"/>
              <a:t>持有</a:t>
            </a:r>
            <a:endParaRPr lang="zh-CN" dirty="0"/>
          </a:p>
          <a:p>
            <a:pPr lvl="0"/>
            <a:r>
              <a:rPr lang="zh-CN" dirty="0"/>
              <a:t>执行条件还未</a:t>
            </a:r>
            <a:r>
              <a:rPr lang="zh-CN" dirty="0" smtClean="0"/>
              <a:t>满足</a:t>
            </a:r>
            <a:r>
              <a:rPr lang="zh-CN" altLang="en-US" dirty="0" smtClean="0"/>
              <a:t>，</a:t>
            </a:r>
            <a:r>
              <a:rPr lang="zh-CN" dirty="0"/>
              <a:t>调用</a:t>
            </a:r>
            <a:r>
              <a:rPr dirty="0" smtClean="0"/>
              <a:t>wait</a:t>
            </a:r>
            <a:r>
              <a:rPr dirty="0"/>
              <a:t>()</a:t>
            </a:r>
            <a:r>
              <a:rPr lang="zh-CN" dirty="0"/>
              <a:t>方法使线程进入等待状态，等待其他线程的</a:t>
            </a:r>
            <a:r>
              <a:rPr lang="zh-CN" dirty="0" smtClean="0"/>
              <a:t>通知</a:t>
            </a:r>
            <a:r>
              <a:rPr lang="zh-CN" dirty="0"/>
              <a:t>（</a:t>
            </a:r>
            <a:r>
              <a:rPr dirty="0"/>
              <a:t>notify</a:t>
            </a:r>
            <a:r>
              <a:rPr lang="zh-CN" dirty="0"/>
              <a:t>）</a:t>
            </a:r>
            <a:endParaRPr lang="zh-CN" dirty="0"/>
          </a:p>
          <a:p>
            <a:pPr lvl="0"/>
            <a:r>
              <a:rPr lang="zh-CN" dirty="0"/>
              <a:t>程序</a:t>
            </a:r>
            <a:r>
              <a:rPr lang="zh-CN" dirty="0" smtClean="0"/>
              <a:t>调用线程</a:t>
            </a:r>
            <a:r>
              <a:rPr lang="zh-CN" dirty="0"/>
              <a:t>的</a:t>
            </a:r>
            <a:r>
              <a:rPr dirty="0"/>
              <a:t>suspend()</a:t>
            </a:r>
            <a:r>
              <a:rPr lang="zh-CN" dirty="0"/>
              <a:t>方法将该线程</a:t>
            </a:r>
            <a:r>
              <a:rPr lang="zh-CN" dirty="0" smtClean="0"/>
              <a:t>挂起</a:t>
            </a:r>
            <a:endParaRPr 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5.3.2  </a:t>
            </a:r>
            <a:r>
              <a:rPr smtClean="0"/>
              <a:t>运行和阻塞状态</a:t>
            </a:r>
            <a:endParaRPr lang="zh-CN" altLang="en-US"/>
          </a:p>
        </p:txBody>
      </p:sp>
      <p:sp>
        <p:nvSpPr>
          <p:cNvPr id="4" name="文本占位符 3"/>
          <p:cNvSpPr txBox="1"/>
          <p:nvPr/>
        </p:nvSpPr>
        <p:spPr bwMode="auto">
          <a:xfrm>
            <a:off x="1357290" y="4487305"/>
            <a:ext cx="67151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1600" dirty="0" smtClean="0"/>
              <a:t>被阻塞的线程阻塞解除后，会进入就绪状态而不是运行状态，必须重新等待线程调度器再次调度。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5786" y="4429138"/>
            <a:ext cx="428628" cy="4286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718142" y="479185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571486"/>
            <a:ext cx="8207375" cy="1571636"/>
          </a:xfrm>
        </p:spPr>
        <p:txBody>
          <a:bodyPr/>
          <a:lstStyle/>
          <a:p>
            <a:pPr>
              <a:buNone/>
            </a:pPr>
            <a:r>
              <a:rPr lang="zh-CN" altLang="en-US" smtClean="0"/>
              <a:t>使用</a:t>
            </a:r>
            <a:r>
              <a:t>sleep()</a:t>
            </a:r>
            <a:r>
              <a:rPr lang="zh-CN" altLang="en-US"/>
              <a:t>方法时需要</a:t>
            </a:r>
            <a:r>
              <a:rPr lang="zh-CN" altLang="en-US" smtClean="0"/>
              <a:t>注意</a:t>
            </a:r>
            <a:endParaRPr lang="zh-CN" altLang="en-US"/>
          </a:p>
          <a:p>
            <a:pPr lvl="0"/>
            <a:r>
              <a:t>sleep()</a:t>
            </a:r>
            <a:r>
              <a:rPr lang="zh-CN" altLang="en-US"/>
              <a:t>方法的参数是以毫秒为</a:t>
            </a:r>
            <a:r>
              <a:rPr lang="zh-CN" altLang="en-US" smtClean="0"/>
              <a:t>基本单位</a:t>
            </a:r>
            <a:endParaRPr lang="zh-CN" altLang="en-US"/>
          </a:p>
          <a:p>
            <a:pPr lvl="0"/>
            <a:r>
              <a:t>sleep()</a:t>
            </a:r>
            <a:r>
              <a:rPr lang="zh-CN" altLang="en-US"/>
              <a:t>方法声明了</a:t>
            </a:r>
            <a:r>
              <a:t>InterruptedException</a:t>
            </a:r>
            <a:r>
              <a:rPr lang="zh-CN" altLang="en-US" smtClean="0"/>
              <a:t>异常</a:t>
            </a:r>
            <a:endParaRPr lang="zh-CN" altLang="en-US" smtClean="0"/>
          </a:p>
          <a:p>
            <a:pPr>
              <a:buNone/>
            </a:pPr>
            <a:r>
              <a:rPr sz="1800" smtClean="0"/>
              <a:t>sleep</a:t>
            </a:r>
            <a:r>
              <a:rPr sz="1800"/>
              <a:t>()</a:t>
            </a:r>
            <a:r>
              <a:rPr lang="zh-CN" sz="1800"/>
              <a:t>方法放在</a:t>
            </a:r>
            <a:r>
              <a:rPr sz="1800"/>
              <a:t>try...catch</a:t>
            </a:r>
            <a:r>
              <a:rPr lang="zh-CN" sz="1800"/>
              <a:t>语句</a:t>
            </a:r>
            <a:r>
              <a:rPr lang="zh-CN" sz="1800" smtClean="0"/>
              <a:t>中</a:t>
            </a:r>
            <a:r>
              <a:rPr sz="1800" smtClean="0"/>
              <a:t>              </a:t>
            </a:r>
            <a:r>
              <a:rPr lang="zh-CN" sz="1800" smtClean="0"/>
              <a:t>在</a:t>
            </a:r>
            <a:r>
              <a:rPr lang="zh-CN" sz="1800"/>
              <a:t>方法后</a:t>
            </a:r>
            <a:r>
              <a:rPr sz="1800"/>
              <a:t>throws</a:t>
            </a:r>
            <a:r>
              <a:rPr lang="zh-CN" sz="1800"/>
              <a:t>显式声明抛出异常</a:t>
            </a:r>
            <a:endParaRPr lang="zh-CN" sz="1800"/>
          </a:p>
          <a:p>
            <a:pPr lvl="0">
              <a:buNone/>
            </a:pPr>
            <a:endParaRPr lang="zh-CN" sz="180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28596" y="2571750"/>
            <a:ext cx="4071966" cy="164307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(1000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 catch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InterruptedException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e)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e.printStackTrace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4929190" y="2578102"/>
            <a:ext cx="4071966" cy="17081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myMethodName() throws InterruptedException{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Thread.sleep(1000);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占位符 3"/>
          <p:cNvSpPr txBox="1"/>
          <p:nvPr/>
        </p:nvSpPr>
        <p:spPr bwMode="auto">
          <a:xfrm>
            <a:off x="1214414" y="4477422"/>
            <a:ext cx="72866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1400" smtClean="0">
                <a:latin typeface="+mn-ea"/>
              </a:rPr>
              <a:t>如果一个线程包含了很长的循环，在循环的每次迭代之后把该线程切换到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zh-CN" altLang="en-US" sz="1400" smtClean="0">
                <a:latin typeface="+mn-ea"/>
              </a:rPr>
              <a:t>休眠状态是一种很好的策略，这可以保证其他线程不必等待很长时间才能轮到处理器执行。</a:t>
            </a:r>
            <a:endParaRPr lang="zh-CN" altLang="en-US" sz="140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4302314"/>
            <a:ext cx="484014" cy="484014"/>
          </a:xfrm>
          <a:prstGeom prst="rect">
            <a:avLst/>
          </a:prstGeom>
        </p:spPr>
      </p:pic>
      <p:sp>
        <p:nvSpPr>
          <p:cNvPr id="9" name="文本框 7"/>
          <p:cNvSpPr txBox="1"/>
          <p:nvPr/>
        </p:nvSpPr>
        <p:spPr>
          <a:xfrm rot="21540000">
            <a:off x="502912" y="480271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5" grpId="0" animBg="1"/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5" y="571487"/>
            <a:ext cx="7643866" cy="1071570"/>
          </a:xfrm>
        </p:spPr>
        <p:txBody>
          <a:bodyPr/>
          <a:lstStyle/>
          <a:p>
            <a:r>
              <a:rPr dirty="0" smtClean="0"/>
              <a:t> </a:t>
            </a:r>
            <a:r>
              <a:rPr lang="zh-CN" dirty="0" smtClean="0"/>
              <a:t>通过</a:t>
            </a:r>
            <a:r>
              <a:rPr dirty="0"/>
              <a:t>Thread</a:t>
            </a:r>
            <a:r>
              <a:rPr lang="zh-CN" dirty="0"/>
              <a:t>类的</a:t>
            </a:r>
            <a:r>
              <a:rPr dirty="0"/>
              <a:t>isAlive()</a:t>
            </a:r>
            <a:r>
              <a:rPr lang="zh-CN" dirty="0" smtClean="0"/>
              <a:t>方法判断</a:t>
            </a:r>
            <a:r>
              <a:rPr lang="zh-CN" dirty="0"/>
              <a:t>线程是否处于运行</a:t>
            </a:r>
            <a:r>
              <a:rPr lang="zh-CN" dirty="0" smtClean="0"/>
              <a:t>状态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1538" y="1995686"/>
            <a:ext cx="7072362" cy="1071570"/>
            <a:chOff x="1142976" y="2924380"/>
            <a:chExt cx="6804069" cy="107157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281588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讲师演示讲解</a:t>
              </a:r>
              <a:endParaRPr lang="en-US" altLang="zh-CN" sz="1600" b="1" i="0" dirty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i="0" dirty="0" smtClean="0">
                  <a:latin typeface="+mn-ea"/>
                  <a:ea typeface="+mn-ea"/>
                </a:rPr>
                <a:t>【</a:t>
              </a:r>
              <a:r>
                <a:rPr lang="zh-CN" altLang="en-US" sz="1400" b="1" i="0" dirty="0" smtClean="0">
                  <a:latin typeface="+mn-ea"/>
                  <a:ea typeface="+mn-ea"/>
                </a:rPr>
                <a:t>代码</a:t>
              </a:r>
              <a:r>
                <a:rPr lang="en-US" sz="1400" b="1" i="0" dirty="0" smtClean="0">
                  <a:latin typeface="+mn-ea"/>
                  <a:ea typeface="+mn-ea"/>
                </a:rPr>
                <a:t>5- 7</a:t>
              </a:r>
              <a:r>
                <a:rPr lang="en-US" altLang="zh-CN" sz="1400" b="1" i="0" dirty="0" smtClean="0">
                  <a:latin typeface="+mn-ea"/>
                  <a:ea typeface="+mn-ea"/>
                </a:rPr>
                <a:t>】</a:t>
              </a:r>
              <a:r>
                <a:rPr lang="en-US" sz="1400" b="1" i="0" dirty="0" smtClean="0">
                  <a:latin typeface="+mn-ea"/>
                  <a:ea typeface="+mn-ea"/>
                </a:rPr>
                <a:t>ThreadLifeDemo.java</a:t>
              </a:r>
              <a:endParaRPr lang="zh-CN" altLang="en-US" sz="1400" i="0" dirty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292438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内容占位符 1"/>
          <p:cNvSpPr txBox="1"/>
          <p:nvPr/>
        </p:nvSpPr>
        <p:spPr bwMode="auto">
          <a:xfrm>
            <a:off x="928662" y="1071552"/>
            <a:ext cx="7421562" cy="22860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当线程处于就绪、运行和阻塞三种状态时，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其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返回值为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true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当线程处于新建、死亡两种状态时，</a:t>
            </a:r>
            <a:r>
              <a:rPr lang="zh-CN" altLang="en-US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其</a:t>
            </a:r>
            <a:r>
              <a:rPr kumimoji="0" lang="zh-CN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返回值为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false</a:t>
            </a:r>
            <a:endParaRPr kumimoji="0" lang="zh-CN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12" name="文本占位符 3"/>
          <p:cNvSpPr txBox="1"/>
          <p:nvPr/>
        </p:nvSpPr>
        <p:spPr bwMode="auto">
          <a:xfrm>
            <a:off x="1214414" y="3632581"/>
            <a:ext cx="728667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zh-CN" altLang="en-US" sz="1400" smtClean="0"/>
              <a:t>线程调用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zh-CN" sz="1400" smtClean="0"/>
              <a:t>()</a:t>
            </a:r>
            <a:r>
              <a:rPr lang="zh-CN" altLang="en-US" sz="1400" smtClean="0"/>
              <a:t>方法进入等待状态后，需其他线程调用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altLang="zh-CN" sz="1400" smtClean="0"/>
              <a:t>()</a:t>
            </a:r>
            <a:r>
              <a:rPr lang="zh-CN" altLang="en-US" sz="1400" smtClean="0"/>
              <a:t>或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altLang="zh-CN" sz="1400" smtClean="0"/>
              <a:t>()</a:t>
            </a:r>
            <a:r>
              <a:rPr lang="zh-CN" altLang="en-US" sz="1400" smtClean="0"/>
              <a:t>方法发出通知才能进入就绪状态。使用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r>
              <a:rPr lang="en-US" altLang="zh-CN" sz="1400" smtClean="0"/>
              <a:t>()</a:t>
            </a:r>
            <a:r>
              <a:rPr lang="zh-CN" altLang="en-US" sz="1400" smtClean="0"/>
              <a:t>和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r>
              <a:rPr lang="en-US" altLang="zh-CN" sz="1400" smtClean="0"/>
              <a:t>()</a:t>
            </a:r>
            <a:r>
              <a:rPr lang="zh-CN" altLang="en-US" sz="1400" smtClean="0"/>
              <a:t>方法可以挂起和唤醒线程，但这两个方法可能会导致不安全因素。如果对某个线程调用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zh-CN" sz="1400" smtClean="0"/>
              <a:t>()</a:t>
            </a:r>
            <a:r>
              <a:rPr lang="zh-CN" altLang="en-US" sz="1400" smtClean="0"/>
              <a:t>方法发出中断请求，则该线程会根据线程状态抛出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zh-CN" altLang="en-US" sz="1400" smtClean="0"/>
              <a:t>异常，对异常进行处理时可以再次调度该线程。</a:t>
            </a:r>
            <a:endParaRPr lang="zh-CN" altLang="en-US" sz="1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741574"/>
            <a:ext cx="484014" cy="484014"/>
          </a:xfrm>
          <a:prstGeom prst="rect">
            <a:avLst/>
          </a:prstGeom>
        </p:spPr>
      </p:pic>
      <p:sp>
        <p:nvSpPr>
          <p:cNvPr id="14" name="文本框 7"/>
          <p:cNvSpPr txBox="1"/>
          <p:nvPr/>
        </p:nvSpPr>
        <p:spPr>
          <a:xfrm rot="21540000">
            <a:off x="502911" y="424716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9467" y="571485"/>
            <a:ext cx="8207375" cy="3929091"/>
          </a:xfrm>
        </p:spPr>
        <p:txBody>
          <a:bodyPr/>
          <a:lstStyle/>
          <a:p>
            <a:pPr>
              <a:buNone/>
            </a:pPr>
            <a:r>
              <a:rPr lang="zh-CN"/>
              <a:t>线程结束后就处于死亡</a:t>
            </a:r>
            <a:r>
              <a:rPr lang="zh-CN" smtClean="0"/>
              <a:t>状态，</a:t>
            </a:r>
            <a:r>
              <a:rPr lang="zh-CN"/>
              <a:t>结束</a:t>
            </a:r>
            <a:r>
              <a:rPr lang="zh-CN" smtClean="0"/>
              <a:t>线程</a:t>
            </a:r>
            <a:r>
              <a:rPr lang="zh-CN" altLang="en-US" smtClean="0"/>
              <a:t>有</a:t>
            </a:r>
            <a:r>
              <a:rPr lang="zh-CN" smtClean="0"/>
              <a:t>三</a:t>
            </a:r>
            <a:r>
              <a:rPr lang="zh-CN"/>
              <a:t>种</a:t>
            </a:r>
            <a:r>
              <a:rPr lang="zh-CN" smtClean="0"/>
              <a:t>方式</a:t>
            </a:r>
            <a:endParaRPr lang="zh-CN"/>
          </a:p>
          <a:p>
            <a:pPr lvl="0"/>
            <a:r>
              <a:rPr lang="zh-CN"/>
              <a:t>线程执行完成</a:t>
            </a:r>
            <a:r>
              <a:t>run()</a:t>
            </a:r>
            <a:r>
              <a:rPr lang="zh-CN"/>
              <a:t>或</a:t>
            </a:r>
            <a:r>
              <a:t>call()</a:t>
            </a:r>
            <a:r>
              <a:rPr lang="zh-CN" smtClean="0"/>
              <a:t>方法</a:t>
            </a:r>
            <a:endParaRPr lang="zh-CN"/>
          </a:p>
          <a:p>
            <a:pPr lvl="0"/>
            <a:r>
              <a:rPr lang="zh-CN"/>
              <a:t>线程抛出一个未捕获的</a:t>
            </a:r>
            <a:r>
              <a:t>Exception</a:t>
            </a:r>
            <a:r>
              <a:rPr lang="zh-CN"/>
              <a:t>或</a:t>
            </a:r>
            <a:r>
              <a:rPr smtClean="0"/>
              <a:t>Error</a:t>
            </a:r>
            <a:endParaRPr lang="zh-CN"/>
          </a:p>
          <a:p>
            <a:r>
              <a:rPr lang="zh-CN"/>
              <a:t>调用</a:t>
            </a:r>
            <a:r>
              <a:t>stop()</a:t>
            </a:r>
            <a:r>
              <a:rPr lang="zh-CN"/>
              <a:t>方法直接停止</a:t>
            </a:r>
            <a:r>
              <a:rPr lang="zh-CN" smtClean="0"/>
              <a:t>线程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5.3.3  </a:t>
            </a:r>
            <a:r>
              <a:rPr smtClean="0"/>
              <a:t>死亡状态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143002" y="3143255"/>
            <a:ext cx="6858022" cy="92869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主线程结束时，其他子线程不受任何影响，并不会随主线程的结束而结束。一旦子线程启动起来，子线程就拥有和主线程相同的地位，子线程不会受主线程的影响。</a:t>
            </a:r>
            <a:endParaRPr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214692"/>
            <a:ext cx="500066" cy="500066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502912" y="372028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7"/>
            <a:ext cx="8207375" cy="2357454"/>
          </a:xfrm>
        </p:spPr>
        <p:txBody>
          <a:bodyPr/>
          <a:lstStyle/>
          <a:p>
            <a:r>
              <a:rPr lang="zh-CN" smtClean="0"/>
              <a:t>测试</a:t>
            </a:r>
            <a:r>
              <a:rPr lang="zh-CN"/>
              <a:t>某个线程是否死亡，</a:t>
            </a:r>
            <a:r>
              <a:rPr lang="zh-CN" smtClean="0"/>
              <a:t>可通过</a:t>
            </a:r>
            <a:r>
              <a:rPr lang="zh-CN"/>
              <a:t>线程对象的</a:t>
            </a:r>
            <a:r>
              <a:t>isAlive()</a:t>
            </a:r>
            <a:r>
              <a:rPr lang="zh-CN"/>
              <a:t>方法来获得线程</a:t>
            </a:r>
            <a:r>
              <a:rPr lang="zh-CN" smtClean="0"/>
              <a:t>状态</a:t>
            </a:r>
            <a:endParaRPr smtClean="0"/>
          </a:p>
          <a:p>
            <a:r>
              <a:rPr smtClean="0"/>
              <a:t>Thread</a:t>
            </a:r>
            <a:r>
              <a:rPr lang="zh-CN"/>
              <a:t>类中的</a:t>
            </a:r>
            <a:r>
              <a:t>join()</a:t>
            </a:r>
            <a:r>
              <a:rPr lang="zh-CN"/>
              <a:t>方法</a:t>
            </a:r>
            <a:r>
              <a:rPr lang="zh-CN" smtClean="0"/>
              <a:t>可让</a:t>
            </a:r>
            <a:r>
              <a:rPr lang="zh-CN"/>
              <a:t>一个线程等待另一个线程完成后，继续执行原线程中的</a:t>
            </a:r>
            <a:r>
              <a:rPr lang="zh-CN" smtClean="0"/>
              <a:t>任务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82641" y="2571750"/>
            <a:ext cx="6804069" cy="785818"/>
            <a:chOff x="1142976" y="3143254"/>
            <a:chExt cx="6804069" cy="785818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3357586"/>
              <a:ext cx="6643734" cy="57148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en-US" altLang="zh-CN" sz="1400" b="1" i="0" smtClean="0">
                  <a:latin typeface="+mn-ea"/>
                  <a:ea typeface="+mn-ea"/>
                </a:rPr>
                <a:t>【</a:t>
              </a:r>
              <a:r>
                <a:rPr lang="zh-CN" altLang="en-US" sz="1400" b="1" i="0" smtClean="0">
                  <a:latin typeface="+mn-ea"/>
                  <a:ea typeface="+mn-ea"/>
                </a:rPr>
                <a:t>代码</a:t>
              </a:r>
              <a:r>
                <a:rPr lang="en-US" altLang="en-US" sz="1400" b="1" i="0" smtClean="0">
                  <a:latin typeface="+mn-ea"/>
                  <a:ea typeface="+mn-ea"/>
                </a:rPr>
                <a:t>5- 8</a:t>
              </a:r>
              <a:r>
                <a:rPr lang="en-US" altLang="zh-CN" sz="1400" b="1" i="0" smtClean="0">
                  <a:latin typeface="+mn-ea"/>
                  <a:ea typeface="+mn-ea"/>
                </a:rPr>
                <a:t>】</a:t>
              </a:r>
              <a:r>
                <a:rPr lang="en-US" altLang="en-US" sz="1400" b="1" i="0" smtClean="0">
                  <a:latin typeface="+mn-ea"/>
                  <a:ea typeface="+mn-ea"/>
                </a:rPr>
                <a:t>JoinDemo.java</a:t>
              </a:r>
              <a:endParaRPr lang="zh-CN" altLang="en-US" sz="14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29520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0034" y="3929072"/>
            <a:ext cx="500066" cy="500066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 rot="21540000">
            <a:off x="431474" y="443466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2" name="文本占位符 3"/>
          <p:cNvSpPr txBox="1"/>
          <p:nvPr/>
        </p:nvSpPr>
        <p:spPr bwMode="auto">
          <a:xfrm>
            <a:off x="1143002" y="3929073"/>
            <a:ext cx="7072336" cy="85725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600" smtClean="0">
                <a:latin typeface="+mn-ea"/>
              </a:rPr>
              <a:t>不要对处于死亡状态的线程调用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方法，程序只能对新建状态的线程调用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方法。多次对新建状态的线程调用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方法或对死亡状态的线程调用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zh-CN" sz="1600" smtClean="0">
                <a:latin typeface="+mn-ea"/>
              </a:rPr>
              <a:t>()</a:t>
            </a:r>
            <a:r>
              <a:rPr lang="zh-CN" altLang="en-US" sz="1600" smtClean="0">
                <a:latin typeface="+mn-ea"/>
              </a:rPr>
              <a:t>方法时，都会引发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IllegalThreadStateException</a:t>
            </a:r>
            <a:r>
              <a:rPr lang="zh-CN" altLang="en-US" sz="1600" smtClean="0">
                <a:latin typeface="+mn-ea"/>
              </a:rPr>
              <a:t>异常。</a:t>
            </a:r>
            <a:endParaRPr lang="zh-CN" altLang="en-US" sz="16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571486"/>
            <a:ext cx="8207375" cy="4143404"/>
          </a:xfrm>
        </p:spPr>
        <p:txBody>
          <a:bodyPr/>
          <a:lstStyle/>
          <a:p>
            <a:r>
              <a:rPr lang="zh-CN" dirty="0"/>
              <a:t>线程的优先级代表该线程的重要</a:t>
            </a:r>
            <a:r>
              <a:rPr lang="zh-CN" dirty="0" smtClean="0"/>
              <a:t>程度</a:t>
            </a:r>
            <a:endParaRPr dirty="0" smtClean="0"/>
          </a:p>
          <a:p>
            <a:r>
              <a:rPr lang="zh-CN" dirty="0" smtClean="0"/>
              <a:t>优先级</a:t>
            </a:r>
            <a:r>
              <a:rPr lang="zh-CN" dirty="0"/>
              <a:t>高的线程获得</a:t>
            </a:r>
            <a:r>
              <a:rPr dirty="0"/>
              <a:t>CPU</a:t>
            </a:r>
            <a:r>
              <a:rPr lang="zh-CN" dirty="0"/>
              <a:t>时间的机会更多</a:t>
            </a:r>
            <a:endParaRPr dirty="0" smtClean="0"/>
          </a:p>
          <a:p>
            <a:r>
              <a:rPr dirty="0" smtClean="0"/>
              <a:t>Thread</a:t>
            </a:r>
            <a:r>
              <a:rPr lang="zh-CN" dirty="0"/>
              <a:t>类提供三个静态常量来标识线程的</a:t>
            </a:r>
            <a:r>
              <a:rPr lang="zh-CN" dirty="0" smtClean="0"/>
              <a:t>优先级</a:t>
            </a:r>
            <a:endParaRPr lang="zh-CN" dirty="0"/>
          </a:p>
          <a:p>
            <a:pPr lvl="1">
              <a:lnSpc>
                <a:spcPct val="150000"/>
              </a:lnSpc>
            </a:pPr>
            <a:r>
              <a:rPr i="0" dirty="0"/>
              <a:t>MAX_PRIORITY</a:t>
            </a:r>
            <a:r>
              <a:rPr lang="zh-CN" i="0" dirty="0"/>
              <a:t>：最高优先级，其值为</a:t>
            </a:r>
            <a:r>
              <a:rPr i="0" dirty="0" smtClean="0"/>
              <a:t>10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NORM_PRIORITY</a:t>
            </a:r>
            <a:r>
              <a:rPr lang="zh-CN" i="0" dirty="0"/>
              <a:t>：普通优先级，其值为</a:t>
            </a:r>
            <a:r>
              <a:rPr i="0" dirty="0" smtClean="0"/>
              <a:t>5</a:t>
            </a:r>
            <a:endParaRPr lang="zh-CN" i="0" dirty="0"/>
          </a:p>
          <a:p>
            <a:pPr lvl="1">
              <a:lnSpc>
                <a:spcPct val="150000"/>
              </a:lnSpc>
            </a:pPr>
            <a:r>
              <a:rPr i="0" dirty="0"/>
              <a:t>MIN_PRIORITY</a:t>
            </a:r>
            <a:r>
              <a:rPr lang="zh-CN" i="0" dirty="0"/>
              <a:t>：最低优先级，其值为</a:t>
            </a:r>
            <a:r>
              <a:rPr i="0" dirty="0" smtClean="0"/>
              <a:t>1</a:t>
            </a:r>
            <a:endParaRPr lang="en-US" i="0" dirty="0" smtClean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zh-CN" sz="2000" i="0" dirty="0"/>
              <a:t>Thread</a:t>
            </a:r>
            <a:r>
              <a:rPr lang="zh-CN" altLang="en-US" sz="2000" i="0" dirty="0"/>
              <a:t>类提供了</a:t>
            </a:r>
            <a:r>
              <a:rPr lang="en-US" altLang="zh-CN" sz="2000" i="0" dirty="0" err="1"/>
              <a:t>setPriority</a:t>
            </a:r>
            <a:r>
              <a:rPr lang="en-US" altLang="zh-CN" sz="2000" i="0" dirty="0"/>
              <a:t>()</a:t>
            </a:r>
            <a:r>
              <a:rPr lang="zh-CN" altLang="en-US" sz="2000" i="0" dirty="0"/>
              <a:t>方法来对线程的优先级进行设置，而</a:t>
            </a:r>
            <a:r>
              <a:rPr lang="en-US" altLang="zh-CN" sz="2000" i="0" dirty="0" err="1"/>
              <a:t>getPriority</a:t>
            </a:r>
            <a:r>
              <a:rPr lang="en-US" altLang="zh-CN" sz="2000" i="0" dirty="0"/>
              <a:t>()</a:t>
            </a:r>
            <a:r>
              <a:rPr lang="zh-CN" altLang="en-US" sz="2000" i="0" dirty="0"/>
              <a:t>方法来获取线程的</a:t>
            </a:r>
            <a:r>
              <a:rPr lang="zh-CN" altLang="en-US" sz="2000" i="0" dirty="0" smtClean="0"/>
              <a:t>优先级</a:t>
            </a:r>
            <a:endParaRPr lang="zh-CN" i="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5.4  </a:t>
            </a:r>
            <a:r>
              <a:rPr smtClean="0"/>
              <a:t>线程优先级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357291" y="928687"/>
          <a:ext cx="6389710" cy="355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5118100" progId="Visio.Drawing.11">
                  <p:embed/>
                </p:oleObj>
              </mc:Choice>
              <mc:Fallback>
                <p:oleObj name="Visio" r:id="rId2" imgW="9194800" imgH="51181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7291" y="928687"/>
                        <a:ext cx="6389710" cy="35529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142976" y="1131590"/>
            <a:ext cx="7143800" cy="1071570"/>
            <a:chOff x="1142976" y="3143254"/>
            <a:chExt cx="7143800" cy="1071570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3500462"/>
              <a:ext cx="657229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latin typeface="+mn-ea"/>
                  <a:ea typeface="+mn-ea"/>
                </a:rPr>
                <a:t>【</a:t>
              </a:r>
              <a:r>
                <a:rPr lang="zh-CN" altLang="en-US" sz="1400" b="1" i="0" smtClean="0">
                  <a:latin typeface="+mn-ea"/>
                  <a:ea typeface="+mn-ea"/>
                </a:rPr>
                <a:t>代码</a:t>
              </a:r>
              <a:r>
                <a:rPr lang="en-US" sz="1400" b="1" i="0" smtClean="0">
                  <a:latin typeface="+mn-ea"/>
                  <a:ea typeface="+mn-ea"/>
                </a:rPr>
                <a:t>5- 9</a:t>
              </a:r>
              <a:r>
                <a:rPr lang="en-US" altLang="zh-CN" sz="1400" b="1" i="0" smtClean="0">
                  <a:latin typeface="+mn-ea"/>
                  <a:ea typeface="+mn-ea"/>
                </a:rPr>
                <a:t>】</a:t>
              </a:r>
              <a:r>
                <a:rPr lang="en-US" sz="1400" b="1" i="0" smtClean="0">
                  <a:latin typeface="+mn-ea"/>
                  <a:ea typeface="+mn-ea"/>
                </a:rPr>
                <a:t>PriorityDemo.java</a:t>
              </a:r>
              <a:endParaRPr lang="zh-CN" altLang="en-US" sz="14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550" y="3147244"/>
            <a:ext cx="500066" cy="500066"/>
          </a:xfrm>
          <a:prstGeom prst="rect">
            <a:avLst/>
          </a:prstGeom>
        </p:spPr>
      </p:pic>
      <p:sp>
        <p:nvSpPr>
          <p:cNvPr id="12" name="文本框 7"/>
          <p:cNvSpPr txBox="1"/>
          <p:nvPr/>
        </p:nvSpPr>
        <p:spPr>
          <a:xfrm rot="21540000">
            <a:off x="603990" y="380656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3" name="文本占位符 3"/>
          <p:cNvSpPr txBox="1"/>
          <p:nvPr/>
        </p:nvSpPr>
        <p:spPr bwMode="auto">
          <a:xfrm>
            <a:off x="1244080" y="3075806"/>
            <a:ext cx="7072336" cy="135732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600" smtClean="0"/>
              <a:t> 线程的优先级高度依赖于操作系统，并不是所有的操作系统都支持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600" smtClean="0"/>
              <a:t>的</a:t>
            </a:r>
            <a:r>
              <a:rPr lang="en-US" sz="1600" smtClean="0"/>
              <a:t>10</a:t>
            </a:r>
            <a:r>
              <a:rPr lang="zh-CN" altLang="en-US" sz="1600" smtClean="0"/>
              <a:t>个优先级别，例如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1600" smtClean="0"/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smtClean="0"/>
              <a:t>仅提供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600" smtClean="0"/>
              <a:t>个优先级别。因此，尽量避免直接使用整数给线程指定优先级，提倡使用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MAX_PRIORITY</a:t>
            </a:r>
            <a:r>
              <a:rPr lang="zh-CN" altLang="en-US" sz="1600" smtClean="0"/>
              <a:t>、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NORM_PRIORITY</a:t>
            </a:r>
            <a:r>
              <a:rPr lang="zh-CN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MIN_PRIORITY</a:t>
            </a:r>
            <a:r>
              <a:rPr lang="zh-CN" altLang="en-US" sz="1600" smtClean="0"/>
              <a:t>三个优先级静态常量。另外，优先级并不能保证线程的执行次序，因此应避免使用线程优先级作为构建任务执行顺序的标准。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286280"/>
          </a:xfrm>
        </p:spPr>
        <p:txBody>
          <a:bodyPr/>
          <a:lstStyle/>
          <a:p>
            <a:r>
              <a:rPr lang="zh-CN" altLang="en-US" dirty="0" smtClean="0"/>
              <a:t>线程</a:t>
            </a:r>
            <a:r>
              <a:rPr lang="zh-CN" altLang="en-US" dirty="0"/>
              <a:t>同步保证了某个资源在某一时刻只能由一个线程</a:t>
            </a:r>
            <a:r>
              <a:rPr lang="zh-CN" altLang="en-US" dirty="0" smtClean="0"/>
              <a:t>访问</a:t>
            </a:r>
            <a:endParaRPr lang="zh-CN" altLang="en-US" dirty="0"/>
          </a:p>
          <a:p>
            <a:r>
              <a:rPr lang="zh-CN" altLang="en-US" dirty="0"/>
              <a:t>线程同步通常</a:t>
            </a:r>
            <a:r>
              <a:rPr lang="zh-CN" altLang="en-US" dirty="0" smtClean="0"/>
              <a:t>采用三</a:t>
            </a:r>
            <a:r>
              <a:rPr lang="zh-CN" altLang="en-US" dirty="0"/>
              <a:t>种</a:t>
            </a:r>
            <a:r>
              <a:rPr lang="zh-CN" altLang="en-US" dirty="0" smtClean="0"/>
              <a:t>方式</a:t>
            </a:r>
            <a:endParaRPr lang="zh-CN" alt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i="0" dirty="0"/>
              <a:t>同步代码</a:t>
            </a:r>
            <a:r>
              <a:rPr lang="zh-CN" altLang="en-US" i="0" dirty="0" smtClean="0"/>
              <a:t>块</a:t>
            </a:r>
            <a:endParaRPr lang="zh-CN" altLang="en-US" i="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i="0" dirty="0"/>
              <a:t>同步</a:t>
            </a:r>
            <a:r>
              <a:rPr lang="zh-CN" altLang="en-US" i="0" dirty="0" smtClean="0"/>
              <a:t>方法</a:t>
            </a:r>
            <a:endParaRPr lang="zh-CN" altLang="en-US" i="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i="0" dirty="0"/>
              <a:t>同步</a:t>
            </a:r>
            <a:r>
              <a:rPr lang="zh-CN" altLang="en-US" i="0" dirty="0" smtClean="0"/>
              <a:t>锁</a:t>
            </a:r>
            <a:endParaRPr lang="zh-CN" altLang="en-US" i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5.5  </a:t>
            </a:r>
            <a:r>
              <a:rPr smtClean="0"/>
              <a:t>线程同步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28662" y="3219822"/>
            <a:ext cx="7215238" cy="1071570"/>
            <a:chOff x="1142976" y="2576880"/>
            <a:chExt cx="7143800" cy="1071570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2934070"/>
              <a:ext cx="6771727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讲师演示讲解</a:t>
              </a:r>
              <a:endParaRPr lang="en-US" altLang="zh-CN" sz="1600" b="1" i="0" dirty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i="0" dirty="0" smtClean="0">
                  <a:cs typeface="Arial" panose="020B0604020202020204" pitchFamily="34" charset="0"/>
                </a:rPr>
                <a:t>    【</a:t>
              </a:r>
              <a:r>
                <a:rPr lang="zh-CN" altLang="en-US" sz="1400" b="1" i="0" dirty="0" smtClean="0">
                  <a:cs typeface="Arial" panose="020B0604020202020204" pitchFamily="34" charset="0"/>
                </a:rPr>
                <a:t>代码</a:t>
              </a:r>
              <a:r>
                <a:rPr lang="en-US" sz="1400" b="1" i="0" dirty="0" smtClean="0">
                  <a:cs typeface="Arial" panose="020B0604020202020204" pitchFamily="34" charset="0"/>
                </a:rPr>
                <a:t>5- 10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】</a:t>
              </a:r>
              <a:r>
                <a:rPr lang="en-US" sz="1400" b="1" i="0" dirty="0" smtClean="0">
                  <a:cs typeface="Arial" panose="020B0604020202020204" pitchFamily="34" charset="0"/>
                </a:rPr>
                <a:t>BankAccount.java</a:t>
              </a:r>
              <a:r>
                <a:rPr lang="zh-CN" altLang="en-US" sz="1400" b="1" i="0" dirty="0" smtClean="0">
                  <a:cs typeface="Arial" panose="020B0604020202020204" pitchFamily="34" charset="0"/>
                </a:rPr>
                <a:t>   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dirty="0" smtClean="0">
                  <a:cs typeface="Arial" panose="020B0604020202020204" pitchFamily="34" charset="0"/>
                </a:rPr>
                <a:t>代码</a:t>
              </a:r>
              <a:r>
                <a:rPr lang="en-US" sz="1400" b="1" i="0" dirty="0" smtClean="0">
                  <a:cs typeface="Arial" panose="020B0604020202020204" pitchFamily="34" charset="0"/>
                </a:rPr>
                <a:t>5- 11</a:t>
              </a:r>
              <a:r>
                <a:rPr lang="en-US" altLang="zh-CN" sz="1400" b="1" i="0" dirty="0" smtClean="0">
                  <a:cs typeface="Arial" panose="020B0604020202020204" pitchFamily="34" charset="0"/>
                </a:rPr>
                <a:t>】</a:t>
              </a:r>
              <a:r>
                <a:rPr lang="en-US" sz="1400" b="1" i="0" dirty="0" smtClean="0">
                  <a:cs typeface="Arial" panose="020B0604020202020204" pitchFamily="34" charset="0"/>
                </a:rPr>
                <a:t>NoSynBank.java</a:t>
              </a:r>
              <a:endParaRPr lang="zh-CN" altLang="en-US" sz="1400" b="1" i="0" dirty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i="0" dirty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257688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35793"/>
            <a:ext cx="8207375" cy="607197"/>
          </a:xfrm>
        </p:spPr>
        <p:txBody>
          <a:bodyPr/>
          <a:lstStyle/>
          <a:p>
            <a:r>
              <a:rPr lang="zh-CN" dirty="0" smtClean="0"/>
              <a:t>实现同步功能，只需将对实例的访问语句放入一个同步</a:t>
            </a:r>
            <a:r>
              <a:rPr lang="zh-CN" smtClean="0"/>
              <a:t>块中</a:t>
            </a:r>
            <a:r>
              <a:rPr lang="zh-CN" altLang="en-US" smtClean="0"/>
              <a:t>，</a:t>
            </a:r>
            <a:r>
              <a:rPr lang="zh-CN"/>
              <a:t>其语法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5.5.1  </a:t>
            </a:r>
            <a:r>
              <a:rPr smtClean="0"/>
              <a:t>同步代码块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928662" y="1142990"/>
            <a:ext cx="6786610" cy="10618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synchronized(object){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kumimoji="1" lang="zh-CN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需要同步的代码块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1"/>
          <p:cNvSpPr txBox="1"/>
          <p:nvPr/>
        </p:nvSpPr>
        <p:spPr bwMode="auto">
          <a:xfrm>
            <a:off x="785787" y="2214560"/>
            <a:ext cx="7215237" cy="1214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synchronized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同步关键字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object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同步监视器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10" y="3429006"/>
            <a:ext cx="500066" cy="500066"/>
          </a:xfrm>
          <a:prstGeom prst="rect">
            <a:avLst/>
          </a:prstGeom>
        </p:spPr>
      </p:pic>
      <p:sp>
        <p:nvSpPr>
          <p:cNvPr id="11" name="文本框 7"/>
          <p:cNvSpPr txBox="1"/>
          <p:nvPr/>
        </p:nvSpPr>
        <p:spPr>
          <a:xfrm rot="21540000">
            <a:off x="574350" y="3934599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5" name="文本占位符 3"/>
          <p:cNvSpPr txBox="1"/>
          <p:nvPr/>
        </p:nvSpPr>
        <p:spPr bwMode="auto">
          <a:xfrm>
            <a:off x="1285878" y="3429006"/>
            <a:ext cx="6858022" cy="64294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600" smtClean="0"/>
              <a:t>任何时刻只能有一个线程可以获得对同步监视器的锁定；当同步代码块执行完成后，该线程会释放对该同步监视器的锁定。</a:t>
            </a:r>
            <a:endParaRPr lang="zh-CN" altLang="en-US" sz="1600"/>
          </a:p>
        </p:txBody>
      </p:sp>
      <p:grpSp>
        <p:nvGrpSpPr>
          <p:cNvPr id="16" name="组合 15"/>
          <p:cNvGrpSpPr/>
          <p:nvPr/>
        </p:nvGrpSpPr>
        <p:grpSpPr>
          <a:xfrm>
            <a:off x="1285852" y="4000510"/>
            <a:ext cx="6858048" cy="1000132"/>
            <a:chOff x="1142976" y="3000378"/>
            <a:chExt cx="7143800" cy="1000132"/>
          </a:xfrm>
        </p:grpSpPr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1142976" y="3286130"/>
              <a:ext cx="6846142" cy="71438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b="1" i="0" smtClean="0">
                  <a:cs typeface="Arial" panose="020B0604020202020204" pitchFamily="34" charset="0"/>
                </a:rPr>
                <a:t>    </a:t>
              </a: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5- 12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SynBlockBank.java</a:t>
              </a:r>
              <a:endParaRPr lang="zh-CN" altLang="en-US" sz="1400" b="1" i="0" smtClean="0"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3000378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80"/>
          </a:xfrm>
        </p:spPr>
        <p:txBody>
          <a:bodyPr/>
          <a:lstStyle/>
          <a:p>
            <a:pPr>
              <a:buNone/>
            </a:pPr>
            <a:r>
              <a:rPr smtClean="0"/>
              <a:t>   </a:t>
            </a:r>
            <a:r>
              <a:rPr lang="zh-CN" smtClean="0"/>
              <a:t>使用</a:t>
            </a:r>
            <a:r>
              <a:t>synchronized</a:t>
            </a:r>
            <a:r>
              <a:rPr lang="zh-CN"/>
              <a:t>关键字修饰需要同步的</a:t>
            </a:r>
            <a:r>
              <a:rPr lang="zh-CN" smtClean="0"/>
              <a:t>方法</a:t>
            </a:r>
            <a:r>
              <a:rPr lang="zh-CN" altLang="en-US" smtClean="0"/>
              <a:t>，</a:t>
            </a:r>
            <a:r>
              <a:rPr lang="zh-CN"/>
              <a:t>其语法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5.5.2  </a:t>
            </a:r>
            <a:r>
              <a:rPr smtClean="0"/>
              <a:t>同步方法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214414" y="3714751"/>
            <a:ext cx="6429420" cy="8572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synchronized</a:t>
            </a:r>
            <a:r>
              <a:rPr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锁定的是对象，而不是方法或代码块；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synchronized</a:t>
            </a:r>
            <a:r>
              <a:rPr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也可以修饰类，当用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synchronized</a:t>
            </a:r>
            <a:r>
              <a:rPr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修饰类时，表示这个类的所有方法都是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synchronized</a:t>
            </a:r>
            <a:r>
              <a:rPr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的。</a:t>
            </a:r>
            <a:endParaRPr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57224" y="1071553"/>
            <a:ext cx="6429420" cy="1061829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1"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访问修饰符</a:t>
            </a: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synchronized </a:t>
            </a:r>
            <a:r>
              <a:rPr kumimoji="1"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返回类型 方法名</a:t>
            </a: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1"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参数列表</a:t>
            </a: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endParaRPr kumimoji="1" lang="zh-CN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kumimoji="1" lang="zh-CN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方法体</a:t>
            </a:r>
            <a:endParaRPr kumimoji="1" lang="zh-CN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786196"/>
            <a:ext cx="500066" cy="5000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21540000">
            <a:off x="502912" y="4302645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8662" y="2143122"/>
            <a:ext cx="6858048" cy="1214446"/>
            <a:chOff x="1142976" y="3000378"/>
            <a:chExt cx="7143800" cy="1214446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142976" y="3429006"/>
              <a:ext cx="6771727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400" b="1" i="0" smtClean="0">
                  <a:latin typeface="+mn-ea"/>
                  <a:ea typeface="+mn-ea"/>
                </a:rPr>
                <a:t>演示讲解</a:t>
              </a:r>
              <a:endParaRPr lang="en-US" altLang="zh-CN" sz="1400" b="1" i="0" smtClean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+mn-ea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5- 13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BankAccountSynMethod.java</a:t>
              </a:r>
              <a:endParaRPr lang="en-US" sz="1400" b="1" i="0" smtClean="0">
                <a:ea typeface="+mn-ea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+mn-ea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5- 14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BankAccountSynMethod.java</a:t>
              </a:r>
              <a:endParaRPr lang="zh-CN" altLang="en-US" sz="1400" b="1" i="0" smtClean="0">
                <a:ea typeface="+mn-ea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3000378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  <p:bldP spid="5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dirty="0"/>
              <a:t>同步锁</a:t>
            </a:r>
            <a:r>
              <a:rPr dirty="0" smtClean="0"/>
              <a:t>Lock</a:t>
            </a:r>
            <a:r>
              <a:rPr lang="zh-CN" dirty="0" smtClean="0"/>
              <a:t>通过</a:t>
            </a:r>
            <a:r>
              <a:rPr lang="zh-CN" dirty="0"/>
              <a:t>显式定义同步锁对象来实现线程</a:t>
            </a:r>
            <a:r>
              <a:rPr lang="zh-CN" dirty="0" smtClean="0"/>
              <a:t>同步</a:t>
            </a:r>
            <a:endParaRPr lang="en-US" altLang="zh-CN" dirty="0" smtClean="0"/>
          </a:p>
          <a:p>
            <a:endParaRPr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5.5.3  </a:t>
            </a:r>
            <a:r>
              <a:rPr smtClean="0"/>
              <a:t>同步锁</a:t>
            </a:r>
            <a:endParaRPr lang="zh-CN" altLang="en-US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467544" y="1022914"/>
            <a:ext cx="8207375" cy="44291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defTabSz="9144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 err="1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ReentrantLock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类是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常用的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可重入同步锁，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可以显式地加锁、释放锁，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使用步骤</a:t>
            </a:r>
            <a:r>
              <a:rPr lang="zh-CN" altLang="en-US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如下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</a:t>
            </a:r>
            <a:endParaRPr lang="zh-CN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+mj-ea"/>
              <a:buAutoNum type="circleNumDbPlai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定义一个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ReentrantLock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锁对象，该对象是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final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常量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+mj-ea"/>
              <a:buAutoNum type="circleNumDbPlain"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+mj-ea"/>
              <a:buAutoNum type="circleNumDbPlai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在需要保证线程安全的代码之前增加“加锁”操作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+mj-ea"/>
              <a:buAutoNum type="circleNumDbPlain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+mj-ea"/>
              <a:buAutoNum type="circleNumDbPlai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在执行完线程安全的代码后“释放锁”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1115616" y="2542133"/>
            <a:ext cx="7072336" cy="461665"/>
          </a:xfrm>
          <a:prstGeom prst="rect">
            <a:avLst/>
          </a:prstGeom>
          <a:solidFill>
            <a:srgbClr val="FFFF99"/>
          </a:solidFill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defRPr/>
            </a:pPr>
            <a:r>
              <a:rPr kumimoji="1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1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 final </a:t>
            </a:r>
            <a:r>
              <a:rPr kumimoji="1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ReentrantLock</a:t>
            </a:r>
            <a:r>
              <a:rPr kumimoji="1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lock = new </a:t>
            </a:r>
            <a:r>
              <a:rPr kumimoji="1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ReentrantLock</a:t>
            </a:r>
            <a:r>
              <a:rPr kumimoji="1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文本占位符 3"/>
          <p:cNvSpPr txBox="1"/>
          <p:nvPr/>
        </p:nvSpPr>
        <p:spPr bwMode="auto">
          <a:xfrm>
            <a:off x="1111621" y="3622253"/>
            <a:ext cx="6215080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lock.lock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sp>
        <p:nvSpPr>
          <p:cNvPr id="8" name="文本占位符 3"/>
          <p:cNvSpPr txBox="1"/>
          <p:nvPr/>
        </p:nvSpPr>
        <p:spPr bwMode="auto">
          <a:xfrm>
            <a:off x="1111621" y="4587974"/>
            <a:ext cx="6215080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Adobe 仿宋 Std R" pitchFamily="18" charset="-122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lock.unlock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endParaRPr lang="en-US" altLang="zh-CN" sz="1600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7" grpId="0" animBg="1" build="allAtOnce"/>
      <p:bldP spid="8" grpId="0" animBg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2910" y="428610"/>
            <a:ext cx="8143932" cy="4143404"/>
          </a:xfrm>
        </p:spPr>
        <p:txBody>
          <a:bodyPr/>
          <a:lstStyle/>
          <a:p>
            <a:pPr>
              <a:buNone/>
            </a:pPr>
            <a:r>
              <a:rPr lang="zh-CN" sz="1800" dirty="0"/>
              <a:t>【示例】使用</a:t>
            </a:r>
            <a:r>
              <a:rPr sz="1800" dirty="0"/>
              <a:t>ReentrantLock</a:t>
            </a:r>
            <a:r>
              <a:rPr lang="zh-CN" sz="1800" dirty="0" smtClean="0"/>
              <a:t>锁</a:t>
            </a:r>
            <a:endParaRPr sz="1800" dirty="0" smtClean="0"/>
          </a:p>
          <a:p>
            <a:pPr>
              <a:buNone/>
            </a:pPr>
            <a:endParaRPr sz="1800" dirty="0"/>
          </a:p>
          <a:p>
            <a:pPr>
              <a:buNone/>
            </a:pPr>
            <a:endParaRPr sz="1800" dirty="0" smtClean="0"/>
          </a:p>
          <a:p>
            <a:pPr>
              <a:buNone/>
            </a:pPr>
            <a:endParaRPr sz="1800" dirty="0"/>
          </a:p>
          <a:p>
            <a:pPr>
              <a:buNone/>
            </a:pPr>
            <a:endParaRPr sz="1800" dirty="0" smtClean="0"/>
          </a:p>
          <a:p>
            <a:pPr>
              <a:buNone/>
            </a:pPr>
            <a:endParaRPr sz="1800" dirty="0"/>
          </a:p>
          <a:p>
            <a:pPr>
              <a:buNone/>
            </a:pPr>
            <a:endParaRPr sz="1800" dirty="0" smtClean="0"/>
          </a:p>
          <a:p>
            <a:pPr lvl="1"/>
            <a:r>
              <a:rPr lang="zh-CN" i="0" dirty="0"/>
              <a:t>加锁和释放锁需要放在线程安全的方法</a:t>
            </a:r>
            <a:r>
              <a:rPr lang="zh-CN" i="0" dirty="0" smtClean="0"/>
              <a:t>中</a:t>
            </a:r>
            <a:endParaRPr lang="zh-CN" i="0" dirty="0"/>
          </a:p>
          <a:p>
            <a:pPr lvl="1"/>
            <a:r>
              <a:rPr i="0" dirty="0"/>
              <a:t>lock.unlock()</a:t>
            </a:r>
            <a:r>
              <a:rPr lang="zh-CN" i="0" dirty="0"/>
              <a:t>放在</a:t>
            </a:r>
            <a:r>
              <a:rPr i="0" dirty="0"/>
              <a:t>finally</a:t>
            </a:r>
            <a:r>
              <a:rPr lang="zh-CN" i="0" dirty="0"/>
              <a:t>语句中，不管发生异常与否，都需要释放锁</a:t>
            </a:r>
            <a:endParaRPr lang="zh-CN" i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28662" y="857238"/>
            <a:ext cx="6357956" cy="2786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定义锁对象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 final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ReentrantLock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lock = new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ReentrantLock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定义需要保证线程安全的方法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myMethod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加锁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lock.lock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//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需要保证线程安全的代码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...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finally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//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3.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释放锁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lock.unlock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}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120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4143386"/>
            <a:ext cx="7358114" cy="866776"/>
            <a:chOff x="1142976" y="3205172"/>
            <a:chExt cx="7143800" cy="866776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142976" y="3571882"/>
              <a:ext cx="6771727" cy="50006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400" b="1" i="0" smtClean="0">
                  <a:latin typeface="+mn-ea"/>
                  <a:ea typeface="+mn-ea"/>
                </a:rPr>
                <a:t>演示讲解</a:t>
              </a:r>
              <a:endParaRPr lang="en-US" altLang="zh-CN" sz="1400" b="1" i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5- 15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BankAccountSynLock.java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  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cs typeface="Arial" panose="020B0604020202020204" pitchFamily="34" charset="0"/>
                </a:rPr>
                <a:t>5- 16</a:t>
              </a:r>
              <a:r>
                <a:rPr lang="en-US" altLang="zh-CN" sz="1400" b="1" i="0" smtClean="0"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cs typeface="Arial" panose="020B0604020202020204" pitchFamily="34" charset="0"/>
                </a:rPr>
                <a:t>SynLockBank.java</a:t>
              </a:r>
              <a:endParaRPr lang="zh-CN" altLang="en-US" sz="1400" i="0" smtClean="0">
                <a:cs typeface="Arial" panose="020B0604020202020204" pitchFamily="34" charset="0"/>
              </a:endParaRPr>
            </a:p>
            <a:p>
              <a:endParaRPr lang="zh-CN" altLang="en-US" sz="14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3205172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500594"/>
          </a:xfrm>
        </p:spPr>
        <p:txBody>
          <a:bodyPr/>
          <a:lstStyle/>
          <a:p>
            <a:r>
              <a:t>Java</a:t>
            </a:r>
            <a:r>
              <a:rPr lang="zh-CN"/>
              <a:t>中提供了一些</a:t>
            </a:r>
            <a:r>
              <a:rPr lang="zh-CN" smtClean="0"/>
              <a:t>机制保证</a:t>
            </a:r>
            <a:r>
              <a:rPr lang="zh-CN"/>
              <a:t>线程之间的协调运行</a:t>
            </a:r>
            <a:r>
              <a:rPr lang="zh-CN" smtClean="0"/>
              <a:t>，</a:t>
            </a:r>
            <a:r>
              <a:rPr lang="zh-CN" altLang="en-US" smtClean="0"/>
              <a:t>即</a:t>
            </a:r>
            <a:r>
              <a:rPr lang="zh-CN" smtClean="0"/>
              <a:t>线程通信</a:t>
            </a:r>
            <a:endParaRPr smtClean="0"/>
          </a:p>
          <a:p>
            <a:r>
              <a:rPr lang="zh-CN"/>
              <a:t>线程通信</a:t>
            </a:r>
            <a:r>
              <a:rPr lang="zh-CN" smtClean="0"/>
              <a:t>可使用</a:t>
            </a:r>
            <a:r>
              <a:t>Object</a:t>
            </a:r>
            <a:r>
              <a:rPr lang="zh-CN"/>
              <a:t>类中定义</a:t>
            </a:r>
            <a:r>
              <a:rPr lang="zh-CN" smtClean="0"/>
              <a:t>的</a:t>
            </a:r>
            <a:r>
              <a:rPr lang="zh-CN" altLang="en-US" smtClean="0"/>
              <a:t>三个方法</a:t>
            </a:r>
            <a:endParaRPr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5.6  </a:t>
            </a:r>
            <a:r>
              <a:rPr smtClean="0"/>
              <a:t>线程通信</a:t>
            </a:r>
            <a:endParaRPr lang="zh-CN" altLang="en-US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857257" y="1500180"/>
            <a:ext cx="7000891" cy="1643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wait()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notify()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notifyAll()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72" y="3286130"/>
            <a:ext cx="500066" cy="500066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 rot="21540000">
            <a:off x="574350" y="3863161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14414" y="3929071"/>
            <a:ext cx="6774293" cy="1000133"/>
            <a:chOff x="1142976" y="2843217"/>
            <a:chExt cx="6912544" cy="1400161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3357568"/>
              <a:ext cx="6572296" cy="88581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黑体" panose="02010609060101010101" charset="-122"/>
                  <a:ea typeface="黑体" panose="02010609060101010101" charset="-122"/>
                </a:rPr>
                <a:t>讲师</a:t>
              </a:r>
              <a:r>
                <a:rPr lang="zh-CN" altLang="en-US" sz="1400" b="1" i="0" smtClean="0">
                  <a:latin typeface="黑体" panose="02010609060101010101" charset="-122"/>
                  <a:ea typeface="黑体" panose="02010609060101010101" charset="-122"/>
                </a:rPr>
                <a:t>演示讲解</a:t>
              </a:r>
              <a:endParaRPr lang="en-US" altLang="zh-CN" sz="1400" b="1" i="0" smtClean="0">
                <a:latin typeface="黑体" panose="02010609060101010101" charset="-122"/>
                <a:ea typeface="黑体" panose="02010609060101010101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5- 17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WaitDemo.java</a:t>
              </a:r>
              <a:endParaRPr lang="zh-CN" altLang="en-US" sz="1400" i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12025" y="2843217"/>
              <a:ext cx="643495" cy="1100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" name="文本占位符 3"/>
          <p:cNvSpPr txBox="1"/>
          <p:nvPr/>
        </p:nvSpPr>
        <p:spPr bwMode="auto">
          <a:xfrm>
            <a:off x="1285878" y="3286130"/>
            <a:ext cx="6858022" cy="64294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方法和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方法只能在同步方法或同步块中使用。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方法区别于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方法的是：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方法调用时会释放对象锁，而</a:t>
            </a:r>
            <a:r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altLang="en-US" sz="1600" smtClean="0"/>
              <a:t>()</a:t>
            </a:r>
            <a:r>
              <a:rPr lang="zh-CN" altLang="en-US" sz="1600" smtClean="0"/>
              <a:t>方法不会。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t>Java</a:t>
            </a:r>
            <a:r>
              <a:rPr lang="zh-CN"/>
              <a:t>提供了</a:t>
            </a:r>
            <a:r>
              <a:t>Timer</a:t>
            </a:r>
            <a:r>
              <a:rPr lang="zh-CN"/>
              <a:t>和</a:t>
            </a:r>
            <a:r>
              <a:t>Swing Timer</a:t>
            </a:r>
            <a:r>
              <a:rPr lang="zh-CN"/>
              <a:t>控件，用于执行规划好的任务或循环</a:t>
            </a:r>
            <a:r>
              <a:rPr lang="zh-CN" smtClean="0"/>
              <a:t>任务</a:t>
            </a:r>
            <a:endParaRPr smtClean="0"/>
          </a:p>
          <a:p>
            <a:r>
              <a:rPr lang="zh-CN"/>
              <a:t>以按钮在窗口中移动为例，可以分别采用</a:t>
            </a:r>
            <a:r>
              <a:t>Thread</a:t>
            </a:r>
            <a:r>
              <a:rPr lang="zh-CN"/>
              <a:t>、</a:t>
            </a:r>
            <a:r>
              <a:t>Timer</a:t>
            </a:r>
            <a:r>
              <a:rPr lang="zh-CN"/>
              <a:t>和</a:t>
            </a:r>
            <a:r>
              <a:t>Swing </a:t>
            </a:r>
            <a:r>
              <a:rPr smtClean="0"/>
              <a:t>Timer</a:t>
            </a:r>
            <a:r>
              <a:rPr lang="zh-CN" smtClean="0"/>
              <a:t>来</a:t>
            </a:r>
            <a:r>
              <a:rPr lang="zh-CN"/>
              <a:t>实现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5.7  Timer</a:t>
            </a:r>
            <a:r>
              <a:rPr smtClean="0"/>
              <a:t>和</a:t>
            </a:r>
            <a:r>
              <a:rPr lang="en-US" smtClean="0"/>
              <a:t>Swing Timer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28662" y="3071816"/>
            <a:ext cx="7554675" cy="1000132"/>
            <a:chOff x="1142976" y="3143254"/>
            <a:chExt cx="7060444" cy="1000132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429024"/>
              <a:ext cx="6727656" cy="71436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i="0" smtClean="0"/>
                <a:t>【</a:t>
              </a:r>
              <a:r>
                <a:rPr lang="zh-CN" altLang="en-US" sz="1400" b="1" i="0" smtClean="0"/>
                <a:t>代码</a:t>
              </a:r>
              <a:r>
                <a:rPr lang="en-US" sz="1400" b="1" i="0" smtClean="0"/>
                <a:t>5- 18</a:t>
              </a:r>
              <a:r>
                <a:rPr lang="en-US" altLang="zh-CN" sz="1400" b="1" i="0" smtClean="0"/>
                <a:t>】</a:t>
              </a:r>
              <a:r>
                <a:rPr lang="en-US" sz="1400" b="1" i="0" smtClean="0"/>
                <a:t>MoveButtonThreadDemo.java</a:t>
              </a: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85895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80"/>
          </a:xfrm>
        </p:spPr>
        <p:txBody>
          <a:bodyPr/>
          <a:lstStyle/>
          <a:p>
            <a:pPr>
              <a:buNone/>
            </a:pPr>
            <a:r>
              <a:rPr lang="zh-CN"/>
              <a:t>使用</a:t>
            </a:r>
            <a:r>
              <a:rPr smtClean="0"/>
              <a:t>java.util.Timer</a:t>
            </a:r>
            <a:r>
              <a:rPr lang="zh-CN" smtClean="0"/>
              <a:t>具体步骤：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定义一个类继承</a:t>
            </a:r>
            <a:r>
              <a:rPr smtClean="0"/>
              <a:t>TimerTask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创建</a:t>
            </a:r>
            <a:r>
              <a:t>Timer</a:t>
            </a:r>
            <a:r>
              <a:rPr lang="zh-CN" smtClean="0"/>
              <a:t>对象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/>
              <a:t>调用</a:t>
            </a:r>
            <a:r>
              <a:t>Timer</a:t>
            </a:r>
            <a:r>
              <a:rPr lang="zh-CN"/>
              <a:t>对象的</a:t>
            </a:r>
            <a:r>
              <a:t>schedule()</a:t>
            </a:r>
            <a:r>
              <a:rPr lang="zh-CN"/>
              <a:t>方法安排</a:t>
            </a:r>
            <a:r>
              <a:rPr lang="zh-CN" smtClean="0"/>
              <a:t>任务</a:t>
            </a:r>
            <a:endParaRPr lang="zh-CN"/>
          </a:p>
          <a:p>
            <a:pPr marL="457200" lvl="0" indent="-457200">
              <a:buFont typeface="+mj-ea"/>
              <a:buAutoNum type="circleNumDbPlain"/>
            </a:pPr>
            <a:r>
              <a:rPr lang="zh-CN" smtClean="0"/>
              <a:t>调用</a:t>
            </a:r>
            <a:r>
              <a:t>Timer</a:t>
            </a:r>
            <a:r>
              <a:rPr lang="zh-CN"/>
              <a:t>对象的</a:t>
            </a:r>
            <a:r>
              <a:t>cancel()</a:t>
            </a:r>
            <a:r>
              <a:rPr lang="zh-CN" smtClean="0"/>
              <a:t>方法</a:t>
            </a:r>
            <a:r>
              <a:rPr lang="zh-CN" altLang="en-US" smtClean="0"/>
              <a:t>，</a:t>
            </a:r>
            <a:r>
              <a:rPr lang="zh-CN" altLang="en-US"/>
              <a:t>取消一个规划好的</a:t>
            </a:r>
            <a:r>
              <a:rPr lang="zh-CN" altLang="en-US" smtClean="0"/>
              <a:t>任务</a:t>
            </a:r>
            <a:endParaRPr lang="zh-CN"/>
          </a:p>
          <a:p>
            <a:pPr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5.7.1  Timer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4000510"/>
            <a:ext cx="9144000" cy="114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500048"/>
            <a:ext cx="7929618" cy="4429156"/>
          </a:xfrm>
        </p:spPr>
        <p:txBody>
          <a:bodyPr/>
          <a:lstStyle/>
          <a:p>
            <a:pPr>
              <a:buNone/>
            </a:pPr>
            <a:r>
              <a:t>Timer</a:t>
            </a:r>
            <a:r>
              <a:rPr lang="zh-CN"/>
              <a:t>类的</a:t>
            </a:r>
            <a:r>
              <a:t>schedule()</a:t>
            </a:r>
            <a:r>
              <a:rPr lang="zh-CN" smtClean="0"/>
              <a:t>方法几种</a:t>
            </a:r>
            <a:r>
              <a:rPr lang="zh-CN"/>
              <a:t>重载方式：</a:t>
            </a:r>
            <a:endParaRPr lang="zh-CN"/>
          </a:p>
          <a:p>
            <a:pPr lvl="1">
              <a:lnSpc>
                <a:spcPct val="150000"/>
              </a:lnSpc>
            </a:pPr>
            <a:r>
              <a:rPr sz="2000" i="0"/>
              <a:t>schedule(TimerTask task, Date time</a:t>
            </a:r>
            <a:r>
              <a:rPr sz="2000" i="0" smtClean="0"/>
              <a:t>)</a:t>
            </a:r>
            <a:endParaRPr lang="zh-CN" sz="2000" i="0"/>
          </a:p>
          <a:p>
            <a:pPr lvl="1">
              <a:lnSpc>
                <a:spcPct val="150000"/>
              </a:lnSpc>
            </a:pPr>
            <a:r>
              <a:rPr sz="2000" i="0"/>
              <a:t>schedule(TimerTask task, Date firstTime, long period</a:t>
            </a:r>
            <a:r>
              <a:rPr sz="2000" i="0" smtClean="0"/>
              <a:t>)</a:t>
            </a:r>
            <a:endParaRPr lang="zh-CN" sz="2000" i="0"/>
          </a:p>
          <a:p>
            <a:pPr lvl="1">
              <a:lnSpc>
                <a:spcPct val="150000"/>
              </a:lnSpc>
            </a:pPr>
            <a:r>
              <a:rPr sz="2000" i="0"/>
              <a:t>schedule(TimerTask task, long delay, long period</a:t>
            </a:r>
            <a:r>
              <a:rPr sz="2000" i="0" smtClean="0"/>
              <a:t>)</a:t>
            </a:r>
            <a:endParaRPr lang="zh-CN" sz="2000" i="0"/>
          </a:p>
          <a:p>
            <a:pPr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85786" y="3071816"/>
            <a:ext cx="7358114" cy="1071570"/>
            <a:chOff x="1142976" y="3143254"/>
            <a:chExt cx="7143800" cy="1071570"/>
          </a:xfrm>
        </p:grpSpPr>
        <p:sp>
          <p:nvSpPr>
            <p:cNvPr id="6" name="TextBox 14"/>
            <p:cNvSpPr txBox="1">
              <a:spLocks noChangeArrowheads="1"/>
            </p:cNvSpPr>
            <p:nvPr/>
          </p:nvSpPr>
          <p:spPr bwMode="auto">
            <a:xfrm>
              <a:off x="1142976" y="3429024"/>
              <a:ext cx="6727656" cy="78580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600" b="1" i="0" smtClean="0">
                  <a:latin typeface="+mn-ea"/>
                  <a:ea typeface="+mn-ea"/>
                </a:rPr>
                <a:t>演示讲解</a:t>
              </a:r>
              <a:endParaRPr lang="en-US" altLang="zh-CN" sz="1600" b="1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+mn-ea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5- 19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MoveButtonTimerDemo.java</a:t>
              </a:r>
              <a:endParaRPr lang="zh-CN" altLang="en-US" sz="1400" i="0" smtClean="0">
                <a:ea typeface="+mn-ea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69251" y="3143254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7" name="Group 96"/>
          <p:cNvGraphicFramePr>
            <a:graphicFrameLocks noGrp="1"/>
          </p:cNvGraphicFramePr>
          <p:nvPr/>
        </p:nvGraphicFramePr>
        <p:xfrm>
          <a:off x="857224" y="857238"/>
          <a:ext cx="7748587" cy="3653875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线程概述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线程创建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线程生命周期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线程优先级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线程同步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线程通信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Timer</a:t>
                      </a: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和</a:t>
                      </a:r>
                      <a:r>
                        <a:rPr kumimoji="0" lang="en-US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Swing Timer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7"/>
            <a:ext cx="8207375" cy="714379"/>
          </a:xfrm>
        </p:spPr>
        <p:txBody>
          <a:bodyPr/>
          <a:lstStyle/>
          <a:p>
            <a:r>
              <a:rPr smtClean="0"/>
              <a:t>javax.swing.Timer</a:t>
            </a:r>
            <a:r>
              <a:rPr lang="zh-CN" smtClean="0"/>
              <a:t>只能</a:t>
            </a:r>
            <a:r>
              <a:rPr lang="zh-CN"/>
              <a:t>在</a:t>
            </a:r>
            <a:r>
              <a:t>Swing</a:t>
            </a:r>
            <a:r>
              <a:rPr lang="zh-CN"/>
              <a:t>应用程序中</a:t>
            </a:r>
            <a:r>
              <a:rPr lang="zh-CN" smtClean="0"/>
              <a:t>使用</a:t>
            </a:r>
            <a:endParaRPr smtClean="0"/>
          </a:p>
          <a:p>
            <a:pPr>
              <a:buNone/>
            </a:pPr>
            <a:r>
              <a:rPr lang="zh-CN" altLang="en-US" smtClean="0"/>
              <a:t>     其构造方法：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5.7.2  </a:t>
            </a:r>
            <a:r>
              <a:rPr smtClean="0"/>
              <a:t> </a:t>
            </a:r>
            <a:r>
              <a:rPr lang="en-US" smtClean="0"/>
              <a:t>Swing Timer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928662" y="1621031"/>
            <a:ext cx="7072362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altLang="zh-CN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 (int  delay, ActionListener  liatener )</a:t>
            </a:r>
            <a:endParaRPr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857224" y="1928810"/>
            <a:ext cx="7072357" cy="200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参数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delay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规定从调用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start()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方法开始到第一次执行该任务时的时间间隔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参数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listener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指定监听对象</a:t>
            </a:r>
            <a:endParaRPr kumimoji="0" lang="zh-CN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143927" cy="4429156"/>
          </a:xfrm>
        </p:spPr>
        <p:txBody>
          <a:bodyPr/>
          <a:lstStyle/>
          <a:p>
            <a:pPr>
              <a:buNone/>
            </a:pPr>
            <a:r>
              <a:rPr lang="zh-CN" dirty="0"/>
              <a:t>使用</a:t>
            </a:r>
            <a:r>
              <a:rPr dirty="0"/>
              <a:t>javax.swing.Timer</a:t>
            </a:r>
            <a:r>
              <a:rPr lang="zh-CN" dirty="0" smtClean="0"/>
              <a:t>类具体步骤：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定义一个监听类，实现</a:t>
            </a:r>
            <a:r>
              <a:rPr dirty="0"/>
              <a:t>ActionListener</a:t>
            </a:r>
            <a:r>
              <a:rPr lang="zh-CN" dirty="0"/>
              <a:t>监听接口，</a:t>
            </a:r>
            <a:r>
              <a:rPr lang="zh-CN" dirty="0" smtClean="0"/>
              <a:t>并重写</a:t>
            </a:r>
            <a:r>
              <a:rPr dirty="0" smtClean="0"/>
              <a:t>actionPerformed</a:t>
            </a:r>
            <a:r>
              <a:t>()</a:t>
            </a:r>
            <a:r>
              <a:rPr lang="zh-CN" smtClean="0"/>
              <a:t>方法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创建</a:t>
            </a:r>
            <a:r>
              <a:t>javax.swing.Timer</a:t>
            </a:r>
            <a:r>
              <a:rPr lang="zh-CN" smtClean="0"/>
              <a:t>对象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/>
              <a:t>调用</a:t>
            </a:r>
            <a:r>
              <a:rPr dirty="0"/>
              <a:t>start()</a:t>
            </a:r>
            <a:r>
              <a:rPr lang="zh-CN" dirty="0"/>
              <a:t>方法启动</a:t>
            </a:r>
            <a:r>
              <a:t>Swing </a:t>
            </a:r>
            <a:r>
              <a:rPr smtClean="0"/>
              <a:t>Timer</a:t>
            </a:r>
            <a:endParaRPr lang="zh-CN" dirty="0"/>
          </a:p>
          <a:p>
            <a:pPr marL="457200" lvl="0" indent="-457200">
              <a:buFont typeface="+mj-ea"/>
              <a:buAutoNum type="circleNumDbPlain"/>
            </a:pPr>
            <a:r>
              <a:rPr lang="zh-CN" dirty="0" smtClean="0"/>
              <a:t>调用</a:t>
            </a:r>
            <a:r>
              <a:rPr dirty="0"/>
              <a:t>stop()</a:t>
            </a:r>
            <a:r>
              <a:rPr lang="zh-CN" dirty="0"/>
              <a:t>方法停止</a:t>
            </a:r>
            <a:r>
              <a:t>Swing </a:t>
            </a:r>
            <a:r>
              <a:rPr smtClean="0"/>
              <a:t>Timer</a:t>
            </a:r>
            <a:endParaRPr 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7224" y="3621553"/>
            <a:ext cx="7324837" cy="1164775"/>
            <a:chOff x="1142976" y="2995060"/>
            <a:chExt cx="7043113" cy="959226"/>
          </a:xfrm>
        </p:grpSpPr>
        <p:sp>
          <p:nvSpPr>
            <p:cNvPr id="5" name="TextBox 14"/>
            <p:cNvSpPr txBox="1">
              <a:spLocks noChangeArrowheads="1"/>
            </p:cNvSpPr>
            <p:nvPr/>
          </p:nvSpPr>
          <p:spPr bwMode="auto">
            <a:xfrm>
              <a:off x="1142976" y="3286133"/>
              <a:ext cx="6779321" cy="668153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400" b="1" i="0" dirty="0" smtClean="0">
                  <a:latin typeface="+mn-ea"/>
                  <a:ea typeface="+mn-ea"/>
                </a:rPr>
                <a:t>讲师</a:t>
              </a:r>
              <a:r>
                <a:rPr lang="zh-CN" altLang="en-US" sz="1400" b="1" i="0" smtClean="0">
                  <a:latin typeface="+mn-ea"/>
                  <a:ea typeface="+mn-ea"/>
                </a:rPr>
                <a:t>演示讲解</a:t>
              </a:r>
              <a:endParaRPr lang="en-US" altLang="zh-CN" sz="1400" b="1" i="0" smtClean="0">
                <a:latin typeface="+mn-ea"/>
                <a:ea typeface="+mn-ea"/>
              </a:endParaRPr>
            </a:p>
            <a:p>
              <a:pPr algn="ctr">
                <a:defRPr/>
              </a:pP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+mn-ea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5- 20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MoveButtonSwingTimerDemo.java</a:t>
              </a:r>
              <a:endParaRPr lang="en-US" sz="1400" b="1" i="0" smtClean="0">
                <a:ea typeface="+mn-ea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【</a:t>
              </a:r>
              <a:r>
                <a:rPr lang="zh-CN" altLang="en-US" sz="1400" b="1" i="0" smtClean="0">
                  <a:ea typeface="+mn-ea"/>
                  <a:cs typeface="Arial" panose="020B0604020202020204" pitchFamily="34" charset="0"/>
                </a:rPr>
                <a:t>代码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5- 21</a:t>
              </a:r>
              <a:r>
                <a:rPr lang="en-US" altLang="zh-CN" sz="1400" b="1" i="0" smtClean="0">
                  <a:ea typeface="+mn-ea"/>
                  <a:cs typeface="Arial" panose="020B0604020202020204" pitchFamily="34" charset="0"/>
                </a:rPr>
                <a:t>】</a:t>
              </a:r>
              <a:r>
                <a:rPr lang="en-US" sz="1400" b="1" i="0" smtClean="0">
                  <a:ea typeface="+mn-ea"/>
                  <a:cs typeface="Arial" panose="020B0604020202020204" pitchFamily="34" charset="0"/>
                </a:rPr>
                <a:t>MultiThreadDemo.java</a:t>
              </a:r>
              <a:endParaRPr lang="zh-CN" altLang="en-US" sz="1400" i="0" smtClean="0">
                <a:ea typeface="+mn-ea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600" i="0" smtClean="0"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i="0" dirty="0" smtClean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dirty="0" smtClean="0"/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 smtClean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68563" y="2995060"/>
              <a:ext cx="517526" cy="665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893347"/>
          </a:xfrm>
        </p:spPr>
        <p:txBody>
          <a:bodyPr/>
          <a:lstStyle/>
          <a:p>
            <a:pPr lvl="0"/>
            <a:r>
              <a:rPr dirty="0" smtClean="0"/>
              <a:t>【</a:t>
            </a:r>
            <a:r>
              <a:rPr lang="zh-CN" altLang="en-US" dirty="0" smtClean="0"/>
              <a:t>任务</a:t>
            </a:r>
            <a:r>
              <a:rPr dirty="0" smtClean="0"/>
              <a:t>5-1】</a:t>
            </a:r>
            <a:r>
              <a:rPr lang="zh-CN" altLang="en-US" dirty="0" smtClean="0"/>
              <a:t>使用线程实现每隔</a:t>
            </a:r>
            <a:r>
              <a:rPr dirty="0" smtClean="0"/>
              <a:t>2</a:t>
            </a:r>
            <a:r>
              <a:rPr lang="zh-CN" altLang="en-US" dirty="0" smtClean="0"/>
              <a:t>分钟日志和物流表格数据的自动刷新功能。</a:t>
            </a:r>
            <a:endParaRPr lang="zh-CN" altLang="en-US" dirty="0"/>
          </a:p>
          <a:p>
            <a:pPr lvl="1"/>
            <a:r>
              <a:rPr lang="en-US" dirty="0" err="1" smtClean="0"/>
              <a:t>MainFrame</a:t>
            </a:r>
            <a:r>
              <a:rPr lang="en-US" dirty="0" smtClean="0"/>
              <a:t>. </a:t>
            </a:r>
            <a:r>
              <a:rPr lang="en-US" altLang="zh-CN" dirty="0" smtClean="0"/>
              <a:t>java </a:t>
            </a:r>
            <a:endParaRPr dirty="0"/>
          </a:p>
          <a:p>
            <a:pPr lvl="1">
              <a:buNone/>
            </a:pPr>
            <a:endParaRPr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5.8  </a:t>
            </a:r>
            <a:r>
              <a:rPr smtClean="0"/>
              <a:t>贯穿任务实现</a:t>
            </a:r>
            <a:endParaRPr lang="zh-CN" altLang="en-US"/>
          </a:p>
        </p:txBody>
      </p:sp>
      <p:pic>
        <p:nvPicPr>
          <p:cNvPr id="620546" name="Picture 2" descr="D:\工具\pain图片\图片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44" y="2928940"/>
            <a:ext cx="8858312" cy="2214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/>
              <a:t>线程（</a:t>
            </a:r>
            <a:r>
              <a:rPr sz="1800"/>
              <a:t>Thread</a:t>
            </a:r>
            <a:r>
              <a:rPr lang="zh-CN" sz="1800"/>
              <a:t>）是独立于其他线程运行的程序执行单元</a:t>
            </a:r>
            <a:endParaRPr lang="zh-CN" sz="1800"/>
          </a:p>
          <a:p>
            <a:pPr lvl="0"/>
            <a:r>
              <a:rPr lang="zh-CN" sz="1800"/>
              <a:t>线程的主要应用在于可以在一个程序中同时运行多个任务</a:t>
            </a:r>
            <a:endParaRPr lang="zh-CN" sz="1800"/>
          </a:p>
          <a:p>
            <a:pPr lvl="0"/>
            <a:r>
              <a:rPr lang="zh-CN" sz="1800"/>
              <a:t>通过继承</a:t>
            </a:r>
            <a:r>
              <a:rPr sz="1800"/>
              <a:t>Thread</a:t>
            </a:r>
            <a:r>
              <a:rPr lang="zh-CN" sz="1800"/>
              <a:t>类或实现</a:t>
            </a:r>
            <a:r>
              <a:rPr sz="1800"/>
              <a:t>Runnable</a:t>
            </a:r>
            <a:r>
              <a:rPr lang="zh-CN" sz="1800"/>
              <a:t>接口创建线程类</a:t>
            </a:r>
            <a:endParaRPr lang="zh-CN" sz="1800"/>
          </a:p>
          <a:p>
            <a:pPr lvl="0"/>
            <a:r>
              <a:rPr lang="zh-CN" sz="1800"/>
              <a:t>线程有新建（</a:t>
            </a:r>
            <a:r>
              <a:rPr sz="1800"/>
              <a:t>New</a:t>
            </a:r>
            <a:r>
              <a:rPr lang="zh-CN" sz="1800"/>
              <a:t>）、就绪（</a:t>
            </a:r>
            <a:r>
              <a:rPr sz="1800"/>
              <a:t>Runnable</a:t>
            </a:r>
            <a:r>
              <a:rPr lang="zh-CN" sz="1800"/>
              <a:t>）、运行（</a:t>
            </a:r>
            <a:r>
              <a:rPr sz="1800"/>
              <a:t>Running</a:t>
            </a:r>
            <a:r>
              <a:rPr lang="zh-CN" sz="1800"/>
              <a:t>）、阻塞（</a:t>
            </a:r>
            <a:r>
              <a:rPr sz="1800"/>
              <a:t>Blocked</a:t>
            </a:r>
            <a:r>
              <a:rPr lang="zh-CN" sz="1800"/>
              <a:t>）和死亡（</a:t>
            </a:r>
            <a:r>
              <a:rPr sz="1800"/>
              <a:t>Dead</a:t>
            </a:r>
            <a:r>
              <a:rPr lang="zh-CN" sz="1800"/>
              <a:t>）</a:t>
            </a:r>
            <a:r>
              <a:rPr sz="1800"/>
              <a:t>5</a:t>
            </a:r>
            <a:r>
              <a:rPr lang="zh-CN" sz="1800"/>
              <a:t>种状态</a:t>
            </a:r>
            <a:endParaRPr lang="zh-CN" sz="1800"/>
          </a:p>
          <a:p>
            <a:pPr lvl="0"/>
            <a:r>
              <a:rPr lang="zh-CN" sz="1800"/>
              <a:t>通过设置线程的优先级控制线程的执行次序</a:t>
            </a:r>
            <a:endParaRPr lang="zh-CN" sz="1800"/>
          </a:p>
          <a:p>
            <a:pPr lvl="0"/>
            <a:r>
              <a:rPr lang="zh-CN" sz="1800"/>
              <a:t>一个进程肯定包含一个主线程，主线程用来执行</a:t>
            </a:r>
            <a:r>
              <a:rPr sz="1800"/>
              <a:t>main()</a:t>
            </a:r>
            <a:r>
              <a:rPr lang="zh-CN" sz="1800"/>
              <a:t>方法</a:t>
            </a:r>
            <a:endParaRPr lang="zh-CN" sz="1800"/>
          </a:p>
          <a:p>
            <a:pPr lvl="0"/>
            <a:r>
              <a:rPr sz="1800"/>
              <a:t>Java</a:t>
            </a:r>
            <a:r>
              <a:rPr lang="zh-CN" sz="1800"/>
              <a:t>引用“监视器”的概念实现线程同步</a:t>
            </a:r>
            <a:endParaRPr lang="zh-CN" sz="1800"/>
          </a:p>
          <a:p>
            <a:pPr lvl="0"/>
            <a:r>
              <a:rPr lang="zh-CN" sz="1800"/>
              <a:t>通过同步块和同步方法等两种方式来实现</a:t>
            </a:r>
            <a:r>
              <a:rPr lang="zh-CN" sz="1800" smtClean="0"/>
              <a:t>同步</a:t>
            </a:r>
            <a:endParaRPr lang="zh-CN" sz="18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/>
              <a:t>Java</a:t>
            </a:r>
            <a:r>
              <a:rPr lang="zh-CN" altLang="en-US" sz="1800"/>
              <a:t>线程之间可以通过</a:t>
            </a:r>
            <a:r>
              <a:rPr sz="1800"/>
              <a:t>wait()</a:t>
            </a:r>
            <a:r>
              <a:rPr lang="zh-CN" altLang="en-US" sz="1800"/>
              <a:t>、</a:t>
            </a:r>
            <a:r>
              <a:rPr sz="1800"/>
              <a:t>notify()</a:t>
            </a:r>
            <a:r>
              <a:rPr lang="zh-CN" altLang="en-US" sz="1800"/>
              <a:t>和</a:t>
            </a:r>
            <a:r>
              <a:rPr sz="1800"/>
              <a:t>notifyAll()</a:t>
            </a:r>
            <a:r>
              <a:rPr lang="zh-CN" altLang="en-US" sz="1800"/>
              <a:t>方法实现通信</a:t>
            </a:r>
            <a:endParaRPr lang="zh-CN" altLang="en-US" sz="1800"/>
          </a:p>
          <a:p>
            <a:pPr lvl="0"/>
            <a:r>
              <a:rPr lang="zh-CN" altLang="en-US" sz="1800"/>
              <a:t>线程同步可能导致死锁的产生</a:t>
            </a:r>
            <a:endParaRPr lang="zh-CN" altLang="en-US" sz="1800"/>
          </a:p>
          <a:p>
            <a:pPr lvl="0"/>
            <a:r>
              <a:rPr sz="1800"/>
              <a:t>Timer</a:t>
            </a:r>
            <a:r>
              <a:rPr lang="zh-CN" altLang="en-US" sz="1800"/>
              <a:t>和</a:t>
            </a:r>
            <a:r>
              <a:rPr sz="1800"/>
              <a:t>Swing Timer</a:t>
            </a:r>
            <a:r>
              <a:rPr lang="zh-CN" altLang="en-US" sz="1800"/>
              <a:t>控件用于执行规划好的任务或循环任务，即每隔一定的时间执行特定任务</a:t>
            </a:r>
            <a:endParaRPr lang="zh-CN" altLang="en-US" sz="1800"/>
          </a:p>
          <a:p>
            <a:pPr lvl="0">
              <a:buNone/>
            </a:pP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  <p:pic>
        <p:nvPicPr>
          <p:cNvPr id="619522" name="Picture 2" descr="D:\工具\pain图片\图片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3071816"/>
            <a:ext cx="8929718" cy="1901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4143403"/>
          </a:xfrm>
        </p:spPr>
        <p:txBody>
          <a:bodyPr/>
          <a:lstStyle/>
          <a:p>
            <a:r>
              <a:rPr lang="zh-CN" dirty="0"/>
              <a:t>线程（</a:t>
            </a:r>
            <a:r>
              <a:rPr dirty="0"/>
              <a:t>Thread</a:t>
            </a:r>
            <a:r>
              <a:rPr lang="zh-CN" dirty="0"/>
              <a:t>）在多任务处理应用程序中起着至关重要</a:t>
            </a:r>
            <a:r>
              <a:rPr lang="zh-CN"/>
              <a:t>的</a:t>
            </a:r>
            <a:r>
              <a:rPr lang="zh-CN" smtClean="0"/>
              <a:t>作</a:t>
            </a:r>
            <a:r>
              <a:rPr lang="zh-CN" altLang="en-US" smtClean="0"/>
              <a:t>用</a:t>
            </a:r>
            <a:endParaRPr smtClean="0"/>
          </a:p>
          <a:p>
            <a:r>
              <a:rPr lang="zh-CN"/>
              <a:t>单线程与多线程之间的</a:t>
            </a:r>
            <a:r>
              <a:rPr lang="zh-CN" smtClean="0"/>
              <a:t>区别</a:t>
            </a:r>
            <a:endParaRPr dirty="0" smtClean="0"/>
          </a:p>
          <a:p>
            <a:pPr>
              <a:buNone/>
            </a:pPr>
            <a:r>
              <a:rPr dirty="0"/>
              <a:t> </a:t>
            </a:r>
            <a:r>
              <a:rPr dirty="0" smtClean="0"/>
              <a:t>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5.1  </a:t>
            </a:r>
            <a:r>
              <a:rPr smtClean="0"/>
              <a:t>线程概述</a:t>
            </a:r>
            <a:endParaRPr lang="zh-CN" altLang="en-US"/>
          </a:p>
        </p:txBody>
      </p:sp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63201" name="Object 1"/>
          <p:cNvGraphicFramePr>
            <a:graphicFrameLocks noChangeAspect="1"/>
          </p:cNvGraphicFramePr>
          <p:nvPr/>
        </p:nvGraphicFramePr>
        <p:xfrm>
          <a:off x="1302698" y="1928808"/>
          <a:ext cx="5555318" cy="262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7264400" imgH="3429000" progId="Visio.Drawing.11">
                  <p:embed/>
                </p:oleObj>
              </mc:Choice>
              <mc:Fallback>
                <p:oleObj name="Visio" r:id="rId1" imgW="7264400" imgH="34290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2698" y="1928808"/>
                        <a:ext cx="5555318" cy="26230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86808" cy="4429156"/>
          </a:xfrm>
        </p:spPr>
        <p:txBody>
          <a:bodyPr/>
          <a:lstStyle/>
          <a:p>
            <a:r>
              <a:rPr lang="zh-CN"/>
              <a:t>在操作系统中，每个独立运行的程序就是一个</a:t>
            </a:r>
            <a:r>
              <a:rPr lang="zh-CN" smtClean="0"/>
              <a:t>进程</a:t>
            </a:r>
            <a:r>
              <a:rPr lang="zh-CN" altLang="en-US" smtClean="0"/>
              <a:t>（</a:t>
            </a:r>
            <a:r>
              <a:t>Process</a:t>
            </a:r>
            <a:r>
              <a:rPr lang="zh-CN" altLang="en-US" smtClean="0"/>
              <a:t>）</a:t>
            </a:r>
            <a:endParaRPr lang="zh-CN" altLang="en-US" smtClean="0"/>
          </a:p>
          <a:p>
            <a:r>
              <a:rPr lang="zh-CN"/>
              <a:t>进程是操作系统进行资源分配和调度的一个独立</a:t>
            </a:r>
            <a:r>
              <a:rPr lang="zh-CN" smtClean="0"/>
              <a:t>单位</a:t>
            </a:r>
            <a:endParaRPr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smtClean="0"/>
              <a:t>5.1.1  </a:t>
            </a:r>
            <a:r>
              <a:rPr smtClean="0"/>
              <a:t>线程和进程</a:t>
            </a:r>
            <a:endParaRPr lang="zh-CN" altLang="en-US" dirty="0" smtClean="0"/>
          </a:p>
        </p:txBody>
      </p:sp>
      <p:pic>
        <p:nvPicPr>
          <p:cNvPr id="134145" name="Picture 1" descr="SNAGHTML1511e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94"/>
            <a:ext cx="3071835" cy="294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 bwMode="auto">
          <a:xfrm>
            <a:off x="3000364" y="4643452"/>
            <a:ext cx="2143140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latin typeface="Times New Roman" panose="02020603050405020304" pitchFamily="18" charset="0"/>
                <a:ea typeface="Adobe 黑体 Std R"/>
                <a:cs typeface="Times New Roman" panose="02020603050405020304" pitchFamily="18" charset="0"/>
              </a:rPr>
              <a:t>Windows</a:t>
            </a:r>
            <a:r>
              <a:rPr lang="zh-CN" altLang="en-US" sz="1000" smtClean="0">
                <a:latin typeface="+mn-ea"/>
              </a:rPr>
              <a:t>中的进程</a:t>
            </a:r>
            <a:endParaRPr kumimoji="0" lang="zh-CN" alt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ea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9467" y="571486"/>
            <a:ext cx="8207375" cy="3357586"/>
          </a:xfrm>
        </p:spPr>
        <p:txBody>
          <a:bodyPr/>
          <a:lstStyle/>
          <a:p>
            <a:pPr>
              <a:buNone/>
            </a:pPr>
            <a:r>
              <a:rPr lang="zh-CN"/>
              <a:t>进程具有如下三个特征</a:t>
            </a:r>
            <a:r>
              <a:rPr lang="zh-CN" smtClean="0"/>
              <a:t>：</a:t>
            </a:r>
            <a:endParaRPr smtClean="0"/>
          </a:p>
          <a:p>
            <a:r>
              <a:rPr lang="zh-CN" altLang="en-US" smtClean="0"/>
              <a:t>独立性</a:t>
            </a:r>
            <a:endParaRPr smtClean="0"/>
          </a:p>
          <a:p>
            <a:r>
              <a:rPr lang="zh-CN" altLang="en-US" smtClean="0"/>
              <a:t>动态性</a:t>
            </a:r>
            <a:endParaRPr smtClean="0"/>
          </a:p>
          <a:p>
            <a:r>
              <a:rPr lang="zh-CN" altLang="en-US" smtClean="0"/>
              <a:t>并发性</a:t>
            </a:r>
            <a:endParaRPr lang="zh-CN" altLang="en-US" smtClean="0"/>
          </a:p>
          <a:p>
            <a:pPr lvl="0">
              <a:buNone/>
            </a:pPr>
            <a:endParaRPr lang="zh-CN" smtClean="0"/>
          </a:p>
          <a:p>
            <a:pPr>
              <a:buNone/>
            </a:pPr>
            <a:endParaRPr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14" name="Picture 1" descr="E:\chrome DownLoad\43fc9dcca628e949eed723438b568f4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71934" y="705413"/>
            <a:ext cx="5072066" cy="4295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8029" y="535793"/>
            <a:ext cx="8207375" cy="4393411"/>
          </a:xfrm>
        </p:spPr>
        <p:txBody>
          <a:bodyPr/>
          <a:lstStyle/>
          <a:p>
            <a:r>
              <a:rPr lang="zh-CN"/>
              <a:t>对于一个</a:t>
            </a:r>
            <a:r>
              <a:t>CPU</a:t>
            </a:r>
            <a:r>
              <a:rPr lang="zh-CN"/>
              <a:t>而言，在某一时间点只能执行一个</a:t>
            </a:r>
            <a:r>
              <a:rPr lang="zh-CN" smtClean="0"/>
              <a:t>进程</a:t>
            </a:r>
            <a:endParaRPr smtClean="0"/>
          </a:p>
          <a:p>
            <a:r>
              <a:rPr smtClean="0"/>
              <a:t>CPU</a:t>
            </a:r>
            <a:r>
              <a:rPr lang="zh-CN"/>
              <a:t>会不断在多个进程之间来回轮换</a:t>
            </a:r>
            <a:r>
              <a:rPr lang="zh-CN" smtClean="0"/>
              <a:t>执行</a:t>
            </a:r>
            <a:endParaRPr smtClean="0"/>
          </a:p>
          <a:p>
            <a:r>
              <a:rPr lang="zh-CN"/>
              <a:t>并发</a:t>
            </a:r>
            <a:r>
              <a:rPr lang="zh-CN" smtClean="0"/>
              <a:t>性和并行性是</a:t>
            </a:r>
            <a:r>
              <a:rPr lang="zh-CN"/>
              <a:t>两个相似但又不同的</a:t>
            </a:r>
            <a:r>
              <a:rPr lang="zh-CN" smtClean="0"/>
              <a:t>概念</a:t>
            </a:r>
            <a:endParaRPr smtClean="0"/>
          </a:p>
          <a:p>
            <a:pPr lvl="1">
              <a:lnSpc>
                <a:spcPct val="150000"/>
              </a:lnSpc>
            </a:pPr>
            <a:r>
              <a:rPr lang="zh-CN" sz="2000" i="0" smtClean="0"/>
              <a:t>并行</a:t>
            </a:r>
            <a:r>
              <a:rPr lang="zh-CN" sz="2000" i="0"/>
              <a:t>是指多个事件在同一时刻</a:t>
            </a:r>
            <a:r>
              <a:rPr lang="zh-CN" sz="2000" i="0" smtClean="0"/>
              <a:t>发生</a:t>
            </a:r>
            <a:endParaRPr lang="zh-CN" sz="2000" i="0"/>
          </a:p>
          <a:p>
            <a:pPr lvl="1">
              <a:lnSpc>
                <a:spcPct val="150000"/>
              </a:lnSpc>
              <a:defRPr/>
            </a:pPr>
            <a:r>
              <a:rPr lang="zh-CN" sz="2000" i="0"/>
              <a:t>并发是指多个事件在同一时间间隔内</a:t>
            </a:r>
            <a:r>
              <a:rPr lang="zh-CN" sz="2000" i="0" smtClean="0"/>
              <a:t>发生</a:t>
            </a:r>
            <a:endParaRPr lang="en-US" altLang="zh-CN" sz="2000" i="0"/>
          </a:p>
          <a:p>
            <a:pPr lvl="1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0"/>
            <a:ext cx="4846637" cy="410765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2898" name="Object 2"/>
          <p:cNvGraphicFramePr>
            <a:graphicFrameLocks noChangeAspect="1"/>
          </p:cNvGraphicFramePr>
          <p:nvPr/>
        </p:nvGraphicFramePr>
        <p:xfrm>
          <a:off x="1071538" y="3305192"/>
          <a:ext cx="543401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8966200" imgH="3086100" progId="Visio.Drawing.11">
                  <p:embed/>
                </p:oleObj>
              </mc:Choice>
              <mc:Fallback>
                <p:oleObj name="Visio" r:id="rId1" imgW="8966200" imgH="30861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38" y="3305192"/>
                        <a:ext cx="5434012" cy="169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8029" y="500048"/>
            <a:ext cx="8207375" cy="4214842"/>
          </a:xfrm>
        </p:spPr>
        <p:txBody>
          <a:bodyPr/>
          <a:lstStyle/>
          <a:p>
            <a:r>
              <a:rPr lang="zh-CN" dirty="0"/>
              <a:t>线程是进程</a:t>
            </a:r>
            <a:r>
              <a:rPr lang="zh-CN"/>
              <a:t>的</a:t>
            </a:r>
            <a:r>
              <a:rPr lang="zh-CN" smtClean="0"/>
              <a:t>组成部分</a:t>
            </a:r>
            <a:r>
              <a:rPr lang="zh-CN" altLang="en-US" smtClean="0"/>
              <a:t>，</a:t>
            </a:r>
            <a:r>
              <a:rPr lang="zh-CN"/>
              <a:t>线程是最小的处理单位</a:t>
            </a:r>
            <a:endParaRPr dirty="0" smtClean="0"/>
          </a:p>
          <a:p>
            <a:r>
              <a:rPr lang="zh-CN"/>
              <a:t>多线程可以在一个程序中同时完成多个</a:t>
            </a:r>
            <a:r>
              <a:rPr lang="zh-CN" smtClean="0"/>
              <a:t>任务</a:t>
            </a:r>
            <a:endParaRPr dirty="0" smtClean="0"/>
          </a:p>
          <a:p>
            <a:r>
              <a:rPr lang="zh-CN"/>
              <a:t>多线程扩展了多进程的</a:t>
            </a:r>
            <a:r>
              <a:rPr lang="zh-CN" smtClean="0"/>
              <a:t>概念</a:t>
            </a:r>
            <a:r>
              <a:rPr lang="zh-CN" altLang="en-US" smtClean="0"/>
              <a:t>，</a:t>
            </a:r>
            <a:r>
              <a:rPr lang="zh-CN"/>
              <a:t>线程也被称作轻量级</a:t>
            </a:r>
            <a:r>
              <a:rPr lang="zh-CN" smtClean="0"/>
              <a:t>进程</a:t>
            </a:r>
            <a:endParaRPr smtClean="0"/>
          </a:p>
          <a:p>
            <a:r>
              <a:rPr lang="zh-CN" smtClean="0"/>
              <a:t>多</a:t>
            </a:r>
            <a:r>
              <a:rPr lang="zh-CN" dirty="0"/>
              <a:t>进程与</a:t>
            </a:r>
            <a:r>
              <a:rPr lang="zh-CN"/>
              <a:t>多</a:t>
            </a:r>
            <a:r>
              <a:rPr lang="zh-CN" smtClean="0"/>
              <a:t>线程之间的区别</a:t>
            </a:r>
            <a:r>
              <a:rPr lang="zh-CN" dirty="0" smtClean="0"/>
              <a:t>：</a:t>
            </a:r>
            <a:endParaRPr dirty="0" smtClean="0"/>
          </a:p>
          <a:p>
            <a:endParaRPr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500034" y="2857502"/>
            <a:ext cx="83582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内容占位符 1"/>
          <p:cNvSpPr txBox="1"/>
          <p:nvPr/>
        </p:nvSpPr>
        <p:spPr bwMode="auto">
          <a:xfrm>
            <a:off x="928662" y="2500312"/>
            <a:ext cx="7715304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多进程之间的数据块是相互独立的，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互不影响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多线程之间的数据块</a:t>
            </a:r>
            <a:r>
              <a:rPr kumimoji="0" lang="zh-CN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可以共享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57290" y="3844363"/>
            <a:ext cx="664373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zh-CN" altLang="en-US" sz="1600" smtClean="0"/>
              <a:t>多线程在实际编程中的应用是非常广泛的，在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1600" smtClean="0"/>
              <a:t>程序设计中，网络通信、多媒体以及动画设计都会使用到多线程。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4348" y="3730810"/>
            <a:ext cx="484014" cy="484014"/>
          </a:xfrm>
          <a:prstGeom prst="rect">
            <a:avLst/>
          </a:prstGeom>
        </p:spPr>
      </p:pic>
      <p:sp>
        <p:nvSpPr>
          <p:cNvPr id="10" name="文本框 7"/>
          <p:cNvSpPr txBox="1"/>
          <p:nvPr/>
        </p:nvSpPr>
        <p:spPr>
          <a:xfrm rot="21540000">
            <a:off x="645788" y="4231207"/>
            <a:ext cx="636270" cy="33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8522</Words>
  <Application>WPS 演示</Application>
  <PresentationFormat>全屏显示(16:9)</PresentationFormat>
  <Paragraphs>720</Paragraphs>
  <Slides>44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Arial</vt:lpstr>
      <vt:lpstr>宋体</vt:lpstr>
      <vt:lpstr>Wingdings</vt:lpstr>
      <vt:lpstr>华文细黑</vt:lpstr>
      <vt:lpstr>Calibri</vt:lpstr>
      <vt:lpstr>Adobe 黑体 Std R</vt:lpstr>
      <vt:lpstr>Adobe 宋体 Std L</vt:lpstr>
      <vt:lpstr>MS UI Gothic</vt:lpstr>
      <vt:lpstr>Adobe 黑体 Std R</vt:lpstr>
      <vt:lpstr>Adobe 仿宋 Std R</vt:lpstr>
      <vt:lpstr>微软雅黑</vt:lpstr>
      <vt:lpstr>Times New Roman</vt:lpstr>
      <vt:lpstr>黑体</vt:lpstr>
      <vt:lpstr>Arial Unicode MS</vt:lpstr>
      <vt:lpstr>仿宋</vt:lpstr>
      <vt:lpstr>Courier New</vt:lpstr>
      <vt:lpstr>Times New Roman</vt:lpstr>
      <vt:lpstr>1_nordridesign.com</vt:lpstr>
      <vt:lpstr>自定义设计方案</vt:lpstr>
      <vt:lpstr>JavaSE模板</vt:lpstr>
      <vt:lpstr>Visio.Drawing.11</vt:lpstr>
      <vt:lpstr>Visio.Drawing.11</vt:lpstr>
      <vt:lpstr>Visio.Drawing.11</vt:lpstr>
      <vt:lpstr>Visio.Drawing.11</vt:lpstr>
      <vt:lpstr>第5章  线程</vt:lpstr>
      <vt:lpstr>本章重点</vt:lpstr>
      <vt:lpstr>学习路线</vt:lpstr>
      <vt:lpstr>本章目标</vt:lpstr>
      <vt:lpstr>5.1  线程概述</vt:lpstr>
      <vt:lpstr>5.1.1  线程和进程</vt:lpstr>
      <vt:lpstr>PowerPoint 演示文稿</vt:lpstr>
      <vt:lpstr>PowerPoint 演示文稿</vt:lpstr>
      <vt:lpstr>PowerPoint 演示文稿</vt:lpstr>
      <vt:lpstr>PowerPoint 演示文稿</vt:lpstr>
      <vt:lpstr>5.1.2  Java线程模型</vt:lpstr>
      <vt:lpstr>Thread</vt:lpstr>
      <vt:lpstr>PowerPoint 演示文稿</vt:lpstr>
      <vt:lpstr>Runnable接口</vt:lpstr>
      <vt:lpstr>Callable接口</vt:lpstr>
      <vt:lpstr>Future接口</vt:lpstr>
      <vt:lpstr>5.1.3  主线程</vt:lpstr>
      <vt:lpstr>5.2  创建线程</vt:lpstr>
      <vt:lpstr>5.2.1  继承Thread类</vt:lpstr>
      <vt:lpstr>5.2.2  实现Runnable接口</vt:lpstr>
      <vt:lpstr>5.2.3使用Callable和Future接口</vt:lpstr>
      <vt:lpstr>5.3  线程生命周期</vt:lpstr>
      <vt:lpstr>5.3.1  新建和就绪状态</vt:lpstr>
      <vt:lpstr>5.3.2  运行和阻塞状态</vt:lpstr>
      <vt:lpstr>PowerPoint 演示文稿</vt:lpstr>
      <vt:lpstr>PowerPoint 演示文稿</vt:lpstr>
      <vt:lpstr>5.3.3  死亡状态</vt:lpstr>
      <vt:lpstr>PowerPoint 演示文稿</vt:lpstr>
      <vt:lpstr>5.4  线程优先级</vt:lpstr>
      <vt:lpstr>PowerPoint 演示文稿</vt:lpstr>
      <vt:lpstr>5.5  线程同步</vt:lpstr>
      <vt:lpstr>5.5.1  同步代码块</vt:lpstr>
      <vt:lpstr>5.5.2  同步方法</vt:lpstr>
      <vt:lpstr>5.5.3  同步锁</vt:lpstr>
      <vt:lpstr>PowerPoint 演示文稿</vt:lpstr>
      <vt:lpstr>5.6  线程通信</vt:lpstr>
      <vt:lpstr>5.7  Timer和Swing Timer</vt:lpstr>
      <vt:lpstr>5.7.1  Timer</vt:lpstr>
      <vt:lpstr>PowerPoint 演示文稿</vt:lpstr>
      <vt:lpstr>5.7.2   Swing Timer</vt:lpstr>
      <vt:lpstr>PowerPoint 演示文稿</vt:lpstr>
      <vt:lpstr>5.8  贯穿任务实现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1362</cp:revision>
  <dcterms:created xsi:type="dcterms:W3CDTF">2014-10-31T04:56:00Z</dcterms:created>
  <dcterms:modified xsi:type="dcterms:W3CDTF">2018-12-25T05:14:40Z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