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5" r:id="rId3"/>
    <p:sldMasterId id="2147483699" r:id="rId4"/>
  </p:sldMasterIdLst>
  <p:notesMasterIdLst>
    <p:notesMasterId r:id="rId6"/>
  </p:notesMasterIdLst>
  <p:handoutMasterIdLst>
    <p:handoutMasterId r:id="rId59"/>
  </p:handoutMasterIdLst>
  <p:sldIdLst>
    <p:sldId id="257" r:id="rId5"/>
    <p:sldId id="295" r:id="rId7"/>
    <p:sldId id="258" r:id="rId8"/>
    <p:sldId id="259" r:id="rId9"/>
    <p:sldId id="262" r:id="rId10"/>
    <p:sldId id="405" r:id="rId11"/>
    <p:sldId id="406" r:id="rId12"/>
    <p:sldId id="452" r:id="rId13"/>
    <p:sldId id="407" r:id="rId14"/>
    <p:sldId id="408" r:id="rId15"/>
    <p:sldId id="306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53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54" r:id="rId35"/>
    <p:sldId id="426" r:id="rId36"/>
    <p:sldId id="427" r:id="rId37"/>
    <p:sldId id="428" r:id="rId38"/>
    <p:sldId id="429" r:id="rId39"/>
    <p:sldId id="430" r:id="rId40"/>
    <p:sldId id="431" r:id="rId41"/>
    <p:sldId id="432" r:id="rId42"/>
    <p:sldId id="433" r:id="rId43"/>
    <p:sldId id="434" r:id="rId44"/>
    <p:sldId id="435" r:id="rId45"/>
    <p:sldId id="436" r:id="rId46"/>
    <p:sldId id="437" r:id="rId47"/>
    <p:sldId id="438" r:id="rId48"/>
    <p:sldId id="439" r:id="rId49"/>
    <p:sldId id="440" r:id="rId50"/>
    <p:sldId id="441" r:id="rId51"/>
    <p:sldId id="442" r:id="rId52"/>
    <p:sldId id="443" r:id="rId53"/>
    <p:sldId id="312" r:id="rId54"/>
    <p:sldId id="444" r:id="rId55"/>
    <p:sldId id="447" r:id="rId56"/>
    <p:sldId id="293" r:id="rId57"/>
    <p:sldId id="404" r:id="rId5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8154" autoAdjust="0"/>
  </p:normalViewPr>
  <p:slideViewPr>
    <p:cSldViewPr>
      <p:cViewPr>
        <p:scale>
          <a:sx n="71" d="100"/>
          <a:sy n="71" d="100"/>
        </p:scale>
        <p:origin x="-984" y="-426"/>
      </p:cViewPr>
      <p:guideLst>
        <p:guide orient="horz" pos="16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94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FA055-3B7B-41F9-8C0B-4160B0757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6B829-4D9B-4039-9B2E-CDFCC89726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01FEB-A0BF-432C-BAD3-DDF19C1482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834E6405-21B2-47F6-81EB-0B131E9C29F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1857385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785786" y="2857502"/>
            <a:ext cx="4143386" cy="164307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910" y="4572014"/>
            <a:ext cx="6357956" cy="461665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372" y="857241"/>
            <a:ext cx="4564042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785813" y="928688"/>
            <a:ext cx="2643187" cy="2786062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51CD21A3-4AB3-4FC6-AAAF-4DD394124CE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/>
            </a:lvl2pPr>
            <a:lvl3pPr marL="114300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872550F5-49B5-485E-A41F-D21BACD6FDD0}" type="slidenum">
              <a:rPr lang="zh-CN" altLang="en-US"/>
            </a:fld>
            <a:endParaRPr lang="en-US" altLang="zh-CN"/>
          </a:p>
        </p:txBody>
      </p:sp>
      <p:sp>
        <p:nvSpPr>
          <p:cNvPr id="6" name="标题 1"/>
          <p:cNvSpPr txBox="1"/>
          <p:nvPr userDrawn="1"/>
        </p:nvSpPr>
        <p:spPr bwMode="auto">
          <a:xfrm>
            <a:off x="225431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单击此处编辑母版标题样式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725A47-9BB4-4C61-AA3F-F8BEB313E90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</a:fld>
            <a:endParaRPr lang="en-US" altLang="zh-CN"/>
          </a:p>
        </p:txBody>
      </p:sp>
      <p:sp>
        <p:nvSpPr>
          <p:cNvPr id="4" name="标题 1"/>
          <p:cNvSpPr txBox="1"/>
          <p:nvPr userDrawn="1"/>
        </p:nvSpPr>
        <p:spPr bwMode="auto">
          <a:xfrm>
            <a:off x="285725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单击此处编辑母版标题样式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了解静态网站与动态网站的概念及区别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结构与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C/S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结构的概念及区别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结构的工作原理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技术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执行过程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掌握如何搭建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开发环境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掌握如何建立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动态项目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应用的目录结构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了解项目的打包发布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程序的调试技巧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 smtClean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468313" y="844153"/>
            <a:ext cx="8229600" cy="37373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00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00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000">
              <a:latin typeface="Calibri" panose="020F0502020204030204" pitchFamily="34" charset="0"/>
            </a:endParaRPr>
          </a:p>
        </p:txBody>
      </p:sp>
      <p:graphicFrame>
        <p:nvGraphicFramePr>
          <p:cNvPr id="6" name="Group 96"/>
          <p:cNvGraphicFramePr>
            <a:graphicFrameLocks noGrp="1"/>
          </p:cNvGraphicFramePr>
          <p:nvPr userDrawn="1"/>
        </p:nvGraphicFramePr>
        <p:xfrm>
          <a:off x="611193" y="789385"/>
          <a:ext cx="7748587" cy="3792138"/>
        </p:xfrm>
        <a:graphic>
          <a:graphicData uri="http://schemas.openxmlformats.org/drawingml/2006/table">
            <a:tbl>
              <a:tblPr/>
              <a:tblGrid>
                <a:gridCol w="4392612"/>
                <a:gridCol w="720725"/>
                <a:gridCol w="647700"/>
                <a:gridCol w="647700"/>
                <a:gridCol w="647700"/>
                <a:gridCol w="692150"/>
              </a:tblGrid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7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静态网站与动态网站的概念及区别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结构与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C/S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结构的概念及区别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69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结构的工作原理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技术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执行过程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如何搭建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开发环境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如何建立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动态项目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应用的目录结构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项目的打包发布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程序的调试技巧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842965"/>
            <a:ext cx="4103688" cy="3402806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第四级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第五级</a:t>
            </a:r>
            <a:endParaRPr kumimoji="0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1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2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60388" y="1558531"/>
            <a:ext cx="4032250" cy="226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859338" y="581027"/>
            <a:ext cx="3816350" cy="4320779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第四级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第五级</a:t>
            </a:r>
            <a:endParaRPr kumimoji="0" lang="zh-CN" altLang="en-US" sz="16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6" descr="d:\360se6\USERDA~1\Temp\MAX_80~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39755" y="1707357"/>
            <a:ext cx="4029075" cy="215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789385"/>
            <a:ext cx="4103688" cy="3737372"/>
          </a:xfrm>
        </p:spPr>
        <p:txBody>
          <a:bodyPr/>
          <a:lstStyle/>
          <a:p>
            <a:pPr marL="533400" lvl="0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1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第二级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2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第三级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3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第四级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4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第五级</a:t>
            </a:r>
            <a:endParaRPr kumimoji="0" lang="en-US" altLang="zh-CN" sz="2000" dirty="0" smtClean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9" hasCustomPrompt="1"/>
          </p:nvPr>
        </p:nvSpPr>
        <p:spPr>
          <a:xfrm>
            <a:off x="539750" y="2"/>
            <a:ext cx="8193088" cy="519113"/>
          </a:xfr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r>
              <a:rPr kumimoji="0" lang="en-US" altLang="zh-CN" sz="2800" b="1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1 </a:t>
            </a:r>
            <a:r>
              <a:rPr kumimoji="0" lang="zh-CN" altLang="en-US" sz="2800" b="1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网站</a:t>
            </a:r>
            <a:r>
              <a:rPr kumimoji="0" lang="zh-CN" altLang="en-US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的类型及结构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0" name="Picture 5" descr="F:\2014宣传设计\0424-教学课件\研发ppt\0f019fbcc7819d7e3be41efa119be459.jp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13" r="-30"/>
          <a:stretch>
            <a:fillRect/>
          </a:stretch>
        </p:blipFill>
        <p:spPr bwMode="auto">
          <a:xfrm>
            <a:off x="553101" y="951570"/>
            <a:ext cx="4010988" cy="264629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32247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第二级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第三级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第四级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第五级</a:t>
            </a:r>
            <a:endParaRPr kumimoji="0" lang="en-US" altLang="zh-CN" sz="18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547818" y="4008837"/>
            <a:ext cx="6429375" cy="408623"/>
          </a:xfrm>
          <a:prstGeom prst="roundRect">
            <a:avLst/>
          </a:prstGeom>
          <a:solidFill>
            <a:srgbClr val="23A3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rPr>
              <a:t>单击此处编辑母版文本样式</a:t>
            </a:r>
            <a:endParaRPr lang="zh-CN" altLang="en-US" sz="1800" i="0" kern="1200" dirty="0" smtClean="0">
              <a:solidFill>
                <a:schemeClr val="bg1"/>
              </a:solidFill>
              <a:latin typeface="Adobe 仿宋 Std R" pitchFamily="18" charset="-122"/>
              <a:ea typeface="Adobe 仿宋 Std R" pitchFamily="18" charset="-122"/>
              <a:cs typeface="+mn-cs"/>
            </a:endParaRPr>
          </a:p>
        </p:txBody>
      </p:sp>
      <p:pic>
        <p:nvPicPr>
          <p:cNvPr id="11" name="图片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5088" y="3975497"/>
            <a:ext cx="49371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6"/>
            <a:ext cx="8135938" cy="2430065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第二级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第三级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第四级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第五级</a:t>
            </a:r>
            <a:endParaRPr kumimoji="0" lang="zh-CN" altLang="en-US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863600" y="3536158"/>
            <a:ext cx="7416800" cy="926306"/>
          </a:xfrm>
          <a:prstGeom prst="roundRect">
            <a:avLst>
              <a:gd name="adj" fmla="val 5421"/>
            </a:avLst>
          </a:prstGeo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i="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rPr>
              <a:t>动态网站一般采用动静结合的原则：网站中内容频繁更新的，可采用动态网页技术；网站中内容不需要更新的，则可采用静态网页进行显示。通常一个网站既可包含动态网页也可包含静态网页。</a:t>
            </a:r>
            <a:endParaRPr lang="zh-CN" altLang="en-US" sz="1600" i="0" dirty="0" smtClean="0">
              <a:solidFill>
                <a:srgbClr val="000000"/>
              </a:solidFill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1600201"/>
            <a:ext cx="4103688" cy="253722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第二级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第三级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第四级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第五级</a:t>
            </a:r>
            <a:endParaRPr kumimoji="0" lang="en-US" altLang="zh-CN" sz="2400" b="1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5" descr="F:\2014宣传设计\0424-教学课件\研发ppt\c558920c7f05579facd5f95da88f383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545434"/>
            <a:ext cx="4032250" cy="2268457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 userDrawn="1">
            <p:ph type="title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837010"/>
            <a:ext cx="8135938" cy="3737372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 bwMode="auto">
          <a:xfrm>
            <a:off x="576268" y="1329929"/>
            <a:ext cx="7991475" cy="4801314"/>
            <a:chOff x="925513" y="1772816"/>
            <a:chExt cx="7993062" cy="6401752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925513" y="1772816"/>
              <a:ext cx="7543710" cy="640175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&lt;%@ page language="java" </a:t>
              </a: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contentType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="text/html; charset=UTF-8"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pageEncoding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="UTF-8"%&gt;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&lt;html&gt;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&lt;head&gt;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&lt;meta http-</a:t>
              </a:r>
              <a:r>
                <a:rPr lang="en-US" altLang="zh-CN" b="1" dirty="0" err="1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equiv</a:t>
              </a: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="Content-Type" content="text/html; charset=UTF-8"&gt;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&lt;title&gt;</a:t>
              </a:r>
              <a:r>
                <a:rPr lang="en-US" altLang="zh-CN" b="1" dirty="0" err="1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HelloWord</a:t>
              </a: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&lt;/title&gt;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&lt;/head&gt;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&lt;body&gt;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lvl="1"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&lt;h3&gt;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2"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&lt;%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3" eaLnBrk="1" hangingPunct="1">
                <a:defRPr/>
              </a:pP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out.println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("JSP Hello Word !");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2"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%&gt;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1"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&lt;/h3&gt;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&lt;/body&gt;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&lt;/html&gt;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2" name="圆角矩形标注 11"/>
            <p:cNvSpPr>
              <a:spLocks noChangeArrowheads="1"/>
            </p:cNvSpPr>
            <p:nvPr/>
          </p:nvSpPr>
          <p:spPr bwMode="auto">
            <a:xfrm>
              <a:off x="5642912" y="4431878"/>
              <a:ext cx="1808522" cy="438150"/>
            </a:xfrm>
            <a:prstGeom prst="wedgeRoundRectCallout">
              <a:avLst>
                <a:gd name="adj1" fmla="val -72676"/>
                <a:gd name="adj2" fmla="val 2412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  <a:endParaRPr lang="zh-CN" altLang="en-US" i="0" dirty="0">
                <a:solidFill>
                  <a:schemeClr val="dk1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3" name="圆角矩形标注 12"/>
            <p:cNvSpPr>
              <a:spLocks noChangeArrowheads="1"/>
            </p:cNvSpPr>
            <p:nvPr/>
          </p:nvSpPr>
          <p:spPr bwMode="auto">
            <a:xfrm>
              <a:off x="5292005" y="3396828"/>
              <a:ext cx="1872034" cy="465138"/>
            </a:xfrm>
            <a:prstGeom prst="wedgeRoundRectCallout">
              <a:avLst>
                <a:gd name="adj1" fmla="val -75481"/>
                <a:gd name="adj2" fmla="val -5037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i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HTML</a:t>
              </a:r>
              <a:r>
                <a:rPr lang="zh-CN" altLang="en-US" sz="1800" i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代码</a:t>
              </a:r>
              <a:endParaRPr lang="zh-CN" altLang="en-US" sz="1800" i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4" name="圆角矩形标注 13"/>
            <p:cNvSpPr>
              <a:spLocks noChangeArrowheads="1"/>
            </p:cNvSpPr>
            <p:nvPr/>
          </p:nvSpPr>
          <p:spPr bwMode="auto">
            <a:xfrm>
              <a:off x="5866794" y="2288753"/>
              <a:ext cx="1873622" cy="422275"/>
            </a:xfrm>
            <a:prstGeom prst="wedgeRoundRectCallout">
              <a:avLst>
                <a:gd name="adj1" fmla="val -78981"/>
                <a:gd name="adj2" fmla="val -43602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  <a:endParaRPr lang="zh-CN" altLang="en-US" i="0" dirty="0">
                <a:solidFill>
                  <a:schemeClr val="dk1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pic>
          <p:nvPicPr>
            <p:cNvPr id="15" name="图片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40650" y="5403428"/>
              <a:ext cx="11779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/>
          </p:cNvSpPr>
          <p:nvPr userDrawn="1">
            <p:ph type="title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6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689375"/>
            <a:ext cx="8135938" cy="696515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1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2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ea typeface="Adobe 宋体 Std L" pitchFamily="18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 bwMode="auto">
          <a:xfrm>
            <a:off x="814393" y="1385890"/>
            <a:ext cx="7515225" cy="3517106"/>
            <a:chOff x="900113" y="1847850"/>
            <a:chExt cx="7516812" cy="4689475"/>
          </a:xfrm>
        </p:grpSpPr>
        <p:pic>
          <p:nvPicPr>
            <p:cNvPr id="18" name="Picture 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00113" y="2427288"/>
              <a:ext cx="6913562" cy="351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2179908" y="2782888"/>
              <a:ext cx="3904486" cy="2857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i="0"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0" name="圆角矩形标注 19"/>
            <p:cNvSpPr>
              <a:spLocks noChangeArrowheads="1"/>
            </p:cNvSpPr>
            <p:nvPr/>
          </p:nvSpPr>
          <p:spPr bwMode="auto">
            <a:xfrm>
              <a:off x="3572439" y="4143375"/>
              <a:ext cx="1784727" cy="642938"/>
            </a:xfrm>
            <a:prstGeom prst="wedgeRoundRectCallout">
              <a:avLst>
                <a:gd name="adj1" fmla="val -92667"/>
                <a:gd name="adj2" fmla="val -209208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HTTP</a:t>
              </a:r>
              <a:r>
                <a:rPr lang="zh-CN" altLang="en-US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协议</a:t>
              </a:r>
              <a:endParaRPr lang="zh-CN" altLang="en-US" b="1" i="0" dirty="0">
                <a:solidFill>
                  <a:schemeClr val="dk1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1" name="圆角矩形标注 20"/>
            <p:cNvSpPr>
              <a:spLocks noChangeArrowheads="1"/>
            </p:cNvSpPr>
            <p:nvPr/>
          </p:nvSpPr>
          <p:spPr bwMode="auto">
            <a:xfrm>
              <a:off x="5976422" y="1847850"/>
              <a:ext cx="1786315" cy="500063"/>
            </a:xfrm>
            <a:prstGeom prst="wedgeRoundRectCallout">
              <a:avLst>
                <a:gd name="adj1" fmla="val -45580"/>
                <a:gd name="adj2" fmla="val 173331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b="1" i="0" dirty="0" smtClean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URL</a:t>
              </a:r>
              <a:endParaRPr lang="zh-CN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cxnSp>
          <p:nvCxnSpPr>
            <p:cNvPr id="22" name="直接连接符 21"/>
            <p:cNvCxnSpPr>
              <a:cxnSpLocks noChangeShapeType="1"/>
            </p:cNvCxnSpPr>
            <p:nvPr/>
          </p:nvCxnSpPr>
          <p:spPr bwMode="auto">
            <a:xfrm>
              <a:off x="1463794" y="3860800"/>
              <a:ext cx="178631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</p:cxnSp>
        <p:sp>
          <p:nvSpPr>
            <p:cNvPr id="23" name="圆角矩形标注 22"/>
            <p:cNvSpPr>
              <a:spLocks noChangeArrowheads="1"/>
            </p:cNvSpPr>
            <p:nvPr/>
          </p:nvSpPr>
          <p:spPr bwMode="auto">
            <a:xfrm>
              <a:off x="1465382" y="4581525"/>
              <a:ext cx="1784727" cy="642938"/>
            </a:xfrm>
            <a:prstGeom prst="wedgeRoundRectCallout">
              <a:avLst>
                <a:gd name="adj1" fmla="val -20833"/>
                <a:gd name="adj2" fmla="val -160384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800" b="1" i="0" smtClean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运行结果</a:t>
              </a:r>
              <a:endParaRPr lang="zh-CN" altLang="en-US" sz="1800" b="1" i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pic>
          <p:nvPicPr>
            <p:cNvPr id="24" name="图片 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5338" y="5265738"/>
              <a:ext cx="1271587" cy="127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 userDrawn="1">
            <p:ph idx="9"/>
          </p:nvPr>
        </p:nvSpPr>
        <p:spPr>
          <a:xfrm>
            <a:off x="4545018" y="844153"/>
            <a:ext cx="4130675" cy="3737372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2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3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第四级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4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第五级</a:t>
            </a:r>
            <a:endParaRPr kumimoji="0" lang="zh-CN" altLang="en-US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14" name="Picture 4" descr="F:\2014宣传设计\0424-教学课件\研发ppt\b1dd4a90987fec5495993d6f57ff2936.jpg"/>
          <p:cNvPicPr>
            <a:picLocks noChangeAspect="1" noChangeArrowheads="1"/>
          </p:cNvPicPr>
          <p:nvPr userDrawn="1"/>
        </p:nvPicPr>
        <p:blipFill>
          <a:blip r:embed="rId2"/>
          <a:srcRect l="11678" t="9798" r="22951"/>
          <a:stretch>
            <a:fillRect/>
          </a:stretch>
        </p:blipFill>
        <p:spPr bwMode="auto">
          <a:xfrm>
            <a:off x="539750" y="1009652"/>
            <a:ext cx="4032250" cy="318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</a:fld>
            <a:endParaRPr lang="en-US" altLang="zh-CN"/>
          </a:p>
        </p:txBody>
      </p:sp>
      <p:sp>
        <p:nvSpPr>
          <p:cNvPr id="5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了解静态网站与动态网站的概念及区别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结构与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C/S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结构的概念及区别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结构的工作原理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技术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执行过程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掌握如何搭建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开发环境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掌握如何建立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动态项目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应用的目录结构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了解项目的打包发布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程序的调试技巧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827088" y="1059658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第二级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2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第三级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3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第四级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4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第五级</a:t>
            </a:r>
            <a:endParaRPr kumimoji="0" lang="zh-CN" altLang="en-US" sz="200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8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584" y="1059582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68313" y="832247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单击此处编辑母版文本样式</a:t>
            </a:r>
            <a:endParaRPr kumimoji="0" lang="zh-CN" altLang="en-US" smtClean="0">
              <a:ea typeface="Adobe 宋体 Std L" pitchFamily="18" charset="-122"/>
            </a:endParaRPr>
          </a:p>
          <a:p>
            <a:pPr marL="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第二级</a:t>
            </a:r>
            <a:endParaRPr kumimoji="0" lang="zh-CN" altLang="en-US" smtClean="0">
              <a:ea typeface="Adobe 宋体 Std L" pitchFamily="18" charset="-122"/>
            </a:endParaRPr>
          </a:p>
          <a:p>
            <a:pPr marL="0" lvl="2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第三级</a:t>
            </a:r>
            <a:endParaRPr kumimoji="0" lang="zh-CN" altLang="en-US" smtClean="0">
              <a:ea typeface="Adobe 宋体 Std L" pitchFamily="18" charset="-122"/>
            </a:endParaRPr>
          </a:p>
          <a:p>
            <a:pPr marL="0" lvl="3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第四级</a:t>
            </a:r>
            <a:endParaRPr kumimoji="0" lang="zh-CN" altLang="en-US" smtClean="0">
              <a:ea typeface="Adobe 宋体 Std L" pitchFamily="18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528" y="832247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0"/>
            <a:ext cx="8207375" cy="37504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3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单击此处编辑母版文本样式</a:t>
            </a:r>
            <a:endParaRPr kumimoji="0" lang="zh-CN" altLang="en-US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第二级</a:t>
            </a:r>
            <a:endParaRPr kumimoji="0" lang="zh-CN" altLang="en-US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第三级</a:t>
            </a:r>
            <a:endParaRPr kumimoji="0" lang="zh-CN" altLang="en-US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第四级</a:t>
            </a:r>
            <a:endParaRPr kumimoji="0" lang="zh-CN" altLang="en-US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第五级</a:t>
            </a:r>
            <a:endParaRPr kumimoji="0" lang="en-US" altLang="zh-CN" sz="16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071563" y="3053954"/>
            <a:ext cx="7358062" cy="9233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&lt;Context path = “/student”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docBase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=“D:\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MyApp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\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StudentManage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” debug=0 reloadable=“true”&gt;</a:t>
            </a:r>
            <a:endParaRPr lang="zh-CN" altLang="en-US" sz="1800" b="1" dirty="0" smtClean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pic>
        <p:nvPicPr>
          <p:cNvPr id="6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54963" y="3274221"/>
            <a:ext cx="577850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CAEF9EDF-8CA5-4E21-821D-9C2CA8A26E0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C3F620E9-F25D-4328-9790-144ACDEE8CF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15B528E2-8AE1-4CA7-86F2-B2032E1DF51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36935"/>
            <a:ext cx="2051050" cy="4357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36935"/>
            <a:ext cx="6003925" cy="4357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5A3B6F00-04B7-46A7-AA7E-BB30A0334EC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357290" y="857238"/>
            <a:ext cx="5357834" cy="278607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28750" y="3929063"/>
            <a:ext cx="5786456" cy="8572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4400" b="1" kern="1200" dirty="0">
                <a:solidFill>
                  <a:schemeClr val="tx1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4" name="图片 1" descr="C:\Users\zzp65\Desktop\图片1-1.png图片1-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328613"/>
            <a:ext cx="2655887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07831"/>
          </a:xfrm>
          <a:solidFill>
            <a:srgbClr val="23A3A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注意 文本样式</a:t>
            </a:r>
            <a:endParaRPr lang="zh-CN" altLang="en-US" dirty="0" smtClean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3" y="3571875"/>
            <a:ext cx="428625" cy="500063"/>
          </a:xfr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73846"/>
            <a:ext cx="2051050" cy="43207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73846"/>
            <a:ext cx="6003925" cy="43207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kumimoji="0" lang="zh-CN" altLang="en-US" smtClean="0">
                <a:ea typeface="Adobe 宋体 Std L" pitchFamily="18" charset="-122"/>
              </a:rPr>
              <a:t>单击此处编辑母版标题样式</a:t>
            </a:r>
            <a:endParaRPr kumimoji="0" lang="zh-CN" altLang="en-US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/>
          <a:srcRect l="66298"/>
          <a:stretch>
            <a:fillRect/>
          </a:stretch>
        </p:blipFill>
        <p:spPr bwMode="auto">
          <a:xfrm>
            <a:off x="2990979" y="1329612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/>
          <a:srcRect r="37749"/>
          <a:stretch>
            <a:fillRect/>
          </a:stretch>
        </p:blipFill>
        <p:spPr bwMode="auto">
          <a:xfrm>
            <a:off x="576263" y="333375"/>
            <a:ext cx="26558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461665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</p:spPr>
        <p:txBody>
          <a:bodyPr/>
          <a:lstStyle/>
          <a:p>
            <a:pPr eaLnBrk="1" hangingPunct="1"/>
            <a:r>
              <a:rPr kumimoji="0" lang="zh-CN" altLang="en-US" smtClean="0">
                <a:ea typeface="Adobe 宋体 Std L" pitchFamily="18" charset="-122"/>
              </a:rPr>
              <a:t>单击此处编辑母版标题样式</a:t>
            </a:r>
            <a:endParaRPr kumimoji="0" lang="zh-CN" altLang="en-US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/>
          <a:srcRect l="66298"/>
          <a:stretch>
            <a:fillRect/>
          </a:stretch>
        </p:blipFill>
        <p:spPr bwMode="auto">
          <a:xfrm>
            <a:off x="2915816" y="1647048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/>
          <a:srcRect r="37749"/>
          <a:stretch>
            <a:fillRect/>
          </a:stretch>
        </p:blipFill>
        <p:spPr bwMode="auto">
          <a:xfrm>
            <a:off x="576263" y="333375"/>
            <a:ext cx="26558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461665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  <a:endParaRPr lang="zh-CN" altLang="en-US" dirty="0" smtClean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57224" y="4357700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dirty="0" smtClean="0"/>
              <a:t>单击此处编辑代码文本样式  </a:t>
            </a:r>
            <a:r>
              <a:rPr lang="en-US" altLang="zh-CN" dirty="0" smtClean="0"/>
              <a:t>java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dirty="0" smtClean="0"/>
              <a:t>单击此处编辑代码文本样式  </a:t>
            </a:r>
            <a:r>
              <a:rPr lang="en-US" altLang="zh-CN" dirty="0" smtClean="0"/>
              <a:t>java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619" y="928676"/>
            <a:ext cx="484014" cy="484014"/>
          </a:xfrm>
          <a:prstGeom prst="rect">
            <a:avLst/>
          </a:prstGeom>
        </p:spPr>
      </p:pic>
      <p:sp>
        <p:nvSpPr>
          <p:cNvPr id="7" name="文本框 1"/>
          <p:cNvSpPr txBox="1"/>
          <p:nvPr userDrawn="1"/>
        </p:nvSpPr>
        <p:spPr>
          <a:xfrm>
            <a:off x="690540" y="1426705"/>
            <a:ext cx="59531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14480" y="857238"/>
            <a:ext cx="6357956" cy="2890550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571472" y="3071816"/>
            <a:ext cx="4143386" cy="164307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9" Type="http://schemas.openxmlformats.org/officeDocument/2006/relationships/theme" Target="../theme/theme1.xml"/><Relationship Id="rId38" Type="http://schemas.openxmlformats.org/officeDocument/2006/relationships/image" Target="../media/image14.png"/><Relationship Id="rId37" Type="http://schemas.openxmlformats.org/officeDocument/2006/relationships/image" Target="../media/image13.jpeg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5" Type="http://schemas.openxmlformats.org/officeDocument/2006/relationships/theme" Target="../theme/theme2.xml"/><Relationship Id="rId14" Type="http://schemas.openxmlformats.org/officeDocument/2006/relationships/image" Target="../media/image18.jpeg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4" Type="http://schemas.openxmlformats.org/officeDocument/2006/relationships/theme" Target="../theme/theme3.xml"/><Relationship Id="rId13" Type="http://schemas.openxmlformats.org/officeDocument/2006/relationships/image" Target="../media/image14.png"/><Relationship Id="rId12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6" y="4893469"/>
            <a:ext cx="1439863" cy="147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/>
            </a:fld>
            <a:endParaRPr lang="en-US" altLang="zh-CN"/>
          </a:p>
        </p:txBody>
      </p:sp>
      <p:sp>
        <p:nvSpPr>
          <p:cNvPr id="5124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236936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pic>
        <p:nvPicPr>
          <p:cNvPr id="5125" name="图片 3"/>
          <p:cNvPicPr>
            <a:picLocks noChangeAspect="1"/>
          </p:cNvPicPr>
          <p:nvPr/>
        </p:nvPicPr>
        <p:blipFill>
          <a:blip r:embed="rId37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 bwMode="auto">
          <a:xfrm>
            <a:off x="250825" y="485775"/>
            <a:ext cx="8642350" cy="26194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7" name="图片 1" descr="C:\Users\zzp65\Desktop\图片2-2.png图片2-2"/>
          <p:cNvPicPr>
            <a:picLocks noChangeAspect="1"/>
          </p:cNvPicPr>
          <p:nvPr userDrawn="1"/>
        </p:nvPicPr>
        <p:blipFill>
          <a:blip r:embed="rId38"/>
          <a:srcRect/>
          <a:stretch>
            <a:fillRect/>
          </a:stretch>
        </p:blipFill>
        <p:spPr bwMode="auto">
          <a:xfrm>
            <a:off x="7319833" y="72008"/>
            <a:ext cx="1664335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panose="020106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7" descr="bg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" y="1"/>
            <a:ext cx="9180513" cy="516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panose="020106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1" descr="C:\Users\zzp65\Desktop\图片2-2.png图片2-2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319833" y="72008"/>
            <a:ext cx="1664335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altLang="en-US" dirty="0" smtClean="0"/>
              <a:t>六</a:t>
            </a:r>
            <a:r>
              <a:rPr dirty="0" smtClean="0"/>
              <a:t>章 抽象类和接口</a:t>
            </a:r>
            <a:endParaRPr lang="zh-CN" altLang="en-US" dirty="0" smtClean="0"/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50" y="1071552"/>
            <a:ext cx="7000898" cy="2071702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关键字不能用来修饰成员变量和构造方法，即没有抽象变量和抽象构造方法的说法。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关键字修饰的方法必须被其子类重写才有意义，否则这个方法将永远不会有方法体，因此抽象方法不能定义为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不能同时修饰方法。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也不能和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同时修饰同一方法。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52" y="1207569"/>
            <a:ext cx="484014" cy="484014"/>
          </a:xfrm>
          <a:prstGeom prst="rect">
            <a:avLst/>
          </a:prstGeom>
        </p:spPr>
      </p:pic>
      <p:sp>
        <p:nvSpPr>
          <p:cNvPr id="8" name="文本框 6"/>
          <p:cNvSpPr txBox="1"/>
          <p:nvPr/>
        </p:nvSpPr>
        <p:spPr>
          <a:xfrm>
            <a:off x="192061" y="1660528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build="p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抽象类不能实例化，只能被当成父类来继承。从语义角度上讲，抽象类是从多个具有相同特征的类中抽象出来的一个父类，具有更高层次的抽象，作为其子类的模版，从而避免子类设计的</a:t>
            </a:r>
            <a:r>
              <a:rPr lang="zh-CN" dirty="0" smtClean="0"/>
              <a:t>随意性</a:t>
            </a:r>
            <a:r>
              <a:rPr lang="zh-CN" altLang="en-US" dirty="0" smtClean="0"/>
              <a:t>。</a:t>
            </a:r>
            <a:endParaRPr dirty="0" smtClean="0"/>
          </a:p>
          <a:p>
            <a:r>
              <a:rPr lang="zh-CN" dirty="0"/>
              <a:t>定义</a:t>
            </a:r>
            <a:r>
              <a:rPr dirty="0"/>
              <a:t>Animal</a:t>
            </a:r>
            <a:r>
              <a:rPr lang="zh-CN" dirty="0"/>
              <a:t>抽象类的两个子类</a:t>
            </a:r>
            <a:r>
              <a:rPr dirty="0"/>
              <a:t>Horse</a:t>
            </a:r>
            <a:r>
              <a:rPr lang="zh-CN" dirty="0"/>
              <a:t>和</a:t>
            </a:r>
            <a:r>
              <a:rPr dirty="0"/>
              <a:t>Bird</a:t>
            </a:r>
            <a:r>
              <a:rPr lang="zh-CN" dirty="0"/>
              <a:t>，并实现抽象方法，以此演示抽象类的</a:t>
            </a:r>
            <a:r>
              <a:rPr lang="zh-CN" dirty="0" smtClean="0"/>
              <a:t>使用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6.1.2  </a:t>
            </a:r>
            <a:r>
              <a:rPr dirty="0" smtClean="0"/>
              <a:t>使用抽象类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00261"/>
          </a:xfrm>
        </p:spPr>
        <p:txBody>
          <a:bodyPr/>
          <a:lstStyle/>
          <a:p>
            <a:r>
              <a:rPr dirty="0" smtClean="0"/>
              <a:t>Horse.java</a:t>
            </a:r>
            <a:r>
              <a:rPr lang="zh-CN" altLang="en-US" dirty="0" smtClean="0"/>
              <a:t>：</a:t>
            </a:r>
            <a:endParaRPr lang="zh-CN" dirty="0"/>
          </a:p>
          <a:p>
            <a:pPr>
              <a:buNone/>
            </a:pP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142976" y="1357304"/>
            <a:ext cx="6357956" cy="3647152"/>
          </a:xfrm>
        </p:spPr>
        <p:txBody>
          <a:bodyPr/>
          <a:lstStyle/>
          <a:p>
            <a:r>
              <a:rPr lang="en-US" sz="1400" dirty="0"/>
              <a:t>public class Horse extends Animal {</a:t>
            </a:r>
            <a:endParaRPr lang="en-US" sz="1400" dirty="0"/>
          </a:p>
          <a:p>
            <a:r>
              <a:rPr lang="en-US" sz="1400" dirty="0"/>
              <a:t>// </a:t>
            </a:r>
            <a:r>
              <a:rPr lang="en-US" sz="1400" dirty="0" err="1" smtClean="0"/>
              <a:t>重写Animal抽象类中的</a:t>
            </a:r>
            <a:r>
              <a:rPr lang="en-US" sz="1400" dirty="0" err="1"/>
              <a:t>action</a:t>
            </a:r>
            <a:r>
              <a:rPr lang="en-US" sz="1400" dirty="0" smtClean="0"/>
              <a:t>()</a:t>
            </a:r>
            <a:r>
              <a:rPr lang="en-US" sz="1400" dirty="0" err="1" smtClean="0"/>
              <a:t>抽象方法</a:t>
            </a:r>
            <a:endParaRPr lang="en-US" sz="1400" dirty="0" smtClean="0"/>
          </a:p>
          <a:p>
            <a:r>
              <a:rPr lang="en-US" sz="1400" dirty="0"/>
              <a:t>	public void action() </a:t>
            </a:r>
            <a:r>
              <a:rPr lang="en-US" sz="1400" dirty="0" smtClean="0"/>
              <a:t>{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this.getName</a:t>
            </a:r>
            <a:r>
              <a:rPr lang="en-US" sz="1400" dirty="0"/>
              <a:t>() + </a:t>
            </a:r>
            <a:r>
              <a:rPr lang="en-US" sz="1400" dirty="0" smtClean="0"/>
              <a:t>"</a:t>
            </a:r>
            <a:r>
              <a:rPr lang="en-US" sz="1400" dirty="0" err="1" smtClean="0"/>
              <a:t>四条腿奔跑</a:t>
            </a:r>
            <a:r>
              <a:rPr lang="en-US" sz="1400" dirty="0" smtClean="0"/>
              <a:t>！");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}</a:t>
            </a:r>
            <a:endParaRPr lang="en-US" sz="1400" dirty="0" smtClean="0"/>
          </a:p>
          <a:p>
            <a:r>
              <a:rPr lang="en-US" sz="1400" dirty="0"/>
              <a:t>	// </a:t>
            </a:r>
            <a:r>
              <a:rPr lang="en-US" sz="1400" dirty="0" err="1" smtClean="0"/>
              <a:t>重写Animal抽象类中的</a:t>
            </a:r>
            <a:r>
              <a:rPr lang="en-US" sz="1400" dirty="0" err="1"/>
              <a:t>call</a:t>
            </a:r>
            <a:r>
              <a:rPr lang="en-US" sz="1400" dirty="0" smtClean="0"/>
              <a:t>()</a:t>
            </a:r>
            <a:r>
              <a:rPr lang="en-US" sz="1400" dirty="0" err="1" smtClean="0"/>
              <a:t>抽象方法</a:t>
            </a:r>
            <a:endParaRPr lang="en-US" sz="1400" dirty="0" smtClean="0"/>
          </a:p>
          <a:p>
            <a:r>
              <a:rPr lang="en-US" sz="1400" dirty="0"/>
              <a:t>	public void call() </a:t>
            </a:r>
            <a:r>
              <a:rPr lang="en-US" sz="1400" dirty="0" smtClean="0"/>
              <a:t>{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this.getName</a:t>
            </a:r>
            <a:r>
              <a:rPr lang="en-US" sz="1400" dirty="0"/>
              <a:t>() + </a:t>
            </a:r>
            <a:r>
              <a:rPr lang="en-US" sz="1400" dirty="0" smtClean="0"/>
              <a:t>"</a:t>
            </a:r>
            <a:r>
              <a:rPr lang="en-US" sz="1400" dirty="0" err="1" smtClean="0"/>
              <a:t>长啸</a:t>
            </a:r>
            <a:r>
              <a:rPr lang="en-US" sz="1400" dirty="0" smtClean="0"/>
              <a:t>！");</a:t>
            </a:r>
            <a:endParaRPr lang="en-US" sz="1400" dirty="0" smtClean="0"/>
          </a:p>
          <a:p>
            <a:r>
              <a:rPr lang="en-US" sz="1400" dirty="0"/>
              <a:t>	}</a:t>
            </a:r>
            <a:endParaRPr lang="en-US" sz="1400" dirty="0"/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00261"/>
          </a:xfrm>
        </p:spPr>
        <p:txBody>
          <a:bodyPr/>
          <a:lstStyle/>
          <a:p>
            <a:r>
              <a:rPr dirty="0"/>
              <a:t>Bird</a:t>
            </a:r>
            <a:r>
              <a:rPr dirty="0" smtClean="0"/>
              <a:t>.java</a:t>
            </a:r>
            <a:r>
              <a:rPr lang="zh-CN" altLang="en-US" dirty="0" smtClean="0"/>
              <a:t>：</a:t>
            </a:r>
            <a:endParaRPr lang="zh-CN" dirty="0"/>
          </a:p>
          <a:p>
            <a:pPr>
              <a:buNone/>
            </a:pP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142976" y="1357304"/>
            <a:ext cx="6357956" cy="3323987"/>
          </a:xfrm>
        </p:spPr>
        <p:txBody>
          <a:bodyPr/>
          <a:lstStyle/>
          <a:p>
            <a:r>
              <a:rPr lang="en-US" sz="1400" dirty="0"/>
              <a:t>public class Bird </a:t>
            </a:r>
            <a:r>
              <a:rPr lang="en-US" sz="1400" dirty="0" smtClean="0"/>
              <a:t>extends </a:t>
            </a:r>
            <a:r>
              <a:rPr lang="en-US" sz="1400" dirty="0"/>
              <a:t>Animal {</a:t>
            </a:r>
            <a:endParaRPr lang="en-US" sz="1400" dirty="0"/>
          </a:p>
          <a:p>
            <a:r>
              <a:rPr lang="en-US" sz="1400" dirty="0"/>
              <a:t>// </a:t>
            </a:r>
            <a:r>
              <a:rPr lang="en-US" sz="1400" dirty="0" err="1" smtClean="0"/>
              <a:t>重写Animal抽象类中的</a:t>
            </a:r>
            <a:r>
              <a:rPr lang="en-US" sz="1400" dirty="0" err="1"/>
              <a:t>action</a:t>
            </a:r>
            <a:r>
              <a:rPr lang="en-US" sz="1400" dirty="0" smtClean="0"/>
              <a:t>()</a:t>
            </a:r>
            <a:r>
              <a:rPr lang="en-US" sz="1400" dirty="0" err="1" smtClean="0"/>
              <a:t>抽象方法</a:t>
            </a:r>
            <a:endParaRPr lang="en-US" sz="1400" dirty="0" smtClean="0"/>
          </a:p>
          <a:p>
            <a:r>
              <a:rPr lang="en-US" sz="1400" dirty="0"/>
              <a:t>	public void action() </a:t>
            </a:r>
            <a:r>
              <a:rPr lang="en-US" sz="1400" dirty="0" smtClean="0"/>
              <a:t>{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this.getName</a:t>
            </a:r>
            <a:r>
              <a:rPr lang="en-US" sz="1400" dirty="0"/>
              <a:t>() + </a:t>
            </a:r>
            <a:r>
              <a:rPr lang="en-US" sz="1400" dirty="0" smtClean="0"/>
              <a:t>"</a:t>
            </a:r>
            <a:r>
              <a:rPr lang="en-US" sz="1400" dirty="0" err="1" smtClean="0"/>
              <a:t>翅膀飞</a:t>
            </a:r>
            <a:r>
              <a:rPr lang="en-US" sz="1400" dirty="0" smtClean="0"/>
              <a:t>！</a:t>
            </a:r>
            <a:r>
              <a:rPr lang="en-US" sz="1400" dirty="0"/>
              <a:t>");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smtClean="0"/>
              <a:t>}</a:t>
            </a:r>
            <a:endParaRPr lang="en-US" sz="1400" dirty="0" smtClean="0"/>
          </a:p>
          <a:p>
            <a:r>
              <a:rPr lang="en-US" sz="1400" dirty="0"/>
              <a:t>	// </a:t>
            </a:r>
            <a:r>
              <a:rPr lang="en-US" sz="1400" dirty="0" err="1" smtClean="0"/>
              <a:t>重写Animal抽象类中的</a:t>
            </a:r>
            <a:r>
              <a:rPr lang="en-US" sz="1400" dirty="0" err="1"/>
              <a:t>call</a:t>
            </a:r>
            <a:r>
              <a:rPr lang="en-US" sz="1400" dirty="0" smtClean="0"/>
              <a:t>()</a:t>
            </a:r>
            <a:r>
              <a:rPr lang="en-US" sz="1400" dirty="0" err="1" smtClean="0"/>
              <a:t>抽象方法</a:t>
            </a:r>
            <a:endParaRPr lang="en-US" sz="1400" dirty="0" smtClean="0"/>
          </a:p>
          <a:p>
            <a:r>
              <a:rPr lang="en-US" sz="1400" dirty="0"/>
              <a:t>	public void call() </a:t>
            </a:r>
            <a:r>
              <a:rPr lang="en-US" sz="1400" dirty="0" smtClean="0"/>
              <a:t>{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this.getName</a:t>
            </a:r>
            <a:r>
              <a:rPr lang="en-US" sz="1400" dirty="0"/>
              <a:t>() + </a:t>
            </a:r>
            <a:r>
              <a:rPr lang="en-US" sz="1400" dirty="0" smtClean="0"/>
              <a:t>"</a:t>
            </a:r>
            <a:r>
              <a:rPr lang="en-US" sz="1400" dirty="0" err="1" smtClean="0"/>
              <a:t>叽喳叫</a:t>
            </a:r>
            <a:r>
              <a:rPr lang="en-US" sz="1400" dirty="0" smtClean="0"/>
              <a:t>！");</a:t>
            </a:r>
            <a:endParaRPr lang="en-US" sz="1400" dirty="0"/>
          </a:p>
          <a:p>
            <a:r>
              <a:rPr lang="en-US" sz="1400" dirty="0"/>
              <a:t>	}</a:t>
            </a:r>
            <a:endParaRPr lang="en-US" sz="1400" dirty="0"/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00261"/>
          </a:xfrm>
        </p:spPr>
        <p:txBody>
          <a:bodyPr/>
          <a:lstStyle/>
          <a:p>
            <a:r>
              <a:rPr lang="zh-CN" altLang="en-US" dirty="0" smtClean="0"/>
              <a:t>测试类</a:t>
            </a:r>
            <a:r>
              <a:rPr dirty="0"/>
              <a:t>AbstractDemo</a:t>
            </a:r>
            <a:r>
              <a:rPr dirty="0" smtClean="0"/>
              <a:t>.java</a:t>
            </a:r>
            <a:r>
              <a:rPr lang="zh-CN" altLang="en-US" dirty="0" smtClean="0"/>
              <a:t>：</a:t>
            </a:r>
            <a:endParaRPr lang="zh-CN" dirty="0"/>
          </a:p>
          <a:p>
            <a:pPr>
              <a:buNone/>
            </a:pP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142976" y="1357304"/>
            <a:ext cx="6357956" cy="2973891"/>
          </a:xfrm>
        </p:spPr>
        <p:txBody>
          <a:bodyPr/>
          <a:lstStyle/>
          <a:p>
            <a:r>
              <a:rPr lang="en-US" sz="1400" dirty="0"/>
              <a:t>// </a:t>
            </a:r>
            <a:r>
              <a:rPr lang="en-US" sz="1400" dirty="0" err="1" smtClean="0"/>
              <a:t>声明一个抽象类变量</a:t>
            </a:r>
            <a:endParaRPr lang="en-US" sz="1400" dirty="0" smtClean="0"/>
          </a:p>
          <a:p>
            <a:r>
              <a:rPr lang="en-US" sz="1400" dirty="0" smtClean="0"/>
              <a:t>Animal </a:t>
            </a:r>
            <a:r>
              <a:rPr lang="en-US" sz="1400" dirty="0"/>
              <a:t>a</a:t>
            </a:r>
            <a:r>
              <a:rPr lang="en-US" sz="1400" dirty="0" smtClean="0"/>
              <a:t>;</a:t>
            </a:r>
            <a:endParaRPr lang="en-US" sz="1400" dirty="0" smtClean="0"/>
          </a:p>
          <a:p>
            <a:r>
              <a:rPr lang="en-US" sz="1400" dirty="0" smtClean="0"/>
              <a:t>// </a:t>
            </a:r>
            <a:r>
              <a:rPr lang="en-US" sz="1400" dirty="0" err="1" smtClean="0"/>
              <a:t>不能直接实例化一个抽象类，但抽象类变量可以指向其子类</a:t>
            </a:r>
            <a:endParaRPr lang="en-US" sz="1400" dirty="0" smtClean="0"/>
          </a:p>
          <a:p>
            <a:r>
              <a:rPr lang="en-US" sz="1400" dirty="0" smtClean="0"/>
              <a:t>a </a:t>
            </a:r>
            <a:r>
              <a:rPr lang="en-US" sz="1400" dirty="0"/>
              <a:t>= new Horse</a:t>
            </a:r>
            <a:r>
              <a:rPr lang="en-US" sz="1400" dirty="0" smtClean="0"/>
              <a:t>("</a:t>
            </a:r>
            <a:r>
              <a:rPr lang="en-US" sz="1400" dirty="0" err="1" smtClean="0"/>
              <a:t>马儿</a:t>
            </a:r>
            <a:r>
              <a:rPr lang="en-US" sz="1400" dirty="0" smtClean="0"/>
              <a:t>");</a:t>
            </a:r>
            <a:endParaRPr lang="en-US" sz="1400" dirty="0" smtClean="0"/>
          </a:p>
          <a:p>
            <a:r>
              <a:rPr lang="en-US" sz="1400" dirty="0" err="1" smtClean="0"/>
              <a:t>a.action</a:t>
            </a:r>
            <a:r>
              <a:rPr lang="en-US" sz="1400" dirty="0" smtClean="0"/>
              <a:t>();</a:t>
            </a:r>
            <a:endParaRPr lang="en-US" sz="1400" dirty="0" smtClean="0"/>
          </a:p>
          <a:p>
            <a:r>
              <a:rPr lang="en-US" sz="1400" dirty="0" err="1" smtClean="0"/>
              <a:t>a.call</a:t>
            </a:r>
            <a:r>
              <a:rPr lang="en-US" sz="1400" dirty="0" smtClean="0"/>
              <a:t>();</a:t>
            </a:r>
            <a:endParaRPr lang="en-US" sz="1400" dirty="0" smtClean="0"/>
          </a:p>
          <a:p>
            <a:r>
              <a:rPr lang="en-US" sz="1400" dirty="0" smtClean="0"/>
              <a:t>a </a:t>
            </a:r>
            <a:r>
              <a:rPr lang="en-US" sz="1400" dirty="0"/>
              <a:t>= new Bird</a:t>
            </a:r>
            <a:r>
              <a:rPr lang="en-US" sz="1400" dirty="0" smtClean="0"/>
              <a:t>("</a:t>
            </a:r>
            <a:r>
              <a:rPr lang="en-US" sz="1400" dirty="0" err="1" smtClean="0"/>
              <a:t>鸟儿</a:t>
            </a:r>
            <a:r>
              <a:rPr lang="en-US" sz="1400" dirty="0" smtClean="0"/>
              <a:t>");</a:t>
            </a:r>
            <a:endParaRPr lang="en-US" sz="1400" dirty="0" smtClean="0"/>
          </a:p>
          <a:p>
            <a:r>
              <a:rPr lang="en-US" sz="1400" dirty="0" err="1" smtClean="0"/>
              <a:t>a.action</a:t>
            </a:r>
            <a:r>
              <a:rPr lang="en-US" sz="1400" dirty="0" smtClean="0"/>
              <a:t>();</a:t>
            </a:r>
            <a:endParaRPr lang="en-US" sz="1400" dirty="0" smtClean="0"/>
          </a:p>
          <a:p>
            <a:r>
              <a:rPr lang="en-US" sz="1400" dirty="0" err="1" smtClean="0"/>
              <a:t>a.call</a:t>
            </a:r>
            <a:r>
              <a:rPr lang="en-US" sz="1400" dirty="0" smtClean="0"/>
              <a:t>();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00261"/>
          </a:xfrm>
        </p:spPr>
        <p:txBody>
          <a:bodyPr/>
          <a:lstStyle/>
          <a:p>
            <a:r>
              <a:rPr lang="zh-CN" altLang="en-US" dirty="0" smtClean="0"/>
              <a:t>测试结果如下：</a:t>
            </a:r>
            <a:endParaRPr lang="zh-CN" dirty="0"/>
          </a:p>
          <a:p>
            <a:pPr>
              <a:buNone/>
            </a:pP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071538" y="1785932"/>
            <a:ext cx="6357956" cy="1938992"/>
          </a:xfrm>
        </p:spPr>
        <p:txBody>
          <a:bodyPr/>
          <a:lstStyle/>
          <a:p>
            <a:r>
              <a:rPr lang="en-US" dirty="0" err="1" smtClean="0">
                <a:ea typeface="Cambria Math" panose="02040503050406030204" pitchFamily="18" charset="0"/>
              </a:rPr>
              <a:t>马儿四条腿奔跑</a:t>
            </a:r>
            <a:r>
              <a:rPr lang="en-US" dirty="0" smtClean="0">
                <a:ea typeface="Cambria Math" panose="02040503050406030204" pitchFamily="18" charset="0"/>
              </a:rPr>
              <a:t>！</a:t>
            </a:r>
            <a:endParaRPr lang="en-US" dirty="0" smtClean="0">
              <a:ea typeface="Cambria Math" panose="02040503050406030204" pitchFamily="18" charset="0"/>
            </a:endParaRPr>
          </a:p>
          <a:p>
            <a:r>
              <a:rPr lang="en-US" dirty="0" err="1" smtClean="0">
                <a:ea typeface="Cambria Math" panose="02040503050406030204" pitchFamily="18" charset="0"/>
              </a:rPr>
              <a:t>马儿长啸</a:t>
            </a:r>
            <a:r>
              <a:rPr lang="en-US" dirty="0" smtClean="0">
                <a:ea typeface="Cambria Math" panose="02040503050406030204" pitchFamily="18" charset="0"/>
              </a:rPr>
              <a:t>！</a:t>
            </a:r>
            <a:endParaRPr lang="en-US" dirty="0" smtClean="0">
              <a:ea typeface="Cambria Math" panose="02040503050406030204" pitchFamily="18" charset="0"/>
            </a:endParaRPr>
          </a:p>
          <a:p>
            <a:r>
              <a:rPr lang="en-US" dirty="0" err="1" smtClean="0">
                <a:ea typeface="Cambria Math" panose="02040503050406030204" pitchFamily="18" charset="0"/>
              </a:rPr>
              <a:t>鸟儿翅膀飞</a:t>
            </a:r>
            <a:r>
              <a:rPr lang="en-US" dirty="0" smtClean="0">
                <a:ea typeface="Cambria Math" panose="02040503050406030204" pitchFamily="18" charset="0"/>
              </a:rPr>
              <a:t>！</a:t>
            </a:r>
            <a:endParaRPr lang="en-US" dirty="0" smtClean="0">
              <a:ea typeface="Cambria Math" panose="02040503050406030204" pitchFamily="18" charset="0"/>
            </a:endParaRPr>
          </a:p>
          <a:p>
            <a:r>
              <a:rPr lang="en-US" dirty="0" err="1" smtClean="0">
                <a:ea typeface="Cambria Math" panose="02040503050406030204" pitchFamily="18" charset="0"/>
              </a:rPr>
              <a:t>鸟儿叽喳叫</a:t>
            </a:r>
            <a:r>
              <a:rPr lang="en-US" dirty="0" smtClean="0">
                <a:ea typeface="Cambria Math" panose="02040503050406030204" pitchFamily="18" charset="0"/>
              </a:rPr>
              <a:t>！</a:t>
            </a:r>
            <a:endParaRPr lang="en-US" dirty="0">
              <a:ea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接口定义了某一批类所需要遵守的公共行为规范，只规定这批类必须提供的某些方法，而不提供任何实现。接口体现的是规范和实现分离的设计哲学。让规范和实现分离正是接口的好处，让系统的各模块之间面向接口耦合，是一种松耦合的设计，从而降低各模块之间的耦合，增强系统的可扩展性和可维护性。</a:t>
            </a:r>
            <a:r>
              <a:rPr dirty="0"/>
              <a:t> </a:t>
            </a:r>
            <a:r>
              <a:rPr lang="zh-CN" altLang="en-US" dirty="0"/>
              <a:t> </a:t>
            </a:r>
            <a:r>
              <a:rPr dirty="0"/>
              <a:t> 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6.2  </a:t>
            </a:r>
            <a:r>
              <a:rPr dirty="0" smtClean="0"/>
              <a:t>接口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00261"/>
          </a:xfrm>
        </p:spPr>
        <p:txBody>
          <a:bodyPr/>
          <a:lstStyle/>
          <a:p>
            <a:r>
              <a:rPr dirty="0"/>
              <a:t>Java</a:t>
            </a:r>
            <a:r>
              <a:rPr lang="zh-CN" dirty="0"/>
              <a:t>只支持单一继承，不支持多重继承，即一个类只能继承一个父类，这一缺陷可以通过接口来弥补。</a:t>
            </a:r>
            <a:r>
              <a:rPr dirty="0"/>
              <a:t>Java</a:t>
            </a:r>
            <a:r>
              <a:rPr lang="zh-CN" dirty="0"/>
              <a:t>允许一个类实现多个接口，这样使程序更加灵活、易扩展</a:t>
            </a:r>
            <a:r>
              <a:rPr lang="zh-CN" altLang="en-US" dirty="0" smtClean="0"/>
              <a:t>。</a:t>
            </a:r>
            <a:endParaRPr lang="zh-CN" dirty="0"/>
          </a:p>
          <a:p>
            <a:r>
              <a:rPr lang="zh-CN" altLang="en-US" dirty="0" smtClean="0"/>
              <a:t>语法：</a:t>
            </a: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57316" y="2852771"/>
            <a:ext cx="6357956" cy="1938992"/>
          </a:xfrm>
        </p:spPr>
        <p:txBody>
          <a:bodyPr/>
          <a:lstStyle/>
          <a:p>
            <a:r>
              <a:rPr lang="en-US" dirty="0"/>
              <a:t>[</a:t>
            </a:r>
            <a:r>
              <a:rPr dirty="0"/>
              <a:t>访问符</a:t>
            </a:r>
            <a:r>
              <a:rPr lang="en-US" dirty="0"/>
              <a:t>] </a:t>
            </a:r>
            <a:r>
              <a:rPr lang="en-US" dirty="0">
                <a:ea typeface="Cambria Math" panose="02040503050406030204" pitchFamily="18" charset="0"/>
              </a:rPr>
              <a:t>interface</a:t>
            </a:r>
            <a:r>
              <a:rPr lang="en-US" b="1" dirty="0"/>
              <a:t> </a:t>
            </a:r>
            <a:r>
              <a:rPr dirty="0"/>
              <a:t>接口名</a:t>
            </a:r>
            <a:r>
              <a:rPr lang="en-US" dirty="0"/>
              <a:t> [</a:t>
            </a:r>
            <a:r>
              <a:rPr lang="en-US" dirty="0">
                <a:ea typeface="Cambria Math" panose="02040503050406030204" pitchFamily="18" charset="0"/>
              </a:rPr>
              <a:t>extends</a:t>
            </a:r>
            <a:r>
              <a:rPr lang="en-US" dirty="0"/>
              <a:t> </a:t>
            </a:r>
            <a:r>
              <a:rPr dirty="0"/>
              <a:t>父接口</a:t>
            </a:r>
            <a:r>
              <a:rPr lang="en-US" dirty="0"/>
              <a:t>1,</a:t>
            </a:r>
            <a:r>
              <a:rPr dirty="0"/>
              <a:t>父接口</a:t>
            </a:r>
            <a:r>
              <a:rPr lang="en-US" dirty="0"/>
              <a:t>2...] {</a:t>
            </a:r>
            <a:endParaRPr dirty="0"/>
          </a:p>
          <a:p>
            <a:r>
              <a:rPr lang="en-US" dirty="0"/>
              <a:t>	//</a:t>
            </a:r>
            <a:r>
              <a:rPr dirty="0"/>
              <a:t>接口体</a:t>
            </a:r>
            <a:endParaRPr dirty="0"/>
          </a:p>
          <a:p>
            <a:r>
              <a:rPr lang="en-US" dirty="0"/>
              <a:t>}</a:t>
            </a: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6.2.1 </a:t>
            </a:r>
            <a:r>
              <a:rPr dirty="0" smtClean="0"/>
              <a:t>定义接口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4071963"/>
          </a:xfrm>
        </p:spPr>
        <p:txBody>
          <a:bodyPr/>
          <a:lstStyle/>
          <a:p>
            <a:pPr lvl="0"/>
            <a:r>
              <a:rPr lang="zh-CN" dirty="0"/>
              <a:t>访问符可以是</a:t>
            </a:r>
            <a:r>
              <a:rPr dirty="0"/>
              <a:t>public</a:t>
            </a:r>
            <a:r>
              <a:rPr lang="zh-CN" dirty="0"/>
              <a:t>或缺省，如果缺省访问符，则默认采用包权限访问控制，即在相同包中才可以访问该接口；</a:t>
            </a:r>
            <a:endParaRPr lang="zh-CN" dirty="0"/>
          </a:p>
          <a:p>
            <a:pPr lvl="0"/>
            <a:r>
              <a:rPr lang="zh-CN" dirty="0"/>
              <a:t>一个接口可以继承多个父接口，但接口只能继承接口，不能继承类；</a:t>
            </a:r>
            <a:endParaRPr lang="zh-CN" dirty="0"/>
          </a:p>
          <a:p>
            <a:pPr lvl="0"/>
            <a:r>
              <a:rPr lang="zh-CN" dirty="0"/>
              <a:t>在接口体里可以包含静态常量、抽象方法、内部类、内部接口以及枚举的定义，从</a:t>
            </a:r>
            <a:r>
              <a:rPr dirty="0"/>
              <a:t>Java 8</a:t>
            </a:r>
            <a:r>
              <a:rPr lang="zh-CN" dirty="0"/>
              <a:t>版本开始允许接口中定义默认方法、类方法；</a:t>
            </a:r>
            <a:endParaRPr lang="zh-CN" dirty="0"/>
          </a:p>
          <a:p>
            <a:r>
              <a:rPr lang="zh-CN" dirty="0"/>
              <a:t>与类的默认访问符不同，接口体内定义的常量、方法等都默认为</a:t>
            </a:r>
            <a:r>
              <a:rPr dirty="0"/>
              <a:t>public</a:t>
            </a:r>
            <a:r>
              <a:rPr lang="zh-CN" dirty="0"/>
              <a:t>，可以省略</a:t>
            </a:r>
            <a:r>
              <a:rPr dirty="0"/>
              <a:t>public</a:t>
            </a:r>
            <a:r>
              <a:rPr lang="zh-CN" dirty="0"/>
              <a:t>关键字，即当接口中定义的常量或方法不写</a:t>
            </a:r>
            <a:r>
              <a:rPr dirty="0"/>
              <a:t>public</a:t>
            </a:r>
            <a:r>
              <a:rPr lang="zh-CN" dirty="0"/>
              <a:t>，其访问权限依然是</a:t>
            </a:r>
            <a:r>
              <a:rPr dirty="0"/>
              <a:t>public</a:t>
            </a:r>
            <a:r>
              <a:rPr lang="zh-CN" dirty="0"/>
              <a:t>。 </a:t>
            </a: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语法说明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7"/>
          <p:cNvPicPr>
            <a:picLocks noChangeAspect="1" noChangeArrowheads="1"/>
          </p:cNvPicPr>
          <p:nvPr/>
        </p:nvPicPr>
        <p:blipFill>
          <a:blip r:embed="rId1" cstate="print"/>
          <a:srcRect l="3213" t="3694" r="3211" b="3958"/>
          <a:stretch>
            <a:fillRect/>
          </a:stretch>
        </p:blipFill>
        <p:spPr>
          <a:xfrm>
            <a:off x="2608580" y="889000"/>
            <a:ext cx="2012315" cy="345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掌握抽象类的定义和</a:t>
            </a:r>
            <a:r>
              <a:rPr lang="zh-CN" dirty="0" smtClean="0"/>
              <a:t>使用</a:t>
            </a:r>
            <a:endParaRPr lang="zh-CN" altLang="en-US" dirty="0" smtClean="0"/>
          </a:p>
          <a:p>
            <a:pPr lvl="0"/>
            <a:r>
              <a:rPr lang="zh-CN" dirty="0"/>
              <a:t>掌握接口的定义和实现，以及接口的继承，培养面向接口编程的</a:t>
            </a:r>
            <a:r>
              <a:rPr lang="zh-CN" dirty="0" smtClean="0"/>
              <a:t>思想</a:t>
            </a:r>
            <a:endParaRPr dirty="0" smtClean="0"/>
          </a:p>
          <a:p>
            <a:pPr lvl="0"/>
            <a:r>
              <a:rPr lang="zh-CN" dirty="0"/>
              <a:t>熟悉</a:t>
            </a:r>
            <a:r>
              <a:rPr dirty="0"/>
              <a:t>instanceof</a:t>
            </a:r>
            <a:r>
              <a:rPr lang="zh-CN" dirty="0"/>
              <a:t>关键字的使用</a:t>
            </a:r>
            <a:endParaRPr lang="zh-CN" altLang="en-US" dirty="0" smtClean="0"/>
          </a:p>
          <a:p>
            <a:pPr lvl="0"/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本章重点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00261"/>
          </a:xfrm>
        </p:spPr>
        <p:txBody>
          <a:bodyPr/>
          <a:lstStyle/>
          <a:p>
            <a:r>
              <a:rPr lang="zh-CN" dirty="0" smtClean="0"/>
              <a:t>定义</a:t>
            </a:r>
            <a:r>
              <a:rPr lang="zh-CN" dirty="0"/>
              <a:t>一个</a:t>
            </a:r>
            <a:r>
              <a:rPr lang="zh-CN" dirty="0" smtClean="0"/>
              <a:t>接口</a:t>
            </a:r>
            <a:r>
              <a:rPr dirty="0" smtClean="0"/>
              <a:t>MyInterface.java</a:t>
            </a:r>
            <a:r>
              <a:rPr lang="zh-CN" altLang="en-US" dirty="0" smtClean="0"/>
              <a:t>（代码</a:t>
            </a:r>
            <a:r>
              <a:rPr dirty="0" smtClean="0"/>
              <a:t>1</a:t>
            </a:r>
            <a:r>
              <a:rPr lang="zh-CN" altLang="en-US" dirty="0" smtClean="0"/>
              <a:t>）：</a:t>
            </a:r>
            <a:endParaRPr lang="zh-CN" dirty="0"/>
          </a:p>
          <a:p>
            <a:pPr>
              <a:buNone/>
            </a:pP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571604" y="1428742"/>
            <a:ext cx="6357956" cy="3785652"/>
          </a:xfrm>
        </p:spPr>
        <p:txBody>
          <a:bodyPr/>
          <a:lstStyle/>
          <a:p>
            <a:r>
              <a:rPr lang="en-US" sz="1400" dirty="0"/>
              <a:t>public interface </a:t>
            </a:r>
            <a:r>
              <a:rPr lang="en-US" sz="1400" dirty="0" err="1"/>
              <a:t>MyInterface</a:t>
            </a:r>
            <a:r>
              <a:rPr lang="en-US" sz="1400" dirty="0"/>
              <a:t> </a:t>
            </a:r>
            <a:r>
              <a:rPr lang="en-US" sz="1400" dirty="0" smtClean="0"/>
              <a:t>{</a:t>
            </a:r>
            <a:endParaRPr lang="en-US" sz="1400" dirty="0" smtClean="0"/>
          </a:p>
          <a:p>
            <a:r>
              <a:rPr lang="en-US" sz="1400" dirty="0"/>
              <a:t>	// </a:t>
            </a:r>
            <a:r>
              <a:rPr lang="en-US" sz="1400" dirty="0" err="1" smtClean="0"/>
              <a:t>接口里定义的成员变量只能是常量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MAX_SIZE = 50</a:t>
            </a:r>
            <a:r>
              <a:rPr lang="en-US" sz="1400" dirty="0" smtClean="0"/>
              <a:t>;</a:t>
            </a:r>
            <a:endParaRPr lang="en-US" sz="1400" dirty="0" smtClean="0"/>
          </a:p>
          <a:p>
            <a:r>
              <a:rPr lang="en-US" sz="1400" dirty="0"/>
              <a:t>	// </a:t>
            </a:r>
            <a:r>
              <a:rPr lang="en-US" sz="1400" dirty="0" err="1" smtClean="0"/>
              <a:t>接口里定义的普通方法只能是public的抽象方法</a:t>
            </a:r>
            <a:endParaRPr lang="en-US" sz="1400" dirty="0" smtClean="0"/>
          </a:p>
          <a:p>
            <a:r>
              <a:rPr lang="en-US" sz="1400" dirty="0"/>
              <a:t>	void </a:t>
            </a:r>
            <a:r>
              <a:rPr lang="en-US" sz="1400" dirty="0" err="1"/>
              <a:t>addMsg</a:t>
            </a:r>
            <a:r>
              <a:rPr lang="en-US" sz="1400" dirty="0"/>
              <a:t>(String </a:t>
            </a:r>
            <a:r>
              <a:rPr lang="en-US" sz="1400" dirty="0" err="1"/>
              <a:t>msg</a:t>
            </a:r>
            <a:r>
              <a:rPr lang="en-US" sz="1400" dirty="0"/>
              <a:t>)</a:t>
            </a:r>
            <a:r>
              <a:rPr lang="en-US" sz="1400" dirty="0" smtClean="0"/>
              <a:t>;</a:t>
            </a:r>
            <a:endParaRPr lang="en-US" sz="1400" dirty="0"/>
          </a:p>
          <a:p>
            <a:r>
              <a:rPr lang="en-US" sz="1400" dirty="0" smtClean="0"/>
              <a:t>        // </a:t>
            </a:r>
            <a:r>
              <a:rPr lang="en-US" sz="1400" dirty="0" err="1" smtClean="0"/>
              <a:t>在接口中定义默认方法，需要使用default修饰</a:t>
            </a:r>
            <a:endParaRPr lang="en-US" sz="1400" dirty="0" smtClean="0"/>
          </a:p>
          <a:p>
            <a:r>
              <a:rPr lang="en-US" sz="1400" dirty="0"/>
              <a:t>	default void print(String... </a:t>
            </a:r>
            <a:r>
              <a:rPr lang="en-US" sz="1400" dirty="0" err="1"/>
              <a:t>msgs</a:t>
            </a:r>
            <a:r>
              <a:rPr lang="en-US" sz="1400" dirty="0"/>
              <a:t>) </a:t>
            </a:r>
            <a:r>
              <a:rPr lang="en-US" sz="1400" dirty="0" smtClean="0"/>
              <a:t>{</a:t>
            </a:r>
            <a:endParaRPr lang="en-US" sz="1400" dirty="0" smtClean="0"/>
          </a:p>
          <a:p>
            <a:r>
              <a:rPr lang="en-US" sz="1400" dirty="0"/>
              <a:t>		for (String </a:t>
            </a:r>
            <a:r>
              <a:rPr lang="en-US" sz="1400" dirty="0" err="1"/>
              <a:t>msg</a:t>
            </a:r>
            <a:r>
              <a:rPr lang="en-US" sz="1400" dirty="0"/>
              <a:t> : </a:t>
            </a:r>
            <a:r>
              <a:rPr lang="en-US" sz="1400" dirty="0" err="1"/>
              <a:t>msgs</a:t>
            </a:r>
            <a:r>
              <a:rPr lang="en-US" sz="1400" dirty="0"/>
              <a:t>) </a:t>
            </a:r>
            <a:r>
              <a:rPr lang="en-US" sz="1400" dirty="0" smtClean="0"/>
              <a:t>{</a:t>
            </a:r>
            <a:endParaRPr lang="en-US" sz="1400" dirty="0" smtClean="0"/>
          </a:p>
          <a:p>
            <a:r>
              <a:rPr lang="en-US" sz="1400" dirty="0"/>
              <a:t>			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msg</a:t>
            </a:r>
            <a:r>
              <a:rPr lang="en-US" sz="1400" dirty="0" smtClean="0"/>
              <a:t>);</a:t>
            </a:r>
            <a:endParaRPr lang="en-US" sz="1400" dirty="0" smtClean="0"/>
          </a:p>
          <a:p>
            <a:r>
              <a:rPr lang="en-US" sz="1400" dirty="0"/>
              <a:t>		</a:t>
            </a:r>
            <a:r>
              <a:rPr lang="en-US" sz="1400" dirty="0" smtClean="0"/>
              <a:t>}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}</a:t>
            </a:r>
            <a:endParaRPr lang="en-US" sz="1400" dirty="0" smtClean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2500298" y="2143122"/>
            <a:ext cx="2000264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i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4714876" y="1071552"/>
            <a:ext cx="3214710" cy="642942"/>
          </a:xfrm>
          <a:prstGeom prst="wedgeRoundRectCallout">
            <a:avLst>
              <a:gd name="adj1" fmla="val -55722"/>
              <a:gd name="adj2" fmla="val 122239"/>
              <a:gd name="adj3" fmla="val 16667"/>
            </a:avLst>
          </a:prstGeo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defRPr/>
            </a:pPr>
            <a:r>
              <a:rPr lang="zh-CN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系统自动为成员变量增加</a:t>
            </a:r>
            <a:r>
              <a:rPr lang="en-US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public static final </a:t>
            </a:r>
            <a:r>
              <a:rPr lang="zh-CN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进行修饰</a:t>
            </a:r>
            <a:endParaRPr lang="zh-CN" altLang="en-US" sz="1800" b="1" i="0" dirty="0" smtClean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500298" y="2786064"/>
            <a:ext cx="1285884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i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2" name="圆角矩形标注 11"/>
          <p:cNvSpPr>
            <a:spLocks noChangeArrowheads="1"/>
          </p:cNvSpPr>
          <p:nvPr/>
        </p:nvSpPr>
        <p:spPr bwMode="auto">
          <a:xfrm>
            <a:off x="4000496" y="1714494"/>
            <a:ext cx="3214710" cy="642942"/>
          </a:xfrm>
          <a:prstGeom prst="wedgeRoundRectCallout">
            <a:avLst>
              <a:gd name="adj1" fmla="val -55722"/>
              <a:gd name="adj2" fmla="val 122239"/>
              <a:gd name="adj3" fmla="val 16667"/>
            </a:avLst>
          </a:prstGeo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defRPr/>
            </a:pPr>
            <a:r>
              <a:rPr lang="zh-CN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系统自动为普通方法增加</a:t>
            </a:r>
            <a:r>
              <a:rPr lang="en-US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public abstract </a:t>
            </a:r>
            <a:r>
              <a:rPr lang="zh-CN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进行修饰</a:t>
            </a:r>
            <a:endParaRPr lang="zh-CN" altLang="en-US" sz="1800" b="1" i="0" dirty="0" smtClean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500298" y="3429006"/>
            <a:ext cx="2000264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i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4" name="圆角矩形标注 13"/>
          <p:cNvSpPr>
            <a:spLocks noChangeArrowheads="1"/>
          </p:cNvSpPr>
          <p:nvPr/>
        </p:nvSpPr>
        <p:spPr bwMode="auto">
          <a:xfrm>
            <a:off x="5214942" y="2786064"/>
            <a:ext cx="3714744" cy="857256"/>
          </a:xfrm>
          <a:prstGeom prst="wedgeRoundRectCallout">
            <a:avLst>
              <a:gd name="adj1" fmla="val -68392"/>
              <a:gd name="adj2" fmla="val 42240"/>
              <a:gd name="adj3" fmla="val 16667"/>
            </a:avLst>
          </a:prstGeo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defRPr/>
            </a:pPr>
            <a:r>
              <a:rPr lang="zh-CN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默认方法必须使用</a:t>
            </a:r>
            <a:r>
              <a:rPr lang="en-US" altLang="zh-CN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default</a:t>
            </a:r>
            <a:endParaRPr lang="en-US" altLang="zh-CN" sz="1800" b="1" i="0" dirty="0" smtClean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  <a:p>
            <a:pPr>
              <a:defRPr/>
            </a:pPr>
            <a:r>
              <a:rPr lang="zh-CN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关键字进行修饰，通过接口的实现类的实例对象来调用默认方法</a:t>
            </a:r>
            <a:endParaRPr lang="zh-CN" altLang="en-US" sz="1800" b="1" i="0" dirty="0" smtClean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uiExpand="1" build="p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00261"/>
          </a:xfrm>
        </p:spPr>
        <p:txBody>
          <a:bodyPr/>
          <a:lstStyle/>
          <a:p>
            <a:r>
              <a:rPr dirty="0" smtClean="0"/>
              <a:t>MyInterface.java</a:t>
            </a:r>
            <a:r>
              <a:rPr lang="zh-CN" altLang="en-US" dirty="0" smtClean="0"/>
              <a:t>（代码</a:t>
            </a:r>
            <a:r>
              <a:rPr dirty="0" smtClean="0"/>
              <a:t>2</a:t>
            </a:r>
            <a:r>
              <a:rPr lang="zh-CN" altLang="en-US" dirty="0" smtClean="0"/>
              <a:t>）：</a:t>
            </a:r>
            <a:endParaRPr lang="zh-CN" dirty="0"/>
          </a:p>
          <a:p>
            <a:pPr>
              <a:buNone/>
            </a:pP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428728" y="1928808"/>
            <a:ext cx="6357956" cy="1708160"/>
          </a:xfrm>
        </p:spPr>
        <p:txBody>
          <a:bodyPr/>
          <a:lstStyle/>
          <a:p>
            <a:r>
              <a:rPr lang="en-US" sz="1400" dirty="0"/>
              <a:t>	// </a:t>
            </a:r>
            <a:r>
              <a:rPr lang="en-US" sz="1400" dirty="0" err="1" smtClean="0"/>
              <a:t>在接口中定义类方法，需要使用static修饰</a:t>
            </a:r>
            <a:endParaRPr lang="en-US" sz="1400" dirty="0" smtClean="0"/>
          </a:p>
          <a:p>
            <a:r>
              <a:rPr lang="en-US" sz="1400" dirty="0"/>
              <a:t>	static String </a:t>
            </a:r>
            <a:r>
              <a:rPr lang="en-US" sz="1400" dirty="0" err="1"/>
              <a:t>staticTest</a:t>
            </a:r>
            <a:r>
              <a:rPr lang="en-US" sz="1400" dirty="0"/>
              <a:t>() </a:t>
            </a:r>
            <a:r>
              <a:rPr lang="en-US" sz="1400" dirty="0" smtClean="0"/>
              <a:t>{</a:t>
            </a:r>
            <a:endParaRPr lang="en-US" sz="1400" dirty="0" smtClean="0"/>
          </a:p>
          <a:p>
            <a:r>
              <a:rPr lang="en-US" sz="1400" dirty="0"/>
              <a:t>		return </a:t>
            </a:r>
            <a:r>
              <a:rPr lang="en-US" sz="1400" dirty="0" smtClean="0"/>
              <a:t>"</a:t>
            </a:r>
            <a:r>
              <a:rPr lang="en-US" sz="1400" dirty="0" err="1" smtClean="0"/>
              <a:t>接口里的类方法</a:t>
            </a:r>
            <a:r>
              <a:rPr lang="en-US" sz="1400" dirty="0" smtClean="0"/>
              <a:t>";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}</a:t>
            </a:r>
            <a:endParaRPr lang="en-US" sz="1400" dirty="0" smtClean="0"/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2357422" y="2357436"/>
            <a:ext cx="2857520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i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4500562" y="642924"/>
            <a:ext cx="4592443" cy="857256"/>
          </a:xfrm>
          <a:prstGeom prst="wedgeRoundRectCallout">
            <a:avLst>
              <a:gd name="adj1" fmla="val -56308"/>
              <a:gd name="adj2" fmla="val 144200"/>
              <a:gd name="adj3" fmla="val 16667"/>
            </a:avLst>
          </a:prstGeo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defRPr/>
            </a:pPr>
            <a:r>
              <a:rPr lang="zh-CN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类方法必须使用</a:t>
            </a:r>
            <a:r>
              <a:rPr lang="en-US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static</a:t>
            </a:r>
            <a:r>
              <a:rPr lang="zh-CN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关键字修饰，必须有方法实现，可以直接通过接口来调用类方法</a:t>
            </a:r>
            <a:endParaRPr lang="zh-CN" altLang="en-US" sz="1800" b="1" i="0" dirty="0" smtClean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uiExpand="1" build="p"/>
      <p:bldP spid="7" grpId="0" animBg="1"/>
      <p:bldP spid="7" grpId="1" animBg="1"/>
      <p:bldP spid="10" grpId="0" animBg="1"/>
      <p:bldP spid="1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50" y="928676"/>
            <a:ext cx="7215212" cy="1176045"/>
          </a:xfrm>
        </p:spPr>
        <p:txBody>
          <a:bodyPr/>
          <a:lstStyle/>
          <a:p>
            <a:r>
              <a:rPr dirty="0"/>
              <a:t>只有在</a:t>
            </a:r>
            <a:r>
              <a:rPr lang="en-US" dirty="0"/>
              <a:t>Java 8</a:t>
            </a:r>
            <a:r>
              <a:rPr dirty="0"/>
              <a:t>以上的版本才允许在接口中定义默认方法和类方法。接口中定义的内部类、内部接口以及内部枚举都默认为</a:t>
            </a:r>
            <a:r>
              <a:rPr lang="en-US" dirty="0"/>
              <a:t>public static</a:t>
            </a:r>
            <a:r>
              <a:rPr dirty="0"/>
              <a:t>。因接口中的内部类、内部接口和内部枚举应用不广泛，本书不做具体介绍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52" y="1104589"/>
            <a:ext cx="484014" cy="484014"/>
          </a:xfrm>
          <a:prstGeom prst="rect">
            <a:avLst/>
          </a:prstGeom>
        </p:spPr>
      </p:pic>
      <p:sp>
        <p:nvSpPr>
          <p:cNvPr id="12" name="文本框 6"/>
          <p:cNvSpPr txBox="1"/>
          <p:nvPr/>
        </p:nvSpPr>
        <p:spPr>
          <a:xfrm>
            <a:off x="192061" y="1557548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build="p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00261"/>
          </a:xfrm>
        </p:spPr>
        <p:txBody>
          <a:bodyPr/>
          <a:lstStyle/>
          <a:p>
            <a:r>
              <a:rPr lang="zh-CN" dirty="0"/>
              <a:t>接口不能直接实例化，但可以使用接口声明引用类型的变量，该变量可以引用到接口的实现类的实例对象上。接口的主要用途就是被实现类实现，一个类可以实现一个或多个接口</a:t>
            </a:r>
            <a:r>
              <a:rPr lang="zh-CN" altLang="en-US" dirty="0" smtClean="0"/>
              <a:t>。</a:t>
            </a:r>
            <a:endParaRPr lang="zh-CN" dirty="0"/>
          </a:p>
          <a:p>
            <a:r>
              <a:rPr lang="zh-CN" altLang="en-US" dirty="0" smtClean="0"/>
              <a:t>语法：</a:t>
            </a: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57316" y="2852771"/>
            <a:ext cx="6357956" cy="1938992"/>
          </a:xfrm>
        </p:spPr>
        <p:txBody>
          <a:bodyPr/>
          <a:lstStyle/>
          <a:p>
            <a:r>
              <a:rPr lang="en-US" dirty="0" smtClean="0">
                <a:ea typeface="Cambria Math" panose="02040503050406030204" pitchFamily="18" charset="0"/>
              </a:rPr>
              <a:t>[</a:t>
            </a:r>
            <a:r>
              <a:rPr lang="en-US" dirty="0" err="1" smtClean="0">
                <a:ea typeface="Cambria Math" panose="02040503050406030204" pitchFamily="18" charset="0"/>
              </a:rPr>
              <a:t>访问符</a:t>
            </a:r>
            <a:r>
              <a:rPr lang="en-US" dirty="0">
                <a:ea typeface="Cambria Math" panose="02040503050406030204" pitchFamily="18" charset="0"/>
              </a:rPr>
              <a:t>] class </a:t>
            </a:r>
            <a:r>
              <a:rPr lang="en-US" dirty="0" err="1" smtClean="0">
                <a:ea typeface="Cambria Math" panose="02040503050406030204" pitchFamily="18" charset="0"/>
              </a:rPr>
              <a:t>类名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implements </a:t>
            </a:r>
            <a:r>
              <a:rPr lang="en-US" dirty="0" smtClean="0">
                <a:ea typeface="Cambria Math" panose="02040503050406030204" pitchFamily="18" charset="0"/>
              </a:rPr>
              <a:t>接口</a:t>
            </a:r>
            <a:r>
              <a:rPr lang="en-US" dirty="0">
                <a:ea typeface="Cambria Math" panose="02040503050406030204" pitchFamily="18" charset="0"/>
              </a:rPr>
              <a:t>1</a:t>
            </a:r>
            <a:r>
              <a:rPr lang="en-US" dirty="0" smtClean="0">
                <a:ea typeface="Cambria Math" panose="02040503050406030204" pitchFamily="18" charset="0"/>
              </a:rPr>
              <a:t>[,接口</a:t>
            </a:r>
            <a:r>
              <a:rPr lang="en-US" dirty="0">
                <a:ea typeface="Cambria Math" panose="02040503050406030204" pitchFamily="18" charset="0"/>
              </a:rPr>
              <a:t>2</a:t>
            </a:r>
            <a:r>
              <a:rPr lang="en-US" dirty="0" smtClean="0">
                <a:ea typeface="Cambria Math" panose="02040503050406030204" pitchFamily="18" charset="0"/>
              </a:rPr>
              <a:t>...]{</a:t>
            </a:r>
            <a:endParaRPr lang="en-US" dirty="0" smtClean="0">
              <a:ea typeface="Cambria Math" panose="02040503050406030204" pitchFamily="18" charset="0"/>
            </a:endParaRPr>
          </a:p>
          <a:p>
            <a:r>
              <a:rPr lang="en-US" dirty="0">
                <a:ea typeface="Cambria Math" panose="02040503050406030204" pitchFamily="18" charset="0"/>
              </a:rPr>
              <a:t>	</a:t>
            </a:r>
            <a:r>
              <a:rPr lang="en-US" dirty="0" smtClean="0">
                <a:ea typeface="Cambria Math" panose="02040503050406030204" pitchFamily="18" charset="0"/>
              </a:rPr>
              <a:t>//</a:t>
            </a:r>
            <a:r>
              <a:rPr lang="en-US" dirty="0" err="1" smtClean="0">
                <a:ea typeface="Cambria Math" panose="02040503050406030204" pitchFamily="18" charset="0"/>
              </a:rPr>
              <a:t>类体</a:t>
            </a:r>
            <a:endParaRPr lang="en-US" dirty="0" smtClean="0">
              <a:ea typeface="Cambria Math" panose="02040503050406030204" pitchFamily="18" charset="0"/>
            </a:endParaRPr>
          </a:p>
          <a:p>
            <a:r>
              <a:rPr lang="en-US" dirty="0" smtClean="0">
                <a:ea typeface="Cambria Math" panose="02040503050406030204" pitchFamily="18" charset="0"/>
              </a:rPr>
              <a:t>}</a:t>
            </a:r>
            <a:endParaRPr lang="en-US" dirty="0" smtClean="0">
              <a:ea typeface="Cambria Math" panose="02040503050406030204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6.2.2 </a:t>
            </a:r>
            <a:r>
              <a:rPr dirty="0" smtClean="0"/>
              <a:t>实现接口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4071963"/>
          </a:xfrm>
        </p:spPr>
        <p:txBody>
          <a:bodyPr/>
          <a:lstStyle/>
          <a:p>
            <a:pPr lvl="0"/>
            <a:r>
              <a:rPr dirty="0"/>
              <a:t>implements</a:t>
            </a:r>
            <a:r>
              <a:rPr lang="zh-CN" dirty="0"/>
              <a:t>关键字用于实现接口；</a:t>
            </a:r>
            <a:endParaRPr lang="zh-CN" dirty="0"/>
          </a:p>
          <a:p>
            <a:pPr lvl="0"/>
            <a:r>
              <a:rPr lang="zh-CN" dirty="0"/>
              <a:t>一个类可以实现多个接口，接口之间使用逗号进行间隔；</a:t>
            </a:r>
            <a:endParaRPr lang="zh-CN" dirty="0"/>
          </a:p>
          <a:p>
            <a:pPr lvl="0"/>
            <a:r>
              <a:rPr lang="zh-CN" dirty="0"/>
              <a:t>一个类在实现一个或多个接口时，这个类必须完全实现这些接口中定义的所有抽象方法，否则该类必须定义为抽象类；</a:t>
            </a:r>
            <a:endParaRPr lang="zh-CN" dirty="0"/>
          </a:p>
          <a:p>
            <a:r>
              <a:rPr lang="zh-CN" dirty="0"/>
              <a:t>一个类实现某个接口时，该类将会获得接口中定义的常量、方法等，因此可以将实现接口理解成一种特殊的继承，相当于实现类继承了一个彻底抽象的类</a:t>
            </a:r>
            <a:r>
              <a:rPr lang="zh-CN" dirty="0" smtClean="0"/>
              <a:t>。</a:t>
            </a: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语法说明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2000261"/>
          </a:xfrm>
        </p:spPr>
        <p:txBody>
          <a:bodyPr/>
          <a:lstStyle/>
          <a:p>
            <a:r>
              <a:rPr lang="zh-CN" dirty="0" smtClean="0"/>
              <a:t>定义</a:t>
            </a:r>
            <a:r>
              <a:rPr lang="zh-CN" dirty="0"/>
              <a:t>一个</a:t>
            </a:r>
            <a:r>
              <a:rPr lang="zh-CN" dirty="0" smtClean="0"/>
              <a:t>接口</a:t>
            </a:r>
            <a:r>
              <a:rPr lang="zh-CN" altLang="en-US" dirty="0" smtClean="0"/>
              <a:t>的实现类</a:t>
            </a:r>
            <a:r>
              <a:rPr dirty="0" smtClean="0"/>
              <a:t>ImInterfaceDemo.java</a:t>
            </a:r>
            <a:r>
              <a:rPr lang="zh-CN" altLang="en-US" dirty="0" smtClean="0"/>
              <a:t>（代码</a:t>
            </a:r>
            <a:r>
              <a:rPr dirty="0" smtClean="0"/>
              <a:t>1</a:t>
            </a:r>
            <a:r>
              <a:rPr lang="zh-CN" altLang="en-US" dirty="0" smtClean="0"/>
              <a:t>）：</a:t>
            </a:r>
            <a:endParaRPr lang="zh-CN" dirty="0"/>
          </a:p>
          <a:p>
            <a:pPr>
              <a:buNone/>
            </a:pP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571604" y="1000115"/>
            <a:ext cx="6357956" cy="3647152"/>
          </a:xfrm>
        </p:spPr>
        <p:txBody>
          <a:bodyPr/>
          <a:lstStyle/>
          <a:p>
            <a:r>
              <a:rPr lang="en-US" sz="1400" dirty="0"/>
              <a:t>public class </a:t>
            </a:r>
            <a:r>
              <a:rPr lang="en-US" sz="1400" dirty="0" err="1"/>
              <a:t>ImInterfaceDemo</a:t>
            </a:r>
            <a:r>
              <a:rPr lang="en-US" sz="1400" dirty="0"/>
              <a:t> implements </a:t>
            </a:r>
            <a:r>
              <a:rPr lang="en-US" sz="1400" dirty="0" err="1"/>
              <a:t>MyInterface</a:t>
            </a:r>
            <a:r>
              <a:rPr lang="en-US" sz="1400" dirty="0"/>
              <a:t> </a:t>
            </a:r>
            <a:r>
              <a:rPr lang="en-US" sz="1400" dirty="0" smtClean="0"/>
              <a:t>{</a:t>
            </a:r>
            <a:endParaRPr lang="en-US" sz="1400" dirty="0" smtClean="0"/>
          </a:p>
          <a:p>
            <a:r>
              <a:rPr lang="en-US" sz="1400" dirty="0" smtClean="0"/>
              <a:t>// </a:t>
            </a:r>
            <a:r>
              <a:rPr lang="en-US" sz="1400" dirty="0" err="1" smtClean="0"/>
              <a:t>定义个一个字符串数组，长度是接口中定义的常量MAX_SIZE</a:t>
            </a:r>
            <a:endParaRPr lang="en-US" sz="1400" dirty="0" smtClean="0"/>
          </a:p>
          <a:p>
            <a:r>
              <a:rPr lang="en-US" sz="1400" dirty="0" smtClean="0"/>
              <a:t>private </a:t>
            </a:r>
            <a:r>
              <a:rPr lang="en-US" sz="1400" dirty="0"/>
              <a:t>String[] </a:t>
            </a:r>
            <a:r>
              <a:rPr lang="en-US" sz="1400" dirty="0" err="1"/>
              <a:t>msgs</a:t>
            </a:r>
            <a:r>
              <a:rPr lang="en-US" sz="1400" dirty="0"/>
              <a:t> = new String[</a:t>
            </a:r>
            <a:r>
              <a:rPr lang="en-US" sz="1400" dirty="0" err="1"/>
              <a:t>MyInterface.MAX_SIZE</a:t>
            </a:r>
            <a:r>
              <a:rPr lang="en-US" sz="1400" dirty="0"/>
              <a:t>];</a:t>
            </a:r>
            <a:endParaRPr lang="en-US" sz="1400" dirty="0"/>
          </a:p>
          <a:p>
            <a:r>
              <a:rPr lang="en-US" sz="1400" dirty="0"/>
              <a:t>public void </a:t>
            </a:r>
            <a:r>
              <a:rPr lang="en-US" sz="1400" dirty="0" err="1"/>
              <a:t>addMsg</a:t>
            </a:r>
            <a:r>
              <a:rPr lang="en-US" sz="1400" dirty="0"/>
              <a:t>(String </a:t>
            </a:r>
            <a:r>
              <a:rPr lang="en-US" sz="1400" dirty="0" err="1"/>
              <a:t>msg</a:t>
            </a:r>
            <a:r>
              <a:rPr lang="en-US" sz="1400" dirty="0"/>
              <a:t>) </a:t>
            </a:r>
            <a:r>
              <a:rPr lang="en-US" sz="1400" dirty="0" smtClean="0"/>
              <a:t>{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if </a:t>
            </a:r>
            <a:r>
              <a:rPr lang="en-US" sz="1400" dirty="0"/>
              <a:t>(num &gt;= </a:t>
            </a:r>
            <a:r>
              <a:rPr lang="en-US" sz="1400" dirty="0" err="1"/>
              <a:t>MyInterface.MAX_SIZE</a:t>
            </a:r>
            <a:r>
              <a:rPr lang="en-US" sz="1400" dirty="0"/>
              <a:t>) </a:t>
            </a:r>
            <a:r>
              <a:rPr lang="en-US" sz="1400" dirty="0" smtClean="0"/>
              <a:t>{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</a:t>
            </a:r>
            <a:r>
              <a:rPr lang="en-US" sz="1400" dirty="0" err="1" smtClean="0"/>
              <a:t>消息队列已满，添加失败</a:t>
            </a:r>
            <a:r>
              <a:rPr lang="en-US" sz="1400" dirty="0" smtClean="0"/>
              <a:t>！");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    } </a:t>
            </a:r>
            <a:r>
              <a:rPr lang="en-US" sz="1400" dirty="0"/>
              <a:t>else </a:t>
            </a:r>
            <a:r>
              <a:rPr lang="en-US" sz="1400" dirty="0" smtClean="0"/>
              <a:t>{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        // 将消息添加到字符串数组中，num数量加1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         </a:t>
            </a:r>
            <a:r>
              <a:rPr lang="en-US" sz="1400" dirty="0" err="1" smtClean="0"/>
              <a:t>msgs</a:t>
            </a:r>
            <a:r>
              <a:rPr lang="en-US" sz="1400" dirty="0" smtClean="0"/>
              <a:t>[num</a:t>
            </a:r>
            <a:r>
              <a:rPr lang="en-US" sz="1400" dirty="0"/>
              <a:t>++] = </a:t>
            </a:r>
            <a:r>
              <a:rPr lang="en-US" sz="1400" dirty="0" err="1"/>
              <a:t>msg</a:t>
            </a:r>
            <a:r>
              <a:rPr lang="en-US" sz="1400" dirty="0" smtClean="0"/>
              <a:t>;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    }</a:t>
            </a:r>
            <a:endParaRPr lang="en-US" sz="1400" dirty="0" smtClean="0"/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1643042" y="2071684"/>
            <a:ext cx="2000264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i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3857620" y="1357304"/>
            <a:ext cx="2357454" cy="500066"/>
          </a:xfrm>
          <a:prstGeom prst="wedgeRoundRectCallout">
            <a:avLst>
              <a:gd name="adj1" fmla="val -55722"/>
              <a:gd name="adj2" fmla="val 122239"/>
              <a:gd name="adj3" fmla="val 16667"/>
            </a:avLst>
          </a:prstGeo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defRPr/>
            </a:pPr>
            <a:r>
              <a:rPr lang="zh-CN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实现接口中的方法</a:t>
            </a:r>
            <a:endParaRPr lang="zh-CN" altLang="en-US" sz="1800" b="1" i="0" dirty="0" smtClean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146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charRg st="146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charRg st="146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179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charRg st="179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charRg st="179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215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charRg st="215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charRg st="215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256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charRg st="256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charRg st="256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270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charRg st="270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charRg st="270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303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charRg st="303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charRg st="303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332" end="3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charRg st="332" end="3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charRg st="332" end="3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339" end="3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charRg st="339" end="3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charRg st="339" end="3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uiExpand="1" build="p"/>
      <p:bldP spid="7" grpId="0" animBg="1"/>
      <p:bldP spid="7" grpId="1" animBg="1"/>
      <p:bldP spid="10" grpId="0" animBg="1"/>
      <p:bldP spid="1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2000261"/>
          </a:xfrm>
        </p:spPr>
        <p:txBody>
          <a:bodyPr/>
          <a:lstStyle/>
          <a:p>
            <a:r>
              <a:rPr lang="zh-CN" dirty="0" smtClean="0"/>
              <a:t>定义</a:t>
            </a:r>
            <a:r>
              <a:rPr lang="zh-CN" dirty="0"/>
              <a:t>一个</a:t>
            </a:r>
            <a:r>
              <a:rPr lang="zh-CN" dirty="0" smtClean="0"/>
              <a:t>接口</a:t>
            </a:r>
            <a:r>
              <a:rPr lang="zh-CN" altLang="en-US" dirty="0" smtClean="0"/>
              <a:t>的实现类</a:t>
            </a:r>
            <a:r>
              <a:rPr dirty="0" smtClean="0"/>
              <a:t>ImInterfaceDemo.java</a:t>
            </a:r>
            <a:r>
              <a:rPr lang="zh-CN" altLang="en-US" dirty="0" smtClean="0"/>
              <a:t>（代码</a:t>
            </a:r>
            <a:r>
              <a:rPr dirty="0"/>
              <a:t>2</a:t>
            </a:r>
            <a:r>
              <a:rPr lang="zh-CN" altLang="en-US" dirty="0" smtClean="0"/>
              <a:t>）：</a:t>
            </a:r>
            <a:endParaRPr lang="zh-CN" dirty="0"/>
          </a:p>
          <a:p>
            <a:pPr>
              <a:buNone/>
            </a:pP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214414" y="1000115"/>
            <a:ext cx="6357956" cy="4143385"/>
          </a:xfrm>
        </p:spPr>
        <p:txBody>
          <a:bodyPr/>
          <a:lstStyle/>
          <a:p>
            <a:r>
              <a:rPr lang="en-US" sz="1400" dirty="0" smtClean="0"/>
              <a:t>    public </a:t>
            </a:r>
            <a:r>
              <a:rPr lang="en-US" sz="1400" dirty="0"/>
              <a:t>static void main(String[] </a:t>
            </a:r>
            <a:r>
              <a:rPr lang="en-US" sz="1400" dirty="0" err="1"/>
              <a:t>args</a:t>
            </a:r>
            <a:r>
              <a:rPr lang="en-US" sz="1400" dirty="0"/>
              <a:t>) </a:t>
            </a:r>
            <a:r>
              <a:rPr lang="en-US" sz="1400" dirty="0" smtClean="0"/>
              <a:t>{</a:t>
            </a:r>
            <a:endParaRPr lang="en-US" sz="1400" dirty="0" smtClean="0"/>
          </a:p>
          <a:p>
            <a:r>
              <a:rPr lang="en-US" sz="1400" dirty="0" smtClean="0"/>
              <a:t>        // </a:t>
            </a:r>
            <a:r>
              <a:rPr lang="en-US" sz="1400" dirty="0" err="1" smtClean="0"/>
              <a:t>实例化一个接口实现类的对象，并将其赋值给一个接口变量引用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err="1" smtClean="0"/>
              <a:t>MyInterface</a:t>
            </a:r>
            <a:r>
              <a:rPr lang="en-US" sz="1400" dirty="0" smtClean="0"/>
              <a:t> </a:t>
            </a:r>
            <a:r>
              <a:rPr lang="en-US" sz="1400" dirty="0"/>
              <a:t>mi = new </a:t>
            </a:r>
            <a:r>
              <a:rPr lang="en-US" sz="1400" dirty="0" err="1"/>
              <a:t>ImInterfaceDemo</a:t>
            </a:r>
            <a:r>
              <a:rPr lang="en-US" sz="1400" dirty="0" smtClean="0"/>
              <a:t>();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// </a:t>
            </a:r>
            <a:r>
              <a:rPr lang="en-US" sz="1400" dirty="0" err="1" smtClean="0"/>
              <a:t>调用接口的默认方法，默认方法必须通过实例对象来调用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err="1" smtClean="0"/>
              <a:t>mi.print</a:t>
            </a:r>
            <a:r>
              <a:rPr lang="en-US" sz="1400" dirty="0" smtClean="0"/>
              <a:t>("</a:t>
            </a:r>
            <a:r>
              <a:rPr lang="en-US" sz="1400" dirty="0" err="1" smtClean="0"/>
              <a:t>张三</a:t>
            </a:r>
            <a:r>
              <a:rPr lang="en-US" sz="1400" dirty="0"/>
              <a:t>", </a:t>
            </a:r>
            <a:r>
              <a:rPr lang="en-US" sz="1400" dirty="0" smtClean="0"/>
              <a:t>"</a:t>
            </a:r>
            <a:r>
              <a:rPr lang="en-US" sz="1400" dirty="0" err="1" smtClean="0"/>
              <a:t>李四</a:t>
            </a:r>
            <a:r>
              <a:rPr lang="en-US" sz="1400" dirty="0"/>
              <a:t>", </a:t>
            </a:r>
            <a:r>
              <a:rPr lang="en-US" sz="1400" dirty="0" smtClean="0"/>
              <a:t>"</a:t>
            </a:r>
            <a:r>
              <a:rPr lang="en-US" sz="1400" dirty="0" err="1" smtClean="0"/>
              <a:t>王五</a:t>
            </a:r>
            <a:r>
              <a:rPr lang="en-US" sz="1400" dirty="0" smtClean="0"/>
              <a:t>");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// </a:t>
            </a:r>
            <a:r>
              <a:rPr lang="en-US" sz="1400" dirty="0" err="1" smtClean="0"/>
              <a:t>调用接口的类方法，直接通过“接口名.类方法</a:t>
            </a:r>
            <a:r>
              <a:rPr lang="en-US" sz="1400" dirty="0" smtClean="0"/>
              <a:t>()”</a:t>
            </a:r>
            <a:r>
              <a:rPr lang="en-US" sz="1400" dirty="0" err="1" smtClean="0"/>
              <a:t>来调用</a:t>
            </a:r>
            <a:r>
              <a:rPr lang="en-US" sz="1400" dirty="0"/>
              <a:t>	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MyInterface.staticTest</a:t>
            </a:r>
            <a:r>
              <a:rPr lang="en-US" sz="1400" dirty="0"/>
              <a:t>());</a:t>
            </a:r>
            <a:endParaRPr lang="en-US" sz="1400" dirty="0"/>
          </a:p>
          <a:p>
            <a:r>
              <a:rPr lang="en-US" sz="1400" dirty="0"/>
              <a:t>         // </a:t>
            </a:r>
            <a:r>
              <a:rPr lang="en-US" sz="1400" dirty="0" err="1" smtClean="0"/>
              <a:t>实例化接口实现类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err="1"/>
              <a:t>ImInterfaceDemo</a:t>
            </a:r>
            <a:r>
              <a:rPr lang="en-US" sz="1400" dirty="0"/>
              <a:t> </a:t>
            </a:r>
            <a:r>
              <a:rPr lang="en-US" sz="1400" dirty="0" err="1"/>
              <a:t>ifd</a:t>
            </a:r>
            <a:r>
              <a:rPr lang="en-US" sz="1400" dirty="0"/>
              <a:t> = new </a:t>
            </a:r>
            <a:r>
              <a:rPr lang="en-US" sz="1400" dirty="0" err="1"/>
              <a:t>ImInterfaceDemo</a:t>
            </a:r>
            <a:r>
              <a:rPr lang="en-US" sz="1400" dirty="0"/>
              <a:t>();</a:t>
            </a:r>
            <a:endParaRPr lang="en-US" sz="1400" dirty="0"/>
          </a:p>
          <a:p>
            <a:r>
              <a:rPr lang="en-US" sz="1400" dirty="0"/>
              <a:t>	// </a:t>
            </a:r>
            <a:r>
              <a:rPr lang="en-US" sz="1400" dirty="0" err="1" smtClean="0"/>
              <a:t>添加</a:t>
            </a:r>
            <a:r>
              <a:rPr lang="en-US" sz="1400" dirty="0" err="1"/>
              <a:t>信息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ifd.addMsg</a:t>
            </a:r>
            <a:r>
              <a:rPr lang="en-US" sz="1400" dirty="0"/>
              <a:t>("Java </a:t>
            </a:r>
            <a:r>
              <a:rPr lang="en-US" sz="1400" dirty="0" smtClean="0"/>
              <a:t>8应用开发</a:t>
            </a:r>
            <a:r>
              <a:rPr lang="en-US" sz="1400" dirty="0"/>
              <a:t>");</a:t>
            </a:r>
            <a:endParaRPr lang="en-US" sz="1400" dirty="0"/>
          </a:p>
          <a:p>
            <a:r>
              <a:rPr lang="en-US" altLang="zh-CN" sz="1400" dirty="0"/>
              <a:t>    }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en-US" sz="1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2000261"/>
          </a:xfrm>
        </p:spPr>
        <p:txBody>
          <a:bodyPr/>
          <a:lstStyle/>
          <a:p>
            <a:r>
              <a:rPr lang="zh-CN" altLang="en-US" dirty="0"/>
              <a:t>运行</a:t>
            </a:r>
            <a:r>
              <a:rPr lang="zh-CN" altLang="en-US" dirty="0" smtClean="0"/>
              <a:t>结果如下：</a:t>
            </a:r>
            <a:endParaRPr lang="zh-CN" dirty="0"/>
          </a:p>
          <a:p>
            <a:pPr>
              <a:buNone/>
            </a:pP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214414" y="1288202"/>
            <a:ext cx="5286412" cy="1938992"/>
          </a:xfrm>
        </p:spPr>
        <p:txBody>
          <a:bodyPr/>
          <a:lstStyle/>
          <a:p>
            <a:r>
              <a:rPr lang="en-US" dirty="0" err="1" smtClean="0">
                <a:ea typeface="Cambria Math" panose="02040503050406030204" pitchFamily="18" charset="0"/>
              </a:rPr>
              <a:t>张三</a:t>
            </a:r>
            <a:endParaRPr lang="en-US" dirty="0" smtClean="0">
              <a:ea typeface="Cambria Math" panose="02040503050406030204" pitchFamily="18" charset="0"/>
            </a:endParaRPr>
          </a:p>
          <a:p>
            <a:r>
              <a:rPr lang="en-US" dirty="0" err="1" smtClean="0">
                <a:ea typeface="Cambria Math" panose="02040503050406030204" pitchFamily="18" charset="0"/>
              </a:rPr>
              <a:t>李四</a:t>
            </a:r>
            <a:endParaRPr lang="en-US" dirty="0" smtClean="0">
              <a:ea typeface="Cambria Math" panose="02040503050406030204" pitchFamily="18" charset="0"/>
            </a:endParaRPr>
          </a:p>
          <a:p>
            <a:r>
              <a:rPr lang="en-US" dirty="0" err="1" smtClean="0">
                <a:ea typeface="Cambria Math" panose="02040503050406030204" pitchFamily="18" charset="0"/>
              </a:rPr>
              <a:t>王五</a:t>
            </a:r>
            <a:endParaRPr lang="en-US" dirty="0" smtClean="0">
              <a:ea typeface="Cambria Math" panose="02040503050406030204" pitchFamily="18" charset="0"/>
            </a:endParaRPr>
          </a:p>
          <a:p>
            <a:r>
              <a:rPr lang="en-US" dirty="0" err="1" smtClean="0">
                <a:ea typeface="Cambria Math" panose="02040503050406030204" pitchFamily="18" charset="0"/>
              </a:rPr>
              <a:t>接口里的类方法</a:t>
            </a:r>
            <a:endParaRPr lang="en-US" dirty="0">
              <a:ea typeface="Cambria Math" panose="02040503050406030204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143404"/>
          </a:xfrm>
        </p:spPr>
        <p:txBody>
          <a:bodyPr/>
          <a:lstStyle/>
          <a:p>
            <a:r>
              <a:rPr lang="zh-CN" dirty="0"/>
              <a:t>与抽象类一样，接口是一种更加抽象的类结构，因此不能对接口直接实例化，下面的语句是错误的</a:t>
            </a:r>
            <a:r>
              <a:rPr lang="zh-CN" altLang="en-US" dirty="0" smtClean="0"/>
              <a:t>：</a:t>
            </a:r>
            <a:endParaRPr dirty="0" smtClean="0"/>
          </a:p>
          <a:p>
            <a:endParaRPr dirty="0"/>
          </a:p>
          <a:p>
            <a:r>
              <a:rPr lang="zh-CN" dirty="0" smtClean="0"/>
              <a:t>可以</a:t>
            </a:r>
            <a:r>
              <a:rPr lang="zh-CN" dirty="0"/>
              <a:t>声明接口变量，并用接口变量指向当前接口实现类的实例，下面的语句是正确的</a:t>
            </a:r>
            <a:r>
              <a:rPr lang="zh-CN" dirty="0" smtClean="0"/>
              <a:t>：</a:t>
            </a:r>
            <a:endParaRPr dirty="0" smtClean="0"/>
          </a:p>
          <a:p>
            <a:endParaRPr dirty="0"/>
          </a:p>
          <a:p>
            <a:r>
              <a:rPr lang="zh-CN" dirty="0"/>
              <a:t>使用接口变量指向该接口的实现类的实例对象，这种使用方式也是多态性的一种</a:t>
            </a:r>
            <a:r>
              <a:rPr lang="zh-CN" dirty="0" smtClean="0"/>
              <a:t>体现</a:t>
            </a:r>
            <a:r>
              <a:rPr lang="zh-CN" altLang="en-US" dirty="0" smtClean="0"/>
              <a:t>。</a:t>
            </a: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000100" y="1571618"/>
            <a:ext cx="7786742" cy="430887"/>
          </a:xfrm>
        </p:spPr>
        <p:txBody>
          <a:bodyPr/>
          <a:lstStyle/>
          <a:p>
            <a:r>
              <a:rPr lang="en-US" sz="1600" dirty="0" err="1"/>
              <a:t>MyInterface</a:t>
            </a:r>
            <a:r>
              <a:rPr lang="en-US" sz="1600" dirty="0"/>
              <a:t> mi = new </a:t>
            </a:r>
            <a:r>
              <a:rPr lang="en-US" sz="1600" dirty="0" err="1"/>
              <a:t>MyInterface</a:t>
            </a:r>
            <a:r>
              <a:rPr lang="en-US" sz="1600" dirty="0" smtClean="0"/>
              <a:t>();</a:t>
            </a:r>
            <a:endParaRPr lang="en-US" sz="16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8"/>
          <p:cNvSpPr txBox="1"/>
          <p:nvPr/>
        </p:nvSpPr>
        <p:spPr bwMode="auto">
          <a:xfrm>
            <a:off x="1000100" y="3071816"/>
            <a:ext cx="7786742" cy="4308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MyInterface</a:t>
            </a:r>
            <a:r>
              <a:rPr kumimoji="1"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mi=new </a:t>
            </a:r>
            <a:r>
              <a:rPr kumimoji="1"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ImInterfaceDemo</a:t>
            </a:r>
            <a:r>
              <a:rPr kumimoji="1"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1" lang="zh-CN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build="p"/>
      <p:bldP spid="7" grpId="0" animBg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3429021"/>
          </a:xfrm>
        </p:spPr>
        <p:txBody>
          <a:bodyPr/>
          <a:lstStyle/>
          <a:p>
            <a:r>
              <a:rPr lang="zh-CN" dirty="0"/>
              <a:t>接口的继承与类的继承不一样，接口完全支持多重继承，即一个接口可以有多个父接口。除此之外，接口的继承与类的继承相似；当一个接口继承父接口时，该接口将会获得父接口中定义的所有抽象方法、</a:t>
            </a:r>
            <a:r>
              <a:rPr lang="zh-CN" dirty="0" smtClean="0"/>
              <a:t>常量</a:t>
            </a:r>
            <a:r>
              <a:rPr lang="zh-CN" altLang="en-US" dirty="0" smtClean="0"/>
              <a:t>。</a:t>
            </a:r>
            <a:endParaRPr lang="zh-CN" dirty="0"/>
          </a:p>
          <a:p>
            <a:r>
              <a:rPr lang="zh-CN" dirty="0"/>
              <a:t>一个接口继承多个接口时，多个接口跟在</a:t>
            </a:r>
            <a:r>
              <a:rPr dirty="0"/>
              <a:t>extends</a:t>
            </a:r>
            <a:r>
              <a:rPr lang="zh-CN" dirty="0"/>
              <a:t>关键字之后，并使用逗号“</a:t>
            </a:r>
            <a:r>
              <a:rPr dirty="0"/>
              <a:t>,</a:t>
            </a:r>
            <a:r>
              <a:rPr lang="zh-CN" dirty="0"/>
              <a:t>”进行</a:t>
            </a:r>
            <a:r>
              <a:rPr lang="zh-CN" dirty="0" smtClean="0"/>
              <a:t>间隔</a:t>
            </a:r>
            <a:r>
              <a:rPr lang="zh-CN" altLang="en-US" dirty="0" smtClean="0"/>
              <a:t>。</a:t>
            </a: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6.2.3 </a:t>
            </a:r>
            <a:r>
              <a:rPr dirty="0" smtClean="0"/>
              <a:t>接口的继承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学习路线</a:t>
            </a:r>
            <a:endParaRPr lang="zh-CN" altLang="en-US" dirty="0" smtClean="0"/>
          </a:p>
        </p:txBody>
      </p:sp>
      <p:pic>
        <p:nvPicPr>
          <p:cNvPr id="2314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928676"/>
            <a:ext cx="8278566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" name="图片 10"/>
          <p:cNvPicPr>
            <a:picLocks noChangeAspect="1" noChangeArrowheads="1"/>
          </p:cNvPicPr>
          <p:nvPr/>
        </p:nvPicPr>
        <p:blipFill>
          <a:blip r:embed="rId1" cstate="print"/>
          <a:srcRect l="3680" t="3987" r="4545" b="4311"/>
          <a:stretch>
            <a:fillRect/>
          </a:stretch>
        </p:blipFill>
        <p:spPr>
          <a:xfrm>
            <a:off x="2014855" y="742950"/>
            <a:ext cx="3397250" cy="368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00049"/>
            <a:ext cx="8207375" cy="1071570"/>
          </a:xfrm>
        </p:spPr>
        <p:txBody>
          <a:bodyPr/>
          <a:lstStyle/>
          <a:p>
            <a:r>
              <a:rPr lang="zh-CN" dirty="0"/>
              <a:t>下述</a:t>
            </a:r>
            <a:r>
              <a:rPr lang="zh-CN" dirty="0" smtClean="0"/>
              <a:t>代码</a:t>
            </a:r>
            <a:r>
              <a:rPr dirty="0" smtClean="0"/>
              <a:t>InterfaceExtendsDemo.java</a:t>
            </a:r>
            <a:r>
              <a:rPr lang="zh-CN" altLang="en-US" dirty="0" smtClean="0"/>
              <a:t>（代码</a:t>
            </a:r>
            <a:r>
              <a:rPr dirty="0" smtClean="0"/>
              <a:t>1</a:t>
            </a:r>
            <a:r>
              <a:rPr lang="zh-CN" altLang="en-US" dirty="0" smtClean="0"/>
              <a:t>）</a:t>
            </a:r>
            <a:r>
              <a:rPr lang="zh-CN" dirty="0" smtClean="0"/>
              <a:t>定义</a:t>
            </a:r>
            <a:r>
              <a:rPr lang="zh-CN" dirty="0"/>
              <a:t>了三个接口，第三个接口继承前两个接口</a:t>
            </a:r>
            <a:r>
              <a:rPr lang="zh-CN" altLang="en-US" dirty="0" smtClean="0"/>
              <a:t>：</a:t>
            </a:r>
            <a:endParaRPr lang="zh-CN" dirty="0"/>
          </a:p>
          <a:p>
            <a:pPr>
              <a:buNone/>
            </a:pP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285852" y="1605217"/>
            <a:ext cx="6357956" cy="3323987"/>
          </a:xfrm>
        </p:spPr>
        <p:txBody>
          <a:bodyPr/>
          <a:lstStyle/>
          <a:p>
            <a:r>
              <a:rPr lang="en-US" sz="1400" dirty="0"/>
              <a:t>//</a:t>
            </a:r>
            <a:r>
              <a:rPr sz="1400" dirty="0"/>
              <a:t>第一个接口</a:t>
            </a:r>
            <a:endParaRPr sz="1400" dirty="0"/>
          </a:p>
          <a:p>
            <a:r>
              <a:rPr lang="en-US" sz="1400" dirty="0"/>
              <a:t>interface </a:t>
            </a:r>
            <a:r>
              <a:rPr lang="en-US" sz="1400" dirty="0" err="1"/>
              <a:t>InterfaceA</a:t>
            </a:r>
            <a:r>
              <a:rPr lang="en-US" sz="1400" dirty="0"/>
              <a:t> {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V_A = 10</a:t>
            </a:r>
            <a:r>
              <a:rPr lang="en-US" sz="1400" dirty="0" smtClean="0"/>
              <a:t>;</a:t>
            </a:r>
            <a:endParaRPr sz="1400" dirty="0"/>
          </a:p>
          <a:p>
            <a:r>
              <a:rPr lang="en-US" sz="1400" dirty="0"/>
              <a:t>	void </a:t>
            </a:r>
            <a:r>
              <a:rPr lang="en-US" sz="1400" dirty="0" err="1"/>
              <a:t>testA</a:t>
            </a:r>
            <a:r>
              <a:rPr lang="en-US" sz="1400" dirty="0"/>
              <a:t>();</a:t>
            </a:r>
            <a:endParaRPr sz="1400" dirty="0"/>
          </a:p>
          <a:p>
            <a:r>
              <a:rPr lang="en-US" sz="1400" dirty="0"/>
              <a:t>}</a:t>
            </a:r>
            <a:endParaRPr sz="1400" dirty="0"/>
          </a:p>
          <a:p>
            <a:r>
              <a:rPr lang="en-US" sz="1400" dirty="0" smtClean="0"/>
              <a:t>// </a:t>
            </a:r>
            <a:r>
              <a:rPr sz="1400" dirty="0"/>
              <a:t>第二个接口</a:t>
            </a:r>
            <a:endParaRPr sz="1400" dirty="0"/>
          </a:p>
          <a:p>
            <a:r>
              <a:rPr lang="en-US" sz="1400" dirty="0"/>
              <a:t>interface </a:t>
            </a:r>
            <a:r>
              <a:rPr lang="en-US" sz="1400" dirty="0" err="1"/>
              <a:t>InterfaceB</a:t>
            </a:r>
            <a:r>
              <a:rPr lang="en-US" sz="1400" dirty="0"/>
              <a:t> {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V_B = 20</a:t>
            </a:r>
            <a:r>
              <a:rPr lang="en-US" sz="1400" dirty="0" smtClean="0"/>
              <a:t>;</a:t>
            </a:r>
            <a:r>
              <a:rPr sz="1400" dirty="0" smtClean="0"/>
              <a:t> </a:t>
            </a:r>
            <a:r>
              <a:rPr lang="en-US" sz="1400" dirty="0"/>
              <a:t> </a:t>
            </a:r>
            <a:endParaRPr sz="1400" dirty="0"/>
          </a:p>
          <a:p>
            <a:r>
              <a:rPr lang="en-US" sz="1400" dirty="0"/>
              <a:t>	void </a:t>
            </a:r>
            <a:r>
              <a:rPr lang="en-US" sz="1400" dirty="0" err="1"/>
              <a:t>testB</a:t>
            </a:r>
            <a:r>
              <a:rPr lang="en-US" sz="1400" dirty="0"/>
              <a:t>();</a:t>
            </a:r>
            <a:endParaRPr sz="1400" dirty="0"/>
          </a:p>
          <a:p>
            <a:r>
              <a:rPr lang="en-US" sz="1400" dirty="0" smtClean="0"/>
              <a:t>}</a:t>
            </a:r>
            <a:endParaRPr sz="1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00049"/>
            <a:ext cx="8207375" cy="642941"/>
          </a:xfrm>
        </p:spPr>
        <p:txBody>
          <a:bodyPr/>
          <a:lstStyle/>
          <a:p>
            <a:r>
              <a:rPr dirty="0" smtClean="0"/>
              <a:t>InterfaceExtendsDemo.java</a:t>
            </a:r>
            <a:r>
              <a:rPr lang="zh-CN" altLang="en-US" dirty="0" smtClean="0"/>
              <a:t>（代码</a:t>
            </a:r>
            <a:r>
              <a:rPr dirty="0"/>
              <a:t>2</a:t>
            </a:r>
            <a:r>
              <a:rPr lang="zh-CN" altLang="en-US" dirty="0" smtClean="0"/>
              <a:t>）：</a:t>
            </a:r>
            <a:endParaRPr lang="zh-CN" dirty="0"/>
          </a:p>
          <a:p>
            <a:pPr>
              <a:buNone/>
            </a:pP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285852" y="1282052"/>
            <a:ext cx="6357956" cy="3647152"/>
          </a:xfrm>
        </p:spPr>
        <p:txBody>
          <a:bodyPr/>
          <a:lstStyle/>
          <a:p>
            <a:r>
              <a:rPr lang="en-US" sz="1400" dirty="0"/>
              <a:t>// </a:t>
            </a:r>
            <a:r>
              <a:rPr sz="1400" dirty="0"/>
              <a:t>第三个接口</a:t>
            </a:r>
            <a:endParaRPr sz="1400" dirty="0"/>
          </a:p>
          <a:p>
            <a:r>
              <a:rPr lang="en-US" sz="1400" dirty="0"/>
              <a:t>interface </a:t>
            </a:r>
            <a:r>
              <a:rPr lang="en-US" sz="1400" dirty="0" err="1"/>
              <a:t>InterfaceC</a:t>
            </a:r>
            <a:r>
              <a:rPr lang="en-US" sz="1400" dirty="0"/>
              <a:t> </a:t>
            </a:r>
            <a:r>
              <a:rPr lang="en-US" sz="1400" b="1" dirty="0"/>
              <a:t>extends </a:t>
            </a:r>
            <a:r>
              <a:rPr lang="en-US" sz="1400" b="1" dirty="0" err="1"/>
              <a:t>InterfaceA</a:t>
            </a:r>
            <a:r>
              <a:rPr lang="en-US" sz="1400" b="1" dirty="0"/>
              <a:t>, </a:t>
            </a:r>
            <a:r>
              <a:rPr lang="en-US" sz="1400" b="1" dirty="0" err="1"/>
              <a:t>InterfaceB</a:t>
            </a:r>
            <a:r>
              <a:rPr lang="en-US" sz="1400" dirty="0"/>
              <a:t> {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V_C = 30</a:t>
            </a:r>
            <a:r>
              <a:rPr lang="en-US" sz="1400" dirty="0" smtClean="0"/>
              <a:t>;</a:t>
            </a:r>
            <a:endParaRPr sz="1400" dirty="0"/>
          </a:p>
          <a:p>
            <a:r>
              <a:rPr lang="en-US" sz="1400" dirty="0"/>
              <a:t>	void </a:t>
            </a:r>
            <a:r>
              <a:rPr lang="en-US" sz="1400" dirty="0" err="1"/>
              <a:t>testC</a:t>
            </a:r>
            <a:r>
              <a:rPr lang="en-US" sz="1400" dirty="0"/>
              <a:t>();</a:t>
            </a:r>
            <a:endParaRPr sz="1400" dirty="0"/>
          </a:p>
          <a:p>
            <a:r>
              <a:rPr lang="en-US" sz="1400" dirty="0" smtClean="0"/>
              <a:t>}</a:t>
            </a:r>
            <a:endParaRPr sz="1400" dirty="0"/>
          </a:p>
          <a:p>
            <a:r>
              <a:rPr lang="en-US" sz="1400" dirty="0"/>
              <a:t>// </a:t>
            </a:r>
            <a:r>
              <a:rPr sz="1400" dirty="0"/>
              <a:t>实现第三个接口</a:t>
            </a:r>
            <a:endParaRPr sz="1400" dirty="0"/>
          </a:p>
          <a:p>
            <a:r>
              <a:rPr lang="en-US" sz="1400" dirty="0"/>
              <a:t>public class </a:t>
            </a:r>
            <a:r>
              <a:rPr lang="en-US" sz="1400" dirty="0" err="1"/>
              <a:t>InterfaceExtendsDemo</a:t>
            </a:r>
            <a:r>
              <a:rPr lang="en-US" sz="1400" dirty="0"/>
              <a:t> </a:t>
            </a:r>
            <a:r>
              <a:rPr lang="en-US" sz="1400" b="1" dirty="0"/>
              <a:t>implements </a:t>
            </a:r>
            <a:r>
              <a:rPr lang="en-US" sz="1400" b="1" dirty="0" err="1"/>
              <a:t>InterfaceC</a:t>
            </a:r>
            <a:r>
              <a:rPr lang="en-US" sz="1400" dirty="0"/>
              <a:t> {</a:t>
            </a:r>
            <a:endParaRPr sz="1400" dirty="0"/>
          </a:p>
          <a:p>
            <a:r>
              <a:rPr lang="en-US" sz="1400" dirty="0"/>
              <a:t>	// </a:t>
            </a:r>
            <a:r>
              <a:rPr sz="1400" dirty="0"/>
              <a:t>实现三个抽象方法</a:t>
            </a:r>
            <a:endParaRPr sz="1400" dirty="0"/>
          </a:p>
          <a:p>
            <a:r>
              <a:rPr lang="en-US" sz="1400" dirty="0"/>
              <a:t>	public void </a:t>
            </a:r>
            <a:r>
              <a:rPr lang="en-US" sz="1400" dirty="0" err="1"/>
              <a:t>testA</a:t>
            </a:r>
            <a:r>
              <a:rPr lang="en-US" sz="1400" dirty="0"/>
              <a:t>() {</a:t>
            </a:r>
            <a:endParaRPr sz="1400" dirty="0"/>
          </a:p>
          <a:p>
            <a:r>
              <a:rPr lang="en-US" sz="1400" dirty="0"/>
              <a:t>		</a:t>
            </a:r>
            <a:r>
              <a:rPr lang="en-US" sz="1400" dirty="0" err="1"/>
              <a:t>System.out.println</a:t>
            </a:r>
            <a:r>
              <a:rPr lang="en-US" sz="1400" dirty="0"/>
              <a:t>("</a:t>
            </a:r>
            <a:r>
              <a:rPr lang="en-US" sz="1400" dirty="0" err="1"/>
              <a:t>testA</a:t>
            </a:r>
            <a:r>
              <a:rPr lang="en-US" sz="1400" dirty="0"/>
              <a:t>()</a:t>
            </a:r>
            <a:r>
              <a:rPr sz="1400" dirty="0"/>
              <a:t>方法</a:t>
            </a:r>
            <a:r>
              <a:rPr lang="en-US" sz="1400" dirty="0" smtClean="0"/>
              <a:t>");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smtClean="0"/>
              <a:t>}</a:t>
            </a:r>
            <a:endParaRPr sz="1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2357422" y="1643056"/>
            <a:ext cx="1214446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i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4214810" y="2143122"/>
            <a:ext cx="2928958" cy="1000133"/>
          </a:xfrm>
          <a:prstGeom prst="wedgeRoundRectCallout">
            <a:avLst>
              <a:gd name="adj1" fmla="val -71790"/>
              <a:gd name="adj2" fmla="val -75407"/>
              <a:gd name="adj3" fmla="val 16667"/>
            </a:avLst>
          </a:prstGeo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defRPr/>
            </a:pPr>
            <a:r>
              <a:rPr lang="en-US" altLang="en-US" sz="1800" b="1" i="0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InterfaceC</a:t>
            </a:r>
            <a:r>
              <a:rPr lang="zh-CN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接口将获得</a:t>
            </a:r>
            <a:r>
              <a:rPr lang="en-US" altLang="en-US" sz="1800" b="1" i="0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InterfaceA</a:t>
            </a:r>
            <a:r>
              <a:rPr lang="zh-CN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和</a:t>
            </a:r>
            <a:r>
              <a:rPr lang="en-US" altLang="en-US" sz="1800" b="1" i="0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InterfaceB</a:t>
            </a:r>
            <a:r>
              <a:rPr lang="zh-CN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中定义的常量和抽象方法</a:t>
            </a:r>
            <a:endParaRPr lang="zh-CN" altLang="en-US" sz="1800" b="1" i="0" dirty="0" smtClean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build="p"/>
      <p:bldP spid="7" grpId="0" animBg="1"/>
      <p:bldP spid="7" grpId="1" animBg="1"/>
      <p:bldP spid="10" grpId="0" animBg="1"/>
      <p:bldP spid="1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39"/>
            <a:ext cx="8207375" cy="642941"/>
          </a:xfrm>
        </p:spPr>
        <p:txBody>
          <a:bodyPr/>
          <a:lstStyle/>
          <a:p>
            <a:r>
              <a:rPr dirty="0" smtClean="0"/>
              <a:t>InterfaceExtendsDemo.java</a:t>
            </a:r>
            <a:r>
              <a:rPr lang="zh-CN" altLang="en-US" dirty="0" smtClean="0"/>
              <a:t>（代码</a:t>
            </a:r>
            <a:r>
              <a:rPr dirty="0" smtClean="0"/>
              <a:t>3</a:t>
            </a:r>
            <a:r>
              <a:rPr lang="zh-CN" altLang="en-US" dirty="0" smtClean="0"/>
              <a:t>）：</a:t>
            </a:r>
            <a:endParaRPr lang="zh-CN" dirty="0"/>
          </a:p>
          <a:p>
            <a:pPr>
              <a:buNone/>
            </a:pP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285852" y="1754871"/>
            <a:ext cx="6357956" cy="2031325"/>
          </a:xfrm>
        </p:spPr>
        <p:txBody>
          <a:bodyPr/>
          <a:lstStyle/>
          <a:p>
            <a:r>
              <a:rPr lang="en-US" sz="1400" dirty="0"/>
              <a:t>public void </a:t>
            </a:r>
            <a:r>
              <a:rPr lang="en-US" sz="1400" dirty="0" err="1"/>
              <a:t>testB</a:t>
            </a:r>
            <a:r>
              <a:rPr lang="en-US" sz="1400" dirty="0"/>
              <a:t>() {</a:t>
            </a:r>
            <a:endParaRPr sz="1400" dirty="0"/>
          </a:p>
          <a:p>
            <a:r>
              <a:rPr lang="en-US" sz="1400" dirty="0"/>
              <a:t>		</a:t>
            </a:r>
            <a:r>
              <a:rPr lang="en-US" sz="1400" dirty="0" err="1"/>
              <a:t>System.out.println</a:t>
            </a:r>
            <a:r>
              <a:rPr lang="en-US" sz="1400" dirty="0"/>
              <a:t>("</a:t>
            </a:r>
            <a:r>
              <a:rPr lang="en-US" sz="1400" dirty="0" err="1"/>
              <a:t>testB</a:t>
            </a:r>
            <a:r>
              <a:rPr lang="en-US" sz="1400" dirty="0"/>
              <a:t>()</a:t>
            </a:r>
            <a:r>
              <a:rPr sz="1400" dirty="0"/>
              <a:t>方法</a:t>
            </a:r>
            <a:r>
              <a:rPr lang="en-US" sz="1400" dirty="0" smtClean="0"/>
              <a:t>");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smtClean="0"/>
              <a:t>}</a:t>
            </a:r>
            <a:endParaRPr sz="1400" dirty="0" smtClean="0"/>
          </a:p>
          <a:p>
            <a:r>
              <a:rPr lang="en-US" sz="1400" dirty="0" smtClean="0"/>
              <a:t>	public void </a:t>
            </a:r>
            <a:r>
              <a:rPr lang="en-US" sz="1400" dirty="0" err="1" smtClean="0"/>
              <a:t>testC</a:t>
            </a:r>
            <a:r>
              <a:rPr lang="en-US" sz="1400" dirty="0" smtClean="0"/>
              <a:t>() {</a:t>
            </a:r>
            <a:endParaRPr sz="1400" dirty="0" smtClean="0"/>
          </a:p>
          <a:p>
            <a:r>
              <a:rPr lang="en-US" sz="1400" dirty="0"/>
              <a:t>		</a:t>
            </a:r>
            <a:r>
              <a:rPr lang="en-US" sz="1400" dirty="0" err="1"/>
              <a:t>System.out.println</a:t>
            </a:r>
            <a:r>
              <a:rPr lang="en-US" sz="1400" dirty="0"/>
              <a:t>("</a:t>
            </a:r>
            <a:r>
              <a:rPr lang="en-US" sz="1400" dirty="0" err="1"/>
              <a:t>testC</a:t>
            </a:r>
            <a:r>
              <a:rPr lang="en-US" sz="1400" dirty="0"/>
              <a:t>()</a:t>
            </a:r>
            <a:r>
              <a:rPr sz="1400" dirty="0"/>
              <a:t>方法</a:t>
            </a:r>
            <a:r>
              <a:rPr lang="en-US" sz="1400" dirty="0" smtClean="0"/>
              <a:t>");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smtClean="0"/>
              <a:t>}</a:t>
            </a:r>
            <a:endParaRPr lang="en-US" sz="1400" dirty="0" smtClean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00049"/>
            <a:ext cx="8207375" cy="642941"/>
          </a:xfrm>
        </p:spPr>
        <p:txBody>
          <a:bodyPr/>
          <a:lstStyle/>
          <a:p>
            <a:r>
              <a:rPr dirty="0" smtClean="0"/>
              <a:t>InterfaceExtendsDemo.java</a:t>
            </a:r>
            <a:r>
              <a:rPr lang="zh-CN" altLang="en-US" dirty="0" smtClean="0"/>
              <a:t>（代码</a:t>
            </a:r>
            <a:r>
              <a:rPr dirty="0"/>
              <a:t>4</a:t>
            </a:r>
            <a:r>
              <a:rPr lang="zh-CN" altLang="en-US" dirty="0" smtClean="0"/>
              <a:t>）：</a:t>
            </a:r>
            <a:endParaRPr lang="zh-CN" dirty="0"/>
          </a:p>
          <a:p>
            <a:pPr>
              <a:buNone/>
            </a:pP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285852" y="1000115"/>
            <a:ext cx="7643866" cy="3970318"/>
          </a:xfrm>
        </p:spPr>
        <p:txBody>
          <a:bodyPr/>
          <a:lstStyle/>
          <a:p>
            <a:r>
              <a:rPr lang="en-US" sz="1400" dirty="0" smtClean="0"/>
              <a:t>	public static void 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 {</a:t>
            </a:r>
            <a:endParaRPr sz="1400" dirty="0" smtClean="0"/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b="1" dirty="0" err="1" smtClean="0"/>
              <a:t>InterfaceC.V_A</a:t>
            </a:r>
            <a:r>
              <a:rPr lang="en-US" sz="1400" dirty="0" smtClean="0"/>
              <a:t>);</a:t>
            </a:r>
            <a:endParaRPr sz="1400" dirty="0" smtClean="0"/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b="1" dirty="0" err="1" smtClean="0"/>
              <a:t>InterfaceC.V_B</a:t>
            </a:r>
            <a:r>
              <a:rPr lang="en-US" sz="1400" dirty="0" smtClean="0"/>
              <a:t>);</a:t>
            </a:r>
            <a:endParaRPr sz="1400" dirty="0" smtClean="0"/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b="1" dirty="0" err="1" smtClean="0"/>
              <a:t>InterfaceC.V_C</a:t>
            </a:r>
            <a:r>
              <a:rPr lang="en-US" sz="1400" dirty="0" smtClean="0"/>
              <a:t>);</a:t>
            </a:r>
            <a:endParaRPr sz="1400" dirty="0" smtClean="0"/>
          </a:p>
          <a:p>
            <a:r>
              <a:rPr lang="en-US" sz="1400" dirty="0" smtClean="0"/>
              <a:t>	</a:t>
            </a:r>
            <a:r>
              <a:rPr lang="en-US" sz="1400" dirty="0"/>
              <a:t>	// </a:t>
            </a:r>
            <a:r>
              <a:rPr lang="en-US" sz="1400" dirty="0" err="1" smtClean="0"/>
              <a:t>声明第三个接口变量，并指向其实现类的实例对象</a:t>
            </a:r>
            <a:endParaRPr lang="en-US" sz="1400" dirty="0" smtClean="0"/>
          </a:p>
          <a:p>
            <a:r>
              <a:rPr lang="en-US" sz="1400" dirty="0"/>
              <a:t>		</a:t>
            </a:r>
            <a:r>
              <a:rPr lang="en-US" sz="1400" dirty="0" err="1"/>
              <a:t>InterfaceC</a:t>
            </a:r>
            <a:r>
              <a:rPr lang="en-US" sz="1400" dirty="0"/>
              <a:t> </a:t>
            </a:r>
            <a:r>
              <a:rPr lang="en-US" sz="1400" dirty="0" err="1"/>
              <a:t>ic</a:t>
            </a:r>
            <a:r>
              <a:rPr lang="en-US" sz="1400" dirty="0"/>
              <a:t> = new </a:t>
            </a:r>
            <a:r>
              <a:rPr lang="en-US" sz="1400" dirty="0" err="1"/>
              <a:t>InterfaceExtendsDemo</a:t>
            </a:r>
            <a:r>
              <a:rPr lang="en-US" sz="1400" dirty="0" smtClean="0"/>
              <a:t>();</a:t>
            </a:r>
            <a:endParaRPr lang="en-US" sz="1400" dirty="0" smtClean="0"/>
          </a:p>
          <a:p>
            <a:r>
              <a:rPr lang="en-US" sz="1400" dirty="0"/>
              <a:t>		// </a:t>
            </a:r>
            <a:r>
              <a:rPr lang="en-US" sz="1400" dirty="0" err="1" smtClean="0"/>
              <a:t>调用接口中的方法</a:t>
            </a:r>
            <a:endParaRPr lang="en-US" sz="1400" dirty="0" smtClean="0"/>
          </a:p>
          <a:p>
            <a:r>
              <a:rPr lang="en-US" sz="1400" dirty="0"/>
              <a:t>		</a:t>
            </a:r>
            <a:r>
              <a:rPr lang="en-US" sz="1400" dirty="0" err="1"/>
              <a:t>ic.testA</a:t>
            </a:r>
            <a:r>
              <a:rPr lang="en-US" sz="1400" dirty="0" smtClean="0"/>
              <a:t>();</a:t>
            </a:r>
            <a:endParaRPr lang="en-US" sz="1400" dirty="0" smtClean="0"/>
          </a:p>
          <a:p>
            <a:r>
              <a:rPr lang="en-US" sz="1400" dirty="0"/>
              <a:t>		</a:t>
            </a:r>
            <a:r>
              <a:rPr lang="en-US" sz="1400" dirty="0" err="1"/>
              <a:t>ic.testB</a:t>
            </a:r>
            <a:r>
              <a:rPr lang="en-US" sz="1400" dirty="0" smtClean="0"/>
              <a:t>();</a:t>
            </a:r>
            <a:endParaRPr lang="en-US" sz="1400" dirty="0" smtClean="0"/>
          </a:p>
          <a:p>
            <a:r>
              <a:rPr lang="en-US" sz="1400" dirty="0"/>
              <a:t>		</a:t>
            </a:r>
            <a:r>
              <a:rPr lang="en-US" sz="1400" dirty="0" err="1"/>
              <a:t>ic.testC</a:t>
            </a:r>
            <a:r>
              <a:rPr lang="en-US" sz="1400" dirty="0" smtClean="0"/>
              <a:t>();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}</a:t>
            </a:r>
            <a:endParaRPr lang="en-US" sz="1400" dirty="0" smtClean="0"/>
          </a:p>
          <a:p>
            <a:r>
              <a:rPr lang="en-US" sz="1400" dirty="0" smtClean="0"/>
              <a:t>}</a:t>
            </a:r>
            <a:endParaRPr sz="1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3143240" y="1428742"/>
            <a:ext cx="3857652" cy="928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i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6143604" y="571486"/>
            <a:ext cx="3000396" cy="642942"/>
          </a:xfrm>
          <a:prstGeom prst="wedgeRoundRectCallout">
            <a:avLst>
              <a:gd name="adj1" fmla="val -56552"/>
              <a:gd name="adj2" fmla="val 81454"/>
              <a:gd name="adj3" fmla="val 16667"/>
            </a:avLst>
          </a:prstGeo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defRPr/>
            </a:pPr>
            <a:r>
              <a:rPr lang="zh-CN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使用第三个接口可以直接访问</a:t>
            </a:r>
            <a:r>
              <a:rPr lang="en-US" altLang="zh-CN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V_A</a:t>
            </a:r>
            <a:r>
              <a:rPr lang="zh-CN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、</a:t>
            </a:r>
            <a:r>
              <a:rPr lang="en-US" altLang="zh-CN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V_B</a:t>
            </a:r>
            <a:r>
              <a:rPr lang="zh-CN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和</a:t>
            </a:r>
            <a:r>
              <a:rPr lang="en-US" altLang="zh-CN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V_C</a:t>
            </a:r>
            <a:r>
              <a:rPr lang="zh-CN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常量</a:t>
            </a:r>
            <a:endParaRPr lang="zh-CN" altLang="en-US" sz="1800" b="1" i="0" dirty="0" smtClean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build="p"/>
      <p:bldP spid="7" grpId="0" animBg="1"/>
      <p:bldP spid="7" grpId="1" animBg="1"/>
      <p:bldP spid="10" grpId="0" animBg="1"/>
      <p:bldP spid="10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39"/>
            <a:ext cx="8207375" cy="642941"/>
          </a:xfrm>
        </p:spPr>
        <p:txBody>
          <a:bodyPr/>
          <a:lstStyle/>
          <a:p>
            <a:r>
              <a:rPr lang="zh-CN" altLang="en-US" dirty="0" smtClean="0"/>
              <a:t>运行结果如下：</a:t>
            </a:r>
            <a:endParaRPr lang="zh-CN" dirty="0"/>
          </a:p>
          <a:p>
            <a:pPr>
              <a:buNone/>
            </a:pP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285852" y="1709692"/>
            <a:ext cx="4357718" cy="2862322"/>
          </a:xfrm>
        </p:spPr>
        <p:txBody>
          <a:bodyPr/>
          <a:lstStyle/>
          <a:p>
            <a:r>
              <a:rPr lang="en-US" dirty="0" smtClean="0">
                <a:ea typeface="Cambria Math" panose="02040503050406030204" pitchFamily="18" charset="0"/>
              </a:rPr>
              <a:t>10</a:t>
            </a:r>
            <a:endParaRPr lang="en-US" dirty="0" smtClean="0">
              <a:ea typeface="Cambria Math" panose="02040503050406030204" pitchFamily="18" charset="0"/>
            </a:endParaRPr>
          </a:p>
          <a:p>
            <a:r>
              <a:rPr lang="en-US" dirty="0" smtClean="0">
                <a:ea typeface="Cambria Math" panose="02040503050406030204" pitchFamily="18" charset="0"/>
              </a:rPr>
              <a:t>20</a:t>
            </a:r>
            <a:endParaRPr lang="en-US" dirty="0" smtClean="0">
              <a:ea typeface="Cambria Math" panose="02040503050406030204" pitchFamily="18" charset="0"/>
            </a:endParaRPr>
          </a:p>
          <a:p>
            <a:r>
              <a:rPr lang="en-US" dirty="0" smtClean="0">
                <a:ea typeface="Cambria Math" panose="02040503050406030204" pitchFamily="18" charset="0"/>
              </a:rPr>
              <a:t>30</a:t>
            </a:r>
            <a:endParaRPr lang="en-US" dirty="0" smtClean="0">
              <a:ea typeface="Cambria Math" panose="02040503050406030204" pitchFamily="18" charset="0"/>
            </a:endParaRPr>
          </a:p>
          <a:p>
            <a:r>
              <a:rPr lang="en-US" dirty="0" err="1">
                <a:ea typeface="Cambria Math" panose="02040503050406030204" pitchFamily="18" charset="0"/>
              </a:rPr>
              <a:t>testA</a:t>
            </a:r>
            <a:r>
              <a:rPr lang="en-US" dirty="0" smtClean="0">
                <a:ea typeface="Cambria Math" panose="02040503050406030204" pitchFamily="18" charset="0"/>
              </a:rPr>
              <a:t>()</a:t>
            </a:r>
            <a:r>
              <a:rPr lang="en-US" dirty="0" err="1" smtClean="0">
                <a:ea typeface="Cambria Math" panose="02040503050406030204" pitchFamily="18" charset="0"/>
              </a:rPr>
              <a:t>方法</a:t>
            </a:r>
            <a:endParaRPr lang="en-US" dirty="0" smtClean="0">
              <a:ea typeface="Cambria Math" panose="02040503050406030204" pitchFamily="18" charset="0"/>
            </a:endParaRPr>
          </a:p>
          <a:p>
            <a:r>
              <a:rPr lang="en-US" dirty="0" err="1">
                <a:ea typeface="Cambria Math" panose="02040503050406030204" pitchFamily="18" charset="0"/>
              </a:rPr>
              <a:t>testB</a:t>
            </a:r>
            <a:r>
              <a:rPr lang="en-US" dirty="0" smtClean="0">
                <a:ea typeface="Cambria Math" panose="02040503050406030204" pitchFamily="18" charset="0"/>
              </a:rPr>
              <a:t>()</a:t>
            </a:r>
            <a:r>
              <a:rPr lang="en-US" dirty="0" err="1" smtClean="0">
                <a:ea typeface="Cambria Math" panose="02040503050406030204" pitchFamily="18" charset="0"/>
              </a:rPr>
              <a:t>方法</a:t>
            </a:r>
            <a:endParaRPr lang="en-US" dirty="0" smtClean="0">
              <a:ea typeface="Cambria Math" panose="02040503050406030204" pitchFamily="18" charset="0"/>
            </a:endParaRPr>
          </a:p>
          <a:p>
            <a:r>
              <a:rPr lang="en-US" dirty="0" err="1">
                <a:ea typeface="Cambria Math" panose="02040503050406030204" pitchFamily="18" charset="0"/>
              </a:rPr>
              <a:t>testC</a:t>
            </a:r>
            <a:r>
              <a:rPr lang="en-US" dirty="0" smtClean="0">
                <a:ea typeface="Cambria Math" panose="02040503050406030204" pitchFamily="18" charset="0"/>
              </a:rPr>
              <a:t>()</a:t>
            </a:r>
            <a:r>
              <a:rPr lang="en-US" dirty="0" err="1" smtClean="0">
                <a:ea typeface="Cambria Math" panose="02040503050406030204" pitchFamily="18" charset="0"/>
              </a:rPr>
              <a:t>方法</a:t>
            </a:r>
            <a:endParaRPr lang="en-US" dirty="0">
              <a:ea typeface="Cambria Math" panose="02040503050406030204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50" y="928676"/>
            <a:ext cx="7215212" cy="2000264"/>
          </a:xfrm>
        </p:spPr>
        <p:txBody>
          <a:bodyPr/>
          <a:lstStyle/>
          <a:p>
            <a:r>
              <a:rPr dirty="0"/>
              <a:t>一个</a:t>
            </a:r>
            <a:r>
              <a:rPr lang="en-US" dirty="0"/>
              <a:t>Java</a:t>
            </a:r>
            <a:r>
              <a:rPr dirty="0"/>
              <a:t>源文件中可以有多个接口和类，但最多只能有一个接口或类是</a:t>
            </a:r>
            <a:r>
              <a:rPr lang="en-US" dirty="0"/>
              <a:t>public</a:t>
            </a:r>
            <a:r>
              <a:rPr dirty="0"/>
              <a:t>，且该源文件的文件名必须与</a:t>
            </a:r>
            <a:r>
              <a:rPr lang="en-US" dirty="0"/>
              <a:t>public</a:t>
            </a:r>
            <a:r>
              <a:rPr dirty="0"/>
              <a:t>接口名或类名一致。例如：在</a:t>
            </a:r>
            <a:r>
              <a:rPr lang="en-US" dirty="0"/>
              <a:t>MyInterface.java</a:t>
            </a:r>
            <a:r>
              <a:rPr dirty="0"/>
              <a:t>源文件中文件名与</a:t>
            </a:r>
            <a:r>
              <a:rPr lang="en-US" dirty="0"/>
              <a:t>public</a:t>
            </a:r>
            <a:r>
              <a:rPr dirty="0"/>
              <a:t>接口的接口名“</a:t>
            </a:r>
            <a:r>
              <a:rPr lang="en-US" dirty="0" err="1"/>
              <a:t>MyInterface</a:t>
            </a:r>
            <a:r>
              <a:rPr dirty="0"/>
              <a:t>”一致；在</a:t>
            </a:r>
            <a:r>
              <a:rPr lang="en-US" dirty="0"/>
              <a:t>InterfaceExtendsDemo.java</a:t>
            </a:r>
            <a:r>
              <a:rPr dirty="0"/>
              <a:t>源文件中有三个接口和一个类，文件名与</a:t>
            </a:r>
            <a:r>
              <a:rPr lang="en-US" dirty="0"/>
              <a:t>public</a:t>
            </a:r>
            <a:r>
              <a:rPr dirty="0"/>
              <a:t>类的类名“</a:t>
            </a:r>
            <a:r>
              <a:rPr lang="en-US" dirty="0" err="1"/>
              <a:t>InterfaceExtendsDemo</a:t>
            </a:r>
            <a:r>
              <a:rPr dirty="0"/>
              <a:t>”一致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52" y="1104589"/>
            <a:ext cx="484014" cy="484014"/>
          </a:xfrm>
          <a:prstGeom prst="rect">
            <a:avLst/>
          </a:prstGeom>
        </p:spPr>
      </p:pic>
      <p:sp>
        <p:nvSpPr>
          <p:cNvPr id="12" name="文本框 6"/>
          <p:cNvSpPr txBox="1"/>
          <p:nvPr/>
        </p:nvSpPr>
        <p:spPr>
          <a:xfrm>
            <a:off x="192061" y="1557548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build="p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39"/>
            <a:ext cx="8207375" cy="3929089"/>
          </a:xfrm>
        </p:spPr>
        <p:txBody>
          <a:bodyPr/>
          <a:lstStyle/>
          <a:p>
            <a:r>
              <a:rPr lang="zh-CN" dirty="0"/>
              <a:t>接口和抽象类有很多相似之处，都具有如下</a:t>
            </a:r>
            <a:r>
              <a:rPr lang="zh-CN" dirty="0" smtClean="0"/>
              <a:t>特征</a:t>
            </a:r>
            <a:r>
              <a:rPr lang="zh-CN" altLang="en-US" dirty="0" smtClean="0"/>
              <a:t>：</a:t>
            </a:r>
            <a:endParaRPr dirty="0" smtClean="0"/>
          </a:p>
          <a:p>
            <a:pPr lvl="1"/>
            <a:r>
              <a:rPr dirty="0"/>
              <a:t>接口和抽象类都不能被实例化，需要被其他类实现或继承；</a:t>
            </a:r>
            <a:endParaRPr dirty="0"/>
          </a:p>
          <a:p>
            <a:pPr lvl="1"/>
            <a:r>
              <a:rPr dirty="0"/>
              <a:t>接口和抽象类的类型变量都可以指向其实现类或子类的实例对象；</a:t>
            </a:r>
            <a:endParaRPr dirty="0"/>
          </a:p>
          <a:p>
            <a:pPr lvl="1"/>
            <a:r>
              <a:rPr dirty="0"/>
              <a:t>接口和抽象类都可以包含抽象方法，实现接口或继承抽象类时都必须实现这些抽象方法。</a:t>
            </a:r>
            <a:endParaRPr dirty="0"/>
          </a:p>
          <a:p>
            <a:pPr>
              <a:buNone/>
            </a:pP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39"/>
            <a:ext cx="8207375" cy="3929089"/>
          </a:xfrm>
        </p:spPr>
        <p:txBody>
          <a:bodyPr/>
          <a:lstStyle/>
          <a:p>
            <a:r>
              <a:rPr lang="zh-CN" dirty="0"/>
              <a:t>但接口和抽象类之间是有区别的，这种区别主要体现在二者设计目的上</a:t>
            </a:r>
            <a:r>
              <a:rPr lang="zh-CN" altLang="en-US" dirty="0" smtClean="0"/>
              <a:t>：</a:t>
            </a:r>
            <a:endParaRPr dirty="0" smtClean="0"/>
          </a:p>
          <a:p>
            <a:pPr lvl="1"/>
            <a:r>
              <a:rPr dirty="0"/>
              <a:t>接口体现的是一种规范，这种规范类似于总纲，是系统各模块应该遵循的标准，以便各模块之间实现耦合、以及通信功能；</a:t>
            </a:r>
            <a:endParaRPr dirty="0"/>
          </a:p>
          <a:p>
            <a:pPr lvl="1"/>
            <a:r>
              <a:rPr dirty="0"/>
              <a:t>抽象类体现的是一种模版式设计。抽象类可以被当成系统实现过程中的中间产品，该产品已实现了部分功能但不能当成最终产品，必须进一步完善，而完善可能有几种不同方式。</a:t>
            </a: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39"/>
            <a:ext cx="8207375" cy="3929089"/>
          </a:xfrm>
        </p:spPr>
        <p:txBody>
          <a:bodyPr/>
          <a:lstStyle/>
          <a:p>
            <a:r>
              <a:rPr lang="zh-CN" dirty="0"/>
              <a:t>接口和抽象类在使用过程中还需注意以下几点区别</a:t>
            </a:r>
            <a:r>
              <a:rPr lang="zh-CN" altLang="en-US" dirty="0" smtClean="0"/>
              <a:t>：</a:t>
            </a:r>
            <a:endParaRPr dirty="0" smtClean="0"/>
          </a:p>
          <a:p>
            <a:pPr lvl="1"/>
            <a:r>
              <a:rPr dirty="0"/>
              <a:t>接口中除了默认方法和类方法，不能为普通方法提供方法实现（没有方法体）；而抽象类则完全可以为普通方法提供方法实现；</a:t>
            </a:r>
            <a:endParaRPr dirty="0"/>
          </a:p>
          <a:p>
            <a:pPr lvl="1"/>
            <a:r>
              <a:rPr dirty="0"/>
              <a:t>接口中定义的变量默认是public static final，且必须赋初值，其实现类中不能重新定义，也不能改变其值，即接口中定义的变量都是最终的静态常量；而抽象类中的定义的变量与普通类一样，默认是缺省，其实现类可以重新定义，也可以根据需要改变其值；</a:t>
            </a:r>
            <a:endParaRPr dirty="0"/>
          </a:p>
          <a:p>
            <a:pPr lvl="1"/>
            <a:r>
              <a:rPr dirty="0"/>
              <a:t>接口中定义的方法都默认缺省的是public，而抽象类则与类一样是默认缺省的；</a:t>
            </a:r>
            <a:endParaRPr dirty="0"/>
          </a:p>
          <a:p>
            <a:pPr lvl="1"/>
            <a:r>
              <a:rPr dirty="0"/>
              <a:t>接口不包含构造方法，而抽象类可以包含构造方法，抽象类的构造方法不是用于创建对象，而是让其子类调用以便完成初始化操作；</a:t>
            </a:r>
            <a:endParaRPr dirty="0"/>
          </a:p>
          <a:p>
            <a:pPr lvl="1"/>
            <a:r>
              <a:rPr dirty="0"/>
              <a:t>一个类最多只能有一个直接父类，包括抽象类；但一个类可以直接实现多个接口；一个接口可以有多个父接口。</a:t>
            </a: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本章目标</a:t>
            </a:r>
            <a:endParaRPr lang="zh-CN" altLang="en-US" dirty="0" smtClean="0"/>
          </a:p>
        </p:txBody>
      </p:sp>
      <p:graphicFrame>
        <p:nvGraphicFramePr>
          <p:cNvPr id="10" name="Group 96"/>
          <p:cNvGraphicFramePr>
            <a:graphicFrameLocks noGrp="1"/>
          </p:cNvGraphicFramePr>
          <p:nvPr/>
        </p:nvGraphicFramePr>
        <p:xfrm>
          <a:off x="857224" y="928676"/>
          <a:ext cx="7748587" cy="2723814"/>
        </p:xfrm>
        <a:graphic>
          <a:graphicData uri="http://schemas.openxmlformats.org/drawingml/2006/table">
            <a:tbl>
              <a:tblPr/>
              <a:tblGrid>
                <a:gridCol w="4392612"/>
                <a:gridCol w="720725"/>
                <a:gridCol w="647700"/>
                <a:gridCol w="647700"/>
                <a:gridCol w="647700"/>
                <a:gridCol w="692150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16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抽象类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l">
                        <a:lnSpc>
                          <a:spcPts val="1560"/>
                        </a:lnSpc>
                        <a:spcAft>
                          <a:spcPts val="360"/>
                        </a:spcAft>
                      </a:pPr>
                      <a:endParaRPr lang="en-US" altLang="en-US" sz="16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定义和实现接口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492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接口的继承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5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面向接口编程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instanceof</a:t>
                      </a: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关键字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3429021"/>
          </a:xfrm>
        </p:spPr>
        <p:txBody>
          <a:bodyPr/>
          <a:lstStyle/>
          <a:p>
            <a:r>
              <a:rPr lang="zh-CN" dirty="0"/>
              <a:t>接口体现的是一种规范和实现分离的设计哲学，充分利用接口能够降低程序各模块之间的耦合，从而提高系统的可扩展性以及可维护性。基于这种原则，许多软件设计架构都倡导“面向接口”编程，而不是面向实现类编程，以便通过面向接口编程来降低程序之间的耦合</a:t>
            </a:r>
            <a:r>
              <a:rPr lang="zh-CN" altLang="en-US" dirty="0" smtClean="0"/>
              <a:t>。</a:t>
            </a:r>
            <a:endParaRPr dirty="0" smtClean="0"/>
          </a:p>
          <a:p>
            <a:r>
              <a:rPr lang="zh-CN" dirty="0"/>
              <a:t>以面向接口编程常用的简单工厂模式为例，示范面向接口编程的</a:t>
            </a:r>
            <a:r>
              <a:rPr lang="zh-CN" dirty="0" smtClean="0"/>
              <a:t>优势</a:t>
            </a:r>
            <a:r>
              <a:rPr lang="zh-CN" altLang="en-US" dirty="0" smtClean="0"/>
              <a:t>。</a:t>
            </a:r>
            <a:endParaRPr lang="zh-CN" dirty="0"/>
          </a:p>
          <a:p>
            <a:pPr>
              <a:buNone/>
            </a:pP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6.2.4 </a:t>
            </a:r>
            <a:r>
              <a:rPr dirty="0" smtClean="0"/>
              <a:t>面向接口编程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3429021"/>
          </a:xfrm>
        </p:spPr>
        <p:txBody>
          <a:bodyPr/>
          <a:lstStyle/>
          <a:p>
            <a:r>
              <a:rPr lang="zh-CN" altLang="en-US" dirty="0" smtClean="0"/>
              <a:t>场景：</a:t>
            </a:r>
            <a:r>
              <a:rPr lang="zh-CN" dirty="0"/>
              <a:t>一个工厂</a:t>
            </a:r>
            <a:r>
              <a:rPr dirty="0"/>
              <a:t>Factory</a:t>
            </a:r>
            <a:r>
              <a:rPr lang="zh-CN" dirty="0"/>
              <a:t>能够生产一种产品</a:t>
            </a:r>
            <a:r>
              <a:rPr dirty="0"/>
              <a:t>ProductA</a:t>
            </a:r>
            <a:r>
              <a:rPr lang="zh-CN" dirty="0"/>
              <a:t>，有一天客户要求生产</a:t>
            </a:r>
            <a:r>
              <a:rPr dirty="0"/>
              <a:t>ProductB</a:t>
            </a:r>
            <a:r>
              <a:rPr lang="zh-CN" dirty="0"/>
              <a:t>，如果之前</a:t>
            </a:r>
            <a:r>
              <a:rPr dirty="0"/>
              <a:t>Factory</a:t>
            </a:r>
            <a:r>
              <a:rPr lang="zh-CN" dirty="0"/>
              <a:t>直接使用</a:t>
            </a:r>
            <a:r>
              <a:rPr dirty="0"/>
              <a:t>ProductA</a:t>
            </a:r>
            <a:r>
              <a:rPr lang="zh-CN" dirty="0"/>
              <a:t>进行生产，则系统需要使用</a:t>
            </a:r>
            <a:r>
              <a:rPr dirty="0"/>
              <a:t>ProductB</a:t>
            </a:r>
            <a:r>
              <a:rPr lang="zh-CN" dirty="0"/>
              <a:t>代替</a:t>
            </a:r>
            <a:r>
              <a:rPr dirty="0"/>
              <a:t>ProductA</a:t>
            </a:r>
            <a:r>
              <a:rPr lang="zh-CN" dirty="0"/>
              <a:t>进行重构；如果系统只有一处使用了</a:t>
            </a:r>
            <a:r>
              <a:rPr dirty="0"/>
              <a:t>ProductA</a:t>
            </a:r>
            <a:r>
              <a:rPr lang="zh-CN" dirty="0"/>
              <a:t>还比较好修改，但如果系统有多处使用了</a:t>
            </a:r>
            <a:r>
              <a:rPr dirty="0"/>
              <a:t>ProductA</a:t>
            </a:r>
            <a:r>
              <a:rPr lang="zh-CN" dirty="0"/>
              <a:t>则意味着每个都需要修改，这给系统后期的维护和可扩展带来巨大的</a:t>
            </a:r>
            <a:r>
              <a:rPr lang="zh-CN" dirty="0" smtClean="0"/>
              <a:t>工作量</a:t>
            </a:r>
            <a:r>
              <a:rPr lang="zh-CN" altLang="en-US" dirty="0" smtClean="0"/>
              <a:t>。</a:t>
            </a: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3429021"/>
          </a:xfrm>
        </p:spPr>
        <p:txBody>
          <a:bodyPr/>
          <a:lstStyle/>
          <a:p>
            <a:r>
              <a:rPr lang="zh-CN" dirty="0"/>
              <a:t>避免这种问题的</a:t>
            </a:r>
            <a:r>
              <a:rPr lang="zh-CN" dirty="0" smtClean="0"/>
              <a:t>产生</a:t>
            </a:r>
            <a:r>
              <a:rPr lang="zh-CN" altLang="en-US" dirty="0" smtClean="0"/>
              <a:t>，使用简单工厂模式进行解决，如图所示：</a:t>
            </a: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32129" name="Object 1"/>
          <p:cNvGraphicFramePr>
            <a:graphicFrameLocks noChangeAspect="1"/>
          </p:cNvGraphicFramePr>
          <p:nvPr/>
        </p:nvGraphicFramePr>
        <p:xfrm>
          <a:off x="928662" y="1714494"/>
          <a:ext cx="7960588" cy="3000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671300" imgH="4394200" progId="Visio.Drawing.11">
                  <p:embed/>
                </p:oleObj>
              </mc:Choice>
              <mc:Fallback>
                <p:oleObj name="" r:id="rId1" imgW="11671300" imgH="4394200" progId="Visio.Drawing.11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8662" y="1714494"/>
                        <a:ext cx="7960588" cy="30003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2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2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3429021"/>
          </a:xfrm>
        </p:spPr>
        <p:txBody>
          <a:bodyPr/>
          <a:lstStyle/>
          <a:p>
            <a:r>
              <a:rPr lang="zh-CN" altLang="en-US" dirty="0" smtClean="0"/>
              <a:t>代码</a:t>
            </a:r>
            <a:r>
              <a:rPr dirty="0"/>
              <a:t>IProduct.java </a:t>
            </a:r>
            <a:r>
              <a:rPr lang="zh-CN" altLang="en-US" dirty="0" smtClean="0"/>
              <a:t>：</a:t>
            </a: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285852" y="1709692"/>
            <a:ext cx="4357718" cy="2354491"/>
          </a:xfrm>
        </p:spPr>
        <p:txBody>
          <a:bodyPr/>
          <a:lstStyle/>
          <a:p>
            <a:r>
              <a:rPr lang="en-US" sz="1400" dirty="0"/>
              <a:t>/*</a:t>
            </a:r>
            <a:endParaRPr lang="en-US" sz="1400" dirty="0"/>
          </a:p>
          <a:p>
            <a:r>
              <a:rPr lang="en-US" sz="1400" dirty="0"/>
              <a:t> * </a:t>
            </a:r>
            <a:r>
              <a:rPr lang="en-US" sz="1400" dirty="0" err="1"/>
              <a:t>产品的抽象接口</a:t>
            </a:r>
            <a:endParaRPr lang="en-US" sz="1400" dirty="0"/>
          </a:p>
          <a:p>
            <a:r>
              <a:rPr lang="en-US" sz="1400" dirty="0"/>
              <a:t> */</a:t>
            </a:r>
            <a:endParaRPr lang="en-US" sz="1400" dirty="0"/>
          </a:p>
          <a:p>
            <a:r>
              <a:rPr lang="en-US" sz="1400" dirty="0"/>
              <a:t>public interface </a:t>
            </a:r>
            <a:r>
              <a:rPr lang="en-US" sz="1400" dirty="0" err="1"/>
              <a:t>IProduct</a:t>
            </a:r>
            <a:r>
              <a:rPr lang="en-US" sz="1400" dirty="0"/>
              <a:t> {</a:t>
            </a:r>
            <a:endParaRPr lang="en-US" sz="1400" dirty="0"/>
          </a:p>
          <a:p>
            <a:r>
              <a:rPr lang="en-US" sz="1400" dirty="0"/>
              <a:t>	//</a:t>
            </a:r>
            <a:r>
              <a:rPr lang="en-US" sz="1400" dirty="0" err="1"/>
              <a:t>获取产品</a:t>
            </a:r>
            <a:endParaRPr lang="en-US" sz="1400" dirty="0"/>
          </a:p>
          <a:p>
            <a:r>
              <a:rPr lang="en-US" sz="1400" dirty="0"/>
              <a:t>	String get();</a:t>
            </a:r>
            <a:endParaRPr lang="en-US" sz="1400" dirty="0"/>
          </a:p>
          <a:p>
            <a:r>
              <a:rPr lang="en-US" sz="1400" dirty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3429021"/>
          </a:xfrm>
        </p:spPr>
        <p:txBody>
          <a:bodyPr/>
          <a:lstStyle/>
          <a:p>
            <a:r>
              <a:rPr lang="zh-CN" altLang="en-US" dirty="0" smtClean="0"/>
              <a:t>代码</a:t>
            </a:r>
            <a:r>
              <a:rPr dirty="0"/>
              <a:t>ProductA</a:t>
            </a:r>
            <a:r>
              <a:rPr dirty="0" smtClean="0"/>
              <a:t>.java </a:t>
            </a:r>
            <a:r>
              <a:rPr lang="zh-CN" altLang="en-US" dirty="0" smtClean="0"/>
              <a:t>：</a:t>
            </a: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285852" y="1709693"/>
            <a:ext cx="5715040" cy="2362256"/>
          </a:xfrm>
        </p:spPr>
        <p:txBody>
          <a:bodyPr/>
          <a:lstStyle/>
          <a:p>
            <a:r>
              <a:rPr lang="en-US" sz="1400" dirty="0"/>
              <a:t>//</a:t>
            </a:r>
            <a:r>
              <a:rPr lang="en-US" sz="1400" dirty="0" err="1"/>
              <a:t>ProductA</a:t>
            </a:r>
            <a:r>
              <a:rPr sz="1400" dirty="0"/>
              <a:t>实现</a:t>
            </a:r>
            <a:r>
              <a:rPr lang="en-US" sz="1400" dirty="0" err="1"/>
              <a:t>IProduct</a:t>
            </a:r>
            <a:r>
              <a:rPr sz="1400" dirty="0"/>
              <a:t>接口</a:t>
            </a:r>
            <a:endParaRPr sz="1400" dirty="0"/>
          </a:p>
          <a:p>
            <a:r>
              <a:rPr lang="en-US" sz="1400" dirty="0"/>
              <a:t>public class </a:t>
            </a:r>
            <a:r>
              <a:rPr lang="en-US" sz="1400" dirty="0" err="1"/>
              <a:t>ProductA</a:t>
            </a:r>
            <a:r>
              <a:rPr lang="en-US" sz="1400" dirty="0"/>
              <a:t> implements </a:t>
            </a:r>
            <a:r>
              <a:rPr lang="en-US" sz="1400" dirty="0" err="1"/>
              <a:t>IProduct</a:t>
            </a:r>
            <a:r>
              <a:rPr lang="en-US" sz="1400" dirty="0"/>
              <a:t>{</a:t>
            </a:r>
            <a:endParaRPr sz="1400" dirty="0"/>
          </a:p>
          <a:p>
            <a:r>
              <a:rPr lang="en-US" sz="1400" dirty="0"/>
              <a:t>	//</a:t>
            </a:r>
            <a:r>
              <a:rPr sz="1400" dirty="0"/>
              <a:t>实现接口中的抽象方法</a:t>
            </a:r>
            <a:endParaRPr sz="1400" dirty="0"/>
          </a:p>
          <a:p>
            <a:r>
              <a:rPr lang="en-US" sz="1400" dirty="0"/>
              <a:t>	public String get() {</a:t>
            </a:r>
            <a:endParaRPr sz="1400" dirty="0"/>
          </a:p>
          <a:p>
            <a:r>
              <a:rPr lang="en-US" sz="1400" dirty="0"/>
              <a:t>		return "</a:t>
            </a:r>
            <a:r>
              <a:rPr lang="en-US" sz="1400" dirty="0" err="1"/>
              <a:t>ProductA</a:t>
            </a:r>
            <a:r>
              <a:rPr sz="1400" dirty="0"/>
              <a:t>生产完毕！</a:t>
            </a:r>
            <a:r>
              <a:rPr lang="en-US" sz="1400" dirty="0"/>
              <a:t>";</a:t>
            </a:r>
            <a:endParaRPr sz="1400" dirty="0"/>
          </a:p>
          <a:p>
            <a:r>
              <a:rPr lang="en-US" sz="1400" dirty="0"/>
              <a:t>	}</a:t>
            </a:r>
            <a:endParaRPr sz="1400" dirty="0"/>
          </a:p>
          <a:p>
            <a:r>
              <a:rPr lang="en-US" sz="1400" dirty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3429021"/>
          </a:xfrm>
        </p:spPr>
        <p:txBody>
          <a:bodyPr/>
          <a:lstStyle/>
          <a:p>
            <a:r>
              <a:rPr lang="zh-CN" altLang="en-US" dirty="0" smtClean="0"/>
              <a:t>代码</a:t>
            </a:r>
            <a:r>
              <a:rPr dirty="0" smtClean="0"/>
              <a:t>ProductB.java </a:t>
            </a:r>
            <a:r>
              <a:rPr lang="zh-CN" altLang="en-US" dirty="0" smtClean="0"/>
              <a:t>：</a:t>
            </a: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285852" y="1709693"/>
            <a:ext cx="5715040" cy="2354491"/>
          </a:xfrm>
        </p:spPr>
        <p:txBody>
          <a:bodyPr/>
          <a:lstStyle/>
          <a:p>
            <a:r>
              <a:rPr lang="en-US" sz="1400" dirty="0"/>
              <a:t>//</a:t>
            </a:r>
            <a:r>
              <a:rPr lang="en-US" sz="1400" dirty="0" err="1"/>
              <a:t>ProductB</a:t>
            </a:r>
            <a:r>
              <a:rPr sz="1400" dirty="0"/>
              <a:t>实现</a:t>
            </a:r>
            <a:r>
              <a:rPr lang="en-US" sz="1400" dirty="0" err="1"/>
              <a:t>IProduct</a:t>
            </a:r>
            <a:r>
              <a:rPr sz="1400" dirty="0"/>
              <a:t>接口</a:t>
            </a:r>
            <a:endParaRPr sz="1400" dirty="0"/>
          </a:p>
          <a:p>
            <a:r>
              <a:rPr lang="en-US" sz="1400" dirty="0"/>
              <a:t>public class </a:t>
            </a:r>
            <a:r>
              <a:rPr lang="en-US" sz="1400" dirty="0" err="1"/>
              <a:t>ProductB</a:t>
            </a:r>
            <a:r>
              <a:rPr lang="en-US" sz="1400" dirty="0"/>
              <a:t> implements </a:t>
            </a:r>
            <a:r>
              <a:rPr lang="en-US" sz="1400" dirty="0" err="1"/>
              <a:t>IProduct</a:t>
            </a:r>
            <a:r>
              <a:rPr lang="en-US" sz="1400" dirty="0"/>
              <a:t> {</a:t>
            </a:r>
            <a:endParaRPr sz="1400" dirty="0"/>
          </a:p>
          <a:p>
            <a:r>
              <a:rPr lang="en-US" sz="1400" dirty="0"/>
              <a:t>	// </a:t>
            </a:r>
            <a:r>
              <a:rPr sz="1400" dirty="0"/>
              <a:t>实现接口中的抽象方法</a:t>
            </a:r>
            <a:endParaRPr sz="1400" dirty="0"/>
          </a:p>
          <a:p>
            <a:r>
              <a:rPr lang="en-US" sz="1400" dirty="0"/>
              <a:t>	public String get() {</a:t>
            </a:r>
            <a:endParaRPr sz="1400" dirty="0"/>
          </a:p>
          <a:p>
            <a:r>
              <a:rPr lang="en-US" sz="1400" dirty="0"/>
              <a:t>		return "</a:t>
            </a:r>
            <a:r>
              <a:rPr lang="en-US" sz="1400" dirty="0" err="1"/>
              <a:t>ProductB</a:t>
            </a:r>
            <a:r>
              <a:rPr sz="1400" dirty="0"/>
              <a:t>生产完毕！</a:t>
            </a:r>
            <a:r>
              <a:rPr lang="en-US" sz="1400" dirty="0"/>
              <a:t>";</a:t>
            </a:r>
            <a:endParaRPr sz="1400" dirty="0"/>
          </a:p>
          <a:p>
            <a:r>
              <a:rPr lang="en-US" sz="1400" dirty="0"/>
              <a:t>	}</a:t>
            </a:r>
            <a:endParaRPr sz="1400" dirty="0"/>
          </a:p>
          <a:p>
            <a:r>
              <a:rPr lang="en-US" sz="1400" dirty="0"/>
              <a:t>}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3429021"/>
          </a:xfrm>
        </p:spPr>
        <p:txBody>
          <a:bodyPr/>
          <a:lstStyle/>
          <a:p>
            <a:r>
              <a:rPr lang="zh-CN" altLang="en-US" dirty="0" smtClean="0"/>
              <a:t>代码</a:t>
            </a:r>
            <a:r>
              <a:rPr dirty="0"/>
              <a:t>Factory</a:t>
            </a:r>
            <a:r>
              <a:rPr dirty="0" smtClean="0"/>
              <a:t>.java </a:t>
            </a:r>
            <a:r>
              <a:rPr lang="zh-CN" altLang="en-US" dirty="0" smtClean="0"/>
              <a:t>：</a:t>
            </a: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285852" y="1000115"/>
            <a:ext cx="7500990" cy="4143386"/>
          </a:xfrm>
        </p:spPr>
        <p:txBody>
          <a:bodyPr/>
          <a:lstStyle/>
          <a:p>
            <a:r>
              <a:rPr lang="en-US" sz="1400" dirty="0"/>
              <a:t>//</a:t>
            </a:r>
            <a:r>
              <a:rPr sz="1400" dirty="0"/>
              <a:t>工厂类</a:t>
            </a:r>
            <a:endParaRPr sz="1400" dirty="0"/>
          </a:p>
          <a:p>
            <a:r>
              <a:rPr lang="en-US" sz="1400" dirty="0"/>
              <a:t>public class Factory {</a:t>
            </a:r>
            <a:endParaRPr sz="1400" dirty="0"/>
          </a:p>
          <a:p>
            <a:r>
              <a:rPr lang="en-US" sz="1400" dirty="0"/>
              <a:t>	// </a:t>
            </a:r>
            <a:r>
              <a:rPr sz="1400" dirty="0"/>
              <a:t>根据客户要求生产产品</a:t>
            </a:r>
            <a:endParaRPr sz="1400" dirty="0"/>
          </a:p>
          <a:p>
            <a:r>
              <a:rPr lang="en-US" sz="1400" dirty="0"/>
              <a:t>	public static </a:t>
            </a:r>
            <a:r>
              <a:rPr lang="en-US" sz="1400" dirty="0" err="1"/>
              <a:t>IProduct</a:t>
            </a:r>
            <a:r>
              <a:rPr lang="en-US" sz="1400" dirty="0"/>
              <a:t> </a:t>
            </a:r>
            <a:r>
              <a:rPr lang="en-US" sz="1400" dirty="0" err="1"/>
              <a:t>getProduct</a:t>
            </a:r>
            <a:r>
              <a:rPr lang="en-US" sz="1400" dirty="0"/>
              <a:t>(String name) {</a:t>
            </a:r>
            <a:endParaRPr sz="1400" dirty="0"/>
          </a:p>
          <a:p>
            <a:r>
              <a:rPr lang="en-US" sz="1400" dirty="0"/>
              <a:t>		</a:t>
            </a:r>
            <a:r>
              <a:rPr lang="en-US" sz="1400" dirty="0" err="1"/>
              <a:t>IProduct</a:t>
            </a:r>
            <a:r>
              <a:rPr lang="en-US" sz="1400" dirty="0"/>
              <a:t> p = null;</a:t>
            </a:r>
            <a:endParaRPr sz="1400" dirty="0"/>
          </a:p>
          <a:p>
            <a:r>
              <a:rPr lang="en-US" sz="1400" dirty="0"/>
              <a:t>		if (</a:t>
            </a:r>
            <a:r>
              <a:rPr lang="en-US" sz="1400" dirty="0" err="1"/>
              <a:t>name.equals</a:t>
            </a:r>
            <a:r>
              <a:rPr lang="en-US" sz="1400" dirty="0"/>
              <a:t>("</a:t>
            </a:r>
            <a:r>
              <a:rPr lang="en-US" sz="1400" dirty="0" err="1"/>
              <a:t>ProductA</a:t>
            </a:r>
            <a:r>
              <a:rPr lang="en-US" sz="1400" dirty="0"/>
              <a:t>")) {</a:t>
            </a:r>
            <a:endParaRPr sz="1400" dirty="0"/>
          </a:p>
          <a:p>
            <a:r>
              <a:rPr lang="en-US" sz="1400" dirty="0"/>
              <a:t>			p = new </a:t>
            </a:r>
            <a:r>
              <a:rPr lang="en-US" sz="1400" dirty="0" err="1"/>
              <a:t>ProductA</a:t>
            </a:r>
            <a:r>
              <a:rPr lang="en-US" sz="1400" dirty="0"/>
              <a:t>();</a:t>
            </a:r>
            <a:endParaRPr sz="1400" dirty="0"/>
          </a:p>
          <a:p>
            <a:r>
              <a:rPr lang="en-US" sz="1400" dirty="0"/>
              <a:t>		} else if (</a:t>
            </a:r>
            <a:r>
              <a:rPr lang="en-US" sz="1400" dirty="0" err="1"/>
              <a:t>name.equals</a:t>
            </a:r>
            <a:r>
              <a:rPr lang="en-US" sz="1400" dirty="0"/>
              <a:t>("</a:t>
            </a:r>
            <a:r>
              <a:rPr lang="en-US" sz="1400" dirty="0" err="1"/>
              <a:t>ProductB</a:t>
            </a:r>
            <a:r>
              <a:rPr lang="en-US" sz="1400" dirty="0"/>
              <a:t>")) {</a:t>
            </a:r>
            <a:endParaRPr sz="1400" dirty="0"/>
          </a:p>
          <a:p>
            <a:r>
              <a:rPr lang="en-US" sz="1400" dirty="0"/>
              <a:t>			p = new </a:t>
            </a:r>
            <a:r>
              <a:rPr lang="en-US" sz="1400" dirty="0" err="1"/>
              <a:t>ProductB</a:t>
            </a:r>
            <a:r>
              <a:rPr lang="en-US" sz="1400" dirty="0"/>
              <a:t>();</a:t>
            </a:r>
            <a:endParaRPr sz="1400" dirty="0"/>
          </a:p>
          <a:p>
            <a:r>
              <a:rPr lang="en-US" sz="1400" dirty="0"/>
              <a:t>		}</a:t>
            </a:r>
            <a:endParaRPr sz="1400" dirty="0"/>
          </a:p>
          <a:p>
            <a:r>
              <a:rPr lang="en-US" sz="1400" dirty="0"/>
              <a:t>		return p;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smtClean="0"/>
              <a:t>}</a:t>
            </a:r>
            <a:endParaRPr sz="1400" dirty="0"/>
          </a:p>
          <a:p>
            <a:r>
              <a:rPr lang="en-US" sz="1400" dirty="0"/>
              <a:t>}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3429021"/>
          </a:xfrm>
        </p:spPr>
        <p:txBody>
          <a:bodyPr/>
          <a:lstStyle/>
          <a:p>
            <a:r>
              <a:rPr lang="zh-CN" altLang="en-US" dirty="0" smtClean="0"/>
              <a:t>代码</a:t>
            </a:r>
            <a:r>
              <a:rPr dirty="0"/>
              <a:t>Client</a:t>
            </a:r>
            <a:r>
              <a:rPr dirty="0" smtClean="0"/>
              <a:t>.java </a:t>
            </a:r>
            <a:r>
              <a:rPr lang="zh-CN" altLang="en-US" dirty="0" smtClean="0"/>
              <a:t>：</a:t>
            </a: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285852" y="1000115"/>
            <a:ext cx="7500990" cy="3943387"/>
          </a:xfrm>
        </p:spPr>
        <p:txBody>
          <a:bodyPr/>
          <a:lstStyle/>
          <a:p>
            <a:r>
              <a:rPr lang="en-US" sz="1400" dirty="0"/>
              <a:t>//</a:t>
            </a:r>
            <a:r>
              <a:rPr sz="1400" dirty="0"/>
              <a:t>客户测试类</a:t>
            </a:r>
            <a:endParaRPr sz="1400" dirty="0"/>
          </a:p>
          <a:p>
            <a:r>
              <a:rPr lang="en-US" sz="1400" dirty="0"/>
              <a:t>public class Client </a:t>
            </a:r>
            <a:r>
              <a:rPr lang="en-US" sz="1400" dirty="0" smtClean="0"/>
              <a:t>{</a:t>
            </a:r>
            <a:endParaRPr sz="1400" dirty="0"/>
          </a:p>
          <a:p>
            <a:r>
              <a:rPr lang="en-US" sz="1400" dirty="0"/>
              <a:t>	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  <a:endParaRPr sz="1400" dirty="0"/>
          </a:p>
          <a:p>
            <a:r>
              <a:rPr lang="en-US" sz="1400" dirty="0"/>
              <a:t>		// </a:t>
            </a:r>
            <a:r>
              <a:rPr sz="1400" dirty="0"/>
              <a:t>客户要求生产</a:t>
            </a:r>
            <a:r>
              <a:rPr lang="en-US" sz="1400" dirty="0" err="1"/>
              <a:t>ProductA</a:t>
            </a:r>
            <a:endParaRPr sz="1400" dirty="0"/>
          </a:p>
          <a:p>
            <a:r>
              <a:rPr lang="en-US" sz="1400" dirty="0"/>
              <a:t>		</a:t>
            </a:r>
            <a:r>
              <a:rPr lang="en-US" sz="1400" dirty="0" err="1"/>
              <a:t>IProduct</a:t>
            </a:r>
            <a:r>
              <a:rPr lang="en-US" sz="1400" dirty="0"/>
              <a:t> p = </a:t>
            </a:r>
            <a:r>
              <a:rPr lang="en-US" sz="1400" dirty="0" err="1"/>
              <a:t>Factory.getProduct</a:t>
            </a:r>
            <a:r>
              <a:rPr lang="en-US" sz="1400" dirty="0"/>
              <a:t>("</a:t>
            </a:r>
            <a:r>
              <a:rPr lang="en-US" sz="1400" dirty="0" err="1"/>
              <a:t>ProductA</a:t>
            </a:r>
            <a:r>
              <a:rPr lang="en-US" sz="1400" dirty="0"/>
              <a:t>");</a:t>
            </a:r>
            <a:endParaRPr sz="1400" dirty="0"/>
          </a:p>
          <a:p>
            <a:r>
              <a:rPr lang="en-US" sz="1400" dirty="0"/>
              <a:t>		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p.get</a:t>
            </a:r>
            <a:r>
              <a:rPr lang="en-US" sz="1400" dirty="0"/>
              <a:t>());</a:t>
            </a:r>
            <a:endParaRPr sz="1400" dirty="0"/>
          </a:p>
          <a:p>
            <a:r>
              <a:rPr lang="en-US" sz="1400" dirty="0"/>
              <a:t>		// </a:t>
            </a:r>
            <a:r>
              <a:rPr sz="1400" dirty="0"/>
              <a:t>客户要求生产</a:t>
            </a:r>
            <a:r>
              <a:rPr lang="en-US" sz="1400" dirty="0" err="1"/>
              <a:t>ProductB</a:t>
            </a:r>
            <a:endParaRPr sz="1400" dirty="0"/>
          </a:p>
          <a:p>
            <a:r>
              <a:rPr lang="en-US" sz="1400" dirty="0"/>
              <a:t>		p = </a:t>
            </a:r>
            <a:r>
              <a:rPr lang="en-US" sz="1400" dirty="0" err="1"/>
              <a:t>Factory.getProduct</a:t>
            </a:r>
            <a:r>
              <a:rPr lang="en-US" sz="1400" dirty="0"/>
              <a:t>("</a:t>
            </a:r>
            <a:r>
              <a:rPr lang="en-US" sz="1400" dirty="0" err="1"/>
              <a:t>ProductB</a:t>
            </a:r>
            <a:r>
              <a:rPr lang="en-US" sz="1400" dirty="0"/>
              <a:t>");</a:t>
            </a:r>
            <a:endParaRPr sz="1400" dirty="0"/>
          </a:p>
          <a:p>
            <a:r>
              <a:rPr lang="en-US" sz="1400" dirty="0"/>
              <a:t>		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p.get</a:t>
            </a:r>
            <a:r>
              <a:rPr lang="en-US" sz="1400" dirty="0"/>
              <a:t>());</a:t>
            </a:r>
            <a:endParaRPr sz="1400" dirty="0"/>
          </a:p>
          <a:p>
            <a:r>
              <a:rPr lang="en-US" sz="1400" dirty="0"/>
              <a:t>	}</a:t>
            </a:r>
            <a:endParaRPr sz="1400" dirty="0"/>
          </a:p>
          <a:p>
            <a:r>
              <a:rPr lang="en-US" sz="1400" dirty="0"/>
              <a:t> </a:t>
            </a:r>
            <a:endParaRPr sz="1400" dirty="0"/>
          </a:p>
          <a:p>
            <a:r>
              <a:rPr lang="en-US" sz="1400" dirty="0"/>
              <a:t>}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1000114"/>
            <a:ext cx="8207375" cy="3429021"/>
          </a:xfrm>
        </p:spPr>
        <p:txBody>
          <a:bodyPr/>
          <a:lstStyle/>
          <a:p>
            <a:r>
              <a:rPr lang="zh-CN" altLang="en-US" dirty="0" smtClean="0"/>
              <a:t>运行结果如下：</a:t>
            </a: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214414" y="1928808"/>
            <a:ext cx="7500990" cy="1015663"/>
          </a:xfrm>
        </p:spPr>
        <p:txBody>
          <a:bodyPr/>
          <a:lstStyle/>
          <a:p>
            <a:r>
              <a:rPr lang="en-US" dirty="0" err="1" smtClean="0">
                <a:ea typeface="Cambria Math" panose="02040503050406030204" pitchFamily="18" charset="0"/>
              </a:rPr>
              <a:t>ProductA生产完毕</a:t>
            </a:r>
            <a:r>
              <a:rPr lang="en-US" dirty="0" smtClean="0">
                <a:ea typeface="Cambria Math" panose="02040503050406030204" pitchFamily="18" charset="0"/>
              </a:rPr>
              <a:t>！</a:t>
            </a:r>
            <a:endParaRPr lang="en-US" dirty="0" smtClean="0">
              <a:ea typeface="Cambria Math" panose="02040503050406030204" pitchFamily="18" charset="0"/>
            </a:endParaRPr>
          </a:p>
          <a:p>
            <a:r>
              <a:rPr lang="en-US" dirty="0" err="1" smtClean="0">
                <a:ea typeface="Cambria Math" panose="02040503050406030204" pitchFamily="18" charset="0"/>
              </a:rPr>
              <a:t>ProductB生产完毕</a:t>
            </a:r>
            <a:r>
              <a:rPr lang="en-US" dirty="0" smtClean="0">
                <a:ea typeface="Cambria Math" panose="02040503050406030204" pitchFamily="18" charset="0"/>
              </a:rPr>
              <a:t>！</a:t>
            </a:r>
            <a:endParaRPr lang="en-US" dirty="0">
              <a:ea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Java</a:t>
            </a:r>
            <a:r>
              <a:rPr lang="zh-CN" dirty="0"/>
              <a:t>的多态性机制导致了声明的变量类型和实际引用的类型可能不一致，同种类型的两个引用变量调用同一个方法时也可能会有不同的行为。为更准确的鉴别一个对象的真正类型，可以使用</a:t>
            </a:r>
            <a:r>
              <a:rPr dirty="0"/>
              <a:t>instanceof</a:t>
            </a:r>
            <a:r>
              <a:rPr lang="zh-CN" dirty="0"/>
              <a:t>关键字进行</a:t>
            </a:r>
            <a:r>
              <a:rPr lang="zh-CN" dirty="0" smtClean="0"/>
              <a:t>判断</a:t>
            </a:r>
            <a:r>
              <a:rPr lang="zh-CN" altLang="en-US" dirty="0" smtClean="0"/>
              <a:t>。</a:t>
            </a:r>
            <a:endParaRPr dirty="0" smtClean="0"/>
          </a:p>
          <a:p>
            <a:r>
              <a:rPr lang="zh-CN" altLang="en-US" dirty="0" smtClean="0"/>
              <a:t>语法：</a:t>
            </a:r>
            <a:endParaRPr dirty="0" smtClean="0"/>
          </a:p>
          <a:p>
            <a:endParaRPr dirty="0"/>
          </a:p>
          <a:p>
            <a:r>
              <a:rPr lang="zh-CN" dirty="0"/>
              <a:t>“</a:t>
            </a:r>
            <a:r>
              <a:rPr dirty="0"/>
              <a:t>instanceof</a:t>
            </a:r>
            <a:r>
              <a:rPr lang="zh-CN" dirty="0"/>
              <a:t>”关键字用于判断前面的“引用类型变量”是否是后面的“引用类型”，或者其子类、实现类的实例；如果是，则返回</a:t>
            </a:r>
            <a:r>
              <a:rPr dirty="0"/>
              <a:t>true</a:t>
            </a:r>
            <a:r>
              <a:rPr lang="zh-CN" dirty="0"/>
              <a:t>，否则返回</a:t>
            </a:r>
            <a:r>
              <a:rPr dirty="0" smtClean="0"/>
              <a:t>false</a:t>
            </a:r>
            <a:r>
              <a:rPr lang="zh-CN" altLang="en-US" dirty="0" smtClean="0"/>
              <a:t>。</a:t>
            </a:r>
            <a:endParaRPr dirty="0" smtClean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6.3  </a:t>
            </a:r>
            <a:r>
              <a:rPr lang="en-US" dirty="0" err="1" smtClean="0"/>
              <a:t>instanceof</a:t>
            </a:r>
            <a:r>
              <a:rPr dirty="0" smtClean="0"/>
              <a:t>关键字</a:t>
            </a:r>
            <a:endParaRPr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xfrm>
            <a:off x="1143002" y="3286130"/>
            <a:ext cx="6357956" cy="511102"/>
          </a:xfrm>
        </p:spPr>
        <p:txBody>
          <a:bodyPr/>
          <a:lstStyle/>
          <a:p>
            <a:r>
              <a:rPr lang="en-US" dirty="0" err="1" smtClean="0">
                <a:ea typeface="Cambria Math" panose="02040503050406030204" pitchFamily="18" charset="0"/>
              </a:rPr>
              <a:t>引用类型变量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 err="1">
                <a:ea typeface="Cambria Math" panose="02040503050406030204" pitchFamily="18" charset="0"/>
              </a:rPr>
              <a:t>instanceof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ea typeface="Cambria Math" panose="02040503050406030204" pitchFamily="18" charset="0"/>
              </a:rPr>
              <a:t>引用类型</a:t>
            </a:r>
            <a:endParaRPr dirty="0">
              <a:ea typeface="Cambria Math" panose="02040503050406030204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7" grpId="0" animBg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抽象类是对问题领域进行分析后得出的抽象概念，是对一批看上去不同，但是本质上相同的具体概念的抽象。例如：定义一个动物类</a:t>
            </a:r>
            <a:r>
              <a:rPr dirty="0"/>
              <a:t>Animal</a:t>
            </a:r>
            <a:r>
              <a:rPr lang="zh-CN" dirty="0"/>
              <a:t>，该类提供一个行动方法</a:t>
            </a:r>
            <a:r>
              <a:rPr dirty="0"/>
              <a:t>action()</a:t>
            </a:r>
            <a:r>
              <a:rPr lang="zh-CN" dirty="0"/>
              <a:t>，但不同的动物行动方式是不一样的，马儿是跑，鸟儿是飞，此时就可以将</a:t>
            </a:r>
            <a:r>
              <a:rPr dirty="0"/>
              <a:t>Animal</a:t>
            </a:r>
            <a:r>
              <a:rPr lang="zh-CN" dirty="0"/>
              <a:t>定义成抽象类，该类既能包含</a:t>
            </a:r>
            <a:r>
              <a:rPr dirty="0"/>
              <a:t>action()</a:t>
            </a:r>
            <a:r>
              <a:rPr lang="zh-CN" dirty="0"/>
              <a:t>方法，又无须提供其方法实现（没有方法体）。这种只有方法声明，没有方法实现的方法称为“抽象方法”</a:t>
            </a:r>
            <a:r>
              <a:rPr lang="zh-CN" dirty="0" smtClean="0"/>
              <a:t>。</a:t>
            </a:r>
            <a:endParaRPr lang="zh-CN" dirty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6.1.1  </a:t>
            </a:r>
            <a:r>
              <a:rPr dirty="0" smtClean="0"/>
              <a:t>定义抽象类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3429021"/>
          </a:xfrm>
        </p:spPr>
        <p:txBody>
          <a:bodyPr/>
          <a:lstStyle/>
          <a:p>
            <a:r>
              <a:rPr lang="zh-CN" altLang="en-US" dirty="0" smtClean="0"/>
              <a:t>代码</a:t>
            </a:r>
            <a:r>
              <a:rPr dirty="0"/>
              <a:t>InstanceofDemo.java</a:t>
            </a:r>
            <a:r>
              <a:rPr lang="zh-CN" dirty="0" smtClean="0"/>
              <a:t>用于</a:t>
            </a:r>
            <a:r>
              <a:rPr lang="zh-CN" dirty="0"/>
              <a:t>演示</a:t>
            </a:r>
            <a:r>
              <a:rPr dirty="0"/>
              <a:t>instanceof</a:t>
            </a:r>
            <a:r>
              <a:rPr lang="zh-CN" dirty="0"/>
              <a:t>关键字的使用</a:t>
            </a:r>
            <a:r>
              <a:rPr lang="zh-CN" altLang="en-US" dirty="0" smtClean="0"/>
              <a:t>：</a:t>
            </a: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642910" y="1714495"/>
            <a:ext cx="8286808" cy="2428892"/>
          </a:xfrm>
        </p:spPr>
        <p:txBody>
          <a:bodyPr/>
          <a:lstStyle/>
          <a:p>
            <a:r>
              <a:rPr lang="en-US" sz="1400" dirty="0"/>
              <a:t>// </a:t>
            </a:r>
            <a:r>
              <a:rPr sz="1400" dirty="0"/>
              <a:t>声明</a:t>
            </a:r>
            <a:r>
              <a:rPr lang="en-US" sz="1400" dirty="0"/>
              <a:t>hello</a:t>
            </a:r>
            <a:r>
              <a:rPr sz="1400" dirty="0"/>
              <a:t>时使用</a:t>
            </a:r>
            <a:r>
              <a:rPr lang="en-US" sz="1400" dirty="0"/>
              <a:t>Object</a:t>
            </a:r>
            <a:r>
              <a:rPr sz="1400" dirty="0"/>
              <a:t>类，则</a:t>
            </a:r>
            <a:r>
              <a:rPr lang="en-US" sz="1400" dirty="0"/>
              <a:t>hello</a:t>
            </a:r>
            <a:r>
              <a:rPr sz="1400" dirty="0"/>
              <a:t>的编译类型是</a:t>
            </a:r>
            <a:r>
              <a:rPr lang="en-US" sz="1400" dirty="0"/>
              <a:t>Object</a:t>
            </a:r>
            <a:r>
              <a:rPr sz="1400" dirty="0"/>
              <a:t>，</a:t>
            </a:r>
            <a:endParaRPr sz="1400" dirty="0"/>
          </a:p>
          <a:p>
            <a:r>
              <a:rPr lang="en-US" sz="1400" dirty="0" smtClean="0"/>
              <a:t>// </a:t>
            </a:r>
            <a:r>
              <a:rPr lang="en-US" sz="1400" dirty="0"/>
              <a:t>Object</a:t>
            </a:r>
            <a:r>
              <a:rPr sz="1400" dirty="0"/>
              <a:t>是所有类的父类</a:t>
            </a:r>
            <a:r>
              <a:rPr lang="en-US" sz="1400" dirty="0"/>
              <a:t>, </a:t>
            </a:r>
            <a:r>
              <a:rPr sz="1400" dirty="0"/>
              <a:t>但</a:t>
            </a:r>
            <a:r>
              <a:rPr lang="en-US" sz="1400" dirty="0"/>
              <a:t>hello</a:t>
            </a:r>
            <a:r>
              <a:rPr sz="1400" dirty="0"/>
              <a:t>变量的实际类型是</a:t>
            </a:r>
            <a:r>
              <a:rPr lang="en-US" sz="1400" dirty="0"/>
              <a:t>String</a:t>
            </a:r>
            <a:endParaRPr sz="1400" dirty="0"/>
          </a:p>
          <a:p>
            <a:r>
              <a:rPr lang="en-US" sz="1400" dirty="0" smtClean="0"/>
              <a:t>Object </a:t>
            </a:r>
            <a:r>
              <a:rPr lang="en-US" sz="1400" dirty="0"/>
              <a:t>hello = "Hello";</a:t>
            </a:r>
            <a:endParaRPr sz="1400" dirty="0"/>
          </a:p>
          <a:p>
            <a:r>
              <a:rPr lang="en-US" sz="1400" dirty="0" smtClean="0"/>
              <a:t>// </a:t>
            </a:r>
            <a:r>
              <a:rPr lang="en-US" sz="1400" dirty="0"/>
              <a:t>String</a:t>
            </a:r>
            <a:r>
              <a:rPr sz="1400" dirty="0"/>
              <a:t>与</a:t>
            </a:r>
            <a:r>
              <a:rPr lang="en-US" sz="1400" dirty="0"/>
              <a:t>Object</a:t>
            </a:r>
            <a:r>
              <a:rPr sz="1400" dirty="0"/>
              <a:t>类存在继承关系，可以进行</a:t>
            </a:r>
            <a:r>
              <a:rPr lang="en-US" sz="1400" dirty="0" err="1"/>
              <a:t>instanceof</a:t>
            </a:r>
            <a:r>
              <a:rPr sz="1400" dirty="0"/>
              <a:t>运算。返回</a:t>
            </a:r>
            <a:r>
              <a:rPr lang="en-US" sz="1400" dirty="0"/>
              <a:t>true</a:t>
            </a:r>
            <a:r>
              <a:rPr sz="1400" dirty="0"/>
              <a:t>。</a:t>
            </a:r>
            <a:endParaRPr sz="1400" dirty="0"/>
          </a:p>
          <a:p>
            <a:r>
              <a:rPr lang="en-US" sz="1400" dirty="0" err="1" smtClean="0"/>
              <a:t>System.out.println</a:t>
            </a:r>
            <a:r>
              <a:rPr lang="en-US" sz="1400" dirty="0"/>
              <a:t>("</a:t>
            </a:r>
            <a:r>
              <a:rPr sz="1400" dirty="0"/>
              <a:t>字符串是否是</a:t>
            </a:r>
            <a:r>
              <a:rPr lang="en-US" sz="1400" dirty="0"/>
              <a:t>Object</a:t>
            </a:r>
            <a:r>
              <a:rPr sz="1400" dirty="0"/>
              <a:t>类的实例：</a:t>
            </a:r>
            <a:r>
              <a:rPr lang="en-US" sz="1400" dirty="0"/>
              <a:t>" + (hello </a:t>
            </a:r>
            <a:r>
              <a:rPr lang="en-US" sz="1400" dirty="0" err="1"/>
              <a:t>instanceof</a:t>
            </a:r>
            <a:r>
              <a:rPr lang="en-US" sz="1400" dirty="0"/>
              <a:t> Object));</a:t>
            </a:r>
            <a:endParaRPr sz="1400" dirty="0"/>
          </a:p>
          <a:p>
            <a:r>
              <a:rPr lang="en-US" sz="1400" dirty="0"/>
              <a:t>// Math</a:t>
            </a:r>
            <a:r>
              <a:rPr sz="1400" dirty="0"/>
              <a:t>与</a:t>
            </a:r>
            <a:r>
              <a:rPr lang="en-US" sz="1400" dirty="0"/>
              <a:t>Object</a:t>
            </a:r>
            <a:r>
              <a:rPr sz="1400" dirty="0"/>
              <a:t>类存在继承关系，可以进行</a:t>
            </a:r>
            <a:r>
              <a:rPr lang="en-US" sz="1400" dirty="0" err="1"/>
              <a:t>instanceof</a:t>
            </a:r>
            <a:r>
              <a:rPr sz="1400" dirty="0"/>
              <a:t>运算。返回</a:t>
            </a:r>
            <a:r>
              <a:rPr lang="en-US" sz="1400" dirty="0"/>
              <a:t>false</a:t>
            </a:r>
            <a:r>
              <a:rPr sz="1400" dirty="0"/>
              <a:t>。</a:t>
            </a:r>
            <a:endParaRPr sz="1400" dirty="0"/>
          </a:p>
          <a:p>
            <a:r>
              <a:rPr lang="en-US" sz="1400" dirty="0" err="1" smtClean="0"/>
              <a:t>System.out.println</a:t>
            </a:r>
            <a:r>
              <a:rPr lang="en-US" sz="1400" dirty="0"/>
              <a:t>("</a:t>
            </a:r>
            <a:r>
              <a:rPr sz="1400" dirty="0"/>
              <a:t>字符串是否是</a:t>
            </a:r>
            <a:r>
              <a:rPr lang="en-US" sz="1400" dirty="0"/>
              <a:t>Math</a:t>
            </a:r>
            <a:r>
              <a:rPr sz="1400" dirty="0"/>
              <a:t>类的实例：</a:t>
            </a:r>
            <a:r>
              <a:rPr lang="en-US" sz="1400" dirty="0"/>
              <a:t>" + (hello </a:t>
            </a:r>
            <a:r>
              <a:rPr lang="en-US" sz="1400" dirty="0" err="1"/>
              <a:t>instanceof</a:t>
            </a:r>
            <a:r>
              <a:rPr lang="en-US" sz="1400" dirty="0"/>
              <a:t>  Math));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运行结果</a:t>
            </a:r>
            <a:r>
              <a:rPr lang="zh-CN" dirty="0" smtClean="0"/>
              <a:t>如下：</a:t>
            </a:r>
            <a:endParaRPr dirty="0" smtClean="0"/>
          </a:p>
          <a:p>
            <a:endParaRPr dirty="0"/>
          </a:p>
          <a:p>
            <a:pPr>
              <a:buNone/>
            </a:pPr>
            <a:endParaRPr dirty="0" smtClean="0"/>
          </a:p>
          <a:p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50" y="3071816"/>
            <a:ext cx="7215212" cy="1643074"/>
          </a:xfrm>
        </p:spPr>
        <p:txBody>
          <a:bodyPr/>
          <a:lstStyle/>
          <a:p>
            <a:r>
              <a:rPr dirty="0"/>
              <a:t>在使用</a:t>
            </a:r>
            <a:r>
              <a:rPr lang="en-US" altLang="zh-CN" dirty="0" err="1"/>
              <a:t>instanceof</a:t>
            </a:r>
            <a:r>
              <a:rPr dirty="0"/>
              <a:t>时要注意，该关键字前面变量在编译时类型要么与后面的类型相同，要么与后面的类型具有继承关系，否则会引起编译错误。</a:t>
            </a:r>
            <a:r>
              <a:rPr lang="en-US" altLang="zh-CN" dirty="0" err="1"/>
              <a:t>instanceof</a:t>
            </a:r>
            <a:r>
              <a:rPr dirty="0"/>
              <a:t>运算符的作用是在强制类型转换之前，首先判断该对象是否是后面类型的实例，如果是再进行转换，从而保证代码更加健壮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/>
          <p:nvPr/>
        </p:nvSpPr>
        <p:spPr bwMode="auto">
          <a:xfrm>
            <a:off x="1071538" y="1785932"/>
            <a:ext cx="7000924" cy="70788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kumimoji="1" lang="en-US" altLang="en-US" sz="20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字符串是否是Object类的实例：true</a:t>
            </a:r>
            <a:endParaRPr kumimoji="1" lang="en-US" altLang="en-US" sz="20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20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字符串是否是Math类的实例：false</a:t>
            </a:r>
            <a:endParaRPr kumimoji="1" lang="en-US" altLang="en-US" sz="2000" dirty="0" err="1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52" y="3247729"/>
            <a:ext cx="484014" cy="484014"/>
          </a:xfrm>
          <a:prstGeom prst="rect">
            <a:avLst/>
          </a:prstGeom>
        </p:spPr>
      </p:pic>
      <p:sp>
        <p:nvSpPr>
          <p:cNvPr id="12" name="文本框 6"/>
          <p:cNvSpPr txBox="1"/>
          <p:nvPr/>
        </p:nvSpPr>
        <p:spPr>
          <a:xfrm>
            <a:off x="192061" y="3700688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 build="p"/>
      <p:bldP spid="7" grpId="0" animBg="1"/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15365" cy="4286260"/>
          </a:xfrm>
        </p:spPr>
        <p:txBody>
          <a:bodyPr/>
          <a:lstStyle/>
          <a:p>
            <a:pPr lvl="0"/>
            <a:r>
              <a:rPr lang="zh-CN" sz="1800" dirty="0"/>
              <a:t>抽象类和抽象方法必须使用</a:t>
            </a:r>
            <a:r>
              <a:rPr sz="1800" dirty="0"/>
              <a:t>“abstract”</a:t>
            </a:r>
            <a:r>
              <a:rPr lang="zh-CN" sz="1800" dirty="0"/>
              <a:t>关键字来修饰</a:t>
            </a:r>
            <a:endParaRPr lang="zh-CN" sz="1800" dirty="0"/>
          </a:p>
          <a:p>
            <a:pPr lvl="0"/>
            <a:r>
              <a:rPr lang="zh-CN" sz="1800" dirty="0"/>
              <a:t>抽象类不能被实例化</a:t>
            </a:r>
            <a:endParaRPr lang="zh-CN" sz="1800" dirty="0"/>
          </a:p>
          <a:p>
            <a:pPr lvl="0"/>
            <a:r>
              <a:rPr lang="zh-CN" sz="1800" dirty="0"/>
              <a:t>抽象方法是未实现的方法，它与空方法是两个完全不同的概念</a:t>
            </a:r>
            <a:endParaRPr lang="zh-CN" sz="1800" dirty="0"/>
          </a:p>
          <a:p>
            <a:pPr lvl="0"/>
            <a:r>
              <a:rPr sz="1800" dirty="0"/>
              <a:t>abstract</a:t>
            </a:r>
            <a:r>
              <a:rPr lang="zh-CN" sz="1800" dirty="0"/>
              <a:t>也不能和</a:t>
            </a:r>
            <a:r>
              <a:rPr sz="1800" dirty="0"/>
              <a:t>private</a:t>
            </a:r>
            <a:r>
              <a:rPr lang="zh-CN" sz="1800" dirty="0"/>
              <a:t>、</a:t>
            </a:r>
            <a:r>
              <a:rPr sz="1800" dirty="0"/>
              <a:t>static</a:t>
            </a:r>
            <a:r>
              <a:rPr lang="zh-CN" sz="1800" dirty="0"/>
              <a:t>、</a:t>
            </a:r>
            <a:r>
              <a:rPr sz="1800" dirty="0"/>
              <a:t>final</a:t>
            </a:r>
            <a:r>
              <a:rPr lang="zh-CN" sz="1800" dirty="0"/>
              <a:t>或</a:t>
            </a:r>
            <a:r>
              <a:rPr sz="1800" dirty="0"/>
              <a:t>native</a:t>
            </a:r>
            <a:r>
              <a:rPr lang="zh-CN" sz="1800" dirty="0"/>
              <a:t>同时修饰同一方法</a:t>
            </a:r>
            <a:endParaRPr lang="zh-CN" sz="1800" dirty="0"/>
          </a:p>
          <a:p>
            <a:pPr lvl="0"/>
            <a:r>
              <a:rPr lang="zh-CN" sz="1800" dirty="0"/>
              <a:t>接口用来弥补</a:t>
            </a:r>
            <a:r>
              <a:rPr sz="1800" dirty="0"/>
              <a:t>Java</a:t>
            </a:r>
            <a:r>
              <a:rPr lang="zh-CN" sz="1800" dirty="0"/>
              <a:t>只支持单一继承的缺陷</a:t>
            </a:r>
            <a:endParaRPr lang="zh-CN" sz="1800" dirty="0"/>
          </a:p>
          <a:p>
            <a:pPr lvl="0"/>
            <a:r>
              <a:rPr lang="zh-CN" sz="1800" dirty="0"/>
              <a:t>定义接口使用</a:t>
            </a:r>
            <a:r>
              <a:rPr sz="1800" dirty="0"/>
              <a:t>interface</a:t>
            </a:r>
            <a:r>
              <a:rPr lang="zh-CN" sz="1800" dirty="0"/>
              <a:t>关键字</a:t>
            </a:r>
            <a:endParaRPr lang="zh-CN" sz="1800" dirty="0"/>
          </a:p>
          <a:p>
            <a:pPr lvl="0"/>
            <a:r>
              <a:rPr lang="zh-CN" sz="1800" dirty="0"/>
              <a:t>接口体内定义的常量、方法等都默认为</a:t>
            </a:r>
            <a:r>
              <a:rPr sz="1800" dirty="0"/>
              <a:t>public</a:t>
            </a:r>
            <a:endParaRPr lang="zh-CN" sz="1800" dirty="0"/>
          </a:p>
          <a:p>
            <a:pPr lvl="0"/>
            <a:r>
              <a:rPr lang="zh-CN" sz="1800" dirty="0"/>
              <a:t>接口不能直接实例化</a:t>
            </a:r>
            <a:endParaRPr lang="zh-CN" sz="1800" dirty="0"/>
          </a:p>
          <a:p>
            <a:r>
              <a:rPr sz="1800" dirty="0"/>
              <a:t>implements</a:t>
            </a:r>
            <a:r>
              <a:rPr lang="zh-CN" sz="1800" dirty="0"/>
              <a:t>关键字用于实现接口</a:t>
            </a:r>
            <a:endParaRPr lang="zh-CN" sz="1800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15365" cy="4286260"/>
          </a:xfrm>
        </p:spPr>
        <p:txBody>
          <a:bodyPr/>
          <a:lstStyle/>
          <a:p>
            <a:pPr lvl="0"/>
            <a:r>
              <a:rPr lang="zh-CN" sz="1800" dirty="0"/>
              <a:t>一个接口继承多个接口时，多个接口跟在</a:t>
            </a:r>
            <a:r>
              <a:rPr sz="1800" dirty="0"/>
              <a:t>extends</a:t>
            </a:r>
            <a:r>
              <a:rPr lang="zh-CN" sz="1800" dirty="0"/>
              <a:t>关键字之后，并使用逗号</a:t>
            </a:r>
            <a:r>
              <a:rPr sz="1800" dirty="0"/>
              <a:t>“,”</a:t>
            </a:r>
            <a:r>
              <a:rPr lang="zh-CN" sz="1800" dirty="0"/>
              <a:t>进行间隔</a:t>
            </a:r>
            <a:endParaRPr lang="zh-CN" sz="1800" dirty="0"/>
          </a:p>
          <a:p>
            <a:r>
              <a:rPr sz="1800" dirty="0"/>
              <a:t>instanceof</a:t>
            </a:r>
            <a:r>
              <a:rPr lang="zh-CN" sz="1800" dirty="0"/>
              <a:t>关键字用于判断对象类型</a:t>
            </a:r>
            <a:endParaRPr lang="zh-CN" sz="1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00261"/>
          </a:xfrm>
        </p:spPr>
        <p:txBody>
          <a:bodyPr/>
          <a:lstStyle/>
          <a:p>
            <a:r>
              <a:rPr lang="zh-CN" dirty="0"/>
              <a:t>抽象类和抽象方法必须使用“</a:t>
            </a:r>
            <a:r>
              <a:rPr dirty="0"/>
              <a:t>abstract</a:t>
            </a:r>
            <a:r>
              <a:rPr lang="zh-CN" dirty="0"/>
              <a:t>”关键字来</a:t>
            </a:r>
            <a:r>
              <a:rPr lang="zh-CN" dirty="0" smtClean="0"/>
              <a:t>修饰</a:t>
            </a:r>
            <a:r>
              <a:rPr lang="zh-CN" altLang="en-US" dirty="0" smtClean="0"/>
              <a:t>。</a:t>
            </a:r>
            <a:endParaRPr lang="zh-CN" dirty="0"/>
          </a:p>
          <a:p>
            <a:r>
              <a:rPr lang="zh-CN" altLang="en-US" dirty="0" smtClean="0"/>
              <a:t>语法：</a:t>
            </a: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000100" y="2143122"/>
            <a:ext cx="6357956" cy="2400657"/>
          </a:xfrm>
        </p:spPr>
        <p:txBody>
          <a:bodyPr/>
          <a:lstStyle/>
          <a:p>
            <a:r>
              <a:rPr lang="en-US" dirty="0"/>
              <a:t>[</a:t>
            </a:r>
            <a:r>
              <a:rPr dirty="0"/>
              <a:t>访问符</a:t>
            </a:r>
            <a:r>
              <a:rPr lang="en-US" dirty="0"/>
              <a:t>] </a:t>
            </a:r>
            <a:r>
              <a:rPr lang="en-US" dirty="0">
                <a:ea typeface="Cambria Math" panose="02040503050406030204" pitchFamily="18" charset="0"/>
              </a:rPr>
              <a:t>abstract</a:t>
            </a:r>
            <a:r>
              <a:rPr lang="en-US" dirty="0"/>
              <a:t> </a:t>
            </a:r>
            <a:r>
              <a:rPr lang="en-US" dirty="0">
                <a:ea typeface="Cambria Math" panose="02040503050406030204" pitchFamily="18" charset="0"/>
              </a:rPr>
              <a:t>class</a:t>
            </a:r>
            <a:r>
              <a:rPr lang="en-US" dirty="0"/>
              <a:t> </a:t>
            </a:r>
            <a:r>
              <a:rPr dirty="0"/>
              <a:t>类名</a:t>
            </a:r>
            <a:r>
              <a:rPr lang="en-US" dirty="0"/>
              <a:t> {</a:t>
            </a:r>
            <a:endParaRPr dirty="0"/>
          </a:p>
          <a:p>
            <a:r>
              <a:rPr lang="en-US" dirty="0"/>
              <a:t>	[</a:t>
            </a:r>
            <a:r>
              <a:rPr dirty="0"/>
              <a:t>访问符</a:t>
            </a:r>
            <a:r>
              <a:rPr lang="en-US" dirty="0"/>
              <a:t>] </a:t>
            </a:r>
            <a:r>
              <a:rPr lang="en-US" dirty="0" err="1">
                <a:ea typeface="Cambria Math" panose="02040503050406030204" pitchFamily="18" charset="0"/>
              </a:rPr>
              <a:t>absrtact</a:t>
            </a:r>
            <a:r>
              <a:rPr lang="en-US" dirty="0"/>
              <a:t> &lt;</a:t>
            </a:r>
            <a:r>
              <a:rPr dirty="0"/>
              <a:t>返回类型</a:t>
            </a:r>
            <a:r>
              <a:rPr lang="en-US" dirty="0"/>
              <a:t>&gt; </a:t>
            </a:r>
            <a:r>
              <a:rPr dirty="0"/>
              <a:t>方法名</a:t>
            </a:r>
            <a:r>
              <a:rPr lang="en-US" dirty="0"/>
              <a:t>([</a:t>
            </a:r>
            <a:r>
              <a:rPr dirty="0"/>
              <a:t>参数列表</a:t>
            </a:r>
            <a:r>
              <a:rPr lang="en-US" dirty="0"/>
              <a:t>]);</a:t>
            </a:r>
            <a:endParaRPr dirty="0"/>
          </a:p>
          <a:p>
            <a:r>
              <a:rPr lang="en-US" dirty="0"/>
              <a:t>	......</a:t>
            </a:r>
            <a:endParaRPr dirty="0"/>
          </a:p>
          <a:p>
            <a:r>
              <a:rPr lang="en-US" dirty="0"/>
              <a:t>}</a:t>
            </a: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4071963"/>
          </a:xfrm>
        </p:spPr>
        <p:txBody>
          <a:bodyPr/>
          <a:lstStyle/>
          <a:p>
            <a:r>
              <a:rPr lang="zh-CN" dirty="0"/>
              <a:t>定义抽象类和抽象方法的规则如下</a:t>
            </a:r>
            <a:r>
              <a:rPr lang="zh-CN" dirty="0" smtClean="0"/>
              <a:t>：</a:t>
            </a:r>
            <a:endParaRPr dirty="0" smtClean="0"/>
          </a:p>
          <a:p>
            <a:pPr lvl="1"/>
            <a:r>
              <a:rPr dirty="0"/>
              <a:t>abstract关键字放在class前，指明该类是抽象类</a:t>
            </a:r>
            <a:r>
              <a:rPr dirty="0" smtClean="0"/>
              <a:t>；</a:t>
            </a:r>
            <a:endParaRPr lang="en-US" dirty="0" smtClean="0"/>
          </a:p>
          <a:p>
            <a:pPr lvl="1"/>
            <a:r>
              <a:rPr lang="en-US" dirty="0"/>
              <a:t>abstract</a:t>
            </a:r>
            <a:r>
              <a:rPr dirty="0"/>
              <a:t>关键字放在方法的返回类型前，指明该方法是抽象方法，</a:t>
            </a:r>
            <a:r>
              <a:rPr dirty="0" smtClean="0"/>
              <a:t>抽象方法没有方法体；</a:t>
            </a:r>
            <a:endParaRPr lang="en-US" dirty="0" smtClean="0"/>
          </a:p>
          <a:p>
            <a:pPr lvl="1"/>
            <a:r>
              <a:rPr dirty="0" smtClean="0"/>
              <a:t>抽象类不能被实例化</a:t>
            </a:r>
            <a:r>
              <a:rPr dirty="0"/>
              <a:t>即无法使用</a:t>
            </a:r>
            <a:r>
              <a:rPr lang="en-US" dirty="0"/>
              <a:t>new</a:t>
            </a:r>
            <a:r>
              <a:rPr dirty="0"/>
              <a:t>关键字直接创建抽象类的实例，</a:t>
            </a:r>
            <a:r>
              <a:rPr dirty="0" smtClean="0"/>
              <a:t>即使抽象类中不包含抽象方法也不行；</a:t>
            </a:r>
            <a:endParaRPr lang="en-US" dirty="0" smtClean="0"/>
          </a:p>
          <a:p>
            <a:pPr lvl="1"/>
            <a:r>
              <a:rPr dirty="0"/>
              <a:t>一个抽象类中可以含有多个抽象方法，</a:t>
            </a:r>
            <a:r>
              <a:rPr dirty="0" smtClean="0"/>
              <a:t>也可以含有已实现的方法；</a:t>
            </a:r>
            <a:endParaRPr lang="en-US" dirty="0" smtClean="0"/>
          </a:p>
          <a:p>
            <a:pPr lvl="1"/>
            <a:r>
              <a:rPr dirty="0" smtClean="0"/>
              <a:t>抽象类可以包含成员变量以及构造方法，但不能通过构造方法创建实例，可在子类创建实例时调用；</a:t>
            </a:r>
            <a:endParaRPr lang="en-US" dirty="0" smtClean="0"/>
          </a:p>
          <a:p>
            <a:pPr lvl="1"/>
            <a:r>
              <a:rPr dirty="0"/>
              <a:t>定义抽象类有三种情况：直接定义一个抽象类；或继承一个抽象类，但没有完全实现父类包含的抽象方法；或实现一个接口，</a:t>
            </a:r>
            <a:r>
              <a:rPr dirty="0" smtClean="0"/>
              <a:t>但没有完全实现接口中包含的抽象方法。</a:t>
            </a:r>
            <a:endParaRPr dirty="0"/>
          </a:p>
          <a:p>
            <a:pPr>
              <a:buNone/>
            </a:pP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4"/>
          <p:cNvPicPr>
            <a:picLocks noChangeAspect="1" noChangeArrowheads="1"/>
          </p:cNvPicPr>
          <p:nvPr/>
        </p:nvPicPr>
        <p:blipFill>
          <a:blip r:embed="rId1" cstate="print"/>
          <a:srcRect l="3838" t="3646" r="4444" b="4467"/>
          <a:stretch>
            <a:fillRect/>
          </a:stretch>
        </p:blipFill>
        <p:spPr>
          <a:xfrm>
            <a:off x="2217420" y="959485"/>
            <a:ext cx="4074160" cy="339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00261"/>
          </a:xfrm>
        </p:spPr>
        <p:txBody>
          <a:bodyPr/>
          <a:lstStyle/>
          <a:p>
            <a:r>
              <a:rPr lang="zh-CN" dirty="0"/>
              <a:t>下述代码定义一个抽象类</a:t>
            </a:r>
            <a:r>
              <a:rPr dirty="0" smtClean="0"/>
              <a:t>Animal.java</a:t>
            </a:r>
            <a:endParaRPr lang="zh-CN" dirty="0"/>
          </a:p>
          <a:p>
            <a:pPr>
              <a:buNone/>
            </a:pPr>
            <a:endParaRPr dirty="0" smtClean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928662" y="1714494"/>
            <a:ext cx="6357956" cy="3000821"/>
          </a:xfrm>
        </p:spPr>
        <p:txBody>
          <a:bodyPr/>
          <a:lstStyle/>
          <a:p>
            <a:r>
              <a:rPr lang="en-US" sz="1400" dirty="0"/>
              <a:t>public abstract class Animal </a:t>
            </a:r>
            <a:r>
              <a:rPr lang="en-US" sz="1400" dirty="0" smtClean="0"/>
              <a:t>{</a:t>
            </a:r>
            <a:endParaRPr lang="en-US" sz="1400" dirty="0" smtClean="0"/>
          </a:p>
          <a:p>
            <a:r>
              <a:rPr lang="en-US" sz="1400" dirty="0"/>
              <a:t>	private String name</a:t>
            </a:r>
            <a:r>
              <a:rPr lang="en-US" sz="1400" dirty="0" smtClean="0"/>
              <a:t>;</a:t>
            </a:r>
            <a:endParaRPr lang="en-US" sz="1400" dirty="0" smtClean="0"/>
          </a:p>
          <a:p>
            <a:r>
              <a:rPr lang="en-US" sz="1400" dirty="0"/>
              <a:t>	public Animal() </a:t>
            </a:r>
            <a:r>
              <a:rPr lang="en-US" sz="1400" dirty="0" smtClean="0"/>
              <a:t>{</a:t>
            </a:r>
            <a:endParaRPr lang="en-US" sz="1400" dirty="0" smtClean="0"/>
          </a:p>
          <a:p>
            <a:r>
              <a:rPr lang="en-US" sz="1400" dirty="0"/>
              <a:t>	}</a:t>
            </a:r>
            <a:endParaRPr lang="en-US" sz="1400" dirty="0"/>
          </a:p>
          <a:p>
            <a:r>
              <a:rPr lang="en-US" sz="1400" dirty="0" smtClean="0"/>
              <a:t>        // </a:t>
            </a:r>
            <a:r>
              <a:rPr lang="en-US" sz="1400" dirty="0" err="1" smtClean="0"/>
              <a:t>抽象方法，行动</a:t>
            </a:r>
            <a:endParaRPr lang="en-US" sz="1400" dirty="0" smtClean="0"/>
          </a:p>
          <a:p>
            <a:r>
              <a:rPr lang="en-US" sz="1400" dirty="0"/>
              <a:t>	public abstract void action</a:t>
            </a:r>
            <a:r>
              <a:rPr lang="en-US" sz="1400" dirty="0" smtClean="0"/>
              <a:t>();</a:t>
            </a:r>
            <a:endParaRPr lang="en-US" sz="1400" dirty="0" smtClean="0"/>
          </a:p>
          <a:p>
            <a:r>
              <a:rPr lang="en-US" sz="1400" dirty="0"/>
              <a:t>	// </a:t>
            </a:r>
            <a:r>
              <a:rPr lang="en-US" sz="1400" dirty="0" err="1" smtClean="0"/>
              <a:t>抽象方法，叫</a:t>
            </a:r>
            <a:endParaRPr lang="en-US" sz="1400" dirty="0" smtClean="0"/>
          </a:p>
          <a:p>
            <a:r>
              <a:rPr lang="en-US" sz="1400" dirty="0"/>
              <a:t>	public abstract void call</a:t>
            </a:r>
            <a:r>
              <a:rPr lang="en-US" sz="1400" dirty="0" smtClean="0"/>
              <a:t>();</a:t>
            </a:r>
            <a:endParaRPr lang="en-US" sz="1400" dirty="0" smtClean="0"/>
          </a:p>
          <a:p>
            <a:r>
              <a:rPr lang="en-US" sz="1400" dirty="0"/>
              <a:t>}</a:t>
            </a:r>
            <a:endParaRPr dirty="0"/>
          </a:p>
        </p:txBody>
      </p:sp>
      <p:sp>
        <p:nvSpPr>
          <p:cNvPr id="10" name="矩形 9"/>
          <p:cNvSpPr/>
          <p:nvPr/>
        </p:nvSpPr>
        <p:spPr bwMode="auto">
          <a:xfrm>
            <a:off x="1785918" y="3071816"/>
            <a:ext cx="3786214" cy="128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i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1" name="圆角矩形标注 10"/>
          <p:cNvSpPr>
            <a:spLocks noChangeArrowheads="1"/>
          </p:cNvSpPr>
          <p:nvPr/>
        </p:nvSpPr>
        <p:spPr bwMode="auto">
          <a:xfrm>
            <a:off x="5715008" y="2285998"/>
            <a:ext cx="2071702" cy="642942"/>
          </a:xfrm>
          <a:prstGeom prst="wedgeRoundRectCallout">
            <a:avLst>
              <a:gd name="adj1" fmla="val -55722"/>
              <a:gd name="adj2" fmla="val 122239"/>
              <a:gd name="adj3" fmla="val 16667"/>
            </a:avLst>
          </a:prstGeo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抽象方法，没有</a:t>
            </a:r>
            <a:r>
              <a:rPr lang="en-US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{}</a:t>
            </a:r>
            <a:r>
              <a:rPr lang="zh-CN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括起来的方法体</a:t>
            </a:r>
            <a:endParaRPr lang="zh-CN" altLang="en-US" sz="1800" b="1" i="0" dirty="0" smtClean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uiExpand="1" build="p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JavaSE模板">
  <a:themeElements>
    <a:clrScheme name="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  <a:txDef>
      <a:spPr bwMode="auto">
        <a:noFill/>
        <a:ln w="9525">
          <a:noFill/>
          <a:miter lim="800000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800" b="1" i="0" u="none" strike="noStrike" kern="1200" cap="none" spc="0" normalizeH="0" baseline="0" noProof="0" dirty="0" smtClean="0">
            <a:ln>
              <a:noFill/>
            </a:ln>
            <a:solidFill>
              <a:schemeClr val="accent6"/>
            </a:solidFill>
            <a:effectLst/>
            <a:uLnTx/>
            <a:uFillTx/>
            <a:latin typeface="Adobe 黑体 Std R" pitchFamily="34" charset="-122"/>
            <a:ea typeface="Adobe 黑体 Std R" pitchFamily="34" charset="-122"/>
            <a:cs typeface="华文细黑" panose="02010600040101010101" pitchFamily="2" charset="-122"/>
          </a:defRPr>
        </a:defPPr>
      </a:lstStyle>
    </a:txDef>
  </a:objectDefaults>
  <a:extraClrSchemeLst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nordridesign.com">
  <a:themeElements>
    <a:clrScheme name="1_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1_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JavaSE主题1</Template>
  <TotalTime>0</TotalTime>
  <Words>8692</Words>
  <Application>WPS 演示</Application>
  <PresentationFormat>全屏显示(16:9)</PresentationFormat>
  <Paragraphs>561</Paragraphs>
  <Slides>53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74" baseType="lpstr">
      <vt:lpstr>Arial</vt:lpstr>
      <vt:lpstr>宋体</vt:lpstr>
      <vt:lpstr>Wingdings</vt:lpstr>
      <vt:lpstr>华文细黑</vt:lpstr>
      <vt:lpstr>Adobe 黑体 Std R</vt:lpstr>
      <vt:lpstr>MS UI Gothic</vt:lpstr>
      <vt:lpstr>Calibri</vt:lpstr>
      <vt:lpstr>Adobe 宋体 Std L</vt:lpstr>
      <vt:lpstr>Adobe 黑体 Std R</vt:lpstr>
      <vt:lpstr>Adobe 仿宋 Std R</vt:lpstr>
      <vt:lpstr>Courier New</vt:lpstr>
      <vt:lpstr>微软雅黑</vt:lpstr>
      <vt:lpstr>Times New Roman</vt:lpstr>
      <vt:lpstr>Cambria Math</vt:lpstr>
      <vt:lpstr>黑体</vt:lpstr>
      <vt:lpstr>Arial Unicode MS</vt:lpstr>
      <vt:lpstr>仿宋</vt:lpstr>
      <vt:lpstr>JavaSE模板</vt:lpstr>
      <vt:lpstr>2_nordridesign.com</vt:lpstr>
      <vt:lpstr>1_自定义设计方案</vt:lpstr>
      <vt:lpstr>Visio.Drawing.11</vt:lpstr>
      <vt:lpstr>第六章 抽象类和接口</vt:lpstr>
      <vt:lpstr>本章重点</vt:lpstr>
      <vt:lpstr>学习路线</vt:lpstr>
      <vt:lpstr>本章目标</vt:lpstr>
      <vt:lpstr>6.1.1  定义抽象类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6.1.2  使用抽象类</vt:lpstr>
      <vt:lpstr>PowerPoint 演示文稿</vt:lpstr>
      <vt:lpstr>PowerPoint 演示文稿</vt:lpstr>
      <vt:lpstr>PowerPoint 演示文稿</vt:lpstr>
      <vt:lpstr>PowerPoint 演示文稿</vt:lpstr>
      <vt:lpstr>6.2  接口</vt:lpstr>
      <vt:lpstr>6.2.1 定义接口</vt:lpstr>
      <vt:lpstr>语法说明</vt:lpstr>
      <vt:lpstr>PowerPoint 演示文稿</vt:lpstr>
      <vt:lpstr>PowerPoint 演示文稿</vt:lpstr>
      <vt:lpstr>PowerPoint 演示文稿</vt:lpstr>
      <vt:lpstr>PowerPoint 演示文稿</vt:lpstr>
      <vt:lpstr>6.2.2 实现接口</vt:lpstr>
      <vt:lpstr>语法说明</vt:lpstr>
      <vt:lpstr>PowerPoint 演示文稿</vt:lpstr>
      <vt:lpstr>PowerPoint 演示文稿</vt:lpstr>
      <vt:lpstr>PowerPoint 演示文稿</vt:lpstr>
      <vt:lpstr>PowerPoint 演示文稿</vt:lpstr>
      <vt:lpstr>6.2.3 接口的继承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6.2.4 面向接口编程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  instanceof关键字</vt:lpstr>
      <vt:lpstr>PowerPoint 演示文稿</vt:lpstr>
      <vt:lpstr>PowerPoint 演示文稿</vt:lpstr>
      <vt:lpstr>本章总结</vt:lpstr>
      <vt:lpstr>本章总结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标题（34号，微软雅黑，淡色15%）</dc:title>
  <dc:creator>Administrator</dc:creator>
  <cp:lastModifiedBy>老赵</cp:lastModifiedBy>
  <cp:revision>1115</cp:revision>
  <dcterms:created xsi:type="dcterms:W3CDTF">2014-10-31T04:56:00Z</dcterms:created>
  <dcterms:modified xsi:type="dcterms:W3CDTF">2018-11-29T01:08:30Z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