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5">
  <p:sldMasterIdLst>
    <p:sldMasterId id="2147483648" r:id="rId1"/>
    <p:sldMasterId id="2147483662" r:id="rId3"/>
    <p:sldMasterId id="2147483675" r:id="rId4"/>
  </p:sldMasterIdLst>
  <p:notesMasterIdLst>
    <p:notesMasterId r:id="rId6"/>
  </p:notesMasterIdLst>
  <p:handoutMasterIdLst>
    <p:handoutMasterId r:id="rId64"/>
  </p:handoutMasterIdLst>
  <p:sldIdLst>
    <p:sldId id="257" r:id="rId5"/>
    <p:sldId id="295" r:id="rId7"/>
    <p:sldId id="261" r:id="rId8"/>
    <p:sldId id="258" r:id="rId9"/>
    <p:sldId id="259" r:id="rId10"/>
    <p:sldId id="262" r:id="rId11"/>
    <p:sldId id="428" r:id="rId12"/>
    <p:sldId id="443" r:id="rId13"/>
    <p:sldId id="430" r:id="rId14"/>
    <p:sldId id="433" r:id="rId15"/>
    <p:sldId id="436" r:id="rId16"/>
    <p:sldId id="439" r:id="rId17"/>
    <p:sldId id="441" r:id="rId18"/>
    <p:sldId id="442"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456" r:id="rId32"/>
    <p:sldId id="458" r:id="rId33"/>
    <p:sldId id="464" r:id="rId34"/>
    <p:sldId id="465" r:id="rId35"/>
    <p:sldId id="466" r:id="rId36"/>
    <p:sldId id="467" r:id="rId37"/>
    <p:sldId id="468" r:id="rId38"/>
    <p:sldId id="469" r:id="rId39"/>
    <p:sldId id="470" r:id="rId40"/>
    <p:sldId id="471" r:id="rId41"/>
    <p:sldId id="472" r:id="rId42"/>
    <p:sldId id="475" r:id="rId43"/>
    <p:sldId id="476" r:id="rId44"/>
    <p:sldId id="477" r:id="rId45"/>
    <p:sldId id="478" r:id="rId46"/>
    <p:sldId id="479" r:id="rId47"/>
    <p:sldId id="481" r:id="rId48"/>
    <p:sldId id="482" r:id="rId49"/>
    <p:sldId id="483" r:id="rId50"/>
    <p:sldId id="485" r:id="rId51"/>
    <p:sldId id="486" r:id="rId52"/>
    <p:sldId id="487" r:id="rId53"/>
    <p:sldId id="489" r:id="rId54"/>
    <p:sldId id="490" r:id="rId55"/>
    <p:sldId id="492" r:id="rId56"/>
    <p:sldId id="493" r:id="rId57"/>
    <p:sldId id="500" r:id="rId58"/>
    <p:sldId id="496" r:id="rId59"/>
    <p:sldId id="426" r:id="rId60"/>
    <p:sldId id="424" r:id="rId61"/>
    <p:sldId id="497" r:id="rId62"/>
    <p:sldId id="304"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AB"/>
    <a:srgbClr val="FFFF9B"/>
    <a:srgbClr val="CCFFCC"/>
    <a:srgbClr val="CEDCE1"/>
    <a:srgbClr val="FFCC99"/>
    <a:srgbClr val="666633"/>
    <a:srgbClr val="FFAAAB"/>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0" autoAdjust="0"/>
    <p:restoredTop sz="90611" autoAdjust="0"/>
  </p:normalViewPr>
  <p:slideViewPr>
    <p:cSldViewPr>
      <p:cViewPr>
        <p:scale>
          <a:sx n="100" d="100"/>
          <a:sy n="100" d="100"/>
        </p:scale>
        <p:origin x="0" y="-156"/>
      </p:cViewPr>
      <p:guideLst>
        <p:guide orient="horz" pos="1584"/>
        <p:guide pos="289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32" y="-108"/>
      </p:cViewPr>
      <p:guideLst>
        <p:guide orient="horz" pos="2816"/>
        <p:guide pos="217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FA055-3B7B-41F9-8C0B-4160B0757A5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6B829-4D9B-4039-9B2E-CDFCC89726F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01FEB-A0BF-432C-BAD3-DDF19C1482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71777-6175-4BEB-911C-5EAB9356E49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6.jpe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rtl="0" eaLnBrk="1" fontAlgn="base" hangingPunct="1">
              <a:spcBef>
                <a:spcPct val="0"/>
              </a:spcBef>
              <a:spcAft>
                <a:spcPct val="0"/>
              </a:spcAft>
              <a:defRPr kumimoji="0" lang="zh-CN" altLang="en-US" sz="4400" b="1" kern="1200" dirty="0">
                <a:solidFill>
                  <a:schemeClr val="tx1">
                    <a:lumMod val="65000"/>
                    <a:lumOff val="35000"/>
                  </a:schemeClr>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pic>
        <p:nvPicPr>
          <p:cNvPr id="4" name="图片 1" descr="C:\Users\zzp65\Desktop\图片1-1.png图片1-1"/>
          <p:cNvPicPr>
            <a:picLocks noChangeAspect="1"/>
          </p:cNvPicPr>
          <p:nvPr userDrawn="1"/>
        </p:nvPicPr>
        <p:blipFill>
          <a:blip r:embed="rId2"/>
          <a:srcRect/>
          <a:stretch>
            <a:fillRect/>
          </a:stretch>
        </p:blipFill>
        <p:spPr bwMode="auto">
          <a:xfrm>
            <a:off x="576263" y="328613"/>
            <a:ext cx="2655887"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3846"/>
            <a:ext cx="2051050" cy="432077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73846"/>
            <a:ext cx="6003925" cy="43207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A6A3ED16-5AD5-49A8-A69C-CF66BCEA1628}" type="slidenum">
              <a:rPr lang="zh-CN" altLang="en-US" smtClean="0"/>
            </a:fld>
            <a:endParaRPr lang="zh-CN" altLang="en-US"/>
          </a:p>
        </p:txBody>
      </p:sp>
      <p:sp>
        <p:nvSpPr>
          <p:cNvPr id="5" name="标题 1"/>
          <p:cNvSpPr>
            <a:spLocks noGrp="1"/>
          </p:cNvSpPr>
          <p:nvPr userDrawn="1">
            <p:ph type="title"/>
          </p:nvPr>
        </p:nvSpPr>
        <p:spPr>
          <a:xfrm>
            <a:off x="457200" y="205979"/>
            <a:ext cx="8229600" cy="436959"/>
          </a:xfrm>
          <a:prstGeom prst="rect">
            <a:avLst/>
          </a:prstGeom>
        </p:spPr>
        <p:txBody>
          <a:bodyPr/>
          <a:lstStyle/>
          <a:p>
            <a:pPr eaLnBrk="1" hangingPunct="1"/>
            <a:r>
              <a:rPr kumimoji="0" lang="zh-CN" altLang="en-US" smtClean="0">
                <a:ea typeface="Adobe 宋体 Std L" pitchFamily="18" charset="-122"/>
              </a:rPr>
              <a:t>单击此处编辑母版标题样式</a:t>
            </a:r>
            <a:endParaRPr kumimoji="0" lang="zh-CN" altLang="en-US" smtClean="0">
              <a:latin typeface="Adobe 宋体 Std L" pitchFamily="18" charset="-122"/>
              <a:ea typeface="Adobe 宋体 Std L" pitchFamily="18" charset="-122"/>
              <a:cs typeface="华文细黑" panose="02010600040101010101" pitchFamily="2" charset="-122"/>
            </a:endParaRPr>
          </a:p>
        </p:txBody>
      </p:sp>
      <p:pic>
        <p:nvPicPr>
          <p:cNvPr id="6" name="内容占位符 2"/>
          <p:cNvPicPr>
            <a:picLocks noChangeAspect="1"/>
          </p:cNvPicPr>
          <p:nvPr userDrawn="1"/>
        </p:nvPicPr>
        <p:blipFill>
          <a:blip r:embed="rId2" cstate="print"/>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cstate="print"/>
          <a:srcRect l="66298"/>
          <a:stretch>
            <a:fillRect/>
          </a:stretch>
        </p:blipFill>
        <p:spPr bwMode="auto">
          <a:xfrm>
            <a:off x="2990979" y="1329612"/>
            <a:ext cx="3162057" cy="1068718"/>
          </a:xfrm>
          <a:prstGeom prst="rect">
            <a:avLst/>
          </a:prstGeom>
          <a:noFill/>
          <a:ln>
            <a:noFill/>
          </a:ln>
          <a:effectLst>
            <a:reflection blurRad="6350" stA="50000" endA="300" endPos="55000" dir="5400000" sy="-100000" algn="bl" rotWithShape="0"/>
          </a:effectLst>
        </p:spPr>
      </p:pic>
      <p:pic>
        <p:nvPicPr>
          <p:cNvPr id="8" name="图片 1"/>
          <p:cNvPicPr>
            <a:picLocks noChangeAspect="1"/>
          </p:cNvPicPr>
          <p:nvPr userDrawn="1"/>
        </p:nvPicPr>
        <p:blipFill>
          <a:blip r:embed="rId4" cstate="print"/>
          <a:srcRect r="37749"/>
          <a:stretch>
            <a:fillRect/>
          </a:stretch>
        </p:blipFill>
        <p:spPr bwMode="auto">
          <a:xfrm>
            <a:off x="576263" y="333375"/>
            <a:ext cx="2655887" cy="64770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fld>
            <a:endParaRPr lang="zh-CN" altLang="en-US"/>
          </a:p>
        </p:txBody>
      </p:sp>
      <p:sp>
        <p:nvSpPr>
          <p:cNvPr id="5" name="标题 1"/>
          <p:cNvSpPr>
            <a:spLocks noGrp="1"/>
          </p:cNvSpPr>
          <p:nvPr userDrawn="1">
            <p:ph type="title"/>
          </p:nvPr>
        </p:nvSpPr>
        <p:spPr>
          <a:xfrm>
            <a:off x="457200" y="205979"/>
            <a:ext cx="8229600" cy="436959"/>
          </a:xfrm>
        </p:spPr>
        <p:txBody>
          <a:bodyPr/>
          <a:lstStyle/>
          <a:p>
            <a:pPr eaLnBrk="1" hangingPunct="1"/>
            <a:r>
              <a:rPr kumimoji="0" lang="zh-CN" altLang="en-US" smtClean="0">
                <a:ea typeface="Adobe 宋体 Std L" pitchFamily="18" charset="-122"/>
              </a:rPr>
              <a:t>单击此处编辑母版标题样式</a:t>
            </a:r>
            <a:endParaRPr kumimoji="0" lang="zh-CN" altLang="en-US" smtClean="0">
              <a:latin typeface="Adobe 宋体 Std L" pitchFamily="18" charset="-122"/>
              <a:ea typeface="Adobe 宋体 Std L" pitchFamily="18" charset="-122"/>
              <a:cs typeface="华文细黑" panose="02010600040101010101" pitchFamily="2" charset="-122"/>
            </a:endParaRPr>
          </a:p>
        </p:txBody>
      </p:sp>
      <p:pic>
        <p:nvPicPr>
          <p:cNvPr id="6" name="内容占位符 2"/>
          <p:cNvPicPr>
            <a:picLocks noChangeAspect="1"/>
          </p:cNvPicPr>
          <p:nvPr userDrawn="1"/>
        </p:nvPicPr>
        <p:blipFill>
          <a:blip r:embed="rId2" cstate="print"/>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cstate="print"/>
          <a:srcRect l="66298"/>
          <a:stretch>
            <a:fillRect/>
          </a:stretch>
        </p:blipFill>
        <p:spPr bwMode="auto">
          <a:xfrm>
            <a:off x="2915816" y="1647048"/>
            <a:ext cx="3162057" cy="1068718"/>
          </a:xfrm>
          <a:prstGeom prst="rect">
            <a:avLst/>
          </a:prstGeom>
          <a:noFill/>
          <a:ln>
            <a:noFill/>
          </a:ln>
          <a:effectLst>
            <a:reflection blurRad="6350" stA="50000" endA="300" endPos="55000" dir="5400000" sy="-100000" algn="bl" rotWithShape="0"/>
          </a:effectLst>
        </p:spPr>
      </p:pic>
      <p:pic>
        <p:nvPicPr>
          <p:cNvPr id="2050" name="Picture 2" descr="C:\Users\Administrator\Desktop\青软实训logo-小尺寸.jpg"/>
          <p:cNvPicPr>
            <a:picLocks noChangeAspect="1" noChangeArrowheads="1"/>
          </p:cNvPicPr>
          <p:nvPr userDrawn="1"/>
        </p:nvPicPr>
        <p:blipFill>
          <a:blip r:embed="rId4"/>
          <a:srcRect/>
          <a:stretch>
            <a:fillRect/>
          </a:stretch>
        </p:blipFill>
        <p:spPr bwMode="auto">
          <a:xfrm>
            <a:off x="357158" y="285734"/>
            <a:ext cx="2286000" cy="304800"/>
          </a:xfrm>
          <a:prstGeom prst="rect">
            <a:avLst/>
          </a:prstGeom>
          <a:noFill/>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34E6405-21B2-47F6-81EB-0B131E9C29F8}"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6" y="17845"/>
            <a:ext cx="4846637" cy="410765"/>
          </a:xfrm>
        </p:spPr>
        <p:txBody>
          <a:bodyPr/>
          <a:lstStyle>
            <a:lvl1pPr>
              <a:defRPr kumimoji="0" lang="zh-CN" altLang="en-US" sz="2800" b="1" kern="1200" dirty="0" smtClean="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0"/>
            <a:ext cx="8207375" cy="375046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07831"/>
          </a:xfrm>
          <a:solidFill>
            <a:srgbClr val="23A3AE"/>
          </a:solidFill>
          <a:ln>
            <a:noFill/>
          </a:ln>
        </p:spPr>
        <p:style>
          <a:lnRef idx="2">
            <a:schemeClr val="accent2"/>
          </a:lnRef>
          <a:fillRef idx="1">
            <a:schemeClr val="lt1"/>
          </a:fillRef>
          <a:effectRef idx="0">
            <a:schemeClr val="accent2"/>
          </a:effectRef>
          <a:fontRef idx="minor">
            <a:schemeClr val="dk1"/>
          </a:fontRef>
        </p:style>
        <p:txBody>
          <a:bodyPr wrap="square" anchor="ctr">
            <a:spAutoFit/>
          </a:bodyPr>
          <a:lstStyle>
            <a:lvl1pPr algn="l" rtl="0" eaLnBrk="0" fontAlgn="base" hangingPunct="0">
              <a:lnSpc>
                <a:spcPct val="150000"/>
              </a:lnSpc>
              <a:spcBef>
                <a:spcPct val="20000"/>
              </a:spcBef>
              <a:spcAft>
                <a:spcPct val="0"/>
              </a:spcAft>
              <a:buNone/>
              <a:defRPr lang="zh-CN" altLang="en-US" sz="1800" i="0" kern="1200" dirty="0" smtClean="0">
                <a:solidFill>
                  <a:schemeClr val="bg1"/>
                </a:solidFill>
                <a:latin typeface="Adobe 仿宋 Std R" pitchFamily="18" charset="-122"/>
                <a:ea typeface="Adobe 仿宋 Std R" pitchFamily="18" charset="-122"/>
                <a:cs typeface="+mn-cs"/>
              </a:defRPr>
            </a:lvl1pPr>
          </a:lstStyle>
          <a:p>
            <a:pPr lvl="0"/>
            <a:r>
              <a:rPr lang="zh-CN" altLang="en-US" dirty="0" smtClean="0"/>
              <a:t>单击此处编辑 注意 文本样式</a:t>
            </a:r>
            <a:endParaRPr lang="zh-CN" altLang="en-US" dirty="0" smtClean="0"/>
          </a:p>
        </p:txBody>
      </p:sp>
      <p:sp>
        <p:nvSpPr>
          <p:cNvPr id="14" name="图片占位符 13"/>
          <p:cNvSpPr>
            <a:spLocks noGrp="1"/>
          </p:cNvSpPr>
          <p:nvPr>
            <p:ph type="pic" sz="quarter" idx="12"/>
          </p:nvPr>
        </p:nvSpPr>
        <p:spPr>
          <a:xfrm>
            <a:off x="7072313" y="3571875"/>
            <a:ext cx="428625" cy="500063"/>
          </a:xfrm>
          <a:noFill/>
          <a:ln w="9525">
            <a:noFill/>
            <a:miter lim="800000"/>
          </a:ln>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53998"/>
          </a:xfrm>
          <a:solidFill>
            <a:srgbClr val="FFFF99"/>
          </a:solidFill>
          <a:ln w="9525">
            <a:noFill/>
            <a:miter lim="800000"/>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None/>
              <a:defRPr lang="zh-CN" altLang="en-US" b="1" i="0" kern="1200" dirty="0" smtClean="0">
                <a:solidFill>
                  <a:srgbClr val="FF0000"/>
                </a:solidFill>
                <a:latin typeface="Adobe 仿宋 Std R" pitchFamily="18" charset="-122"/>
                <a:ea typeface="Adobe 仿宋 Std R" pitchFamily="18" charset="-122"/>
                <a:cs typeface="宋体" panose="02010600030101010101" pitchFamily="2" charset="-122"/>
              </a:defRPr>
            </a:lvl1pPr>
          </a:lstStyle>
          <a:p>
            <a:pPr lvl="0"/>
            <a:r>
              <a:rPr lang="zh-CN" altLang="en-US" dirty="0" smtClean="0"/>
              <a:t>单击此处编辑代码文本样式</a:t>
            </a:r>
            <a:endParaRPr lang="zh-CN" altLang="en-US" dirty="0" smtClean="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pic>
        <p:nvPicPr>
          <p:cNvPr id="6" name="图片 5"/>
          <p:cNvPicPr>
            <a:picLocks noChangeAspect="1"/>
          </p:cNvPicPr>
          <p:nvPr userDrawn="1"/>
        </p:nvPicPr>
        <p:blipFill>
          <a:blip r:embed="rId2" cstate="print">
            <a:duotone>
              <a:schemeClr val="accent1">
                <a:shade val="45000"/>
                <a:satMod val="135000"/>
              </a:schemeClr>
              <a:prstClr val="white"/>
            </a:duotone>
          </a:blip>
          <a:stretch>
            <a:fillRect/>
          </a:stretch>
        </p:blipFill>
        <p:spPr>
          <a:xfrm>
            <a:off x="746619" y="928676"/>
            <a:ext cx="484014" cy="484014"/>
          </a:xfrm>
          <a:prstGeom prst="rect">
            <a:avLst/>
          </a:prstGeom>
        </p:spPr>
      </p:pic>
      <p:sp>
        <p:nvSpPr>
          <p:cNvPr id="7" name="文本框 1"/>
          <p:cNvSpPr txBox="1"/>
          <p:nvPr userDrawn="1"/>
        </p:nvSpPr>
        <p:spPr>
          <a:xfrm>
            <a:off x="690540" y="1426705"/>
            <a:ext cx="595312" cy="338137"/>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8" name="文本占位符 11"/>
          <p:cNvSpPr>
            <a:spLocks noGrp="1"/>
          </p:cNvSpPr>
          <p:nvPr>
            <p:ph type="body" sz="quarter" idx="11" hasCustomPrompt="1"/>
          </p:nvPr>
        </p:nvSpPr>
        <p:spPr>
          <a:xfrm>
            <a:off x="1714480" y="857238"/>
            <a:ext cx="6357956" cy="2890550"/>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7" name="表格占位符 6"/>
          <p:cNvSpPr>
            <a:spLocks noGrp="1"/>
          </p:cNvSpPr>
          <p:nvPr>
            <p:ph type="tbl" sz="quarter" idx="11"/>
          </p:nvPr>
        </p:nvSpPr>
        <p:spPr>
          <a:xfrm>
            <a:off x="571472" y="3071816"/>
            <a:ext cx="4143386" cy="1643077"/>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43372" y="857241"/>
            <a:ext cx="4564042"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pic>
        <p:nvPicPr>
          <p:cNvPr id="6" name="Picture 6" descr="d:\360se6\USERDA~1\Temp\9688751.jpg"/>
          <p:cNvPicPr>
            <a:picLocks noChangeAspect="1" noChangeArrowheads="1"/>
          </p:cNvPicPr>
          <p:nvPr userDrawn="1"/>
        </p:nvPicPr>
        <p:blipFill>
          <a:blip r:embed="rId2" cstate="print"/>
          <a:srcRect/>
          <a:stretch>
            <a:fillRect/>
          </a:stretch>
        </p:blipFill>
        <p:spPr bwMode="auto">
          <a:xfrm>
            <a:off x="571471" y="1142990"/>
            <a:ext cx="3333615" cy="257176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1CD21A3-4AB3-4FC6-AAAF-4DD394124CE3}"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844154"/>
            <a:ext cx="4027487" cy="3750469"/>
          </a:xfrm>
        </p:spPr>
        <p:txBody>
          <a:bodyPr/>
          <a:lstStyle>
            <a:lvl2pPr marL="74295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2pPr>
            <a:lvl3pPr marL="114300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72550F5-49B5-485E-A41F-D21BACD6FDD0}" type="slidenum">
              <a:rPr lang="zh-CN" altLang="en-US"/>
            </a:fld>
            <a:endParaRPr lang="en-US" altLang="zh-CN"/>
          </a:p>
        </p:txBody>
      </p:sp>
      <p:sp>
        <p:nvSpPr>
          <p:cNvPr id="6" name="标题 1"/>
          <p:cNvSpPr txBox="1"/>
          <p:nvPr userDrawn="1"/>
        </p:nvSpPr>
        <p:spPr bwMode="auto">
          <a:xfrm>
            <a:off x="225431"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725A47-9BB4-4C61-AA3F-F8BEB313E901}" type="slidenum">
              <a:rPr lang="zh-CN" altLang="en-US"/>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fld>
            <a:endParaRPr lang="en-US" altLang="zh-CN"/>
          </a:p>
        </p:txBody>
      </p:sp>
      <p:sp>
        <p:nvSpPr>
          <p:cNvPr id="4" name="标题 1"/>
          <p:cNvSpPr txBox="1"/>
          <p:nvPr userDrawn="1"/>
        </p:nvSpPr>
        <p:spPr bwMode="auto">
          <a:xfrm>
            <a:off x="285725"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了解静态网站与动态网站的概念及区别</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结构与</a:t>
            </a:r>
            <a:r>
              <a:rPr lang="en-US" altLang="zh-CN" sz="2000" b="1" i="0" dirty="0">
                <a:latin typeface="Adobe 仿宋 Std R" pitchFamily="18" charset="-122"/>
                <a:ea typeface="Adobe 仿宋 Std R" pitchFamily="18" charset="-122"/>
              </a:rPr>
              <a:t>C/S</a:t>
            </a:r>
            <a:r>
              <a:rPr lang="zh-CN" altLang="en-US" sz="2000" b="1" i="0" dirty="0">
                <a:latin typeface="Adobe 仿宋 Std R" pitchFamily="18" charset="-122"/>
                <a:ea typeface="Adobe 仿宋 Std R" pitchFamily="18" charset="-122"/>
              </a:rPr>
              <a:t>结构的概念及区别</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结构的工作原理</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技术</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执行过程</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掌握如何搭建</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开发环境</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掌握如何建立</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动态项目</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b="1" i="0" dirty="0">
                <a:latin typeface="Adobe 仿宋 Std R" pitchFamily="18" charset="-122"/>
                <a:ea typeface="Adobe 仿宋 Std R" pitchFamily="18" charset="-122"/>
              </a:rPr>
              <a:t>了解</a:t>
            </a:r>
            <a:r>
              <a:rPr lang="en-US" altLang="zh-CN" b="1" i="0" dirty="0">
                <a:latin typeface="Adobe 仿宋 Std R" pitchFamily="18" charset="-122"/>
                <a:ea typeface="Adobe 仿宋 Std R" pitchFamily="18" charset="-122"/>
              </a:rPr>
              <a:t>Web</a:t>
            </a:r>
            <a:r>
              <a:rPr lang="zh-CN" altLang="en-US" b="1" i="0" dirty="0">
                <a:latin typeface="Adobe 仿宋 Std R" pitchFamily="18" charset="-122"/>
                <a:ea typeface="Adobe 仿宋 Std R" pitchFamily="18" charset="-122"/>
              </a:rPr>
              <a:t>应用的目录结构</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了解项目的打包发布</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程序的调试技巧</a:t>
            </a:r>
            <a:endParaRPr lang="zh-CN" altLang="en-US" sz="2000" b="1" i="0" dirty="0">
              <a:latin typeface="Adobe 仿宋 Std R" pitchFamily="18" charset="-122"/>
              <a:ea typeface="Adobe 仿宋 Std R" pitchFamily="18"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44154"/>
            <a:ext cx="4027487"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smtClean="0">
              <a:solidFill>
                <a:schemeClr val="accent6"/>
              </a:solidFill>
              <a:latin typeface="Adobe 黑体 Std R" pitchFamily="34" charset="-122"/>
              <a:ea typeface="Adobe 黑体 Std R" pitchFamily="34" charset="-122"/>
            </a:endParaRPr>
          </a:p>
        </p:txBody>
      </p:sp>
      <p:sp>
        <p:nvSpPr>
          <p:cNvPr id="5" name="Rectangle 3"/>
          <p:cNvSpPr>
            <a:spLocks noChangeArrowheads="1"/>
          </p:cNvSpPr>
          <p:nvPr userDrawn="1"/>
        </p:nvSpPr>
        <p:spPr bwMode="auto">
          <a:xfrm>
            <a:off x="468313" y="844153"/>
            <a:ext cx="8229600" cy="3737372"/>
          </a:xfrm>
          <a:prstGeom prst="rect">
            <a:avLst/>
          </a:prstGeom>
          <a:noFill/>
          <a:ln w="9525">
            <a:noFill/>
            <a:miter lim="800000"/>
          </a:ln>
        </p:spPr>
        <p:txBody>
          <a:bodyPr/>
          <a:lstStyle/>
          <a:p>
            <a:pPr marL="342900" indent="-342900">
              <a:lnSpc>
                <a:spcPct val="150000"/>
              </a:lnSpc>
              <a:spcBef>
                <a:spcPct val="20000"/>
              </a:spcBef>
              <a:buFont typeface="Arial" panose="020B0604020202020204" pitchFamily="34" charset="0"/>
              <a:buChar char="•"/>
            </a:pPr>
            <a:endParaRPr lang="en-US" altLang="zh-CN"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p:txBody>
      </p:sp>
      <p:graphicFrame>
        <p:nvGraphicFramePr>
          <p:cNvPr id="6" name="Group 96"/>
          <p:cNvGraphicFramePr>
            <a:graphicFrameLocks noGrp="1"/>
          </p:cNvGraphicFramePr>
          <p:nvPr userDrawn="1"/>
        </p:nvGraphicFramePr>
        <p:xfrm>
          <a:off x="611193" y="789385"/>
          <a:ext cx="7748587" cy="3792138"/>
        </p:xfrm>
        <a:graphic>
          <a:graphicData uri="http://schemas.openxmlformats.org/drawingml/2006/table">
            <a:tbl>
              <a:tblPr/>
              <a:tblGrid>
                <a:gridCol w="4392612"/>
                <a:gridCol w="720725"/>
                <a:gridCol w="647700"/>
                <a:gridCol w="647700"/>
                <a:gridCol w="647700"/>
                <a:gridCol w="692150"/>
              </a:tblGrid>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知识点</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听</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看</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抄</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改</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写</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8752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静态网站与动态网站的概念及区别</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结构与</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C/S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结构的概念及区别</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6920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结构的工作原理</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技术</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执行过程</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如何搭建</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开发环境</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如何建立</a:t>
                      </a: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动态项目</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应用的目录结构</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项目的打包发布</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程序的调试技巧</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bl>
          </a:graphicData>
        </a:graphic>
      </p:graphicFrame>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0" name="Rectangle 3"/>
          <p:cNvSpPr>
            <a:spLocks noGrp="1" noChangeArrowheads="1"/>
          </p:cNvSpPr>
          <p:nvPr userDrawn="1">
            <p:ph idx="4294967295"/>
          </p:nvPr>
        </p:nvSpPr>
        <p:spPr>
          <a:xfrm>
            <a:off x="4572000" y="842965"/>
            <a:ext cx="4103688" cy="3402806"/>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单击此处编辑母版文本样式</a:t>
            </a:r>
            <a:endParaRPr kumimoji="0" lang="zh-CN" altLang="en-US" sz="2400" b="1" smtClean="0">
              <a:solidFill>
                <a:schemeClr val="tx1">
                  <a:lumMod val="75000"/>
                  <a:lumOff val="25000"/>
                </a:schemeClr>
              </a:solidFill>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第二级</a:t>
            </a:r>
            <a:endParaRPr kumimoji="0" lang="zh-CN" altLang="en-US" sz="2400" b="1" smtClean="0">
              <a:solidFill>
                <a:schemeClr val="tx1">
                  <a:lumMod val="75000"/>
                  <a:lumOff val="25000"/>
                </a:schemeClr>
              </a:solidFill>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第三级</a:t>
            </a:r>
            <a:endParaRPr kumimoji="0" lang="zh-CN" altLang="en-US" sz="2400" b="1" smtClean="0">
              <a:solidFill>
                <a:schemeClr val="tx1">
                  <a:lumMod val="75000"/>
                  <a:lumOff val="25000"/>
                </a:schemeClr>
              </a:solidFill>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第四级</a:t>
            </a:r>
            <a:endParaRPr kumimoji="0" lang="zh-CN" altLang="en-US" sz="2400" b="1" smtClean="0">
              <a:solidFill>
                <a:schemeClr val="tx1">
                  <a:lumMod val="75000"/>
                  <a:lumOff val="25000"/>
                </a:schemeClr>
              </a:solidFill>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第五级</a:t>
            </a:r>
            <a:endParaRPr kumimoji="0" lang="zh-CN" altLang="en-US" sz="2000" dirty="0" smtClean="0">
              <a:solidFill>
                <a:schemeClr val="tx1">
                  <a:lumMod val="75000"/>
                  <a:lumOff val="25000"/>
                </a:schemeClr>
              </a:solidFill>
              <a:latin typeface="Adobe 宋体 Std L" pitchFamily="18" charset="-122"/>
              <a:ea typeface="Adobe 宋体 Std L" pitchFamily="18" charset="-122"/>
            </a:endParaRPr>
          </a:p>
        </p:txBody>
      </p:sp>
      <p:sp>
        <p:nvSpPr>
          <p:cNvPr id="11"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12" name="Picture 6" descr="d:\360se6\USERDA~1\Temp\9688751.jpg"/>
          <p:cNvPicPr>
            <a:picLocks noChangeAspect="1" noChangeArrowheads="1"/>
          </p:cNvPicPr>
          <p:nvPr userDrawn="1"/>
        </p:nvPicPr>
        <p:blipFill>
          <a:blip r:embed="rId2" cstate="print"/>
          <a:srcRect/>
          <a:stretch>
            <a:fillRect/>
          </a:stretch>
        </p:blipFill>
        <p:spPr bwMode="auto">
          <a:xfrm>
            <a:off x="560388" y="1558531"/>
            <a:ext cx="4032250" cy="22681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859338" y="581027"/>
            <a:ext cx="3816350" cy="4320779"/>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endParaRPr kumimoji="0" lang="zh-CN" altLang="en-US" sz="2400" b="1"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sz="16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6" descr="d:\360se6\USERDA~1\Temp\MAX_80~1.JPG"/>
          <p:cNvPicPr>
            <a:picLocks noChangeAspect="1" noChangeArrowheads="1"/>
          </p:cNvPicPr>
          <p:nvPr userDrawn="1"/>
        </p:nvPicPr>
        <p:blipFill>
          <a:blip r:embed="rId2" cstate="print"/>
          <a:srcRect/>
          <a:stretch>
            <a:fillRect/>
          </a:stretch>
        </p:blipFill>
        <p:spPr bwMode="auto">
          <a:xfrm>
            <a:off x="539755" y="1707357"/>
            <a:ext cx="4029075" cy="2159794"/>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4572000" y="789385"/>
            <a:ext cx="4103688" cy="3737372"/>
          </a:xfrm>
        </p:spPr>
        <p:txBody>
          <a:bodyPr/>
          <a:lstStyle/>
          <a:p>
            <a:pPr marL="533400" lvl="0"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单击此处编辑母版文本样式</a:t>
            </a:r>
            <a:endParaRPr kumimoji="0" lang="zh-CN" altLang="en-US" sz="2800" b="1" smtClean="0">
              <a:ea typeface="Adobe 宋体 Std L" pitchFamily="18" charset="-122"/>
            </a:endParaRPr>
          </a:p>
          <a:p>
            <a:pPr marL="533400" lvl="1"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第二级</a:t>
            </a:r>
            <a:endParaRPr kumimoji="0" lang="zh-CN" altLang="en-US" sz="2800" b="1" smtClean="0">
              <a:ea typeface="Adobe 宋体 Std L" pitchFamily="18" charset="-122"/>
            </a:endParaRPr>
          </a:p>
          <a:p>
            <a:pPr marL="533400" lvl="2"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第三级</a:t>
            </a:r>
            <a:endParaRPr kumimoji="0" lang="zh-CN" altLang="en-US" sz="2800" b="1" smtClean="0">
              <a:ea typeface="Adobe 宋体 Std L" pitchFamily="18" charset="-122"/>
            </a:endParaRPr>
          </a:p>
          <a:p>
            <a:pPr marL="533400" lvl="3"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第四级</a:t>
            </a:r>
            <a:endParaRPr kumimoji="0" lang="zh-CN" altLang="en-US" sz="2800" b="1" smtClean="0">
              <a:ea typeface="Adobe 宋体 Std L" pitchFamily="18" charset="-122"/>
            </a:endParaRPr>
          </a:p>
          <a:p>
            <a:pPr marL="533400" lvl="4"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第五级</a:t>
            </a:r>
            <a:endParaRPr kumimoji="0" lang="en-US" altLang="zh-CN" sz="2000" dirty="0" smtClean="0">
              <a:latin typeface="Adobe 宋体 Std L" pitchFamily="18" charset="-122"/>
              <a:ea typeface="Adobe 宋体 Std L" pitchFamily="18" charset="-122"/>
            </a:endParaRPr>
          </a:p>
        </p:txBody>
      </p:sp>
      <p:sp>
        <p:nvSpPr>
          <p:cNvPr id="9" name="标题 3"/>
          <p:cNvSpPr>
            <a:spLocks noGrp="1"/>
          </p:cNvSpPr>
          <p:nvPr userDrawn="1">
            <p:ph type="title" idx="9" hasCustomPrompt="1"/>
          </p:nvPr>
        </p:nvSpPr>
        <p:spPr>
          <a:xfrm>
            <a:off x="539750" y="2"/>
            <a:ext cx="8193088" cy="519113"/>
          </a:xfrm>
        </p:spPr>
        <p:txBody>
          <a:bodyPr/>
          <a:lstStyle>
            <a:lvl1pPr>
              <a:defRPr/>
            </a:lvl1pPr>
          </a:lstStyle>
          <a:p>
            <a:pPr eaLnBrk="1" hangingPunct="1">
              <a:defRPr/>
            </a:pPr>
            <a:r>
              <a:rPr kumimoji="0" lang="en-US" altLang="zh-CN" sz="2800" b="1" dirty="0" smtClean="0">
                <a:solidFill>
                  <a:schemeClr val="accent6"/>
                </a:solidFill>
                <a:latin typeface="Adobe 黑体 Std R" pitchFamily="34" charset="-122"/>
                <a:ea typeface="Adobe 黑体 Std R" pitchFamily="34" charset="-122"/>
              </a:rPr>
              <a:t>1 </a:t>
            </a:r>
            <a:r>
              <a:rPr kumimoji="0" lang="zh-CN" altLang="en-US" sz="2800" b="1" dirty="0" smtClean="0">
                <a:solidFill>
                  <a:schemeClr val="accent6"/>
                </a:solidFill>
                <a:latin typeface="Adobe 黑体 Std R" pitchFamily="34" charset="-122"/>
                <a:ea typeface="Adobe 黑体 Std R" pitchFamily="34" charset="-122"/>
              </a:rPr>
              <a:t>网站</a:t>
            </a:r>
            <a:r>
              <a:rPr kumimoji="0" lang="zh-CN" altLang="en-US" sz="2800" b="1" dirty="0">
                <a:solidFill>
                  <a:schemeClr val="accent6"/>
                </a:solidFill>
                <a:latin typeface="Adobe 黑体 Std R" pitchFamily="34" charset="-122"/>
                <a:ea typeface="Adobe 黑体 Std R" pitchFamily="34" charset="-122"/>
              </a:rPr>
              <a:t>的类型及结构</a:t>
            </a:r>
            <a:endParaRPr kumimoji="0" lang="en-US" altLang="zh-CN" sz="2800" b="1" dirty="0">
              <a:solidFill>
                <a:schemeClr val="accent6"/>
              </a:solidFill>
              <a:latin typeface="Adobe 黑体 Std R" pitchFamily="34" charset="-122"/>
              <a:ea typeface="Adobe 黑体 Std R" pitchFamily="34" charset="-122"/>
            </a:endParaRPr>
          </a:p>
        </p:txBody>
      </p:sp>
      <p:pic>
        <p:nvPicPr>
          <p:cNvPr id="10" name="Picture 5" descr="F:\2014宣传设计\0424-教学课件\研发ppt\0f019fbcc7819d7e3be41efa119be459.jpg"/>
          <p:cNvPicPr>
            <a:picLocks noChangeAspect="1" noChangeArrowheads="1"/>
          </p:cNvPicPr>
          <p:nvPr userDrawn="1"/>
        </p:nvPicPr>
        <p:blipFill rotWithShape="1">
          <a:blip r:embed="rId2" cstate="print">
            <a:duotone>
              <a:schemeClr val="accent6">
                <a:shade val="45000"/>
                <a:satMod val="135000"/>
              </a:schemeClr>
              <a:prstClr val="white"/>
            </a:duotone>
          </a:blip>
          <a:srcRect l="813" r="-30"/>
          <a:stretch>
            <a:fillRect/>
          </a:stretch>
        </p:blipFill>
        <p:spPr bwMode="auto">
          <a:xfrm>
            <a:off x="553101" y="951570"/>
            <a:ext cx="4010988" cy="2646294"/>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539750" y="832247"/>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单击此处编辑母版文本样式</a:t>
            </a:r>
            <a:endParaRPr kumimoji="0" lang="zh-CN" altLang="en-US" sz="2400" b="1" dirty="0"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第二级</a:t>
            </a:r>
            <a:endParaRPr kumimoji="0" lang="zh-CN" altLang="en-US" sz="2400" b="1" dirty="0"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第三级</a:t>
            </a:r>
            <a:endParaRPr kumimoji="0" lang="zh-CN" altLang="en-US" sz="2400" b="1" dirty="0"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第四级</a:t>
            </a:r>
            <a:endParaRPr kumimoji="0" lang="zh-CN" altLang="en-US" sz="2400" b="1" dirty="0"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第五级</a:t>
            </a:r>
            <a:endParaRPr kumimoji="0" lang="en-US" altLang="zh-CN" sz="18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7" name="Text Box 5"/>
          <p:cNvSpPr txBox="1">
            <a:spLocks noChangeArrowheads="1"/>
          </p:cNvSpPr>
          <p:nvPr userDrawn="1"/>
        </p:nvSpPr>
        <p:spPr bwMode="auto">
          <a:xfrm>
            <a:off x="1547818" y="4008837"/>
            <a:ext cx="6429375" cy="408623"/>
          </a:xfrm>
          <a:prstGeom prst="roundRect">
            <a:avLst/>
          </a:prstGeom>
          <a:solidFill>
            <a:srgbClr val="23A3AE"/>
          </a:solid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latinLnBrk="0" hangingPunct="1">
              <a:spcBef>
                <a:spcPts val="0"/>
              </a:spcBef>
              <a:spcAft>
                <a:spcPts val="0"/>
              </a:spcAft>
              <a:buClrTx/>
              <a:buSzTx/>
              <a:buFontTx/>
              <a:buNone/>
              <a:defRPr/>
            </a:pPr>
            <a:r>
              <a:rPr lang="zh-CN" altLang="en-US" sz="1800" i="0" kern="1200" dirty="0" smtClean="0">
                <a:solidFill>
                  <a:schemeClr val="bg1"/>
                </a:solidFill>
                <a:latin typeface="Adobe 仿宋 Std R" pitchFamily="18" charset="-122"/>
                <a:ea typeface="Adobe 仿宋 Std R" pitchFamily="18" charset="-122"/>
                <a:cs typeface="+mn-cs"/>
              </a:rPr>
              <a:t>单击此处编辑母版文本样式</a:t>
            </a:r>
            <a:endParaRPr lang="zh-CN" altLang="en-US" sz="1800" i="0" kern="1200" dirty="0" smtClean="0">
              <a:solidFill>
                <a:schemeClr val="bg1"/>
              </a:solidFill>
              <a:latin typeface="Adobe 仿宋 Std R" pitchFamily="18" charset="-122"/>
              <a:ea typeface="Adobe 仿宋 Std R" pitchFamily="18" charset="-122"/>
              <a:cs typeface="+mn-cs"/>
            </a:endParaRPr>
          </a:p>
        </p:txBody>
      </p:sp>
      <p:pic>
        <p:nvPicPr>
          <p:cNvPr id="11" name="图片 5"/>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685088" y="3975497"/>
            <a:ext cx="493712" cy="371475"/>
          </a:xfrm>
          <a:prstGeom prst="rect">
            <a:avLst/>
          </a:prstGeom>
          <a:noFill/>
          <a:ln w="9525">
            <a:noFill/>
            <a:miter lim="800000"/>
            <a:headEnd/>
            <a:tailEnd/>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539750" y="844156"/>
            <a:ext cx="8135938" cy="2430065"/>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单击此处编辑母版文本样式</a:t>
            </a:r>
            <a:endParaRPr kumimoji="0" lang="zh-CN" altLang="en-US" b="1"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第二级</a:t>
            </a:r>
            <a:endParaRPr kumimoji="0" lang="zh-CN" altLang="en-US" b="1"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第三级</a:t>
            </a:r>
            <a:endParaRPr kumimoji="0" lang="zh-CN" altLang="en-US" b="1"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第四级</a:t>
            </a:r>
            <a:endParaRPr kumimoji="0" lang="zh-CN" altLang="en-US" b="1"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sp>
        <p:nvSpPr>
          <p:cNvPr id="9"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10" name="Rectangle 3"/>
          <p:cNvSpPr>
            <a:spLocks noChangeArrowheads="1"/>
          </p:cNvSpPr>
          <p:nvPr userDrawn="1"/>
        </p:nvSpPr>
        <p:spPr bwMode="auto">
          <a:xfrm>
            <a:off x="863600" y="3536158"/>
            <a:ext cx="7416800" cy="926306"/>
          </a:xfrm>
          <a:prstGeom prst="roundRect">
            <a:avLst>
              <a:gd name="adj" fmla="val 5421"/>
            </a:avLst>
          </a:prstGeom>
          <a:solidFill>
            <a:schemeClr val="accent5"/>
          </a:solidFill>
          <a:ln w="9525">
            <a:noFill/>
            <a:miter lim="800000"/>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indent="0">
              <a:lnSpc>
                <a:spcPct val="150000"/>
              </a:lnSpc>
              <a:spcBef>
                <a:spcPct val="20000"/>
              </a:spcBef>
              <a:defRPr/>
            </a:pPr>
            <a:r>
              <a:rPr lang="zh-CN" altLang="en-US" sz="1600" i="0" dirty="0" smtClean="0">
                <a:solidFill>
                  <a:srgbClr val="000000"/>
                </a:solidFill>
                <a:latin typeface="Adobe 仿宋 Std R" pitchFamily="18" charset="-122"/>
                <a:ea typeface="Adobe 仿宋 Std R" pitchFamily="18" charset="-122"/>
              </a:rPr>
              <a:t>动态网站一般采用动静结合的原则：网站中内容频繁更新的，可采用动态网页技术；网站中内容不需要更新的，则可采用静态网页进行显示。通常一个网站既可包含动态网页也可包含静态网页。</a:t>
            </a:r>
            <a:endParaRPr lang="zh-CN" altLang="en-US" sz="1600" i="0" dirty="0" smtClean="0">
              <a:solidFill>
                <a:srgbClr val="000000"/>
              </a:solidFill>
              <a:latin typeface="Adobe 仿宋 Std R" pitchFamily="18" charset="-122"/>
              <a:ea typeface="Adobe 仿宋 Std R" pitchFamily="18" charset="-122"/>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572000" y="1600201"/>
            <a:ext cx="4103688" cy="2537222"/>
          </a:xfrm>
        </p:spPr>
        <p:txBody>
          <a:bodyPr/>
          <a:lstStyle/>
          <a:p>
            <a:pPr lvl="0" eaLnBrk="1" hangingPunct="1">
              <a:lnSpc>
                <a:spcPct val="150000"/>
              </a:lnSpc>
              <a:buFont typeface="Arial" panose="020B0604020202020204" pitchFamily="34" charset="0"/>
              <a:buNone/>
            </a:pPr>
            <a:r>
              <a:rPr kumimoji="0" lang="zh-CN" altLang="en-US" sz="2000" b="1" smtClean="0">
                <a:ea typeface="Adobe 宋体 Std L" pitchFamily="18" charset="-122"/>
              </a:rPr>
              <a:t>单击此处编辑母版文本样式</a:t>
            </a:r>
            <a:endParaRPr kumimoji="0" lang="zh-CN" altLang="en-US" sz="2000" b="1" smtClean="0">
              <a:ea typeface="Adobe 宋体 Std L" pitchFamily="18" charset="-122"/>
            </a:endParaRPr>
          </a:p>
          <a:p>
            <a:pPr lvl="1" eaLnBrk="1" hangingPunct="1">
              <a:lnSpc>
                <a:spcPct val="150000"/>
              </a:lnSpc>
              <a:buFont typeface="Arial" panose="020B0604020202020204" pitchFamily="34" charset="0"/>
              <a:buNone/>
            </a:pPr>
            <a:r>
              <a:rPr kumimoji="0" lang="zh-CN" altLang="en-US" sz="2000" b="1" smtClean="0">
                <a:ea typeface="Adobe 宋体 Std L" pitchFamily="18" charset="-122"/>
              </a:rPr>
              <a:t>第二级</a:t>
            </a:r>
            <a:endParaRPr kumimoji="0" lang="zh-CN" altLang="en-US" sz="2000" b="1" smtClean="0">
              <a:ea typeface="Adobe 宋体 Std L" pitchFamily="18" charset="-122"/>
            </a:endParaRPr>
          </a:p>
          <a:p>
            <a:pPr lvl="2" eaLnBrk="1" hangingPunct="1">
              <a:lnSpc>
                <a:spcPct val="150000"/>
              </a:lnSpc>
              <a:buFont typeface="Arial" panose="020B0604020202020204" pitchFamily="34" charset="0"/>
              <a:buNone/>
            </a:pPr>
            <a:r>
              <a:rPr kumimoji="0" lang="zh-CN" altLang="en-US" sz="2000" b="1" smtClean="0">
                <a:ea typeface="Adobe 宋体 Std L" pitchFamily="18" charset="-122"/>
              </a:rPr>
              <a:t>第三级</a:t>
            </a:r>
            <a:endParaRPr kumimoji="0" lang="zh-CN" altLang="en-US" sz="2000" b="1" smtClean="0">
              <a:ea typeface="Adobe 宋体 Std L" pitchFamily="18" charset="-122"/>
            </a:endParaRPr>
          </a:p>
          <a:p>
            <a:pPr lvl="3" eaLnBrk="1" hangingPunct="1">
              <a:lnSpc>
                <a:spcPct val="150000"/>
              </a:lnSpc>
              <a:buFont typeface="Arial" panose="020B0604020202020204" pitchFamily="34" charset="0"/>
              <a:buNone/>
            </a:pPr>
            <a:r>
              <a:rPr kumimoji="0" lang="zh-CN" altLang="en-US" sz="2000" b="1" smtClean="0">
                <a:ea typeface="Adobe 宋体 Std L" pitchFamily="18" charset="-122"/>
              </a:rPr>
              <a:t>第四级</a:t>
            </a:r>
            <a:endParaRPr kumimoji="0" lang="zh-CN" altLang="en-US" sz="2000" b="1" smtClean="0">
              <a:ea typeface="Adobe 宋体 Std L" pitchFamily="18" charset="-122"/>
            </a:endParaRPr>
          </a:p>
          <a:p>
            <a:pPr lvl="4" eaLnBrk="1" hangingPunct="1">
              <a:lnSpc>
                <a:spcPct val="150000"/>
              </a:lnSpc>
              <a:buFont typeface="Arial" panose="020B0604020202020204" pitchFamily="34" charset="0"/>
              <a:buNone/>
            </a:pPr>
            <a:r>
              <a:rPr kumimoji="0" lang="zh-CN" altLang="en-US" sz="2000" b="1" smtClean="0">
                <a:ea typeface="Adobe 宋体 Std L" pitchFamily="18" charset="-122"/>
              </a:rPr>
              <a:t>第五级</a:t>
            </a:r>
            <a:endParaRPr kumimoji="0" lang="en-US" altLang="zh-CN" sz="2400" b="1"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5" descr="F:\2014宣传设计\0424-教学课件\研发ppt\c558920c7f05579facd5f95da88f383d.jpg"/>
          <p:cNvPicPr>
            <a:picLocks noChangeAspect="1" noChangeArrowheads="1"/>
          </p:cNvPicPr>
          <p:nvPr userDrawn="1"/>
        </p:nvPicPr>
        <p:blipFill>
          <a:blip r:embed="rId2" cstate="print"/>
          <a:srcRect/>
          <a:stretch>
            <a:fillRect/>
          </a:stretch>
        </p:blipFill>
        <p:spPr bwMode="auto">
          <a:xfrm>
            <a:off x="539750" y="1545434"/>
            <a:ext cx="4032250" cy="2268457"/>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8" name="Rectangle 2"/>
          <p:cNvSpPr>
            <a:spLocks noGrp="1"/>
          </p:cNvSpPr>
          <p:nvPr userDrawn="1">
            <p:ph type="title"/>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Grp="1"/>
          </p:cNvSpPr>
          <p:nvPr userDrawn="1">
            <p:ph type="body" idx="1"/>
          </p:nvPr>
        </p:nvSpPr>
        <p:spPr>
          <a:xfrm>
            <a:off x="539750" y="837010"/>
            <a:ext cx="8135938" cy="3737372"/>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p:txBody>
      </p:sp>
      <p:grpSp>
        <p:nvGrpSpPr>
          <p:cNvPr id="2" name="组合 1"/>
          <p:cNvGrpSpPr/>
          <p:nvPr userDrawn="1"/>
        </p:nvGrpSpPr>
        <p:grpSpPr bwMode="auto">
          <a:xfrm>
            <a:off x="576268" y="1329929"/>
            <a:ext cx="7991475" cy="4801314"/>
            <a:chOff x="925513" y="1772816"/>
            <a:chExt cx="7993062" cy="6401752"/>
          </a:xfrm>
        </p:grpSpPr>
        <p:sp>
          <p:nvSpPr>
            <p:cNvPr id="11" name="Text Box 4"/>
            <p:cNvSpPr txBox="1">
              <a:spLocks noChangeArrowheads="1"/>
            </p:cNvSpPr>
            <p:nvPr/>
          </p:nvSpPr>
          <p:spPr bwMode="auto">
            <a:xfrm>
              <a:off x="925513" y="1772816"/>
              <a:ext cx="7543710" cy="64017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dirty="0" smtClean="0">
                  <a:solidFill>
                    <a:srgbClr val="FF0000"/>
                  </a:solidFill>
                  <a:latin typeface="Adobe 仿宋 Std R" pitchFamily="18" charset="-122"/>
                  <a:ea typeface="Adobe 仿宋 Std R" pitchFamily="18" charset="-122"/>
                </a:rPr>
                <a:t>&lt;%@ page language="java" </a:t>
              </a:r>
              <a:r>
                <a:rPr lang="en-US" altLang="zh-CN" b="1" dirty="0" err="1" smtClean="0">
                  <a:solidFill>
                    <a:srgbClr val="FF0000"/>
                  </a:solidFill>
                  <a:latin typeface="Adobe 仿宋 Std R" pitchFamily="18" charset="-122"/>
                  <a:ea typeface="Adobe 仿宋 Std R" pitchFamily="18" charset="-122"/>
                </a:rPr>
                <a:t>contentType</a:t>
              </a:r>
              <a:r>
                <a:rPr lang="en-US" altLang="zh-CN" b="1" dirty="0" smtClean="0">
                  <a:solidFill>
                    <a:srgbClr val="FF0000"/>
                  </a:solidFill>
                  <a:latin typeface="Adobe 仿宋 Std R" pitchFamily="18" charset="-122"/>
                  <a:ea typeface="Adobe 仿宋 Std R" pitchFamily="18" charset="-122"/>
                </a:rPr>
                <a:t>="text/html; charset=UTF-8"</a:t>
              </a:r>
              <a:endParaRPr lang="en-US" altLang="zh-CN" b="1" dirty="0" smtClean="0">
                <a:solidFill>
                  <a:srgbClr val="FF0000"/>
                </a:solidFill>
                <a:latin typeface="Adobe 仿宋 Std R" pitchFamily="18" charset="-122"/>
                <a:ea typeface="Adobe 仿宋 Std R" pitchFamily="18" charset="-122"/>
              </a:endParaRPr>
            </a:p>
            <a:p>
              <a:pPr eaLnBrk="1" hangingPunct="1">
                <a:defRPr/>
              </a:pPr>
              <a:r>
                <a:rPr lang="en-US" altLang="zh-CN" b="1" dirty="0" err="1" smtClean="0">
                  <a:solidFill>
                    <a:srgbClr val="FF0000"/>
                  </a:solidFill>
                  <a:latin typeface="Adobe 仿宋 Std R" pitchFamily="18" charset="-122"/>
                  <a:ea typeface="Adobe 仿宋 Std R" pitchFamily="18" charset="-122"/>
                </a:rPr>
                <a:t>pageEncoding</a:t>
              </a:r>
              <a:r>
                <a:rPr lang="en-US" altLang="zh-CN" b="1" dirty="0" smtClean="0">
                  <a:solidFill>
                    <a:srgbClr val="FF0000"/>
                  </a:solidFill>
                  <a:latin typeface="Adobe 仿宋 Std R" pitchFamily="18" charset="-122"/>
                  <a:ea typeface="Adobe 仿宋 Std R" pitchFamily="18" charset="-122"/>
                </a:rPr>
                <a:t>="UTF-8"%&gt;</a:t>
              </a:r>
              <a:endParaRPr lang="en-US" altLang="zh-CN" b="1" dirty="0" smtClean="0">
                <a:solidFill>
                  <a:srgbClr val="FF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&lt;html&gt;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&lt;head&gt;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&lt;meta http-</a:t>
              </a:r>
              <a:r>
                <a:rPr lang="en-US" altLang="zh-CN" b="1" dirty="0" err="1" smtClean="0">
                  <a:solidFill>
                    <a:srgbClr val="000000"/>
                  </a:solidFill>
                  <a:latin typeface="Adobe 仿宋 Std R" pitchFamily="18" charset="-122"/>
                  <a:ea typeface="Adobe 仿宋 Std R" pitchFamily="18" charset="-122"/>
                </a:rPr>
                <a:t>equiv</a:t>
              </a:r>
              <a:r>
                <a:rPr lang="en-US" altLang="zh-CN" b="1" dirty="0" smtClean="0">
                  <a:solidFill>
                    <a:srgbClr val="000000"/>
                  </a:solidFill>
                  <a:latin typeface="Adobe 仿宋 Std R" pitchFamily="18" charset="-122"/>
                  <a:ea typeface="Adobe 仿宋 Std R" pitchFamily="18" charset="-122"/>
                </a:rPr>
                <a:t>="Content-Type" content="text/html; charset=UTF-8"&gt;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&lt;title&gt;</a:t>
              </a:r>
              <a:r>
                <a:rPr lang="en-US" altLang="zh-CN" b="1" dirty="0" err="1" smtClean="0">
                  <a:solidFill>
                    <a:srgbClr val="000000"/>
                  </a:solidFill>
                  <a:latin typeface="Adobe 仿宋 Std R" pitchFamily="18" charset="-122"/>
                  <a:ea typeface="Adobe 仿宋 Std R" pitchFamily="18" charset="-122"/>
                </a:rPr>
                <a:t>HelloWord</a:t>
              </a:r>
              <a:r>
                <a:rPr lang="en-US" altLang="zh-CN" b="1" dirty="0" smtClean="0">
                  <a:solidFill>
                    <a:srgbClr val="000000"/>
                  </a:solidFill>
                  <a:latin typeface="Adobe 仿宋 Std R" pitchFamily="18" charset="-122"/>
                  <a:ea typeface="Adobe 仿宋 Std R" pitchFamily="18" charset="-122"/>
                </a:rPr>
                <a:t>&lt;/title&gt;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&lt;/head&gt;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&lt;body&gt;</a:t>
              </a:r>
              <a:endParaRPr lang="en-US" altLang="zh-CN" b="1" dirty="0" smtClean="0">
                <a:solidFill>
                  <a:srgbClr val="000000"/>
                </a:solidFill>
                <a:latin typeface="Adobe 仿宋 Std R" pitchFamily="18" charset="-122"/>
                <a:ea typeface="Adobe 仿宋 Std R" pitchFamily="18" charset="-122"/>
              </a:endParaRP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endParaRPr lang="en-US" altLang="zh-CN" b="1" dirty="0" smtClean="0">
                <a:solidFill>
                  <a:srgbClr val="000000"/>
                </a:solidFill>
                <a:latin typeface="Adobe 仿宋 Std R" pitchFamily="18" charset="-122"/>
                <a:ea typeface="Adobe 仿宋 Std R" pitchFamily="18" charset="-122"/>
                <a:cs typeface="华文细黑" panose="02010600040101010101" pitchFamily="2" charset="-122"/>
              </a:endParaRP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&lt;%</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3" eaLnBrk="1" hangingPunct="1">
                <a:defRPr/>
              </a:pPr>
              <a:r>
                <a:rPr lang="en-US" altLang="zh-CN" b="1" dirty="0" err="1" smtClean="0">
                  <a:solidFill>
                    <a:srgbClr val="FF0000"/>
                  </a:solidFill>
                  <a:latin typeface="Adobe 仿宋 Std R" pitchFamily="18" charset="-122"/>
                  <a:ea typeface="Adobe 仿宋 Std R" pitchFamily="18" charset="-122"/>
                  <a:cs typeface="华文细黑" panose="02010600040101010101" pitchFamily="2" charset="-122"/>
                </a:rPr>
                <a:t>out.println</a:t>
              </a: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("JSP Hello Word !");</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%&gt;</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endParaRPr lang="en-US" altLang="zh-CN" b="1" dirty="0" smtClean="0">
                <a:solidFill>
                  <a:srgbClr val="000000"/>
                </a:solidFill>
                <a:latin typeface="Adobe 仿宋 Std R" pitchFamily="18" charset="-122"/>
                <a:ea typeface="Adobe 仿宋 Std R" pitchFamily="18" charset="-122"/>
                <a:cs typeface="华文细黑" panose="02010600040101010101" pitchFamily="2"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&lt;/body&gt;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&lt;/html&gt;</a:t>
              </a:r>
              <a:endParaRPr lang="en-US" altLang="zh-CN" b="1" dirty="0" smtClean="0">
                <a:solidFill>
                  <a:srgbClr val="000000"/>
                </a:solidFill>
                <a:latin typeface="Adobe 仿宋 Std R" pitchFamily="18" charset="-122"/>
                <a:ea typeface="Adobe 仿宋 Std R" pitchFamily="18" charset="-122"/>
              </a:endParaRPr>
            </a:p>
          </p:txBody>
        </p:sp>
        <p:sp>
          <p:nvSpPr>
            <p:cNvPr id="12" name="圆角矩形标注 11"/>
            <p:cNvSpPr>
              <a:spLocks noChangeArrowheads="1"/>
            </p:cNvSpPr>
            <p:nvPr/>
          </p:nvSpPr>
          <p:spPr bwMode="auto">
            <a:xfrm>
              <a:off x="5642912" y="4431878"/>
              <a:ext cx="1808522" cy="438150"/>
            </a:xfrm>
            <a:prstGeom prst="wedgeRoundRectCallout">
              <a:avLst>
                <a:gd name="adj1" fmla="val -72676"/>
                <a:gd name="adj2" fmla="val 2412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endParaRPr lang="zh-CN" altLang="en-US" i="0" dirty="0">
                <a:solidFill>
                  <a:schemeClr val="dk1"/>
                </a:solidFill>
                <a:latin typeface="Adobe 仿宋 Std R" pitchFamily="18" charset="-122"/>
                <a:ea typeface="Adobe 仿宋 Std R" pitchFamily="18" charset="-122"/>
              </a:endParaRPr>
            </a:p>
          </p:txBody>
        </p:sp>
        <p:sp>
          <p:nvSpPr>
            <p:cNvPr id="13" name="圆角矩形标注 12"/>
            <p:cNvSpPr>
              <a:spLocks noChangeArrowheads="1"/>
            </p:cNvSpPr>
            <p:nvPr/>
          </p:nvSpPr>
          <p:spPr bwMode="auto">
            <a:xfrm>
              <a:off x="5292005" y="3396828"/>
              <a:ext cx="1872034" cy="465138"/>
            </a:xfrm>
            <a:prstGeom prst="wedgeRoundRectCallout">
              <a:avLst>
                <a:gd name="adj1" fmla="val -75481"/>
                <a:gd name="adj2" fmla="val -5037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i="0" smtClean="0">
                  <a:solidFill>
                    <a:srgbClr val="000000"/>
                  </a:solidFill>
                  <a:latin typeface="Adobe 仿宋 Std R" pitchFamily="18" charset="-122"/>
                  <a:ea typeface="Adobe 仿宋 Std R" pitchFamily="18" charset="-122"/>
                </a:rPr>
                <a:t>HTML</a:t>
              </a:r>
              <a:r>
                <a:rPr lang="zh-CN" altLang="en-US" sz="1800" i="0" smtClean="0">
                  <a:solidFill>
                    <a:srgbClr val="000000"/>
                  </a:solidFill>
                  <a:latin typeface="Adobe 仿宋 Std R" pitchFamily="18" charset="-122"/>
                  <a:ea typeface="Adobe 仿宋 Std R" pitchFamily="18" charset="-122"/>
                </a:rPr>
                <a:t>代码</a:t>
              </a:r>
              <a:endParaRPr lang="zh-CN" altLang="en-US" sz="1800" i="0" smtClean="0">
                <a:solidFill>
                  <a:srgbClr val="000000"/>
                </a:solidFill>
                <a:latin typeface="Adobe 仿宋 Std R" pitchFamily="18" charset="-122"/>
                <a:ea typeface="Adobe 仿宋 Std R" pitchFamily="18" charset="-122"/>
              </a:endParaRPr>
            </a:p>
          </p:txBody>
        </p:sp>
        <p:sp>
          <p:nvSpPr>
            <p:cNvPr id="14" name="圆角矩形标注 13"/>
            <p:cNvSpPr>
              <a:spLocks noChangeArrowheads="1"/>
            </p:cNvSpPr>
            <p:nvPr/>
          </p:nvSpPr>
          <p:spPr bwMode="auto">
            <a:xfrm>
              <a:off x="5866794" y="2288753"/>
              <a:ext cx="1873622" cy="422275"/>
            </a:xfrm>
            <a:prstGeom prst="wedgeRoundRectCallout">
              <a:avLst>
                <a:gd name="adj1" fmla="val -78981"/>
                <a:gd name="adj2" fmla="val -43602"/>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endParaRPr lang="zh-CN" altLang="en-US" i="0" dirty="0">
                <a:solidFill>
                  <a:schemeClr val="dk1"/>
                </a:solidFill>
                <a:latin typeface="Adobe 仿宋 Std R" pitchFamily="18" charset="-122"/>
                <a:ea typeface="Adobe 仿宋 Std R" pitchFamily="18" charset="-122"/>
              </a:endParaRPr>
            </a:p>
          </p:txBody>
        </p:sp>
        <p:pic>
          <p:nvPicPr>
            <p:cNvPr id="15" name="图片 3"/>
            <p:cNvPicPr>
              <a:picLocks noChangeAspect="1"/>
            </p:cNvPicPr>
            <p:nvPr/>
          </p:nvPicPr>
          <p:blipFill>
            <a:blip r:embed="rId2" cstate="print"/>
            <a:srcRect/>
            <a:stretch>
              <a:fillRect/>
            </a:stretch>
          </p:blipFill>
          <p:spPr bwMode="auto">
            <a:xfrm>
              <a:off x="7740650" y="5403428"/>
              <a:ext cx="1177925" cy="1181100"/>
            </a:xfrm>
            <a:prstGeom prst="rect">
              <a:avLst/>
            </a:prstGeom>
            <a:noFill/>
            <a:ln w="9525">
              <a:noFill/>
              <a:miter lim="800000"/>
              <a:headEnd/>
              <a:tailEnd/>
            </a:ln>
          </p:spPr>
        </p:pic>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10" name="Rectangle 2"/>
          <p:cNvSpPr>
            <a:spLocks noGrp="1"/>
          </p:cNvSpPr>
          <p:nvPr userDrawn="1">
            <p:ph type="title"/>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6" name="Rectangle 3"/>
          <p:cNvSpPr>
            <a:spLocks noGrp="1"/>
          </p:cNvSpPr>
          <p:nvPr userDrawn="1">
            <p:ph type="body" idx="1"/>
          </p:nvPr>
        </p:nvSpPr>
        <p:spPr>
          <a:xfrm>
            <a:off x="539750" y="689375"/>
            <a:ext cx="8135938" cy="696515"/>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p:txBody>
      </p:sp>
      <p:grpSp>
        <p:nvGrpSpPr>
          <p:cNvPr id="2" name="组合 1"/>
          <p:cNvGrpSpPr/>
          <p:nvPr userDrawn="1"/>
        </p:nvGrpSpPr>
        <p:grpSpPr bwMode="auto">
          <a:xfrm>
            <a:off x="814393" y="1385890"/>
            <a:ext cx="7515225" cy="3517106"/>
            <a:chOff x="900113" y="1847850"/>
            <a:chExt cx="7516812" cy="4689475"/>
          </a:xfrm>
        </p:grpSpPr>
        <p:pic>
          <p:nvPicPr>
            <p:cNvPr id="18" name="Picture 9"/>
            <p:cNvPicPr>
              <a:picLocks noChangeAspect="1" noChangeArrowheads="1"/>
            </p:cNvPicPr>
            <p:nvPr/>
          </p:nvPicPr>
          <p:blipFill>
            <a:blip r:embed="rId2" cstate="print"/>
            <a:srcRect/>
            <a:stretch>
              <a:fillRect/>
            </a:stretch>
          </p:blipFill>
          <p:spPr bwMode="auto">
            <a:xfrm>
              <a:off x="900113" y="2427288"/>
              <a:ext cx="6913562" cy="3517900"/>
            </a:xfrm>
            <a:prstGeom prst="rect">
              <a:avLst/>
            </a:prstGeom>
            <a:noFill/>
            <a:ln w="9525">
              <a:noFill/>
              <a:miter lim="800000"/>
              <a:headEnd/>
              <a:tailEnd/>
            </a:ln>
          </p:spPr>
        </p:pic>
        <p:sp>
          <p:nvSpPr>
            <p:cNvPr id="19" name="矩形 18"/>
            <p:cNvSpPr/>
            <p:nvPr/>
          </p:nvSpPr>
          <p:spPr>
            <a:xfrm>
              <a:off x="2179908" y="2782888"/>
              <a:ext cx="390448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3572439" y="4143375"/>
              <a:ext cx="1784727" cy="642938"/>
            </a:xfrm>
            <a:prstGeom prst="wedgeRoundRectCallout">
              <a:avLst>
                <a:gd name="adj1" fmla="val -92667"/>
                <a:gd name="adj2" fmla="val -209208"/>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b="1" i="0" dirty="0">
                  <a:solidFill>
                    <a:schemeClr val="dk1"/>
                  </a:solidFill>
                  <a:latin typeface="Adobe 宋体 Std L" pitchFamily="18" charset="-122"/>
                  <a:ea typeface="Adobe 宋体 Std L" pitchFamily="18" charset="-122"/>
                </a:rPr>
                <a:t>HTTP</a:t>
              </a:r>
              <a:r>
                <a:rPr lang="zh-CN" altLang="en-US" b="1" i="0" dirty="0">
                  <a:solidFill>
                    <a:schemeClr val="dk1"/>
                  </a:solidFill>
                  <a:latin typeface="Adobe 宋体 Std L" pitchFamily="18" charset="-122"/>
                  <a:ea typeface="Adobe 宋体 Std L" pitchFamily="18" charset="-122"/>
                </a:rPr>
                <a:t>协议</a:t>
              </a:r>
              <a:endParaRPr lang="zh-CN" altLang="en-US" b="1" i="0" dirty="0">
                <a:solidFill>
                  <a:schemeClr val="dk1"/>
                </a:solidFill>
                <a:latin typeface="Adobe 宋体 Std L" pitchFamily="18" charset="-122"/>
                <a:ea typeface="Adobe 宋体 Std L" pitchFamily="18" charset="-122"/>
              </a:endParaRPr>
            </a:p>
          </p:txBody>
        </p:sp>
        <p:sp>
          <p:nvSpPr>
            <p:cNvPr id="21" name="圆角矩形标注 20"/>
            <p:cNvSpPr>
              <a:spLocks noChangeArrowheads="1"/>
            </p:cNvSpPr>
            <p:nvPr/>
          </p:nvSpPr>
          <p:spPr bwMode="auto">
            <a:xfrm>
              <a:off x="5976422" y="1847850"/>
              <a:ext cx="1786315" cy="500063"/>
            </a:xfrm>
            <a:prstGeom prst="wedgeRoundRectCallout">
              <a:avLst>
                <a:gd name="adj1" fmla="val -45580"/>
                <a:gd name="adj2" fmla="val 173331"/>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b="1" i="0" dirty="0" smtClean="0">
                  <a:solidFill>
                    <a:srgbClr val="000000"/>
                  </a:solidFill>
                  <a:latin typeface="Adobe 宋体 Std L" pitchFamily="18" charset="-122"/>
                  <a:ea typeface="Adobe 宋体 Std L" pitchFamily="18" charset="-122"/>
                </a:rPr>
                <a:t>URL</a:t>
              </a:r>
              <a:endParaRPr lang="zh-CN" altLang="en-US" sz="1800" b="1" i="0" dirty="0" smtClean="0">
                <a:solidFill>
                  <a:srgbClr val="000000"/>
                </a:solidFill>
                <a:latin typeface="Adobe 宋体 Std L" pitchFamily="18" charset="-122"/>
                <a:ea typeface="Adobe 宋体 Std L" pitchFamily="18" charset="-122"/>
              </a:endParaRPr>
            </a:p>
          </p:txBody>
        </p:sp>
        <p:cxnSp>
          <p:nvCxnSpPr>
            <p:cNvPr id="22" name="直接连接符 21"/>
            <p:cNvCxnSpPr>
              <a:cxnSpLocks noChangeShapeType="1"/>
            </p:cNvCxnSpPr>
            <p:nvPr/>
          </p:nvCxnSpPr>
          <p:spPr bwMode="auto">
            <a:xfrm>
              <a:off x="1463794" y="3860800"/>
              <a:ext cx="1786315" cy="1588"/>
            </a:xfrm>
            <a:prstGeom prst="line">
              <a:avLst/>
            </a:prstGeom>
            <a:noFill/>
            <a:ln w="38100">
              <a:solidFill>
                <a:srgbClr val="FF0000"/>
              </a:solidFill>
              <a:round/>
            </a:ln>
            <a:effectLst>
              <a:outerShdw blurRad="63500" dist="23000" dir="5400000" rotWithShape="0">
                <a:srgbClr val="000000">
                  <a:alpha val="34999"/>
                </a:srgbClr>
              </a:outerShdw>
            </a:effectLst>
          </p:spPr>
        </p:cxnSp>
        <p:sp>
          <p:nvSpPr>
            <p:cNvPr id="23" name="圆角矩形标注 22"/>
            <p:cNvSpPr>
              <a:spLocks noChangeArrowheads="1"/>
            </p:cNvSpPr>
            <p:nvPr/>
          </p:nvSpPr>
          <p:spPr bwMode="auto">
            <a:xfrm>
              <a:off x="1465382" y="4581525"/>
              <a:ext cx="1784727" cy="642938"/>
            </a:xfrm>
            <a:prstGeom prst="wedgeRoundRectCallout">
              <a:avLst>
                <a:gd name="adj1" fmla="val -20833"/>
                <a:gd name="adj2" fmla="val -160384"/>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smtClean="0">
                  <a:solidFill>
                    <a:srgbClr val="000000"/>
                  </a:solidFill>
                  <a:latin typeface="Adobe 宋体 Std L" pitchFamily="18" charset="-122"/>
                  <a:ea typeface="Adobe 宋体 Std L" pitchFamily="18" charset="-122"/>
                </a:rPr>
                <a:t>运行结果</a:t>
              </a:r>
              <a:endParaRPr lang="zh-CN" altLang="en-US" sz="1800" b="1" i="0" smtClean="0">
                <a:solidFill>
                  <a:srgbClr val="000000"/>
                </a:solidFill>
                <a:latin typeface="Adobe 宋体 Std L" pitchFamily="18" charset="-122"/>
                <a:ea typeface="Adobe 宋体 Std L" pitchFamily="18" charset="-122"/>
              </a:endParaRPr>
            </a:p>
          </p:txBody>
        </p:sp>
        <p:pic>
          <p:nvPicPr>
            <p:cNvPr id="24" name="图片 2"/>
            <p:cNvPicPr>
              <a:picLocks noChangeAspect="1"/>
            </p:cNvPicPr>
            <p:nvPr/>
          </p:nvPicPr>
          <p:blipFill>
            <a:blip r:embed="rId3" cstate="print"/>
            <a:srcRect/>
            <a:stretch>
              <a:fillRect/>
            </a:stretch>
          </p:blipFill>
          <p:spPr bwMode="auto">
            <a:xfrm>
              <a:off x="7145338" y="5265738"/>
              <a:ext cx="1271587" cy="1271587"/>
            </a:xfrm>
            <a:prstGeom prst="rect">
              <a:avLst/>
            </a:prstGeom>
            <a:noFill/>
            <a:ln w="9525">
              <a:noFill/>
              <a:miter lim="800000"/>
              <a:headEnd/>
              <a:tailEnd/>
            </a:ln>
          </p:spPr>
        </p:pic>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12" name="标题 1"/>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3" name="内容占位符 2"/>
          <p:cNvSpPr>
            <a:spLocks noGrp="1"/>
          </p:cNvSpPr>
          <p:nvPr userDrawn="1">
            <p:ph idx="9"/>
          </p:nvPr>
        </p:nvSpPr>
        <p:spPr>
          <a:xfrm>
            <a:off x="4545018" y="844153"/>
            <a:ext cx="4130675" cy="3737372"/>
          </a:xfrm>
        </p:spPr>
        <p:txBody>
          <a:bodyPr/>
          <a:lstStyle/>
          <a:p>
            <a:pPr lvl="0">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a:p>
            <a:pPr lvl="3">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endParaRPr kumimoji="0" lang="zh-CN" altLang="en-US" sz="2400" b="1" smtClean="0">
              <a:ea typeface="Adobe 宋体 Std L" pitchFamily="18" charset="-122"/>
            </a:endParaRPr>
          </a:p>
          <a:p>
            <a:pPr lvl="4">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pic>
        <p:nvPicPr>
          <p:cNvPr id="14" name="Picture 4" descr="F:\2014宣传设计\0424-教学课件\研发ppt\b1dd4a90987fec5495993d6f57ff2936.jpg"/>
          <p:cNvPicPr>
            <a:picLocks noChangeAspect="1" noChangeArrowheads="1"/>
          </p:cNvPicPr>
          <p:nvPr userDrawn="1"/>
        </p:nvPicPr>
        <p:blipFill>
          <a:blip r:embed="rId2" cstate="print"/>
          <a:srcRect l="11678" t="9798" r="22951"/>
          <a:stretch>
            <a:fillRect/>
          </a:stretch>
        </p:blipFill>
        <p:spPr bwMode="auto">
          <a:xfrm>
            <a:off x="539750" y="1009652"/>
            <a:ext cx="4032250" cy="3182541"/>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fld>
            <a:endParaRPr lang="en-US" altLang="zh-CN"/>
          </a:p>
        </p:txBody>
      </p:sp>
      <p:sp>
        <p:nvSpPr>
          <p:cNvPr id="5"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6"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了解静态网站与动态网站的概念及区别</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结构与</a:t>
            </a:r>
            <a:r>
              <a:rPr lang="en-US" altLang="zh-CN" sz="2000" i="0" dirty="0">
                <a:latin typeface="Adobe 宋体 Std L" pitchFamily="18" charset="-122"/>
                <a:ea typeface="Adobe 宋体 Std L" pitchFamily="18" charset="-122"/>
              </a:rPr>
              <a:t>C/S</a:t>
            </a:r>
            <a:r>
              <a:rPr lang="zh-CN" altLang="en-US" sz="2000" i="0" dirty="0">
                <a:latin typeface="Adobe 宋体 Std L" pitchFamily="18" charset="-122"/>
                <a:ea typeface="Adobe 宋体 Std L" pitchFamily="18" charset="-122"/>
              </a:rPr>
              <a:t>结构的概念及区别</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结构的工作原理</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技术</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执行过程</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掌握如何搭建</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开发环境</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掌握如何建立</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动态项目</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i="0" dirty="0">
                <a:latin typeface="Adobe 宋体 Std L" pitchFamily="18" charset="-122"/>
                <a:ea typeface="Adobe 宋体 Std L" pitchFamily="18" charset="-122"/>
              </a:rPr>
              <a:t>了解</a:t>
            </a:r>
            <a:r>
              <a:rPr lang="en-US" altLang="zh-CN" i="0" dirty="0">
                <a:latin typeface="Adobe 宋体 Std L" pitchFamily="18" charset="-122"/>
                <a:ea typeface="Adobe 宋体 Std L" pitchFamily="18" charset="-122"/>
              </a:rPr>
              <a:t>Web</a:t>
            </a:r>
            <a:r>
              <a:rPr lang="zh-CN" altLang="en-US" i="0" dirty="0">
                <a:latin typeface="Adobe 宋体 Std L" pitchFamily="18" charset="-122"/>
                <a:ea typeface="Adobe 宋体 Std L" pitchFamily="18" charset="-122"/>
              </a:rPr>
              <a:t>应用的目录结构</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了解项目的打包发布</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程序的调试技巧</a:t>
            </a:r>
            <a:endParaRPr lang="zh-CN" altLang="en-US" sz="2000" i="0" dirty="0">
              <a:latin typeface="Adobe 宋体 Std L" pitchFamily="18" charset="-122"/>
              <a:ea typeface="Adobe 宋体 Std L" pitchFamily="18" charset="-122"/>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Rectangle 3"/>
          <p:cNvSpPr>
            <a:spLocks noGrp="1" noChangeArrowheads="1"/>
          </p:cNvSpPr>
          <p:nvPr userDrawn="1">
            <p:ph idx="4294967295"/>
          </p:nvPr>
        </p:nvSpPr>
        <p:spPr>
          <a:xfrm>
            <a:off x="827088" y="1059658"/>
            <a:ext cx="8229600" cy="3737372"/>
          </a:xfrm>
        </p:spPr>
        <p:txBody>
          <a:bodyPr/>
          <a:lstStyle/>
          <a:p>
            <a:pPr marL="0" lvl="0" indent="0" eaLnBrk="1" hangingPunct="1">
              <a:lnSpc>
                <a:spcPct val="150000"/>
              </a:lnSpc>
              <a:buFont typeface="Wingdings" panose="05000000000000000000" pitchFamily="2" charset="2"/>
              <a:buNone/>
            </a:pPr>
            <a:r>
              <a:rPr kumimoji="0" lang="zh-CN" altLang="en-US" sz="2400" smtClean="0">
                <a:ea typeface="Adobe 宋体 Std L" pitchFamily="18" charset="-122"/>
              </a:rPr>
              <a:t>单击此处编辑母版文本样式</a:t>
            </a:r>
            <a:endParaRPr kumimoji="0" lang="zh-CN" altLang="en-US" sz="2400" smtClean="0">
              <a:ea typeface="Adobe 宋体 Std L" pitchFamily="18" charset="-122"/>
            </a:endParaRPr>
          </a:p>
          <a:p>
            <a:pPr marL="0" lvl="1" indent="0" eaLnBrk="1" hangingPunct="1">
              <a:lnSpc>
                <a:spcPct val="150000"/>
              </a:lnSpc>
              <a:buFont typeface="Wingdings" panose="05000000000000000000" pitchFamily="2" charset="2"/>
              <a:buNone/>
            </a:pPr>
            <a:r>
              <a:rPr kumimoji="0" lang="zh-CN" altLang="en-US" sz="2400" smtClean="0">
                <a:ea typeface="Adobe 宋体 Std L" pitchFamily="18" charset="-122"/>
              </a:rPr>
              <a:t>第二级</a:t>
            </a:r>
            <a:endParaRPr kumimoji="0" lang="zh-CN" altLang="en-US" sz="2400" smtClean="0">
              <a:ea typeface="Adobe 宋体 Std L" pitchFamily="18" charset="-122"/>
            </a:endParaRPr>
          </a:p>
          <a:p>
            <a:pPr marL="0" lvl="2" indent="0" eaLnBrk="1" hangingPunct="1">
              <a:lnSpc>
                <a:spcPct val="150000"/>
              </a:lnSpc>
              <a:buFont typeface="Wingdings" panose="05000000000000000000" pitchFamily="2" charset="2"/>
              <a:buNone/>
            </a:pPr>
            <a:r>
              <a:rPr kumimoji="0" lang="zh-CN" altLang="en-US" sz="2400" smtClean="0">
                <a:ea typeface="Adobe 宋体 Std L" pitchFamily="18" charset="-122"/>
              </a:rPr>
              <a:t>第三级</a:t>
            </a:r>
            <a:endParaRPr kumimoji="0" lang="zh-CN" altLang="en-US" sz="2400" smtClean="0">
              <a:ea typeface="Adobe 宋体 Std L" pitchFamily="18" charset="-122"/>
            </a:endParaRPr>
          </a:p>
          <a:p>
            <a:pPr marL="0" lvl="3" indent="0" eaLnBrk="1" hangingPunct="1">
              <a:lnSpc>
                <a:spcPct val="150000"/>
              </a:lnSpc>
              <a:buFont typeface="Wingdings" panose="05000000000000000000" pitchFamily="2" charset="2"/>
              <a:buNone/>
            </a:pPr>
            <a:r>
              <a:rPr kumimoji="0" lang="zh-CN" altLang="en-US" sz="2400" smtClean="0">
                <a:ea typeface="Adobe 宋体 Std L" pitchFamily="18" charset="-122"/>
              </a:rPr>
              <a:t>第四级</a:t>
            </a:r>
            <a:endParaRPr kumimoji="0" lang="zh-CN" altLang="en-US" sz="2400" smtClean="0">
              <a:ea typeface="Adobe 宋体 Std L" pitchFamily="18" charset="-122"/>
            </a:endParaRPr>
          </a:p>
          <a:p>
            <a:pPr marL="0" lvl="4" indent="0" eaLnBrk="1" hangingPunct="1">
              <a:lnSpc>
                <a:spcPct val="150000"/>
              </a:lnSpc>
              <a:buFont typeface="Wingdings" panose="05000000000000000000" pitchFamily="2" charset="2"/>
              <a:buNone/>
            </a:pPr>
            <a:r>
              <a:rPr kumimoji="0" lang="zh-CN" altLang="en-US" sz="2400" smtClean="0">
                <a:ea typeface="Adobe 宋体 Std L" pitchFamily="18" charset="-122"/>
              </a:rPr>
              <a:t>第五级</a:t>
            </a:r>
            <a:endParaRPr kumimoji="0" lang="zh-CN" altLang="en-US" sz="2000" smtClean="0">
              <a:latin typeface="Adobe 宋体 Std L" pitchFamily="18" charset="-122"/>
              <a:ea typeface="Adobe 宋体 Std L" pitchFamily="18" charset="-122"/>
              <a:cs typeface="华文细黑" panose="02010600040101010101" pitchFamily="2" charset="-122"/>
            </a:endParaRPr>
          </a:p>
        </p:txBody>
      </p:sp>
      <p:sp>
        <p:nvSpPr>
          <p:cNvPr id="8"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9" name="图片 8"/>
          <p:cNvPicPr>
            <a:picLocks noChangeAspect="1"/>
          </p:cNvPicPr>
          <p:nvPr userDrawn="1"/>
        </p:nvPicPr>
        <p:blipFill>
          <a:blip r:embed="rId2" cstate="print">
            <a:duotone>
              <a:schemeClr val="accent1">
                <a:shade val="45000"/>
                <a:satMod val="135000"/>
              </a:schemeClr>
              <a:prstClr val="white"/>
            </a:duotone>
          </a:blip>
          <a:stretch>
            <a:fillRect/>
          </a:stretch>
        </p:blipFill>
        <p:spPr>
          <a:xfrm>
            <a:off x="827584" y="1059582"/>
            <a:ext cx="720080" cy="540060"/>
          </a:xfrm>
          <a:prstGeom prst="rect">
            <a:avLst/>
          </a:prstGeom>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fld>
            <a:endParaRPr lang="en-US" altLang="zh-CN"/>
          </a:p>
        </p:txBody>
      </p:sp>
      <p:sp>
        <p:nvSpPr>
          <p:cNvPr id="3" name="Rectangle 3"/>
          <p:cNvSpPr>
            <a:spLocks noGrp="1" noChangeArrowheads="1"/>
          </p:cNvSpPr>
          <p:nvPr userDrawn="1">
            <p:ph idx="4294967295"/>
          </p:nvPr>
        </p:nvSpPr>
        <p:spPr>
          <a:xfrm>
            <a:off x="468313" y="832247"/>
            <a:ext cx="8229600" cy="3737372"/>
          </a:xfrm>
        </p:spPr>
        <p:txBody>
          <a:bodyPr/>
          <a:lstStyle/>
          <a:p>
            <a:pPr marL="0" lvl="0" indent="0" eaLnBrk="1" hangingPunct="1">
              <a:lnSpc>
                <a:spcPct val="150000"/>
              </a:lnSpc>
              <a:buFont typeface="Wingdings" panose="05000000000000000000" pitchFamily="2" charset="2"/>
              <a:buNone/>
            </a:pPr>
            <a:r>
              <a:rPr kumimoji="0" lang="zh-CN" altLang="en-US" smtClean="0">
                <a:ea typeface="Adobe 宋体 Std L" pitchFamily="18" charset="-122"/>
              </a:rPr>
              <a:t>单击此处编辑母版文本样式</a:t>
            </a:r>
            <a:endParaRPr kumimoji="0" lang="zh-CN" altLang="en-US" smtClean="0">
              <a:ea typeface="Adobe 宋体 Std L" pitchFamily="18" charset="-122"/>
            </a:endParaRPr>
          </a:p>
          <a:p>
            <a:pPr marL="0" lvl="1" indent="0" eaLnBrk="1" hangingPunct="1">
              <a:lnSpc>
                <a:spcPct val="150000"/>
              </a:lnSpc>
              <a:buFont typeface="Wingdings" panose="05000000000000000000" pitchFamily="2" charset="2"/>
              <a:buNone/>
            </a:pPr>
            <a:r>
              <a:rPr kumimoji="0" lang="zh-CN" altLang="en-US" smtClean="0">
                <a:ea typeface="Adobe 宋体 Std L" pitchFamily="18" charset="-122"/>
              </a:rPr>
              <a:t>第二级</a:t>
            </a:r>
            <a:endParaRPr kumimoji="0" lang="zh-CN" altLang="en-US" smtClean="0">
              <a:ea typeface="Adobe 宋体 Std L" pitchFamily="18" charset="-122"/>
            </a:endParaRPr>
          </a:p>
          <a:p>
            <a:pPr marL="0" lvl="2" indent="0" eaLnBrk="1" hangingPunct="1">
              <a:lnSpc>
                <a:spcPct val="150000"/>
              </a:lnSpc>
              <a:buFont typeface="Wingdings" panose="05000000000000000000" pitchFamily="2" charset="2"/>
              <a:buNone/>
            </a:pPr>
            <a:r>
              <a:rPr kumimoji="0" lang="zh-CN" altLang="en-US" smtClean="0">
                <a:ea typeface="Adobe 宋体 Std L" pitchFamily="18" charset="-122"/>
              </a:rPr>
              <a:t>第三级</a:t>
            </a:r>
            <a:endParaRPr kumimoji="0" lang="zh-CN" altLang="en-US" smtClean="0">
              <a:ea typeface="Adobe 宋体 Std L" pitchFamily="18" charset="-122"/>
            </a:endParaRPr>
          </a:p>
          <a:p>
            <a:pPr marL="0" lvl="3" indent="0" eaLnBrk="1" hangingPunct="1">
              <a:lnSpc>
                <a:spcPct val="150000"/>
              </a:lnSpc>
              <a:buFont typeface="Wingdings" panose="05000000000000000000" pitchFamily="2" charset="2"/>
              <a:buNone/>
            </a:pPr>
            <a:r>
              <a:rPr kumimoji="0" lang="zh-CN" altLang="en-US" smtClean="0">
                <a:ea typeface="Adobe 宋体 Std L" pitchFamily="18" charset="-122"/>
              </a:rPr>
              <a:t>第四级</a:t>
            </a:r>
            <a:endParaRPr kumimoji="0" lang="zh-CN" altLang="en-US" smtClean="0">
              <a:ea typeface="Adobe 宋体 Std L" pitchFamily="18" charset="-122"/>
            </a:endParaRPr>
          </a:p>
        </p:txBody>
      </p:sp>
      <p:sp>
        <p:nvSpPr>
          <p:cNvPr id="4"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5" name="图片 4"/>
          <p:cNvPicPr>
            <a:picLocks noChangeAspect="1"/>
          </p:cNvPicPr>
          <p:nvPr userDrawn="1"/>
        </p:nvPicPr>
        <p:blipFill>
          <a:blip r:embed="rId2" cstate="print">
            <a:duotone>
              <a:schemeClr val="accent1">
                <a:shade val="45000"/>
                <a:satMod val="135000"/>
              </a:schemeClr>
              <a:prstClr val="white"/>
            </a:duotone>
          </a:blip>
          <a:stretch>
            <a:fillRect/>
          </a:stretch>
        </p:blipFill>
        <p:spPr>
          <a:xfrm>
            <a:off x="323528" y="832247"/>
            <a:ext cx="720080" cy="540060"/>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fld>
            <a:endParaRPr lang="en-US" altLang="zh-CN"/>
          </a:p>
        </p:txBody>
      </p:sp>
      <p:sp>
        <p:nvSpPr>
          <p:cNvPr id="3" name="Rectangle 3"/>
          <p:cNvSpPr>
            <a:spLocks noGrp="1" noChangeArrowheads="1"/>
          </p:cNvSpPr>
          <p:nvPr userDrawn="1">
            <p:ph idx="4294967295"/>
          </p:nvPr>
        </p:nvSpPr>
        <p:spPr>
          <a:xfrm>
            <a:off x="539750" y="844153"/>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单击此处编辑母版文本样式</a:t>
            </a:r>
            <a:endParaRPr kumimoji="0" lang="zh-CN" altLang="en-US"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第二级</a:t>
            </a:r>
            <a:endParaRPr kumimoji="0" lang="zh-CN" altLang="en-US"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第三级</a:t>
            </a:r>
            <a:endParaRPr kumimoji="0" lang="zh-CN" altLang="en-US"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第四级</a:t>
            </a:r>
            <a:endParaRPr kumimoji="0" lang="zh-CN" altLang="en-US"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第五级</a:t>
            </a:r>
            <a:endParaRPr kumimoji="0" lang="en-US" altLang="zh-CN" sz="1600" dirty="0" smtClean="0">
              <a:latin typeface="Adobe 宋体 Std L" pitchFamily="18" charset="-122"/>
              <a:ea typeface="Adobe 宋体 Std L" pitchFamily="18" charset="-122"/>
              <a:cs typeface="华文细黑" panose="02010600040101010101" pitchFamily="2" charset="-122"/>
            </a:endParaRPr>
          </a:p>
        </p:txBody>
      </p:sp>
      <p:sp>
        <p:nvSpPr>
          <p:cNvPr id="4"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TextBox 4"/>
          <p:cNvSpPr txBox="1">
            <a:spLocks noChangeArrowheads="1"/>
          </p:cNvSpPr>
          <p:nvPr userDrawn="1"/>
        </p:nvSpPr>
        <p:spPr bwMode="auto">
          <a:xfrm>
            <a:off x="1071563" y="3053954"/>
            <a:ext cx="7358062" cy="9233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eaLnBrk="1" hangingPunct="1">
              <a:defRPr/>
            </a:pPr>
            <a:r>
              <a:rPr lang="en-US" altLang="zh-CN" sz="1800" b="1" dirty="0" smtClean="0">
                <a:solidFill>
                  <a:srgbClr val="000000"/>
                </a:solidFill>
                <a:latin typeface="Adobe 宋体 Std L" pitchFamily="18" charset="-122"/>
                <a:ea typeface="Adobe 宋体 Std L" pitchFamily="18" charset="-122"/>
              </a:rPr>
              <a:t>&lt;Context path = “/student” </a:t>
            </a:r>
            <a:r>
              <a:rPr lang="en-US" altLang="zh-CN" sz="1800" b="1" dirty="0" err="1" smtClean="0">
                <a:solidFill>
                  <a:srgbClr val="000000"/>
                </a:solidFill>
                <a:latin typeface="Adobe 宋体 Std L" pitchFamily="18" charset="-122"/>
                <a:ea typeface="Adobe 宋体 Std L" pitchFamily="18" charset="-122"/>
              </a:rPr>
              <a:t>docBase</a:t>
            </a:r>
            <a:r>
              <a:rPr lang="en-US" altLang="zh-CN" sz="1800" b="1" dirty="0" smtClean="0">
                <a:solidFill>
                  <a:srgbClr val="000000"/>
                </a:solidFill>
                <a:latin typeface="Adobe 宋体 Std L" pitchFamily="18" charset="-122"/>
                <a:ea typeface="Adobe 宋体 Std L" pitchFamily="18" charset="-122"/>
              </a:rPr>
              <a:t>=“D:\</a:t>
            </a:r>
            <a:r>
              <a:rPr lang="en-US" altLang="zh-CN" sz="1800" b="1" dirty="0" err="1" smtClean="0">
                <a:solidFill>
                  <a:srgbClr val="000000"/>
                </a:solidFill>
                <a:latin typeface="Adobe 宋体 Std L" pitchFamily="18" charset="-122"/>
                <a:ea typeface="Adobe 宋体 Std L" pitchFamily="18" charset="-122"/>
              </a:rPr>
              <a:t>MyApp</a:t>
            </a:r>
            <a:r>
              <a:rPr lang="en-US" altLang="zh-CN" sz="1800" b="1" dirty="0" smtClean="0">
                <a:solidFill>
                  <a:srgbClr val="000000"/>
                </a:solidFill>
                <a:latin typeface="Adobe 宋体 Std L" pitchFamily="18" charset="-122"/>
                <a:ea typeface="Adobe 宋体 Std L" pitchFamily="18" charset="-122"/>
              </a:rPr>
              <a:t>\</a:t>
            </a:r>
            <a:r>
              <a:rPr lang="en-US" altLang="zh-CN" sz="1800" b="1" dirty="0" err="1" smtClean="0">
                <a:solidFill>
                  <a:srgbClr val="000000"/>
                </a:solidFill>
                <a:latin typeface="Adobe 宋体 Std L" pitchFamily="18" charset="-122"/>
                <a:ea typeface="Adobe 宋体 Std L" pitchFamily="18" charset="-122"/>
              </a:rPr>
              <a:t>StudentManage</a:t>
            </a:r>
            <a:r>
              <a:rPr lang="en-US" altLang="zh-CN" sz="1800" b="1" dirty="0" smtClean="0">
                <a:solidFill>
                  <a:srgbClr val="000000"/>
                </a:solidFill>
                <a:latin typeface="Adobe 宋体 Std L" pitchFamily="18" charset="-122"/>
                <a:ea typeface="Adobe 宋体 Std L" pitchFamily="18" charset="-122"/>
              </a:rPr>
              <a:t>” debug=0 reloadable=“true”&gt;</a:t>
            </a:r>
            <a:endParaRPr lang="zh-CN" altLang="en-US" sz="1800" b="1" dirty="0" smtClean="0">
              <a:solidFill>
                <a:srgbClr val="000000"/>
              </a:solidFill>
              <a:latin typeface="Adobe 宋体 Std L" pitchFamily="18" charset="-122"/>
              <a:ea typeface="Adobe 宋体 Std L" pitchFamily="18" charset="-122"/>
            </a:endParaRPr>
          </a:p>
        </p:txBody>
      </p:sp>
      <p:pic>
        <p:nvPicPr>
          <p:cNvPr id="6" name="图片 4"/>
          <p:cNvPicPr>
            <a:picLocks noChangeAspect="1"/>
          </p:cNvPicPr>
          <p:nvPr userDrawn="1"/>
        </p:nvPicPr>
        <p:blipFill>
          <a:blip r:embed="rId2" cstate="print"/>
          <a:srcRect/>
          <a:stretch>
            <a:fillRect/>
          </a:stretch>
        </p:blipFill>
        <p:spPr bwMode="auto">
          <a:xfrm>
            <a:off x="7954963" y="3274221"/>
            <a:ext cx="577850" cy="432197"/>
          </a:xfrm>
          <a:prstGeom prst="rect">
            <a:avLst/>
          </a:prstGeom>
          <a:noFill/>
          <a:ln w="9525">
            <a:noFill/>
            <a:miter lim="800000"/>
            <a:headEnd/>
            <a:tailEnd/>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AEF9EDF-8CA5-4E21-821D-9C2CA8A26E0A}" type="slidenum">
              <a:rPr lang="zh-CN" altLang="en-US"/>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3F620E9-F25D-4328-9790-144ACDEE8CFE}" type="slidenum">
              <a:rPr lang="zh-CN" altLang="en-US"/>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15B528E2-8AE1-4CA7-86F2-B2032E1DF511}" type="slidenum">
              <a:rPr lang="zh-CN" altLang="en-US"/>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36935"/>
            <a:ext cx="2051050" cy="4357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36935"/>
            <a:ext cx="6003925" cy="43576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A3B6F00-04B7-46A7-AA7E-BB30A0334EC6}" type="slidenum">
              <a:rPr lang="zh-CN" altLang="en-US"/>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
        <p:nvSpPr>
          <p:cNvPr id="5" name="内容占位符 4"/>
          <p:cNvSpPr>
            <a:spLocks noGrp="1"/>
          </p:cNvSpPr>
          <p:nvPr>
            <p:ph sz="quarter" idx="11"/>
          </p:nvPr>
        </p:nvSpPr>
        <p:spPr>
          <a:xfrm>
            <a:off x="1357290" y="857238"/>
            <a:ext cx="5357834" cy="278607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文本占位符 6"/>
          <p:cNvSpPr>
            <a:spLocks noGrp="1"/>
          </p:cNvSpPr>
          <p:nvPr>
            <p:ph type="body" sz="quarter" idx="12"/>
          </p:nvPr>
        </p:nvSpPr>
        <p:spPr>
          <a:xfrm>
            <a:off x="1428750" y="3929063"/>
            <a:ext cx="5786456" cy="857250"/>
          </a:xfrm>
        </p:spPr>
        <p:style>
          <a:lnRef idx="2">
            <a:schemeClr val="accent2"/>
          </a:lnRef>
          <a:fillRef idx="1">
            <a:schemeClr val="lt1"/>
          </a:fillRef>
          <a:effectRef idx="0">
            <a:schemeClr val="accent2"/>
          </a:effectRef>
          <a:fontRef idx="none"/>
        </p:style>
        <p:txBody>
          <a:bodyPr/>
          <a:lstStyle/>
          <a:p>
            <a:pPr lvl="0"/>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5.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image" Target="../media/image7.png"/><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7" Type="http://schemas.openxmlformats.org/officeDocument/2006/relationships/theme" Target="../theme/theme3.xml"/><Relationship Id="rId36" Type="http://schemas.openxmlformats.org/officeDocument/2006/relationships/image" Target="../media/image7.png"/><Relationship Id="rId35" Type="http://schemas.openxmlformats.org/officeDocument/2006/relationships/image" Target="../media/image2.jpeg"/><Relationship Id="rId34" Type="http://schemas.openxmlformats.org/officeDocument/2006/relationships/slideLayout" Target="../slideLayouts/slideLayout59.xml"/><Relationship Id="rId33" Type="http://schemas.openxmlformats.org/officeDocument/2006/relationships/slideLayout" Target="../slideLayouts/slideLayout58.xml"/><Relationship Id="rId32" Type="http://schemas.openxmlformats.org/officeDocument/2006/relationships/slideLayout" Target="../slideLayouts/slideLayout57.xml"/><Relationship Id="rId31" Type="http://schemas.openxmlformats.org/officeDocument/2006/relationships/slideLayout" Target="../slideLayouts/slideLayout56.xml"/><Relationship Id="rId30" Type="http://schemas.openxmlformats.org/officeDocument/2006/relationships/slideLayout" Target="../slideLayouts/slideLayout55.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97" descr="bg1"/>
          <p:cNvPicPr>
            <a:picLocks noChangeAspect="1" noChangeArrowheads="1"/>
          </p:cNvPicPr>
          <p:nvPr/>
        </p:nvPicPr>
        <p:blipFill>
          <a:blip r:embed="rId14" cstate="print"/>
          <a:srcRect/>
          <a:stretch>
            <a:fillRect/>
          </a:stretch>
        </p:blipFill>
        <p:spPr bwMode="auto">
          <a:xfrm>
            <a:off x="3" y="1"/>
            <a:ext cx="9180513" cy="5163741"/>
          </a:xfrm>
          <a:prstGeom prst="rect">
            <a:avLst/>
          </a:prstGeom>
          <a:noFill/>
          <a:ln w="9525">
            <a:noFill/>
            <a:miter lim="800000"/>
            <a:headEnd/>
            <a:tailEnd/>
          </a:ln>
        </p:spPr>
      </p:pic>
      <p:sp>
        <p:nvSpPr>
          <p:cNvPr id="6147"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098F70-FE3F-45C6-9AEC-B1C60845DA3C}"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A3ED16-5AD5-49A8-A69C-CF66BCEA1628}" type="slidenum">
              <a:rPr lang="zh-CN" altLang="en-US" smtClean="0"/>
            </a:fld>
            <a:endParaRPr lang="zh-CN" altLang="en-US"/>
          </a:p>
        </p:txBody>
      </p:sp>
      <p:pic>
        <p:nvPicPr>
          <p:cNvPr id="8" name="图片 1" descr="C:\Users\zzp65\Desktop\图片2-2.png图片2-2"/>
          <p:cNvPicPr>
            <a:picLocks noChangeAspect="1"/>
          </p:cNvPicPr>
          <p:nvPr userDrawn="1"/>
        </p:nvPicPr>
        <p:blipFill>
          <a:blip r:embed="rId13"/>
          <a:srcRect/>
          <a:stretch>
            <a:fillRect/>
          </a:stretch>
        </p:blipFill>
        <p:spPr bwMode="auto">
          <a:xfrm>
            <a:off x="7319833" y="59308"/>
            <a:ext cx="1664335"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zh-CN" altLang="en-US" smtClean="0"/>
          </a:p>
        </p:txBody>
      </p:sp>
      <p:sp>
        <p:nvSpPr>
          <p:cNvPr id="1029" name="Rectangle 10"/>
          <p:cNvSpPr>
            <a:spLocks noGrp="1" noChangeArrowheads="1"/>
          </p:cNvSpPr>
          <p:nvPr>
            <p:ph type="sldNum" sz="quarter" idx="4"/>
          </p:nvPr>
        </p:nvSpPr>
        <p:spPr bwMode="auto">
          <a:xfrm>
            <a:off x="7235826" y="4893469"/>
            <a:ext cx="1439863" cy="147638"/>
          </a:xfrm>
          <a:prstGeom prst="rect">
            <a:avLst/>
          </a:prstGeom>
          <a:noFill/>
          <a:ln>
            <a:noFill/>
          </a:ln>
          <a:effectLst/>
        </p:spPr>
        <p:txBody>
          <a:bodyPr vert="horz" wrap="square" lIns="91440" tIns="45720" rIns="91440" bIns="45720" numCol="1" anchor="t" anchorCtr="0" compatLnSpc="1"/>
          <a:lstStyle>
            <a:lvl1pPr algn="r">
              <a:defRPr sz="1000" b="1">
                <a:latin typeface="Arial" panose="020B0604020202020204" pitchFamily="34" charset="0"/>
              </a:defRPr>
            </a:lvl1pPr>
          </a:lstStyle>
          <a:p>
            <a:pPr>
              <a:defRPr/>
            </a:pPr>
            <a:r>
              <a:rPr lang="de-DE" altLang="zh-CN"/>
              <a:t>Page </a:t>
            </a:r>
            <a:r>
              <a:rPr lang="de-DE" altLang="zh-CN">
                <a:sym typeface="MS UI Gothic" panose="020B0600070205080204" pitchFamily="34" charset="-128"/>
              </a:rPr>
              <a:t></a:t>
            </a:r>
            <a:r>
              <a:rPr lang="de-DE" altLang="zh-CN"/>
              <a:t> </a:t>
            </a:r>
            <a:fld id="{AD3AC9A5-20D0-4EF6-BA80-73EFC9BE9A7C}" type="slidenum">
              <a:rPr lang="zh-CN" altLang="en-US"/>
            </a:fld>
            <a:endParaRPr lang="en-US" altLang="zh-CN"/>
          </a:p>
        </p:txBody>
      </p:sp>
      <p:sp>
        <p:nvSpPr>
          <p:cNvPr id="5124" name="Rectangle 27"/>
          <p:cNvSpPr>
            <a:spLocks noGrp="1" noChangeArrowheads="1"/>
          </p:cNvSpPr>
          <p:nvPr>
            <p:ph type="title"/>
          </p:nvPr>
        </p:nvSpPr>
        <p:spPr bwMode="auto">
          <a:xfrm>
            <a:off x="468316" y="236936"/>
            <a:ext cx="4846637" cy="41076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5125" name="图片 3"/>
          <p:cNvPicPr>
            <a:picLocks noChangeAspect="1"/>
          </p:cNvPicPr>
          <p:nvPr userDrawn="1"/>
        </p:nvPicPr>
        <p:blipFill>
          <a:blip r:embed="rId35" cstate="print"/>
          <a:srcRect/>
          <a:stretch>
            <a:fillRect/>
          </a:stretch>
        </p:blipFill>
        <p:spPr bwMode="auto">
          <a:xfrm>
            <a:off x="0" y="0"/>
            <a:ext cx="9144000" cy="5143500"/>
          </a:xfrm>
          <a:prstGeom prst="rect">
            <a:avLst/>
          </a:prstGeom>
          <a:noFill/>
          <a:ln w="9525">
            <a:noFill/>
            <a:miter lim="800000"/>
            <a:headEnd/>
            <a:tailEnd/>
          </a:ln>
        </p:spPr>
      </p:pic>
      <p:sp>
        <p:nvSpPr>
          <p:cNvPr id="3" name="矩形 2"/>
          <p:cNvSpPr/>
          <p:nvPr userDrawn="1"/>
        </p:nvSpPr>
        <p:spPr bwMode="auto">
          <a:xfrm>
            <a:off x="250825" y="485775"/>
            <a:ext cx="8642350" cy="26194"/>
          </a:xfrm>
          <a:prstGeom prst="rect">
            <a:avLst/>
          </a:prstGeom>
          <a:solidFill>
            <a:schemeClr val="accent6"/>
          </a:solidFill>
          <a:ln w="9525" cap="flat" cmpd="sng" algn="ctr">
            <a:noFill/>
            <a:prstDash val="solid"/>
            <a:round/>
            <a:headEnd type="none" w="med" len="med"/>
            <a:tailEnd type="none" w="med" len="med"/>
          </a:ln>
          <a:effectLst/>
        </p:spPr>
        <p:txBody>
          <a:bodyPr/>
          <a:lstStyle/>
          <a:p>
            <a:pPr algn="ctr" eaLnBrk="1" hangingPunct="1">
              <a:defRPr/>
            </a:pPr>
            <a:endParaRPr lang="zh-CN" altLang="en-US">
              <a:latin typeface="Arial" panose="020B0604020202020204" pitchFamily="34" charset="0"/>
            </a:endParaRPr>
          </a:p>
        </p:txBody>
      </p:sp>
      <p:pic>
        <p:nvPicPr>
          <p:cNvPr id="8" name="图片 1" descr="C:\Users\zzp65\Desktop\图片2-2.png图片2-2"/>
          <p:cNvPicPr>
            <a:picLocks noChangeAspect="1"/>
          </p:cNvPicPr>
          <p:nvPr userDrawn="1"/>
        </p:nvPicPr>
        <p:blipFill>
          <a:blip r:embed="rId36"/>
          <a:srcRect/>
          <a:stretch>
            <a:fillRect/>
          </a:stretch>
        </p:blipFill>
        <p:spPr bwMode="auto">
          <a:xfrm>
            <a:off x="7319833" y="59308"/>
            <a:ext cx="1664335"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Lst>
  <p:timing>
    <p:tnLst>
      <p:par>
        <p:cTn id="1" dur="indefinite" restart="never" nodeType="tmRoot"/>
      </p:par>
    </p:tnLst>
  </p:timing>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0.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2.vml"/><Relationship Id="rId3" Type="http://schemas.openxmlformats.org/officeDocument/2006/relationships/slideLayout" Target="../slideLayouts/slideLayout28.xml"/><Relationship Id="rId2" Type="http://schemas.openxmlformats.org/officeDocument/2006/relationships/image" Target="../media/image23.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hyperlink" Target="mk:@MSITStore:C:\ZOL\JDK%20150.chm::/jdk150/api/java/lang/reflect/Constructor.html" TargetMode="Externa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8.xml"/><Relationship Id="rId1" Type="http://schemas.openxmlformats.org/officeDocument/2006/relationships/image" Target="../media/image20.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8.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8.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image" Target="../media/image20.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8.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28.xml"/><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image" Target="../media/image20.jpe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vmlDrawing" Target="../drawings/vmlDrawing3.vml"/><Relationship Id="rId3" Type="http://schemas.openxmlformats.org/officeDocument/2006/relationships/slideLayout" Target="../slideLayouts/slideLayout28.xml"/><Relationship Id="rId2" Type="http://schemas.openxmlformats.org/officeDocument/2006/relationships/image" Target="../media/image24.emf"/><Relationship Id="rId1"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8.xml"/><Relationship Id="rId1" Type="http://schemas.openxmlformats.org/officeDocument/2006/relationships/image" Target="../media/image20.jpe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8.xml"/><Relationship Id="rId1" Type="http://schemas.openxmlformats.org/officeDocument/2006/relationships/image" Target="../media/image2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z="3600" dirty="0" smtClean="0">
                <a:solidFill>
                  <a:schemeClr val="tx1"/>
                </a:solidFill>
              </a:rPr>
              <a:t>第</a:t>
            </a:r>
            <a:r>
              <a:rPr altLang="en-US" sz="3600" dirty="0" smtClean="0">
                <a:solidFill>
                  <a:schemeClr val="tx1"/>
                </a:solidFill>
              </a:rPr>
              <a:t>七</a:t>
            </a:r>
            <a:r>
              <a:rPr lang="zh-CN" altLang="en-US" sz="3600" smtClean="0">
                <a:solidFill>
                  <a:schemeClr val="tx1"/>
                </a:solidFill>
              </a:rPr>
              <a:t>章  </a:t>
            </a:r>
            <a:r>
              <a:rPr lang="en-US" altLang="zh-CN" sz="3600" smtClean="0">
                <a:solidFill>
                  <a:schemeClr val="tx1"/>
                </a:solidFill>
              </a:rPr>
              <a:t>JAVA</a:t>
            </a:r>
            <a:r>
              <a:rPr sz="3600" dirty="0" smtClean="0">
                <a:solidFill>
                  <a:schemeClr val="tx1"/>
                </a:solidFill>
              </a:rPr>
              <a:t>高级应用</a:t>
            </a:r>
            <a:endParaRPr sz="3600" dirty="0" smtClean="0">
              <a:solidFill>
                <a:schemeClr val="tx1"/>
              </a:solidFill>
            </a:endParaRPr>
          </a:p>
        </p:txBody>
      </p:sp>
      <p:sp>
        <p:nvSpPr>
          <p:cNvPr id="9" name="副标题 8"/>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358246" cy="4214842"/>
          </a:xfrm>
        </p:spPr>
        <p:txBody>
          <a:bodyPr/>
          <a:lstStyle/>
          <a:p>
            <a:r>
              <a:rPr dirty="0" smtClean="0"/>
              <a:t>JVM</a:t>
            </a:r>
            <a:r>
              <a:rPr lang="zh-CN" dirty="0"/>
              <a:t>启动时，会形成由三个类加载器组成的初始类加载器</a:t>
            </a:r>
            <a:r>
              <a:rPr lang="zh-CN" dirty="0" smtClean="0"/>
              <a:t>层次结构</a:t>
            </a:r>
            <a:endParaRPr dirty="0" smtClean="0"/>
          </a:p>
          <a:p>
            <a:endParaRPr altLang="zh-CN" dirty="0"/>
          </a:p>
          <a:p>
            <a:pPr>
              <a:buNone/>
            </a:pPr>
            <a:endParaRPr dirty="0" smtClean="0"/>
          </a:p>
          <a:p>
            <a:r>
              <a:rPr lang="zh-CN" altLang="en-US" dirty="0" smtClean="0"/>
              <a:t>类</a:t>
            </a:r>
            <a:r>
              <a:rPr lang="zh-CN" altLang="en-US" dirty="0"/>
              <a:t>加载机制主要有三</a:t>
            </a:r>
            <a:r>
              <a:rPr lang="zh-CN" altLang="en-US" dirty="0" smtClean="0"/>
              <a:t>种</a:t>
            </a:r>
            <a:endParaRPr lang="en-US" altLang="zh-CN" dirty="0" smtClean="0"/>
          </a:p>
        </p:txBody>
      </p:sp>
      <p:sp>
        <p:nvSpPr>
          <p:cNvPr id="4" name="标题 3"/>
          <p:cNvSpPr>
            <a:spLocks noGrp="1"/>
          </p:cNvSpPr>
          <p:nvPr>
            <p:ph type="title"/>
          </p:nvPr>
        </p:nvSpPr>
        <p:spPr>
          <a:xfrm>
            <a:off x="468316" y="17845"/>
            <a:ext cx="6263924" cy="410765"/>
          </a:xfrm>
        </p:spPr>
        <p:txBody>
          <a:bodyPr/>
          <a:lstStyle/>
          <a:p>
            <a:r>
              <a:rPr lang="en-US" dirty="0" smtClean="0"/>
              <a:t>7.1.3  </a:t>
            </a:r>
            <a:r>
              <a:rPr dirty="0" smtClean="0"/>
              <a:t>类加载器</a:t>
            </a:r>
            <a:endParaRPr lang="zh-CN" altLang="en-US" dirty="0" smtClean="0"/>
          </a:p>
        </p:txBody>
      </p:sp>
      <p:sp>
        <p:nvSpPr>
          <p:cNvPr id="7" name="内容占位符 4"/>
          <p:cNvSpPr txBox="1"/>
          <p:nvPr/>
        </p:nvSpPr>
        <p:spPr bwMode="auto">
          <a:xfrm>
            <a:off x="683568" y="915566"/>
            <a:ext cx="7715336" cy="1214446"/>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rgbClr val="FF0000"/>
              </a:buClr>
              <a:buSzTx/>
              <a:buFont typeface="Wingdings" panose="05000000000000000000" pitchFamily="2" charset="2"/>
              <a:buChar char="n"/>
              <a:defRPr/>
            </a:pPr>
            <a:r>
              <a:rPr lang="en-US" altLang="zh-CN" b="1" dirty="0" smtClean="0">
                <a:latin typeface="Adobe 宋体 Std L" pitchFamily="18" charset="-122"/>
                <a:ea typeface="Adobe 宋体 Std L" pitchFamily="18" charset="-122"/>
                <a:cs typeface="华文细黑" panose="02010600040101010101" pitchFamily="2" charset="-122"/>
              </a:rPr>
              <a:t>Bootstrap </a:t>
            </a:r>
            <a:r>
              <a:rPr lang="en-US" altLang="zh-CN" b="1" dirty="0" err="1" smtClean="0">
                <a:latin typeface="Adobe 宋体 Std L" pitchFamily="18" charset="-122"/>
                <a:ea typeface="Adobe 宋体 Std L" pitchFamily="18" charset="-122"/>
                <a:cs typeface="华文细黑" panose="02010600040101010101" pitchFamily="2" charset="-122"/>
              </a:rPr>
              <a:t>ClassLoader</a:t>
            </a:r>
            <a:r>
              <a:rPr lang="zh-CN" altLang="en-US" b="1" dirty="0" smtClean="0">
                <a:latin typeface="Adobe 宋体 Std L" pitchFamily="18" charset="-122"/>
                <a:ea typeface="Adobe 宋体 Std L" pitchFamily="18" charset="-122"/>
                <a:cs typeface="华文细黑" panose="02010600040101010101" pitchFamily="2" charset="-122"/>
              </a:rPr>
              <a:t>：根类加载器</a:t>
            </a:r>
            <a:endParaRPr lang="en-US" altLang="zh-CN" b="1" dirty="0"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spcBef>
                <a:spcPct val="20000"/>
              </a:spcBef>
              <a:spcAft>
                <a:spcPct val="0"/>
              </a:spcAft>
              <a:buClr>
                <a:srgbClr val="FF0000"/>
              </a:buClr>
              <a:buSzTx/>
              <a:buFont typeface="Wingdings" panose="05000000000000000000" pitchFamily="2" charset="2"/>
              <a:buChar char="n"/>
              <a:defRPr/>
            </a:pPr>
            <a:r>
              <a:rPr lang="en-US" altLang="zh-CN" b="1" dirty="0" smtClean="0">
                <a:latin typeface="Adobe 宋体 Std L" pitchFamily="18" charset="-122"/>
                <a:ea typeface="Adobe 宋体 Std L" pitchFamily="18" charset="-122"/>
                <a:cs typeface="华文细黑" panose="02010600040101010101" pitchFamily="2" charset="-122"/>
              </a:rPr>
              <a:t>Extension </a:t>
            </a:r>
            <a:r>
              <a:rPr lang="en-US" altLang="zh-CN" b="1" dirty="0" err="1" smtClean="0">
                <a:latin typeface="Adobe 宋体 Std L" pitchFamily="18" charset="-122"/>
                <a:ea typeface="Adobe 宋体 Std L" pitchFamily="18" charset="-122"/>
                <a:cs typeface="华文细黑" panose="02010600040101010101" pitchFamily="2" charset="-122"/>
              </a:rPr>
              <a:t>ClassLoader</a:t>
            </a:r>
            <a:r>
              <a:rPr lang="zh-CN" altLang="en-US" b="1" dirty="0" smtClean="0">
                <a:latin typeface="Adobe 宋体 Std L" pitchFamily="18" charset="-122"/>
                <a:ea typeface="Adobe 宋体 Std L" pitchFamily="18" charset="-122"/>
                <a:cs typeface="华文细黑" panose="02010600040101010101" pitchFamily="2" charset="-122"/>
              </a:rPr>
              <a:t>：扩展类加载器</a:t>
            </a:r>
            <a:endParaRPr lang="en-US" altLang="zh-CN" b="1" dirty="0"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spcBef>
                <a:spcPct val="20000"/>
              </a:spcBef>
              <a:spcAft>
                <a:spcPct val="0"/>
              </a:spcAft>
              <a:buClr>
                <a:srgbClr val="FF0000"/>
              </a:buClr>
              <a:buSzTx/>
              <a:buFont typeface="Wingdings" panose="05000000000000000000" pitchFamily="2" charset="2"/>
              <a:buChar char="n"/>
              <a:defRPr/>
            </a:pPr>
            <a:r>
              <a:rPr lang="en-US" altLang="zh-CN" b="1" dirty="0" smtClean="0">
                <a:latin typeface="Adobe 宋体 Std L" pitchFamily="18" charset="-122"/>
                <a:ea typeface="Adobe 宋体 Std L" pitchFamily="18" charset="-122"/>
                <a:cs typeface="华文细黑" panose="02010600040101010101" pitchFamily="2" charset="-122"/>
              </a:rPr>
              <a:t>System </a:t>
            </a:r>
            <a:r>
              <a:rPr lang="en-US" altLang="zh-CN" b="1" dirty="0" err="1" smtClean="0">
                <a:latin typeface="Adobe 宋体 Std L" pitchFamily="18" charset="-122"/>
                <a:ea typeface="Adobe 宋体 Std L" pitchFamily="18" charset="-122"/>
                <a:cs typeface="华文细黑" panose="02010600040101010101" pitchFamily="2" charset="-122"/>
              </a:rPr>
              <a:t>ClassLoader</a:t>
            </a:r>
            <a:r>
              <a:rPr lang="zh-CN" altLang="en-US" b="1" dirty="0" smtClean="0">
                <a:latin typeface="Adobe 宋体 Std L" pitchFamily="18" charset="-122"/>
                <a:ea typeface="Adobe 宋体 Std L" pitchFamily="18" charset="-122"/>
                <a:cs typeface="华文细黑" panose="02010600040101010101" pitchFamily="2" charset="-122"/>
              </a:rPr>
              <a:t>：系统类加载器</a:t>
            </a:r>
            <a:endParaRPr lang="zh-CN" altLang="en-US" b="1" dirty="0" smtClean="0">
              <a:latin typeface="Adobe 宋体 Std L" pitchFamily="18" charset="-122"/>
              <a:ea typeface="Adobe 宋体 Std L" pitchFamily="18" charset="-122"/>
              <a:cs typeface="华文细黑" panose="02010600040101010101" pitchFamily="2" charset="-122"/>
            </a:endParaRPr>
          </a:p>
        </p:txBody>
      </p:sp>
      <p:sp>
        <p:nvSpPr>
          <p:cNvPr id="11878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8787" name="Object 3"/>
          <p:cNvGraphicFramePr>
            <a:graphicFrameLocks noChangeAspect="1"/>
          </p:cNvGraphicFramePr>
          <p:nvPr/>
        </p:nvGraphicFramePr>
        <p:xfrm>
          <a:off x="6429388" y="1010686"/>
          <a:ext cx="1815020" cy="3847080"/>
        </p:xfrm>
        <a:graphic>
          <a:graphicData uri="http://schemas.openxmlformats.org/presentationml/2006/ole">
            <mc:AlternateContent xmlns:mc="http://schemas.openxmlformats.org/markup-compatibility/2006">
              <mc:Choice xmlns:v="urn:schemas-microsoft-com:vml" Requires="v">
                <p:oleObj spid="_x0000_s2049" name="Visio" r:id="rId1" imgW="1115060" imgH="2181860" progId="Visio.Drawing.11">
                  <p:embed/>
                </p:oleObj>
              </mc:Choice>
              <mc:Fallback>
                <p:oleObj name="Visio" r:id="rId1" imgW="1115060" imgH="2181860" progId="Visio.Drawing.11">
                  <p:embed/>
                  <p:pic>
                    <p:nvPicPr>
                      <p:cNvPr id="0" name="图片 2048"/>
                      <p:cNvPicPr>
                        <a:picLocks noChangeAspect="1"/>
                      </p:cNvPicPr>
                      <p:nvPr/>
                    </p:nvPicPr>
                    <p:blipFill>
                      <a:blip r:embed="rId2"/>
                      <a:stretch>
                        <a:fillRect/>
                      </a:stretch>
                    </p:blipFill>
                    <p:spPr>
                      <a:xfrm>
                        <a:off x="6429388" y="1010686"/>
                        <a:ext cx="1815020" cy="3847080"/>
                      </a:xfrm>
                      <a:prstGeom prst="rect">
                        <a:avLst/>
                      </a:prstGeom>
                      <a:noFill/>
                      <a:ln w="9525">
                        <a:noFill/>
                      </a:ln>
                    </p:spPr>
                  </p:pic>
                </p:oleObj>
              </mc:Fallback>
            </mc:AlternateContent>
          </a:graphicData>
        </a:graphic>
      </p:graphicFrame>
      <p:sp>
        <p:nvSpPr>
          <p:cNvPr id="8" name="内容占位符 4"/>
          <p:cNvSpPr txBox="1"/>
          <p:nvPr/>
        </p:nvSpPr>
        <p:spPr bwMode="auto">
          <a:xfrm>
            <a:off x="755576" y="2571750"/>
            <a:ext cx="4000528" cy="928694"/>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rgbClr val="FF0000"/>
              </a:buClr>
              <a:buSzTx/>
              <a:buFont typeface="Wingdings" panose="05000000000000000000" pitchFamily="2" charset="2"/>
              <a:buChar char="n"/>
              <a:defRPr/>
            </a:pPr>
            <a:r>
              <a:rPr kumimoji="0" lang="zh-CN" altLang="zh-CN"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全盘负责</a:t>
            </a:r>
            <a:endParaRPr kumimoji="0" lang="zh-CN" altLang="zh-CN"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spcBef>
                <a:spcPct val="20000"/>
              </a:spcBef>
              <a:spcAft>
                <a:spcPct val="0"/>
              </a:spcAft>
              <a:buClr>
                <a:srgbClr val="FF0000"/>
              </a:buClr>
              <a:buSzTx/>
              <a:buFont typeface="Wingdings" panose="05000000000000000000" pitchFamily="2" charset="2"/>
              <a:buChar char="n"/>
              <a:defRPr/>
            </a:pPr>
            <a:r>
              <a:rPr kumimoji="0" lang="zh-CN" altLang="zh-CN"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父类委托</a:t>
            </a:r>
            <a:endParaRPr kumimoji="0" lang="zh-CN" altLang="zh-CN"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spcBef>
                <a:spcPct val="20000"/>
              </a:spcBef>
              <a:spcAft>
                <a:spcPct val="0"/>
              </a:spcAft>
              <a:buClr>
                <a:srgbClr val="FF0000"/>
              </a:buClr>
              <a:buSzTx/>
              <a:buFont typeface="Wingdings" panose="05000000000000000000" pitchFamily="2" charset="2"/>
              <a:buChar char="n"/>
              <a:defRPr/>
            </a:pPr>
            <a:r>
              <a:rPr kumimoji="0" lang="zh-CN" altLang="zh-CN"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缓存机制</a:t>
            </a:r>
            <a:endPar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defRPr/>
            </a:pPr>
            <a:endParaRPr kumimoji="0" lang="zh-CN" altLang="en-US"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8787"/>
                                        </p:tgtEl>
                                        <p:attrNameLst>
                                          <p:attrName>style.visibility</p:attrName>
                                        </p:attrNameLst>
                                      </p:cBhvr>
                                      <p:to>
                                        <p:strVal val="visible"/>
                                      </p:to>
                                    </p:set>
                                    <p:animEffect transition="in" filter="blinds(horizontal)">
                                      <p:cBhvr>
                                        <p:cTn id="27" dur="500"/>
                                        <p:tgtEl>
                                          <p:spTgt spid="11878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 calcmode="lin" valueType="num">
                                      <p:cBhvr additive="base">
                                        <p:cTn id="3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 calcmode="lin" valueType="num">
                                      <p:cBhvr additive="base">
                                        <p:cTn id="4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1" end="1"/>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 calcmode="lin" valueType="num">
                                      <p:cBhvr additive="base">
                                        <p:cTn id="4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4500594"/>
          </a:xfrm>
        </p:spPr>
        <p:txBody>
          <a:bodyPr/>
          <a:lstStyle/>
          <a:p>
            <a:r>
              <a:rPr dirty="0"/>
              <a:t>java.lang.ClassLoader</a:t>
            </a:r>
            <a:r>
              <a:rPr lang="zh-CN" dirty="0"/>
              <a:t>是一个抽象类</a:t>
            </a:r>
            <a:r>
              <a:rPr lang="zh-CN" dirty="0" smtClean="0"/>
              <a:t>，通过继承</a:t>
            </a:r>
            <a:r>
              <a:rPr dirty="0" smtClean="0"/>
              <a:t>ClassLoader</a:t>
            </a:r>
            <a:r>
              <a:rPr lang="zh-CN" dirty="0" smtClean="0"/>
              <a:t>类实现</a:t>
            </a:r>
            <a:r>
              <a:rPr lang="zh-CN" dirty="0"/>
              <a:t>自定义的用户类</a:t>
            </a:r>
            <a:r>
              <a:rPr lang="zh-CN"/>
              <a:t>加载</a:t>
            </a:r>
            <a:r>
              <a:rPr lang="zh-CN" smtClean="0"/>
              <a:t>器</a:t>
            </a:r>
            <a:r>
              <a:rPr lang="zh-CN" altLang="en-US" smtClean="0"/>
              <a:t>，</a:t>
            </a:r>
            <a:r>
              <a:rPr smtClean="0"/>
              <a:t>ClassLoader</a:t>
            </a:r>
            <a:r>
              <a:rPr lang="zh-CN"/>
              <a:t>类常用的</a:t>
            </a:r>
            <a:r>
              <a:rPr lang="zh-CN" smtClean="0"/>
              <a:t>方法</a:t>
            </a:r>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7.1.4  </a:t>
            </a:r>
            <a:r>
              <a:rPr lang="en-US" dirty="0" err="1" smtClean="0"/>
              <a:t>ClassLoader</a:t>
            </a:r>
            <a:r>
              <a:rPr dirty="0" smtClean="0"/>
              <a:t>类</a:t>
            </a:r>
            <a:endParaRPr lang="zh-CN" altLang="en-US" dirty="0" smtClean="0"/>
          </a:p>
        </p:txBody>
      </p:sp>
      <p:graphicFrame>
        <p:nvGraphicFramePr>
          <p:cNvPr id="7" name="表格 6"/>
          <p:cNvGraphicFramePr>
            <a:graphicFrameLocks noGrp="1"/>
          </p:cNvGraphicFramePr>
          <p:nvPr/>
        </p:nvGraphicFramePr>
        <p:xfrm>
          <a:off x="571472" y="1500181"/>
          <a:ext cx="8429684" cy="3535153"/>
        </p:xfrm>
        <a:graphic>
          <a:graphicData uri="http://schemas.openxmlformats.org/drawingml/2006/table">
            <a:tbl>
              <a:tblPr firstRow="1" bandRow="1">
                <a:tableStyleId>{5C22544A-7EE6-4342-B048-85BDC9FD1C3A}</a:tableStyleId>
              </a:tblPr>
              <a:tblGrid>
                <a:gridCol w="4435351"/>
                <a:gridCol w="3994333"/>
              </a:tblGrid>
              <a:tr h="294595">
                <a:tc>
                  <a:txBody>
                    <a:bodyPr/>
                    <a:lstStyle/>
                    <a:p>
                      <a:pPr algn="ctr"/>
                      <a:r>
                        <a:rPr lang="zh-CN" altLang="en-US" sz="1400" dirty="0" smtClean="0"/>
                        <a:t>方法</a:t>
                      </a:r>
                      <a:endParaRPr lang="zh-CN" altLang="en-US" sz="1400" dirty="0"/>
                    </a:p>
                  </a:txBody>
                  <a:tcPr/>
                </a:tc>
                <a:tc>
                  <a:txBody>
                    <a:bodyPr/>
                    <a:lstStyle/>
                    <a:p>
                      <a:pPr algn="ctr"/>
                      <a:r>
                        <a:rPr lang="zh-CN" altLang="en-US" sz="1400" dirty="0" smtClean="0"/>
                        <a:t>功能描述</a:t>
                      </a:r>
                      <a:endParaRPr lang="zh-CN" altLang="en-US" sz="1400" dirty="0"/>
                    </a:p>
                  </a:txBody>
                  <a:tcPr/>
                </a:tc>
              </a:tr>
              <a:tr h="294595">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public Class&lt;?&gt;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loadClass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name)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根据指定的名称加载类</a:t>
                      </a:r>
                      <a:endParaRPr lang="zh-CN" altLang="en-US" sz="1400" dirty="0"/>
                    </a:p>
                  </a:txBody>
                  <a:tcPr/>
                </a:tc>
              </a:tr>
              <a:tr h="365233">
                <a:tc>
                  <a:txBody>
                    <a:bodyPr/>
                    <a:lstStyle/>
                    <a:p>
                      <a:r>
                        <a:rPr lang="en-US" sz="1400" kern="1200" smtClean="0">
                          <a:solidFill>
                            <a:schemeClr val="dk1"/>
                          </a:solidFill>
                          <a:latin typeface="Times New Roman" panose="02020603050405020304" pitchFamily="18" charset="0"/>
                          <a:ea typeface="+mn-ea"/>
                          <a:cs typeface="Times New Roman" panose="02020603050405020304" pitchFamily="18" charset="0"/>
                        </a:rPr>
                        <a:t>ProtectedClass&lt;?&gt;loadClass(Stringname,booleanresolve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根据指定的名称加载类</a:t>
                      </a:r>
                      <a:endParaRPr lang="zh-CN" altLang="en-US" sz="1400" dirty="0"/>
                    </a:p>
                  </a:txBody>
                  <a:tcPr/>
                </a:tc>
              </a:tr>
              <a:tr h="294595">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protected Class&lt;?&gt;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findClass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name)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根据指定名称查找类</a:t>
                      </a:r>
                      <a:endParaRPr lang="zh-CN" altLang="en-US" sz="1400" dirty="0"/>
                    </a:p>
                  </a:txBody>
                  <a:tcPr/>
                </a:tc>
              </a:tr>
              <a:tr h="50081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protected final Class</a:t>
                      </a:r>
                      <a:r>
                        <a:rPr lang="en-US" sz="1400" kern="1200" smtClean="0">
                          <a:solidFill>
                            <a:schemeClr val="dk1"/>
                          </a:solidFill>
                          <a:latin typeface="Times New Roman" panose="02020603050405020304" pitchFamily="18" charset="0"/>
                          <a:ea typeface="+mn-ea"/>
                          <a:cs typeface="Times New Roman" panose="02020603050405020304" pitchFamily="18" charset="0"/>
                        </a:rPr>
                        <a:t>&lt;?&gt; findLoadedClass(String </a:t>
                      </a:r>
                      <a:r>
                        <a:rPr lang="en-US" sz="1400" kern="1200" dirty="0" smtClean="0">
                          <a:solidFill>
                            <a:schemeClr val="dk1"/>
                          </a:solidFill>
                          <a:latin typeface="Times New Roman" panose="02020603050405020304" pitchFamily="18" charset="0"/>
                          <a:ea typeface="+mn-ea"/>
                          <a:cs typeface="Times New Roman" panose="02020603050405020304" pitchFamily="18" charset="0"/>
                        </a:rPr>
                        <a:t>name)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如果</a:t>
                      </a:r>
                      <a:r>
                        <a:rPr lang="en-US" sz="1400" kern="1200" dirty="0" smtClean="0">
                          <a:solidFill>
                            <a:schemeClr val="dk1"/>
                          </a:solidFill>
                          <a:latin typeface="Times New Roman" panose="02020603050405020304" pitchFamily="18" charset="0"/>
                          <a:ea typeface="+mn-ea"/>
                          <a:cs typeface="Times New Roman" panose="02020603050405020304" pitchFamily="18" charset="0"/>
                        </a:rPr>
                        <a:t>JVM</a:t>
                      </a:r>
                      <a:r>
                        <a:rPr lang="zh-CN" altLang="en-US" sz="1400" kern="1200" dirty="0" smtClean="0">
                          <a:solidFill>
                            <a:schemeClr val="dk1"/>
                          </a:solidFill>
                          <a:latin typeface="+mn-lt"/>
                          <a:ea typeface="+mn-ea"/>
                          <a:cs typeface="+mn-cs"/>
                        </a:rPr>
                        <a:t>已经加载指定的类，则返回该类对应的</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实例，否则返回</a:t>
                      </a:r>
                      <a:r>
                        <a:rPr lang="en-US" sz="1400" kern="1200" dirty="0" smtClean="0">
                          <a:solidFill>
                            <a:schemeClr val="dk1"/>
                          </a:solidFill>
                          <a:latin typeface="Times New Roman" panose="02020603050405020304" pitchFamily="18" charset="0"/>
                          <a:ea typeface="+mn-ea"/>
                          <a:cs typeface="Times New Roman" panose="02020603050405020304" pitchFamily="18" charset="0"/>
                        </a:rPr>
                        <a:t>null</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r>
              <a:tr h="50081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protected final Class&lt;?&gt;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defineClass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name,byte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b,int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off,int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len</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将指定的来源于文件或网络上的字节码文件（即</a:t>
                      </a:r>
                      <a:r>
                        <a:rPr lang="en-US" sz="1400" kern="1200" dirty="0" smtClean="0">
                          <a:solidFill>
                            <a:schemeClr val="dk1"/>
                          </a:solidFill>
                          <a:latin typeface="+mn-lt"/>
                          <a:ea typeface="+mn-ea"/>
                          <a:cs typeface="+mn-cs"/>
                        </a:rPr>
                        <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文件）读入字节数组中，并转换为</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a:t>
                      </a:r>
                      <a:endParaRPr lang="zh-CN" altLang="en-US" sz="1400" dirty="0"/>
                    </a:p>
                  </a:txBody>
                  <a:tcPr/>
                </a:tc>
              </a:tr>
              <a:tr h="294595">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protected final </a:t>
                      </a:r>
                      <a:r>
                        <a:rPr lang="en-US" sz="1400" kern="1200" smtClean="0">
                          <a:solidFill>
                            <a:schemeClr val="dk1"/>
                          </a:solidFill>
                          <a:latin typeface="Times New Roman" panose="02020603050405020304" pitchFamily="18" charset="0"/>
                          <a:ea typeface="+mn-ea"/>
                          <a:cs typeface="Times New Roman" panose="02020603050405020304" pitchFamily="18" charset="0"/>
                        </a:rPr>
                        <a:t>Class&lt;?&gt;findSystemClass(Stringname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从本地系统文件装入文件</a:t>
                      </a:r>
                      <a:endParaRPr lang="zh-CN" altLang="en-US" sz="1400" dirty="0"/>
                    </a:p>
                  </a:txBody>
                  <a:tcPr/>
                </a:tc>
              </a:tr>
              <a:tr h="294595">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public static </a:t>
                      </a:r>
                      <a:r>
                        <a:rPr lang="en-US" sz="1400" kern="1200" err="1" smtClean="0">
                          <a:solidFill>
                            <a:schemeClr val="dk1"/>
                          </a:solidFill>
                          <a:latin typeface="Times New Roman" panose="02020603050405020304" pitchFamily="18" charset="0"/>
                          <a:ea typeface="+mn-ea"/>
                          <a:cs typeface="Times New Roman" panose="02020603050405020304" pitchFamily="18" charset="0"/>
                        </a:rPr>
                        <a:t>ClassLoader</a:t>
                      </a:r>
                      <a:r>
                        <a:rPr lang="en-US" sz="1400" kern="1200" smtClean="0">
                          <a:solidFill>
                            <a:schemeClr val="dk1"/>
                          </a:solidFill>
                          <a:latin typeface="Times New Roman" panose="02020603050405020304" pitchFamily="18" charset="0"/>
                          <a:ea typeface="+mn-ea"/>
                          <a:cs typeface="Times New Roman" panose="02020603050405020304" pitchFamily="18" charset="0"/>
                        </a:rPr>
                        <a:t> getSystemClassLoader</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用于返回系统类加载器的静态方法</a:t>
                      </a:r>
                      <a:endParaRPr lang="zh-CN" altLang="en-US" sz="1400" dirty="0"/>
                    </a:p>
                  </a:txBody>
                  <a:tcPr/>
                </a:tc>
              </a:tr>
              <a:tr h="294595">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public final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ClassLoader</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getParent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获取当前类加载器的父类加载器</a:t>
                      </a:r>
                      <a:endParaRPr lang="zh-CN" altLang="en-US" sz="1400" dirty="0"/>
                    </a:p>
                  </a:txBody>
                  <a:tcPr/>
                </a:tc>
              </a:tr>
              <a:tr h="294595">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protected final void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resolveClass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(Class&lt;?&gt; c)</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链接指定的类</a:t>
                      </a:r>
                      <a:endParaRPr lang="zh-CN" altLang="en-US" sz="1400" dirty="0"/>
                    </a:p>
                  </a:txBody>
                  <a:tcPr/>
                </a:tc>
              </a:tr>
            </a:tbl>
          </a:graphicData>
        </a:graphic>
      </p:graphicFrame>
      <p:grpSp>
        <p:nvGrpSpPr>
          <p:cNvPr id="6" name="组合 12"/>
          <p:cNvGrpSpPr/>
          <p:nvPr/>
        </p:nvGrpSpPr>
        <p:grpSpPr>
          <a:xfrm>
            <a:off x="642910" y="4000510"/>
            <a:ext cx="8001056" cy="1071570"/>
            <a:chOff x="1071538" y="2928940"/>
            <a:chExt cx="6732631" cy="1071570"/>
          </a:xfrm>
        </p:grpSpPr>
        <p:sp>
          <p:nvSpPr>
            <p:cNvPr id="8"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讲师演示讲解</a:t>
              </a:r>
              <a:endParaRPr lang="zh-CN" altLang="en-US" sz="1600" dirty="0" smtClean="0"/>
            </a:p>
            <a:p>
              <a:pPr algn="ctr">
                <a:lnSpc>
                  <a:spcPct val="150000"/>
                </a:lnSpc>
                <a:defRPr/>
              </a:pPr>
              <a:r>
                <a:rPr lang="en-US" altLang="zh-CN" sz="1400" b="1" i="0" smtClean="0"/>
                <a:t>【</a:t>
              </a:r>
              <a:r>
                <a:rPr lang="zh-CN" altLang="en-US" sz="1400" b="1" i="0" smtClean="0"/>
                <a:t>代码</a:t>
              </a:r>
              <a:r>
                <a:rPr lang="en-US" sz="1400" b="1" i="0" smtClean="0"/>
                <a:t>7- 2</a:t>
              </a:r>
              <a:r>
                <a:rPr lang="en-US" altLang="zh-CN" sz="1400" b="1" i="0" smtClean="0"/>
                <a:t>】</a:t>
              </a:r>
              <a:r>
                <a:rPr lang="en-US" sz="1400" b="1" i="0" smtClean="0"/>
                <a:t>MyClassLoader.java</a:t>
              </a:r>
              <a:endParaRPr lang="zh-CN" altLang="en-US" sz="1400" i="0" smtClean="0"/>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438300"/>
            <a:ext cx="8679338" cy="3357586"/>
          </a:xfrm>
        </p:spPr>
        <p:txBody>
          <a:bodyPr/>
          <a:lstStyle/>
          <a:p>
            <a:r>
              <a:rPr dirty="0"/>
              <a:t>Java</a:t>
            </a:r>
            <a:r>
              <a:rPr lang="zh-CN" dirty="0"/>
              <a:t>反射机制主要提供了以下</a:t>
            </a:r>
            <a:r>
              <a:rPr lang="zh-CN" dirty="0" smtClean="0"/>
              <a:t>功能</a:t>
            </a:r>
            <a:endParaRPr lang="zh-CN" dirty="0"/>
          </a:p>
          <a:p>
            <a:pPr lvl="1"/>
            <a:r>
              <a:rPr lang="zh-CN" i="0" dirty="0"/>
              <a:t>在运行时判断任意一个对象所属的</a:t>
            </a:r>
            <a:r>
              <a:rPr lang="zh-CN" i="0" dirty="0" smtClean="0"/>
              <a:t>类</a:t>
            </a:r>
            <a:endParaRPr lang="zh-CN" i="0" dirty="0"/>
          </a:p>
          <a:p>
            <a:pPr lvl="1"/>
            <a:r>
              <a:rPr lang="zh-CN" i="0" dirty="0"/>
              <a:t>在运行时构造任意一个类的</a:t>
            </a:r>
            <a:r>
              <a:rPr lang="zh-CN" i="0" dirty="0" smtClean="0"/>
              <a:t>对象</a:t>
            </a:r>
            <a:endParaRPr lang="zh-CN" i="0" dirty="0"/>
          </a:p>
          <a:p>
            <a:pPr lvl="1"/>
            <a:r>
              <a:rPr lang="zh-CN" i="0" dirty="0"/>
              <a:t>在运行时获取任意一个类所具有的成员变量和</a:t>
            </a:r>
            <a:r>
              <a:rPr lang="zh-CN" i="0" dirty="0" smtClean="0"/>
              <a:t>方法</a:t>
            </a:r>
            <a:endParaRPr lang="zh-CN" i="0" dirty="0"/>
          </a:p>
          <a:p>
            <a:pPr lvl="1"/>
            <a:r>
              <a:rPr lang="zh-CN" i="0" dirty="0"/>
              <a:t>在运行时调用任意一个对象的</a:t>
            </a:r>
            <a:r>
              <a:rPr lang="zh-CN" i="0" dirty="0" smtClean="0"/>
              <a:t>方法</a:t>
            </a:r>
            <a:endParaRPr lang="zh-CN" i="0" dirty="0"/>
          </a:p>
          <a:p>
            <a:pPr lvl="1"/>
            <a:r>
              <a:rPr lang="zh-CN" i="0" dirty="0"/>
              <a:t>生成动态</a:t>
            </a:r>
            <a:r>
              <a:rPr lang="zh-CN" i="0" dirty="0" smtClean="0"/>
              <a:t>代理</a:t>
            </a:r>
            <a:endParaRPr lang="en-US" altLang="zh-CN" i="0" dirty="0" smtClean="0"/>
          </a:p>
          <a:p>
            <a:pPr>
              <a:lnSpc>
                <a:spcPct val="100000"/>
              </a:lnSpc>
            </a:pPr>
            <a:r>
              <a:rPr lang="en-US" dirty="0"/>
              <a:t>Reflection API</a:t>
            </a:r>
            <a:r>
              <a:rPr lang="zh-CN" altLang="en-US" dirty="0"/>
              <a:t>提供了</a:t>
            </a:r>
            <a:r>
              <a:rPr lang="en-US" dirty="0"/>
              <a:t>Constructor</a:t>
            </a:r>
            <a:r>
              <a:rPr lang="zh-CN" altLang="en-US" dirty="0"/>
              <a:t>、</a:t>
            </a:r>
            <a:r>
              <a:rPr lang="en-US" dirty="0"/>
              <a:t>Field</a:t>
            </a:r>
            <a:r>
              <a:rPr lang="zh-CN" altLang="en-US" dirty="0"/>
              <a:t>和</a:t>
            </a:r>
            <a:r>
              <a:rPr lang="en-US" dirty="0"/>
              <a:t>Method</a:t>
            </a:r>
            <a:r>
              <a:rPr lang="zh-CN" altLang="en-US" dirty="0"/>
              <a:t>类，分别用于描述类的构造方法、属性和</a:t>
            </a:r>
            <a:r>
              <a:rPr lang="zh-CN" altLang="en-US" dirty="0" smtClean="0"/>
              <a:t>方法</a:t>
            </a:r>
            <a:r>
              <a:rPr lang="en-US" altLang="zh-CN" dirty="0" smtClean="0"/>
              <a:t>,</a:t>
            </a:r>
            <a:r>
              <a:rPr lang="zh-CN" altLang="en-US" dirty="0" smtClean="0"/>
              <a:t>这</a:t>
            </a:r>
            <a:r>
              <a:rPr lang="zh-CN" altLang="en-US" dirty="0"/>
              <a:t>三个类定义在</a:t>
            </a:r>
            <a:r>
              <a:rPr lang="en-US" dirty="0" err="1"/>
              <a:t>java.lang.reflect</a:t>
            </a:r>
            <a:r>
              <a:rPr lang="zh-CN" altLang="en-US" dirty="0"/>
              <a:t>包中</a:t>
            </a:r>
            <a:endParaRPr lang="zh-CN" altLang="en-US" dirty="0"/>
          </a:p>
          <a:p>
            <a:pPr>
              <a:buNone/>
            </a:pPr>
            <a:r>
              <a:rPr lang="zh-CN" altLang="en-US" sz="1800" dirty="0"/>
              <a:t>   </a:t>
            </a:r>
            <a:r>
              <a:rPr lang="en-US" altLang="zh-CN" sz="1800" dirty="0"/>
              <a:t>【</a:t>
            </a:r>
            <a:r>
              <a:rPr lang="zh-CN" altLang="en-US" sz="1800" dirty="0"/>
              <a:t>示例</a:t>
            </a:r>
            <a:r>
              <a:rPr lang="en-US" altLang="zh-CN" sz="1800" dirty="0"/>
              <a:t>】</a:t>
            </a:r>
            <a:r>
              <a:rPr lang="zh-CN" altLang="en-US" sz="1800" dirty="0"/>
              <a:t>使用反射机制获取类对象的所有方法</a:t>
            </a:r>
            <a:endParaRPr lang="zh-CN" altLang="en-US" sz="1800" dirty="0"/>
          </a:p>
          <a:p>
            <a:pPr lvl="1"/>
            <a:endParaRPr lang="en-US" altLang="zh-CN" i="0" dirty="0" smtClean="0"/>
          </a:p>
        </p:txBody>
      </p:sp>
      <p:sp>
        <p:nvSpPr>
          <p:cNvPr id="4" name="标题 3"/>
          <p:cNvSpPr>
            <a:spLocks noGrp="1"/>
          </p:cNvSpPr>
          <p:nvPr>
            <p:ph type="title"/>
          </p:nvPr>
        </p:nvSpPr>
        <p:spPr>
          <a:xfrm>
            <a:off x="468316" y="17845"/>
            <a:ext cx="6263924" cy="410765"/>
          </a:xfrm>
        </p:spPr>
        <p:txBody>
          <a:bodyPr/>
          <a:lstStyle/>
          <a:p>
            <a:r>
              <a:rPr lang="en-US" altLang="zh-CN" dirty="0" smtClean="0"/>
              <a:t>7.2  </a:t>
            </a:r>
            <a:r>
              <a:rPr lang="zh-CN" altLang="en-US" dirty="0" smtClean="0"/>
              <a:t>反射</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7" name="TextBox 6"/>
          <p:cNvSpPr txBox="1"/>
          <p:nvPr/>
        </p:nvSpPr>
        <p:spPr bwMode="auto">
          <a:xfrm>
            <a:off x="827584" y="3651870"/>
            <a:ext cx="7000924" cy="138499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Class c = </a:t>
            </a:r>
            <a:r>
              <a:rPr lang="en-US" sz="1400" dirty="0" err="1" smtClean="0">
                <a:latin typeface="Courier New" panose="02070309020205020404" pitchFamily="49" charset="0"/>
                <a:cs typeface="Courier New" panose="02070309020205020404" pitchFamily="49" charset="0"/>
              </a:rPr>
              <a:t>Class.forName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java.lang.String</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r>
              <a:rPr lang="zh-CN" altLang="en-US" sz="1400" dirty="0" smtClean="0">
                <a:latin typeface="Courier New" panose="02070309020205020404" pitchFamily="49" charset="0"/>
                <a:cs typeface="Courier New" panose="02070309020205020404" pitchFamily="49" charset="0"/>
              </a:rPr>
              <a:t>获取当前类对象的所有方法</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Method[] </a:t>
            </a:r>
            <a:r>
              <a:rPr lang="en-US" sz="1400" dirty="0" err="1" smtClean="0">
                <a:latin typeface="Courier New" panose="02070309020205020404" pitchFamily="49" charset="0"/>
                <a:cs typeface="Courier New" panose="02070309020205020404" pitchFamily="49" charset="0"/>
              </a:rPr>
              <a:t>mtds</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c.getDeclaredMethods</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for (Method m : </a:t>
            </a:r>
            <a:r>
              <a:rPr lang="en-US" sz="1400" dirty="0" err="1" smtClean="0">
                <a:latin typeface="Courier New" panose="02070309020205020404" pitchFamily="49" charset="0"/>
                <a:cs typeface="Courier New" panose="02070309020205020404" pitchFamily="49" charset="0"/>
              </a:rPr>
              <a:t>mtds</a:t>
            </a:r>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(m);</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4214842"/>
          </a:xfrm>
        </p:spPr>
        <p:txBody>
          <a:bodyPr/>
          <a:lstStyle/>
          <a:p>
            <a:r>
              <a:rPr dirty="0" smtClean="0"/>
              <a:t>Executable</a:t>
            </a:r>
            <a:r>
              <a:rPr lang="zh-CN" dirty="0"/>
              <a:t>对象代表可执行的</a:t>
            </a:r>
            <a:r>
              <a:rPr lang="zh-CN"/>
              <a:t>类</a:t>
            </a:r>
            <a:r>
              <a:rPr lang="zh-CN" smtClean="0"/>
              <a:t>成员</a:t>
            </a:r>
            <a:endParaRPr smtClean="0"/>
          </a:p>
          <a:p>
            <a:r>
              <a:t>Executable</a:t>
            </a:r>
            <a:r>
              <a:rPr lang="zh-CN"/>
              <a:t>抽象类派生了</a:t>
            </a:r>
            <a:r>
              <a:t>Constructor</a:t>
            </a:r>
            <a:r>
              <a:rPr lang="zh-CN"/>
              <a:t>和</a:t>
            </a:r>
            <a:r>
              <a:t>Method</a:t>
            </a:r>
            <a:r>
              <a:rPr lang="zh-CN"/>
              <a:t>两个子</a:t>
            </a:r>
            <a:r>
              <a:rPr lang="zh-CN" smtClean="0"/>
              <a:t>类</a:t>
            </a:r>
            <a:endParaRPr smtClean="0"/>
          </a:p>
          <a:p>
            <a:r>
              <a:rPr smtClean="0"/>
              <a:t>Executable</a:t>
            </a:r>
            <a:r>
              <a:rPr lang="zh-CN" smtClean="0"/>
              <a:t>类</a:t>
            </a:r>
            <a:r>
              <a:rPr lang="zh-CN" altLang="en-US" smtClean="0"/>
              <a:t>常用的方法</a:t>
            </a:r>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7.2.1  Executable</a:t>
            </a:r>
            <a:r>
              <a:rPr dirty="0" smtClean="0"/>
              <a:t>抽象类</a:t>
            </a:r>
            <a:endParaRPr lang="zh-CN" altLang="en-US" dirty="0" smtClean="0"/>
          </a:p>
        </p:txBody>
      </p:sp>
      <p:graphicFrame>
        <p:nvGraphicFramePr>
          <p:cNvPr id="7" name="表格 6"/>
          <p:cNvGraphicFramePr>
            <a:graphicFrameLocks noGrp="1"/>
          </p:cNvGraphicFramePr>
          <p:nvPr/>
        </p:nvGraphicFramePr>
        <p:xfrm>
          <a:off x="857224" y="2071684"/>
          <a:ext cx="7072362" cy="2306320"/>
        </p:xfrm>
        <a:graphic>
          <a:graphicData uri="http://schemas.openxmlformats.org/drawingml/2006/table">
            <a:tbl>
              <a:tblPr firstRow="1" bandRow="1">
                <a:tableStyleId>{5C22544A-7EE6-4342-B048-85BDC9FD1C3A}</a:tableStyleId>
              </a:tblPr>
              <a:tblGrid>
                <a:gridCol w="3232312"/>
                <a:gridCol w="3840050"/>
              </a:tblGrid>
              <a:tr h="370840">
                <a:tc>
                  <a:txBody>
                    <a:bodyPr/>
                    <a:lstStyle/>
                    <a:p>
                      <a:pPr algn="ctr"/>
                      <a:r>
                        <a:rPr lang="zh-CN" altLang="en-US" sz="1600" dirty="0" smtClean="0"/>
                        <a:t>方法</a:t>
                      </a:r>
                      <a:endParaRPr lang="zh-CN" altLang="en-US" sz="1600" dirty="0"/>
                    </a:p>
                  </a:txBody>
                  <a:tcPr/>
                </a:tc>
                <a:tc>
                  <a:txBody>
                    <a:bodyPr/>
                    <a:lstStyle/>
                    <a:p>
                      <a:pPr algn="ctr"/>
                      <a:r>
                        <a:rPr lang="zh-CN" altLang="en-US" sz="1600" dirty="0" smtClean="0"/>
                        <a:t>功能描述</a:t>
                      </a:r>
                      <a:endParaRPr lang="zh-CN" altLang="en-US" sz="1600" dirty="0"/>
                    </a:p>
                  </a:txBody>
                  <a:tcPr/>
                </a:tc>
              </a:tr>
              <a:tr h="370840">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Parameter[]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getParameters</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mn-lt"/>
                          <a:ea typeface="+mn-ea"/>
                          <a:cs typeface="+mn-cs"/>
                        </a:rPr>
                        <a:t>获取所有形参，返回一个</a:t>
                      </a:r>
                      <a:r>
                        <a:rPr lang="en-US" sz="1600" kern="1200" dirty="0" smtClean="0">
                          <a:solidFill>
                            <a:schemeClr val="dk1"/>
                          </a:solidFill>
                          <a:latin typeface="Times New Roman" panose="02020603050405020304" pitchFamily="18" charset="0"/>
                          <a:ea typeface="+mn-ea"/>
                          <a:cs typeface="Times New Roman" panose="02020603050405020304" pitchFamily="18" charset="0"/>
                        </a:rPr>
                        <a:t>Parameter</a:t>
                      </a:r>
                      <a:r>
                        <a:rPr lang="en-US" sz="1600" kern="1200" dirty="0" smtClean="0">
                          <a:solidFill>
                            <a:schemeClr val="dk1"/>
                          </a:solidFill>
                          <a:latin typeface="+mn-lt"/>
                          <a:ea typeface="+mn-ea"/>
                          <a:cs typeface="+mn-cs"/>
                        </a:rPr>
                        <a:t>[]</a:t>
                      </a:r>
                      <a:r>
                        <a:rPr lang="zh-CN" altLang="en-US" sz="1600" kern="1200" dirty="0" smtClean="0">
                          <a:solidFill>
                            <a:schemeClr val="dk1"/>
                          </a:solidFill>
                          <a:latin typeface="+mn-lt"/>
                          <a:ea typeface="+mn-ea"/>
                          <a:cs typeface="+mn-cs"/>
                        </a:rPr>
                        <a:t>数组</a:t>
                      </a:r>
                      <a:endParaRPr lang="zh-CN" altLang="en-US" sz="1600" dirty="0"/>
                    </a:p>
                  </a:txBody>
                  <a:tcPr/>
                </a:tc>
              </a:tr>
              <a:tr h="370840">
                <a:tc>
                  <a:txBody>
                    <a:bodyPr/>
                    <a:lstStyle/>
                    <a:p>
                      <a:r>
                        <a:rPr lang="en-US" sz="16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getParameterCount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mn-lt"/>
                          <a:ea typeface="+mn-ea"/>
                          <a:cs typeface="+mn-cs"/>
                        </a:rPr>
                        <a:t>获取形参个数</a:t>
                      </a:r>
                      <a:endParaRPr lang="zh-CN" altLang="en-US" sz="1600" dirty="0"/>
                    </a:p>
                  </a:txBody>
                  <a:tcPr/>
                </a:tc>
              </a:tr>
              <a:tr h="370840">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abstract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getModifiers</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获取修饰符，返回的整数是修饰符</a:t>
                      </a:r>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protected</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private</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final</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static</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abstract</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等关键字所对应的常量</a:t>
                      </a:r>
                      <a:endParaRPr lang="zh-CN" altLang="en-US" sz="1600" kern="1200" dirty="0">
                        <a:solidFill>
                          <a:schemeClr val="dk1"/>
                        </a:solidFill>
                        <a:latin typeface="Times New Roman" panose="02020603050405020304" pitchFamily="18" charset="0"/>
                        <a:ea typeface="+mn-ea"/>
                        <a:cs typeface="Times New Roman" panose="02020603050405020304" pitchFamily="18" charset="0"/>
                      </a:endParaRPr>
                    </a:p>
                  </a:txBody>
                  <a:tcPr/>
                </a:tc>
              </a:tr>
              <a:tr h="370840">
                <a:tc>
                  <a:txBody>
                    <a:bodyPr/>
                    <a:lstStyle/>
                    <a:p>
                      <a:r>
                        <a:rPr lang="en-US" sz="1600" kern="1200" dirty="0" err="1" smtClean="0">
                          <a:solidFill>
                            <a:schemeClr val="dk1"/>
                          </a:solidFill>
                          <a:latin typeface="Times New Roman" panose="02020603050405020304" pitchFamily="18" charset="0"/>
                          <a:ea typeface="+mn-ea"/>
                          <a:cs typeface="Times New Roman" panose="02020603050405020304" pitchFamily="18" charset="0"/>
                        </a:rPr>
                        <a:t>boolean</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isVarArgs</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mn-lt"/>
                          <a:ea typeface="+mn-ea"/>
                          <a:cs typeface="+mn-cs"/>
                        </a:rPr>
                        <a:t>判断是否包含数量可变的形参</a:t>
                      </a:r>
                      <a:endParaRPr lang="zh-CN" altLang="en-US" sz="16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1571636"/>
          </a:xfrm>
        </p:spPr>
        <p:txBody>
          <a:bodyPr/>
          <a:lstStyle/>
          <a:p>
            <a:r>
              <a:rPr dirty="0"/>
              <a:t>Constructor</a:t>
            </a:r>
            <a:r>
              <a:rPr lang="zh-CN" dirty="0"/>
              <a:t>类用于表示类的构造</a:t>
            </a:r>
            <a:r>
              <a:rPr lang="zh-CN" smtClean="0"/>
              <a:t>方法</a:t>
            </a:r>
            <a:r>
              <a:rPr lang="zh-CN" altLang="en-US" smtClean="0"/>
              <a:t>，</a:t>
            </a:r>
            <a:r>
              <a:rPr lang="zh-CN" smtClean="0"/>
              <a:t>通过调用</a:t>
            </a:r>
            <a:r>
              <a:rPr dirty="0"/>
              <a:t>Class</a:t>
            </a:r>
            <a:r>
              <a:rPr lang="zh-CN" dirty="0"/>
              <a:t>对象的</a:t>
            </a:r>
            <a:r>
              <a:rPr dirty="0"/>
              <a:t>getConstructors()</a:t>
            </a:r>
            <a:r>
              <a:rPr lang="zh-CN" dirty="0"/>
              <a:t>方法可以获取当前类的构造方法</a:t>
            </a:r>
            <a:r>
              <a:rPr lang="zh-CN"/>
              <a:t>的</a:t>
            </a:r>
            <a:r>
              <a:rPr lang="zh-CN" smtClean="0"/>
              <a:t>集合</a:t>
            </a:r>
            <a:endParaRPr smtClean="0"/>
          </a:p>
          <a:p>
            <a:r>
              <a:rPr smtClean="0"/>
              <a:t>Constructor</a:t>
            </a:r>
            <a:r>
              <a:rPr lang="zh-CN"/>
              <a:t>常用方法</a:t>
            </a:r>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7.2.2  Constructor</a:t>
            </a:r>
            <a:r>
              <a:rPr dirty="0" smtClean="0"/>
              <a:t>类</a:t>
            </a:r>
            <a:endParaRPr lang="zh-CN" altLang="en-US" dirty="0" smtClean="0"/>
          </a:p>
        </p:txBody>
      </p:sp>
      <p:graphicFrame>
        <p:nvGraphicFramePr>
          <p:cNvPr id="7" name="表格 6"/>
          <p:cNvGraphicFramePr>
            <a:graphicFrameLocks noGrp="1"/>
          </p:cNvGraphicFramePr>
          <p:nvPr/>
        </p:nvGraphicFramePr>
        <p:xfrm>
          <a:off x="857224" y="1967874"/>
          <a:ext cx="7429552" cy="1889760"/>
        </p:xfrm>
        <a:graphic>
          <a:graphicData uri="http://schemas.openxmlformats.org/drawingml/2006/table">
            <a:tbl>
              <a:tblPr firstRow="1" bandRow="1">
                <a:tableStyleId>{5C22544A-7EE6-4342-B048-85BDC9FD1C3A}</a:tableStyleId>
              </a:tblPr>
              <a:tblGrid>
                <a:gridCol w="3071834"/>
                <a:gridCol w="4357718"/>
              </a:tblGrid>
              <a:tr h="297313">
                <a:tc>
                  <a:txBody>
                    <a:bodyPr/>
                    <a:lstStyle/>
                    <a:p>
                      <a:pPr algn="ctr"/>
                      <a:r>
                        <a:rPr lang="zh-CN" altLang="en-US" sz="1600" dirty="0" smtClean="0"/>
                        <a:t>方法</a:t>
                      </a:r>
                      <a:endParaRPr lang="zh-CN" altLang="en-US" sz="1600" dirty="0"/>
                    </a:p>
                  </a:txBody>
                  <a:tcPr/>
                </a:tc>
                <a:tc>
                  <a:txBody>
                    <a:bodyPr/>
                    <a:lstStyle/>
                    <a:p>
                      <a:pPr algn="ctr"/>
                      <a:r>
                        <a:rPr lang="zh-CN" altLang="en-US" sz="1600" dirty="0" smtClean="0"/>
                        <a:t>功能描述</a:t>
                      </a:r>
                      <a:endParaRPr lang="zh-CN" altLang="en-US" sz="1600" dirty="0"/>
                    </a:p>
                  </a:txBody>
                  <a:tcPr/>
                </a:tc>
              </a:tr>
              <a:tr h="270285">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getName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返回构造方法的名称</a:t>
                      </a:r>
                      <a:endParaRPr lang="zh-CN" altLang="en-US" sz="1400" dirty="0"/>
                    </a:p>
                  </a:txBody>
                  <a:tcPr/>
                </a:tc>
              </a:tr>
              <a:tr h="270285">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Class [] </a:t>
                      </a:r>
                      <a:r>
                        <a:rPr lang="en-US" sz="1400" u="none" strike="noStrike" kern="1200" dirty="0" err="1" smtClean="0">
                          <a:solidFill>
                            <a:schemeClr val="dk1"/>
                          </a:solidFill>
                          <a:latin typeface="Times New Roman" panose="02020603050405020304" pitchFamily="18" charset="0"/>
                          <a:ea typeface="+mn-ea"/>
                          <a:cs typeface="Times New Roman" panose="02020603050405020304" pitchFamily="18" charset="0"/>
                        </a:rPr>
                        <a:t>getParameterTypes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返回当前构造方法的参数类型</a:t>
                      </a:r>
                      <a:endParaRPr lang="zh-CN" altLang="en-US" sz="1400" dirty="0"/>
                    </a:p>
                  </a:txBody>
                  <a:tcPr/>
                </a:tc>
              </a:tr>
              <a:tr h="912825">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u="none" strike="noStrike" kern="1200" dirty="0" err="1" smtClean="0">
                          <a:solidFill>
                            <a:schemeClr val="dk1"/>
                          </a:solidFill>
                          <a:latin typeface="Times New Roman" panose="02020603050405020304" pitchFamily="18" charset="0"/>
                          <a:ea typeface="+mn-ea"/>
                          <a:cs typeface="Times New Roman" panose="02020603050405020304" pitchFamily="18" charset="0"/>
                        </a:rPr>
                        <a:t>getModifiers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返回修饰符的整型标识，返回的整数是修饰符</a:t>
                      </a:r>
                      <a:r>
                        <a:rPr lang="en-US" sz="1400" kern="1200" dirty="0" smtClean="0">
                          <a:solidFill>
                            <a:schemeClr val="dk1"/>
                          </a:solidFill>
                          <a:latin typeface="Times New Roman" panose="02020603050405020304" pitchFamily="18" charset="0"/>
                          <a:ea typeface="+mn-ea"/>
                          <a:cs typeface="Times New Roman" panose="02020603050405020304" pitchFamily="18" charset="0"/>
                        </a:rPr>
                        <a:t>public</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protected</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private</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final</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abstract</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等关键字所</a:t>
                      </a:r>
                      <a:r>
                        <a:rPr lang="zh-CN" altLang="en-US" sz="1400" kern="1200" dirty="0" smtClean="0">
                          <a:solidFill>
                            <a:schemeClr val="dk1"/>
                          </a:solidFill>
                          <a:latin typeface="+mn-lt"/>
                          <a:ea typeface="+mn-ea"/>
                          <a:cs typeface="+mn-cs"/>
                        </a:rPr>
                        <a:t>对应的常量，需要使用</a:t>
                      </a:r>
                      <a:r>
                        <a:rPr lang="en-US" sz="1400" kern="1200" dirty="0" smtClean="0">
                          <a:solidFill>
                            <a:schemeClr val="dk1"/>
                          </a:solidFill>
                          <a:latin typeface="+mn-lt"/>
                          <a:ea typeface="+mn-ea"/>
                          <a:cs typeface="+mn-cs"/>
                        </a:rPr>
                        <a:t>Modifier</a:t>
                      </a:r>
                      <a:r>
                        <a:rPr lang="zh-CN" altLang="en-US" sz="1400" kern="1200" dirty="0" smtClean="0">
                          <a:solidFill>
                            <a:schemeClr val="dk1"/>
                          </a:solidFill>
                          <a:latin typeface="+mn-lt"/>
                          <a:ea typeface="+mn-ea"/>
                          <a:cs typeface="+mn-cs"/>
                        </a:rPr>
                        <a:t>工具类的方法解码后才能获得真实的修饰符</a:t>
                      </a:r>
                      <a:endParaRPr lang="zh-CN" altLang="en-US" sz="1400" dirty="0"/>
                    </a:p>
                  </a:txBody>
                  <a:tcPr/>
                </a:tc>
              </a:tr>
            </a:tbl>
          </a:graphicData>
        </a:graphic>
      </p:graphicFrame>
      <p:grpSp>
        <p:nvGrpSpPr>
          <p:cNvPr id="8" name="组合 12"/>
          <p:cNvGrpSpPr/>
          <p:nvPr/>
        </p:nvGrpSpPr>
        <p:grpSpPr>
          <a:xfrm>
            <a:off x="857224" y="3929072"/>
            <a:ext cx="7500990" cy="1071570"/>
            <a:chOff x="1071538" y="2928940"/>
            <a:chExt cx="6732631" cy="1071570"/>
          </a:xfrm>
        </p:grpSpPr>
        <p:sp>
          <p:nvSpPr>
            <p:cNvPr id="9"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讲师演示讲解</a:t>
              </a:r>
              <a:endParaRPr lang="zh-CN" altLang="en-US" sz="1600" dirty="0" smtClean="0"/>
            </a:p>
            <a:p>
              <a:pPr algn="ctr">
                <a:lnSpc>
                  <a:spcPct val="150000"/>
                </a:lnSpc>
                <a:defRPr/>
              </a:pPr>
              <a:r>
                <a:rPr lang="en-US" altLang="zh-CN" sz="1400" b="1" i="0" smtClean="0"/>
                <a:t>【</a:t>
              </a:r>
              <a:r>
                <a:rPr lang="zh-CN" altLang="en-US" sz="1400" b="1" i="0" smtClean="0"/>
                <a:t>代码</a:t>
              </a:r>
              <a:r>
                <a:rPr lang="en-US" sz="1400" b="1" i="0" smtClean="0"/>
                <a:t>7- 3</a:t>
              </a:r>
              <a:r>
                <a:rPr lang="en-US" altLang="zh-CN" sz="1400" b="1" i="0" smtClean="0"/>
                <a:t>】</a:t>
              </a:r>
              <a:r>
                <a:rPr lang="en-US" sz="1400" b="1" i="0" smtClean="0"/>
                <a:t>ConstructorReflectionDemo.java</a:t>
              </a:r>
              <a:endParaRPr lang="zh-CN" altLang="en-US" sz="1400" i="0" smtClean="0"/>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571768"/>
          </a:xfrm>
        </p:spPr>
        <p:txBody>
          <a:bodyPr/>
          <a:lstStyle/>
          <a:p>
            <a:r>
              <a:rPr dirty="0"/>
              <a:t>Method</a:t>
            </a:r>
            <a:r>
              <a:rPr lang="zh-CN" dirty="0"/>
              <a:t>类用于封装方法的信息，调用</a:t>
            </a:r>
            <a:r>
              <a:rPr dirty="0"/>
              <a:t>Class</a:t>
            </a:r>
            <a:r>
              <a:rPr lang="zh-CN" dirty="0"/>
              <a:t>对象的</a:t>
            </a:r>
            <a:r>
              <a:rPr dirty="0"/>
              <a:t>getMethods()</a:t>
            </a:r>
            <a:r>
              <a:rPr lang="zh-CN" dirty="0"/>
              <a:t>方法或</a:t>
            </a:r>
            <a:r>
              <a:rPr dirty="0"/>
              <a:t>getMethod()</a:t>
            </a:r>
            <a:r>
              <a:rPr lang="zh-CN" dirty="0"/>
              <a:t>可以获取当前类的所有方法或</a:t>
            </a:r>
            <a:r>
              <a:rPr lang="zh-CN"/>
              <a:t>指定</a:t>
            </a:r>
            <a:r>
              <a:rPr lang="zh-CN" smtClean="0"/>
              <a:t>方法</a:t>
            </a:r>
            <a:endParaRPr smtClean="0"/>
          </a:p>
          <a:p>
            <a:r>
              <a:rPr smtClean="0"/>
              <a:t>Method</a:t>
            </a:r>
            <a:r>
              <a:rPr lang="zh-CN"/>
              <a:t>类的常用方法</a:t>
            </a:r>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7.2.3  Method</a:t>
            </a:r>
            <a:r>
              <a:rPr dirty="0" smtClean="0"/>
              <a:t>类</a:t>
            </a:r>
            <a:endParaRPr lang="zh-CN" altLang="en-US" dirty="0" smtClean="0"/>
          </a:p>
        </p:txBody>
      </p:sp>
      <p:graphicFrame>
        <p:nvGraphicFramePr>
          <p:cNvPr id="7" name="表格 6"/>
          <p:cNvGraphicFramePr>
            <a:graphicFrameLocks noGrp="1"/>
          </p:cNvGraphicFramePr>
          <p:nvPr/>
        </p:nvGraphicFramePr>
        <p:xfrm>
          <a:off x="785786" y="2074872"/>
          <a:ext cx="7286676" cy="1854200"/>
        </p:xfrm>
        <a:graphic>
          <a:graphicData uri="http://schemas.openxmlformats.org/drawingml/2006/table">
            <a:tbl>
              <a:tblPr firstRow="1" bandRow="1">
                <a:tableStyleId>{5C22544A-7EE6-4342-B048-85BDC9FD1C3A}</a:tableStyleId>
              </a:tblPr>
              <a:tblGrid>
                <a:gridCol w="3643338"/>
                <a:gridCol w="3643338"/>
              </a:tblGrid>
              <a:tr h="370840">
                <a:tc>
                  <a:txBody>
                    <a:bodyPr/>
                    <a:lstStyle/>
                    <a:p>
                      <a:pPr algn="ctr"/>
                      <a:r>
                        <a:rPr lang="zh-CN" altLang="en-US" sz="1600" dirty="0" smtClean="0"/>
                        <a:t>方法</a:t>
                      </a:r>
                      <a:endParaRPr lang="zh-CN" altLang="en-US" sz="1600" dirty="0"/>
                    </a:p>
                  </a:txBody>
                  <a:tcPr/>
                </a:tc>
                <a:tc>
                  <a:txBody>
                    <a:bodyPr/>
                    <a:lstStyle/>
                    <a:p>
                      <a:pPr algn="ctr"/>
                      <a:r>
                        <a:rPr lang="zh-CN" altLang="en-US" sz="1600" dirty="0" smtClean="0"/>
                        <a:t>功能描述</a:t>
                      </a:r>
                      <a:endParaRPr lang="zh-CN" altLang="en-US" sz="1600" dirty="0"/>
                    </a:p>
                  </a:txBody>
                  <a:tcPr/>
                </a:tc>
              </a:tr>
              <a:tr h="370840">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getName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mn-lt"/>
                          <a:ea typeface="+mn-ea"/>
                          <a:cs typeface="+mn-cs"/>
                        </a:rPr>
                        <a:t>返回方法的名称</a:t>
                      </a:r>
                      <a:endParaRPr lang="zh-CN" altLang="en-US" sz="1600" dirty="0"/>
                    </a:p>
                  </a:txBody>
                  <a:tcPr/>
                </a:tc>
              </a:tr>
              <a:tr h="370840">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Class [] </a:t>
                      </a:r>
                      <a:r>
                        <a:rPr lang="en-US" sz="1600" u="none" strike="noStrike" kern="1200" dirty="0" err="1" smtClean="0">
                          <a:solidFill>
                            <a:schemeClr val="dk1"/>
                          </a:solidFill>
                          <a:latin typeface="Times New Roman" panose="02020603050405020304" pitchFamily="18" charset="0"/>
                          <a:ea typeface="+mn-ea"/>
                          <a:cs typeface="Times New Roman" panose="02020603050405020304" pitchFamily="18" charset="0"/>
                        </a:rPr>
                        <a:t>getParameterTypes</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mn-lt"/>
                          <a:ea typeface="+mn-ea"/>
                          <a:cs typeface="+mn-cs"/>
                        </a:rPr>
                        <a:t>返回当前方法的参数类型</a:t>
                      </a:r>
                      <a:endParaRPr lang="zh-CN" altLang="en-US" sz="1600" dirty="0"/>
                    </a:p>
                  </a:txBody>
                  <a:tcPr/>
                </a:tc>
              </a:tr>
              <a:tr h="370840">
                <a:tc>
                  <a:txBody>
                    <a:bodyPr/>
                    <a:lstStyle/>
                    <a:p>
                      <a:r>
                        <a:rPr lang="en-US" altLang="zh-CN" sz="1600" kern="1200" dirty="0" err="1" smtClean="0">
                          <a:solidFill>
                            <a:schemeClr val="dk1"/>
                          </a:solidFill>
                          <a:latin typeface="Times New Roman" panose="02020603050405020304" pitchFamily="18" charset="0"/>
                          <a:ea typeface="+mn-ea"/>
                          <a:cs typeface="Times New Roman" panose="02020603050405020304" pitchFamily="18" charset="0"/>
                        </a:rPr>
                        <a:t>i</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nt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u="none" strike="noStrike" kern="1200" dirty="0" err="1" smtClean="0">
                          <a:solidFill>
                            <a:schemeClr val="dk1"/>
                          </a:solidFill>
                          <a:latin typeface="Times New Roman" panose="02020603050405020304" pitchFamily="18" charset="0"/>
                          <a:ea typeface="+mn-ea"/>
                          <a:cs typeface="Times New Roman" panose="02020603050405020304" pitchFamily="18" charset="0"/>
                        </a:rPr>
                        <a:t>getModifiers</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mn-lt"/>
                          <a:ea typeface="+mn-ea"/>
                          <a:cs typeface="+mn-cs"/>
                        </a:rPr>
                        <a:t>返回修饰符的整型标识</a:t>
                      </a:r>
                      <a:endParaRPr lang="zh-CN" altLang="en-US" sz="1600" dirty="0"/>
                    </a:p>
                  </a:txBody>
                  <a:tcPr/>
                </a:tc>
              </a:tr>
              <a:tr h="370840">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Class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getReturnType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mn-lt"/>
                          <a:ea typeface="+mn-ea"/>
                          <a:cs typeface="+mn-cs"/>
                        </a:rPr>
                        <a:t>返回当前方法的返回类型</a:t>
                      </a:r>
                      <a:endParaRPr lang="zh-CN" altLang="en-US" sz="1600" dirty="0"/>
                    </a:p>
                  </a:txBody>
                  <a:tcPr/>
                </a:tc>
              </a:tr>
            </a:tbl>
          </a:graphicData>
        </a:graphic>
      </p:graphicFrame>
      <p:grpSp>
        <p:nvGrpSpPr>
          <p:cNvPr id="6" name="组合 12"/>
          <p:cNvGrpSpPr/>
          <p:nvPr/>
        </p:nvGrpSpPr>
        <p:grpSpPr>
          <a:xfrm>
            <a:off x="928662" y="3929072"/>
            <a:ext cx="7500990" cy="1071570"/>
            <a:chOff x="1071538" y="2928940"/>
            <a:chExt cx="6732631" cy="1071570"/>
          </a:xfrm>
        </p:grpSpPr>
        <p:sp>
          <p:nvSpPr>
            <p:cNvPr id="8"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讲师演示讲解</a:t>
              </a:r>
              <a:endParaRPr lang="zh-CN" altLang="en-US" sz="1600" b="1" i="0" dirty="0" smtClean="0">
                <a:latin typeface="黑体" panose="02010609060101010101" pitchFamily="49" charset="-122"/>
                <a:ea typeface="黑体" panose="02010609060101010101" pitchFamily="49" charset="-122"/>
              </a:endParaRPr>
            </a:p>
            <a:p>
              <a:pPr algn="ctr">
                <a:lnSpc>
                  <a:spcPct val="150000"/>
                </a:lnSpc>
                <a:defRPr/>
              </a:pPr>
              <a:r>
                <a:rPr lang="en-US" altLang="zh-CN" sz="1400" b="1" i="0" dirty="0" smtClean="0">
                  <a:ea typeface="黑体" panose="02010609060101010101" pitchFamily="49" charset="-122"/>
                  <a:cs typeface="Arial" panose="020B0604020202020204" pitchFamily="34" charset="0"/>
                </a:rPr>
                <a:t>【</a:t>
              </a:r>
              <a:r>
                <a:rPr lang="zh-CN" altLang="en-US" sz="1400" b="1" i="0" dirty="0" smtClean="0">
                  <a:ea typeface="黑体" panose="02010609060101010101" pitchFamily="49" charset="-122"/>
                  <a:cs typeface="Arial" panose="020B0604020202020204" pitchFamily="34" charset="0"/>
                </a:rPr>
                <a:t>代码</a:t>
              </a:r>
              <a:r>
                <a:rPr lang="en-US" altLang="en-US" sz="1400" b="1" i="0" dirty="0" smtClean="0">
                  <a:ea typeface="黑体" panose="02010609060101010101" pitchFamily="49" charset="-122"/>
                  <a:cs typeface="Arial" panose="020B0604020202020204" pitchFamily="34" charset="0"/>
                </a:rPr>
                <a:t>7- 4</a:t>
              </a:r>
              <a:r>
                <a:rPr lang="en-US" altLang="zh-CN" sz="1400" b="1" i="0" dirty="0" smtClean="0">
                  <a:ea typeface="黑体" panose="02010609060101010101" pitchFamily="49" charset="-122"/>
                  <a:cs typeface="Arial" panose="020B0604020202020204" pitchFamily="34" charset="0"/>
                </a:rPr>
                <a:t>】</a:t>
              </a:r>
              <a:r>
                <a:rPr lang="en-US" altLang="en-US" sz="1400" b="1" i="0" dirty="0" smtClean="0">
                  <a:ea typeface="黑体" panose="02010609060101010101" pitchFamily="49" charset="-122"/>
                  <a:cs typeface="Arial" panose="020B0604020202020204" pitchFamily="34" charset="0"/>
                </a:rPr>
                <a:t>MethodDemo.java</a:t>
              </a:r>
              <a:endParaRPr lang="zh-CN" altLang="en-US" sz="1400" b="1" i="0" dirty="0" smtClean="0">
                <a:ea typeface="黑体" panose="02010609060101010101" pitchFamily="49" charset="-122"/>
                <a:cs typeface="Arial" panose="020B0604020202020204" pitchFamily="34" charset="0"/>
              </a:endParaRPr>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571768"/>
          </a:xfrm>
        </p:spPr>
        <p:txBody>
          <a:bodyPr/>
          <a:lstStyle/>
          <a:p>
            <a:r>
              <a:rPr dirty="0"/>
              <a:t>Field</a:t>
            </a:r>
            <a:r>
              <a:rPr lang="zh-CN" dirty="0"/>
              <a:t>类用于封装属性的信息，调用</a:t>
            </a:r>
            <a:r>
              <a:rPr dirty="0"/>
              <a:t>Class</a:t>
            </a:r>
            <a:r>
              <a:rPr lang="zh-CN" dirty="0"/>
              <a:t>对象的</a:t>
            </a:r>
            <a:r>
              <a:rPr dirty="0"/>
              <a:t>getFields()</a:t>
            </a:r>
            <a:r>
              <a:rPr lang="zh-CN" dirty="0"/>
              <a:t>方法或</a:t>
            </a:r>
            <a:r>
              <a:rPr dirty="0"/>
              <a:t>getField()</a:t>
            </a:r>
            <a:r>
              <a:rPr lang="zh-CN" dirty="0"/>
              <a:t>可以获取当前类的所有属性或</a:t>
            </a:r>
            <a:r>
              <a:rPr lang="zh-CN"/>
              <a:t>指定</a:t>
            </a:r>
            <a:r>
              <a:rPr lang="zh-CN" smtClean="0"/>
              <a:t>属性</a:t>
            </a:r>
            <a:endParaRPr smtClean="0"/>
          </a:p>
          <a:p>
            <a:r>
              <a:t>Field</a:t>
            </a:r>
            <a:r>
              <a:rPr lang="zh-CN"/>
              <a:t>类的常用方法</a:t>
            </a:r>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7.2.4  Field</a:t>
            </a:r>
            <a:r>
              <a:rPr dirty="0" smtClean="0"/>
              <a:t>类</a:t>
            </a:r>
            <a:endParaRPr dirty="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graphicFrame>
        <p:nvGraphicFramePr>
          <p:cNvPr id="7" name="表格 6"/>
          <p:cNvGraphicFramePr>
            <a:graphicFrameLocks noGrp="1"/>
          </p:cNvGraphicFramePr>
          <p:nvPr/>
        </p:nvGraphicFramePr>
        <p:xfrm>
          <a:off x="857224" y="2000262"/>
          <a:ext cx="7572428" cy="2286000"/>
        </p:xfrm>
        <a:graphic>
          <a:graphicData uri="http://schemas.openxmlformats.org/drawingml/2006/table">
            <a:tbl>
              <a:tblPr firstRow="1" bandRow="1">
                <a:tableStyleId>{5C22544A-7EE6-4342-B048-85BDC9FD1C3A}</a:tableStyleId>
              </a:tblPr>
              <a:tblGrid>
                <a:gridCol w="2643206"/>
                <a:gridCol w="4929222"/>
              </a:tblGrid>
              <a:tr h="303778">
                <a:tc>
                  <a:txBody>
                    <a:bodyPr/>
                    <a:lstStyle/>
                    <a:p>
                      <a:pPr algn="ctr"/>
                      <a:r>
                        <a:rPr lang="zh-CN" altLang="en-US" sz="1600" dirty="0" smtClean="0"/>
                        <a:t>方法</a:t>
                      </a:r>
                      <a:endParaRPr lang="zh-CN" altLang="en-US" sz="1600" dirty="0"/>
                    </a:p>
                  </a:txBody>
                  <a:tcPr/>
                </a:tc>
                <a:tc>
                  <a:txBody>
                    <a:bodyPr/>
                    <a:lstStyle/>
                    <a:p>
                      <a:pPr algn="ctr"/>
                      <a:r>
                        <a:rPr lang="zh-CN" altLang="en-US" sz="1600" dirty="0" smtClean="0"/>
                        <a:t>功能描述</a:t>
                      </a:r>
                      <a:endParaRPr lang="zh-CN" altLang="en-US" sz="1600" dirty="0"/>
                    </a:p>
                  </a:txBody>
                  <a:tcPr/>
                </a:tc>
              </a:tr>
              <a:tr h="27616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getName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返回属性的名称</a:t>
                      </a:r>
                      <a:endParaRPr lang="zh-CN" altLang="en-US" sz="1400" dirty="0"/>
                    </a:p>
                  </a:txBody>
                  <a:tcPr/>
                </a:tc>
              </a:tr>
              <a:tr h="276162">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u="none" strike="noStrike" kern="1200" dirty="0" err="1" smtClean="0">
                          <a:solidFill>
                            <a:schemeClr val="dk1"/>
                          </a:solidFill>
                          <a:latin typeface="Times New Roman" panose="02020603050405020304" pitchFamily="18" charset="0"/>
                          <a:ea typeface="+mn-ea"/>
                          <a:cs typeface="Times New Roman" panose="02020603050405020304" pitchFamily="18" charset="0"/>
                          <a:hlinkClick r:id="rId1" action="ppaction://hlinkfile"/>
                        </a:rPr>
                        <a:t>getModifiers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返回修饰符的整型标识</a:t>
                      </a:r>
                      <a:endParaRPr lang="zh-CN" altLang="en-US" sz="1400" dirty="0"/>
                    </a:p>
                  </a:txBody>
                  <a:tcPr/>
                </a:tc>
              </a:tr>
              <a:tr h="469476">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getXxx</a:t>
                      </a:r>
                      <a:r>
                        <a:rPr lang="en-US" sz="1400" kern="1200" dirty="0" smtClean="0">
                          <a:solidFill>
                            <a:schemeClr val="dk1"/>
                          </a:solidFill>
                          <a:latin typeface="Times New Roman" panose="02020603050405020304" pitchFamily="18" charset="0"/>
                          <a:ea typeface="+mn-ea"/>
                          <a:cs typeface="Times New Roman" panose="02020603050405020304" pitchFamily="18" charset="0"/>
                        </a:rPr>
                        <a:t>(Object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obj</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获取属性的值，此处的</a:t>
                      </a:r>
                      <a:r>
                        <a:rPr lang="en-US" sz="1400" kern="1200" dirty="0" smtClean="0">
                          <a:solidFill>
                            <a:schemeClr val="dk1"/>
                          </a:solidFill>
                          <a:latin typeface="Times New Roman" panose="02020603050405020304" pitchFamily="18" charset="0"/>
                          <a:ea typeface="+mn-ea"/>
                          <a:cs typeface="Times New Roman" panose="02020603050405020304" pitchFamily="18" charset="0"/>
                        </a:rPr>
                        <a:t>Xxx</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对应</a:t>
                      </a:r>
                      <a:r>
                        <a:rPr lang="en-US" sz="1400" kern="1200" dirty="0" smtClean="0">
                          <a:solidFill>
                            <a:schemeClr val="dk1"/>
                          </a:solidFill>
                          <a:latin typeface="Times New Roman" panose="02020603050405020304" pitchFamily="18" charset="0"/>
                          <a:ea typeface="+mn-ea"/>
                          <a:cs typeface="Times New Roman" panose="02020603050405020304" pitchFamily="18" charset="0"/>
                        </a:rPr>
                        <a:t>Java8</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中的基本类型，如果是属性是引用类型，则直接使用</a:t>
                      </a:r>
                      <a:r>
                        <a:rPr lang="en-US" sz="1400" kern="1200" dirty="0" smtClean="0">
                          <a:solidFill>
                            <a:schemeClr val="dk1"/>
                          </a:solidFill>
                          <a:latin typeface="Times New Roman" panose="02020603050405020304" pitchFamily="18" charset="0"/>
                          <a:ea typeface="+mn-ea"/>
                          <a:cs typeface="Times New Roman" panose="02020603050405020304" pitchFamily="18" charset="0"/>
                        </a:rPr>
                        <a:t>get(Object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obj</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方法</a:t>
                      </a:r>
                      <a:endParaRPr lang="zh-CN" altLang="en-US" sz="1400" dirty="0">
                        <a:latin typeface="Times New Roman" panose="02020603050405020304" pitchFamily="18" charset="0"/>
                        <a:cs typeface="Times New Roman" panose="02020603050405020304" pitchFamily="18" charset="0"/>
                      </a:endParaRPr>
                    </a:p>
                  </a:txBody>
                  <a:tcPr/>
                </a:tc>
              </a:tr>
              <a:tr h="469476">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setXxx</a:t>
                      </a:r>
                      <a:r>
                        <a:rPr lang="en-US" sz="1400" kern="1200" dirty="0" smtClean="0">
                          <a:solidFill>
                            <a:schemeClr val="dk1"/>
                          </a:solidFill>
                          <a:latin typeface="Times New Roman" panose="02020603050405020304" pitchFamily="18" charset="0"/>
                          <a:ea typeface="+mn-ea"/>
                          <a:cs typeface="Times New Roman" panose="02020603050405020304" pitchFamily="18" charset="0"/>
                        </a:rPr>
                        <a:t>(Object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obj,Xxx</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val</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设置属性的值，此处的</a:t>
                      </a:r>
                      <a:r>
                        <a:rPr lang="en-US" sz="1400" kern="1200" dirty="0" smtClean="0">
                          <a:solidFill>
                            <a:schemeClr val="dk1"/>
                          </a:solidFill>
                          <a:latin typeface="Times New Roman" panose="02020603050405020304" pitchFamily="18" charset="0"/>
                          <a:ea typeface="+mn-ea"/>
                          <a:cs typeface="Times New Roman" panose="02020603050405020304" pitchFamily="18" charset="0"/>
                        </a:rPr>
                        <a:t>Xxx</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对应</a:t>
                      </a:r>
                      <a:r>
                        <a:rPr lang="en-US" sz="1400" kern="1200" dirty="0" smtClean="0">
                          <a:solidFill>
                            <a:schemeClr val="dk1"/>
                          </a:solidFill>
                          <a:latin typeface="Times New Roman" panose="02020603050405020304" pitchFamily="18" charset="0"/>
                          <a:ea typeface="+mn-ea"/>
                          <a:cs typeface="Times New Roman" panose="02020603050405020304" pitchFamily="18" charset="0"/>
                        </a:rPr>
                        <a:t>Java8</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的中基本类型，如果是属性是引用类型，则直接使用</a:t>
                      </a:r>
                      <a:r>
                        <a:rPr lang="en-US" sz="1400" kern="1200" dirty="0" smtClean="0">
                          <a:solidFill>
                            <a:schemeClr val="dk1"/>
                          </a:solidFill>
                          <a:latin typeface="Times New Roman" panose="02020603050405020304" pitchFamily="18" charset="0"/>
                          <a:ea typeface="+mn-ea"/>
                          <a:cs typeface="Times New Roman" panose="02020603050405020304" pitchFamily="18" charset="0"/>
                        </a:rPr>
                        <a:t>set(Object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obj,Object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val</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方法</a:t>
                      </a:r>
                      <a:endParaRPr lang="zh-CN" altLang="en-US" sz="1400" dirty="0">
                        <a:latin typeface="Times New Roman" panose="02020603050405020304" pitchFamily="18" charset="0"/>
                        <a:cs typeface="Times New Roman" panose="02020603050405020304" pitchFamily="18" charset="0"/>
                      </a:endParaRPr>
                    </a:p>
                  </a:txBody>
                  <a:tcPr/>
                </a:tc>
              </a:tr>
              <a:tr h="27616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Class []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getType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返回当前属性的类型</a:t>
                      </a:r>
                      <a:endParaRPr lang="zh-CN" altLang="en-US" sz="1400" dirty="0">
                        <a:latin typeface="Times New Roman" panose="02020603050405020304" pitchFamily="18" charset="0"/>
                        <a:cs typeface="Times New Roman" panose="02020603050405020304" pitchFamily="18" charset="0"/>
                      </a:endParaRPr>
                    </a:p>
                  </a:txBody>
                  <a:tcPr/>
                </a:tc>
              </a:tr>
            </a:tbl>
          </a:graphicData>
        </a:graphic>
      </p:graphicFrame>
      <p:grpSp>
        <p:nvGrpSpPr>
          <p:cNvPr id="8" name="组合 12"/>
          <p:cNvGrpSpPr/>
          <p:nvPr/>
        </p:nvGrpSpPr>
        <p:grpSpPr>
          <a:xfrm>
            <a:off x="928662" y="4071948"/>
            <a:ext cx="7500990" cy="1000132"/>
            <a:chOff x="1071538" y="2928940"/>
            <a:chExt cx="6732631" cy="1000132"/>
          </a:xfrm>
        </p:grpSpPr>
        <p:sp>
          <p:nvSpPr>
            <p:cNvPr id="9" name="TextBox 14"/>
            <p:cNvSpPr txBox="1">
              <a:spLocks noChangeArrowheads="1"/>
            </p:cNvSpPr>
            <p:nvPr/>
          </p:nvSpPr>
          <p:spPr bwMode="auto">
            <a:xfrm>
              <a:off x="1071538" y="3286130"/>
              <a:ext cx="6481763" cy="642942"/>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dirty="0" smtClean="0">
                  <a:latin typeface="黑体" panose="02010609060101010101" pitchFamily="49" charset="-122"/>
                  <a:ea typeface="黑体" panose="02010609060101010101" pitchFamily="49" charset="-122"/>
                </a:rPr>
                <a:t>讲师演示讲解</a:t>
              </a:r>
              <a:endParaRPr lang="zh-CN" altLang="en-US" sz="1400" b="1" i="0" dirty="0" smtClean="0">
                <a:latin typeface="黑体" panose="02010609060101010101" pitchFamily="49" charset="-122"/>
                <a:ea typeface="黑体" panose="02010609060101010101" pitchFamily="49" charset="-122"/>
              </a:endParaRPr>
            </a:p>
            <a:p>
              <a:pPr algn="ctr">
                <a:lnSpc>
                  <a:spcPct val="150000"/>
                </a:lnSpc>
              </a:pPr>
              <a:r>
                <a:rPr lang="en-US" altLang="zh-CN" sz="1400" b="1" i="0" smtClean="0">
                  <a:cs typeface="Arial" panose="020B0604020202020204" pitchFamily="34" charset="0"/>
                </a:rPr>
                <a:t>【</a:t>
              </a:r>
              <a:r>
                <a:rPr lang="zh-CN" altLang="en-US" sz="1400" b="1" i="0" smtClean="0">
                  <a:cs typeface="Arial" panose="020B0604020202020204" pitchFamily="34" charset="0"/>
                </a:rPr>
                <a:t>代码</a:t>
              </a:r>
              <a:r>
                <a:rPr lang="en-US" sz="1400" b="1" i="0" smtClean="0">
                  <a:cs typeface="Arial" panose="020B0604020202020204" pitchFamily="34" charset="0"/>
                </a:rPr>
                <a:t>7- 5</a:t>
              </a:r>
              <a:r>
                <a:rPr lang="en-US" altLang="zh-CN" sz="1400" b="1" i="0" smtClean="0">
                  <a:cs typeface="Arial" panose="020B0604020202020204" pitchFamily="34" charset="0"/>
                </a:rPr>
                <a:t>】</a:t>
              </a:r>
              <a:r>
                <a:rPr lang="en-US" sz="1400" b="1" i="0" smtClean="0">
                  <a:cs typeface="Arial" panose="020B0604020202020204" pitchFamily="34" charset="0"/>
                </a:rPr>
                <a:t>FieldDemo.java</a:t>
              </a:r>
              <a:endParaRPr lang="zh-CN" altLang="en-US" sz="1400" i="0" smtClean="0">
                <a:cs typeface="Arial" panose="020B0604020202020204" pitchFamily="34" charset="0"/>
              </a:endParaRPr>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571504"/>
          </a:xfrm>
        </p:spPr>
        <p:txBody>
          <a:bodyPr/>
          <a:lstStyle/>
          <a:p>
            <a:r>
              <a:rPr lang="zh-CN"/>
              <a:t>每个</a:t>
            </a:r>
            <a:r>
              <a:rPr smtClean="0"/>
              <a:t>Parameter</a:t>
            </a:r>
            <a:r>
              <a:rPr lang="zh-CN" altLang="en-US"/>
              <a:t>对</a:t>
            </a:r>
            <a:r>
              <a:rPr lang="zh-CN" smtClean="0"/>
              <a:t>象</a:t>
            </a:r>
            <a:r>
              <a:rPr lang="zh-CN" dirty="0"/>
              <a:t>代表方法的一</a:t>
            </a:r>
            <a:r>
              <a:rPr lang="zh-CN"/>
              <a:t>个</a:t>
            </a:r>
            <a:r>
              <a:rPr lang="zh-CN" smtClean="0"/>
              <a:t>参数</a:t>
            </a:r>
            <a:r>
              <a:rPr lang="zh-CN" altLang="en-US" smtClean="0"/>
              <a:t>，</a:t>
            </a:r>
            <a:r>
              <a:rPr lang="zh-CN"/>
              <a:t> </a:t>
            </a:r>
            <a:r>
              <a:t>Parameter</a:t>
            </a:r>
            <a:r>
              <a:rPr lang="zh-CN" smtClean="0"/>
              <a:t>类</a:t>
            </a:r>
            <a:r>
              <a:rPr lang="zh-CN" altLang="en-US" smtClean="0"/>
              <a:t>常用方法</a:t>
            </a:r>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7.2.5  Parameter</a:t>
            </a:r>
            <a:r>
              <a:rPr dirty="0" smtClean="0"/>
              <a:t>类</a:t>
            </a:r>
            <a:endParaRPr lang="zh-CN" altLang="en-US" dirty="0" smtClean="0"/>
          </a:p>
        </p:txBody>
      </p:sp>
      <p:graphicFrame>
        <p:nvGraphicFramePr>
          <p:cNvPr id="7" name="表格 6"/>
          <p:cNvGraphicFramePr>
            <a:graphicFrameLocks noGrp="1"/>
          </p:cNvGraphicFramePr>
          <p:nvPr/>
        </p:nvGraphicFramePr>
        <p:xfrm>
          <a:off x="785787" y="1071552"/>
          <a:ext cx="7358114" cy="2133600"/>
        </p:xfrm>
        <a:graphic>
          <a:graphicData uri="http://schemas.openxmlformats.org/drawingml/2006/table">
            <a:tbl>
              <a:tblPr firstRow="1" bandRow="1">
                <a:tableStyleId>{5C22544A-7EE6-4342-B048-85BDC9FD1C3A}</a:tableStyleId>
              </a:tblPr>
              <a:tblGrid>
                <a:gridCol w="3219175"/>
                <a:gridCol w="4138939"/>
              </a:tblGrid>
              <a:tr h="285752">
                <a:tc>
                  <a:txBody>
                    <a:bodyPr/>
                    <a:lstStyle/>
                    <a:p>
                      <a:pPr algn="ctr"/>
                      <a:r>
                        <a:rPr lang="zh-CN" altLang="en-US" sz="1400" dirty="0" smtClean="0"/>
                        <a:t>方法</a:t>
                      </a:r>
                      <a:endParaRPr lang="zh-CN" altLang="en-US" sz="1400" dirty="0"/>
                    </a:p>
                  </a:txBody>
                  <a:tcPr/>
                </a:tc>
                <a:tc>
                  <a:txBody>
                    <a:bodyPr/>
                    <a:lstStyle/>
                    <a:p>
                      <a:pPr algn="ctr"/>
                      <a:r>
                        <a:rPr lang="zh-CN" altLang="en-US" sz="1400" dirty="0" smtClean="0"/>
                        <a:t>功能描述</a:t>
                      </a:r>
                      <a:endParaRPr lang="zh-CN" altLang="en-US" sz="1400" dirty="0"/>
                    </a:p>
                  </a:txBody>
                  <a:tcPr/>
                </a:tc>
              </a:tr>
              <a:tr h="285752">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getModifiers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获取参数的修饰符</a:t>
                      </a:r>
                      <a:endParaRPr lang="zh-CN" altLang="en-US" sz="1400" dirty="0"/>
                    </a:p>
                  </a:txBody>
                  <a:tcPr/>
                </a:tc>
              </a:tr>
              <a:tr h="28575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getName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just">
                        <a:spcAft>
                          <a:spcPts val="0"/>
                        </a:spcAft>
                      </a:pPr>
                      <a:r>
                        <a:rPr lang="zh-CN" sz="1400" kern="100" dirty="0">
                          <a:latin typeface="Times New Roman" panose="02020603050405020304"/>
                          <a:ea typeface="宋体" panose="02010600030101010101" pitchFamily="2" charset="-122"/>
                          <a:cs typeface="Times New Roman" panose="02020603050405020304"/>
                        </a:rPr>
                        <a:t>获取参数的形参名</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r h="28575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Type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getParameterizedType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获取带泛型的形参类型</a:t>
                      </a:r>
                      <a:endParaRPr lang="zh-CN" altLang="en-US" sz="1400" dirty="0"/>
                    </a:p>
                  </a:txBody>
                  <a:tcPr/>
                </a:tc>
              </a:tr>
              <a:tr h="28575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Class&lt;?&gt;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getType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获取形参类型</a:t>
                      </a:r>
                      <a:endParaRPr lang="zh-CN" altLang="en-US" sz="1400" dirty="0"/>
                    </a:p>
                  </a:txBody>
                  <a:tcPr/>
                </a:tc>
              </a:tr>
              <a:tr h="285752">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boolean</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isVarArgs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判断该参数是否是可变参数</a:t>
                      </a:r>
                      <a:endParaRPr lang="zh-CN" altLang="en-US" sz="1400" dirty="0"/>
                    </a:p>
                  </a:txBody>
                  <a:tcPr/>
                </a:tc>
              </a:tr>
              <a:tr h="285752">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boolean</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isNamePresent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判断</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文件中是否包含方法的形参名信息</a:t>
                      </a:r>
                      <a:endParaRPr lang="zh-CN" altLang="en-US" sz="1400" dirty="0">
                        <a:latin typeface="Times New Roman" panose="02020603050405020304" pitchFamily="18" charset="0"/>
                        <a:cs typeface="Times New Roman" panose="02020603050405020304" pitchFamily="18" charset="0"/>
                      </a:endParaRPr>
                    </a:p>
                  </a:txBody>
                  <a:tcPr/>
                </a:tc>
              </a:tr>
            </a:tbl>
          </a:graphicData>
        </a:graphic>
      </p:graphicFrame>
      <p:pic>
        <p:nvPicPr>
          <p:cNvPr id="8" name="图片 7"/>
          <p:cNvPicPr>
            <a:picLocks noChangeAspect="1"/>
          </p:cNvPicPr>
          <p:nvPr/>
        </p:nvPicPr>
        <p:blipFill>
          <a:blip r:embed="rId1" cstate="print">
            <a:duotone>
              <a:schemeClr val="accent1">
                <a:shade val="45000"/>
                <a:satMod val="135000"/>
              </a:schemeClr>
              <a:prstClr val="white"/>
            </a:duotone>
          </a:blip>
          <a:stretch>
            <a:fillRect/>
          </a:stretch>
        </p:blipFill>
        <p:spPr>
          <a:xfrm>
            <a:off x="571472" y="3429006"/>
            <a:ext cx="489109" cy="484014"/>
          </a:xfrm>
          <a:prstGeom prst="rect">
            <a:avLst/>
          </a:prstGeom>
        </p:spPr>
      </p:pic>
      <p:sp>
        <p:nvSpPr>
          <p:cNvPr id="9" name="文本框 7"/>
          <p:cNvSpPr txBox="1"/>
          <p:nvPr/>
        </p:nvSpPr>
        <p:spPr>
          <a:xfrm rot="21540000">
            <a:off x="502911" y="4006096"/>
            <a:ext cx="642967"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0" name="TextBox 9"/>
          <p:cNvSpPr txBox="1"/>
          <p:nvPr/>
        </p:nvSpPr>
        <p:spPr bwMode="auto">
          <a:xfrm>
            <a:off x="1214414" y="3429006"/>
            <a:ext cx="7215238" cy="769441"/>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zh-CN" altLang="en-US" sz="1400" smtClean="0">
                <a:latin typeface="Times New Roman" panose="02020603050405020304" pitchFamily="18" charset="0"/>
                <a:cs typeface="Times New Roman" panose="02020603050405020304" pitchFamily="18" charset="0"/>
              </a:rPr>
              <a:t>使用</a:t>
            </a:r>
            <a:r>
              <a:rPr lang="en-US" altLang="zh-CN" sz="1400" smtClean="0">
                <a:latin typeface="Times New Roman" panose="02020603050405020304" pitchFamily="18" charset="0"/>
                <a:cs typeface="Times New Roman" panose="02020603050405020304" pitchFamily="18" charset="0"/>
              </a:rPr>
              <a:t>javac</a:t>
            </a:r>
            <a:r>
              <a:rPr lang="zh-CN" altLang="en-US" sz="1400" smtClean="0">
                <a:latin typeface="Times New Roman" panose="02020603050405020304" pitchFamily="18" charset="0"/>
                <a:cs typeface="Times New Roman" panose="02020603050405020304" pitchFamily="18" charset="0"/>
              </a:rPr>
              <a:t>命令编译</a:t>
            </a:r>
            <a:r>
              <a:rPr lang="en-US" altLang="zh-CN" sz="1400" smtClean="0">
                <a:latin typeface="Times New Roman" panose="02020603050405020304" pitchFamily="18" charset="0"/>
                <a:cs typeface="Times New Roman" panose="02020603050405020304" pitchFamily="18" charset="0"/>
              </a:rPr>
              <a:t>Java</a:t>
            </a:r>
            <a:r>
              <a:rPr lang="zh-CN" altLang="en-US" sz="1400" smtClean="0">
                <a:latin typeface="Times New Roman" panose="02020603050405020304" pitchFamily="18" charset="0"/>
                <a:cs typeface="Times New Roman" panose="02020603050405020304" pitchFamily="18" charset="0"/>
              </a:rPr>
              <a:t>源文件时，默认生成的</a:t>
            </a:r>
            <a:r>
              <a:rPr lang="en-US" altLang="zh-CN" sz="1400" smtClean="0">
                <a:latin typeface="Times New Roman" panose="02020603050405020304" pitchFamily="18" charset="0"/>
                <a:cs typeface="Times New Roman" panose="02020603050405020304" pitchFamily="18" charset="0"/>
              </a:rPr>
              <a:t>.class</a:t>
            </a:r>
            <a:r>
              <a:rPr lang="zh-CN" altLang="en-US" sz="1400" smtClean="0">
                <a:latin typeface="Times New Roman" panose="02020603050405020304" pitchFamily="18" charset="0"/>
                <a:cs typeface="Times New Roman" panose="02020603050405020304" pitchFamily="18" charset="0"/>
              </a:rPr>
              <a:t>文件不包含方法的形参名信息，因此调用</a:t>
            </a:r>
            <a:r>
              <a:rPr lang="en-US" altLang="zh-CN" sz="1400" smtClean="0">
                <a:latin typeface="Times New Roman" panose="02020603050405020304" pitchFamily="18" charset="0"/>
                <a:cs typeface="Times New Roman" panose="02020603050405020304" pitchFamily="18" charset="0"/>
              </a:rPr>
              <a:t>getName()</a:t>
            </a:r>
            <a:r>
              <a:rPr lang="zh-CN" altLang="en-US" sz="1400" smtClean="0">
                <a:latin typeface="Times New Roman" panose="02020603050405020304" pitchFamily="18" charset="0"/>
                <a:cs typeface="Times New Roman" panose="02020603050405020304" pitchFamily="18" charset="0"/>
              </a:rPr>
              <a:t>方法不能得到参数的形参名，调用</a:t>
            </a:r>
            <a:r>
              <a:rPr lang="en-US" altLang="zh-CN" sz="1400" smtClean="0">
                <a:latin typeface="Times New Roman" panose="02020603050405020304" pitchFamily="18" charset="0"/>
                <a:cs typeface="Times New Roman" panose="02020603050405020304" pitchFamily="18" charset="0"/>
              </a:rPr>
              <a:t>isNamePresent()</a:t>
            </a:r>
            <a:r>
              <a:rPr lang="zh-CN" altLang="en-US" sz="1400" smtClean="0">
                <a:latin typeface="Times New Roman" panose="02020603050405020304" pitchFamily="18" charset="0"/>
                <a:cs typeface="Times New Roman" panose="02020603050405020304" pitchFamily="18" charset="0"/>
              </a:rPr>
              <a:t>方法将返回</a:t>
            </a:r>
            <a:r>
              <a:rPr lang="en-US" altLang="zh-CN" sz="1400" smtClean="0">
                <a:latin typeface="Times New Roman" panose="02020603050405020304" pitchFamily="18" charset="0"/>
                <a:cs typeface="Times New Roman" panose="02020603050405020304" pitchFamily="18" charset="0"/>
              </a:rPr>
              <a:t>false</a:t>
            </a:r>
            <a:r>
              <a:rPr lang="zh-CN" altLang="en-US" sz="1400" smtClean="0">
                <a:latin typeface="Times New Roman" panose="02020603050405020304" pitchFamily="18" charset="0"/>
                <a:cs typeface="Times New Roman" panose="02020603050405020304" pitchFamily="18" charset="0"/>
              </a:rPr>
              <a:t>。如果希望</a:t>
            </a:r>
            <a:r>
              <a:rPr lang="en-US" altLang="zh-CN" sz="1400" smtClean="0">
                <a:latin typeface="Times New Roman" panose="02020603050405020304" pitchFamily="18" charset="0"/>
                <a:cs typeface="Times New Roman" panose="02020603050405020304" pitchFamily="18" charset="0"/>
              </a:rPr>
              <a:t>javac</a:t>
            </a:r>
            <a:r>
              <a:rPr lang="zh-CN" altLang="en-US" sz="1400" smtClean="0">
                <a:latin typeface="Times New Roman" panose="02020603050405020304" pitchFamily="18" charset="0"/>
                <a:cs typeface="Times New Roman" panose="02020603050405020304" pitchFamily="18" charset="0"/>
              </a:rPr>
              <a:t>命令编译</a:t>
            </a:r>
            <a:r>
              <a:rPr lang="en-US" altLang="zh-CN" sz="1400" smtClean="0">
                <a:latin typeface="Times New Roman" panose="02020603050405020304" pitchFamily="18" charset="0"/>
                <a:cs typeface="Times New Roman" panose="02020603050405020304" pitchFamily="18" charset="0"/>
              </a:rPr>
              <a:t>Java</a:t>
            </a:r>
            <a:r>
              <a:rPr lang="zh-CN" altLang="en-US" sz="1400" smtClean="0">
                <a:latin typeface="Times New Roman" panose="02020603050405020304" pitchFamily="18" charset="0"/>
                <a:cs typeface="Times New Roman" panose="02020603050405020304" pitchFamily="18" charset="0"/>
              </a:rPr>
              <a:t>源文件时保留形参信息，则需要为编译命令指定</a:t>
            </a:r>
            <a:r>
              <a:rPr lang="en-US" altLang="zh-CN" sz="1400" smtClean="0">
                <a:latin typeface="Times New Roman" panose="02020603050405020304" pitchFamily="18" charset="0"/>
                <a:cs typeface="Times New Roman" panose="02020603050405020304" pitchFamily="18" charset="0"/>
              </a:rPr>
              <a:t>-parameters</a:t>
            </a:r>
            <a:r>
              <a:rPr lang="zh-CN" altLang="en-US" sz="1400" smtClean="0">
                <a:latin typeface="Times New Roman" panose="02020603050405020304" pitchFamily="18" charset="0"/>
                <a:cs typeface="Times New Roman" panose="02020603050405020304" pitchFamily="18" charset="0"/>
              </a:rPr>
              <a:t>选项</a:t>
            </a:r>
            <a:r>
              <a:rPr lang="zh-CN" altLang="en-US" sz="160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grpSp>
        <p:nvGrpSpPr>
          <p:cNvPr id="11" name="组合 12"/>
          <p:cNvGrpSpPr/>
          <p:nvPr/>
        </p:nvGrpSpPr>
        <p:grpSpPr>
          <a:xfrm>
            <a:off x="928662" y="4071948"/>
            <a:ext cx="7429552" cy="1000132"/>
            <a:chOff x="1071538" y="2928940"/>
            <a:chExt cx="6732631" cy="1000132"/>
          </a:xfrm>
        </p:grpSpPr>
        <p:sp>
          <p:nvSpPr>
            <p:cNvPr id="12" name="TextBox 14"/>
            <p:cNvSpPr txBox="1">
              <a:spLocks noChangeArrowheads="1"/>
            </p:cNvSpPr>
            <p:nvPr/>
          </p:nvSpPr>
          <p:spPr bwMode="auto">
            <a:xfrm>
              <a:off x="1071538" y="3286130"/>
              <a:ext cx="6481763" cy="642942"/>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dirty="0" smtClean="0">
                  <a:latin typeface="黑体" panose="02010609060101010101" pitchFamily="49" charset="-122"/>
                  <a:ea typeface="黑体" panose="02010609060101010101" pitchFamily="49" charset="-122"/>
                </a:rPr>
                <a:t>讲师演示讲解</a:t>
              </a:r>
              <a:endParaRPr lang="zh-CN" altLang="en-US" sz="1400" b="1" i="0" dirty="0" smtClean="0">
                <a:latin typeface="黑体" panose="02010609060101010101" pitchFamily="49" charset="-122"/>
                <a:ea typeface="黑体" panose="02010609060101010101" pitchFamily="49" charset="-122"/>
              </a:endParaRPr>
            </a:p>
            <a:p>
              <a:pPr algn="ctr"/>
              <a:r>
                <a:rPr lang="en-US" altLang="zh-CN" sz="1400" b="1" i="0" smtClean="0">
                  <a:cs typeface="Arial" panose="020B0604020202020204" pitchFamily="34" charset="0"/>
                </a:rPr>
                <a:t>【</a:t>
              </a:r>
              <a:r>
                <a:rPr lang="zh-CN" altLang="en-US" sz="1400" b="1" i="0" smtClean="0">
                  <a:cs typeface="Arial" panose="020B0604020202020204" pitchFamily="34" charset="0"/>
                </a:rPr>
                <a:t>代码</a:t>
              </a:r>
              <a:r>
                <a:rPr lang="en-US" sz="1400" b="1" i="0" smtClean="0">
                  <a:cs typeface="Arial" panose="020B0604020202020204" pitchFamily="34" charset="0"/>
                </a:rPr>
                <a:t>7- 6</a:t>
              </a:r>
              <a:r>
                <a:rPr lang="en-US" altLang="zh-CN" sz="1400" b="1" i="0" smtClean="0">
                  <a:cs typeface="Arial" panose="020B0604020202020204" pitchFamily="34" charset="0"/>
                </a:rPr>
                <a:t>】 </a:t>
              </a:r>
              <a:r>
                <a:rPr lang="en-US" sz="1400" b="1" i="0" smtClean="0">
                  <a:cs typeface="Arial" panose="020B0604020202020204" pitchFamily="34" charset="0"/>
                </a:rPr>
                <a:t>MethodParameterDemo.java</a:t>
              </a:r>
              <a:endParaRPr lang="zh-CN" altLang="en-US" sz="1400" i="0" smtClean="0">
                <a:cs typeface="Arial" panose="020B0604020202020204" pitchFamily="34" charset="0"/>
              </a:endParaRPr>
            </a:p>
          </p:txBody>
        </p:sp>
        <p:pic>
          <p:nvPicPr>
            <p:cNvPr id="13" name="图片 12"/>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4000528"/>
          </a:xfrm>
        </p:spPr>
        <p:txBody>
          <a:bodyPr/>
          <a:lstStyle/>
          <a:p>
            <a:r>
              <a:rPr lang="zh-CN" dirty="0"/>
              <a:t>一个类的实例</a:t>
            </a:r>
            <a:r>
              <a:rPr lang="zh-CN" dirty="0" smtClean="0"/>
              <a:t>对象有限</a:t>
            </a:r>
            <a:r>
              <a:rPr lang="zh-CN" dirty="0"/>
              <a:t>而且</a:t>
            </a:r>
            <a:r>
              <a:rPr lang="zh-CN" dirty="0" smtClean="0"/>
              <a:t>固定</a:t>
            </a:r>
            <a:r>
              <a:rPr lang="zh-CN" altLang="en-US" dirty="0" smtClean="0"/>
              <a:t>，</a:t>
            </a:r>
            <a:r>
              <a:rPr lang="zh-CN" dirty="0"/>
              <a:t>在</a:t>
            </a:r>
            <a:r>
              <a:rPr dirty="0"/>
              <a:t>Java</a:t>
            </a:r>
            <a:r>
              <a:rPr lang="zh-CN" dirty="0"/>
              <a:t>中被称为</a:t>
            </a:r>
            <a:r>
              <a:rPr lang="zh-CN"/>
              <a:t>枚举</a:t>
            </a:r>
            <a:r>
              <a:rPr lang="zh-CN" smtClean="0"/>
              <a:t>类</a:t>
            </a:r>
            <a:endParaRPr lang="en-US" altLang="zh-CN" dirty="0" smtClean="0"/>
          </a:p>
          <a:p>
            <a:r>
              <a:rPr lang="zh-CN" dirty="0"/>
              <a:t>定义枚举类使用</a:t>
            </a:r>
            <a:r>
              <a:t>enum</a:t>
            </a:r>
            <a:r>
              <a:rPr lang="zh-CN" smtClean="0"/>
              <a:t>关键字</a:t>
            </a:r>
            <a:endParaRPr smtClean="0"/>
          </a:p>
          <a:p>
            <a:r>
              <a:rPr lang="zh-CN" smtClean="0"/>
              <a:t>枚举</a:t>
            </a:r>
            <a:r>
              <a:rPr lang="zh-CN" dirty="0"/>
              <a:t>类是一种特殊的类，与普通类有</a:t>
            </a:r>
            <a:r>
              <a:rPr lang="zh-CN"/>
              <a:t>如下</a:t>
            </a:r>
            <a:r>
              <a:rPr lang="zh-CN" smtClean="0"/>
              <a:t>区别</a:t>
            </a:r>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7.3  </a:t>
            </a:r>
            <a:r>
              <a:rPr dirty="0" smtClean="0"/>
              <a:t>枚举</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7" name="内容占位符 4"/>
          <p:cNvSpPr txBox="1"/>
          <p:nvPr/>
        </p:nvSpPr>
        <p:spPr bwMode="auto">
          <a:xfrm>
            <a:off x="714348" y="2071684"/>
            <a:ext cx="8207375" cy="2571768"/>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枚举类可以实现一个或多</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个接口</a:t>
            </a:r>
            <a:endPar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使用</a:t>
            </a:r>
            <a:r>
              <a:rPr kumimoji="0" lang="en-US" altLang="zh-CN" sz="2000" b="1" i="0" u="none" strike="noStrike" kern="1200" cap="none" spc="0" normalizeH="0" baseline="0" noProof="0" dirty="0" err="1"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enum</a:t>
            </a:r>
            <a:r>
              <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定义非抽象的枚举类时默认会使用</a:t>
            </a:r>
            <a:r>
              <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final</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修饰</a:t>
            </a:r>
            <a:endPar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枚举类的构造方法只能使用</a:t>
            </a:r>
            <a:r>
              <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private</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访问修饰符</a:t>
            </a:r>
            <a:endPar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枚举类的所有实例必须在枚举类的类体第一行显</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式列出</a:t>
            </a:r>
            <a:endPar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Char char="n"/>
              <a:defRPr/>
            </a:pPr>
            <a:endParaRPr kumimoji="0" lang="zh-CN" altLang="en-US"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additive="base">
                                        <p:cTn id="3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additive="base">
                                        <p:cTn id="4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1071570"/>
          </a:xfrm>
        </p:spPr>
        <p:txBody>
          <a:bodyPr/>
          <a:lstStyle/>
          <a:p>
            <a:r>
              <a:rPr lang="zh-CN" dirty="0"/>
              <a:t>使用</a:t>
            </a:r>
            <a:r>
              <a:rPr dirty="0"/>
              <a:t>enum</a:t>
            </a:r>
            <a:r>
              <a:rPr lang="zh-CN" dirty="0"/>
              <a:t>关键字来定义一个</a:t>
            </a:r>
            <a:r>
              <a:rPr lang="zh-CN"/>
              <a:t>枚举</a:t>
            </a:r>
            <a:r>
              <a:rPr lang="zh-CN" smtClean="0"/>
              <a:t>类</a:t>
            </a:r>
            <a:endParaRPr lang="zh-CN" dirty="0"/>
          </a:p>
          <a:p>
            <a:pPr>
              <a:buNone/>
            </a:pPr>
            <a:r>
              <a:rPr smtClean="0"/>
              <a:t>   </a:t>
            </a:r>
            <a:r>
              <a:rPr lang="zh-CN" smtClean="0"/>
              <a:t>【语法】</a:t>
            </a:r>
            <a:endParaRPr smtClean="0"/>
          </a:p>
          <a:p>
            <a:pPr>
              <a:buNone/>
            </a:pPr>
          </a:p>
          <a:p>
            <a:pPr>
              <a:buNone/>
            </a:pPr>
            <a:endParaRPr smtClean="0"/>
          </a:p>
          <a:p>
            <a:r>
              <a:rPr lang="zh-CN"/>
              <a:t>所有枚举类型都会包括两个预定义方法：</a:t>
            </a:r>
            <a:r>
              <a:t>values()</a:t>
            </a:r>
            <a:r>
              <a:rPr lang="zh-CN"/>
              <a:t>和</a:t>
            </a:r>
            <a:r>
              <a:t>valuesOf()</a:t>
            </a:r>
            <a:endParaRPr lang="zh-CN"/>
          </a:p>
          <a:p>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7.3.1  </a:t>
            </a:r>
            <a:r>
              <a:rPr dirty="0" smtClean="0"/>
              <a:t>定义枚举类</a:t>
            </a:r>
            <a:endParaRPr lang="zh-CN" altLang="en-US" dirty="0" smtClean="0"/>
          </a:p>
        </p:txBody>
      </p:sp>
      <p:sp>
        <p:nvSpPr>
          <p:cNvPr id="7" name="TextBox 6"/>
          <p:cNvSpPr txBox="1"/>
          <p:nvPr/>
        </p:nvSpPr>
        <p:spPr bwMode="auto">
          <a:xfrm>
            <a:off x="857224" y="1474767"/>
            <a:ext cx="6429420" cy="95410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a:t>
            </a:r>
            <a:r>
              <a:rPr lang="zh-CN" altLang="en-US" sz="1400" dirty="0" smtClean="0">
                <a:latin typeface="Courier New" panose="02070309020205020404" pitchFamily="49" charset="0"/>
                <a:cs typeface="Courier New" panose="02070309020205020404" pitchFamily="49" charset="0"/>
              </a:rPr>
              <a:t>修饰符</a:t>
            </a:r>
            <a:r>
              <a:rPr lang="en-US" sz="1400"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enum</a:t>
            </a:r>
            <a:r>
              <a:rPr lang="en-US" sz="1400" dirty="0" smtClean="0">
                <a:latin typeface="Courier New" panose="02070309020205020404" pitchFamily="49" charset="0"/>
                <a:cs typeface="Courier New" panose="02070309020205020404" pitchFamily="49" charset="0"/>
              </a:rPr>
              <a:t> </a:t>
            </a:r>
            <a:r>
              <a:rPr lang="zh-CN" altLang="en-US" sz="1400" dirty="0" smtClean="0">
                <a:latin typeface="Courier New" panose="02070309020205020404" pitchFamily="49" charset="0"/>
                <a:cs typeface="Courier New" panose="02070309020205020404" pitchFamily="49" charset="0"/>
              </a:rPr>
              <a:t>枚举类名</a:t>
            </a:r>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zh-CN" altLang="en-US" sz="1400" dirty="0" smtClean="0">
                <a:latin typeface="Courier New" panose="02070309020205020404" pitchFamily="49" charset="0"/>
                <a:cs typeface="Courier New" panose="02070309020205020404" pitchFamily="49" charset="0"/>
              </a:rPr>
              <a:t>第一行列举枚举实例</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aphicFrame>
        <p:nvGraphicFramePr>
          <p:cNvPr id="8" name="表格 7"/>
          <p:cNvGraphicFramePr>
            <a:graphicFrameLocks noGrp="1"/>
          </p:cNvGraphicFramePr>
          <p:nvPr/>
        </p:nvGraphicFramePr>
        <p:xfrm>
          <a:off x="785786" y="3179776"/>
          <a:ext cx="7786742" cy="1320800"/>
        </p:xfrm>
        <a:graphic>
          <a:graphicData uri="http://schemas.openxmlformats.org/drawingml/2006/table">
            <a:tbl>
              <a:tblPr firstRow="1" bandRow="1">
                <a:tableStyleId>{5C22544A-7EE6-4342-B048-85BDC9FD1C3A}</a:tableStyleId>
              </a:tblPr>
              <a:tblGrid>
                <a:gridCol w="3696736"/>
                <a:gridCol w="4090006"/>
              </a:tblGrid>
              <a:tr h="370840">
                <a:tc>
                  <a:txBody>
                    <a:bodyPr/>
                    <a:lstStyle/>
                    <a:p>
                      <a:pPr algn="ctr"/>
                      <a:r>
                        <a:rPr lang="zh-CN" altLang="en-US" sz="1600" dirty="0" smtClean="0"/>
                        <a:t>方法</a:t>
                      </a:r>
                      <a:endParaRPr lang="zh-CN" altLang="en-US" sz="1600" dirty="0"/>
                    </a:p>
                  </a:txBody>
                  <a:tcPr/>
                </a:tc>
                <a:tc>
                  <a:txBody>
                    <a:bodyPr/>
                    <a:lstStyle/>
                    <a:p>
                      <a:pPr algn="ctr"/>
                      <a:r>
                        <a:rPr lang="zh-CN" altLang="en-US" sz="1600" dirty="0" smtClean="0"/>
                        <a:t>功能描述</a:t>
                      </a:r>
                      <a:endParaRPr lang="zh-CN" altLang="en-US" sz="1600" dirty="0"/>
                    </a:p>
                  </a:txBody>
                  <a:tcPr/>
                </a:tc>
              </a:tr>
              <a:tr h="370840">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static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enumtype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[]values()</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mn-lt"/>
                          <a:ea typeface="+mn-ea"/>
                          <a:cs typeface="+mn-cs"/>
                        </a:rPr>
                        <a:t>返回一个枚举类型的数组，包含该枚举类的所有实例值</a:t>
                      </a:r>
                      <a:endParaRPr lang="zh-CN" altLang="en-US" sz="1600" dirty="0"/>
                    </a:p>
                  </a:txBody>
                  <a:tcPr/>
                </a:tc>
              </a:tr>
              <a:tr h="370840">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static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enumtype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valueOf</a:t>
                      </a:r>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str</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mn-lt"/>
                          <a:ea typeface="+mn-ea"/>
                          <a:cs typeface="+mn-cs"/>
                        </a:rPr>
                        <a:t>返回指定名称的枚举实例值</a:t>
                      </a:r>
                      <a:endParaRPr lang="zh-CN" altLang="en-US" sz="16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6"/>
            <a:ext cx="8207375" cy="4036223"/>
          </a:xfrm>
        </p:spPr>
        <p:txBody>
          <a:bodyPr/>
          <a:lstStyle/>
          <a:p>
            <a:pPr lvl="0"/>
            <a:r>
              <a:rPr lang="zh-CN" altLang="en-US" dirty="0" smtClean="0"/>
              <a:t>了解</a:t>
            </a:r>
            <a:r>
              <a:rPr dirty="0" smtClean="0"/>
              <a:t>JAVA</a:t>
            </a:r>
            <a:r>
              <a:rPr lang="zh-CN" altLang="en-US" dirty="0" smtClean="0"/>
              <a:t>的类加载机制</a:t>
            </a:r>
            <a:endParaRPr dirty="0" smtClean="0"/>
          </a:p>
          <a:p>
            <a:pPr lvl="0"/>
            <a:r>
              <a:rPr lang="zh-CN" altLang="en-US" dirty="0" smtClean="0"/>
              <a:t>了解</a:t>
            </a:r>
            <a:r>
              <a:rPr dirty="0" smtClean="0"/>
              <a:t>JAVA</a:t>
            </a:r>
            <a:r>
              <a:rPr lang="zh-CN" altLang="en-US" dirty="0" smtClean="0"/>
              <a:t>反射机制</a:t>
            </a:r>
            <a:endParaRPr dirty="0" smtClean="0"/>
          </a:p>
          <a:p>
            <a:pPr lvl="0"/>
            <a:r>
              <a:rPr lang="zh-CN" altLang="en-US" dirty="0" smtClean="0"/>
              <a:t>掌握枚举类的使用</a:t>
            </a:r>
            <a:endParaRPr dirty="0" smtClean="0"/>
          </a:p>
          <a:p>
            <a:pPr lvl="0"/>
            <a:r>
              <a:rPr lang="zh-CN" altLang="en-US" dirty="0" smtClean="0"/>
              <a:t>掌握</a:t>
            </a:r>
            <a:r>
              <a:rPr dirty="0" smtClean="0"/>
              <a:t>JAVA</a:t>
            </a:r>
            <a:r>
              <a:rPr lang="zh-CN" altLang="en-US" dirty="0" smtClean="0"/>
              <a:t>基本注解和自定义注解的使用</a:t>
            </a:r>
            <a:endParaRPr dirty="0" smtClean="0"/>
          </a:p>
          <a:p>
            <a:pPr lvl="0"/>
            <a:r>
              <a:rPr lang="zh-CN" altLang="en-US" dirty="0" smtClean="0"/>
              <a:t>了解</a:t>
            </a:r>
            <a:r>
              <a:rPr dirty="0" smtClean="0"/>
              <a:t>JAVA</a:t>
            </a:r>
            <a:r>
              <a:rPr lang="zh-CN" altLang="en-US" dirty="0" smtClean="0"/>
              <a:t>国际化思路</a:t>
            </a:r>
            <a:endParaRPr dirty="0" smtClean="0"/>
          </a:p>
          <a:p>
            <a:pPr lvl="0"/>
            <a:r>
              <a:rPr lang="zh-CN" altLang="en-US" dirty="0" smtClean="0"/>
              <a:t>掌握</a:t>
            </a:r>
            <a:r>
              <a:rPr lang="zh-CN" dirty="0"/>
              <a:t>依赖</a:t>
            </a:r>
            <a:r>
              <a:rPr dirty="0"/>
              <a:t>Locale</a:t>
            </a:r>
            <a:r>
              <a:rPr lang="zh-CN" smtClean="0"/>
              <a:t>类</a:t>
            </a:r>
            <a:r>
              <a:rPr lang="zh-CN" altLang="en-US" smtClean="0"/>
              <a:t>的格式化处理</a:t>
            </a:r>
            <a:endParaRPr dirty="0" smtClean="0"/>
          </a:p>
          <a:p>
            <a:pPr lvl="0"/>
            <a:endParaRPr dirty="0" smtClean="0"/>
          </a:p>
          <a:p>
            <a:pPr lvl="0"/>
            <a:endParaRPr dirty="0" smtClean="0"/>
          </a:p>
        </p:txBody>
      </p:sp>
      <p:sp>
        <p:nvSpPr>
          <p:cNvPr id="4" name="标题 3"/>
          <p:cNvSpPr>
            <a:spLocks noGrp="1"/>
          </p:cNvSpPr>
          <p:nvPr>
            <p:ph type="title"/>
          </p:nvPr>
        </p:nvSpPr>
        <p:spPr/>
        <p:txBody>
          <a:bodyPr/>
          <a:lstStyle/>
          <a:p>
            <a:r>
              <a:rPr lang="zh-CN" altLang="en-US" dirty="0" smtClean="0"/>
              <a:t>本章</a:t>
            </a:r>
            <a:r>
              <a:rPr altLang="en-US" dirty="0" smtClean="0"/>
              <a:t>重点</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571768"/>
          </a:xfrm>
        </p:spPr>
        <p:txBody>
          <a:bodyPr/>
          <a:lstStyle/>
          <a:p>
            <a:r>
              <a:rPr lang="zh-CN" dirty="0"/>
              <a:t>使用枚举类的某个实例的</a:t>
            </a:r>
            <a:r>
              <a:rPr lang="zh-CN"/>
              <a:t>语法</a:t>
            </a:r>
            <a:r>
              <a:rPr lang="zh-CN" smtClean="0"/>
              <a:t>格式</a:t>
            </a:r>
            <a:endParaRPr dirty="0" smtClean="0"/>
          </a:p>
          <a:p>
            <a:pPr>
              <a:buNone/>
            </a:pPr>
            <a:endParaRPr dirty="0"/>
          </a:p>
          <a:p>
            <a:pPr>
              <a:buNone/>
            </a:pPr>
            <a:r>
              <a:rPr smtClean="0"/>
              <a:t>    </a:t>
            </a:r>
            <a:r>
              <a:rPr lang="zh-CN" smtClean="0"/>
              <a:t>【示例】</a:t>
            </a:r>
            <a:r>
              <a:rPr lang="zh-CN" dirty="0"/>
              <a:t>使用</a:t>
            </a:r>
            <a:r>
              <a:rPr dirty="0"/>
              <a:t>SeasonEnum</a:t>
            </a:r>
            <a:r>
              <a:rPr lang="zh-CN" dirty="0"/>
              <a:t>枚举类的</a:t>
            </a:r>
            <a:r>
              <a:t>SPRING</a:t>
            </a:r>
            <a:r>
              <a:rPr lang="zh-CN" smtClean="0"/>
              <a:t>实例</a:t>
            </a:r>
            <a:endParaRPr lang="zh-CN" dirty="0"/>
          </a:p>
          <a:p>
            <a:pPr>
              <a:buNone/>
            </a:pPr>
            <a:endParaRPr lang="en-US" altLang="zh-CN" dirty="0" smtClean="0"/>
          </a:p>
          <a:p>
            <a:pPr>
              <a:buNone/>
            </a:pPr>
            <a:endParaRPr lang="zh-CN" altLang="en-US" dirty="0"/>
          </a:p>
        </p:txBody>
      </p:sp>
      <p:sp>
        <p:nvSpPr>
          <p:cNvPr id="4" name="标题 3"/>
          <p:cNvSpPr>
            <a:spLocks noGrp="1"/>
          </p:cNvSpPr>
          <p:nvPr>
            <p:ph type="title"/>
          </p:nvPr>
        </p:nvSpPr>
        <p:spPr>
          <a:xfrm>
            <a:off x="468316" y="17845"/>
            <a:ext cx="6263924" cy="410765"/>
          </a:xfrm>
        </p:spPr>
        <p:txBody>
          <a:bodyPr/>
          <a:lstStyle/>
          <a:p>
            <a:endParaRPr lang="zh-CN" altLang="en-US" dirty="0" smtClean="0"/>
          </a:p>
        </p:txBody>
      </p:sp>
      <p:sp>
        <p:nvSpPr>
          <p:cNvPr id="7" name="TextBox 6"/>
          <p:cNvSpPr txBox="1"/>
          <p:nvPr/>
        </p:nvSpPr>
        <p:spPr bwMode="auto">
          <a:xfrm>
            <a:off x="928662" y="1142990"/>
            <a:ext cx="6429420"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zh-CN" altLang="en-US" sz="1400" dirty="0" smtClean="0"/>
              <a:t>枚举类</a:t>
            </a:r>
            <a:r>
              <a:rPr lang="en-US" sz="1400" dirty="0" smtClean="0"/>
              <a:t>.</a:t>
            </a:r>
            <a:r>
              <a:rPr lang="zh-CN" altLang="en-US" sz="1400" dirty="0" smtClean="0"/>
              <a:t>实例</a:t>
            </a:r>
            <a:endParaRPr lang="zh-CN" altLang="en-US" sz="1400" dirty="0"/>
          </a:p>
        </p:txBody>
      </p:sp>
      <p:sp>
        <p:nvSpPr>
          <p:cNvPr id="8" name="TextBox 7"/>
          <p:cNvSpPr txBox="1"/>
          <p:nvPr/>
        </p:nvSpPr>
        <p:spPr bwMode="auto">
          <a:xfrm>
            <a:off x="928662" y="2214560"/>
            <a:ext cx="6429420"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smtClean="0">
                <a:latin typeface="Courier New" panose="02070309020205020404" pitchFamily="49" charset="0"/>
                <a:cs typeface="Courier New" panose="02070309020205020404" pitchFamily="49" charset="0"/>
              </a:rPr>
              <a:t>SeasonEnum.SPRING</a:t>
            </a:r>
            <a:endParaRPr lang="zh-CN" altLang="en-US" sz="1400" dirty="0">
              <a:latin typeface="Courier New" panose="02070309020205020404" pitchFamily="49" charset="0"/>
              <a:cs typeface="Courier New" panose="02070309020205020404" pitchFamily="49" charset="0"/>
            </a:endParaRPr>
          </a:p>
        </p:txBody>
      </p:sp>
      <p:pic>
        <p:nvPicPr>
          <p:cNvPr id="9" name="图片 8"/>
          <p:cNvPicPr>
            <a:picLocks noChangeAspect="1"/>
          </p:cNvPicPr>
          <p:nvPr/>
        </p:nvPicPr>
        <p:blipFill>
          <a:blip r:embed="rId1" cstate="print">
            <a:duotone>
              <a:schemeClr val="accent1">
                <a:shade val="45000"/>
                <a:satMod val="135000"/>
              </a:schemeClr>
              <a:prstClr val="white"/>
            </a:duotone>
          </a:blip>
          <a:stretch>
            <a:fillRect/>
          </a:stretch>
        </p:blipFill>
        <p:spPr>
          <a:xfrm>
            <a:off x="714349" y="4082804"/>
            <a:ext cx="484014" cy="484014"/>
          </a:xfrm>
          <a:prstGeom prst="rect">
            <a:avLst/>
          </a:prstGeom>
        </p:spPr>
      </p:pic>
      <p:sp>
        <p:nvSpPr>
          <p:cNvPr id="10" name="文本框 7"/>
          <p:cNvSpPr txBox="1"/>
          <p:nvPr/>
        </p:nvSpPr>
        <p:spPr>
          <a:xfrm rot="21540000">
            <a:off x="645788" y="4659835"/>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1" name="TextBox 10"/>
          <p:cNvSpPr txBox="1"/>
          <p:nvPr/>
        </p:nvSpPr>
        <p:spPr bwMode="auto">
          <a:xfrm>
            <a:off x="1357291" y="4082804"/>
            <a:ext cx="6786610" cy="830997"/>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zh-CN" altLang="en-US" sz="1600" dirty="0" smtClean="0">
                <a:latin typeface="Times New Roman" panose="02020603050405020304" pitchFamily="18" charset="0"/>
                <a:cs typeface="Times New Roman" panose="02020603050405020304" pitchFamily="18" charset="0"/>
              </a:rPr>
              <a:t>枚举使用的一条普遍规则是，任何使用常量的地方都可以使用枚举，如</a:t>
            </a:r>
            <a:r>
              <a:rPr lang="en-US" sz="1600" dirty="0" smtClean="0">
                <a:latin typeface="Times New Roman" panose="02020603050405020304" pitchFamily="18" charset="0"/>
                <a:cs typeface="Times New Roman" panose="02020603050405020304" pitchFamily="18" charset="0"/>
              </a:rPr>
              <a:t>switch</a:t>
            </a:r>
            <a:r>
              <a:rPr lang="zh-CN" altLang="en-US" sz="1600" dirty="0" smtClean="0">
                <a:latin typeface="Times New Roman" panose="02020603050405020304" pitchFamily="18" charset="0"/>
                <a:cs typeface="Times New Roman" panose="02020603050405020304" pitchFamily="18" charset="0"/>
              </a:rPr>
              <a:t>语句的判断条件。如果只有单独一个值（例如某人的身高，体重），通常使用常量形式；如果是一组值，则适合使用枚举类型。</a:t>
            </a:r>
            <a:endParaRPr lang="zh-CN" altLang="en-US" sz="1600" dirty="0">
              <a:latin typeface="Times New Roman" panose="02020603050405020304" pitchFamily="18" charset="0"/>
              <a:ea typeface="Adobe 仿宋 Std R"/>
              <a:cs typeface="Times New Roman" panose="02020603050405020304" pitchFamily="18" charset="0"/>
            </a:endParaRPr>
          </a:p>
        </p:txBody>
      </p:sp>
      <p:grpSp>
        <p:nvGrpSpPr>
          <p:cNvPr id="12" name="组合 12"/>
          <p:cNvGrpSpPr/>
          <p:nvPr/>
        </p:nvGrpSpPr>
        <p:grpSpPr>
          <a:xfrm>
            <a:off x="1000100" y="2571750"/>
            <a:ext cx="7215238" cy="1000132"/>
            <a:chOff x="1071538" y="2928940"/>
            <a:chExt cx="6732631" cy="1000132"/>
          </a:xfrm>
        </p:grpSpPr>
        <p:sp>
          <p:nvSpPr>
            <p:cNvPr id="13" name="TextBox 14"/>
            <p:cNvSpPr txBox="1">
              <a:spLocks noChangeArrowheads="1"/>
            </p:cNvSpPr>
            <p:nvPr/>
          </p:nvSpPr>
          <p:spPr bwMode="auto">
            <a:xfrm>
              <a:off x="1071538" y="3286130"/>
              <a:ext cx="6481763" cy="642942"/>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dirty="0" smtClean="0">
                  <a:latin typeface="黑体" panose="02010609060101010101" pitchFamily="49" charset="-122"/>
                  <a:ea typeface="黑体" panose="02010609060101010101" pitchFamily="49" charset="-122"/>
                </a:rPr>
                <a:t>讲师演示讲解</a:t>
              </a:r>
              <a:endParaRPr lang="zh-CN" altLang="en-US" sz="1800" dirty="0" smtClean="0"/>
            </a:p>
            <a:p>
              <a:pPr algn="ctr">
                <a:lnSpc>
                  <a:spcPct val="150000"/>
                </a:lnSpc>
                <a:defRPr/>
              </a:pPr>
              <a:r>
                <a:rPr lang="en-US" altLang="zh-CN" sz="1400" b="1" i="0" smtClean="0"/>
                <a:t>【</a:t>
              </a:r>
              <a:r>
                <a:rPr lang="zh-CN" altLang="en-US" sz="1400" b="1" i="0" smtClean="0"/>
                <a:t>代码</a:t>
              </a:r>
              <a:r>
                <a:rPr lang="en-US" sz="1400" b="1" i="0" smtClean="0"/>
                <a:t>7- 7</a:t>
              </a:r>
              <a:r>
                <a:rPr lang="en-US" altLang="zh-CN" sz="1400" b="1" i="0" smtClean="0"/>
                <a:t>】</a:t>
              </a:r>
              <a:r>
                <a:rPr lang="en-US" sz="1400" b="1" i="0" smtClean="0"/>
                <a:t>SeasonEnum.java </a:t>
              </a:r>
              <a:r>
                <a:rPr lang="en-US" altLang="zh-CN" sz="1400" b="1" i="0" smtClean="0"/>
                <a:t>【</a:t>
              </a:r>
              <a:r>
                <a:rPr lang="zh-CN" altLang="en-US" sz="1400" b="1" i="0" smtClean="0"/>
                <a:t>代码</a:t>
              </a:r>
              <a:r>
                <a:rPr lang="en-US" sz="1400" b="1" i="0" smtClean="0"/>
                <a:t>7- 8</a:t>
              </a:r>
              <a:r>
                <a:rPr lang="en-US" altLang="zh-CN" sz="1400" b="1" i="0" smtClean="0"/>
                <a:t>】</a:t>
              </a:r>
              <a:r>
                <a:rPr lang="en-US" sz="1400" b="1" i="0" smtClean="0"/>
                <a:t>SeasonEnumDemo.java</a:t>
              </a:r>
              <a:endParaRPr lang="zh-CN" altLang="en-US" sz="1400" i="0" smtClean="0"/>
            </a:p>
            <a:p>
              <a:pPr>
                <a:lnSpc>
                  <a:spcPct val="150000"/>
                </a:lnSpc>
                <a:defRPr/>
              </a:pPr>
              <a:endParaRPr lang="zh-CN" altLang="en-US" sz="1400" i="0" smtClean="0"/>
            </a:p>
          </p:txBody>
        </p:sp>
        <p:pic>
          <p:nvPicPr>
            <p:cNvPr id="14" name="图片 1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714644"/>
          </a:xfrm>
        </p:spPr>
        <p:txBody>
          <a:bodyPr/>
          <a:lstStyle/>
          <a:p>
            <a:r>
              <a:rPr lang="zh-CN" dirty="0"/>
              <a:t>枚举类也是一种类，具有与其他类几乎相同的特性，因此可以定义枚举的属性、方法以及</a:t>
            </a:r>
            <a:r>
              <a:rPr lang="zh-CN"/>
              <a:t>构造</a:t>
            </a:r>
            <a:r>
              <a:rPr lang="zh-CN" smtClean="0"/>
              <a:t>方法</a:t>
            </a:r>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7.3.2  </a:t>
            </a:r>
            <a:r>
              <a:rPr dirty="0" smtClean="0"/>
              <a:t>包含属性和方法的枚举类</a:t>
            </a:r>
            <a:endParaRPr lang="zh-CN" altLang="en-US" dirty="0" smtClean="0"/>
          </a:p>
        </p:txBody>
      </p:sp>
      <p:pic>
        <p:nvPicPr>
          <p:cNvPr id="8" name="图片 7"/>
          <p:cNvPicPr>
            <a:picLocks noChangeAspect="1"/>
          </p:cNvPicPr>
          <p:nvPr/>
        </p:nvPicPr>
        <p:blipFill>
          <a:blip r:embed="rId1" cstate="print">
            <a:duotone>
              <a:schemeClr val="accent1">
                <a:shade val="45000"/>
                <a:satMod val="135000"/>
              </a:schemeClr>
              <a:prstClr val="white"/>
            </a:duotone>
          </a:blip>
          <a:stretch>
            <a:fillRect/>
          </a:stretch>
        </p:blipFill>
        <p:spPr>
          <a:xfrm>
            <a:off x="571472" y="3659372"/>
            <a:ext cx="489109" cy="484014"/>
          </a:xfrm>
          <a:prstGeom prst="rect">
            <a:avLst/>
          </a:prstGeom>
        </p:spPr>
      </p:pic>
      <p:sp>
        <p:nvSpPr>
          <p:cNvPr id="9" name="文本框 7"/>
          <p:cNvSpPr txBox="1"/>
          <p:nvPr/>
        </p:nvSpPr>
        <p:spPr>
          <a:xfrm rot="21540000">
            <a:off x="502911" y="4231148"/>
            <a:ext cx="642967"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0" name="TextBox 9"/>
          <p:cNvSpPr txBox="1"/>
          <p:nvPr/>
        </p:nvSpPr>
        <p:spPr bwMode="auto">
          <a:xfrm>
            <a:off x="1357290" y="3500444"/>
            <a:ext cx="6929486" cy="1077218"/>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zh-CN" altLang="en-US" sz="1600" dirty="0" smtClean="0">
                <a:latin typeface="Times New Roman" panose="02020603050405020304" pitchFamily="18" charset="0"/>
                <a:cs typeface="Times New Roman" panose="02020603050405020304" pitchFamily="18" charset="0"/>
              </a:rPr>
              <a:t>在定义枚举类的构造方法时，不能定义</a:t>
            </a:r>
            <a:r>
              <a:rPr lang="en-US" sz="1600" dirty="0" smtClean="0">
                <a:latin typeface="Times New Roman" panose="02020603050405020304" pitchFamily="18" charset="0"/>
                <a:cs typeface="Times New Roman" panose="02020603050405020304" pitchFamily="18" charset="0"/>
              </a:rPr>
              <a:t>public</a:t>
            </a:r>
            <a:r>
              <a:rPr lang="zh-CN" altLang="en-US" sz="1600" dirty="0" smtClean="0">
                <a:latin typeface="Times New Roman" panose="02020603050405020304" pitchFamily="18" charset="0"/>
                <a:cs typeface="Times New Roman" panose="02020603050405020304" pitchFamily="18" charset="0"/>
              </a:rPr>
              <a:t>构造方法，枚举类构造方法访问修饰符只能缺省或使用</a:t>
            </a:r>
            <a:r>
              <a:rPr lang="en-US" sz="1600" dirty="0" smtClean="0">
                <a:latin typeface="Times New Roman" panose="02020603050405020304" pitchFamily="18" charset="0"/>
                <a:cs typeface="Times New Roman" panose="02020603050405020304" pitchFamily="18" charset="0"/>
              </a:rPr>
              <a:t>private</a:t>
            </a:r>
            <a:r>
              <a:rPr lang="zh-CN" altLang="en-US" sz="1600" dirty="0" smtClean="0">
                <a:latin typeface="Times New Roman" panose="02020603050405020304" pitchFamily="18" charset="0"/>
                <a:cs typeface="Times New Roman" panose="02020603050405020304" pitchFamily="18" charset="0"/>
              </a:rPr>
              <a:t>，缺省时默认</a:t>
            </a:r>
            <a:r>
              <a:rPr lang="zh-CN" altLang="en-US" sz="1600" smtClean="0">
                <a:latin typeface="Times New Roman" panose="02020603050405020304" pitchFamily="18" charset="0"/>
                <a:cs typeface="Times New Roman" panose="02020603050405020304" pitchFamily="18" charset="0"/>
              </a:rPr>
              <a:t>为</a:t>
            </a:r>
            <a:r>
              <a:rPr lang="en-US" sz="1600" smtClean="0">
                <a:latin typeface="Times New Roman" panose="02020603050405020304" pitchFamily="18" charset="0"/>
                <a:cs typeface="Times New Roman" panose="02020603050405020304" pitchFamily="18" charset="0"/>
              </a:rPr>
              <a:t>private</a:t>
            </a:r>
            <a:r>
              <a:rPr lang="zh-CN" altLang="en-US" sz="1600" smtClean="0">
                <a:latin typeface="Times New Roman" panose="02020603050405020304" pitchFamily="18" charset="0"/>
                <a:cs typeface="Times New Roman" panose="02020603050405020304" pitchFamily="18" charset="0"/>
              </a:rPr>
              <a:t>。 使用枚举时要注意两个限制：首先，枚举默认继承</a:t>
            </a:r>
            <a:r>
              <a:rPr lang="en-US" sz="1600" smtClean="0">
                <a:latin typeface="Times New Roman" panose="02020603050405020304" pitchFamily="18" charset="0"/>
                <a:cs typeface="Times New Roman" panose="02020603050405020304" pitchFamily="18" charset="0"/>
              </a:rPr>
              <a:t>java.lang.Enum</a:t>
            </a:r>
            <a:r>
              <a:rPr lang="zh-CN" altLang="en-US" sz="1600" smtClean="0">
                <a:latin typeface="Times New Roman" panose="02020603050405020304" pitchFamily="18" charset="0"/>
                <a:cs typeface="Times New Roman" panose="02020603050405020304" pitchFamily="18" charset="0"/>
              </a:rPr>
              <a:t>类，不能继承其他类；其次，枚举本身是</a:t>
            </a:r>
            <a:r>
              <a:rPr lang="en-US" sz="1600" smtClean="0">
                <a:latin typeface="Times New Roman" panose="02020603050405020304" pitchFamily="18" charset="0"/>
                <a:cs typeface="Times New Roman" panose="02020603050405020304" pitchFamily="18" charset="0"/>
              </a:rPr>
              <a:t>final</a:t>
            </a:r>
            <a:r>
              <a:rPr lang="zh-CN" altLang="en-US" sz="1600" smtClean="0">
                <a:latin typeface="Times New Roman" panose="02020603050405020304" pitchFamily="18" charset="0"/>
                <a:cs typeface="Times New Roman" panose="02020603050405020304" pitchFamily="18" charset="0"/>
              </a:rPr>
              <a:t>类，不能被继承。</a:t>
            </a:r>
            <a:endParaRPr lang="zh-CN" altLang="en-US" sz="1600" smtClean="0">
              <a:latin typeface="Times New Roman" panose="02020603050405020304" pitchFamily="18" charset="0"/>
              <a:cs typeface="Times New Roman" panose="02020603050405020304" pitchFamily="18" charset="0"/>
            </a:endParaRPr>
          </a:p>
        </p:txBody>
      </p:sp>
      <p:grpSp>
        <p:nvGrpSpPr>
          <p:cNvPr id="11" name="组合 12"/>
          <p:cNvGrpSpPr/>
          <p:nvPr/>
        </p:nvGrpSpPr>
        <p:grpSpPr>
          <a:xfrm>
            <a:off x="928662" y="1714494"/>
            <a:ext cx="7358114" cy="1071570"/>
            <a:chOff x="1071538" y="2928940"/>
            <a:chExt cx="6732631" cy="1071570"/>
          </a:xfrm>
        </p:grpSpPr>
        <p:sp>
          <p:nvSpPr>
            <p:cNvPr id="12"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a:t>
              </a:r>
              <a:r>
                <a:rPr lang="zh-CN" altLang="en-US" sz="1600" b="1" i="0" smtClean="0">
                  <a:latin typeface="黑体" panose="02010609060101010101" pitchFamily="49" charset="-122"/>
                  <a:ea typeface="黑体" panose="02010609060101010101" pitchFamily="49" charset="-122"/>
                </a:rPr>
                <a:t>演示讲解</a:t>
              </a:r>
              <a:endParaRPr lang="en-US" altLang="zh-CN" sz="1600" b="1" i="0" smtClean="0">
                <a:latin typeface="黑体" panose="02010609060101010101" pitchFamily="49" charset="-122"/>
                <a:ea typeface="黑体" panose="02010609060101010101" pitchFamily="49" charset="-122"/>
              </a:endParaRPr>
            </a:p>
            <a:p>
              <a:pPr algn="ctr">
                <a:lnSpc>
                  <a:spcPct val="150000"/>
                </a:lnSpc>
                <a:defRPr/>
              </a:pPr>
              <a:r>
                <a:rPr lang="en-US" altLang="zh-CN" sz="1400" b="1" i="0" smtClean="0">
                  <a:cs typeface="Arial" panose="020B0604020202020204" pitchFamily="34" charset="0"/>
                </a:rPr>
                <a:t>【</a:t>
              </a:r>
              <a:r>
                <a:rPr lang="zh-CN" altLang="en-US" sz="1400" b="1" i="0" smtClean="0">
                  <a:cs typeface="Arial" panose="020B0604020202020204" pitchFamily="34" charset="0"/>
                </a:rPr>
                <a:t>代码</a:t>
              </a:r>
              <a:r>
                <a:rPr lang="en-US" sz="1400" b="1" i="0" smtClean="0">
                  <a:cs typeface="Arial" panose="020B0604020202020204" pitchFamily="34" charset="0"/>
                </a:rPr>
                <a:t>7- 9</a:t>
              </a:r>
              <a:r>
                <a:rPr lang="en-US" altLang="zh-CN" sz="1400" b="1" i="0" smtClean="0">
                  <a:cs typeface="Arial" panose="020B0604020202020204" pitchFamily="34" charset="0"/>
                </a:rPr>
                <a:t>】</a:t>
              </a:r>
              <a:r>
                <a:rPr lang="en-US" sz="1400" b="1" i="0" smtClean="0">
                  <a:cs typeface="Arial" panose="020B0604020202020204" pitchFamily="34" charset="0"/>
                </a:rPr>
                <a:t>SeasonEnum2.java   </a:t>
              </a:r>
              <a:r>
                <a:rPr lang="en-US" altLang="zh-CN" sz="1400" b="1" i="0" smtClean="0"/>
                <a:t>【</a:t>
              </a:r>
              <a:r>
                <a:rPr lang="zh-CN" altLang="en-US" sz="1400" b="1" i="0" smtClean="0"/>
                <a:t>代码</a:t>
              </a:r>
              <a:r>
                <a:rPr lang="en-US" sz="1400" b="1" i="0" smtClean="0"/>
                <a:t>7- 10</a:t>
              </a:r>
              <a:r>
                <a:rPr lang="en-US" altLang="zh-CN" sz="1400" b="1" i="0" smtClean="0"/>
                <a:t>】 </a:t>
              </a:r>
              <a:r>
                <a:rPr lang="en-US" sz="1400" b="1" i="0" smtClean="0"/>
                <a:t>CarColorDemo2.java</a:t>
              </a:r>
              <a:endParaRPr lang="zh-CN" altLang="en-US" sz="1400" i="0" smtClean="0"/>
            </a:p>
            <a:p>
              <a:pPr>
                <a:lnSpc>
                  <a:spcPct val="150000"/>
                </a:lnSpc>
                <a:defRPr/>
              </a:pPr>
              <a:endParaRPr lang="zh-CN" altLang="en-US" sz="1400" i="0" dirty="0" smtClean="0">
                <a:cs typeface="Arial" panose="020B0604020202020204" pitchFamily="34" charset="0"/>
              </a:endParaRPr>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143932" cy="2571768"/>
          </a:xfrm>
        </p:spPr>
        <p:txBody>
          <a:bodyPr/>
          <a:lstStyle/>
          <a:p>
            <a:r>
              <a:rPr lang="zh-CN" altLang="en-US" sz="1800" smtClean="0"/>
              <a:t>所有</a:t>
            </a:r>
            <a:r>
              <a:rPr lang="zh-CN" sz="1800" smtClean="0"/>
              <a:t>枚举</a:t>
            </a:r>
            <a:r>
              <a:rPr lang="zh-CN" sz="1800" dirty="0"/>
              <a:t>类都继承自</a:t>
            </a:r>
            <a:r>
              <a:rPr sz="1800" dirty="0"/>
              <a:t>java.lang.Enum</a:t>
            </a:r>
            <a:r>
              <a:rPr lang="zh-CN" sz="1800" dirty="0" smtClean="0"/>
              <a:t>，</a:t>
            </a:r>
            <a:r>
              <a:rPr lang="zh-CN" altLang="en-US" sz="1800" dirty="0" smtClean="0"/>
              <a:t>该</a:t>
            </a:r>
            <a:r>
              <a:rPr lang="zh-CN" altLang="en-US" sz="1800" smtClean="0"/>
              <a:t>类</a:t>
            </a:r>
            <a:r>
              <a:rPr lang="zh-CN" sz="1800" smtClean="0"/>
              <a:t>实现</a:t>
            </a:r>
            <a:r>
              <a:rPr lang="zh-CN" altLang="en-US" sz="1800" smtClean="0"/>
              <a:t>了</a:t>
            </a:r>
            <a:r>
              <a:rPr sz="1800" smtClean="0"/>
              <a:t>java.lang.Serializable</a:t>
            </a:r>
            <a:r>
              <a:rPr lang="zh-CN" sz="1800"/>
              <a:t>和</a:t>
            </a:r>
            <a:r>
              <a:rPr sz="1800" smtClean="0"/>
              <a:t>java.lang.Comparable</a:t>
            </a:r>
            <a:r>
              <a:rPr lang="zh-CN" sz="1800" smtClean="0"/>
              <a:t>接口</a:t>
            </a:r>
            <a:r>
              <a:rPr lang="zh-CN" altLang="en-US" sz="1800" smtClean="0"/>
              <a:t>，</a:t>
            </a:r>
            <a:r>
              <a:rPr sz="1800" smtClean="0"/>
              <a:t>Enum</a:t>
            </a:r>
            <a:r>
              <a:rPr lang="zh-CN" sz="1800"/>
              <a:t>类常用的</a:t>
            </a:r>
            <a:r>
              <a:rPr lang="zh-CN" sz="1800" smtClean="0"/>
              <a:t>方法</a:t>
            </a:r>
            <a:endParaRPr lang="en-US" altLang="zh-CN" sz="1800" dirty="0" smtClean="0"/>
          </a:p>
        </p:txBody>
      </p:sp>
      <p:sp>
        <p:nvSpPr>
          <p:cNvPr id="4" name="标题 3"/>
          <p:cNvSpPr>
            <a:spLocks noGrp="1"/>
          </p:cNvSpPr>
          <p:nvPr>
            <p:ph type="title"/>
          </p:nvPr>
        </p:nvSpPr>
        <p:spPr>
          <a:xfrm>
            <a:off x="468316" y="17845"/>
            <a:ext cx="6263924" cy="410765"/>
          </a:xfrm>
        </p:spPr>
        <p:txBody>
          <a:bodyPr/>
          <a:lstStyle/>
          <a:p>
            <a:r>
              <a:rPr lang="en-US" dirty="0" smtClean="0"/>
              <a:t>7.3.3  </a:t>
            </a:r>
            <a:r>
              <a:rPr lang="en-US" dirty="0" err="1" smtClean="0"/>
              <a:t>Enum</a:t>
            </a:r>
            <a:r>
              <a:rPr dirty="0" smtClean="0"/>
              <a:t>类</a:t>
            </a:r>
            <a:endParaRPr lang="zh-CN" altLang="en-US" dirty="0" smtClean="0"/>
          </a:p>
        </p:txBody>
      </p:sp>
      <p:graphicFrame>
        <p:nvGraphicFramePr>
          <p:cNvPr id="7" name="表格 6"/>
          <p:cNvGraphicFramePr>
            <a:graphicFrameLocks noGrp="1"/>
          </p:cNvGraphicFramePr>
          <p:nvPr/>
        </p:nvGraphicFramePr>
        <p:xfrm>
          <a:off x="785786" y="1500180"/>
          <a:ext cx="7643866" cy="2621280"/>
        </p:xfrm>
        <a:graphic>
          <a:graphicData uri="http://schemas.openxmlformats.org/drawingml/2006/table">
            <a:tbl>
              <a:tblPr firstRow="1" bandRow="1">
                <a:tableStyleId>{5C22544A-7EE6-4342-B048-85BDC9FD1C3A}</a:tableStyleId>
              </a:tblPr>
              <a:tblGrid>
                <a:gridCol w="3286148"/>
                <a:gridCol w="4357718"/>
              </a:tblGrid>
              <a:tr h="274123">
                <a:tc>
                  <a:txBody>
                    <a:bodyPr/>
                    <a:lstStyle/>
                    <a:p>
                      <a:pPr algn="ctr"/>
                      <a:r>
                        <a:rPr lang="zh-CN" altLang="en-US" sz="1400" dirty="0" smtClean="0"/>
                        <a:t>方法</a:t>
                      </a:r>
                      <a:endParaRPr lang="zh-CN" altLang="en-US" sz="1400" dirty="0"/>
                    </a:p>
                  </a:txBody>
                  <a:tcPr/>
                </a:tc>
                <a:tc>
                  <a:txBody>
                    <a:bodyPr/>
                    <a:lstStyle/>
                    <a:p>
                      <a:pPr algn="ctr"/>
                      <a:r>
                        <a:rPr lang="zh-CN" altLang="en-US" sz="1400" dirty="0" smtClean="0"/>
                        <a:t>功能描述</a:t>
                      </a:r>
                      <a:endParaRPr lang="zh-CN" altLang="en-US" sz="1400" dirty="0"/>
                    </a:p>
                  </a:txBody>
                  <a:tcPr/>
                </a:tc>
              </a:tr>
              <a:tr h="466008">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final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ordinal()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返回枚举实例值在枚举类中的序号，该序号与声明的顺序有关，计数从</a:t>
                      </a:r>
                      <a:r>
                        <a:rPr lang="en-US" sz="1400" kern="1200" dirty="0" smtClean="0">
                          <a:solidFill>
                            <a:schemeClr val="dk1"/>
                          </a:solidFill>
                          <a:latin typeface="Times New Roman" panose="02020603050405020304" pitchFamily="18" charset="0"/>
                          <a:ea typeface="+mn-ea"/>
                          <a:cs typeface="Times New Roman" panose="02020603050405020304" pitchFamily="18" charset="0"/>
                        </a:rPr>
                        <a:t>0</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开始</a:t>
                      </a:r>
                      <a:endParaRPr lang="zh-CN" altLang="en-US" sz="1400" dirty="0">
                        <a:latin typeface="Times New Roman" panose="02020603050405020304" pitchFamily="18" charset="0"/>
                        <a:cs typeface="Times New Roman" panose="02020603050405020304" pitchFamily="18" charset="0"/>
                      </a:endParaRPr>
                    </a:p>
                  </a:txBody>
                  <a:tcPr/>
                </a:tc>
              </a:tr>
              <a:tr h="38377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final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compareTo</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enumtype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just">
                        <a:spcAft>
                          <a:spcPts val="0"/>
                        </a:spcAft>
                      </a:pPr>
                      <a:r>
                        <a:rPr lang="en-US" altLang="en-US" sz="1400" kern="1200" dirty="0" err="1" smtClean="0">
                          <a:solidFill>
                            <a:schemeClr val="dk1"/>
                          </a:solidFill>
                          <a:latin typeface="Times New Roman" panose="02020603050405020304" pitchFamily="18" charset="0"/>
                          <a:ea typeface="+mn-ea"/>
                          <a:cs typeface="Times New Roman" panose="02020603050405020304" pitchFamily="18" charset="0"/>
                        </a:rPr>
                        <a:t>Enum</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实现了</a:t>
                      </a:r>
                      <a:r>
                        <a:rPr lang="en-US" altLang="en-US" sz="1400" kern="1200" dirty="0" err="1" smtClean="0">
                          <a:solidFill>
                            <a:schemeClr val="dk1"/>
                          </a:solidFill>
                          <a:latin typeface="Times New Roman" panose="02020603050405020304" pitchFamily="18" charset="0"/>
                          <a:ea typeface="+mn-ea"/>
                          <a:cs typeface="Times New Roman" panose="02020603050405020304" pitchFamily="18" charset="0"/>
                        </a:rPr>
                        <a:t>java.lang.Comparable</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接口，因此可以用于比较</a:t>
                      </a:r>
                      <a:endParaRPr lang="zh-CN" altLang="en-US" sz="14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nchor="ctr"/>
                </a:tc>
              </a:tr>
              <a:tr h="383772">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boolean</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equals(Object other)</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just">
                        <a:spcAft>
                          <a:spcPts val="0"/>
                        </a:spcAft>
                      </a:pPr>
                      <a:r>
                        <a:rPr lang="en-US" altLang="en-US" sz="1400" kern="1200" dirty="0" err="1" smtClean="0">
                          <a:solidFill>
                            <a:schemeClr val="dk1"/>
                          </a:solidFill>
                          <a:latin typeface="Times New Roman" panose="02020603050405020304" pitchFamily="18" charset="0"/>
                          <a:ea typeface="+mn-ea"/>
                          <a:cs typeface="Times New Roman" panose="02020603050405020304" pitchFamily="18" charset="0"/>
                        </a:rPr>
                        <a:t>Enum</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实现了</a:t>
                      </a:r>
                      <a:r>
                        <a:rPr lang="en-US" altLang="en-US" sz="1400" kern="1200" dirty="0" err="1" smtClean="0">
                          <a:solidFill>
                            <a:schemeClr val="dk1"/>
                          </a:solidFill>
                          <a:latin typeface="Times New Roman" panose="02020603050405020304" pitchFamily="18" charset="0"/>
                          <a:ea typeface="+mn-ea"/>
                          <a:cs typeface="Times New Roman" panose="02020603050405020304" pitchFamily="18" charset="0"/>
                        </a:rPr>
                        <a:t>java.lang.Comparable</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接口，因此可以用于比较</a:t>
                      </a:r>
                      <a:endParaRPr lang="zh-CN" altLang="en-US" sz="14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nchor="ctr"/>
                </a:tc>
              </a:tr>
              <a:tr h="38377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public </a:t>
                      </a:r>
                      <a:r>
                        <a:rPr lang="en-US" sz="1400" u="none" strike="noStrike" kern="1200" dirty="0" smtClean="0">
                          <a:solidFill>
                            <a:schemeClr val="dk1"/>
                          </a:solidFill>
                          <a:latin typeface="Times New Roman" panose="02020603050405020304" pitchFamily="18" charset="0"/>
                          <a:ea typeface="+mn-ea"/>
                          <a:cs typeface="Times New Roman" panose="02020603050405020304" pitchFamily="18" charset="0"/>
                        </a:rPr>
                        <a:t>String</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toString</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just">
                        <a:spcAft>
                          <a:spcPts val="0"/>
                        </a:spcAft>
                      </a:pP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返回枚举实例的名称，一般情况下无需重写此方法，但当存在更加友好的字符串形式时可以重写此方法</a:t>
                      </a:r>
                      <a:endParaRPr lang="zh-CN" sz="1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66008">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public static &lt;T extends </a:t>
                      </a:r>
                      <a:r>
                        <a:rPr lang="en-US" sz="1400" u="none" strike="noStrike" kern="1200" dirty="0" err="1" smtClean="0">
                          <a:solidFill>
                            <a:schemeClr val="dk1"/>
                          </a:solidFill>
                          <a:latin typeface="Times New Roman" panose="02020603050405020304" pitchFamily="18" charset="0"/>
                          <a:ea typeface="+mn-ea"/>
                          <a:cs typeface="Times New Roman" panose="02020603050405020304" pitchFamily="18" charset="0"/>
                        </a:rPr>
                        <a:t>Enum</a:t>
                      </a:r>
                      <a:r>
                        <a:rPr lang="en-US" sz="1400" kern="1200" dirty="0" smtClean="0">
                          <a:solidFill>
                            <a:schemeClr val="dk1"/>
                          </a:solidFill>
                          <a:latin typeface="Times New Roman" panose="02020603050405020304" pitchFamily="18" charset="0"/>
                          <a:ea typeface="+mn-ea"/>
                          <a:cs typeface="Times New Roman" panose="02020603050405020304" pitchFamily="18" charset="0"/>
                        </a:rPr>
                        <a:t>&lt;T&gt;&gt; 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valueOf</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u="none" strike="noStrike" kern="1200" dirty="0" smtClean="0">
                          <a:solidFill>
                            <a:schemeClr val="dk1"/>
                          </a:solidFill>
                          <a:latin typeface="Times New Roman" panose="02020603050405020304" pitchFamily="18" charset="0"/>
                          <a:ea typeface="+mn-ea"/>
                          <a:cs typeface="Times New Roman" panose="02020603050405020304" pitchFamily="18" charset="0"/>
                        </a:rPr>
                        <a:t>Class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&lt;T&gt;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enumType,</a:t>
                      </a:r>
                      <a:r>
                        <a:rPr lang="en-US" sz="1400" u="none" strike="noStrike" kern="1200" dirty="0" err="1" smtClean="0">
                          <a:solidFill>
                            <a:schemeClr val="dk1"/>
                          </a:solidFill>
                          <a:latin typeface="Times New Roman" panose="02020603050405020304" pitchFamily="18" charset="0"/>
                          <a:ea typeface="+mn-ea"/>
                          <a:cs typeface="Times New Roman" panose="02020603050405020304" pitchFamily="18" charset="0"/>
                        </a:rPr>
                        <a:t>String</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name)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返回指定枚举类型和指定名称的枚举实例值</a:t>
                      </a:r>
                      <a:endParaRPr lang="zh-CN" altLang="en-US" sz="1400" dirty="0">
                        <a:latin typeface="Times New Roman" panose="02020603050405020304" pitchFamily="18" charset="0"/>
                        <a:cs typeface="Times New Roman" panose="02020603050405020304" pitchFamily="18" charset="0"/>
                      </a:endParaRPr>
                    </a:p>
                  </a:txBody>
                  <a:tcPr/>
                </a:tc>
              </a:tr>
            </a:tbl>
          </a:graphicData>
        </a:graphic>
      </p:graphicFrame>
      <p:grpSp>
        <p:nvGrpSpPr>
          <p:cNvPr id="8" name="组合 12"/>
          <p:cNvGrpSpPr/>
          <p:nvPr/>
        </p:nvGrpSpPr>
        <p:grpSpPr>
          <a:xfrm>
            <a:off x="928662" y="3929072"/>
            <a:ext cx="7572428" cy="1071570"/>
            <a:chOff x="1071538" y="2928940"/>
            <a:chExt cx="6732631" cy="1071570"/>
          </a:xfrm>
        </p:grpSpPr>
        <p:sp>
          <p:nvSpPr>
            <p:cNvPr id="9"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dirty="0" smtClean="0">
                  <a:latin typeface="黑体" panose="02010609060101010101" pitchFamily="49" charset="-122"/>
                  <a:ea typeface="黑体" panose="02010609060101010101" pitchFamily="49" charset="-122"/>
                </a:rPr>
                <a:t>讲师</a:t>
              </a:r>
              <a:r>
                <a:rPr lang="zh-CN" altLang="en-US" sz="1400" b="1" i="0" smtClean="0">
                  <a:latin typeface="黑体" panose="02010609060101010101" pitchFamily="49" charset="-122"/>
                  <a:ea typeface="黑体" panose="02010609060101010101" pitchFamily="49" charset="-122"/>
                </a:rPr>
                <a:t>演示讲解</a:t>
              </a:r>
              <a:endParaRPr lang="en-US" altLang="zh-CN" sz="1400" b="1" i="0" smtClean="0">
                <a:latin typeface="黑体" panose="02010609060101010101" pitchFamily="49" charset="-122"/>
                <a:ea typeface="黑体" panose="02010609060101010101" pitchFamily="49" charset="-122"/>
              </a:endParaRPr>
            </a:p>
            <a:p>
              <a:pPr algn="ctr">
                <a:lnSpc>
                  <a:spcPct val="150000"/>
                </a:lnSpc>
                <a:defRPr/>
              </a:pPr>
              <a:r>
                <a:rPr lang="en-US" altLang="zh-CN" sz="1400" b="1" i="0" smtClean="0"/>
                <a:t>【</a:t>
              </a:r>
              <a:r>
                <a:rPr lang="zh-CN" altLang="en-US" sz="1400" b="1" i="0" smtClean="0"/>
                <a:t>代码</a:t>
              </a:r>
              <a:r>
                <a:rPr lang="en-US" sz="1400" b="1" i="0" smtClean="0"/>
                <a:t>7- 11</a:t>
              </a:r>
              <a:r>
                <a:rPr lang="en-US" altLang="zh-CN" sz="1400" b="1" i="0" smtClean="0"/>
                <a:t>】</a:t>
              </a:r>
              <a:r>
                <a:rPr lang="en-US" sz="1400" b="1" i="0" smtClean="0"/>
                <a:t>EnumMethodDemo.java</a:t>
              </a:r>
              <a:endParaRPr lang="zh-CN" altLang="en-US" sz="1400" i="0" dirty="0" smtClean="0">
                <a:cs typeface="Arial" panose="020B0604020202020204" pitchFamily="34" charset="0"/>
              </a:endParaRPr>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4214842"/>
          </a:xfrm>
        </p:spPr>
        <p:txBody>
          <a:bodyPr/>
          <a:lstStyle/>
          <a:p>
            <a:r>
              <a:rPr lang="zh-CN" dirty="0"/>
              <a:t>注解（</a:t>
            </a:r>
            <a:r>
              <a:rPr dirty="0"/>
              <a:t>Annotation</a:t>
            </a:r>
            <a:r>
              <a:rPr lang="zh-CN" dirty="0"/>
              <a:t>）是告知编译器要做什么事情的说明，在程序中可以对任何元素进行</a:t>
            </a:r>
            <a:r>
              <a:rPr lang="zh-CN" dirty="0" smtClean="0"/>
              <a:t>注解</a:t>
            </a:r>
            <a:r>
              <a:rPr lang="zh-CN" altLang="en-US" dirty="0" smtClean="0"/>
              <a:t>，</a:t>
            </a:r>
            <a:r>
              <a:rPr lang="zh-CN" dirty="0"/>
              <a:t>使用时在其前面增加</a:t>
            </a:r>
            <a:r>
              <a:t>@</a:t>
            </a:r>
            <a:r>
              <a:rPr lang="zh-CN" smtClean="0"/>
              <a:t>符号</a:t>
            </a:r>
            <a:endParaRPr dirty="0" smtClean="0"/>
          </a:p>
          <a:p>
            <a:r>
              <a:rPr smtClean="0"/>
              <a:t>APT</a:t>
            </a:r>
            <a:r>
              <a:rPr lang="zh-CN"/>
              <a:t>注解处理工具负责提取注解中包含的元数据，</a:t>
            </a:r>
            <a:r>
              <a:rPr lang="zh-CN" smtClean="0"/>
              <a:t>并根据</a:t>
            </a:r>
            <a:r>
              <a:rPr lang="zh-CN"/>
              <a:t>这些元数据增加额外</a:t>
            </a:r>
            <a:r>
              <a:rPr lang="zh-CN" smtClean="0"/>
              <a:t>功能</a:t>
            </a:r>
            <a:r>
              <a:rPr lang="zh-CN" altLang="en-US" smtClean="0"/>
              <a:t>，注解</a:t>
            </a:r>
            <a:r>
              <a:rPr lang="zh-CN" altLang="en-US"/>
              <a:t>中元数据的作用</a:t>
            </a:r>
            <a:r>
              <a:rPr lang="zh-CN" altLang="en-US" smtClean="0"/>
              <a:t>有三</a:t>
            </a:r>
            <a:r>
              <a:rPr lang="zh-CN" altLang="en-US"/>
              <a:t>个方面</a:t>
            </a:r>
            <a:endParaRPr lang="zh-CN" altLang="en-US"/>
          </a:p>
          <a:p>
            <a:pPr lvl="1">
              <a:lnSpc>
                <a:spcPct val="150000"/>
              </a:lnSpc>
            </a:pPr>
            <a:r>
              <a:rPr sz="2000" i="0"/>
              <a:t>编写文档</a:t>
            </a:r>
            <a:endParaRPr sz="2000" i="0"/>
          </a:p>
          <a:p>
            <a:pPr lvl="1">
              <a:lnSpc>
                <a:spcPct val="150000"/>
              </a:lnSpc>
            </a:pPr>
            <a:r>
              <a:rPr sz="2000" i="0"/>
              <a:t>代码分析</a:t>
            </a:r>
            <a:endParaRPr sz="2000" i="0"/>
          </a:p>
          <a:p>
            <a:pPr lvl="1">
              <a:lnSpc>
                <a:spcPct val="150000"/>
              </a:lnSpc>
            </a:pPr>
            <a:r>
              <a:rPr sz="2000" i="0"/>
              <a:t>编译检查</a:t>
            </a:r>
            <a:endParaRPr dirty="0" smtClean="0"/>
          </a:p>
        </p:txBody>
      </p:sp>
      <p:sp>
        <p:nvSpPr>
          <p:cNvPr id="4" name="标题 3"/>
          <p:cNvSpPr>
            <a:spLocks noGrp="1"/>
          </p:cNvSpPr>
          <p:nvPr>
            <p:ph type="title"/>
          </p:nvPr>
        </p:nvSpPr>
        <p:spPr>
          <a:xfrm>
            <a:off x="468316" y="17845"/>
            <a:ext cx="6263924" cy="410765"/>
          </a:xfrm>
        </p:spPr>
        <p:txBody>
          <a:bodyPr/>
          <a:lstStyle/>
          <a:p>
            <a:r>
              <a:rPr lang="en-US" dirty="0" smtClean="0"/>
              <a:t>7.4  </a:t>
            </a:r>
            <a:r>
              <a:rPr dirty="0" smtClean="0"/>
              <a:t>注解</a:t>
            </a:r>
            <a:endParaRPr lang="zh-CN" altLang="en-US" dirty="0" smtClean="0"/>
          </a:p>
        </p:txBody>
      </p:sp>
      <p:pic>
        <p:nvPicPr>
          <p:cNvPr id="8" name="图片 7"/>
          <p:cNvPicPr>
            <a:picLocks noChangeAspect="1"/>
          </p:cNvPicPr>
          <p:nvPr/>
        </p:nvPicPr>
        <p:blipFill>
          <a:blip r:embed="rId1" cstate="print">
            <a:duotone>
              <a:schemeClr val="accent1">
                <a:shade val="45000"/>
                <a:satMod val="135000"/>
              </a:schemeClr>
              <a:prstClr val="white"/>
            </a:duotone>
          </a:blip>
          <a:stretch>
            <a:fillRect/>
          </a:stretch>
        </p:blipFill>
        <p:spPr>
          <a:xfrm>
            <a:off x="642910" y="4088000"/>
            <a:ext cx="504236" cy="484014"/>
          </a:xfrm>
          <a:prstGeom prst="rect">
            <a:avLst/>
          </a:prstGeom>
        </p:spPr>
      </p:pic>
      <p:sp>
        <p:nvSpPr>
          <p:cNvPr id="9" name="文本框 7"/>
          <p:cNvSpPr txBox="1"/>
          <p:nvPr/>
        </p:nvSpPr>
        <p:spPr>
          <a:xfrm rot="21540000">
            <a:off x="574347" y="4659603"/>
            <a:ext cx="662853"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0" name="TextBox 9"/>
          <p:cNvSpPr txBox="1"/>
          <p:nvPr/>
        </p:nvSpPr>
        <p:spPr bwMode="auto">
          <a:xfrm>
            <a:off x="1428728" y="4098207"/>
            <a:ext cx="7143800" cy="830997"/>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en-US" altLang="zh-CN" sz="1600" smtClean="0">
                <a:latin typeface="Times New Roman" panose="02020603050405020304" pitchFamily="18" charset="0"/>
                <a:cs typeface="Times New Roman" panose="02020603050405020304" pitchFamily="18" charset="0"/>
              </a:rPr>
              <a:t>java.lang.annotation.Annotation</a:t>
            </a:r>
            <a:r>
              <a:rPr lang="zh-CN" altLang="en-US" sz="1600" smtClean="0">
                <a:latin typeface="Times New Roman" panose="02020603050405020304" pitchFamily="18" charset="0"/>
                <a:cs typeface="Times New Roman" panose="02020603050405020304" pitchFamily="18" charset="0"/>
              </a:rPr>
              <a:t>是一个接口，该接口是所有注解类型都要扩展的公共接口，但该接口本身不能定义注解类型，且手动扩展该公共接口的接口也不能定义注解类型。</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3857652"/>
          </a:xfrm>
        </p:spPr>
        <p:txBody>
          <a:bodyPr/>
          <a:lstStyle/>
          <a:p>
            <a:pPr>
              <a:buNone/>
            </a:pPr>
            <a:r>
              <a:rPr dirty="0"/>
              <a:t>Java 8</a:t>
            </a:r>
            <a:r>
              <a:rPr lang="zh-CN" dirty="0"/>
              <a:t>在</a:t>
            </a:r>
            <a:r>
              <a:rPr dirty="0"/>
              <a:t>java.lang</a:t>
            </a:r>
            <a:r>
              <a:rPr lang="zh-CN" dirty="0"/>
              <a:t>包中提供了</a:t>
            </a:r>
            <a:r>
              <a:rPr dirty="0"/>
              <a:t>5</a:t>
            </a:r>
            <a:r>
              <a:rPr lang="zh-CN" dirty="0"/>
              <a:t>个基本</a:t>
            </a:r>
            <a:r>
              <a:rPr lang="zh-CN"/>
              <a:t>的</a:t>
            </a:r>
            <a:r>
              <a:rPr lang="zh-CN" smtClean="0"/>
              <a:t>注解</a:t>
            </a:r>
            <a:endParaRPr lang="zh-CN" dirty="0"/>
          </a:p>
          <a:p>
            <a:pPr lvl="0"/>
            <a:r>
              <a:rPr dirty="0"/>
              <a:t>@Override</a:t>
            </a:r>
            <a:r>
              <a:rPr lang="zh-CN" dirty="0" smtClean="0"/>
              <a:t>：限定</a:t>
            </a:r>
            <a:r>
              <a:rPr lang="zh-CN" dirty="0"/>
              <a:t>重写父类</a:t>
            </a:r>
            <a:r>
              <a:rPr lang="zh-CN"/>
              <a:t>的</a:t>
            </a:r>
            <a:r>
              <a:rPr lang="zh-CN" smtClean="0"/>
              <a:t>方法</a:t>
            </a:r>
            <a:endParaRPr lang="zh-CN" dirty="0"/>
          </a:p>
          <a:p>
            <a:pPr lvl="0"/>
            <a:r>
              <a:rPr dirty="0"/>
              <a:t>@Deprecated</a:t>
            </a:r>
            <a:r>
              <a:rPr lang="zh-CN" dirty="0" smtClean="0"/>
              <a:t>：标示</a:t>
            </a:r>
            <a:r>
              <a:rPr lang="zh-CN" dirty="0"/>
              <a:t>某个元素</a:t>
            </a:r>
            <a:r>
              <a:rPr lang="zh-CN"/>
              <a:t>已过</a:t>
            </a:r>
            <a:r>
              <a:rPr lang="zh-CN" smtClean="0"/>
              <a:t>时</a:t>
            </a:r>
            <a:endParaRPr lang="zh-CN" dirty="0"/>
          </a:p>
          <a:p>
            <a:pPr lvl="0"/>
            <a:r>
              <a:rPr dirty="0"/>
              <a:t>@SuppressWarnings</a:t>
            </a:r>
            <a:r>
              <a:rPr lang="zh-CN" dirty="0" smtClean="0"/>
              <a:t>：抑制</a:t>
            </a:r>
            <a:r>
              <a:rPr lang="zh-CN" dirty="0"/>
              <a:t>编译警告</a:t>
            </a:r>
            <a:r>
              <a:rPr lang="zh-CN"/>
              <a:t>的</a:t>
            </a:r>
            <a:r>
              <a:rPr lang="zh-CN" smtClean="0"/>
              <a:t>发布</a:t>
            </a:r>
            <a:endParaRPr lang="zh-CN" dirty="0"/>
          </a:p>
          <a:p>
            <a:pPr lvl="0"/>
            <a:r>
              <a:rPr dirty="0"/>
              <a:t>@SafeVarargs</a:t>
            </a:r>
            <a:r>
              <a:rPr lang="zh-CN" dirty="0" smtClean="0"/>
              <a:t>：抑制</a:t>
            </a:r>
            <a:r>
              <a:rPr lang="zh-CN"/>
              <a:t>“堆污染”</a:t>
            </a:r>
            <a:r>
              <a:rPr lang="zh-CN" smtClean="0"/>
              <a:t>警告</a:t>
            </a:r>
            <a:endParaRPr lang="zh-CN" dirty="0"/>
          </a:p>
          <a:p>
            <a:r>
              <a:rPr dirty="0"/>
              <a:t>@FunctionalInterface</a:t>
            </a:r>
            <a:r>
              <a:rPr lang="zh-CN" dirty="0" smtClean="0"/>
              <a:t>：指定</a:t>
            </a:r>
            <a:r>
              <a:rPr lang="zh-CN" dirty="0"/>
              <a:t>某个接口必须是函数</a:t>
            </a:r>
            <a:r>
              <a:rPr lang="zh-CN"/>
              <a:t>式</a:t>
            </a:r>
            <a:r>
              <a:rPr lang="zh-CN" smtClean="0"/>
              <a:t>接口</a:t>
            </a:r>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7.4.1  </a:t>
            </a:r>
            <a:r>
              <a:rPr dirty="0" smtClean="0"/>
              <a:t>基本注解</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071702"/>
          </a:xfrm>
        </p:spPr>
        <p:txBody>
          <a:bodyPr/>
          <a:lstStyle/>
          <a:p>
            <a:r>
              <a:rPr dirty="0"/>
              <a:t>@Override</a:t>
            </a:r>
            <a:r>
              <a:rPr lang="zh-CN" dirty="0"/>
              <a:t>注解用于指定方法的重写，强制一个子类必须覆盖父类</a:t>
            </a:r>
            <a:r>
              <a:rPr lang="zh-CN"/>
              <a:t>的</a:t>
            </a:r>
            <a:r>
              <a:rPr lang="zh-CN" smtClean="0"/>
              <a:t>方法</a:t>
            </a:r>
            <a:r>
              <a:rPr lang="zh-CN" altLang="en-US" smtClean="0"/>
              <a:t>，其</a:t>
            </a:r>
            <a:r>
              <a:rPr lang="zh-CN" smtClean="0"/>
              <a:t>语法格式</a:t>
            </a:r>
            <a:endParaRPr lang="en-US" altLang="zh-CN" dirty="0" smtClean="0"/>
          </a:p>
        </p:txBody>
      </p:sp>
      <p:sp>
        <p:nvSpPr>
          <p:cNvPr id="4" name="标题 3"/>
          <p:cNvSpPr>
            <a:spLocks noGrp="1"/>
          </p:cNvSpPr>
          <p:nvPr>
            <p:ph type="title"/>
          </p:nvPr>
        </p:nvSpPr>
        <p:spPr>
          <a:xfrm>
            <a:off x="468316" y="17845"/>
            <a:ext cx="6263924" cy="410765"/>
          </a:xfrm>
        </p:spPr>
        <p:txBody>
          <a:bodyPr/>
          <a:lstStyle/>
          <a:p>
            <a:r>
              <a:rPr lang="en-US" dirty="0" smtClean="0"/>
              <a:t>@Override</a:t>
            </a:r>
            <a:r>
              <a:rPr dirty="0" smtClean="0"/>
              <a:t>注解</a:t>
            </a:r>
            <a:endParaRPr lang="zh-CN" altLang="en-US" dirty="0" smtClean="0"/>
          </a:p>
        </p:txBody>
      </p:sp>
      <p:sp>
        <p:nvSpPr>
          <p:cNvPr id="7" name="TextBox 6"/>
          <p:cNvSpPr txBox="1"/>
          <p:nvPr/>
        </p:nvSpPr>
        <p:spPr bwMode="auto">
          <a:xfrm>
            <a:off x="785786" y="1500180"/>
            <a:ext cx="6429420"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b="1" dirty="0" smtClean="0">
                <a:latin typeface="Courier New" panose="02070309020205020404" pitchFamily="49" charset="0"/>
                <a:cs typeface="Courier New" panose="02070309020205020404" pitchFamily="49" charset="0"/>
              </a:rPr>
              <a:t>@Override</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r>
              <a:rPr lang="zh-CN" altLang="en-US" sz="1400" dirty="0" smtClean="0">
                <a:latin typeface="Courier New" panose="02070309020205020404" pitchFamily="49" charset="0"/>
                <a:cs typeface="Courier New" panose="02070309020205020404" pitchFamily="49" charset="0"/>
              </a:rPr>
              <a:t>访问符</a:t>
            </a:r>
            <a:r>
              <a:rPr lang="en-US" sz="1400" dirty="0" smtClean="0">
                <a:latin typeface="Courier New" panose="02070309020205020404" pitchFamily="49" charset="0"/>
                <a:cs typeface="Courier New" panose="02070309020205020404" pitchFamily="49" charset="0"/>
              </a:rPr>
              <a:t>] </a:t>
            </a:r>
            <a:r>
              <a:rPr lang="zh-CN" altLang="en-US" sz="1400" dirty="0" smtClean="0">
                <a:latin typeface="Courier New" panose="02070309020205020404" pitchFamily="49" charset="0"/>
                <a:cs typeface="Courier New" panose="02070309020205020404" pitchFamily="49" charset="0"/>
              </a:rPr>
              <a:t>返回类型 重写方法名</a:t>
            </a:r>
            <a:r>
              <a:rPr lang="en-US" sz="1400" dirty="0" smtClean="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pic>
        <p:nvPicPr>
          <p:cNvPr id="8" name="图片 7"/>
          <p:cNvPicPr>
            <a:picLocks noChangeAspect="1"/>
          </p:cNvPicPr>
          <p:nvPr/>
        </p:nvPicPr>
        <p:blipFill>
          <a:blip r:embed="rId1" cstate="print">
            <a:duotone>
              <a:schemeClr val="accent1">
                <a:shade val="45000"/>
                <a:satMod val="135000"/>
              </a:schemeClr>
              <a:prstClr val="white"/>
            </a:duotone>
          </a:blip>
          <a:stretch>
            <a:fillRect/>
          </a:stretch>
        </p:blipFill>
        <p:spPr>
          <a:xfrm>
            <a:off x="785787" y="3939928"/>
            <a:ext cx="484014" cy="484014"/>
          </a:xfrm>
          <a:prstGeom prst="rect">
            <a:avLst/>
          </a:prstGeom>
        </p:spPr>
      </p:pic>
      <p:sp>
        <p:nvSpPr>
          <p:cNvPr id="9" name="文本框 7"/>
          <p:cNvSpPr txBox="1"/>
          <p:nvPr/>
        </p:nvSpPr>
        <p:spPr>
          <a:xfrm rot="21540000">
            <a:off x="717226" y="4516959"/>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0" name="TextBox 9"/>
          <p:cNvSpPr txBox="1"/>
          <p:nvPr/>
        </p:nvSpPr>
        <p:spPr bwMode="auto">
          <a:xfrm>
            <a:off x="1571605" y="4011366"/>
            <a:ext cx="7000923" cy="584775"/>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en-US" sz="1600" dirty="0" smtClean="0">
                <a:latin typeface="Times New Roman" panose="02020603050405020304" pitchFamily="18" charset="0"/>
                <a:cs typeface="Times New Roman" panose="02020603050405020304" pitchFamily="18" charset="0"/>
              </a:rPr>
              <a:t>@Override</a:t>
            </a:r>
            <a:r>
              <a:rPr lang="zh-CN" altLang="en-US" sz="1600" dirty="0" smtClean="0">
                <a:latin typeface="Times New Roman" panose="02020603050405020304" pitchFamily="18" charset="0"/>
                <a:cs typeface="Times New Roman" panose="02020603050405020304" pitchFamily="18" charset="0"/>
              </a:rPr>
              <a:t>注解只能修饰方法，不能修饰其他程序元素。</a:t>
            </a:r>
            <a:r>
              <a:rPr lang="en-US" sz="1600" dirty="0" smtClean="0">
                <a:latin typeface="Times New Roman" panose="02020603050405020304" pitchFamily="18" charset="0"/>
                <a:cs typeface="Times New Roman" panose="02020603050405020304" pitchFamily="18" charset="0"/>
              </a:rPr>
              <a:t>@Override</a:t>
            </a:r>
            <a:r>
              <a:rPr lang="zh-CN" altLang="en-US" sz="1600" dirty="0" smtClean="0">
                <a:latin typeface="Times New Roman" panose="02020603050405020304" pitchFamily="18" charset="0"/>
                <a:cs typeface="Times New Roman" panose="02020603050405020304" pitchFamily="18" charset="0"/>
              </a:rPr>
              <a:t>注解可以帮助程序员避免一些低级错误。</a:t>
            </a:r>
            <a:endParaRPr lang="zh-CN" altLang="en-US" sz="1600" dirty="0">
              <a:latin typeface="Times New Roman" panose="02020603050405020304" pitchFamily="18" charset="0"/>
              <a:ea typeface="Adobe 仿宋 Std R"/>
              <a:cs typeface="Times New Roman" panose="02020603050405020304" pitchFamily="18" charset="0"/>
            </a:endParaRPr>
          </a:p>
        </p:txBody>
      </p:sp>
      <p:grpSp>
        <p:nvGrpSpPr>
          <p:cNvPr id="11" name="组合 12"/>
          <p:cNvGrpSpPr/>
          <p:nvPr/>
        </p:nvGrpSpPr>
        <p:grpSpPr>
          <a:xfrm>
            <a:off x="857224" y="2214560"/>
            <a:ext cx="7572428" cy="1071570"/>
            <a:chOff x="1071538" y="2928940"/>
            <a:chExt cx="6732631" cy="1071570"/>
          </a:xfrm>
        </p:grpSpPr>
        <p:sp>
          <p:nvSpPr>
            <p:cNvPr id="12"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a:t>
              </a:r>
              <a:r>
                <a:rPr lang="zh-CN" altLang="en-US" sz="1600" b="1" i="0" smtClean="0">
                  <a:latin typeface="黑体" panose="02010609060101010101" pitchFamily="49" charset="-122"/>
                  <a:ea typeface="黑体" panose="02010609060101010101" pitchFamily="49" charset="-122"/>
                </a:rPr>
                <a:t>演示讲解</a:t>
              </a:r>
              <a:endParaRPr lang="en-US" altLang="zh-CN" sz="1600" b="1" i="0" smtClean="0">
                <a:latin typeface="黑体" panose="02010609060101010101" pitchFamily="49" charset="-122"/>
                <a:ea typeface="黑体" panose="02010609060101010101" pitchFamily="49" charset="-122"/>
              </a:endParaRPr>
            </a:p>
            <a:p>
              <a:pPr algn="ctr">
                <a:lnSpc>
                  <a:spcPct val="150000"/>
                </a:lnSpc>
                <a:defRPr/>
              </a:pPr>
              <a:r>
                <a:rPr lang="en-US" altLang="zh-CN" sz="1400" b="1" i="0" smtClean="0"/>
                <a:t>【</a:t>
              </a:r>
              <a:r>
                <a:rPr lang="zh-CN" altLang="en-US" sz="1400" b="1" i="0" smtClean="0"/>
                <a:t>代码</a:t>
              </a:r>
              <a:r>
                <a:rPr lang="en-US" sz="1400" b="1" i="0" smtClean="0"/>
                <a:t>7- 12</a:t>
              </a:r>
              <a:r>
                <a:rPr lang="en-US" altLang="zh-CN" sz="1400" b="1" i="0" smtClean="0"/>
                <a:t>】</a:t>
              </a:r>
              <a:r>
                <a:rPr lang="en-US" sz="1400" b="1" i="0" smtClean="0"/>
                <a:t>OverrideDemo.java</a:t>
              </a:r>
              <a:endParaRPr lang="zh-CN" altLang="en-US" sz="1400" i="0" smtClean="0"/>
            </a:p>
            <a:p>
              <a:pPr algn="ctr">
                <a:lnSpc>
                  <a:spcPct val="150000"/>
                </a:lnSpc>
                <a:defRPr/>
              </a:pPr>
              <a:endParaRPr lang="zh-CN" altLang="en-US" sz="1400" i="0" dirty="0" smtClean="0">
                <a:cs typeface="Arial" panose="020B0604020202020204" pitchFamily="34" charset="0"/>
              </a:endParaRPr>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5720" y="500048"/>
            <a:ext cx="8207375" cy="571504"/>
          </a:xfrm>
        </p:spPr>
        <p:txBody>
          <a:bodyPr/>
          <a:lstStyle/>
          <a:p>
            <a:r>
              <a:rPr dirty="0"/>
              <a:t>@Deprecated</a:t>
            </a:r>
            <a:r>
              <a:rPr lang="zh-CN" dirty="0"/>
              <a:t>注解标示某个程序元素（接口、类、方法等）</a:t>
            </a:r>
            <a:r>
              <a:rPr lang="zh-CN"/>
              <a:t>已过</a:t>
            </a:r>
            <a:r>
              <a:rPr lang="zh-CN" smtClean="0"/>
              <a:t>时</a:t>
            </a:r>
            <a:endParaRPr smtClean="0"/>
          </a:p>
          <a:p>
            <a:pPr>
              <a:buNone/>
            </a:pPr>
            <a:r>
              <a:rPr lang="zh-CN" altLang="en-US"/>
              <a:t> </a:t>
            </a:r>
            <a:r>
              <a:rPr lang="zh-CN" altLang="en-US" smtClean="0"/>
              <a:t>    </a:t>
            </a:r>
            <a:r>
              <a:rPr lang="zh-CN" smtClean="0"/>
              <a:t>【语法】</a:t>
            </a:r>
            <a:endParaRPr smtClean="0"/>
          </a:p>
          <a:p>
            <a:pPr>
              <a:buNone/>
            </a:pPr>
            <a:endParaRPr altLang="zh-CN"/>
          </a:p>
        </p:txBody>
      </p:sp>
      <p:sp>
        <p:nvSpPr>
          <p:cNvPr id="4" name="标题 3"/>
          <p:cNvSpPr>
            <a:spLocks noGrp="1"/>
          </p:cNvSpPr>
          <p:nvPr>
            <p:ph type="title"/>
          </p:nvPr>
        </p:nvSpPr>
        <p:spPr>
          <a:xfrm>
            <a:off x="468316" y="17845"/>
            <a:ext cx="6263924" cy="410765"/>
          </a:xfrm>
        </p:spPr>
        <p:txBody>
          <a:bodyPr/>
          <a:lstStyle/>
          <a:p>
            <a:r>
              <a:rPr lang="en-US" dirty="0" smtClean="0"/>
              <a:t>@Deprecated</a:t>
            </a:r>
            <a:r>
              <a:rPr dirty="0" smtClean="0"/>
              <a:t>注解</a:t>
            </a:r>
            <a:endParaRPr lang="zh-CN" altLang="en-US" dirty="0" smtClean="0"/>
          </a:p>
        </p:txBody>
      </p:sp>
      <p:sp>
        <p:nvSpPr>
          <p:cNvPr id="7" name="TextBox 6"/>
          <p:cNvSpPr txBox="1"/>
          <p:nvPr/>
        </p:nvSpPr>
        <p:spPr bwMode="auto">
          <a:xfrm>
            <a:off x="928662" y="1538581"/>
            <a:ext cx="6429420" cy="46166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200" b="1" dirty="0" smtClean="0">
                <a:latin typeface="Courier New" panose="02070309020205020404" pitchFamily="49" charset="0"/>
                <a:cs typeface="Courier New" panose="02070309020205020404" pitchFamily="49" charset="0"/>
              </a:rPr>
              <a:t>@Deprecated</a:t>
            </a:r>
            <a:endParaRPr lang="zh-CN" alt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r>
              <a:rPr lang="zh-CN" altLang="en-US" sz="1200" dirty="0" smtClean="0">
                <a:latin typeface="Courier New" panose="02070309020205020404" pitchFamily="49" charset="0"/>
                <a:cs typeface="Courier New" panose="02070309020205020404" pitchFamily="49" charset="0"/>
              </a:rPr>
              <a:t>接口、类、方法等程序元素定义</a:t>
            </a:r>
            <a:endParaRPr lang="zh-CN" altLang="en-US" sz="1200" dirty="0" smtClean="0">
              <a:latin typeface="Courier New" panose="02070309020205020404" pitchFamily="49" charset="0"/>
              <a:cs typeface="Courier New" panose="02070309020205020404" pitchFamily="49" charset="0"/>
            </a:endParaRPr>
          </a:p>
        </p:txBody>
      </p:sp>
      <p:pic>
        <p:nvPicPr>
          <p:cNvPr id="11" name="图片 10"/>
          <p:cNvPicPr>
            <a:picLocks noChangeAspect="1"/>
          </p:cNvPicPr>
          <p:nvPr/>
        </p:nvPicPr>
        <p:blipFill>
          <a:blip r:embed="rId1" cstate="print">
            <a:duotone>
              <a:schemeClr val="accent1">
                <a:shade val="45000"/>
                <a:satMod val="135000"/>
              </a:schemeClr>
              <a:prstClr val="white"/>
            </a:duotone>
          </a:blip>
          <a:stretch>
            <a:fillRect/>
          </a:stretch>
        </p:blipFill>
        <p:spPr>
          <a:xfrm>
            <a:off x="642911" y="4302314"/>
            <a:ext cx="484014" cy="484014"/>
          </a:xfrm>
          <a:prstGeom prst="rect">
            <a:avLst/>
          </a:prstGeom>
        </p:spPr>
      </p:pic>
      <p:sp>
        <p:nvSpPr>
          <p:cNvPr id="12" name="文本框 7"/>
          <p:cNvSpPr txBox="1"/>
          <p:nvPr/>
        </p:nvSpPr>
        <p:spPr>
          <a:xfrm rot="21540000">
            <a:off x="574350" y="4802711"/>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3" name="TextBox 12"/>
          <p:cNvSpPr txBox="1"/>
          <p:nvPr/>
        </p:nvSpPr>
        <p:spPr bwMode="auto">
          <a:xfrm>
            <a:off x="1285852" y="4333416"/>
            <a:ext cx="6786610" cy="738664"/>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en-US" sz="1400" dirty="0" smtClean="0">
                <a:latin typeface="Times New Roman" panose="02020603050405020304" pitchFamily="18" charset="0"/>
                <a:cs typeface="Times New Roman" panose="02020603050405020304" pitchFamily="18" charset="0"/>
              </a:rPr>
              <a:t>@Deprecated</a:t>
            </a:r>
            <a:r>
              <a:rPr lang="zh-CN" altLang="en-US" sz="1400" dirty="0" smtClean="0">
                <a:latin typeface="Times New Roman" panose="02020603050405020304" pitchFamily="18" charset="0"/>
                <a:cs typeface="Times New Roman" panose="02020603050405020304" pitchFamily="18" charset="0"/>
              </a:rPr>
              <a:t>注解的作用与文档注释中的</a:t>
            </a:r>
            <a:r>
              <a:rPr lang="en-US" sz="1400" dirty="0" smtClean="0">
                <a:latin typeface="Times New Roman" panose="02020603050405020304" pitchFamily="18" charset="0"/>
                <a:cs typeface="Times New Roman" panose="02020603050405020304" pitchFamily="18" charset="0"/>
              </a:rPr>
              <a:t>@deprecated</a:t>
            </a:r>
            <a:r>
              <a:rPr lang="zh-CN" altLang="en-US" sz="1400" dirty="0" smtClean="0">
                <a:latin typeface="Times New Roman" panose="02020603050405020304" pitchFamily="18" charset="0"/>
                <a:cs typeface="Times New Roman" panose="02020603050405020304" pitchFamily="18" charset="0"/>
              </a:rPr>
              <a:t>标记的作用基本相同，但使用方式不同，</a:t>
            </a:r>
            <a:r>
              <a:rPr lang="en-US" sz="1400" dirty="0" smtClean="0">
                <a:latin typeface="Times New Roman" panose="02020603050405020304" pitchFamily="18" charset="0"/>
                <a:cs typeface="Times New Roman" panose="02020603050405020304" pitchFamily="18" charset="0"/>
              </a:rPr>
              <a:t>@Deprecated</a:t>
            </a:r>
            <a:r>
              <a:rPr lang="zh-CN" altLang="en-US" sz="1400" dirty="0" smtClean="0">
                <a:latin typeface="Times New Roman" panose="02020603050405020304" pitchFamily="18" charset="0"/>
                <a:cs typeface="Times New Roman" panose="02020603050405020304" pitchFamily="18" charset="0"/>
              </a:rPr>
              <a:t>注解是从</a:t>
            </a:r>
            <a:r>
              <a:rPr lang="en-US" sz="1400" dirty="0" smtClean="0">
                <a:latin typeface="Times New Roman" panose="02020603050405020304" pitchFamily="18" charset="0"/>
                <a:cs typeface="Times New Roman" panose="02020603050405020304" pitchFamily="18" charset="0"/>
              </a:rPr>
              <a:t>JDK 5</a:t>
            </a:r>
            <a:r>
              <a:rPr lang="zh-CN" altLang="en-US" sz="1400" dirty="0" smtClean="0">
                <a:latin typeface="Times New Roman" panose="02020603050405020304" pitchFamily="18" charset="0"/>
                <a:cs typeface="Times New Roman" panose="02020603050405020304" pitchFamily="18" charset="0"/>
              </a:rPr>
              <a:t>才开始支持的，无须放在文档注释</a:t>
            </a:r>
            <a:r>
              <a:rPr lang="en-US" sz="1400" dirty="0" smtClean="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中，而是直接在接口、类或方法前进行修饰。</a:t>
            </a:r>
            <a:endParaRPr lang="zh-CN" altLang="en-US" sz="1400" dirty="0">
              <a:latin typeface="Times New Roman" panose="02020603050405020304" pitchFamily="18" charset="0"/>
              <a:ea typeface="Adobe 仿宋 Std R"/>
              <a:cs typeface="Times New Roman" panose="02020603050405020304" pitchFamily="18" charset="0"/>
            </a:endParaRPr>
          </a:p>
        </p:txBody>
      </p:sp>
      <p:sp>
        <p:nvSpPr>
          <p:cNvPr id="8" name="TextBox 7"/>
          <p:cNvSpPr txBox="1"/>
          <p:nvPr/>
        </p:nvSpPr>
        <p:spPr bwMode="auto">
          <a:xfrm>
            <a:off x="1000100" y="2460498"/>
            <a:ext cx="6429420" cy="1754326"/>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200" smtClean="0">
                <a:latin typeface="Courier New" panose="02070309020205020404" pitchFamily="49" charset="0"/>
                <a:cs typeface="Courier New" panose="02070309020205020404" pitchFamily="49" charset="0"/>
              </a:rPr>
              <a:t>//</a:t>
            </a:r>
            <a:r>
              <a:rPr lang="zh-CN" altLang="en-US" sz="1200" smtClean="0">
                <a:latin typeface="Courier New" panose="02070309020205020404" pitchFamily="49" charset="0"/>
                <a:cs typeface="Courier New" panose="02070309020205020404" pitchFamily="49" charset="0"/>
              </a:rPr>
              <a:t>定义</a:t>
            </a:r>
            <a:r>
              <a:rPr lang="en-US" sz="1200" smtClean="0">
                <a:latin typeface="Courier New" panose="02070309020205020404" pitchFamily="49" charset="0"/>
                <a:cs typeface="Courier New" panose="02070309020205020404" pitchFamily="49" charset="0"/>
              </a:rPr>
              <a:t>myMethod()</a:t>
            </a:r>
            <a:r>
              <a:rPr lang="zh-CN" altLang="en-US" sz="1200" smtClean="0">
                <a:latin typeface="Courier New" panose="02070309020205020404" pitchFamily="49" charset="0"/>
                <a:cs typeface="Courier New" panose="02070309020205020404" pitchFamily="49" charset="0"/>
              </a:rPr>
              <a:t>方法已过时</a:t>
            </a:r>
            <a:endParaRPr lang="zh-CN" altLang="en-US" sz="1200" smtClean="0">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@Deprecated</a:t>
            </a:r>
            <a:endParaRPr lang="zh-CN" alt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  public void myMethod(){</a:t>
            </a:r>
            <a:endParaRPr lang="zh-CN" alt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    System.out.println("</a:t>
            </a:r>
            <a:r>
              <a:rPr lang="zh-CN" altLang="en-US" sz="1200" smtClean="0">
                <a:latin typeface="Courier New" panose="02070309020205020404" pitchFamily="49" charset="0"/>
                <a:cs typeface="Courier New" panose="02070309020205020404" pitchFamily="49" charset="0"/>
              </a:rPr>
              <a:t>该方法已过时</a:t>
            </a:r>
            <a:r>
              <a:rPr lang="en-US" sz="1200" smtClean="0">
                <a:latin typeface="Courier New" panose="02070309020205020404" pitchFamily="49" charset="0"/>
                <a:cs typeface="Courier New" panose="02070309020205020404" pitchFamily="49" charset="0"/>
              </a:rPr>
              <a:t>");</a:t>
            </a:r>
            <a:endParaRPr lang="zh-CN" alt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    }</a:t>
            </a:r>
            <a:endParaRPr lang="zh-CN" alt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  public static void main(String[] args) {</a:t>
            </a:r>
            <a:endParaRPr lang="zh-CN" alt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    //</a:t>
            </a:r>
            <a:r>
              <a:rPr lang="zh-CN" altLang="en-US" sz="1200" smtClean="0">
                <a:latin typeface="Courier New" panose="02070309020205020404" pitchFamily="49" charset="0"/>
                <a:cs typeface="Courier New" panose="02070309020205020404" pitchFamily="49" charset="0"/>
              </a:rPr>
              <a:t>下面使用已过时的方法会被编译警告</a:t>
            </a:r>
            <a:endParaRPr lang="zh-CN" altLang="en-US" sz="1200" smtClean="0">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new DeprecatedDemo().myMethod();</a:t>
            </a:r>
            <a:endParaRPr lang="zh-CN" alt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  }</a:t>
            </a:r>
            <a:endParaRPr lang="zh-CN" altLang="en-US" sz="1200">
              <a:latin typeface="Courier New" panose="02070309020205020404" pitchFamily="49" charset="0"/>
              <a:cs typeface="Courier New" panose="02070309020205020404" pitchFamily="49" charset="0"/>
            </a:endParaRPr>
          </a:p>
        </p:txBody>
      </p:sp>
      <p:sp>
        <p:nvSpPr>
          <p:cNvPr id="17" name="内容占位符 4"/>
          <p:cNvSpPr txBox="1"/>
          <p:nvPr/>
        </p:nvSpPr>
        <p:spPr bwMode="auto">
          <a:xfrm>
            <a:off x="438120" y="1928808"/>
            <a:ext cx="8207375" cy="571504"/>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  @Deprecated</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注解的使用</a:t>
            </a:r>
            <a:r>
              <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 DeprecatedDemo.java</a:t>
            </a:r>
            <a:endPar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animBg="1"/>
      <p:bldP spid="8"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500066"/>
          </a:xfrm>
        </p:spPr>
        <p:txBody>
          <a:bodyPr/>
          <a:lstStyle/>
          <a:p>
            <a:r>
              <a:rPr dirty="0"/>
              <a:t>@SuppressWarnins</a:t>
            </a:r>
            <a:r>
              <a:rPr lang="zh-CN" dirty="0"/>
              <a:t>注解允许开发人员控制编译器警告</a:t>
            </a:r>
            <a:r>
              <a:rPr lang="zh-CN"/>
              <a:t>的</a:t>
            </a:r>
            <a:r>
              <a:rPr lang="zh-CN" smtClean="0"/>
              <a:t>发布</a:t>
            </a:r>
            <a:r>
              <a:rPr smtClean="0"/>
              <a:t>   </a:t>
            </a:r>
            <a:endParaRPr smtClean="0"/>
          </a:p>
          <a:p>
            <a:pPr>
              <a:buNone/>
            </a:pPr>
            <a:r>
              <a:t> </a:t>
            </a:r>
            <a:r>
              <a:rPr smtClean="0"/>
              <a:t>    </a:t>
            </a:r>
            <a:r>
              <a:rPr lang="zh-CN" smtClean="0"/>
              <a:t>【语法】</a:t>
            </a:r>
            <a:endParaRPr lang="zh-CN"/>
          </a:p>
        </p:txBody>
      </p:sp>
      <p:sp>
        <p:nvSpPr>
          <p:cNvPr id="4" name="标题 3"/>
          <p:cNvSpPr>
            <a:spLocks noGrp="1"/>
          </p:cNvSpPr>
          <p:nvPr>
            <p:ph type="title"/>
          </p:nvPr>
        </p:nvSpPr>
        <p:spPr>
          <a:xfrm>
            <a:off x="468316" y="17845"/>
            <a:ext cx="6263924" cy="410765"/>
          </a:xfrm>
        </p:spPr>
        <p:txBody>
          <a:bodyPr/>
          <a:lstStyle/>
          <a:p>
            <a:r>
              <a:rPr lang="en-US" dirty="0" smtClean="0"/>
              <a:t>@</a:t>
            </a:r>
            <a:r>
              <a:rPr lang="en-US" dirty="0" err="1" smtClean="0"/>
              <a:t>SuppressWarnings</a:t>
            </a:r>
            <a:r>
              <a:rPr dirty="0" smtClean="0"/>
              <a:t>注解</a:t>
            </a:r>
            <a:endParaRPr lang="zh-CN" altLang="en-US" dirty="0" smtClean="0"/>
          </a:p>
        </p:txBody>
      </p:sp>
      <p:sp>
        <p:nvSpPr>
          <p:cNvPr id="7" name="TextBox 6"/>
          <p:cNvSpPr txBox="1"/>
          <p:nvPr/>
        </p:nvSpPr>
        <p:spPr bwMode="auto">
          <a:xfrm>
            <a:off x="1000100" y="1477026"/>
            <a:ext cx="6429420"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b="1" dirty="0" smtClean="0">
                <a:latin typeface="Times New Roman" panose="02020603050405020304" pitchFamily="18" charset="0"/>
                <a:cs typeface="Times New Roman" panose="02020603050405020304" pitchFamily="18" charset="0"/>
              </a:rPr>
              <a:t>@</a:t>
            </a:r>
            <a:r>
              <a:rPr lang="en-US" sz="1400" b="1" dirty="0" err="1" smtClean="0">
                <a:latin typeface="Times New Roman" panose="02020603050405020304" pitchFamily="18" charset="0"/>
                <a:cs typeface="Times New Roman" panose="02020603050405020304" pitchFamily="18" charset="0"/>
              </a:rPr>
              <a:t>SuppressWarnins</a:t>
            </a:r>
            <a:r>
              <a:rPr lang="en-US" sz="1400" b="1" dirty="0" smtClean="0">
                <a:latin typeface="Times New Roman" panose="02020603050405020304" pitchFamily="18" charset="0"/>
                <a:cs typeface="Times New Roman" panose="02020603050405020304" pitchFamily="18" charset="0"/>
              </a:rPr>
              <a:t>("</a:t>
            </a:r>
            <a:r>
              <a:rPr lang="zh-CN" altLang="en-US" sz="1400" b="1" dirty="0" smtClean="0">
                <a:latin typeface="Times New Roman" panose="02020603050405020304" pitchFamily="18" charset="0"/>
                <a:cs typeface="Times New Roman" panose="02020603050405020304" pitchFamily="18" charset="0"/>
              </a:rPr>
              <a:t>参数</a:t>
            </a:r>
            <a:r>
              <a:rPr lang="en-US" sz="1400" b="1" dirty="0" smtClean="0">
                <a:latin typeface="Times New Roman" panose="02020603050405020304" pitchFamily="18" charset="0"/>
                <a:cs typeface="Times New Roman" panose="02020603050405020304" pitchFamily="18" charset="0"/>
              </a:rPr>
              <a:t>")</a:t>
            </a:r>
            <a:endParaRPr lang="zh-CN" alt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程序元素（包括该元素的所有子元素）</a:t>
            </a:r>
            <a:endParaRPr lang="zh-CN" alt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bwMode="auto">
          <a:xfrm>
            <a:off x="1000100" y="2549725"/>
            <a:ext cx="7429552"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SuppressWarnins</a:t>
            </a:r>
            <a:r>
              <a:rPr lang="en-US" sz="1400" dirty="0" smtClean="0">
                <a:latin typeface="Courier New" panose="02070309020205020404" pitchFamily="49" charset="0"/>
                <a:cs typeface="Courier New" panose="02070309020205020404" pitchFamily="49" charset="0"/>
              </a:rPr>
              <a:t>(</a:t>
            </a:r>
            <a:r>
              <a:rPr lang="en-US" sz="1400" b="1" dirty="0" smtClean="0">
                <a:latin typeface="Courier New" panose="02070309020205020404" pitchFamily="49" charset="0"/>
                <a:cs typeface="Courier New" panose="02070309020205020404" pitchFamily="49" charset="0"/>
              </a:rPr>
              <a:t>“unchecked”</a:t>
            </a:r>
            <a:r>
              <a:rPr lang="en-US" sz="1400" dirty="0" smtClean="0">
                <a:latin typeface="Courier New" panose="02070309020205020404" pitchFamily="49" charset="0"/>
                <a:cs typeface="Courier New" panose="02070309020205020404" pitchFamily="49" charset="0"/>
              </a:rPr>
              <a:t>) </a:t>
            </a:r>
            <a:r>
              <a:rPr lang="zh-CN" altLang="en-US" sz="1400" dirty="0" smtClean="0">
                <a:latin typeface="Courier New" panose="02070309020205020404" pitchFamily="49" charset="0"/>
                <a:cs typeface="Courier New" panose="02070309020205020404" pitchFamily="49" charset="0"/>
              </a:rPr>
              <a:t>或 </a:t>
            </a:r>
            <a:r>
              <a:rPr lang="en-US" sz="1400" dirty="0" smtClean="0">
                <a:latin typeface="Courier New" panose="02070309020205020404" pitchFamily="49" charset="0"/>
                <a:cs typeface="Courier New" panose="02070309020205020404" pitchFamily="49" charset="0"/>
              </a:rPr>
              <a:t>@</a:t>
            </a:r>
            <a:r>
              <a:rPr lang="en-US" sz="1400" err="1" smtClean="0">
                <a:latin typeface="Courier New" panose="02070309020205020404" pitchFamily="49" charset="0"/>
                <a:cs typeface="Courier New" panose="02070309020205020404" pitchFamily="49" charset="0"/>
              </a:rPr>
              <a:t>SuppressWarnins</a:t>
            </a:r>
            <a:r>
              <a:rPr lang="en-US" sz="1400" smtClean="0">
                <a:latin typeface="Courier New" panose="02070309020205020404" pitchFamily="49" charset="0"/>
                <a:cs typeface="Courier New" panose="02070309020205020404" pitchFamily="49" charset="0"/>
              </a:rPr>
              <a:t>(</a:t>
            </a:r>
            <a:r>
              <a:rPr lang="en-US" sz="1400" b="1" smtClean="0">
                <a:latin typeface="Courier New" panose="02070309020205020404" pitchFamily="49" charset="0"/>
                <a:cs typeface="Courier New" panose="02070309020205020404" pitchFamily="49" charset="0"/>
              </a:rPr>
              <a:t>"</a:t>
            </a:r>
            <a:r>
              <a:rPr lang="en-US" sz="1400" smtClean="0"/>
              <a:t>value=</a:t>
            </a:r>
            <a:r>
              <a:rPr lang="en-US" sz="1400" b="1" smtClean="0">
                <a:latin typeface="Courier New" panose="02070309020205020404" pitchFamily="49" charset="0"/>
                <a:cs typeface="Courier New" panose="02070309020205020404" pitchFamily="49" charset="0"/>
              </a:rPr>
              <a:t>unchecked"</a:t>
            </a:r>
            <a:r>
              <a:rPr lang="en-US" sz="140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p:txBody>
      </p:sp>
      <p:sp>
        <p:nvSpPr>
          <p:cNvPr id="6" name="TextBox 5"/>
          <p:cNvSpPr txBox="1"/>
          <p:nvPr/>
        </p:nvSpPr>
        <p:spPr bwMode="auto">
          <a:xfrm>
            <a:off x="1071538" y="3831091"/>
            <a:ext cx="6786610" cy="1169551"/>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b="1" smtClean="0">
                <a:latin typeface="Courier New" panose="02070309020205020404" pitchFamily="49" charset="0"/>
                <a:cs typeface="Courier New" panose="02070309020205020404" pitchFamily="49" charset="0"/>
              </a:rPr>
              <a:t>@SuppressWarnings(value = "all")</a:t>
            </a:r>
            <a:endParaRPr lang="zh-CN" alt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public class SuppressWarningsDemo { </a:t>
            </a:r>
            <a:endParaRPr lang="zh-CN" alt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public static void main(String[] args) {</a:t>
            </a:r>
            <a:endParaRPr lang="zh-CN" altLang="en-US" sz="1400" smtClean="0">
              <a:latin typeface="Courier New" panose="02070309020205020404" pitchFamily="49" charset="0"/>
              <a:cs typeface="Courier New" panose="02070309020205020404" pitchFamily="49" charset="0"/>
            </a:endParaRPr>
          </a:p>
          <a:p>
            <a:r>
              <a:rPr lang="en-US" sz="1400" b="1" smtClean="0">
                <a:latin typeface="Courier New" panose="02070309020205020404" pitchFamily="49" charset="0"/>
                <a:cs typeface="Courier New" panose="02070309020205020404" pitchFamily="49" charset="0"/>
              </a:rPr>
              <a:t>    List&lt;String&gt; myList = new ArrayList(); // ①</a:t>
            </a:r>
            <a:endParaRPr lang="zh-CN" alt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a:t>
            </a:r>
            <a:endParaRPr lang="zh-CN" altLang="en-US" sz="1400">
              <a:latin typeface="Courier New" panose="02070309020205020404" pitchFamily="49" charset="0"/>
              <a:cs typeface="Courier New" panose="02070309020205020404" pitchFamily="49" charset="0"/>
            </a:endParaRPr>
          </a:p>
        </p:txBody>
      </p:sp>
      <p:sp>
        <p:nvSpPr>
          <p:cNvPr id="8" name="内容占位符 4"/>
          <p:cNvSpPr txBox="1"/>
          <p:nvPr/>
        </p:nvSpPr>
        <p:spPr bwMode="auto">
          <a:xfrm>
            <a:off x="357158" y="2000246"/>
            <a:ext cx="8207375" cy="500066"/>
          </a:xfrm>
          <a:prstGeom prst="rect">
            <a:avLst/>
          </a:prstGeom>
          <a:noFill/>
          <a:ln w="9525">
            <a:noFill/>
            <a:miter lim="800000"/>
          </a:ln>
        </p:spPr>
        <p:txBody>
          <a:bodyPr vert="horz" wrap="square" lIns="91440" tIns="45720" rIns="91440" bIns="45720" numCol="1" anchor="t" anchorCtr="0" compatLnSpc="1"/>
          <a:lstStyle/>
          <a:p>
            <a:pPr marL="342900" marR="0" lvl="0" indent="-342900" defTabSz="914400" fontAlgn="base" latinLnBrk="0">
              <a:lnSpc>
                <a:spcPct val="150000"/>
              </a:lnSpc>
              <a:spcBef>
                <a:spcPct val="20000"/>
              </a:spcBef>
              <a:spcAft>
                <a:spcPct val="0"/>
              </a:spcAft>
              <a:buClr>
                <a:schemeClr val="accent6"/>
              </a:buClr>
              <a:buSzTx/>
              <a:buFont typeface="Wingdings" panose="05000000000000000000" pitchFamily="2" charset="2"/>
              <a:buChar char="l"/>
              <a:defRPr/>
            </a:pPr>
            <a:r>
              <a:rPr lang="zh-CN" altLang="zh-CN" sz="2000" b="1" smtClean="0">
                <a:latin typeface="Adobe 宋体 Std L" pitchFamily="18" charset="-122"/>
                <a:ea typeface="Adobe 宋体 Std L" pitchFamily="18" charset="-122"/>
                <a:cs typeface="华文细黑" panose="02010600040101010101" pitchFamily="2" charset="-122"/>
              </a:rPr>
              <a:t>【示例】</a:t>
            </a:r>
            <a:r>
              <a:rPr lang="en-US" altLang="zh-CN" sz="2000" b="1" smtClean="0">
                <a:latin typeface="Adobe 宋体 Std L" pitchFamily="18" charset="-122"/>
                <a:ea typeface="Adobe 宋体 Std L" pitchFamily="18" charset="-122"/>
                <a:cs typeface="华文细黑" panose="02010600040101010101" pitchFamily="2" charset="-122"/>
              </a:rPr>
              <a:t>@</a:t>
            </a:r>
            <a:r>
              <a:rPr lang="en-US" altLang="zh-CN" sz="2000" b="1" dirty="0" smtClean="0">
                <a:latin typeface="Adobe 宋体 Std L" pitchFamily="18" charset="-122"/>
                <a:ea typeface="Adobe 宋体 Std L" pitchFamily="18" charset="-122"/>
                <a:cs typeface="华文细黑" panose="02010600040101010101" pitchFamily="2" charset="-122"/>
              </a:rPr>
              <a:t>SuppressWarnins</a:t>
            </a:r>
            <a:r>
              <a:rPr lang="zh-CN" altLang="zh-CN" sz="2000" b="1" smtClean="0">
                <a:latin typeface="Adobe 宋体 Std L" pitchFamily="18" charset="-122"/>
                <a:ea typeface="Adobe 宋体 Std L" pitchFamily="18" charset="-122"/>
                <a:cs typeface="华文细黑" panose="02010600040101010101" pitchFamily="2" charset="-122"/>
              </a:rPr>
              <a:t>注解忽略</a:t>
            </a:r>
            <a:r>
              <a:rPr lang="en-US" altLang="zh-CN" sz="2000" b="1" smtClean="0">
                <a:latin typeface="Adobe 宋体 Std L" pitchFamily="18" charset="-122"/>
                <a:ea typeface="Adobe 宋体 Std L" pitchFamily="18" charset="-122"/>
                <a:cs typeface="华文细黑" panose="02010600040101010101" pitchFamily="2" charset="-122"/>
              </a:rPr>
              <a:t>unchecked</a:t>
            </a:r>
            <a:r>
              <a:rPr lang="zh-CN" altLang="zh-CN" sz="2000" b="1" smtClean="0">
                <a:latin typeface="Adobe 宋体 Std L" pitchFamily="18" charset="-122"/>
                <a:ea typeface="Adobe 宋体 Std L" pitchFamily="18" charset="-122"/>
                <a:cs typeface="华文细黑" panose="02010600040101010101" pitchFamily="2" charset="-122"/>
              </a:rPr>
              <a:t>类型警告</a:t>
            </a:r>
            <a:endParaRPr lang="en-US" altLang="zh-CN" sz="2000" b="1" dirty="0" smtClean="0">
              <a:latin typeface="Adobe 宋体 Std L" pitchFamily="18" charset="-122"/>
              <a:ea typeface="Adobe 宋体 Std L" pitchFamily="18" charset="-122"/>
              <a:cs typeface="华文细黑" panose="02010600040101010101" pitchFamily="2" charset="-122"/>
            </a:endParaRPr>
          </a:p>
        </p:txBody>
      </p:sp>
      <p:sp>
        <p:nvSpPr>
          <p:cNvPr id="10" name="内容占位符 4"/>
          <p:cNvSpPr txBox="1"/>
          <p:nvPr/>
        </p:nvSpPr>
        <p:spPr bwMode="auto">
          <a:xfrm>
            <a:off x="357158" y="2857502"/>
            <a:ext cx="8207375" cy="1000132"/>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Char char="l"/>
              <a:defRPr/>
            </a:pPr>
            <a:r>
              <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在程序中使用没有泛型限制的集合将会引起编译器警告，可以使用</a:t>
            </a:r>
            <a:r>
              <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@SuppressWarnins</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注解抑制此类编译警告的发布</a:t>
            </a:r>
            <a:endParaRPr kumimoji="0" lang="zh-CN" altLang="zh-CN"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571504"/>
          </a:xfrm>
        </p:spPr>
        <p:txBody>
          <a:bodyPr/>
          <a:lstStyle/>
          <a:p>
            <a:r>
              <a:rPr lang="zh-CN" dirty="0"/>
              <a:t>“堆污染”是将一个不带泛型的变量赋值给一个带泛型</a:t>
            </a:r>
            <a:r>
              <a:rPr lang="zh-CN"/>
              <a:t>的</a:t>
            </a:r>
            <a:r>
              <a:rPr lang="zh-CN" smtClean="0"/>
              <a:t>变量</a:t>
            </a:r>
            <a:r>
              <a:rPr lang="zh-CN" altLang="en-US" smtClean="0"/>
              <a:t>，</a:t>
            </a:r>
            <a:r>
              <a:rPr lang="zh-CN"/>
              <a:t>将</a:t>
            </a:r>
            <a:r>
              <a:rPr lang="zh-CN" smtClean="0"/>
              <a:t>导</a:t>
            </a:r>
            <a:r>
              <a:rPr smtClean="0"/>
              <a:t> </a:t>
            </a:r>
            <a:r>
              <a:rPr lang="zh-CN" smtClean="0"/>
              <a:t>致</a:t>
            </a:r>
            <a:r>
              <a:rPr lang="zh-CN"/>
              <a:t>泛型变量</a:t>
            </a:r>
            <a:r>
              <a:rPr lang="zh-CN" smtClean="0"/>
              <a:t>污染</a:t>
            </a:r>
            <a:endParaRPr lang="en-US" altLang="zh-CN" dirty="0" smtClean="0"/>
          </a:p>
        </p:txBody>
      </p:sp>
      <p:sp>
        <p:nvSpPr>
          <p:cNvPr id="4" name="标题 3"/>
          <p:cNvSpPr>
            <a:spLocks noGrp="1"/>
          </p:cNvSpPr>
          <p:nvPr>
            <p:ph type="title"/>
          </p:nvPr>
        </p:nvSpPr>
        <p:spPr>
          <a:xfrm>
            <a:off x="468316" y="17845"/>
            <a:ext cx="6263924" cy="410765"/>
          </a:xfrm>
        </p:spPr>
        <p:txBody>
          <a:bodyPr/>
          <a:lstStyle/>
          <a:p>
            <a:r>
              <a:rPr lang="en-US" dirty="0" smtClean="0"/>
              <a:t>@</a:t>
            </a:r>
            <a:r>
              <a:rPr lang="en-US" dirty="0" err="1" smtClean="0"/>
              <a:t>SafeVarargs</a:t>
            </a:r>
            <a:r>
              <a:rPr dirty="0" smtClean="0"/>
              <a:t>注解</a:t>
            </a:r>
            <a:endParaRPr lang="zh-CN" altLang="en-US" dirty="0" smtClean="0"/>
          </a:p>
        </p:txBody>
      </p:sp>
      <p:sp>
        <p:nvSpPr>
          <p:cNvPr id="7" name="TextBox 6"/>
          <p:cNvSpPr txBox="1"/>
          <p:nvPr/>
        </p:nvSpPr>
        <p:spPr bwMode="auto">
          <a:xfrm>
            <a:off x="928662" y="1995686"/>
            <a:ext cx="7715304" cy="95410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List </a:t>
            </a:r>
            <a:r>
              <a:rPr lang="en-US" sz="1400" dirty="0" err="1" smtClean="0">
                <a:latin typeface="Courier New" panose="02070309020205020404" pitchFamily="49" charset="0"/>
                <a:cs typeface="Courier New" panose="02070309020205020404" pitchFamily="49" charset="0"/>
              </a:rPr>
              <a:t>list</a:t>
            </a:r>
            <a:r>
              <a:rPr lang="en-US" sz="1400" dirty="0" smtClean="0">
                <a:latin typeface="Courier New" panose="02070309020205020404" pitchFamily="49" charset="0"/>
                <a:cs typeface="Courier New" panose="02070309020205020404" pitchFamily="49" charset="0"/>
              </a:rPr>
              <a:t> =new </a:t>
            </a:r>
            <a:r>
              <a:rPr lang="en-US" sz="1400" dirty="0" err="1" smtClean="0">
                <a:latin typeface="Courier New" panose="02070309020205020404" pitchFamily="49" charset="0"/>
                <a:cs typeface="Courier New" panose="02070309020205020404" pitchFamily="49" charset="0"/>
              </a:rPr>
              <a:t>ArrayList</a:t>
            </a:r>
            <a:r>
              <a:rPr lang="en-US" sz="1400" dirty="0" smtClean="0">
                <a:latin typeface="Courier New" panose="02070309020205020404" pitchFamily="49" charset="0"/>
                <a:cs typeface="Courier New" panose="02070309020205020404" pitchFamily="49" charset="0"/>
              </a:rPr>
              <a:t>();//</a:t>
            </a:r>
            <a:r>
              <a:rPr lang="zh-CN" altLang="en-US" sz="1400" dirty="0" smtClean="0">
                <a:latin typeface="Courier New" panose="02070309020205020404" pitchFamily="49" charset="0"/>
                <a:cs typeface="Courier New" panose="02070309020205020404" pitchFamily="49" charset="0"/>
              </a:rPr>
              <a:t>没有使用泛型限制的集合</a:t>
            </a:r>
            <a:endParaRPr lang="zh-CN" altLang="en-US" sz="1400" dirty="0" smtClean="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list.add</a:t>
            </a:r>
            <a:r>
              <a:rPr lang="en-US" sz="1400" dirty="0" smtClean="0">
                <a:latin typeface="Courier New" panose="02070309020205020404" pitchFamily="49" charset="0"/>
                <a:cs typeface="Courier New" panose="02070309020205020404" pitchFamily="49" charset="0"/>
              </a:rPr>
              <a:t>(10);//</a:t>
            </a:r>
            <a:r>
              <a:rPr lang="zh-CN" altLang="en-US" sz="1400" dirty="0" smtClean="0">
                <a:latin typeface="Courier New" panose="02070309020205020404" pitchFamily="49" charset="0"/>
                <a:cs typeface="Courier New" panose="02070309020205020404" pitchFamily="49" charset="0"/>
              </a:rPr>
              <a:t>未经检查的类型转换，</a:t>
            </a:r>
            <a:r>
              <a:rPr lang="en-US" sz="1400" dirty="0" smtClean="0">
                <a:latin typeface="Courier New" panose="02070309020205020404" pitchFamily="49" charset="0"/>
                <a:cs typeface="Courier New" panose="02070309020205020404" pitchFamily="49" charset="0"/>
              </a:rPr>
              <a:t>unchecked</a:t>
            </a:r>
            <a:r>
              <a:rPr lang="zh-CN" altLang="en-US" sz="1400" dirty="0" smtClean="0">
                <a:latin typeface="Courier New" panose="02070309020205020404" pitchFamily="49" charset="0"/>
                <a:cs typeface="Courier New" panose="02070309020205020404" pitchFamily="49" charset="0"/>
              </a:rPr>
              <a:t>警告</a:t>
            </a:r>
            <a:endParaRPr lang="zh-CN" altLang="en-US" sz="1400"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List&lt;String&gt; </a:t>
            </a:r>
            <a:r>
              <a:rPr lang="en-US" sz="1400" b="1" dirty="0" err="1" smtClean="0">
                <a:latin typeface="Courier New" panose="02070309020205020404" pitchFamily="49" charset="0"/>
                <a:cs typeface="Courier New" panose="02070309020205020404" pitchFamily="49" charset="0"/>
              </a:rPr>
              <a:t>ls</a:t>
            </a:r>
            <a:r>
              <a:rPr lang="en-US" sz="1400" b="1" dirty="0" smtClean="0">
                <a:latin typeface="Courier New" panose="02070309020205020404" pitchFamily="49" charset="0"/>
                <a:cs typeface="Courier New" panose="02070309020205020404" pitchFamily="49" charset="0"/>
              </a:rPr>
              <a:t>=list;// ① </a:t>
            </a:r>
            <a:r>
              <a:rPr lang="zh-CN" altLang="en-US" sz="1400" b="1" dirty="0" smtClean="0">
                <a:latin typeface="Courier New" panose="02070309020205020404" pitchFamily="49" charset="0"/>
                <a:cs typeface="Courier New" panose="02070309020205020404" pitchFamily="49" charset="0"/>
              </a:rPr>
              <a:t>发生</a:t>
            </a:r>
            <a:r>
              <a:rPr lang="en-US" sz="1400" b="1" dirty="0" smtClean="0">
                <a:latin typeface="Courier New" panose="02070309020205020404" pitchFamily="49" charset="0"/>
                <a:cs typeface="Courier New" panose="02070309020205020404" pitchFamily="49" charset="0"/>
              </a:rPr>
              <a:t>“</a:t>
            </a:r>
            <a:r>
              <a:rPr lang="zh-CN" altLang="en-US" sz="1400" b="1" dirty="0" smtClean="0">
                <a:latin typeface="Courier New" panose="02070309020205020404" pitchFamily="49" charset="0"/>
                <a:cs typeface="Courier New" panose="02070309020205020404" pitchFamily="49" charset="0"/>
              </a:rPr>
              <a:t>堆污染</a:t>
            </a:r>
            <a:r>
              <a:rPr lang="en-US" sz="1400" b="1"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ls.get</a:t>
            </a:r>
            <a:r>
              <a:rPr lang="en-US" sz="1400" dirty="0" smtClean="0">
                <a:latin typeface="Courier New" panose="02070309020205020404" pitchFamily="49" charset="0"/>
                <a:cs typeface="Courier New" panose="02070309020205020404" pitchFamily="49" charset="0"/>
              </a:rPr>
              <a:t>(0));//</a:t>
            </a:r>
            <a:r>
              <a:rPr lang="zh-CN" altLang="en-US" sz="1400" dirty="0" smtClean="0">
                <a:latin typeface="Courier New" panose="02070309020205020404" pitchFamily="49" charset="0"/>
                <a:cs typeface="Courier New" panose="02070309020205020404" pitchFamily="49" charset="0"/>
              </a:rPr>
              <a:t>产生</a:t>
            </a:r>
            <a:r>
              <a:rPr lang="en-US" sz="1400" dirty="0" err="1" smtClean="0">
                <a:latin typeface="Courier New" panose="02070309020205020404" pitchFamily="49" charset="0"/>
                <a:cs typeface="Courier New" panose="02070309020205020404" pitchFamily="49" charset="0"/>
              </a:rPr>
              <a:t>ClassCastException</a:t>
            </a:r>
            <a:r>
              <a:rPr lang="zh-CN" altLang="en-US" sz="1400" dirty="0" smtClean="0">
                <a:latin typeface="Courier New" panose="02070309020205020404" pitchFamily="49" charset="0"/>
                <a:cs typeface="Courier New" panose="02070309020205020404" pitchFamily="49" charset="0"/>
              </a:rPr>
              <a:t>异常</a:t>
            </a:r>
            <a:r>
              <a:rPr lang="en-US" sz="1400" dirty="0" smtClean="0">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p:txBody>
      </p:sp>
      <p:pic>
        <p:nvPicPr>
          <p:cNvPr id="9" name="图片 8"/>
          <p:cNvPicPr>
            <a:picLocks noChangeAspect="1"/>
          </p:cNvPicPr>
          <p:nvPr/>
        </p:nvPicPr>
        <p:blipFill>
          <a:blip r:embed="rId1" cstate="print">
            <a:duotone>
              <a:schemeClr val="accent1">
                <a:shade val="45000"/>
                <a:satMod val="135000"/>
              </a:schemeClr>
              <a:prstClr val="white"/>
            </a:duotone>
          </a:blip>
          <a:stretch>
            <a:fillRect/>
          </a:stretch>
        </p:blipFill>
        <p:spPr>
          <a:xfrm>
            <a:off x="642911" y="3147814"/>
            <a:ext cx="484014" cy="484014"/>
          </a:xfrm>
          <a:prstGeom prst="rect">
            <a:avLst/>
          </a:prstGeom>
        </p:spPr>
      </p:pic>
      <p:sp>
        <p:nvSpPr>
          <p:cNvPr id="10" name="文本框 7"/>
          <p:cNvSpPr txBox="1"/>
          <p:nvPr/>
        </p:nvSpPr>
        <p:spPr>
          <a:xfrm rot="21540000">
            <a:off x="574350" y="3724845"/>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1" name="TextBox 10"/>
          <p:cNvSpPr txBox="1"/>
          <p:nvPr/>
        </p:nvSpPr>
        <p:spPr bwMode="auto">
          <a:xfrm>
            <a:off x="1428728" y="3147814"/>
            <a:ext cx="7143800" cy="830997"/>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zh-CN" altLang="en-US" sz="1600" dirty="0" smtClean="0">
                <a:latin typeface="Times New Roman" panose="02020603050405020304" pitchFamily="18" charset="0"/>
                <a:cs typeface="Times New Roman" panose="02020603050405020304" pitchFamily="18" charset="0"/>
              </a:rPr>
              <a:t>在</a:t>
            </a:r>
            <a:r>
              <a:rPr lang="en-US" sz="1600" dirty="0" smtClean="0">
                <a:latin typeface="Times New Roman" panose="02020603050405020304" pitchFamily="18" charset="0"/>
                <a:cs typeface="Times New Roman" panose="02020603050405020304" pitchFamily="18" charset="0"/>
              </a:rPr>
              <a:t>JDK 6.0</a:t>
            </a:r>
            <a:r>
              <a:rPr lang="zh-CN" altLang="en-US" sz="1600" dirty="0" smtClean="0">
                <a:latin typeface="Times New Roman" panose="02020603050405020304" pitchFamily="18" charset="0"/>
                <a:cs typeface="Times New Roman" panose="02020603050405020304" pitchFamily="18" charset="0"/>
              </a:rPr>
              <a:t>以及更早的版本中，</a:t>
            </a:r>
            <a:r>
              <a:rPr lang="en-US" sz="1600" dirty="0" smtClean="0">
                <a:latin typeface="Times New Roman" panose="02020603050405020304" pitchFamily="18" charset="0"/>
                <a:cs typeface="Times New Roman" panose="02020603050405020304" pitchFamily="18" charset="0"/>
              </a:rPr>
              <a:t>Java</a:t>
            </a:r>
            <a:r>
              <a:rPr lang="zh-CN" altLang="en-US" sz="1600" dirty="0" smtClean="0">
                <a:latin typeface="Times New Roman" panose="02020603050405020304" pitchFamily="18" charset="0"/>
                <a:cs typeface="Times New Roman" panose="02020603050405020304" pitchFamily="18" charset="0"/>
              </a:rPr>
              <a:t>编译器无法检测堆污染，因此既不会提示错误，也不会提示警告；而从</a:t>
            </a:r>
            <a:r>
              <a:rPr lang="en-US" sz="1600" dirty="0" smtClean="0">
                <a:latin typeface="Times New Roman" panose="02020603050405020304" pitchFamily="18" charset="0"/>
                <a:cs typeface="Times New Roman" panose="02020603050405020304" pitchFamily="18" charset="0"/>
              </a:rPr>
              <a:t>JDK 7.0</a:t>
            </a:r>
            <a:r>
              <a:rPr lang="zh-CN" altLang="en-US" sz="1600" dirty="0" smtClean="0">
                <a:latin typeface="Times New Roman" panose="02020603050405020304" pitchFamily="18" charset="0"/>
                <a:cs typeface="Times New Roman" panose="02020603050405020304" pitchFamily="18" charset="0"/>
              </a:rPr>
              <a:t>开始，</a:t>
            </a:r>
            <a:r>
              <a:rPr lang="en-US" sz="1600" dirty="0" smtClean="0">
                <a:latin typeface="Times New Roman" panose="02020603050405020304" pitchFamily="18" charset="0"/>
                <a:cs typeface="Times New Roman" panose="02020603050405020304" pitchFamily="18" charset="0"/>
              </a:rPr>
              <a:t>Java</a:t>
            </a:r>
            <a:r>
              <a:rPr lang="zh-CN" altLang="en-US" sz="1600" dirty="0" smtClean="0">
                <a:latin typeface="Times New Roman" panose="02020603050405020304" pitchFamily="18" charset="0"/>
                <a:cs typeface="Times New Roman" panose="02020603050405020304" pitchFamily="18" charset="0"/>
              </a:rPr>
              <a:t>编译器进行更严格的检查，会发出堆污染警告，以保证编程人员更早地注意到程序中存在的漏洞。</a:t>
            </a:r>
            <a:endParaRPr lang="zh-CN" altLang="en-US" sz="1600" dirty="0">
              <a:latin typeface="Times New Roman" panose="02020603050405020304" pitchFamily="18" charset="0"/>
              <a:ea typeface="Adobe 仿宋 Std R"/>
              <a:cs typeface="Times New Roman" panose="02020603050405020304" pitchFamily="18" charset="0"/>
            </a:endParaRPr>
          </a:p>
        </p:txBody>
      </p:sp>
      <p:sp>
        <p:nvSpPr>
          <p:cNvPr id="12" name="内容占位符 4"/>
          <p:cNvSpPr txBox="1"/>
          <p:nvPr/>
        </p:nvSpPr>
        <p:spPr bwMode="auto">
          <a:xfrm>
            <a:off x="357158" y="1500180"/>
            <a:ext cx="8207375" cy="571504"/>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Char char="l"/>
              <a:defRPr/>
            </a:pP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【示例】堆污染</a:t>
            </a:r>
            <a:endPar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defRPr/>
            </a:pPr>
            <a:endParaRPr kumimoji="0" lang="zh-CN" altLang="en-US"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
        <p:nvSpPr>
          <p:cNvPr id="13" name="TextBox 14"/>
          <p:cNvSpPr txBox="1">
            <a:spLocks noChangeArrowheads="1"/>
          </p:cNvSpPr>
          <p:nvPr/>
        </p:nvSpPr>
        <p:spPr bwMode="auto">
          <a:xfrm>
            <a:off x="857224" y="4225084"/>
            <a:ext cx="7290268"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讲师演示讲解</a:t>
            </a:r>
            <a:endParaRPr lang="en-US" altLang="zh-CN" sz="1600" b="1" i="0" dirty="0" smtClean="0">
              <a:latin typeface="黑体" panose="02010609060101010101" pitchFamily="49" charset="-122"/>
              <a:ea typeface="黑体" panose="02010609060101010101" pitchFamily="49" charset="-122"/>
            </a:endParaRPr>
          </a:p>
          <a:p>
            <a:pPr algn="ctr"/>
            <a:r>
              <a:rPr lang="en-US" altLang="zh-CN" sz="1400" b="1" i="0" dirty="0" smtClean="0"/>
              <a:t>【</a:t>
            </a:r>
            <a:r>
              <a:rPr lang="zh-CN" altLang="en-US" sz="1400" b="1" i="0" dirty="0" smtClean="0"/>
              <a:t>代码</a:t>
            </a:r>
            <a:r>
              <a:rPr lang="en-US" sz="1400" b="1" i="0" dirty="0" smtClean="0"/>
              <a:t>7- 15</a:t>
            </a:r>
            <a:r>
              <a:rPr lang="en-US" altLang="zh-CN" sz="1400" b="1" i="0" dirty="0" smtClean="0"/>
              <a:t>】</a:t>
            </a:r>
            <a:r>
              <a:rPr lang="en-US" sz="1400" b="1" i="0" dirty="0" smtClean="0"/>
              <a:t>SafeVarargsDemo.java</a:t>
            </a:r>
            <a:endParaRPr lang="zh-CN" altLang="en-US" sz="1400" i="0" dirty="0" smtClean="0">
              <a:cs typeface="Arial" panose="020B0604020202020204" pitchFamily="34" charset="0"/>
            </a:endParaRPr>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847573" y="3867894"/>
            <a:ext cx="582079" cy="72390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71486"/>
            <a:ext cx="8207375" cy="1357322"/>
          </a:xfrm>
        </p:spPr>
        <p:txBody>
          <a:bodyPr/>
          <a:lstStyle/>
          <a:p>
            <a:r>
              <a:rPr dirty="0"/>
              <a:t>@FunctionalInterface</a:t>
            </a:r>
            <a:r>
              <a:rPr lang="zh-CN" dirty="0"/>
              <a:t>注解用于指定某个接口必须是函数</a:t>
            </a:r>
            <a:r>
              <a:rPr lang="zh-CN"/>
              <a:t>式</a:t>
            </a:r>
            <a:r>
              <a:rPr lang="zh-CN" smtClean="0"/>
              <a:t>接口</a:t>
            </a:r>
            <a:endParaRPr dirty="0" smtClean="0"/>
          </a:p>
        </p:txBody>
      </p:sp>
      <p:sp>
        <p:nvSpPr>
          <p:cNvPr id="4" name="标题 3"/>
          <p:cNvSpPr>
            <a:spLocks noGrp="1"/>
          </p:cNvSpPr>
          <p:nvPr>
            <p:ph type="title"/>
          </p:nvPr>
        </p:nvSpPr>
        <p:spPr>
          <a:xfrm>
            <a:off x="468316" y="17845"/>
            <a:ext cx="6263924" cy="410765"/>
          </a:xfrm>
        </p:spPr>
        <p:txBody>
          <a:bodyPr/>
          <a:lstStyle/>
          <a:p>
            <a:r>
              <a:rPr lang="en-US" dirty="0" smtClean="0"/>
              <a:t>@</a:t>
            </a:r>
            <a:r>
              <a:rPr lang="en-US" dirty="0" err="1" smtClean="0"/>
              <a:t>FunctionalInterface</a:t>
            </a:r>
            <a:r>
              <a:rPr dirty="0" smtClean="0"/>
              <a:t>注解</a:t>
            </a:r>
            <a:endParaRPr lang="zh-CN" altLang="en-US" dirty="0" smtClean="0"/>
          </a:p>
        </p:txBody>
      </p:sp>
      <p:pic>
        <p:nvPicPr>
          <p:cNvPr id="8" name="图片 7"/>
          <p:cNvPicPr>
            <a:picLocks noChangeAspect="1"/>
          </p:cNvPicPr>
          <p:nvPr/>
        </p:nvPicPr>
        <p:blipFill>
          <a:blip r:embed="rId1" cstate="print">
            <a:duotone>
              <a:schemeClr val="accent1">
                <a:shade val="45000"/>
                <a:satMod val="135000"/>
              </a:schemeClr>
              <a:prstClr val="white"/>
            </a:duotone>
          </a:blip>
          <a:stretch>
            <a:fillRect/>
          </a:stretch>
        </p:blipFill>
        <p:spPr>
          <a:xfrm>
            <a:off x="500035" y="2000246"/>
            <a:ext cx="484014" cy="484014"/>
          </a:xfrm>
          <a:prstGeom prst="rect">
            <a:avLst/>
          </a:prstGeom>
        </p:spPr>
      </p:pic>
      <p:sp>
        <p:nvSpPr>
          <p:cNvPr id="9" name="文本框 7"/>
          <p:cNvSpPr txBox="1"/>
          <p:nvPr/>
        </p:nvSpPr>
        <p:spPr>
          <a:xfrm rot="21540000">
            <a:off x="431474" y="2577277"/>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0" name="TextBox 9"/>
          <p:cNvSpPr txBox="1"/>
          <p:nvPr/>
        </p:nvSpPr>
        <p:spPr bwMode="auto">
          <a:xfrm>
            <a:off x="1285852" y="1714494"/>
            <a:ext cx="7143800" cy="1323439"/>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zh-CN" altLang="en-US" sz="1600" smtClean="0">
                <a:latin typeface="Times New Roman" panose="02020603050405020304" pitchFamily="18" charset="0"/>
                <a:cs typeface="Times New Roman" panose="02020603050405020304" pitchFamily="18" charset="0"/>
              </a:rPr>
              <a:t>函数式接口是为</a:t>
            </a:r>
            <a:r>
              <a:rPr lang="en-US" altLang="zh-CN" sz="1600" smtClean="0">
                <a:latin typeface="Times New Roman" panose="02020603050405020304" pitchFamily="18" charset="0"/>
                <a:cs typeface="Times New Roman" panose="02020603050405020304" pitchFamily="18" charset="0"/>
              </a:rPr>
              <a:t>Java 8</a:t>
            </a:r>
            <a:r>
              <a:rPr lang="zh-CN" altLang="en-US" sz="1600" smtClean="0">
                <a:latin typeface="Times New Roman" panose="02020603050405020304" pitchFamily="18" charset="0"/>
                <a:cs typeface="Times New Roman" panose="02020603050405020304" pitchFamily="18" charset="0"/>
              </a:rPr>
              <a:t>的</a:t>
            </a:r>
            <a:r>
              <a:rPr lang="en-US" altLang="zh-CN" sz="1600" smtClean="0">
                <a:latin typeface="Times New Roman" panose="02020603050405020304" pitchFamily="18" charset="0"/>
                <a:cs typeface="Times New Roman" panose="02020603050405020304" pitchFamily="18" charset="0"/>
              </a:rPr>
              <a:t>Lambda</a:t>
            </a:r>
            <a:r>
              <a:rPr lang="zh-CN" altLang="en-US" sz="1600" smtClean="0">
                <a:latin typeface="Times New Roman" panose="02020603050405020304" pitchFamily="18" charset="0"/>
                <a:cs typeface="Times New Roman" panose="02020603050405020304" pitchFamily="18" charset="0"/>
              </a:rPr>
              <a:t>表达式准备的，</a:t>
            </a:r>
            <a:r>
              <a:rPr lang="en-US" altLang="zh-CN" sz="1600" smtClean="0">
                <a:latin typeface="Times New Roman" panose="02020603050405020304" pitchFamily="18" charset="0"/>
                <a:cs typeface="Times New Roman" panose="02020603050405020304" pitchFamily="18" charset="0"/>
              </a:rPr>
              <a:t>Java 8</a:t>
            </a:r>
            <a:r>
              <a:rPr lang="zh-CN" altLang="en-US" sz="1600" smtClean="0">
                <a:latin typeface="Times New Roman" panose="02020603050405020304" pitchFamily="18" charset="0"/>
                <a:cs typeface="Times New Roman" panose="02020603050405020304" pitchFamily="18" charset="0"/>
              </a:rPr>
              <a:t>允许使用</a:t>
            </a:r>
            <a:r>
              <a:rPr lang="en-US" altLang="zh-CN" sz="1600" smtClean="0">
                <a:latin typeface="Times New Roman" panose="02020603050405020304" pitchFamily="18" charset="0"/>
                <a:cs typeface="Times New Roman" panose="02020603050405020304" pitchFamily="18" charset="0"/>
              </a:rPr>
              <a:t>Lambda</a:t>
            </a:r>
            <a:r>
              <a:rPr lang="zh-CN" altLang="en-US" sz="1600" smtClean="0">
                <a:latin typeface="Times New Roman" panose="02020603050405020304" pitchFamily="18" charset="0"/>
                <a:cs typeface="Times New Roman" panose="02020603050405020304" pitchFamily="18" charset="0"/>
              </a:rPr>
              <a:t>表达式来创建函数式接口的实例，因此</a:t>
            </a:r>
            <a:r>
              <a:rPr lang="en-US" altLang="zh-CN" sz="1600" smtClean="0">
                <a:latin typeface="Times New Roman" panose="02020603050405020304" pitchFamily="18" charset="0"/>
                <a:cs typeface="Times New Roman" panose="02020603050405020304" pitchFamily="18" charset="0"/>
              </a:rPr>
              <a:t>Java 8</a:t>
            </a:r>
            <a:r>
              <a:rPr lang="zh-CN" altLang="en-US" sz="1600" smtClean="0">
                <a:latin typeface="Times New Roman" panose="02020603050405020304" pitchFamily="18" charset="0"/>
                <a:cs typeface="Times New Roman" panose="02020603050405020304" pitchFamily="18" charset="0"/>
              </a:rPr>
              <a:t>专门增加了</a:t>
            </a:r>
            <a:r>
              <a:rPr lang="en-US" altLang="zh-CN" sz="1600" smtClean="0">
                <a:latin typeface="Times New Roman" panose="02020603050405020304" pitchFamily="18" charset="0"/>
                <a:cs typeface="Times New Roman" panose="02020603050405020304" pitchFamily="18" charset="0"/>
              </a:rPr>
              <a:t>@FunctionalInterface</a:t>
            </a:r>
            <a:r>
              <a:rPr lang="zh-CN" altLang="en-US" sz="1600" smtClean="0">
                <a:latin typeface="Times New Roman" panose="02020603050405020304" pitchFamily="18" charset="0"/>
                <a:cs typeface="Times New Roman" panose="02020603050405020304" pitchFamily="18" charset="0"/>
              </a:rPr>
              <a:t>注解来指定某个接口必须是函数式接口。</a:t>
            </a:r>
            <a:r>
              <a:rPr lang="en-US" altLang="zh-CN" sz="1600" smtClean="0">
                <a:latin typeface="Times New Roman" panose="02020603050405020304" pitchFamily="18" charset="0"/>
                <a:cs typeface="Times New Roman" panose="02020603050405020304" pitchFamily="18" charset="0"/>
              </a:rPr>
              <a:t>@FunctionalInterface</a:t>
            </a:r>
            <a:r>
              <a:rPr lang="zh-CN" altLang="en-US" sz="1600" smtClean="0">
                <a:latin typeface="Times New Roman" panose="02020603050405020304" pitchFamily="18" charset="0"/>
                <a:cs typeface="Times New Roman" panose="02020603050405020304" pitchFamily="18" charset="0"/>
              </a:rPr>
              <a:t>注解只能修饰接口，不能修饰程序其他元素。另外，关于</a:t>
            </a:r>
            <a:r>
              <a:rPr lang="en-US" altLang="zh-CN" sz="1600" smtClean="0">
                <a:latin typeface="Times New Roman" panose="02020603050405020304" pitchFamily="18" charset="0"/>
                <a:cs typeface="Times New Roman" panose="02020603050405020304" pitchFamily="18" charset="0"/>
              </a:rPr>
              <a:t>Lambda</a:t>
            </a:r>
            <a:r>
              <a:rPr lang="zh-CN" altLang="en-US" sz="1600" smtClean="0">
                <a:latin typeface="Times New Roman" panose="02020603050405020304" pitchFamily="18" charset="0"/>
                <a:cs typeface="Times New Roman" panose="02020603050405020304" pitchFamily="18" charset="0"/>
              </a:rPr>
              <a:t>表达式的具体介绍参见本书第</a:t>
            </a:r>
            <a:r>
              <a:rPr lang="en-US" altLang="zh-CN" sz="1600" smtClean="0">
                <a:latin typeface="Times New Roman" panose="02020603050405020304" pitchFamily="18" charset="0"/>
                <a:cs typeface="Times New Roman" panose="02020603050405020304" pitchFamily="18" charset="0"/>
              </a:rPr>
              <a:t>8</a:t>
            </a:r>
            <a:r>
              <a:rPr lang="zh-CN" altLang="en-US" sz="1600" smtClean="0">
                <a:latin typeface="Times New Roman" panose="02020603050405020304" pitchFamily="18" charset="0"/>
                <a:cs typeface="Times New Roman" panose="02020603050405020304" pitchFamily="18" charset="0"/>
              </a:rPr>
              <a:t>章内容</a:t>
            </a:r>
            <a:r>
              <a:rPr lang="zh-CN" altLang="en-US" sz="1600" smtClean="0"/>
              <a:t>。</a:t>
            </a:r>
            <a:endParaRPr lang="zh-CN" altLang="en-US" sz="1600" smtClean="0"/>
          </a:p>
        </p:txBody>
      </p:sp>
      <p:grpSp>
        <p:nvGrpSpPr>
          <p:cNvPr id="11" name="组合 12"/>
          <p:cNvGrpSpPr/>
          <p:nvPr/>
        </p:nvGrpSpPr>
        <p:grpSpPr>
          <a:xfrm>
            <a:off x="1000100" y="3286130"/>
            <a:ext cx="7572428" cy="1071570"/>
            <a:chOff x="1071538" y="2928940"/>
            <a:chExt cx="6732631" cy="1071570"/>
          </a:xfrm>
        </p:grpSpPr>
        <p:sp>
          <p:nvSpPr>
            <p:cNvPr id="12"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a:t>
              </a:r>
              <a:r>
                <a:rPr lang="zh-CN" altLang="en-US" sz="1600" b="1" i="0" smtClean="0">
                  <a:latin typeface="黑体" panose="02010609060101010101" pitchFamily="49" charset="-122"/>
                  <a:ea typeface="黑体" panose="02010609060101010101" pitchFamily="49" charset="-122"/>
                </a:rPr>
                <a:t>演示讲解</a:t>
              </a:r>
              <a:endParaRPr lang="en-US" altLang="zh-CN" sz="1600" b="1" i="0" smtClean="0">
                <a:latin typeface="黑体" panose="02010609060101010101" pitchFamily="49" charset="-122"/>
                <a:ea typeface="黑体" panose="02010609060101010101" pitchFamily="49" charset="-122"/>
              </a:endParaRPr>
            </a:p>
            <a:p>
              <a:pPr algn="ctr"/>
              <a:r>
                <a:rPr lang="en-US" altLang="zh-CN" sz="1400" b="1" i="0" smtClean="0"/>
                <a:t>【</a:t>
              </a:r>
              <a:r>
                <a:rPr lang="zh-CN" altLang="en-US" sz="1400" b="1" i="0" smtClean="0"/>
                <a:t>代码</a:t>
              </a:r>
              <a:r>
                <a:rPr lang="en-US" sz="1400" b="1" i="0" smtClean="0"/>
                <a:t>7- 16</a:t>
              </a:r>
              <a:r>
                <a:rPr lang="en-US" altLang="zh-CN" sz="1400" b="1" i="0" smtClean="0"/>
                <a:t>】</a:t>
              </a:r>
              <a:r>
                <a:rPr lang="en-US" sz="1400" b="1" i="0" smtClean="0"/>
                <a:t>FunctionalInterfaceDemo.java</a:t>
              </a:r>
              <a:endParaRPr lang="zh-CN" altLang="en-US" sz="1400" i="0" smtClean="0"/>
            </a:p>
          </p:txBody>
        </p:sp>
        <p:pic>
          <p:nvPicPr>
            <p:cNvPr id="13" name="图片 12"/>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428596" y="642924"/>
            <a:ext cx="8358246" cy="2357452"/>
          </a:xfrm>
        </p:spPr>
        <p:txBody>
          <a:bodyPr/>
          <a:lstStyle/>
          <a:p>
            <a:r>
              <a:rPr lang="zh-CN" dirty="0"/>
              <a:t>本章任务是使用注解和格式化重新迭代升级“</a:t>
            </a:r>
            <a:r>
              <a:rPr dirty="0"/>
              <a:t>Q-DMS</a:t>
            </a:r>
            <a:r>
              <a:rPr lang="zh-CN" dirty="0"/>
              <a:t>数据挖掘”系统中的</a:t>
            </a:r>
            <a:r>
              <a:rPr lang="zh-CN" dirty="0" smtClean="0"/>
              <a:t>代码</a:t>
            </a:r>
            <a:r>
              <a:rPr lang="zh-CN" altLang="en-US" dirty="0" smtClean="0"/>
              <a:t>，具体要求如下：</a:t>
            </a:r>
            <a:endParaRPr lang="zh-CN" altLang="en-US"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smtClean="0"/>
              <a:t>任务驱动</a:t>
            </a:r>
            <a:endParaRPr lang="zh-CN" altLang="en-US" dirty="0"/>
          </a:p>
        </p:txBody>
      </p:sp>
      <p:sp>
        <p:nvSpPr>
          <p:cNvPr id="25" name="文本占位符 24"/>
          <p:cNvSpPr>
            <a:spLocks noGrp="1"/>
          </p:cNvSpPr>
          <p:nvPr>
            <p:ph type="body" sz="quarter" idx="11"/>
          </p:nvPr>
        </p:nvSpPr>
        <p:spPr>
          <a:xfrm>
            <a:off x="1000100" y="2000246"/>
            <a:ext cx="7172350" cy="1071570"/>
          </a:xfrm>
        </p:spPr>
        <p:txBody>
          <a:bodyPr/>
          <a:lstStyle/>
          <a:p>
            <a:pPr lvl="0"/>
            <a:r>
              <a:rPr dirty="0"/>
              <a:t>【任务</a:t>
            </a:r>
            <a:r>
              <a:rPr lang="en-US" dirty="0"/>
              <a:t>7-1</a:t>
            </a:r>
            <a:r>
              <a:rPr dirty="0"/>
              <a:t>】 使用注解重新迭代升级“</a:t>
            </a:r>
            <a:r>
              <a:rPr lang="en-US" dirty="0"/>
              <a:t>Q-DMS</a:t>
            </a:r>
            <a:r>
              <a:rPr dirty="0"/>
              <a:t>数据挖掘”系统中的代码。</a:t>
            </a:r>
            <a:endParaRPr dirty="0"/>
          </a:p>
          <a:p>
            <a:pPr lvl="0"/>
            <a:r>
              <a:rPr dirty="0"/>
              <a:t>【任务</a:t>
            </a:r>
            <a:r>
              <a:rPr lang="en-US" dirty="0"/>
              <a:t>7-2</a:t>
            </a:r>
            <a:r>
              <a:rPr dirty="0"/>
              <a:t>】 使用格式化将输出的日期进行格式化输出。</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bg/>
                                          </p:spTgt>
                                        </p:tgtEl>
                                        <p:attrNameLst>
                                          <p:attrName>style.visibility</p:attrName>
                                        </p:attrNameLst>
                                      </p:cBhvr>
                                      <p:to>
                                        <p:strVal val="visible"/>
                                      </p:to>
                                    </p:set>
                                    <p:anim calcmode="lin" valueType="num">
                                      <p:cBhvr additive="base">
                                        <p:cTn id="7"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anim calcmode="lin" valueType="num">
                                      <p:cBhvr additive="base">
                                        <p:cTn id="15"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642942"/>
          </a:xfrm>
        </p:spPr>
        <p:txBody>
          <a:bodyPr/>
          <a:lstStyle/>
          <a:p>
            <a:r>
              <a:rPr lang="zh-CN" smtClean="0"/>
              <a:t>使用</a:t>
            </a:r>
            <a:r>
              <a:t>@interface</a:t>
            </a:r>
            <a:r>
              <a:rPr lang="zh-CN"/>
              <a:t>定义一个新的注解</a:t>
            </a:r>
            <a:r>
              <a:rPr lang="zh-CN" smtClean="0"/>
              <a:t>类型</a:t>
            </a:r>
            <a:r>
              <a:rPr lang="zh-CN" altLang="en-US" smtClean="0"/>
              <a:t>，</a:t>
            </a:r>
            <a:r>
              <a:rPr lang="zh-CN"/>
              <a:t>其语法格式</a:t>
            </a:r>
            <a:endParaRPr altLang="zh-CN" dirty="0"/>
          </a:p>
        </p:txBody>
      </p:sp>
      <p:sp>
        <p:nvSpPr>
          <p:cNvPr id="4" name="标题 3"/>
          <p:cNvSpPr>
            <a:spLocks noGrp="1"/>
          </p:cNvSpPr>
          <p:nvPr>
            <p:ph type="title"/>
          </p:nvPr>
        </p:nvSpPr>
        <p:spPr>
          <a:xfrm>
            <a:off x="468316" y="17845"/>
            <a:ext cx="6263924" cy="410765"/>
          </a:xfrm>
        </p:spPr>
        <p:txBody>
          <a:bodyPr/>
          <a:lstStyle/>
          <a:p>
            <a:r>
              <a:rPr lang="en-US" dirty="0" smtClean="0"/>
              <a:t>7.4.2  </a:t>
            </a:r>
            <a:r>
              <a:rPr dirty="0" smtClean="0"/>
              <a:t>定义注解</a:t>
            </a:r>
            <a:endParaRPr lang="zh-CN" altLang="en-US" dirty="0" smtClean="0"/>
          </a:p>
        </p:txBody>
      </p:sp>
      <p:sp>
        <p:nvSpPr>
          <p:cNvPr id="6" name="TextBox 5"/>
          <p:cNvSpPr txBox="1"/>
          <p:nvPr/>
        </p:nvSpPr>
        <p:spPr bwMode="auto">
          <a:xfrm>
            <a:off x="357158" y="3714758"/>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7" name="TextBox 6"/>
          <p:cNvSpPr txBox="1"/>
          <p:nvPr/>
        </p:nvSpPr>
        <p:spPr bwMode="auto">
          <a:xfrm>
            <a:off x="714348" y="1214428"/>
            <a:ext cx="7715304" cy="738664"/>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a:t>
            </a:r>
            <a:r>
              <a:rPr lang="zh-CN" altLang="en-US" sz="1400" dirty="0" smtClean="0">
                <a:latin typeface="Courier New" panose="02070309020205020404" pitchFamily="49" charset="0"/>
                <a:cs typeface="Courier New" panose="02070309020205020404" pitchFamily="49" charset="0"/>
              </a:rPr>
              <a:t>访问符</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@interface</a:t>
            </a:r>
            <a:r>
              <a:rPr lang="en-US" sz="1400" dirty="0" smtClean="0">
                <a:latin typeface="Courier New" panose="02070309020205020404" pitchFamily="49" charset="0"/>
                <a:cs typeface="Courier New" panose="02070309020205020404" pitchFamily="49" charset="0"/>
              </a:rPr>
              <a:t> </a:t>
            </a:r>
            <a:r>
              <a:rPr lang="zh-CN" altLang="en-US" sz="1400" dirty="0" smtClean="0">
                <a:latin typeface="Courier New" panose="02070309020205020404" pitchFamily="49" charset="0"/>
                <a:cs typeface="Courier New" panose="02070309020205020404" pitchFamily="49" charset="0"/>
              </a:rPr>
              <a:t>注解名</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
        <p:nvSpPr>
          <p:cNvPr id="8" name="TextBox 7"/>
          <p:cNvSpPr txBox="1"/>
          <p:nvPr/>
        </p:nvSpPr>
        <p:spPr bwMode="auto">
          <a:xfrm>
            <a:off x="714348" y="2643188"/>
            <a:ext cx="7715304" cy="1169551"/>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@Retention(</a:t>
            </a:r>
            <a:r>
              <a:rPr lang="en-US" sz="1400" dirty="0" err="1" smtClean="0">
                <a:latin typeface="Courier New" panose="02070309020205020404" pitchFamily="49" charset="0"/>
                <a:cs typeface="Courier New" panose="02070309020205020404" pitchFamily="49" charset="0"/>
              </a:rPr>
              <a:t>RetentionPolicy.RUNTIME</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public</a:t>
            </a:r>
            <a:r>
              <a:rPr lang="en-US" sz="1400" b="1" dirty="0" smtClean="0">
                <a:latin typeface="Courier New" panose="02070309020205020404" pitchFamily="49" charset="0"/>
                <a:cs typeface="Courier New" panose="02070309020205020404" pitchFamily="49" charset="0"/>
              </a:rPr>
              <a:t> @interface</a:t>
            </a:r>
            <a:r>
              <a:rPr lang="en-US" sz="1400" dirty="0" smtClean="0">
                <a:latin typeface="Courier New" panose="02070309020205020404" pitchFamily="49" charset="0"/>
                <a:cs typeface="Courier New" panose="02070309020205020404" pitchFamily="49" charset="0"/>
              </a:rPr>
              <a:t> MyAnno1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String comment();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order();</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pic>
        <p:nvPicPr>
          <p:cNvPr id="9" name="图片 8"/>
          <p:cNvPicPr>
            <a:picLocks noChangeAspect="1"/>
          </p:cNvPicPr>
          <p:nvPr/>
        </p:nvPicPr>
        <p:blipFill>
          <a:blip r:embed="rId1" cstate="print">
            <a:duotone>
              <a:schemeClr val="accent1">
                <a:shade val="45000"/>
                <a:satMod val="135000"/>
              </a:schemeClr>
              <a:prstClr val="white"/>
            </a:duotone>
          </a:blip>
          <a:stretch>
            <a:fillRect/>
          </a:stretch>
        </p:blipFill>
        <p:spPr>
          <a:xfrm>
            <a:off x="714348" y="4000510"/>
            <a:ext cx="484014" cy="484014"/>
          </a:xfrm>
          <a:prstGeom prst="rect">
            <a:avLst/>
          </a:prstGeom>
        </p:spPr>
      </p:pic>
      <p:sp>
        <p:nvSpPr>
          <p:cNvPr id="10" name="文本框 7"/>
          <p:cNvSpPr txBox="1"/>
          <p:nvPr/>
        </p:nvSpPr>
        <p:spPr>
          <a:xfrm rot="21540000">
            <a:off x="645787" y="4577541"/>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1" name="TextBox 10"/>
          <p:cNvSpPr txBox="1"/>
          <p:nvPr/>
        </p:nvSpPr>
        <p:spPr bwMode="auto">
          <a:xfrm>
            <a:off x="1428728" y="4143386"/>
            <a:ext cx="6786610" cy="584775"/>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en-US" sz="1600" dirty="0" smtClean="0">
                <a:latin typeface="Times New Roman" panose="02020603050405020304" pitchFamily="18" charset="0"/>
                <a:cs typeface="Times New Roman" panose="02020603050405020304" pitchFamily="18" charset="0"/>
              </a:rPr>
              <a:t>@Retention</a:t>
            </a:r>
            <a:r>
              <a:rPr lang="zh-CN" altLang="en-US" sz="1600" dirty="0" smtClean="0">
                <a:latin typeface="Times New Roman" panose="02020603050405020304" pitchFamily="18" charset="0"/>
                <a:cs typeface="Times New Roman" panose="02020603050405020304" pitchFamily="18" charset="0"/>
              </a:rPr>
              <a:t>注解是</a:t>
            </a:r>
            <a:r>
              <a:rPr lang="en-US" sz="1600" dirty="0" smtClean="0">
                <a:latin typeface="Times New Roman" panose="02020603050405020304" pitchFamily="18" charset="0"/>
                <a:cs typeface="Times New Roman" panose="02020603050405020304" pitchFamily="18" charset="0"/>
              </a:rPr>
              <a:t>JDK</a:t>
            </a:r>
            <a:r>
              <a:rPr lang="zh-CN" altLang="en-US" sz="1600" dirty="0" smtClean="0">
                <a:latin typeface="Times New Roman" panose="02020603050405020304" pitchFamily="18" charset="0"/>
                <a:cs typeface="Times New Roman" panose="02020603050405020304" pitchFamily="18" charset="0"/>
              </a:rPr>
              <a:t>提供的元注解，有关</a:t>
            </a:r>
            <a:r>
              <a:rPr lang="en-US" sz="1600" dirty="0" smtClean="0">
                <a:latin typeface="Times New Roman" panose="02020603050405020304" pitchFamily="18" charset="0"/>
                <a:cs typeface="Times New Roman" panose="02020603050405020304" pitchFamily="18" charset="0"/>
              </a:rPr>
              <a:t>@Retention</a:t>
            </a:r>
            <a:r>
              <a:rPr lang="zh-CN" altLang="en-US" sz="1600" dirty="0" smtClean="0">
                <a:latin typeface="Times New Roman" panose="02020603050405020304" pitchFamily="18" charset="0"/>
                <a:cs typeface="Times New Roman" panose="02020603050405020304" pitchFamily="18" charset="0"/>
              </a:rPr>
              <a:t>元注解以及</a:t>
            </a:r>
            <a:r>
              <a:rPr lang="en-US" sz="1600" dirty="0" err="1" smtClean="0">
                <a:latin typeface="Times New Roman" panose="02020603050405020304" pitchFamily="18" charset="0"/>
                <a:cs typeface="Times New Roman" panose="02020603050405020304" pitchFamily="18" charset="0"/>
              </a:rPr>
              <a:t>RetentionPolicy</a:t>
            </a:r>
            <a:r>
              <a:rPr lang="zh-CN" altLang="en-US" sz="1600" dirty="0" smtClean="0">
                <a:latin typeface="Times New Roman" panose="02020603050405020304" pitchFamily="18" charset="0"/>
                <a:cs typeface="Times New Roman" panose="02020603050405020304" pitchFamily="18" charset="0"/>
              </a:rPr>
              <a:t>保留策略的详细介绍参见</a:t>
            </a:r>
            <a:r>
              <a:rPr lang="en-US" sz="1600" dirty="0" smtClean="0">
                <a:latin typeface="Times New Roman" panose="02020603050405020304" pitchFamily="18" charset="0"/>
                <a:cs typeface="Times New Roman" panose="02020603050405020304" pitchFamily="18" charset="0"/>
              </a:rPr>
              <a:t>7.4.7</a:t>
            </a:r>
            <a:r>
              <a:rPr lang="zh-CN" altLang="en-US" sz="1600" dirty="0" smtClean="0">
                <a:latin typeface="Times New Roman" panose="02020603050405020304" pitchFamily="18" charset="0"/>
                <a:cs typeface="Times New Roman" panose="02020603050405020304" pitchFamily="18" charset="0"/>
              </a:rPr>
              <a:t>节内容。</a:t>
            </a:r>
            <a:endParaRPr lang="zh-CN" altLang="en-US" sz="1600" dirty="0">
              <a:latin typeface="Times New Roman" panose="02020603050405020304" pitchFamily="18" charset="0"/>
              <a:ea typeface="Adobe 仿宋 Std R"/>
              <a:cs typeface="Times New Roman" panose="02020603050405020304" pitchFamily="18" charset="0"/>
            </a:endParaRPr>
          </a:p>
        </p:txBody>
      </p:sp>
      <p:sp>
        <p:nvSpPr>
          <p:cNvPr id="12" name="内容占位符 4"/>
          <p:cNvSpPr txBox="1"/>
          <p:nvPr/>
        </p:nvSpPr>
        <p:spPr bwMode="auto">
          <a:xfrm>
            <a:off x="357158" y="2071684"/>
            <a:ext cx="8207375" cy="642942"/>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Char char="l"/>
              <a:defRPr/>
            </a:pPr>
            <a:r>
              <a:rPr lang="en-US" altLang="zh-CN" sz="2000" b="1" smtClean="0">
                <a:latin typeface="Adobe 宋体 Std L" pitchFamily="18" charset="-122"/>
                <a:ea typeface="Adobe 宋体 Std L" pitchFamily="18" charset="-122"/>
                <a:cs typeface="华文细黑" panose="02010600040101010101" pitchFamily="2" charset="-122"/>
              </a:rPr>
              <a:t>MyAnno1.ja</a:t>
            </a:r>
            <a:r>
              <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va</a:t>
            </a:r>
            <a:endPar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defRPr/>
            </a:pPr>
            <a:endParaRPr kumimoji="0" lang="zh-CN" altLang="en-US"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P spid="10" grpId="0"/>
      <p:bldP spid="11"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358246" cy="4286280"/>
          </a:xfrm>
        </p:spPr>
        <p:txBody>
          <a:bodyPr/>
          <a:lstStyle/>
          <a:p>
            <a:r>
              <a:rPr lang="zh-CN" dirty="0"/>
              <a:t>自定义注解是通过</a:t>
            </a:r>
            <a:r>
              <a:rPr dirty="0"/>
              <a:t>@interface</a:t>
            </a:r>
            <a:r>
              <a:rPr lang="zh-CN" dirty="0"/>
              <a:t>声明，注解的成员由未实现的</a:t>
            </a:r>
            <a:r>
              <a:rPr lang="zh-CN"/>
              <a:t>方法</a:t>
            </a:r>
            <a:r>
              <a:rPr lang="zh-CN" smtClean="0"/>
              <a:t>组成</a:t>
            </a:r>
            <a:endParaRPr smtClean="0"/>
          </a:p>
          <a:p>
            <a:pPr>
              <a:buNone/>
            </a:pPr>
            <a:r>
              <a:rPr smtClean="0"/>
              <a:t>   </a:t>
            </a:r>
            <a:r>
              <a:rPr lang="zh-CN" smtClean="0"/>
              <a:t>【示例】</a:t>
            </a:r>
            <a:r>
              <a:rPr lang="zh-CN"/>
              <a:t>注解中的成员在使用时实现</a:t>
            </a:r>
            <a:endParaRPr lang="zh-CN"/>
          </a:p>
          <a:p>
            <a:pPr>
              <a:buNone/>
            </a:pPr>
            <a:endParaRPr altLang="zh-CN" dirty="0"/>
          </a:p>
          <a:p>
            <a:r>
              <a:rPr lang="zh-CN" dirty="0"/>
              <a:t>在定义注解时，可以使用</a:t>
            </a:r>
            <a:r>
              <a:rPr dirty="0"/>
              <a:t>default</a:t>
            </a:r>
            <a:r>
              <a:rPr lang="zh-CN" dirty="0"/>
              <a:t>语句为注解成员</a:t>
            </a:r>
            <a:r>
              <a:rPr lang="zh-CN"/>
              <a:t>指定</a:t>
            </a:r>
            <a:r>
              <a:rPr lang="zh-CN" smtClean="0"/>
              <a:t>缺省值</a:t>
            </a:r>
            <a:r>
              <a:rPr lang="zh-CN" altLang="en-US"/>
              <a:t>，</a:t>
            </a:r>
            <a:r>
              <a:rPr lang="zh-CN" smtClean="0"/>
              <a:t>其语法</a:t>
            </a:r>
            <a:endParaRPr dirty="0" smtClean="0"/>
          </a:p>
          <a:p>
            <a:endParaRPr altLang="zh-CN" dirty="0"/>
          </a:p>
          <a:p>
            <a:pPr>
              <a:buNone/>
            </a:pPr>
            <a:r>
              <a:rPr smtClean="0"/>
              <a:t>    </a:t>
            </a:r>
            <a:r>
              <a:rPr lang="zh-CN" smtClean="0"/>
              <a:t>【示例】包含缺省值的注解</a:t>
            </a:r>
            <a:endParaRPr lang="zh-CN" smtClean="0"/>
          </a:p>
          <a:p>
            <a:endParaRPr lang="en-US" altLang="zh-CN" dirty="0" smtClean="0"/>
          </a:p>
        </p:txBody>
      </p:sp>
      <p:sp>
        <p:nvSpPr>
          <p:cNvPr id="4" name="标题 3"/>
          <p:cNvSpPr>
            <a:spLocks noGrp="1"/>
          </p:cNvSpPr>
          <p:nvPr>
            <p:ph type="title"/>
          </p:nvPr>
        </p:nvSpPr>
        <p:spPr>
          <a:xfrm>
            <a:off x="468316" y="17845"/>
            <a:ext cx="6263924" cy="410765"/>
          </a:xfrm>
        </p:spPr>
        <p:txBody>
          <a:bodyPr/>
          <a:lstStyle/>
          <a:p>
            <a:endParaRPr lang="zh-CN" altLang="en-US" dirty="0" smtClean="0"/>
          </a:p>
        </p:txBody>
      </p:sp>
      <p:sp>
        <p:nvSpPr>
          <p:cNvPr id="7" name="TextBox 6"/>
          <p:cNvSpPr txBox="1"/>
          <p:nvPr/>
        </p:nvSpPr>
        <p:spPr bwMode="auto">
          <a:xfrm>
            <a:off x="857224" y="1548464"/>
            <a:ext cx="6715172"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@MyAnno1(comment="</a:t>
            </a:r>
            <a:r>
              <a:rPr lang="zh-CN" altLang="en-US" sz="1400" dirty="0" smtClean="0">
                <a:latin typeface="Courier New" panose="02070309020205020404" pitchFamily="49" charset="0"/>
                <a:cs typeface="Courier New" panose="02070309020205020404" pitchFamily="49" charset="0"/>
              </a:rPr>
              <a:t>功能描述</a:t>
            </a:r>
            <a:r>
              <a:rPr lang="en-US" sz="1400" dirty="0" smtClean="0">
                <a:latin typeface="Courier New" panose="02070309020205020404" pitchFamily="49" charset="0"/>
                <a:cs typeface="Courier New" panose="02070309020205020404" pitchFamily="49" charset="0"/>
              </a:rPr>
              <a:t>",order =1)</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r>
              <a:rPr lang="zh-CN" altLang="en-US" sz="1400" dirty="0" smtClean="0">
                <a:latin typeface="Courier New" panose="02070309020205020404" pitchFamily="49" charset="0"/>
                <a:cs typeface="Courier New" panose="02070309020205020404" pitchFamily="49" charset="0"/>
              </a:rPr>
              <a:t>程序单元（类、接口、方法等）</a:t>
            </a:r>
            <a:endParaRPr lang="zh-CN" altLang="en-US" sz="1400" dirty="0">
              <a:latin typeface="Courier New" panose="02070309020205020404" pitchFamily="49" charset="0"/>
              <a:cs typeface="Courier New" panose="02070309020205020404" pitchFamily="49" charset="0"/>
            </a:endParaRPr>
          </a:p>
        </p:txBody>
      </p:sp>
      <p:sp>
        <p:nvSpPr>
          <p:cNvPr id="8" name="TextBox 7"/>
          <p:cNvSpPr txBox="1"/>
          <p:nvPr/>
        </p:nvSpPr>
        <p:spPr bwMode="auto">
          <a:xfrm>
            <a:off x="857224" y="2692601"/>
            <a:ext cx="6715172"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zh-CN" altLang="en-US" sz="1400" dirty="0" smtClean="0">
                <a:latin typeface="Courier New" panose="02070309020205020404" pitchFamily="49" charset="0"/>
                <a:cs typeface="Courier New" panose="02070309020205020404" pitchFamily="49" charset="0"/>
              </a:rPr>
              <a:t>类型 成员</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default</a:t>
            </a:r>
            <a:r>
              <a:rPr lang="en-US" sz="1400" dirty="0" smtClean="0">
                <a:latin typeface="Courier New" panose="02070309020205020404" pitchFamily="49" charset="0"/>
                <a:cs typeface="Courier New" panose="02070309020205020404" pitchFamily="49" charset="0"/>
              </a:rPr>
              <a:t> </a:t>
            </a:r>
            <a:r>
              <a:rPr lang="zh-CN" altLang="en-US" sz="1400" dirty="0" smtClean="0">
                <a:latin typeface="Courier New" panose="02070309020205020404" pitchFamily="49" charset="0"/>
                <a:cs typeface="Courier New" panose="02070309020205020404" pitchFamily="49" charset="0"/>
              </a:rPr>
              <a:t>值</a:t>
            </a:r>
            <a:r>
              <a:rPr lang="en-US" sz="1400" dirty="0" smtClean="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
        <p:nvSpPr>
          <p:cNvPr id="9" name="TextBox 8"/>
          <p:cNvSpPr txBox="1"/>
          <p:nvPr/>
        </p:nvSpPr>
        <p:spPr bwMode="auto">
          <a:xfrm>
            <a:off x="857224" y="3643320"/>
            <a:ext cx="6715172" cy="95410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public @interface MyAnno1{</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String comment();</a:t>
            </a:r>
            <a:endParaRPr lang="zh-CN" altLang="en-US" sz="1400"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order() default 1;</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571768"/>
          </a:xfrm>
        </p:spPr>
        <p:txBody>
          <a:bodyPr/>
          <a:lstStyle/>
          <a:p>
            <a:r>
              <a:rPr smtClean="0"/>
              <a:t>AnnotatedElement</a:t>
            </a:r>
            <a:r>
              <a:rPr lang="zh-CN" dirty="0"/>
              <a:t>接口，用于在反射过程中获取注解信息，并为注解相关操作</a:t>
            </a:r>
            <a:r>
              <a:rPr lang="zh-CN"/>
              <a:t>提供</a:t>
            </a:r>
            <a:r>
              <a:rPr lang="zh-CN" smtClean="0"/>
              <a:t>支持</a:t>
            </a:r>
            <a:r>
              <a:rPr lang="zh-CN" altLang="en-US" smtClean="0"/>
              <a:t>，</a:t>
            </a:r>
            <a:r>
              <a:t>AnnotatedElement</a:t>
            </a:r>
            <a:r>
              <a:rPr lang="zh-CN"/>
              <a:t>接口中的</a:t>
            </a:r>
            <a:r>
              <a:rPr lang="zh-CN" smtClean="0"/>
              <a:t>方法</a:t>
            </a:r>
            <a:r>
              <a:rPr lang="zh-CN" altLang="en-US" smtClean="0"/>
              <a:t>有</a:t>
            </a:r>
            <a:endParaRPr dirty="0" smtClean="0"/>
          </a:p>
          <a:p>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7.4.3  </a:t>
            </a:r>
            <a:r>
              <a:rPr dirty="0" smtClean="0"/>
              <a:t>使用注解</a:t>
            </a:r>
            <a:endParaRPr lang="zh-CN" altLang="en-US" dirty="0" smtClean="0"/>
          </a:p>
        </p:txBody>
      </p:sp>
      <p:graphicFrame>
        <p:nvGraphicFramePr>
          <p:cNvPr id="7" name="表格 6"/>
          <p:cNvGraphicFramePr>
            <a:graphicFrameLocks noGrp="1"/>
          </p:cNvGraphicFramePr>
          <p:nvPr/>
        </p:nvGraphicFramePr>
        <p:xfrm>
          <a:off x="857224" y="1571618"/>
          <a:ext cx="7429552" cy="1767840"/>
        </p:xfrm>
        <a:graphic>
          <a:graphicData uri="http://schemas.openxmlformats.org/drawingml/2006/table">
            <a:tbl>
              <a:tblPr firstRow="1" bandRow="1">
                <a:tableStyleId>{5C22544A-7EE6-4342-B048-85BDC9FD1C3A}</a:tableStyleId>
              </a:tblPr>
              <a:tblGrid>
                <a:gridCol w="4224647"/>
                <a:gridCol w="3204905"/>
              </a:tblGrid>
              <a:tr h="311617">
                <a:tc>
                  <a:txBody>
                    <a:bodyPr/>
                    <a:lstStyle/>
                    <a:p>
                      <a:pPr algn="ctr"/>
                      <a:r>
                        <a:rPr lang="zh-CN" altLang="en-US" sz="1600" dirty="0" smtClean="0"/>
                        <a:t>方法</a:t>
                      </a:r>
                      <a:endParaRPr lang="zh-CN" altLang="en-US" sz="1600" dirty="0"/>
                    </a:p>
                  </a:txBody>
                  <a:tcPr/>
                </a:tc>
                <a:tc>
                  <a:txBody>
                    <a:bodyPr/>
                    <a:lstStyle/>
                    <a:p>
                      <a:pPr algn="ctr"/>
                      <a:r>
                        <a:rPr lang="zh-CN" altLang="en-US" sz="1600" dirty="0" smtClean="0"/>
                        <a:t>功能描述</a:t>
                      </a:r>
                      <a:endParaRPr lang="zh-CN" altLang="en-US" sz="1600" dirty="0"/>
                    </a:p>
                  </a:txBody>
                  <a:tcPr/>
                </a:tc>
              </a:tr>
              <a:tr h="283289">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Annotation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getAnnotation</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annotype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返回调用对象的注解</a:t>
                      </a:r>
                      <a:endParaRPr lang="zh-CN" altLang="en-US" sz="1400" dirty="0">
                        <a:latin typeface="Times New Roman" panose="02020603050405020304" pitchFamily="18" charset="0"/>
                        <a:cs typeface="Times New Roman" panose="02020603050405020304" pitchFamily="18" charset="0"/>
                      </a:endParaRPr>
                    </a:p>
                  </a:txBody>
                  <a:tcPr/>
                </a:tc>
              </a:tr>
              <a:tr h="283289">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Annotation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getAnnotation</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annotype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返回调用对象的所有注解</a:t>
                      </a:r>
                      <a:endParaRPr lang="zh-CN" altLang="en-US" sz="1400" dirty="0">
                        <a:latin typeface="Times New Roman" panose="02020603050405020304" pitchFamily="18" charset="0"/>
                        <a:cs typeface="Times New Roman" panose="02020603050405020304" pitchFamily="18" charset="0"/>
                      </a:endParaRPr>
                    </a:p>
                  </a:txBody>
                  <a:tcPr/>
                </a:tc>
              </a:tr>
              <a:tr h="283289">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Annotation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getDeclareedAnnotations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返回调用对象的所有非继承注解</a:t>
                      </a:r>
                      <a:endParaRPr lang="zh-CN" altLang="en-US" sz="1400" dirty="0">
                        <a:latin typeface="Times New Roman" panose="02020603050405020304" pitchFamily="18" charset="0"/>
                        <a:cs typeface="Times New Roman" panose="02020603050405020304" pitchFamily="18" charset="0"/>
                      </a:endParaRPr>
                    </a:p>
                  </a:txBody>
                  <a:tcPr/>
                </a:tc>
              </a:tr>
              <a:tr h="481591">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Boolean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isAnnotationPresent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annotype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判断与调用对象关联的注解是由</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annoType</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指定的</a:t>
                      </a:r>
                      <a:endParaRPr lang="zh-CN" altLang="en-US" sz="1400" dirty="0">
                        <a:latin typeface="Times New Roman" panose="02020603050405020304" pitchFamily="18" charset="0"/>
                        <a:cs typeface="Times New Roman" panose="02020603050405020304" pitchFamily="18" charset="0"/>
                      </a:endParaRPr>
                    </a:p>
                  </a:txBody>
                  <a:tcPr/>
                </a:tc>
              </a:tr>
            </a:tbl>
          </a:graphicData>
        </a:graphic>
      </p:graphicFrame>
      <p:pic>
        <p:nvPicPr>
          <p:cNvPr id="10" name="图片 9"/>
          <p:cNvPicPr>
            <a:picLocks noChangeAspect="1"/>
          </p:cNvPicPr>
          <p:nvPr/>
        </p:nvPicPr>
        <p:blipFill>
          <a:blip r:embed="rId1" cstate="print">
            <a:duotone>
              <a:schemeClr val="accent1">
                <a:shade val="45000"/>
                <a:satMod val="135000"/>
              </a:schemeClr>
              <a:prstClr val="white"/>
            </a:duotone>
          </a:blip>
          <a:stretch>
            <a:fillRect/>
          </a:stretch>
        </p:blipFill>
        <p:spPr>
          <a:xfrm>
            <a:off x="714348" y="4302314"/>
            <a:ext cx="484014" cy="484014"/>
          </a:xfrm>
          <a:prstGeom prst="rect">
            <a:avLst/>
          </a:prstGeom>
        </p:spPr>
      </p:pic>
      <p:sp>
        <p:nvSpPr>
          <p:cNvPr id="11" name="文本框 7"/>
          <p:cNvSpPr txBox="1"/>
          <p:nvPr/>
        </p:nvSpPr>
        <p:spPr>
          <a:xfrm rot="21540000">
            <a:off x="645787" y="4802693"/>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2" name="TextBox 11"/>
          <p:cNvSpPr txBox="1"/>
          <p:nvPr/>
        </p:nvSpPr>
        <p:spPr bwMode="auto">
          <a:xfrm>
            <a:off x="1357290" y="4333416"/>
            <a:ext cx="7358114" cy="738664"/>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zh-CN" altLang="en-US" sz="1400" dirty="0" smtClean="0">
                <a:latin typeface="Times New Roman" panose="02020603050405020304" pitchFamily="18" charset="0"/>
                <a:cs typeface="Times New Roman" panose="02020603050405020304" pitchFamily="18" charset="0"/>
              </a:rPr>
              <a:t>为了能使用反射机制获取注解的相关信息，在定义注解时必须将注解的保留策略设置为</a:t>
            </a:r>
            <a:r>
              <a:rPr lang="en-US" sz="1400" dirty="0" err="1" smtClean="0">
                <a:latin typeface="Times New Roman" panose="02020603050405020304" pitchFamily="18" charset="0"/>
                <a:cs typeface="Times New Roman" panose="02020603050405020304" pitchFamily="18" charset="0"/>
              </a:rPr>
              <a:t>RetentionPolicy.RUNTIME</a:t>
            </a:r>
            <a:r>
              <a:rPr lang="zh-CN" altLang="en-US" sz="1400" dirty="0" smtClean="0">
                <a:latin typeface="Times New Roman" panose="02020603050405020304" pitchFamily="18" charset="0"/>
                <a:cs typeface="Times New Roman" panose="02020603050405020304" pitchFamily="18" charset="0"/>
              </a:rPr>
              <a:t>，否则获取不到注解对象，程序将会引发</a:t>
            </a:r>
            <a:r>
              <a:rPr lang="en-US" sz="1400" dirty="0" err="1" smtClean="0">
                <a:latin typeface="Times New Roman" panose="02020603050405020304" pitchFamily="18" charset="0"/>
                <a:cs typeface="Times New Roman" panose="02020603050405020304" pitchFamily="18" charset="0"/>
              </a:rPr>
              <a:t>NullPointerException</a:t>
            </a:r>
            <a:r>
              <a:rPr lang="zh-CN" altLang="en-US" sz="1400" dirty="0" smtClean="0">
                <a:latin typeface="Times New Roman" panose="02020603050405020304" pitchFamily="18" charset="0"/>
                <a:cs typeface="Times New Roman" panose="02020603050405020304" pitchFamily="18" charset="0"/>
              </a:rPr>
              <a:t>空地址异常，读者可以自行测试。</a:t>
            </a:r>
            <a:endParaRPr lang="zh-CN" altLang="en-US" sz="1400" dirty="0">
              <a:latin typeface="Times New Roman" panose="02020603050405020304" pitchFamily="18" charset="0"/>
              <a:ea typeface="Adobe 仿宋 Std R"/>
              <a:cs typeface="Times New Roman" panose="02020603050405020304" pitchFamily="18" charset="0"/>
            </a:endParaRPr>
          </a:p>
        </p:txBody>
      </p:sp>
      <p:grpSp>
        <p:nvGrpSpPr>
          <p:cNvPr id="8" name="组合 12"/>
          <p:cNvGrpSpPr/>
          <p:nvPr/>
        </p:nvGrpSpPr>
        <p:grpSpPr>
          <a:xfrm>
            <a:off x="928662" y="3214692"/>
            <a:ext cx="7929618" cy="928694"/>
            <a:chOff x="1071538" y="2928940"/>
            <a:chExt cx="6732631" cy="928694"/>
          </a:xfrm>
        </p:grpSpPr>
        <p:sp>
          <p:nvSpPr>
            <p:cNvPr id="9" name="TextBox 14"/>
            <p:cNvSpPr txBox="1">
              <a:spLocks noChangeArrowheads="1"/>
            </p:cNvSpPr>
            <p:nvPr/>
          </p:nvSpPr>
          <p:spPr bwMode="auto">
            <a:xfrm>
              <a:off x="1071538" y="3214692"/>
              <a:ext cx="6481763" cy="642942"/>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dirty="0" smtClean="0">
                  <a:latin typeface="黑体" panose="02010609060101010101" pitchFamily="49" charset="-122"/>
                  <a:ea typeface="黑体" panose="02010609060101010101" pitchFamily="49" charset="-122"/>
                </a:rPr>
                <a:t>讲师演示讲解</a:t>
              </a:r>
              <a:endParaRPr lang="zh-CN" altLang="en-US" sz="1800" dirty="0" smtClean="0"/>
            </a:p>
            <a:p>
              <a:pPr algn="ctr">
                <a:lnSpc>
                  <a:spcPct val="150000"/>
                </a:lnSpc>
                <a:defRPr/>
              </a:pPr>
              <a:r>
                <a:rPr lang="en-US" altLang="zh-CN" sz="1400" b="1" i="0" smtClean="0"/>
                <a:t>【</a:t>
              </a:r>
              <a:r>
                <a:rPr lang="zh-CN" altLang="en-US" sz="1400" b="1" i="0" smtClean="0"/>
                <a:t>代码</a:t>
              </a:r>
              <a:r>
                <a:rPr lang="en-US" sz="1400" b="1" i="0" smtClean="0"/>
                <a:t>7- 18</a:t>
              </a:r>
              <a:r>
                <a:rPr lang="en-US" altLang="zh-CN" sz="1400" b="1" i="0" smtClean="0"/>
                <a:t>】 </a:t>
              </a:r>
              <a:r>
                <a:rPr lang="en-US" sz="1400" b="1" i="0" smtClean="0"/>
                <a:t>AnnoDemo1.java</a:t>
              </a:r>
              <a:endParaRPr lang="zh-CN" altLang="en-US" sz="1400" i="0" smtClean="0"/>
            </a:p>
            <a:p>
              <a:pPr algn="ctr" eaLnBrk="1" hangingPunct="1">
                <a:lnSpc>
                  <a:spcPct val="150000"/>
                </a:lnSpc>
                <a:defRPr/>
              </a:pPr>
              <a:endParaRPr lang="zh-CN" altLang="en-US" sz="1400" b="1" i="0" dirty="0" smtClean="0">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4071966"/>
          </a:xfrm>
        </p:spPr>
        <p:txBody>
          <a:bodyPr/>
          <a:lstStyle/>
          <a:p>
            <a:r>
              <a:rPr lang="zh-CN" dirty="0" smtClean="0"/>
              <a:t>元</a:t>
            </a:r>
            <a:r>
              <a:rPr lang="zh-CN" dirty="0"/>
              <a:t>注解的作用就是负责注解</a:t>
            </a:r>
            <a:r>
              <a:rPr lang="zh-CN"/>
              <a:t>其他</a:t>
            </a:r>
            <a:r>
              <a:rPr lang="zh-CN" smtClean="0"/>
              <a:t>注解</a:t>
            </a:r>
            <a:endParaRPr smtClean="0"/>
          </a:p>
          <a:p>
            <a:r>
              <a:rPr smtClean="0"/>
              <a:t>Java 8</a:t>
            </a:r>
            <a:r>
              <a:rPr lang="zh-CN" altLang="en-US" smtClean="0"/>
              <a:t>在</a:t>
            </a:r>
            <a:r>
              <a:rPr smtClean="0"/>
              <a:t>java.lang.annotation</a:t>
            </a:r>
            <a:r>
              <a:rPr lang="zh-CN"/>
              <a:t>包下提供了</a:t>
            </a:r>
            <a:r>
              <a:t>6</a:t>
            </a:r>
            <a:r>
              <a:rPr lang="zh-CN"/>
              <a:t>个元注解</a:t>
            </a:r>
            <a:endParaRPr dirty="0" smtClean="0"/>
          </a:p>
          <a:p>
            <a:pPr lvl="1">
              <a:lnSpc>
                <a:spcPct val="150000"/>
              </a:lnSpc>
            </a:pPr>
            <a:r>
              <a:rPr sz="2000" i="0" dirty="0"/>
              <a:t>@</a:t>
            </a:r>
            <a:r>
              <a:rPr sz="2000" i="0" dirty="0" smtClean="0"/>
              <a:t>Retention</a:t>
            </a:r>
            <a:endParaRPr lang="zh-CN" sz="2000" i="0" dirty="0"/>
          </a:p>
          <a:p>
            <a:pPr lvl="1">
              <a:lnSpc>
                <a:spcPct val="150000"/>
              </a:lnSpc>
            </a:pPr>
            <a:r>
              <a:rPr sz="2000" i="0" dirty="0"/>
              <a:t>@</a:t>
            </a:r>
            <a:r>
              <a:rPr sz="2000" i="0" dirty="0" smtClean="0"/>
              <a:t>Document</a:t>
            </a:r>
            <a:endParaRPr lang="zh-CN" sz="2000" i="0" dirty="0"/>
          </a:p>
          <a:p>
            <a:pPr lvl="1">
              <a:lnSpc>
                <a:spcPct val="150000"/>
              </a:lnSpc>
            </a:pPr>
            <a:r>
              <a:rPr sz="2000" i="0" dirty="0"/>
              <a:t>@</a:t>
            </a:r>
            <a:r>
              <a:rPr sz="2000" i="0" dirty="0" smtClean="0"/>
              <a:t>Target</a:t>
            </a:r>
            <a:endParaRPr lang="zh-CN" sz="2000" i="0" dirty="0"/>
          </a:p>
          <a:p>
            <a:pPr lvl="1">
              <a:lnSpc>
                <a:spcPct val="150000"/>
              </a:lnSpc>
            </a:pPr>
            <a:r>
              <a:rPr sz="2000" i="0" dirty="0"/>
              <a:t>@</a:t>
            </a:r>
            <a:r>
              <a:rPr sz="2000" i="0" dirty="0" smtClean="0"/>
              <a:t>Inherited</a:t>
            </a:r>
            <a:endParaRPr lang="zh-CN" sz="2000" i="0" dirty="0"/>
          </a:p>
          <a:p>
            <a:pPr lvl="1">
              <a:lnSpc>
                <a:spcPct val="150000"/>
              </a:lnSpc>
            </a:pPr>
            <a:r>
              <a:rPr sz="2000" i="0"/>
              <a:t>@</a:t>
            </a:r>
            <a:r>
              <a:rPr sz="2000" i="0" smtClean="0"/>
              <a:t>Repeatable</a:t>
            </a:r>
            <a:endParaRPr lang="en-US" sz="2000" i="0" smtClean="0"/>
          </a:p>
          <a:p>
            <a:pPr lvl="1">
              <a:lnSpc>
                <a:spcPct val="150000"/>
              </a:lnSpc>
            </a:pPr>
            <a:r>
              <a:rPr sz="2000" i="0"/>
              <a:t>类型注解（</a:t>
            </a:r>
            <a:r>
              <a:rPr lang="en-US" sz="2000" i="0"/>
              <a:t>Type Annotation</a:t>
            </a:r>
            <a:r>
              <a:rPr sz="2000" i="0" smtClean="0"/>
              <a:t>）</a:t>
            </a:r>
            <a:endParaRPr lang="en-US" altLang="zh-CN" sz="2000" i="0" dirty="0" smtClean="0"/>
          </a:p>
        </p:txBody>
      </p:sp>
      <p:sp>
        <p:nvSpPr>
          <p:cNvPr id="4" name="标题 3"/>
          <p:cNvSpPr>
            <a:spLocks noGrp="1"/>
          </p:cNvSpPr>
          <p:nvPr>
            <p:ph type="title"/>
          </p:nvPr>
        </p:nvSpPr>
        <p:spPr>
          <a:xfrm>
            <a:off x="468316" y="17845"/>
            <a:ext cx="6263924" cy="410765"/>
          </a:xfrm>
        </p:spPr>
        <p:txBody>
          <a:bodyPr/>
          <a:lstStyle/>
          <a:p>
            <a:r>
              <a:rPr lang="en-US" dirty="0" smtClean="0"/>
              <a:t>7.4.4  </a:t>
            </a:r>
            <a:r>
              <a:rPr dirty="0" smtClean="0"/>
              <a:t>元注解</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1500198"/>
          </a:xfrm>
        </p:spPr>
        <p:txBody>
          <a:bodyPr/>
          <a:lstStyle/>
          <a:p>
            <a:r>
              <a:rPr dirty="0"/>
              <a:t>@Retention</a:t>
            </a:r>
            <a:r>
              <a:rPr lang="zh-CN" dirty="0"/>
              <a:t>注解用于指定被修饰的注解可以保留多</a:t>
            </a:r>
            <a:r>
              <a:rPr lang="zh-CN"/>
              <a:t>长</a:t>
            </a:r>
            <a:r>
              <a:rPr lang="zh-CN" smtClean="0"/>
              <a:t>时间</a:t>
            </a:r>
            <a:endParaRPr smtClean="0"/>
          </a:p>
          <a:p>
            <a:r>
              <a:rPr smtClean="0"/>
              <a:t>@</a:t>
            </a:r>
            <a:r>
              <a:rPr dirty="0"/>
              <a:t>Retention</a:t>
            </a:r>
            <a:r>
              <a:rPr lang="zh-CN" dirty="0"/>
              <a:t>使用</a:t>
            </a:r>
            <a:r>
              <a:rPr dirty="0"/>
              <a:t>java.lang.annotation.RetentionPolicy</a:t>
            </a:r>
            <a:r>
              <a:rPr lang="zh-CN" dirty="0"/>
              <a:t>来指定保留</a:t>
            </a:r>
            <a:r>
              <a:rPr lang="zh-CN"/>
              <a:t>策略</a:t>
            </a:r>
            <a:r>
              <a:rPr lang="zh-CN" smtClean="0"/>
              <a:t>值</a:t>
            </a:r>
            <a:r>
              <a:rPr lang="zh-CN" altLang="en-US"/>
              <a:t>。</a:t>
            </a:r>
            <a:r>
              <a:rPr lang="zh-CN" smtClean="0"/>
              <a:t>注解</a:t>
            </a:r>
            <a:r>
              <a:rPr lang="zh-CN"/>
              <a:t>保留策略</a:t>
            </a:r>
            <a:r>
              <a:rPr lang="zh-CN" smtClean="0"/>
              <a:t>值</a:t>
            </a:r>
            <a:r>
              <a:rPr lang="zh-CN" altLang="en-US"/>
              <a:t>有三个</a:t>
            </a:r>
            <a:endParaRPr dirty="0" smtClean="0"/>
          </a:p>
          <a:p>
            <a:endParaRPr altLang="zh-CN" dirty="0"/>
          </a:p>
          <a:p>
            <a:endParaRPr altLang="zh-CN" dirty="0" smtClean="0"/>
          </a:p>
          <a:p>
            <a:endParaRPr altLang="zh-CN" dirty="0"/>
          </a:p>
          <a:p>
            <a:r>
              <a:rPr lang="zh-CN" dirty="0"/>
              <a:t>【示例】运行时</a:t>
            </a:r>
            <a:r>
              <a:rPr dirty="0"/>
              <a:t>JVM</a:t>
            </a:r>
            <a:r>
              <a:rPr lang="zh-CN" dirty="0"/>
              <a:t>可以获取</a:t>
            </a:r>
            <a:r>
              <a:rPr lang="zh-CN"/>
              <a:t>注解</a:t>
            </a:r>
            <a:r>
              <a:rPr lang="zh-CN" smtClean="0"/>
              <a:t>信息</a:t>
            </a:r>
            <a:endParaRPr lang="zh-CN" dirty="0"/>
          </a:p>
        </p:txBody>
      </p:sp>
      <p:sp>
        <p:nvSpPr>
          <p:cNvPr id="4" name="标题 3"/>
          <p:cNvSpPr>
            <a:spLocks noGrp="1"/>
          </p:cNvSpPr>
          <p:nvPr>
            <p:ph type="title"/>
          </p:nvPr>
        </p:nvSpPr>
        <p:spPr>
          <a:xfrm>
            <a:off x="468316" y="17845"/>
            <a:ext cx="6263924" cy="410765"/>
          </a:xfrm>
        </p:spPr>
        <p:txBody>
          <a:bodyPr/>
          <a:lstStyle/>
          <a:p>
            <a:r>
              <a:rPr lang="en-US" dirty="0" smtClean="0"/>
              <a:t>@Retention</a:t>
            </a:r>
            <a:r>
              <a:rPr dirty="0" smtClean="0"/>
              <a:t>注解</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graphicFrame>
        <p:nvGraphicFramePr>
          <p:cNvPr id="7" name="表格 6"/>
          <p:cNvGraphicFramePr>
            <a:graphicFrameLocks noGrp="1"/>
          </p:cNvGraphicFramePr>
          <p:nvPr/>
        </p:nvGraphicFramePr>
        <p:xfrm>
          <a:off x="857224" y="2071682"/>
          <a:ext cx="7643866" cy="1353273"/>
        </p:xfrm>
        <a:graphic>
          <a:graphicData uri="http://schemas.openxmlformats.org/drawingml/2006/table">
            <a:tbl>
              <a:tblPr firstRow="1" bandRow="1">
                <a:tableStyleId>{5C22544A-7EE6-4342-B048-85BDC9FD1C3A}</a:tableStyleId>
              </a:tblPr>
              <a:tblGrid>
                <a:gridCol w="2638149"/>
                <a:gridCol w="5005717"/>
              </a:tblGrid>
              <a:tr h="339331">
                <a:tc>
                  <a:txBody>
                    <a:bodyPr/>
                    <a:lstStyle/>
                    <a:p>
                      <a:pPr algn="ctr"/>
                      <a:r>
                        <a:rPr lang="zh-CN" altLang="en-US" sz="1600" dirty="0" smtClean="0"/>
                        <a:t>策略值</a:t>
                      </a:r>
                      <a:endParaRPr lang="zh-CN" altLang="en-US" sz="1600" dirty="0"/>
                    </a:p>
                  </a:txBody>
                  <a:tcPr/>
                </a:tc>
                <a:tc>
                  <a:txBody>
                    <a:bodyPr/>
                    <a:lstStyle/>
                    <a:p>
                      <a:pPr algn="ctr"/>
                      <a:r>
                        <a:rPr lang="zh-CN" altLang="en-US" sz="1600" dirty="0" smtClean="0"/>
                        <a:t>功能描述</a:t>
                      </a:r>
                      <a:endParaRPr lang="zh-CN" altLang="en-US" sz="1600" dirty="0"/>
                    </a:p>
                  </a:txBody>
                  <a:tcPr/>
                </a:tc>
              </a:tr>
              <a:tr h="339331">
                <a:tc>
                  <a:txBody>
                    <a:bodyPr/>
                    <a:lstStyle/>
                    <a:p>
                      <a:r>
                        <a:rPr lang="en-US" sz="1600" kern="1200" dirty="0" err="1" smtClean="0">
                          <a:solidFill>
                            <a:schemeClr val="dk1"/>
                          </a:solidFill>
                          <a:latin typeface="Times New Roman" panose="02020603050405020304" pitchFamily="18" charset="0"/>
                          <a:ea typeface="+mn-ea"/>
                          <a:cs typeface="Times New Roman" panose="02020603050405020304" pitchFamily="18" charset="0"/>
                        </a:rPr>
                        <a:t>RetentionPolicy.SOURCE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注解只在源文件中保留，在编译期间删除</a:t>
                      </a:r>
                      <a:endParaRPr lang="zh-CN" altLang="en-US" sz="1600" dirty="0">
                        <a:latin typeface="Times New Roman" panose="02020603050405020304" pitchFamily="18" charset="0"/>
                        <a:cs typeface="Times New Roman" panose="02020603050405020304" pitchFamily="18" charset="0"/>
                      </a:endParaRPr>
                    </a:p>
                  </a:txBody>
                  <a:tcPr/>
                </a:tc>
              </a:tr>
              <a:tr h="0">
                <a:tc>
                  <a:txBody>
                    <a:bodyPr/>
                    <a:lstStyle/>
                    <a:p>
                      <a:r>
                        <a:rPr lang="en-US" sz="1600" kern="1200" dirty="0" err="1" smtClean="0">
                          <a:solidFill>
                            <a:schemeClr val="dk1"/>
                          </a:solidFill>
                          <a:latin typeface="Times New Roman" panose="02020603050405020304" pitchFamily="18" charset="0"/>
                          <a:ea typeface="+mn-ea"/>
                          <a:cs typeface="Times New Roman" panose="02020603050405020304" pitchFamily="18" charset="0"/>
                        </a:rPr>
                        <a:t>RetentionPolicy.CLASS</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注解只在编译期间存在于</a:t>
                      </a:r>
                      <a:r>
                        <a:rPr lang="en-US" sz="16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文件中</a:t>
                      </a:r>
                      <a:endParaRPr lang="zh-CN" altLang="en-US" sz="1600" dirty="0">
                        <a:latin typeface="Times New Roman" panose="02020603050405020304" pitchFamily="18" charset="0"/>
                        <a:cs typeface="Times New Roman" panose="02020603050405020304" pitchFamily="18" charset="0"/>
                      </a:endParaRPr>
                    </a:p>
                  </a:txBody>
                  <a:tcPr/>
                </a:tc>
              </a:tr>
              <a:tr h="339331">
                <a:tc>
                  <a:txBody>
                    <a:bodyPr/>
                    <a:lstStyle/>
                    <a:p>
                      <a:r>
                        <a:rPr lang="en-US" sz="1600" kern="1200" dirty="0" err="1" smtClean="0">
                          <a:solidFill>
                            <a:schemeClr val="dk1"/>
                          </a:solidFill>
                          <a:latin typeface="Times New Roman" panose="02020603050405020304" pitchFamily="18" charset="0"/>
                          <a:ea typeface="+mn-ea"/>
                          <a:cs typeface="Times New Roman" panose="02020603050405020304" pitchFamily="18" charset="0"/>
                        </a:rPr>
                        <a:t>RetentionPolicy.RUNTIME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运行时</a:t>
                      </a:r>
                      <a:r>
                        <a:rPr lang="en-US" sz="1600" kern="1200" dirty="0" smtClean="0">
                          <a:solidFill>
                            <a:schemeClr val="dk1"/>
                          </a:solidFill>
                          <a:latin typeface="Times New Roman" panose="02020603050405020304" pitchFamily="18" charset="0"/>
                          <a:ea typeface="+mn-ea"/>
                          <a:cs typeface="Times New Roman" panose="02020603050405020304" pitchFamily="18" charset="0"/>
                        </a:rPr>
                        <a:t>JVM</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可以获取注解信息是最长注解持续期</a:t>
                      </a:r>
                      <a:endParaRPr lang="zh-CN" altLang="en-US" sz="1600" dirty="0">
                        <a:latin typeface="Times New Roman" panose="02020603050405020304" pitchFamily="18" charset="0"/>
                        <a:cs typeface="Times New Roman" panose="02020603050405020304" pitchFamily="18" charset="0"/>
                      </a:endParaRPr>
                    </a:p>
                  </a:txBody>
                  <a:tcPr/>
                </a:tc>
              </a:tr>
            </a:tbl>
          </a:graphicData>
        </a:graphic>
      </p:graphicFrame>
      <p:sp>
        <p:nvSpPr>
          <p:cNvPr id="8" name="TextBox 7"/>
          <p:cNvSpPr txBox="1"/>
          <p:nvPr/>
        </p:nvSpPr>
        <p:spPr bwMode="auto">
          <a:xfrm>
            <a:off x="1071538" y="4071948"/>
            <a:ext cx="6715172"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@Retention(</a:t>
            </a:r>
            <a:r>
              <a:rPr lang="en-US" sz="1400" dirty="0" err="1" smtClean="0">
                <a:latin typeface="Courier New" panose="02070309020205020404" pitchFamily="49" charset="0"/>
                <a:cs typeface="Courier New" panose="02070309020205020404" pitchFamily="49" charset="0"/>
              </a:rPr>
              <a:t>RetentionPolicy.RUNTIME</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r>
              <a:rPr lang="zh-CN" altLang="en-US" sz="1400" dirty="0" smtClean="0">
                <a:latin typeface="Courier New" panose="02070309020205020404" pitchFamily="49" charset="0"/>
                <a:cs typeface="Courier New" panose="02070309020205020404" pitchFamily="49" charset="0"/>
              </a:rPr>
              <a:t>定义注解</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571768"/>
          </a:xfrm>
        </p:spPr>
        <p:txBody>
          <a:bodyPr/>
          <a:lstStyle/>
          <a:p>
            <a:r>
              <a:rPr dirty="0"/>
              <a:t>@Document</a:t>
            </a:r>
            <a:r>
              <a:rPr lang="zh-CN" dirty="0"/>
              <a:t>注解用于指定被修饰的注解可以被</a:t>
            </a:r>
            <a:r>
              <a:rPr dirty="0"/>
              <a:t>javadoc</a:t>
            </a:r>
            <a:r>
              <a:rPr lang="zh-CN" dirty="0"/>
              <a:t>工具提取</a:t>
            </a:r>
            <a:r>
              <a:rPr lang="zh-CN"/>
              <a:t>成</a:t>
            </a:r>
            <a:r>
              <a:rPr lang="zh-CN" smtClean="0"/>
              <a:t>文档</a:t>
            </a:r>
            <a:endParaRPr lang="zh-CN" dirty="0"/>
          </a:p>
          <a:p>
            <a:r>
              <a:rPr lang="zh-CN" dirty="0"/>
              <a:t>【示例】</a:t>
            </a:r>
            <a:r>
              <a:rPr dirty="0"/>
              <a:t>@Document</a:t>
            </a:r>
            <a:r>
              <a:rPr lang="zh-CN" dirty="0"/>
              <a:t>文档注解</a:t>
            </a:r>
            <a:endParaRPr lang="zh-CN" dirty="0"/>
          </a:p>
          <a:p>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@Document</a:t>
            </a:r>
            <a:r>
              <a:rPr dirty="0" smtClean="0"/>
              <a:t>注解</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7" name="TextBox 6"/>
          <p:cNvSpPr txBox="1"/>
          <p:nvPr/>
        </p:nvSpPr>
        <p:spPr bwMode="auto">
          <a:xfrm>
            <a:off x="1000100" y="2071684"/>
            <a:ext cx="6715172"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@Document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r>
              <a:rPr lang="zh-CN" altLang="en-US" sz="1400" dirty="0" smtClean="0">
                <a:latin typeface="Courier New" panose="02070309020205020404" pitchFamily="49" charset="0"/>
                <a:cs typeface="Courier New" panose="02070309020205020404" pitchFamily="49" charset="0"/>
              </a:rPr>
              <a:t>定义注解</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1643074"/>
          </a:xfrm>
        </p:spPr>
        <p:txBody>
          <a:bodyPr/>
          <a:lstStyle/>
          <a:p>
            <a:pPr>
              <a:lnSpc>
                <a:spcPct val="100000"/>
              </a:lnSpc>
            </a:pPr>
            <a:r>
              <a:rPr dirty="0"/>
              <a:t>@Target</a:t>
            </a:r>
            <a:r>
              <a:rPr lang="zh-CN" dirty="0"/>
              <a:t>注解用来限制注解的</a:t>
            </a:r>
            <a:r>
              <a:rPr lang="zh-CN"/>
              <a:t>使用</a:t>
            </a:r>
            <a:r>
              <a:rPr lang="zh-CN" smtClean="0"/>
              <a:t>范围</a:t>
            </a:r>
            <a:r>
              <a:rPr lang="zh-CN" altLang="en-US" smtClean="0"/>
              <a:t>，</a:t>
            </a:r>
            <a:r>
              <a:rPr lang="zh-CN"/>
              <a:t>其语法</a:t>
            </a:r>
            <a:r>
              <a:rPr lang="zh-CN" smtClean="0"/>
              <a:t>格式</a:t>
            </a:r>
            <a:endParaRPr smtClean="0"/>
          </a:p>
          <a:p>
            <a:pPr>
              <a:lnSpc>
                <a:spcPct val="100000"/>
              </a:lnSpc>
              <a:buNone/>
            </a:pPr>
            <a:endParaRPr altLang="zh-CN" dirty="0"/>
          </a:p>
          <a:p>
            <a:pPr>
              <a:lnSpc>
                <a:spcPct val="100000"/>
              </a:lnSpc>
            </a:pPr>
            <a:r>
              <a:rPr lang="zh-CN" dirty="0" smtClean="0"/>
              <a:t>应用</a:t>
            </a:r>
            <a:r>
              <a:rPr lang="zh-CN" dirty="0"/>
              <a:t>类型使用</a:t>
            </a:r>
            <a:r>
              <a:rPr dirty="0"/>
              <a:t>ElementType</a:t>
            </a:r>
            <a:r>
              <a:rPr lang="zh-CN" dirty="0"/>
              <a:t>枚举</a:t>
            </a:r>
            <a:r>
              <a:rPr lang="zh-CN"/>
              <a:t>进行</a:t>
            </a:r>
            <a:r>
              <a:rPr lang="zh-CN" smtClean="0"/>
              <a:t>指定</a:t>
            </a:r>
            <a:r>
              <a:rPr lang="zh-CN" altLang="en-US" smtClean="0"/>
              <a:t>，</a:t>
            </a:r>
            <a:r>
              <a:rPr lang="zh-CN"/>
              <a:t>其枚举</a:t>
            </a:r>
            <a:r>
              <a:rPr lang="zh-CN" smtClean="0"/>
              <a:t>值</a:t>
            </a:r>
            <a:r>
              <a:rPr lang="zh-CN" altLang="en-US" smtClean="0"/>
              <a:t>有</a:t>
            </a:r>
            <a:endParaRPr smtClean="0"/>
          </a:p>
          <a:p>
            <a:pPr>
              <a:lnSpc>
                <a:spcPct val="100000"/>
              </a:lnSpc>
            </a:pPr>
            <a:endParaRPr altLang="zh-CN"/>
          </a:p>
          <a:p>
            <a:pPr>
              <a:lnSpc>
                <a:spcPct val="100000"/>
              </a:lnSpc>
            </a:pPr>
            <a:endParaRPr altLang="zh-CN" smtClean="0"/>
          </a:p>
          <a:p>
            <a:pPr>
              <a:lnSpc>
                <a:spcPct val="100000"/>
              </a:lnSpc>
            </a:pPr>
            <a:endParaRPr altLang="zh-CN"/>
          </a:p>
          <a:p>
            <a:pPr>
              <a:lnSpc>
                <a:spcPct val="100000"/>
              </a:lnSpc>
            </a:pPr>
            <a:endParaRPr altLang="zh-CN" smtClean="0"/>
          </a:p>
          <a:p>
            <a:pPr>
              <a:lnSpc>
                <a:spcPct val="100000"/>
              </a:lnSpc>
            </a:pPr>
            <a:endParaRPr altLang="zh-CN"/>
          </a:p>
          <a:p>
            <a:pPr>
              <a:lnSpc>
                <a:spcPct val="100000"/>
              </a:lnSpc>
            </a:pPr>
            <a:endParaRPr altLang="zh-CN" smtClean="0"/>
          </a:p>
          <a:p>
            <a:pPr>
              <a:lnSpc>
                <a:spcPct val="100000"/>
              </a:lnSpc>
            </a:pPr>
            <a:endParaRPr altLang="zh-CN"/>
          </a:p>
          <a:p>
            <a:pPr>
              <a:lnSpc>
                <a:spcPct val="100000"/>
              </a:lnSpc>
            </a:pPr>
            <a:r>
              <a:rPr lang="zh-CN"/>
              <a:t>【示例】指定注解只能修饰字段</a:t>
            </a:r>
            <a:endParaRPr lang="zh-CN"/>
          </a:p>
          <a:p>
            <a:pPr>
              <a:lnSpc>
                <a:spcPct val="100000"/>
              </a:lnSpc>
            </a:pPr>
            <a:endParaRPr lang="en-US" altLang="zh-CN" dirty="0" smtClean="0"/>
          </a:p>
        </p:txBody>
      </p:sp>
      <p:sp>
        <p:nvSpPr>
          <p:cNvPr id="4" name="标题 3"/>
          <p:cNvSpPr>
            <a:spLocks noGrp="1"/>
          </p:cNvSpPr>
          <p:nvPr>
            <p:ph type="title"/>
          </p:nvPr>
        </p:nvSpPr>
        <p:spPr>
          <a:xfrm>
            <a:off x="468316" y="17845"/>
            <a:ext cx="6263924" cy="410765"/>
          </a:xfrm>
        </p:spPr>
        <p:txBody>
          <a:bodyPr/>
          <a:lstStyle/>
          <a:p>
            <a:r>
              <a:rPr lang="en-US" dirty="0" smtClean="0"/>
              <a:t>@Target</a:t>
            </a:r>
            <a:r>
              <a:rPr dirty="0" smtClean="0"/>
              <a:t>注解</a:t>
            </a:r>
            <a:endParaRPr lang="zh-CN" altLang="en-US" dirty="0" smtClean="0"/>
          </a:p>
        </p:txBody>
      </p:sp>
      <p:sp>
        <p:nvSpPr>
          <p:cNvPr id="7" name="TextBox 6"/>
          <p:cNvSpPr txBox="1"/>
          <p:nvPr/>
        </p:nvSpPr>
        <p:spPr bwMode="auto">
          <a:xfrm>
            <a:off x="857224" y="928676"/>
            <a:ext cx="6500858" cy="276999"/>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200" dirty="0" smtClean="0">
                <a:latin typeface="Courier New" panose="02070309020205020404" pitchFamily="49" charset="0"/>
                <a:cs typeface="Courier New" panose="02070309020205020404" pitchFamily="49" charset="0"/>
              </a:rPr>
              <a:t>@Target({</a:t>
            </a:r>
            <a:r>
              <a:rPr lang="zh-CN" altLang="en-US" sz="1200" dirty="0" smtClean="0">
                <a:latin typeface="Courier New" panose="02070309020205020404" pitchFamily="49" charset="0"/>
                <a:cs typeface="Courier New" panose="02070309020205020404" pitchFamily="49" charset="0"/>
              </a:rPr>
              <a:t>应用类型</a:t>
            </a:r>
            <a:r>
              <a:rPr lang="en-US" sz="1200" dirty="0" smtClean="0">
                <a:latin typeface="Courier New" panose="02070309020205020404" pitchFamily="49" charset="0"/>
                <a:cs typeface="Courier New" panose="02070309020205020404" pitchFamily="49" charset="0"/>
              </a:rPr>
              <a:t>1,</a:t>
            </a:r>
            <a:r>
              <a:rPr lang="zh-CN" altLang="en-US" sz="1200" dirty="0" smtClean="0">
                <a:latin typeface="Courier New" panose="02070309020205020404" pitchFamily="49" charset="0"/>
                <a:cs typeface="Courier New" panose="02070309020205020404" pitchFamily="49" charset="0"/>
              </a:rPr>
              <a:t>应用类型</a:t>
            </a:r>
            <a:r>
              <a:rPr lang="en-US" sz="1200" dirty="0" smtClean="0">
                <a:latin typeface="Courier New" panose="02070309020205020404" pitchFamily="49" charset="0"/>
                <a:cs typeface="Courier New" panose="02070309020205020404" pitchFamily="49" charset="0"/>
              </a:rPr>
              <a:t>2,</a:t>
            </a:r>
            <a:r>
              <a:rPr lang="en-US" altLang="zh-CN" sz="1200" dirty="0" smtClean="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a:t>
            </a:r>
            <a:endParaRPr lang="zh-CN" altLang="en-US" sz="1200" dirty="0">
              <a:latin typeface="Courier New" panose="02070309020205020404" pitchFamily="49" charset="0"/>
              <a:cs typeface="Courier New" panose="02070309020205020404" pitchFamily="49" charset="0"/>
            </a:endParaRPr>
          </a:p>
        </p:txBody>
      </p:sp>
      <p:graphicFrame>
        <p:nvGraphicFramePr>
          <p:cNvPr id="8" name="表格 7"/>
          <p:cNvGraphicFramePr>
            <a:graphicFrameLocks noGrp="1"/>
          </p:cNvGraphicFramePr>
          <p:nvPr/>
        </p:nvGraphicFramePr>
        <p:xfrm>
          <a:off x="857224" y="1643056"/>
          <a:ext cx="7143800" cy="2499360"/>
        </p:xfrm>
        <a:graphic>
          <a:graphicData uri="http://schemas.openxmlformats.org/drawingml/2006/table">
            <a:tbl>
              <a:tblPr firstRow="1" bandRow="1">
                <a:tableStyleId>{5C22544A-7EE6-4342-B048-85BDC9FD1C3A}</a:tableStyleId>
              </a:tblPr>
              <a:tblGrid>
                <a:gridCol w="3429024"/>
                <a:gridCol w="3714776"/>
              </a:tblGrid>
              <a:tr h="243935">
                <a:tc>
                  <a:txBody>
                    <a:bodyPr/>
                    <a:lstStyle/>
                    <a:p>
                      <a:pPr algn="ctr"/>
                      <a:r>
                        <a:rPr lang="zh-CN" altLang="en-US" sz="1400" dirty="0" smtClean="0">
                          <a:latin typeface="Times New Roman" panose="02020603050405020304" pitchFamily="18" charset="0"/>
                          <a:cs typeface="Times New Roman" panose="02020603050405020304" pitchFamily="18" charset="0"/>
                        </a:rPr>
                        <a:t>枚举值</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1400" dirty="0" smtClean="0">
                          <a:latin typeface="Times New Roman" panose="02020603050405020304" pitchFamily="18" charset="0"/>
                          <a:cs typeface="Times New Roman" panose="02020603050405020304" pitchFamily="18" charset="0"/>
                        </a:rPr>
                        <a:t>功能描述</a:t>
                      </a:r>
                      <a:endParaRPr lang="zh-CN" altLang="en-US" sz="1400" dirty="0">
                        <a:latin typeface="Times New Roman" panose="02020603050405020304" pitchFamily="18" charset="0"/>
                        <a:cs typeface="Times New Roman" panose="02020603050405020304" pitchFamily="18" charset="0"/>
                      </a:endParaRPr>
                    </a:p>
                  </a:txBody>
                  <a:tcPr/>
                </a:tc>
              </a:tr>
              <a:tr h="219541">
                <a:tc>
                  <a:txBody>
                    <a:bodyPr/>
                    <a:lstStyle/>
                    <a:p>
                      <a:r>
                        <a:rPr lang="en-US" sz="1200" kern="1200" dirty="0" err="1" smtClean="0">
                          <a:solidFill>
                            <a:schemeClr val="dk1"/>
                          </a:solidFill>
                          <a:latin typeface="Times New Roman" panose="02020603050405020304" pitchFamily="18" charset="0"/>
                          <a:ea typeface="+mn-ea"/>
                          <a:cs typeface="Times New Roman" panose="02020603050405020304" pitchFamily="18" charset="0"/>
                        </a:rPr>
                        <a:t>ElementType.TYPE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可以修饰类、接口、注解或枚举类型</a:t>
                      </a:r>
                      <a:endParaRPr lang="zh-CN" altLang="en-US" sz="1200" dirty="0">
                        <a:latin typeface="Times New Roman" panose="02020603050405020304" pitchFamily="18" charset="0"/>
                        <a:cs typeface="Times New Roman" panose="02020603050405020304" pitchFamily="18" charset="0"/>
                      </a:endParaRPr>
                    </a:p>
                  </a:txBody>
                  <a:tcPr/>
                </a:tc>
              </a:tr>
              <a:tr h="219541">
                <a:tc>
                  <a:txBody>
                    <a:bodyPr/>
                    <a:lstStyle/>
                    <a:p>
                      <a:r>
                        <a:rPr lang="en-US" sz="1200" kern="1200" dirty="0" err="1" smtClean="0">
                          <a:solidFill>
                            <a:schemeClr val="dk1"/>
                          </a:solidFill>
                          <a:latin typeface="Times New Roman" panose="02020603050405020304" pitchFamily="18" charset="0"/>
                          <a:ea typeface="+mn-ea"/>
                          <a:cs typeface="Times New Roman" panose="02020603050405020304" pitchFamily="18" charset="0"/>
                        </a:rPr>
                        <a:t>ElementType.FIELD</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可以修饰属性（成员变量），包括枚举常量</a:t>
                      </a:r>
                      <a:endParaRPr lang="zh-CN" altLang="en-US" sz="1200" dirty="0">
                        <a:latin typeface="Times New Roman" panose="02020603050405020304" pitchFamily="18" charset="0"/>
                        <a:cs typeface="Times New Roman" panose="02020603050405020304" pitchFamily="18" charset="0"/>
                      </a:endParaRPr>
                    </a:p>
                  </a:txBody>
                  <a:tcPr/>
                </a:tc>
              </a:tr>
              <a:tr h="219541">
                <a:tc>
                  <a:txBody>
                    <a:bodyPr/>
                    <a:lstStyle/>
                    <a:p>
                      <a:r>
                        <a:rPr lang="en-US" sz="1200" kern="1200" dirty="0" err="1" smtClean="0">
                          <a:solidFill>
                            <a:schemeClr val="dk1"/>
                          </a:solidFill>
                          <a:latin typeface="Times New Roman" panose="02020603050405020304" pitchFamily="18" charset="0"/>
                          <a:ea typeface="+mn-ea"/>
                          <a:cs typeface="Times New Roman" panose="02020603050405020304" pitchFamily="18" charset="0"/>
                        </a:rPr>
                        <a:t>ElementType.METHOD</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可以修饰方法</a:t>
                      </a:r>
                      <a:endParaRPr lang="zh-CN" altLang="en-US" sz="1200" dirty="0">
                        <a:latin typeface="Times New Roman" panose="02020603050405020304" pitchFamily="18" charset="0"/>
                        <a:cs typeface="Times New Roman" panose="02020603050405020304" pitchFamily="18" charset="0"/>
                      </a:endParaRPr>
                    </a:p>
                  </a:txBody>
                  <a:tcPr/>
                </a:tc>
              </a:tr>
              <a:tr h="219541">
                <a:tc>
                  <a:txBody>
                    <a:bodyPr/>
                    <a:lstStyle/>
                    <a:p>
                      <a:r>
                        <a:rPr lang="en-US" sz="1200" kern="1200" dirty="0" err="1" smtClean="0">
                          <a:solidFill>
                            <a:schemeClr val="dk1"/>
                          </a:solidFill>
                          <a:latin typeface="Times New Roman" panose="02020603050405020304" pitchFamily="18" charset="0"/>
                          <a:ea typeface="+mn-ea"/>
                          <a:cs typeface="Times New Roman" panose="02020603050405020304" pitchFamily="18" charset="0"/>
                        </a:rPr>
                        <a:t>ElementType.PARAMETER</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可以修饰参数</a:t>
                      </a:r>
                      <a:endParaRPr lang="zh-CN" altLang="en-US" sz="1200" dirty="0">
                        <a:latin typeface="Times New Roman" panose="02020603050405020304" pitchFamily="18" charset="0"/>
                        <a:cs typeface="Times New Roman" panose="02020603050405020304" pitchFamily="18" charset="0"/>
                      </a:endParaRPr>
                    </a:p>
                  </a:txBody>
                  <a:tcPr/>
                </a:tc>
              </a:tr>
              <a:tr h="219541">
                <a:tc>
                  <a:txBody>
                    <a:bodyPr/>
                    <a:lstStyle/>
                    <a:p>
                      <a:r>
                        <a:rPr lang="en-US" sz="1200" kern="1200" dirty="0" err="1" smtClean="0">
                          <a:solidFill>
                            <a:schemeClr val="dk1"/>
                          </a:solidFill>
                          <a:latin typeface="Times New Roman" panose="02020603050405020304" pitchFamily="18" charset="0"/>
                          <a:ea typeface="+mn-ea"/>
                          <a:cs typeface="Times New Roman" panose="02020603050405020304" pitchFamily="18" charset="0"/>
                        </a:rPr>
                        <a:t>ElementType.CONSTRUCTOR</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可以修饰构造方法</a:t>
                      </a:r>
                      <a:endParaRPr lang="zh-CN" altLang="en-US" sz="1200" dirty="0">
                        <a:latin typeface="Times New Roman" panose="02020603050405020304" pitchFamily="18" charset="0"/>
                        <a:cs typeface="Times New Roman" panose="02020603050405020304" pitchFamily="18" charset="0"/>
                      </a:endParaRPr>
                    </a:p>
                  </a:txBody>
                  <a:tcPr/>
                </a:tc>
              </a:tr>
              <a:tr h="219541">
                <a:tc>
                  <a:txBody>
                    <a:bodyPr/>
                    <a:lstStyle/>
                    <a:p>
                      <a:r>
                        <a:rPr lang="en-US" sz="1200" kern="1200" dirty="0" err="1" smtClean="0">
                          <a:solidFill>
                            <a:schemeClr val="dk1"/>
                          </a:solidFill>
                          <a:latin typeface="Times New Roman" panose="02020603050405020304" pitchFamily="18" charset="0"/>
                          <a:ea typeface="+mn-ea"/>
                          <a:cs typeface="Times New Roman" panose="02020603050405020304" pitchFamily="18" charset="0"/>
                        </a:rPr>
                        <a:t>ElementType.LOCAL_VARIABLE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可以修饰局部变量</a:t>
                      </a:r>
                      <a:endParaRPr lang="zh-CN" altLang="en-US" sz="1200" dirty="0">
                        <a:latin typeface="Times New Roman" panose="02020603050405020304" pitchFamily="18" charset="0"/>
                        <a:cs typeface="Times New Roman" panose="02020603050405020304" pitchFamily="18" charset="0"/>
                      </a:endParaRPr>
                    </a:p>
                  </a:txBody>
                  <a:tcPr/>
                </a:tc>
              </a:tr>
              <a:tr h="219541">
                <a:tc>
                  <a:txBody>
                    <a:bodyPr/>
                    <a:lstStyle/>
                    <a:p>
                      <a:r>
                        <a:rPr lang="en-US" sz="1200" kern="1200" dirty="0" err="1" smtClean="0">
                          <a:solidFill>
                            <a:schemeClr val="dk1"/>
                          </a:solidFill>
                          <a:latin typeface="Times New Roman" panose="02020603050405020304" pitchFamily="18" charset="0"/>
                          <a:ea typeface="+mn-ea"/>
                          <a:cs typeface="Times New Roman" panose="02020603050405020304" pitchFamily="18" charset="0"/>
                        </a:rPr>
                        <a:t>ElementType.ANNOTATION_TYPE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可以修饰注解类</a:t>
                      </a:r>
                      <a:endParaRPr lang="zh-CN" altLang="en-US" sz="1200" dirty="0">
                        <a:latin typeface="Times New Roman" panose="02020603050405020304" pitchFamily="18" charset="0"/>
                        <a:cs typeface="Times New Roman" panose="02020603050405020304" pitchFamily="18" charset="0"/>
                      </a:endParaRPr>
                    </a:p>
                  </a:txBody>
                  <a:tcPr/>
                </a:tc>
              </a:tr>
              <a:tr h="219541">
                <a:tc>
                  <a:txBody>
                    <a:bodyPr/>
                    <a:lstStyle/>
                    <a:p>
                      <a:r>
                        <a:rPr lang="en-US" sz="1200" kern="1200" dirty="0" err="1" smtClean="0">
                          <a:solidFill>
                            <a:schemeClr val="dk1"/>
                          </a:solidFill>
                          <a:latin typeface="Times New Roman" panose="02020603050405020304" pitchFamily="18" charset="0"/>
                          <a:ea typeface="+mn-ea"/>
                          <a:cs typeface="Times New Roman" panose="02020603050405020304" pitchFamily="18" charset="0"/>
                        </a:rPr>
                        <a:t>ElementType.PACKAGE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可以修饰包</a:t>
                      </a:r>
                      <a:endParaRPr lang="zh-CN" altLang="en-US" sz="1200" dirty="0">
                        <a:latin typeface="Times New Roman" panose="02020603050405020304" pitchFamily="18" charset="0"/>
                        <a:cs typeface="Times New Roman" panose="02020603050405020304" pitchFamily="18" charset="0"/>
                      </a:endParaRPr>
                    </a:p>
                  </a:txBody>
                  <a:tcPr/>
                </a:tc>
              </a:tr>
            </a:tbl>
          </a:graphicData>
        </a:graphic>
      </p:graphicFrame>
      <p:sp>
        <p:nvSpPr>
          <p:cNvPr id="6" name="TextBox 5"/>
          <p:cNvSpPr txBox="1"/>
          <p:nvPr/>
        </p:nvSpPr>
        <p:spPr bwMode="auto">
          <a:xfrm>
            <a:off x="857224" y="4572014"/>
            <a:ext cx="6858048" cy="46166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200" smtClean="0">
                <a:latin typeface="Courier New" panose="02070309020205020404" pitchFamily="49" charset="0"/>
                <a:cs typeface="Courier New" panose="02070309020205020404" pitchFamily="49" charset="0"/>
              </a:rPr>
              <a:t>@Target(ElementType.FIELD)</a:t>
            </a:r>
            <a:endParaRPr lang="zh-CN" alt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a:t>
            </a:r>
            <a:r>
              <a:rPr lang="zh-CN" altLang="en-US" sz="1200" smtClean="0">
                <a:latin typeface="Courier New" panose="02070309020205020404" pitchFamily="49" charset="0"/>
                <a:cs typeface="Courier New" panose="02070309020205020404" pitchFamily="49" charset="0"/>
              </a:rPr>
              <a:t>定义注解</a:t>
            </a:r>
            <a:endParaRPr lang="zh-CN" altLang="en-US" sz="120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286016"/>
          </a:xfrm>
        </p:spPr>
        <p:txBody>
          <a:bodyPr/>
          <a:lstStyle/>
          <a:p>
            <a:r>
              <a:rPr dirty="0"/>
              <a:t>@Inherited</a:t>
            </a:r>
            <a:r>
              <a:rPr lang="zh-CN" dirty="0" smtClean="0"/>
              <a:t>注解</a:t>
            </a:r>
            <a:r>
              <a:rPr lang="zh-CN" dirty="0"/>
              <a:t>指定注解</a:t>
            </a:r>
            <a:r>
              <a:rPr lang="zh-CN"/>
              <a:t>具有</a:t>
            </a:r>
            <a:r>
              <a:rPr lang="zh-CN" smtClean="0"/>
              <a:t>继承性</a:t>
            </a:r>
            <a:endParaRPr smtClean="0"/>
          </a:p>
          <a:p>
            <a:r>
              <a:rPr lang="zh-CN" smtClean="0"/>
              <a:t>如果</a:t>
            </a:r>
            <a:r>
              <a:rPr lang="zh-CN" dirty="0"/>
              <a:t>某个注解使用</a:t>
            </a:r>
            <a:r>
              <a:rPr dirty="0"/>
              <a:t>@Inherited</a:t>
            </a:r>
            <a:r>
              <a:rPr lang="zh-CN" dirty="0"/>
              <a:t>进行修饰，则该类使用该注解时，其子类将自动</a:t>
            </a:r>
            <a:r>
              <a:rPr lang="zh-CN"/>
              <a:t>被</a:t>
            </a:r>
            <a:r>
              <a:rPr lang="zh-CN" smtClean="0"/>
              <a:t>修饰</a:t>
            </a:r>
            <a:endParaRPr lang="zh-CN" dirty="0"/>
          </a:p>
          <a:p>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@Inherited</a:t>
            </a:r>
            <a:r>
              <a:rPr dirty="0" smtClean="0"/>
              <a:t>注解</a:t>
            </a:r>
            <a:endParaRPr lang="zh-CN" altLang="en-US" dirty="0" smtClean="0"/>
          </a:p>
        </p:txBody>
      </p:sp>
      <p:grpSp>
        <p:nvGrpSpPr>
          <p:cNvPr id="7" name="组合 12"/>
          <p:cNvGrpSpPr/>
          <p:nvPr/>
        </p:nvGrpSpPr>
        <p:grpSpPr>
          <a:xfrm>
            <a:off x="714348" y="2786064"/>
            <a:ext cx="7643866" cy="1071570"/>
            <a:chOff x="1071538" y="2928940"/>
            <a:chExt cx="6732631" cy="1071570"/>
          </a:xfrm>
        </p:grpSpPr>
        <p:sp>
          <p:nvSpPr>
            <p:cNvPr id="8"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dirty="0" smtClean="0">
                  <a:latin typeface="黑体" panose="02010609060101010101" pitchFamily="49" charset="-122"/>
                  <a:ea typeface="黑体" panose="02010609060101010101" pitchFamily="49" charset="-122"/>
                </a:rPr>
                <a:t>讲师</a:t>
              </a:r>
              <a:r>
                <a:rPr lang="zh-CN" altLang="en-US" sz="1400" b="1" i="0" smtClean="0">
                  <a:latin typeface="黑体" panose="02010609060101010101" pitchFamily="49" charset="-122"/>
                  <a:ea typeface="黑体" panose="02010609060101010101" pitchFamily="49" charset="-122"/>
                </a:rPr>
                <a:t>演示讲解</a:t>
              </a:r>
              <a:endParaRPr lang="en-US" altLang="zh-CN" sz="1400" b="1" i="0" smtClean="0">
                <a:latin typeface="黑体" panose="02010609060101010101" pitchFamily="49" charset="-122"/>
                <a:ea typeface="黑体" panose="02010609060101010101" pitchFamily="49" charset="-122"/>
              </a:endParaRPr>
            </a:p>
            <a:p>
              <a:pPr algn="ctr">
                <a:lnSpc>
                  <a:spcPct val="150000"/>
                </a:lnSpc>
                <a:defRPr/>
              </a:pPr>
              <a:r>
                <a:rPr lang="en-US" altLang="zh-CN" sz="1400" b="1" i="0" smtClean="0">
                  <a:cs typeface="Arial" panose="020B0604020202020204" pitchFamily="34" charset="0"/>
                </a:rPr>
                <a:t>【</a:t>
              </a:r>
              <a:r>
                <a:rPr lang="zh-CN" altLang="en-US" sz="1400" b="1" i="0" smtClean="0">
                  <a:cs typeface="Arial" panose="020B0604020202020204" pitchFamily="34" charset="0"/>
                </a:rPr>
                <a:t>代码</a:t>
              </a:r>
              <a:r>
                <a:rPr lang="en-US" sz="1400" b="1" i="0" smtClean="0">
                  <a:cs typeface="Arial" panose="020B0604020202020204" pitchFamily="34" charset="0"/>
                </a:rPr>
                <a:t>7- 19</a:t>
              </a:r>
              <a:r>
                <a:rPr lang="en-US" altLang="zh-CN" sz="1400" b="1" i="0" smtClean="0">
                  <a:cs typeface="Arial" panose="020B0604020202020204" pitchFamily="34" charset="0"/>
                </a:rPr>
                <a:t>】</a:t>
              </a:r>
              <a:r>
                <a:rPr lang="en-US" sz="1400" b="1" i="0" smtClean="0">
                  <a:cs typeface="Arial" panose="020B0604020202020204" pitchFamily="34" charset="0"/>
                </a:rPr>
                <a:t>InheritedAnnol.java    </a:t>
              </a:r>
              <a:r>
                <a:rPr lang="en-US" altLang="zh-CN" sz="1400" b="1" i="0" smtClean="0"/>
                <a:t>【</a:t>
              </a:r>
              <a:r>
                <a:rPr lang="zh-CN" altLang="en-US" sz="1400" b="1" i="0" smtClean="0"/>
                <a:t>代码</a:t>
              </a:r>
              <a:r>
                <a:rPr lang="en-US" sz="1400" b="1" i="0" smtClean="0"/>
                <a:t>7- 20</a:t>
              </a:r>
              <a:r>
                <a:rPr lang="en-US" altLang="zh-CN" sz="1400" b="1" i="0" smtClean="0"/>
                <a:t>】</a:t>
              </a:r>
              <a:r>
                <a:rPr lang="en-US" sz="1400" b="1" i="0" smtClean="0"/>
                <a:t>InheritedDemo.java</a:t>
              </a:r>
              <a:endParaRPr lang="zh-CN" altLang="en-US" sz="1400" i="0" smtClean="0"/>
            </a:p>
            <a:p>
              <a:pPr algn="ctr">
                <a:lnSpc>
                  <a:spcPct val="150000"/>
                </a:lnSpc>
                <a:defRPr/>
              </a:pPr>
              <a:endParaRPr lang="zh-CN" altLang="en-US" sz="1400" b="1" i="0" smtClean="0">
                <a:cs typeface="Arial" panose="020B0604020202020204" pitchFamily="34" charset="0"/>
              </a:endParaRPr>
            </a:p>
            <a:p>
              <a:pPr algn="ctr">
                <a:lnSpc>
                  <a:spcPct val="150000"/>
                </a:lnSpc>
                <a:defRPr/>
              </a:pPr>
              <a:endParaRPr lang="zh-CN" altLang="en-US" sz="1800" dirty="0" smtClean="0"/>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571768"/>
          </a:xfrm>
        </p:spPr>
        <p:txBody>
          <a:bodyPr/>
          <a:lstStyle/>
          <a:p>
            <a:r>
              <a:rPr dirty="0"/>
              <a:t>@Repeatable</a:t>
            </a:r>
            <a:r>
              <a:rPr lang="zh-CN" dirty="0"/>
              <a:t>注解是</a:t>
            </a:r>
            <a:r>
              <a:rPr dirty="0"/>
              <a:t>Java 8</a:t>
            </a:r>
            <a:r>
              <a:rPr lang="zh-CN" dirty="0"/>
              <a:t>新增的注解，用于开发</a:t>
            </a:r>
            <a:r>
              <a:rPr lang="zh-CN"/>
              <a:t>重复</a:t>
            </a:r>
            <a:r>
              <a:rPr lang="zh-CN" smtClean="0"/>
              <a:t>注解</a:t>
            </a:r>
            <a:endParaRPr dirty="0" smtClean="0"/>
          </a:p>
          <a:p>
            <a:r>
              <a:rPr lang="zh-CN" dirty="0"/>
              <a:t>从</a:t>
            </a:r>
            <a:r>
              <a:rPr dirty="0"/>
              <a:t>Java 8</a:t>
            </a:r>
            <a:r>
              <a:rPr lang="zh-CN" dirty="0"/>
              <a:t>开始，允许使用多个相同的类型的注解来修饰同一个元素，前提是该类型的注解是可</a:t>
            </a:r>
            <a:r>
              <a:rPr lang="zh-CN"/>
              <a:t>重复</a:t>
            </a:r>
            <a:r>
              <a:rPr lang="zh-CN" smtClean="0"/>
              <a:t>的</a:t>
            </a:r>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@Repeatable</a:t>
            </a:r>
            <a:r>
              <a:rPr dirty="0" smtClean="0"/>
              <a:t>注解</a:t>
            </a:r>
            <a:endParaRPr lang="zh-CN" altLang="en-US" dirty="0" smtClean="0"/>
          </a:p>
        </p:txBody>
      </p:sp>
      <p:grpSp>
        <p:nvGrpSpPr>
          <p:cNvPr id="7" name="组合 12"/>
          <p:cNvGrpSpPr/>
          <p:nvPr/>
        </p:nvGrpSpPr>
        <p:grpSpPr>
          <a:xfrm>
            <a:off x="857224" y="2786064"/>
            <a:ext cx="7429553" cy="1071570"/>
            <a:chOff x="1071537" y="2928940"/>
            <a:chExt cx="6732632" cy="1071570"/>
          </a:xfrm>
        </p:grpSpPr>
        <p:sp>
          <p:nvSpPr>
            <p:cNvPr id="8" name="TextBox 14"/>
            <p:cNvSpPr txBox="1">
              <a:spLocks noChangeArrowheads="1"/>
            </p:cNvSpPr>
            <p:nvPr/>
          </p:nvSpPr>
          <p:spPr bwMode="auto">
            <a:xfrm>
              <a:off x="1071537"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讲师演示讲解</a:t>
              </a:r>
              <a:endParaRPr lang="zh-CN" altLang="en-US" sz="1600" dirty="0" smtClean="0"/>
            </a:p>
            <a:p>
              <a:pPr algn="ctr">
                <a:lnSpc>
                  <a:spcPct val="150000"/>
                </a:lnSpc>
                <a:defRPr/>
              </a:pPr>
              <a:r>
                <a:rPr lang="en-US" altLang="zh-CN" sz="1400" b="1" i="0" smtClean="0"/>
                <a:t>【</a:t>
              </a:r>
              <a:r>
                <a:rPr lang="zh-CN" altLang="en-US" sz="1400" b="1" i="0" smtClean="0"/>
                <a:t>代码</a:t>
              </a:r>
              <a:r>
                <a:rPr lang="en-US" sz="1400" b="1" i="0" smtClean="0"/>
                <a:t>7- 21</a:t>
              </a:r>
              <a:r>
                <a:rPr lang="en-US" altLang="zh-CN" sz="1400" b="1" i="0" smtClean="0"/>
                <a:t>】</a:t>
              </a:r>
              <a:r>
                <a:rPr lang="en-US" sz="1400" b="1" i="0" smtClean="0"/>
                <a:t>RepeatableAnnol.java    </a:t>
              </a:r>
              <a:r>
                <a:rPr lang="en-US" altLang="zh-CN" sz="1400" b="1" i="0" smtClean="0"/>
                <a:t>【</a:t>
              </a:r>
              <a:r>
                <a:rPr lang="zh-CN" altLang="en-US" sz="1400" b="1" i="0" smtClean="0"/>
                <a:t>代码</a:t>
              </a:r>
              <a:r>
                <a:rPr lang="en-US" sz="1400" b="1" i="0" smtClean="0"/>
                <a:t>7- 22</a:t>
              </a:r>
              <a:r>
                <a:rPr lang="en-US" altLang="zh-CN" sz="1400" b="1" i="0" smtClean="0"/>
                <a:t>】</a:t>
              </a:r>
              <a:r>
                <a:rPr lang="en-US" sz="1400" b="1" i="0" smtClean="0"/>
                <a:t>RepeatableAnnolDemo.java</a:t>
              </a:r>
              <a:endParaRPr lang="zh-CN" altLang="en-US" sz="1400" i="0" smtClean="0"/>
            </a:p>
            <a:p>
              <a:pPr algn="ctr">
                <a:lnSpc>
                  <a:spcPct val="150000"/>
                </a:lnSpc>
                <a:defRPr/>
              </a:pPr>
              <a:endParaRPr lang="zh-CN" altLang="en-US" sz="1400" b="1" i="0" dirty="0" smtClean="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501122" cy="1571636"/>
          </a:xfrm>
        </p:spPr>
        <p:txBody>
          <a:bodyPr/>
          <a:lstStyle/>
          <a:p>
            <a:r>
              <a:rPr dirty="0"/>
              <a:t>Java 8</a:t>
            </a:r>
            <a:r>
              <a:rPr lang="zh-CN" dirty="0"/>
              <a:t>为</a:t>
            </a:r>
            <a:r>
              <a:rPr dirty="0"/>
              <a:t>ElementType</a:t>
            </a:r>
            <a:r>
              <a:rPr lang="zh-CN" dirty="0"/>
              <a:t>枚举增加</a:t>
            </a:r>
            <a:r>
              <a:rPr lang="zh-CN" dirty="0" smtClean="0"/>
              <a:t>了</a:t>
            </a:r>
            <a:r>
              <a:rPr dirty="0" smtClean="0"/>
              <a:t>TYPE_PARAMETER</a:t>
            </a:r>
            <a:r>
              <a:rPr lang="zh-CN" dirty="0" smtClean="0"/>
              <a:t>和</a:t>
            </a:r>
            <a:r>
              <a:rPr dirty="0" smtClean="0"/>
              <a:t>TYPE_USE</a:t>
            </a:r>
            <a:r>
              <a:rPr lang="zh-CN" dirty="0" smtClean="0"/>
              <a:t>两个枚举值</a:t>
            </a:r>
            <a:r>
              <a:rPr lang="en-US" altLang="zh-CN" dirty="0" smtClean="0"/>
              <a:t>,</a:t>
            </a:r>
            <a:r>
              <a:rPr lang="zh-CN" dirty="0" smtClean="0"/>
              <a:t>允许使用</a:t>
            </a:r>
            <a:r>
              <a:rPr dirty="0"/>
              <a:t>@Target(ElementType.TYPE_USE)</a:t>
            </a:r>
            <a:r>
              <a:rPr lang="zh-CN" dirty="0"/>
              <a:t>来</a:t>
            </a:r>
            <a:r>
              <a:rPr lang="zh-CN" dirty="0" smtClean="0"/>
              <a:t>修饰</a:t>
            </a:r>
            <a:endParaRPr lang="en-US" altLang="zh-CN" dirty="0" smtClean="0"/>
          </a:p>
          <a:p>
            <a:r>
              <a:rPr lang="zh-CN" altLang="en-US" dirty="0"/>
              <a:t>除了在定义类、接口和方法等常见的程序元素时使用类型注解，还可以在以下几个位置使用类型注解进行修饰</a:t>
            </a:r>
            <a:endParaRPr lang="zh-CN" altLang="en-US" dirty="0"/>
          </a:p>
          <a:p>
            <a:pPr lvl="1">
              <a:defRPr/>
            </a:pPr>
            <a:r>
              <a:rPr lang="zh-CN" altLang="en-US" i="0" dirty="0"/>
              <a:t>创建对象（使用</a:t>
            </a:r>
            <a:r>
              <a:rPr lang="en-US" altLang="zh-CN" i="0" dirty="0"/>
              <a:t>new</a:t>
            </a:r>
            <a:r>
              <a:rPr lang="zh-CN" altLang="en-US" i="0" dirty="0"/>
              <a:t>关键字创建）</a:t>
            </a:r>
            <a:endParaRPr lang="zh-CN" altLang="en-US" i="0" dirty="0"/>
          </a:p>
          <a:p>
            <a:pPr lvl="1">
              <a:defRPr/>
            </a:pPr>
            <a:r>
              <a:rPr lang="zh-CN" altLang="en-US" i="0" dirty="0"/>
              <a:t>类型转换</a:t>
            </a:r>
            <a:endParaRPr lang="zh-CN" altLang="en-US" i="0" dirty="0"/>
          </a:p>
          <a:p>
            <a:pPr lvl="1">
              <a:defRPr/>
            </a:pPr>
            <a:r>
              <a:rPr lang="zh-CN" altLang="en-US" i="0" dirty="0"/>
              <a:t>使用</a:t>
            </a:r>
            <a:r>
              <a:rPr lang="en-US" altLang="zh-CN" i="0" dirty="0"/>
              <a:t>implements</a:t>
            </a:r>
            <a:r>
              <a:rPr lang="zh-CN" altLang="en-US" i="0" dirty="0"/>
              <a:t>实现接口</a:t>
            </a:r>
            <a:endParaRPr lang="zh-CN" altLang="en-US" i="0" dirty="0"/>
          </a:p>
          <a:p>
            <a:pPr lvl="1">
              <a:defRPr/>
            </a:pPr>
            <a:r>
              <a:rPr lang="zh-CN" altLang="en-US" i="0" dirty="0"/>
              <a:t>使用</a:t>
            </a:r>
            <a:r>
              <a:rPr lang="en-US" altLang="zh-CN" i="0" dirty="0"/>
              <a:t>throws</a:t>
            </a:r>
            <a:r>
              <a:rPr lang="zh-CN" altLang="en-US" i="0" dirty="0"/>
              <a:t>声明抛出异常序列</a:t>
            </a:r>
            <a:endParaRPr lang="zh-CN" altLang="en-US" i="0" dirty="0"/>
          </a:p>
          <a:p>
            <a:pPr lvl="1">
              <a:defRPr/>
            </a:pPr>
            <a:r>
              <a:rPr lang="zh-CN" altLang="en-US" i="0" dirty="0"/>
              <a:t>方法参数</a:t>
            </a:r>
            <a:endParaRPr lang="zh-CN" altLang="en-US" i="0" dirty="0"/>
          </a:p>
          <a:p>
            <a:endParaRPr lang="zh-CN" dirty="0"/>
          </a:p>
        </p:txBody>
      </p:sp>
      <p:sp>
        <p:nvSpPr>
          <p:cNvPr id="4" name="标题 3"/>
          <p:cNvSpPr>
            <a:spLocks noGrp="1"/>
          </p:cNvSpPr>
          <p:nvPr>
            <p:ph type="title"/>
          </p:nvPr>
        </p:nvSpPr>
        <p:spPr>
          <a:xfrm>
            <a:off x="468316" y="17845"/>
            <a:ext cx="6263924" cy="410765"/>
          </a:xfrm>
        </p:spPr>
        <p:txBody>
          <a:bodyPr/>
          <a:lstStyle/>
          <a:p>
            <a:r>
              <a:rPr lang="en-US" dirty="0" smtClean="0"/>
              <a:t> </a:t>
            </a:r>
            <a:r>
              <a:rPr dirty="0" smtClean="0"/>
              <a:t>类型注解</a:t>
            </a:r>
            <a:endParaRPr lang="zh-CN" altLang="en-US" dirty="0" smtClean="0"/>
          </a:p>
        </p:txBody>
      </p:sp>
      <p:sp>
        <p:nvSpPr>
          <p:cNvPr id="6" name="TextBox 14"/>
          <p:cNvSpPr txBox="1">
            <a:spLocks noChangeArrowheads="1"/>
          </p:cNvSpPr>
          <p:nvPr/>
        </p:nvSpPr>
        <p:spPr bwMode="auto">
          <a:xfrm>
            <a:off x="928662" y="4225084"/>
            <a:ext cx="7152716"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讲师演示讲解</a:t>
            </a:r>
            <a:endParaRPr lang="zh-CN" altLang="en-US" sz="1600" dirty="0" smtClean="0"/>
          </a:p>
          <a:p>
            <a:pPr algn="ctr"/>
            <a:r>
              <a:rPr lang="en-US" altLang="zh-CN" sz="1400" b="1" i="0" dirty="0" smtClean="0"/>
              <a:t>【</a:t>
            </a:r>
            <a:r>
              <a:rPr lang="zh-CN" altLang="en-US" sz="1400" b="1" i="0" dirty="0" smtClean="0"/>
              <a:t>代码</a:t>
            </a:r>
            <a:r>
              <a:rPr lang="en-US" sz="1400" b="1" i="0" dirty="0" smtClean="0"/>
              <a:t>7- 23</a:t>
            </a:r>
            <a:r>
              <a:rPr lang="en-US" altLang="zh-CN" sz="1400" b="1" i="0" dirty="0" smtClean="0"/>
              <a:t>】</a:t>
            </a:r>
            <a:r>
              <a:rPr lang="en-US" sz="1400" b="1" i="0" dirty="0" smtClean="0"/>
              <a:t>TypeAnnotationDemo.java</a:t>
            </a:r>
            <a:endParaRPr lang="zh-CN" altLang="en-US" sz="1400" i="0" dirty="0" smtClean="0"/>
          </a:p>
          <a:p>
            <a:pPr algn="ctr">
              <a:lnSpc>
                <a:spcPct val="150000"/>
              </a:lnSpc>
              <a:defRPr/>
            </a:pPr>
            <a:endParaRPr lang="zh-CN" altLang="en-US" sz="1400" b="1" i="0" dirty="0" smtClean="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787119" y="3867894"/>
            <a:ext cx="571096" cy="72390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nodeType="after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 calcmode="lin" valueType="num">
                                      <p:cBhvr additive="base">
                                        <p:cTn id="3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par>
                                <p:cTn id="45" presetID="3" presetClass="entr" presetSubtype="1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smtClean="0"/>
              <a:t>学习路线</a:t>
            </a:r>
            <a:endParaRPr lang="zh-CN" altLang="en-US" dirty="0" smtClean="0"/>
          </a:p>
        </p:txBody>
      </p:sp>
      <p:sp>
        <p:nvSpPr>
          <p:cNvPr id="184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6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5" name="Object 1"/>
          <p:cNvGraphicFramePr>
            <a:graphicFrameLocks noChangeAspect="1"/>
          </p:cNvGraphicFramePr>
          <p:nvPr/>
        </p:nvGraphicFramePr>
        <p:xfrm>
          <a:off x="1187624" y="576064"/>
          <a:ext cx="6658288" cy="4443958"/>
        </p:xfrm>
        <a:graphic>
          <a:graphicData uri="http://schemas.openxmlformats.org/presentationml/2006/ole">
            <mc:AlternateContent xmlns:mc="http://schemas.openxmlformats.org/markup-compatibility/2006">
              <mc:Choice xmlns:v="urn:schemas-microsoft-com:vml" Requires="v">
                <p:oleObj spid="_x0000_s1025" name="Visio" r:id="rId2" imgW="9194800" imgH="6184900" progId="Visio.Drawing.11">
                  <p:embed/>
                </p:oleObj>
              </mc:Choice>
              <mc:Fallback>
                <p:oleObj name="Visio" r:id="rId2" imgW="9194800" imgH="6184900" progId="Visio.Drawing.11">
                  <p:embed/>
                  <p:pic>
                    <p:nvPicPr>
                      <p:cNvPr id="0" name="图片 1024"/>
                      <p:cNvPicPr>
                        <a:picLocks noChangeAspect="1"/>
                      </p:cNvPicPr>
                      <p:nvPr/>
                    </p:nvPicPr>
                    <p:blipFill>
                      <a:blip r:embed="rId3"/>
                      <a:stretch>
                        <a:fillRect/>
                      </a:stretch>
                    </p:blipFill>
                    <p:spPr>
                      <a:xfrm>
                        <a:off x="1187624" y="576064"/>
                        <a:ext cx="6658288" cy="444395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15370" cy="3857652"/>
          </a:xfrm>
        </p:spPr>
        <p:txBody>
          <a:bodyPr/>
          <a:lstStyle/>
          <a:p>
            <a:r>
              <a:rPr lang="zh-CN" dirty="0"/>
              <a:t>软件的全球化首先就要使程序能支持多国语言，</a:t>
            </a:r>
            <a:r>
              <a:rPr lang="zh-CN"/>
              <a:t>即</a:t>
            </a:r>
            <a:r>
              <a:rPr lang="zh-CN" smtClean="0"/>
              <a:t>国际化</a:t>
            </a:r>
            <a:endParaRPr dirty="0" smtClean="0"/>
          </a:p>
          <a:p>
            <a:r>
              <a:rPr lang="zh-CN" dirty="0"/>
              <a:t>在</a:t>
            </a:r>
            <a:r>
              <a:rPr dirty="0"/>
              <a:t>Java</a:t>
            </a:r>
            <a:r>
              <a:rPr lang="zh-CN" dirty="0"/>
              <a:t>中，为解决国际化问题</a:t>
            </a:r>
            <a:r>
              <a:rPr lang="zh-CN" dirty="0" smtClean="0"/>
              <a:t>，用</a:t>
            </a:r>
            <a:r>
              <a:rPr lang="zh-CN" dirty="0"/>
              <a:t>到的类</a:t>
            </a:r>
            <a:r>
              <a:rPr lang="zh-CN" dirty="0" smtClean="0"/>
              <a:t>大部分由</a:t>
            </a:r>
            <a:r>
              <a:rPr dirty="0"/>
              <a:t>java.util</a:t>
            </a:r>
            <a:r>
              <a:rPr lang="zh-CN"/>
              <a:t>包</a:t>
            </a:r>
            <a:r>
              <a:rPr lang="zh-CN" smtClean="0"/>
              <a:t>提供</a:t>
            </a:r>
            <a:endParaRPr smtClean="0"/>
          </a:p>
          <a:p>
            <a:pPr>
              <a:buNone/>
            </a:pPr>
            <a:r>
              <a:rPr smtClean="0"/>
              <a:t>     </a:t>
            </a:r>
            <a:r>
              <a:rPr lang="zh-CN" smtClean="0"/>
              <a:t>相关</a:t>
            </a:r>
            <a:r>
              <a:rPr lang="zh-CN"/>
              <a:t>的</a:t>
            </a:r>
            <a:r>
              <a:rPr lang="zh-CN" smtClean="0"/>
              <a:t>类</a:t>
            </a:r>
            <a:r>
              <a:rPr lang="zh-CN" altLang="en-US" smtClean="0"/>
              <a:t>有</a:t>
            </a:r>
            <a:endParaRPr smtClean="0"/>
          </a:p>
        </p:txBody>
      </p:sp>
      <p:sp>
        <p:nvSpPr>
          <p:cNvPr id="4" name="标题 3"/>
          <p:cNvSpPr>
            <a:spLocks noGrp="1"/>
          </p:cNvSpPr>
          <p:nvPr>
            <p:ph type="title"/>
          </p:nvPr>
        </p:nvSpPr>
        <p:spPr>
          <a:xfrm>
            <a:off x="468316" y="17845"/>
            <a:ext cx="6263924" cy="410765"/>
          </a:xfrm>
        </p:spPr>
        <p:txBody>
          <a:bodyPr/>
          <a:lstStyle/>
          <a:p>
            <a:r>
              <a:rPr lang="en-US" dirty="0" smtClean="0"/>
              <a:t>7.5  </a:t>
            </a:r>
            <a:r>
              <a:rPr dirty="0" smtClean="0"/>
              <a:t>国际化</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15360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53601" name="Object 1"/>
          <p:cNvGraphicFramePr>
            <a:graphicFrameLocks noChangeAspect="1"/>
          </p:cNvGraphicFramePr>
          <p:nvPr/>
        </p:nvGraphicFramePr>
        <p:xfrm>
          <a:off x="4546515" y="2000246"/>
          <a:ext cx="4180859" cy="1928826"/>
        </p:xfrm>
        <a:graphic>
          <a:graphicData uri="http://schemas.openxmlformats.org/presentationml/2006/ole">
            <mc:AlternateContent xmlns:mc="http://schemas.openxmlformats.org/markup-compatibility/2006">
              <mc:Choice xmlns:v="urn:schemas-microsoft-com:vml" Requires="v">
                <p:oleObj spid="_x0000_s3073" name="Visio" r:id="rId1" imgW="9893300" imgH="4622800" progId="Visio.Drawing.11">
                  <p:embed/>
                </p:oleObj>
              </mc:Choice>
              <mc:Fallback>
                <p:oleObj name="Visio" r:id="rId1" imgW="9893300" imgH="4622800" progId="Visio.Drawing.11">
                  <p:embed/>
                  <p:pic>
                    <p:nvPicPr>
                      <p:cNvPr id="0" name="图片 3072"/>
                      <p:cNvPicPr>
                        <a:picLocks noChangeAspect="1"/>
                      </p:cNvPicPr>
                      <p:nvPr/>
                    </p:nvPicPr>
                    <p:blipFill>
                      <a:blip r:embed="rId2"/>
                      <a:stretch>
                        <a:fillRect/>
                      </a:stretch>
                    </p:blipFill>
                    <p:spPr>
                      <a:xfrm>
                        <a:off x="4546515" y="2000246"/>
                        <a:ext cx="4180859" cy="1928826"/>
                      </a:xfrm>
                      <a:prstGeom prst="rect">
                        <a:avLst/>
                      </a:prstGeom>
                      <a:noFill/>
                      <a:ln w="9525">
                        <a:noFill/>
                      </a:ln>
                    </p:spPr>
                  </p:pic>
                </p:oleObj>
              </mc:Fallback>
            </mc:AlternateContent>
          </a:graphicData>
        </a:graphic>
      </p:graphicFrame>
      <p:sp>
        <p:nvSpPr>
          <p:cNvPr id="7" name="内容占位符 4"/>
          <p:cNvSpPr txBox="1"/>
          <p:nvPr/>
        </p:nvSpPr>
        <p:spPr bwMode="auto">
          <a:xfrm>
            <a:off x="293683" y="2000246"/>
            <a:ext cx="4492631" cy="2428892"/>
          </a:xfrm>
          <a:prstGeom prst="rect">
            <a:avLst/>
          </a:prstGeom>
          <a:noFill/>
          <a:ln w="9525">
            <a:noFill/>
            <a:miter lim="800000"/>
          </a:ln>
        </p:spPr>
        <p:txBody>
          <a:bodyPr vert="horz" wrap="square" lIns="91440" tIns="45720" rIns="91440" bIns="45720" numCol="1" anchor="t" anchorCtr="0" compatLnSpc="1"/>
          <a:lstStyle/>
          <a:p>
            <a:pPr marL="742950" lvl="1" indent="-285750" fontAlgn="base">
              <a:lnSpc>
                <a:spcPct val="150000"/>
              </a:lnSpc>
              <a:spcBef>
                <a:spcPct val="20000"/>
              </a:spcBef>
              <a:spcAft>
                <a:spcPct val="0"/>
              </a:spcAft>
              <a:buClr>
                <a:schemeClr val="accent1"/>
              </a:buClr>
              <a:buFont typeface="Wingdings" panose="05000000000000000000" pitchFamily="2" charset="2"/>
              <a:buChar char="n"/>
              <a:defRPr/>
            </a:pPr>
            <a:r>
              <a:rPr lang="en-US" altLang="en-US" sz="2000" b="1" smtClean="0">
                <a:latin typeface="Adobe 宋体 Std L" pitchFamily="18" charset="-122"/>
                <a:ea typeface="Adobe 宋体 Std L" pitchFamily="18" charset="-122"/>
                <a:cs typeface="华文细黑" panose="02010600040101010101" pitchFamily="2" charset="-122"/>
              </a:rPr>
              <a:t>Locale</a:t>
            </a:r>
            <a:endParaRPr lang="en-US" altLang="zh-CN" sz="2000" b="1" smtClean="0">
              <a:latin typeface="Adobe 宋体 Std L" pitchFamily="18" charset="-122"/>
              <a:ea typeface="Adobe 宋体 Std L" pitchFamily="18" charset="-122"/>
              <a:cs typeface="华文细黑" panose="02010600040101010101" pitchFamily="2" charset="-122"/>
            </a:endParaRPr>
          </a:p>
          <a:p>
            <a:pPr marL="742950" lvl="1" indent="-285750" fontAlgn="base">
              <a:lnSpc>
                <a:spcPct val="150000"/>
              </a:lnSpc>
              <a:spcBef>
                <a:spcPct val="20000"/>
              </a:spcBef>
              <a:spcAft>
                <a:spcPct val="0"/>
              </a:spcAft>
              <a:buClr>
                <a:schemeClr val="accent1"/>
              </a:buClr>
              <a:buFont typeface="Wingdings" panose="05000000000000000000" pitchFamily="2" charset="2"/>
              <a:buChar char="n"/>
              <a:defRPr/>
            </a:pPr>
            <a:r>
              <a:rPr lang="en-US" altLang="en-US" sz="2000" b="1" smtClean="0">
                <a:latin typeface="Adobe 宋体 Std L" pitchFamily="18" charset="-122"/>
                <a:ea typeface="Adobe 宋体 Std L" pitchFamily="18" charset="-122"/>
                <a:cs typeface="华文细黑" panose="02010600040101010101" pitchFamily="2" charset="-122"/>
              </a:rPr>
              <a:t>ResourceBundle</a:t>
            </a:r>
            <a:endParaRPr lang="en-US" altLang="zh-CN" sz="2000" b="1" smtClean="0">
              <a:latin typeface="Adobe 宋体 Std L" pitchFamily="18" charset="-122"/>
              <a:ea typeface="Adobe 宋体 Std L" pitchFamily="18" charset="-122"/>
              <a:cs typeface="华文细黑" panose="02010600040101010101" pitchFamily="2" charset="-122"/>
            </a:endParaRPr>
          </a:p>
          <a:p>
            <a:pPr marL="742950" lvl="1" indent="-285750" fontAlgn="base">
              <a:lnSpc>
                <a:spcPct val="150000"/>
              </a:lnSpc>
              <a:spcBef>
                <a:spcPct val="20000"/>
              </a:spcBef>
              <a:spcAft>
                <a:spcPct val="0"/>
              </a:spcAft>
              <a:buClr>
                <a:schemeClr val="accent1"/>
              </a:buClr>
              <a:buFont typeface="Wingdings" panose="05000000000000000000" pitchFamily="2" charset="2"/>
              <a:buChar char="n"/>
              <a:defRPr/>
            </a:pPr>
            <a:r>
              <a:rPr lang="en-US" altLang="en-US" sz="2000" b="1" smtClean="0">
                <a:latin typeface="Adobe 宋体 Std L" pitchFamily="18" charset="-122"/>
                <a:ea typeface="Adobe 宋体 Std L" pitchFamily="18" charset="-122"/>
                <a:cs typeface="华文细黑" panose="02010600040101010101" pitchFamily="2" charset="-122"/>
              </a:rPr>
              <a:t>ResourceBundle</a:t>
            </a:r>
            <a:endParaRPr lang="en-US" altLang="zh-CN" sz="2000" b="1" smtClean="0">
              <a:latin typeface="Adobe 宋体 Std L" pitchFamily="18" charset="-122"/>
              <a:ea typeface="Adobe 宋体 Std L" pitchFamily="18" charset="-122"/>
              <a:cs typeface="华文细黑" panose="02010600040101010101" pitchFamily="2" charset="-122"/>
            </a:endParaRPr>
          </a:p>
          <a:p>
            <a:pPr marL="742950" lvl="1" indent="-285750" fontAlgn="base">
              <a:lnSpc>
                <a:spcPct val="150000"/>
              </a:lnSpc>
              <a:spcBef>
                <a:spcPct val="20000"/>
              </a:spcBef>
              <a:spcAft>
                <a:spcPct val="0"/>
              </a:spcAft>
              <a:buClr>
                <a:schemeClr val="accent1"/>
              </a:buClr>
              <a:buFont typeface="Wingdings" panose="05000000000000000000" pitchFamily="2" charset="2"/>
              <a:buChar char="n"/>
              <a:defRPr/>
            </a:pPr>
            <a:r>
              <a:rPr lang="en-US" altLang="en-US" sz="2000" b="1" smtClean="0">
                <a:latin typeface="Adobe 宋体 Std L" pitchFamily="18" charset="-122"/>
                <a:ea typeface="Adobe 宋体 Std L" pitchFamily="18" charset="-122"/>
                <a:cs typeface="华文细黑" panose="02010600040101010101" pitchFamily="2" charset="-122"/>
              </a:rPr>
              <a:t>PropertyResourceBundle</a:t>
            </a:r>
            <a:endParaRPr lang="en-US" altLang="en-US" sz="2000" b="1"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30000"/>
              </a:lnSpc>
              <a:spcBef>
                <a:spcPct val="20000"/>
              </a:spcBef>
              <a:spcAft>
                <a:spcPct val="0"/>
              </a:spcAft>
              <a:buClr>
                <a:schemeClr val="accent6"/>
              </a:buClr>
              <a:buSzTx/>
              <a:defRPr/>
            </a:pPr>
            <a:endParaRPr lang="en-US" altLang="zh-CN" sz="2000" b="1"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defRPr/>
            </a:pPr>
            <a:endParaRPr lang="zh-CN" altLang="en-US" sz="2000" b="1" dirty="0">
              <a:latin typeface="Adobe 宋体 Std L" pitchFamily="18" charset="-122"/>
              <a:ea typeface="Adobe 宋体 Std L" pitchFamily="18" charset="-122"/>
              <a:cs typeface="华文细黑" panose="02010600040101010101" pitchFamily="2" charset="-122"/>
            </a:endParaRPr>
          </a:p>
        </p:txBody>
      </p:sp>
      <p:sp>
        <p:nvSpPr>
          <p:cNvPr id="8" name="TextBox 7"/>
          <p:cNvSpPr txBox="1"/>
          <p:nvPr/>
        </p:nvSpPr>
        <p:spPr bwMode="auto">
          <a:xfrm>
            <a:off x="5857884" y="3834480"/>
            <a:ext cx="2786082" cy="523220"/>
          </a:xfrm>
          <a:prstGeom prst="rect">
            <a:avLst/>
          </a:prstGeom>
          <a:noFill/>
          <a:ln w="9525">
            <a:noFill/>
            <a:miter lim="800000"/>
          </a:ln>
        </p:spPr>
        <p:txBody>
          <a:bodyPr vert="horz" wrap="square" lIns="91440" tIns="45720" rIns="91440" bIns="45720" numCol="1" rtlCol="0" anchor="ctr" anchorCtr="0" compatLnSpc="1">
            <a:spAutoFit/>
          </a:bodyPr>
          <a:lstStyle/>
          <a:p>
            <a:pPr fontAlgn="base">
              <a:spcBef>
                <a:spcPct val="0"/>
              </a:spcBef>
              <a:spcAft>
                <a:spcPct val="0"/>
              </a:spcAft>
            </a:pPr>
            <a:r>
              <a:rPr lang="zh-CN" altLang="en-US" sz="2800" smtClean="0"/>
              <a:t> </a:t>
            </a:r>
            <a:r>
              <a:rPr lang="zh-CN" altLang="en-US" sz="1200" smtClean="0"/>
              <a:t>国际化与本地化区别</a:t>
            </a:r>
            <a:endParaRPr kumimoji="0" lang="zh-CN" altLang="en-US" sz="12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53601"/>
                                        </p:tgtEl>
                                        <p:attrNameLst>
                                          <p:attrName>style.visibility</p:attrName>
                                        </p:attrNameLst>
                                      </p:cBhvr>
                                      <p:to>
                                        <p:strVal val="visible"/>
                                      </p:to>
                                    </p:set>
                                    <p:animEffect transition="in" filter="blinds(horizontal)">
                                      <p:cBhvr>
                                        <p:cTn id="13" dur="500"/>
                                        <p:tgtEl>
                                          <p:spTgt spid="153601"/>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blinds(horizontal)">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 calcmode="lin" valueType="num">
                                      <p:cBhvr additive="base">
                                        <p:cTn id="3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 calcmode="lin" valueType="num">
                                      <p:cBhvr additive="base">
                                        <p:cTn id="3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additive="base">
                                        <p:cTn id="4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1071570"/>
          </a:xfrm>
        </p:spPr>
        <p:txBody>
          <a:bodyPr/>
          <a:lstStyle/>
          <a:p>
            <a:r>
              <a:rPr dirty="0"/>
              <a:t>Locale</a:t>
            </a:r>
            <a:r>
              <a:rPr lang="zh-CN" dirty="0"/>
              <a:t>类是用来标识本地化消息的重要工具</a:t>
            </a:r>
            <a:r>
              <a:rPr lang="zh-CN" dirty="0" smtClean="0"/>
              <a:t>类</a:t>
            </a:r>
            <a:r>
              <a:rPr lang="zh-CN" altLang="en-US" dirty="0"/>
              <a:t>，</a:t>
            </a:r>
            <a:r>
              <a:rPr lang="zh-CN" dirty="0" smtClean="0"/>
              <a:t>一</a:t>
            </a:r>
            <a:r>
              <a:rPr lang="zh-CN" dirty="0"/>
              <a:t>个</a:t>
            </a:r>
            <a:r>
              <a:rPr dirty="0"/>
              <a:t>Locale</a:t>
            </a:r>
            <a:r>
              <a:rPr lang="zh-CN" dirty="0"/>
              <a:t>实例代表一种特定的语言</a:t>
            </a:r>
            <a:r>
              <a:rPr lang="zh-CN"/>
              <a:t>和</a:t>
            </a:r>
            <a:r>
              <a:rPr lang="zh-CN" smtClean="0"/>
              <a:t>地区</a:t>
            </a:r>
            <a:r>
              <a:rPr lang="zh-CN" altLang="en-US" smtClean="0"/>
              <a:t>，</a:t>
            </a:r>
            <a:r>
              <a:rPr smtClean="0"/>
              <a:t>Locale</a:t>
            </a:r>
            <a:r>
              <a:rPr lang="zh-CN"/>
              <a:t>类常用方法</a:t>
            </a:r>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7.5.1  Locale</a:t>
            </a:r>
            <a:r>
              <a:rPr dirty="0" smtClean="0"/>
              <a:t>类</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graphicFrame>
        <p:nvGraphicFramePr>
          <p:cNvPr id="7" name="表格 6"/>
          <p:cNvGraphicFramePr>
            <a:graphicFrameLocks noGrp="1"/>
          </p:cNvGraphicFramePr>
          <p:nvPr/>
        </p:nvGraphicFramePr>
        <p:xfrm>
          <a:off x="857224" y="1571618"/>
          <a:ext cx="7572428" cy="3261360"/>
        </p:xfrm>
        <a:graphic>
          <a:graphicData uri="http://schemas.openxmlformats.org/drawingml/2006/table">
            <a:tbl>
              <a:tblPr firstRow="1" bandRow="1">
                <a:tableStyleId>{5C22544A-7EE6-4342-B048-85BDC9FD1C3A}</a:tableStyleId>
              </a:tblPr>
              <a:tblGrid>
                <a:gridCol w="3643338"/>
                <a:gridCol w="3929090"/>
              </a:tblGrid>
              <a:tr h="199021">
                <a:tc>
                  <a:txBody>
                    <a:bodyPr/>
                    <a:lstStyle/>
                    <a:p>
                      <a:pPr algn="ctr"/>
                      <a:r>
                        <a:rPr lang="zh-CN" altLang="en-US" sz="1600" dirty="0" smtClean="0"/>
                        <a:t>方法</a:t>
                      </a:r>
                      <a:endParaRPr lang="zh-CN" altLang="en-US" sz="1600" dirty="0"/>
                    </a:p>
                  </a:txBody>
                  <a:tcPr/>
                </a:tc>
                <a:tc>
                  <a:txBody>
                    <a:bodyPr/>
                    <a:lstStyle/>
                    <a:p>
                      <a:pPr algn="ctr"/>
                      <a:r>
                        <a:rPr lang="zh-CN" altLang="en-US" sz="1600" dirty="0" smtClean="0"/>
                        <a:t>功能描述</a:t>
                      </a:r>
                      <a:endParaRPr lang="zh-CN" altLang="en-US" sz="1600" dirty="0"/>
                    </a:p>
                  </a:txBody>
                  <a:tcPr/>
                </a:tc>
              </a:tr>
              <a:tr h="19902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Locale(String language)</a:t>
                      </a:r>
                      <a:endParaRPr lang="zh-CN" alt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构造</a:t>
                      </a:r>
                      <a:r>
                        <a:rPr lang="en-US" sz="1600" kern="1200" dirty="0" smtClean="0">
                          <a:solidFill>
                            <a:schemeClr val="dk1"/>
                          </a:solidFill>
                          <a:latin typeface="Times New Roman" panose="02020603050405020304" pitchFamily="18" charset="0"/>
                          <a:ea typeface="+mn-ea"/>
                          <a:cs typeface="Times New Roman" panose="02020603050405020304" pitchFamily="18" charset="0"/>
                        </a:rPr>
                        <a:t>language</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指定的语言的</a:t>
                      </a:r>
                      <a:r>
                        <a:rPr lang="en-US" sz="1600" kern="1200" dirty="0" smtClean="0">
                          <a:solidFill>
                            <a:schemeClr val="dk1"/>
                          </a:solidFill>
                          <a:latin typeface="Times New Roman" panose="02020603050405020304" pitchFamily="18" charset="0"/>
                          <a:ea typeface="+mn-ea"/>
                          <a:cs typeface="Times New Roman" panose="02020603050405020304" pitchFamily="18" charset="0"/>
                        </a:rPr>
                        <a:t>Locale</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对象</a:t>
                      </a:r>
                      <a:endParaRPr lang="zh-CN" altLang="en-US" sz="1600" dirty="0">
                        <a:latin typeface="Times New Roman" panose="02020603050405020304" pitchFamily="18" charset="0"/>
                        <a:cs typeface="Times New Roman" panose="02020603050405020304" pitchFamily="18" charset="0"/>
                      </a:endParaRPr>
                    </a:p>
                  </a:txBody>
                  <a:tcPr/>
                </a:tc>
              </a:tr>
              <a:tr h="343764">
                <a:tc>
                  <a:txBody>
                    <a:bodyPr/>
                    <a:lstStyle/>
                    <a:p>
                      <a:pPr algn="just">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Locale(String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language,String</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country)</a:t>
                      </a:r>
                      <a:endParaRPr lang="zh-CN" sz="16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构造</a:t>
                      </a:r>
                      <a:r>
                        <a:rPr lang="en-US" sz="1600" kern="1200" dirty="0" smtClean="0">
                          <a:solidFill>
                            <a:schemeClr val="dk1"/>
                          </a:solidFill>
                          <a:latin typeface="Times New Roman" panose="02020603050405020304" pitchFamily="18" charset="0"/>
                          <a:ea typeface="+mn-ea"/>
                          <a:cs typeface="Times New Roman" panose="02020603050405020304" pitchFamily="18" charset="0"/>
                        </a:rPr>
                        <a:t>language</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指定的语言和</a:t>
                      </a:r>
                      <a:r>
                        <a:rPr lang="en-US" sz="1600" kern="1200" dirty="0" smtClean="0">
                          <a:solidFill>
                            <a:schemeClr val="dk1"/>
                          </a:solidFill>
                          <a:latin typeface="Times New Roman" panose="02020603050405020304" pitchFamily="18" charset="0"/>
                          <a:ea typeface="+mn-ea"/>
                          <a:cs typeface="Times New Roman" panose="02020603050405020304" pitchFamily="18" charset="0"/>
                        </a:rPr>
                        <a:t>country</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指定的国家的</a:t>
                      </a:r>
                      <a:r>
                        <a:rPr lang="en-US" sz="1600" kern="1200" dirty="0" smtClean="0">
                          <a:solidFill>
                            <a:schemeClr val="dk1"/>
                          </a:solidFill>
                          <a:latin typeface="Times New Roman" panose="02020603050405020304" pitchFamily="18" charset="0"/>
                          <a:ea typeface="+mn-ea"/>
                          <a:cs typeface="Times New Roman" panose="02020603050405020304" pitchFamily="18" charset="0"/>
                        </a:rPr>
                        <a:t>Locale</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对象</a:t>
                      </a:r>
                      <a:endParaRPr lang="zh-CN" altLang="en-US" sz="1600" dirty="0">
                        <a:latin typeface="Times New Roman" panose="02020603050405020304" pitchFamily="18" charset="0"/>
                        <a:cs typeface="Times New Roman" panose="02020603050405020304" pitchFamily="18" charset="0"/>
                      </a:endParaRPr>
                    </a:p>
                  </a:txBody>
                  <a:tcPr/>
                </a:tc>
              </a:tr>
              <a:tr h="19902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getCountry</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返回国家（地区）代码</a:t>
                      </a:r>
                      <a:endParaRPr lang="zh-CN" altLang="en-US" sz="1600" dirty="0">
                        <a:latin typeface="Times New Roman" panose="02020603050405020304" pitchFamily="18" charset="0"/>
                        <a:cs typeface="Times New Roman" panose="02020603050405020304" pitchFamily="18" charset="0"/>
                      </a:endParaRPr>
                    </a:p>
                  </a:txBody>
                  <a:tcPr/>
                </a:tc>
              </a:tr>
              <a:tr h="19902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getDisplayCountry</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返回国家（地区）名称</a:t>
                      </a:r>
                      <a:endParaRPr lang="zh-CN" altLang="en-US" sz="1600" dirty="0">
                        <a:latin typeface="Times New Roman" panose="02020603050405020304" pitchFamily="18" charset="0"/>
                        <a:cs typeface="Times New Roman" panose="02020603050405020304" pitchFamily="18" charset="0"/>
                      </a:endParaRPr>
                    </a:p>
                  </a:txBody>
                  <a:tcPr/>
                </a:tc>
              </a:tr>
              <a:tr h="19902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getLanguage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返回语言代码</a:t>
                      </a:r>
                      <a:endParaRPr lang="zh-CN" altLang="en-US" sz="1600" dirty="0">
                        <a:latin typeface="Times New Roman" panose="02020603050405020304" pitchFamily="18" charset="0"/>
                        <a:cs typeface="Times New Roman" panose="02020603050405020304" pitchFamily="18" charset="0"/>
                      </a:endParaRPr>
                    </a:p>
                  </a:txBody>
                  <a:tcPr/>
                </a:tc>
              </a:tr>
              <a:tr h="19902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getDisplayLanguage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返回语言名称</a:t>
                      </a:r>
                      <a:endParaRPr lang="zh-CN" altLang="en-US" sz="1600" dirty="0">
                        <a:latin typeface="Times New Roman" panose="02020603050405020304" pitchFamily="18" charset="0"/>
                        <a:cs typeface="Times New Roman" panose="02020603050405020304" pitchFamily="18" charset="0"/>
                      </a:endParaRPr>
                    </a:p>
                  </a:txBody>
                  <a:tcPr/>
                </a:tc>
              </a:tr>
              <a:tr h="19902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Static Locale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getDefault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获取当前系统信息的对应的</a:t>
                      </a:r>
                      <a:r>
                        <a:rPr lang="en-US" sz="1600" kern="1200" dirty="0" smtClean="0">
                          <a:solidFill>
                            <a:schemeClr val="dk1"/>
                          </a:solidFill>
                          <a:latin typeface="Times New Roman" panose="02020603050405020304" pitchFamily="18" charset="0"/>
                          <a:ea typeface="+mn-ea"/>
                          <a:cs typeface="Times New Roman" panose="02020603050405020304" pitchFamily="18" charset="0"/>
                        </a:rPr>
                        <a:t>Locale</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对象</a:t>
                      </a:r>
                      <a:endParaRPr lang="zh-CN" altLang="en-US" sz="1600" dirty="0">
                        <a:latin typeface="Times New Roman" panose="02020603050405020304" pitchFamily="18" charset="0"/>
                        <a:cs typeface="Times New Roman" panose="02020603050405020304" pitchFamily="18" charset="0"/>
                      </a:endParaRPr>
                    </a:p>
                  </a:txBody>
                  <a:tcPr/>
                </a:tc>
              </a:tr>
              <a:tr h="19902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Static void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setDefault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(Locale new)</a:t>
                      </a:r>
                      <a:endParaRPr lang="zh-CN" alt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重新设置缺省的</a:t>
                      </a:r>
                      <a:r>
                        <a:rPr lang="en-US" sz="1600" kern="1200" dirty="0" smtClean="0">
                          <a:solidFill>
                            <a:schemeClr val="dk1"/>
                          </a:solidFill>
                          <a:latin typeface="Times New Roman" panose="02020603050405020304" pitchFamily="18" charset="0"/>
                          <a:ea typeface="+mn-ea"/>
                          <a:cs typeface="Times New Roman" panose="02020603050405020304" pitchFamily="18" charset="0"/>
                        </a:rPr>
                        <a:t>Locale</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对象</a:t>
                      </a:r>
                      <a:endParaRPr lang="zh-CN" alt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642942"/>
          </a:xfrm>
        </p:spPr>
        <p:txBody>
          <a:bodyPr/>
          <a:lstStyle/>
          <a:p>
            <a:r>
              <a:rPr dirty="0" smtClean="0"/>
              <a:t>Locale</a:t>
            </a:r>
            <a:r>
              <a:rPr lang="zh-CN" dirty="0"/>
              <a:t>构造</a:t>
            </a:r>
            <a:r>
              <a:rPr lang="zh-CN" dirty="0" smtClean="0"/>
              <a:t>方法</a:t>
            </a:r>
            <a:r>
              <a:rPr lang="zh-CN" altLang="en-US" dirty="0" smtClean="0"/>
              <a:t>中</a:t>
            </a:r>
            <a:r>
              <a:rPr lang="zh-CN" dirty="0" smtClean="0"/>
              <a:t>需要</a:t>
            </a:r>
            <a:r>
              <a:rPr lang="zh-CN" dirty="0"/>
              <a:t>提供</a:t>
            </a:r>
            <a:r>
              <a:rPr dirty="0" smtClean="0"/>
              <a:t>language</a:t>
            </a:r>
            <a:r>
              <a:rPr lang="zh-CN" dirty="0" smtClean="0"/>
              <a:t>和</a:t>
            </a:r>
            <a:r>
              <a:rPr dirty="0" smtClean="0"/>
              <a:t>country</a:t>
            </a:r>
            <a:r>
              <a:rPr lang="zh-CN" dirty="0" smtClean="0"/>
              <a:t>两</a:t>
            </a:r>
            <a:r>
              <a:rPr lang="zh-CN"/>
              <a:t>个</a:t>
            </a:r>
            <a:r>
              <a:rPr lang="zh-CN" smtClean="0"/>
              <a:t>参数</a:t>
            </a:r>
            <a:endParaRPr smtClean="0"/>
          </a:p>
          <a:p/>
          <a:p>
            <a:endParaRPr smtClean="0"/>
          </a:p>
          <a:p/>
          <a:p>
            <a:endParaRPr smtClean="0"/>
          </a:p>
          <a:p>
            <a:r>
              <a:rPr lang="zh-CN"/>
              <a:t>【示例】定义中国大陆的</a:t>
            </a:r>
            <a:r>
              <a:t>Local</a:t>
            </a:r>
            <a:r>
              <a:rPr lang="zh-CN" smtClean="0"/>
              <a:t>对象</a:t>
            </a:r>
            <a:endParaRPr lang="zh-CN"/>
          </a:p>
        </p:txBody>
      </p:sp>
      <p:sp>
        <p:nvSpPr>
          <p:cNvPr id="4" name="标题 3"/>
          <p:cNvSpPr>
            <a:spLocks noGrp="1"/>
          </p:cNvSpPr>
          <p:nvPr>
            <p:ph type="title"/>
          </p:nvPr>
        </p:nvSpPr>
        <p:spPr>
          <a:xfrm>
            <a:off x="468316" y="17845"/>
            <a:ext cx="6263924" cy="410765"/>
          </a:xfrm>
        </p:spPr>
        <p:txBody>
          <a:bodyPr/>
          <a:lstStyle/>
          <a:p>
            <a:endParaRPr lang="zh-CN" altLang="en-US" dirty="0" smtClean="0"/>
          </a:p>
        </p:txBody>
      </p:sp>
      <p:graphicFrame>
        <p:nvGraphicFramePr>
          <p:cNvPr id="7" name="表格 6"/>
          <p:cNvGraphicFramePr>
            <a:graphicFrameLocks noGrp="1"/>
          </p:cNvGraphicFramePr>
          <p:nvPr/>
        </p:nvGraphicFramePr>
        <p:xfrm>
          <a:off x="785785" y="1500180"/>
          <a:ext cx="3429025" cy="1524000"/>
        </p:xfrm>
        <a:graphic>
          <a:graphicData uri="http://schemas.openxmlformats.org/drawingml/2006/table">
            <a:tbl>
              <a:tblPr firstRow="1" bandRow="1">
                <a:tableStyleId>{5C22544A-7EE6-4342-B048-85BDC9FD1C3A}</a:tableStyleId>
              </a:tblPr>
              <a:tblGrid>
                <a:gridCol w="1143008"/>
                <a:gridCol w="1234450"/>
                <a:gridCol w="1051567"/>
              </a:tblGrid>
              <a:tr h="257177">
                <a:tc>
                  <a:txBody>
                    <a:bodyPr/>
                    <a:lstStyle/>
                    <a:p>
                      <a:pPr algn="ctr"/>
                      <a:r>
                        <a:rPr lang="zh-CN" altLang="en-US" sz="1400" dirty="0" smtClean="0"/>
                        <a:t>语言</a:t>
                      </a:r>
                      <a:endParaRPr lang="zh-CN" altLang="en-US" sz="1400" dirty="0"/>
                    </a:p>
                  </a:txBody>
                  <a:tcPr/>
                </a:tc>
                <a:tc>
                  <a:txBody>
                    <a:bodyPr/>
                    <a:lstStyle/>
                    <a:p>
                      <a:pPr algn="ctr"/>
                      <a:r>
                        <a:rPr lang="zh-CN" altLang="en-US" sz="1400" dirty="0" smtClean="0"/>
                        <a:t>英语名称</a:t>
                      </a:r>
                      <a:endParaRPr lang="zh-CN" altLang="en-US" sz="1400" dirty="0"/>
                    </a:p>
                  </a:txBody>
                  <a:tcPr/>
                </a:tc>
                <a:tc>
                  <a:txBody>
                    <a:bodyPr/>
                    <a:lstStyle/>
                    <a:p>
                      <a:pPr algn="ctr"/>
                      <a:r>
                        <a:rPr lang="zh-CN" altLang="en-US" sz="1400" dirty="0" smtClean="0"/>
                        <a:t>编码</a:t>
                      </a:r>
                      <a:endParaRPr lang="zh-CN" altLang="en-US" sz="1400" dirty="0"/>
                    </a:p>
                  </a:txBody>
                  <a:tcPr/>
                </a:tc>
              </a:tr>
              <a:tr h="257177">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汉语</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Chinese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err="1" smtClean="0">
                          <a:latin typeface="Times New Roman" panose="02020603050405020304" pitchFamily="18" charset="0"/>
                          <a:cs typeface="Times New Roman" panose="02020603050405020304" pitchFamily="18" charset="0"/>
                        </a:rPr>
                        <a:t>zh</a:t>
                      </a:r>
                      <a:endParaRPr lang="zh-CN" altLang="en-US" sz="1400" dirty="0">
                        <a:latin typeface="Times New Roman" panose="02020603050405020304" pitchFamily="18" charset="0"/>
                        <a:cs typeface="Times New Roman" panose="02020603050405020304" pitchFamily="18" charset="0"/>
                      </a:endParaRPr>
                    </a:p>
                  </a:txBody>
                  <a:tcPr/>
                </a:tc>
              </a:tr>
              <a:tr h="257177">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英语</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English</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smtClean="0">
                          <a:latin typeface="Times New Roman" panose="02020603050405020304" pitchFamily="18" charset="0"/>
                          <a:cs typeface="Times New Roman" panose="02020603050405020304" pitchFamily="18" charset="0"/>
                        </a:rPr>
                        <a:t>en</a:t>
                      </a:r>
                      <a:endParaRPr lang="zh-CN" altLang="en-US" sz="1400" dirty="0">
                        <a:latin typeface="Times New Roman" panose="02020603050405020304" pitchFamily="18" charset="0"/>
                        <a:cs typeface="Times New Roman" panose="02020603050405020304" pitchFamily="18" charset="0"/>
                      </a:endParaRPr>
                    </a:p>
                  </a:txBody>
                  <a:tcPr/>
                </a:tc>
              </a:tr>
              <a:tr h="257177">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日本语</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Japanese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err="1" smtClean="0">
                          <a:latin typeface="Times New Roman" panose="02020603050405020304" pitchFamily="18" charset="0"/>
                          <a:cs typeface="Times New Roman" panose="02020603050405020304" pitchFamily="18" charset="0"/>
                        </a:rPr>
                        <a:t>ja</a:t>
                      </a:r>
                      <a:endParaRPr lang="zh-CN" altLang="en-US" sz="1400" dirty="0">
                        <a:latin typeface="Times New Roman" panose="02020603050405020304" pitchFamily="18" charset="0"/>
                        <a:cs typeface="Times New Roman" panose="02020603050405020304" pitchFamily="18" charset="0"/>
                      </a:endParaRPr>
                    </a:p>
                  </a:txBody>
                  <a:tcPr/>
                </a:tc>
              </a:tr>
              <a:tr h="257177">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德语</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German</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smtClean="0">
                          <a:latin typeface="Times New Roman" panose="02020603050405020304" pitchFamily="18" charset="0"/>
                          <a:cs typeface="Times New Roman" panose="02020603050405020304" pitchFamily="18" charset="0"/>
                        </a:rPr>
                        <a:t>de</a:t>
                      </a:r>
                      <a:endParaRPr lang="zh-CN" altLang="en-US" sz="14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8" name="表格 7"/>
          <p:cNvGraphicFramePr>
            <a:graphicFrameLocks noGrp="1"/>
          </p:cNvGraphicFramePr>
          <p:nvPr/>
        </p:nvGraphicFramePr>
        <p:xfrm>
          <a:off x="4929190" y="1500180"/>
          <a:ext cx="3571899" cy="1524000"/>
        </p:xfrm>
        <a:graphic>
          <a:graphicData uri="http://schemas.openxmlformats.org/drawingml/2006/table">
            <a:tbl>
              <a:tblPr firstRow="1" bandRow="1">
                <a:tableStyleId>{5C22544A-7EE6-4342-B048-85BDC9FD1C3A}</a:tableStyleId>
              </a:tblPr>
              <a:tblGrid>
                <a:gridCol w="1143006"/>
                <a:gridCol w="1238260"/>
                <a:gridCol w="1190633"/>
              </a:tblGrid>
              <a:tr h="271464">
                <a:tc>
                  <a:txBody>
                    <a:bodyPr/>
                    <a:lstStyle/>
                    <a:p>
                      <a:pPr marL="0" algn="ctr" defTabSz="914400" rtl="0" eaLnBrk="1" latinLnBrk="0" hangingPunct="1"/>
                      <a:r>
                        <a:rPr lang="zh-CN" altLang="en-US" sz="1400" b="1" kern="1200" dirty="0" smtClean="0">
                          <a:solidFill>
                            <a:schemeClr val="lt1"/>
                          </a:solidFill>
                          <a:latin typeface="+mn-lt"/>
                          <a:ea typeface="+mn-ea"/>
                          <a:cs typeface="+mn-cs"/>
                        </a:rPr>
                        <a:t>国家（地区）</a:t>
                      </a:r>
                      <a:endParaRPr lang="zh-CN" altLang="en-US" sz="1400" b="1" kern="1200" dirty="0">
                        <a:solidFill>
                          <a:schemeClr val="lt1"/>
                        </a:solidFill>
                        <a:latin typeface="+mn-lt"/>
                        <a:ea typeface="+mn-ea"/>
                        <a:cs typeface="+mn-cs"/>
                      </a:endParaRPr>
                    </a:p>
                  </a:txBody>
                  <a:tcPr/>
                </a:tc>
                <a:tc>
                  <a:txBody>
                    <a:bodyPr/>
                    <a:lstStyle/>
                    <a:p>
                      <a:pPr marL="0" algn="ctr" defTabSz="914400" rtl="0" eaLnBrk="1" latinLnBrk="0" hangingPunct="1"/>
                      <a:r>
                        <a:rPr lang="zh-CN" altLang="en-US" sz="1400" b="1" kern="1200" dirty="0" smtClean="0">
                          <a:solidFill>
                            <a:schemeClr val="lt1"/>
                          </a:solidFill>
                          <a:latin typeface="+mn-lt"/>
                          <a:ea typeface="+mn-ea"/>
                          <a:cs typeface="+mn-cs"/>
                        </a:rPr>
                        <a:t>英文名称</a:t>
                      </a:r>
                      <a:endParaRPr lang="zh-CN" altLang="en-US" sz="1400" b="1" kern="1200" dirty="0">
                        <a:solidFill>
                          <a:schemeClr val="lt1"/>
                        </a:solidFill>
                        <a:latin typeface="+mn-lt"/>
                        <a:ea typeface="+mn-ea"/>
                        <a:cs typeface="+mn-cs"/>
                      </a:endParaRPr>
                    </a:p>
                  </a:txBody>
                  <a:tcPr/>
                </a:tc>
                <a:tc>
                  <a:txBody>
                    <a:bodyPr/>
                    <a:lstStyle/>
                    <a:p>
                      <a:pPr marL="0" algn="ctr" defTabSz="914400" rtl="0" eaLnBrk="1" latinLnBrk="0" hangingPunct="1"/>
                      <a:r>
                        <a:rPr lang="zh-CN" altLang="en-US" sz="1400" b="1" kern="1200" dirty="0" smtClean="0">
                          <a:solidFill>
                            <a:schemeClr val="lt1"/>
                          </a:solidFill>
                          <a:latin typeface="+mn-lt"/>
                          <a:ea typeface="+mn-ea"/>
                          <a:cs typeface="+mn-cs"/>
                        </a:rPr>
                        <a:t>英文名称</a:t>
                      </a:r>
                      <a:endParaRPr lang="zh-CN" altLang="en-US" sz="1400" b="1" kern="1200" dirty="0">
                        <a:solidFill>
                          <a:schemeClr val="lt1"/>
                        </a:solidFill>
                        <a:latin typeface="+mn-lt"/>
                        <a:ea typeface="+mn-ea"/>
                        <a:cs typeface="+mn-cs"/>
                      </a:endParaRPr>
                    </a:p>
                  </a:txBody>
                  <a:tcPr/>
                </a:tc>
              </a:tr>
              <a:tr h="271464">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中国</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altLang="zh-CN" sz="1400" kern="1200" dirty="0" smtClean="0">
                          <a:solidFill>
                            <a:schemeClr val="dk1"/>
                          </a:solidFill>
                          <a:latin typeface="Times New Roman" panose="02020603050405020304" pitchFamily="18" charset="0"/>
                          <a:ea typeface="+mn-ea"/>
                          <a:cs typeface="Times New Roman" panose="02020603050405020304" pitchFamily="18" charset="0"/>
                        </a:rPr>
                        <a:t>China</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altLang="zh-CN" sz="1400" kern="1200" dirty="0" smtClean="0">
                          <a:solidFill>
                            <a:schemeClr val="dk1"/>
                          </a:solidFill>
                          <a:latin typeface="Times New Roman" panose="02020603050405020304" pitchFamily="18" charset="0"/>
                          <a:ea typeface="+mn-ea"/>
                          <a:cs typeface="Times New Roman" panose="02020603050405020304" pitchFamily="18" charset="0"/>
                        </a:rPr>
                        <a:t>CN</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r>
              <a:tr h="271464">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英国</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spcAft>
                          <a:spcPts val="0"/>
                        </a:spcAft>
                      </a:pPr>
                      <a:r>
                        <a:rPr lang="en-US" altLang="zh-CN" sz="1400" kern="1200" dirty="0" smtClean="0">
                          <a:solidFill>
                            <a:schemeClr val="dk1"/>
                          </a:solidFill>
                          <a:latin typeface="Times New Roman" panose="02020603050405020304" pitchFamily="18" charset="0"/>
                          <a:ea typeface="+mn-ea"/>
                          <a:cs typeface="Times New Roman" panose="02020603050405020304" pitchFamily="18" charset="0"/>
                        </a:rPr>
                        <a:t>Great Britain</a:t>
                      </a:r>
                      <a:endParaRPr lang="en-US" altLang="zh-CN" sz="14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l" defTabSz="914400" rtl="0" eaLnBrk="1" latinLnBrk="0" hangingPunct="1"/>
                      <a:r>
                        <a:rPr lang="en-US" altLang="zh-CN" sz="1400" kern="1200" dirty="0" smtClean="0">
                          <a:solidFill>
                            <a:schemeClr val="dk1"/>
                          </a:solidFill>
                          <a:latin typeface="Times New Roman" panose="02020603050405020304" pitchFamily="18" charset="0"/>
                          <a:ea typeface="+mn-ea"/>
                          <a:cs typeface="Times New Roman" panose="02020603050405020304" pitchFamily="18" charset="0"/>
                        </a:rPr>
                        <a:t>GB</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r>
              <a:tr h="271464">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日本</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altLang="zh-CN" sz="1400" kern="1200" dirty="0" smtClean="0">
                          <a:solidFill>
                            <a:schemeClr val="dk1"/>
                          </a:solidFill>
                          <a:latin typeface="Times New Roman" panose="02020603050405020304" pitchFamily="18" charset="0"/>
                          <a:ea typeface="+mn-ea"/>
                          <a:cs typeface="Times New Roman" panose="02020603050405020304" pitchFamily="18" charset="0"/>
                        </a:rPr>
                        <a:t>Japan</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altLang="zh-CN" sz="1400" kern="1200" dirty="0" smtClean="0">
                          <a:solidFill>
                            <a:schemeClr val="dk1"/>
                          </a:solidFill>
                          <a:latin typeface="Times New Roman" panose="02020603050405020304" pitchFamily="18" charset="0"/>
                          <a:ea typeface="+mn-ea"/>
                          <a:cs typeface="Times New Roman" panose="02020603050405020304" pitchFamily="18" charset="0"/>
                        </a:rPr>
                        <a:t>JP</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r>
              <a:tr h="271464">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美国</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spcAft>
                          <a:spcPts val="0"/>
                        </a:spcAft>
                      </a:pPr>
                      <a:r>
                        <a:rPr lang="en-US" altLang="zh-CN" sz="1400" kern="1200" dirty="0" smtClean="0">
                          <a:solidFill>
                            <a:schemeClr val="dk1"/>
                          </a:solidFill>
                          <a:latin typeface="Times New Roman" panose="02020603050405020304" pitchFamily="18" charset="0"/>
                          <a:ea typeface="+mn-ea"/>
                          <a:cs typeface="Times New Roman" panose="02020603050405020304" pitchFamily="18" charset="0"/>
                        </a:rPr>
                        <a:t>United States</a:t>
                      </a:r>
                      <a:endParaRPr lang="en-US" altLang="zh-CN" sz="14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l" defTabSz="914400" rtl="0" eaLnBrk="1" latinLnBrk="0" hangingPunct="1"/>
                      <a:r>
                        <a:rPr lang="en-US" altLang="zh-CN" sz="1400" kern="1200" dirty="0" smtClean="0">
                          <a:solidFill>
                            <a:schemeClr val="dk1"/>
                          </a:solidFill>
                          <a:latin typeface="Times New Roman" panose="02020603050405020304" pitchFamily="18" charset="0"/>
                          <a:ea typeface="+mn-ea"/>
                          <a:cs typeface="Times New Roman" panose="02020603050405020304" pitchFamily="18" charset="0"/>
                        </a:rPr>
                        <a:t>US</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
        <p:nvSpPr>
          <p:cNvPr id="9" name="TextBox 8"/>
          <p:cNvSpPr txBox="1"/>
          <p:nvPr/>
        </p:nvSpPr>
        <p:spPr bwMode="auto">
          <a:xfrm>
            <a:off x="1000100" y="3621295"/>
            <a:ext cx="5786478"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Locale </a:t>
            </a:r>
            <a:r>
              <a:rPr lang="en-US" sz="1400" dirty="0" err="1" smtClean="0">
                <a:latin typeface="Courier New" panose="02070309020205020404" pitchFamily="49" charset="0"/>
                <a:cs typeface="Courier New" panose="02070309020205020404" pitchFamily="49" charset="0"/>
              </a:rPr>
              <a:t>locale</a:t>
            </a:r>
            <a:r>
              <a:rPr lang="en-US" sz="1400" dirty="0" smtClean="0">
                <a:latin typeface="Courier New" panose="02070309020205020404" pitchFamily="49" charset="0"/>
                <a:cs typeface="Courier New" panose="02070309020205020404" pitchFamily="49" charset="0"/>
              </a:rPr>
              <a:t> = new Locale("</a:t>
            </a:r>
            <a:r>
              <a:rPr lang="en-US" sz="1400" dirty="0" err="1" smtClean="0">
                <a:latin typeface="Courier New" panose="02070309020205020404" pitchFamily="49" charset="0"/>
                <a:cs typeface="Courier New" panose="02070309020205020404" pitchFamily="49" charset="0"/>
              </a:rPr>
              <a:t>zh","CN</a:t>
            </a:r>
            <a:r>
              <a:rPr lang="en-US" sz="1400" dirty="0" smtClean="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pic>
        <p:nvPicPr>
          <p:cNvPr id="10" name="图片 9"/>
          <p:cNvPicPr>
            <a:picLocks noChangeAspect="1"/>
          </p:cNvPicPr>
          <p:nvPr/>
        </p:nvPicPr>
        <p:blipFill>
          <a:blip r:embed="rId1" cstate="print">
            <a:duotone>
              <a:schemeClr val="accent1">
                <a:shade val="45000"/>
                <a:satMod val="135000"/>
              </a:schemeClr>
              <a:prstClr val="white"/>
            </a:duotone>
          </a:blip>
          <a:stretch>
            <a:fillRect/>
          </a:stretch>
        </p:blipFill>
        <p:spPr>
          <a:xfrm>
            <a:off x="571472" y="3992435"/>
            <a:ext cx="484014" cy="484014"/>
          </a:xfrm>
          <a:prstGeom prst="rect">
            <a:avLst/>
          </a:prstGeom>
        </p:spPr>
      </p:pic>
      <p:sp>
        <p:nvSpPr>
          <p:cNvPr id="11" name="文本框 7"/>
          <p:cNvSpPr txBox="1"/>
          <p:nvPr/>
        </p:nvSpPr>
        <p:spPr>
          <a:xfrm rot="21540000">
            <a:off x="502912" y="4506103"/>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2" name="TextBox 11"/>
          <p:cNvSpPr txBox="1"/>
          <p:nvPr/>
        </p:nvSpPr>
        <p:spPr bwMode="auto">
          <a:xfrm>
            <a:off x="1214414" y="4058677"/>
            <a:ext cx="7215238" cy="584775"/>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zh-CN" altLang="en-US" sz="1600" dirty="0" smtClean="0">
                <a:latin typeface="Times New Roman" panose="02020603050405020304" pitchFamily="18" charset="0"/>
                <a:cs typeface="Times New Roman" panose="02020603050405020304" pitchFamily="18" charset="0"/>
              </a:rPr>
              <a:t>完整的语言编码以及国家地区编码列表可以参考</a:t>
            </a:r>
            <a:r>
              <a:rPr lang="en-US" sz="1600" dirty="0" smtClean="0">
                <a:latin typeface="Times New Roman" panose="02020603050405020304" pitchFamily="18" charset="0"/>
                <a:cs typeface="Times New Roman" panose="02020603050405020304" pitchFamily="18" charset="0"/>
              </a:rPr>
              <a:t>http://www.unicode.org</a:t>
            </a:r>
            <a:r>
              <a:rPr lang="zh-CN" altLang="en-US" sz="1600" dirty="0" smtClean="0">
                <a:latin typeface="Times New Roman" panose="02020603050405020304" pitchFamily="18" charset="0"/>
                <a:cs typeface="Times New Roman" panose="02020603050405020304" pitchFamily="18" charset="0"/>
              </a:rPr>
              <a:t>官方网站，本书只列举常用的几个国家语言及</a:t>
            </a:r>
            <a:r>
              <a:rPr lang="zh-CN" altLang="en-US" sz="1600" smtClean="0">
                <a:latin typeface="Times New Roman" panose="02020603050405020304" pitchFamily="18" charset="0"/>
                <a:cs typeface="Times New Roman" panose="02020603050405020304" pitchFamily="18" charset="0"/>
              </a:rPr>
              <a:t>地区。</a:t>
            </a:r>
            <a:endParaRPr lang="zh-CN" altLang="en-US" sz="1600" dirty="0">
              <a:latin typeface="Times New Roman" panose="02020603050405020304" pitchFamily="18" charset="0"/>
              <a:ea typeface="Adobe 仿宋 Std R"/>
              <a:cs typeface="Times New Roman" panose="02020603050405020304" pitchFamily="18" charset="0"/>
            </a:endParaRPr>
          </a:p>
        </p:txBody>
      </p:sp>
      <p:sp>
        <p:nvSpPr>
          <p:cNvPr id="13" name="内容占位符 4"/>
          <p:cNvSpPr txBox="1"/>
          <p:nvPr/>
        </p:nvSpPr>
        <p:spPr bwMode="auto">
          <a:xfrm>
            <a:off x="722343" y="928676"/>
            <a:ext cx="3921095" cy="642942"/>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accent6"/>
              </a:buClr>
              <a:buSzTx/>
              <a:defRPr/>
            </a:pPr>
            <a:r>
              <a:rPr kumimoji="0" lang="zh-CN" altLang="en-US"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常用语言编码：</a:t>
            </a:r>
            <a:endPar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
        <p:nvSpPr>
          <p:cNvPr id="14" name="内容占位符 4"/>
          <p:cNvSpPr txBox="1"/>
          <p:nvPr/>
        </p:nvSpPr>
        <p:spPr bwMode="auto">
          <a:xfrm>
            <a:off x="4857752" y="928676"/>
            <a:ext cx="3921095" cy="571504"/>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accent6"/>
              </a:buClr>
              <a:buSzTx/>
              <a:defRPr/>
            </a:pPr>
            <a:r>
              <a:rPr kumimoji="0" lang="zh-CN" altLang="en-US"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常用国家编码：</a:t>
            </a:r>
            <a:endPar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grpSp>
        <p:nvGrpSpPr>
          <p:cNvPr id="15" name="组合 12"/>
          <p:cNvGrpSpPr/>
          <p:nvPr/>
        </p:nvGrpSpPr>
        <p:grpSpPr>
          <a:xfrm>
            <a:off x="1214413" y="4143386"/>
            <a:ext cx="7429553" cy="928694"/>
            <a:chOff x="1071537" y="2928940"/>
            <a:chExt cx="6732632" cy="928694"/>
          </a:xfrm>
        </p:grpSpPr>
        <p:sp>
          <p:nvSpPr>
            <p:cNvPr id="16" name="TextBox 14"/>
            <p:cNvSpPr txBox="1">
              <a:spLocks noChangeArrowheads="1"/>
            </p:cNvSpPr>
            <p:nvPr/>
          </p:nvSpPr>
          <p:spPr bwMode="auto">
            <a:xfrm>
              <a:off x="1071537" y="3286130"/>
              <a:ext cx="6481763" cy="571504"/>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dirty="0" smtClean="0">
                  <a:latin typeface="黑体" panose="02010609060101010101" pitchFamily="49" charset="-122"/>
                  <a:ea typeface="黑体" panose="02010609060101010101" pitchFamily="49" charset="-122"/>
                </a:rPr>
                <a:t>讲师演示讲解</a:t>
              </a:r>
              <a:endParaRPr lang="zh-CN" altLang="en-US" sz="1400" dirty="0" smtClean="0"/>
            </a:p>
            <a:p>
              <a:pPr algn="ctr"/>
              <a:r>
                <a:rPr lang="en-US" altLang="zh-CN" sz="1400" b="1" i="0" smtClean="0"/>
                <a:t>【</a:t>
              </a:r>
              <a:r>
                <a:rPr lang="zh-CN" altLang="en-US" sz="1400" b="1" i="0" smtClean="0"/>
                <a:t>代码</a:t>
              </a:r>
              <a:r>
                <a:rPr lang="en-US" sz="1400" b="1" i="0" smtClean="0"/>
                <a:t>7- 24</a:t>
              </a:r>
              <a:r>
                <a:rPr lang="en-US" altLang="zh-CN" sz="1400" b="1" i="0" smtClean="0"/>
                <a:t>】</a:t>
              </a:r>
              <a:r>
                <a:rPr lang="en-US" sz="1400" b="1" i="0" smtClean="0"/>
                <a:t>LocaleDemo.java</a:t>
              </a:r>
              <a:endParaRPr lang="zh-CN" altLang="en-US" sz="1400" i="0" smtClean="0"/>
            </a:p>
            <a:p>
              <a:pPr algn="ctr">
                <a:lnSpc>
                  <a:spcPct val="150000"/>
                </a:lnSpc>
                <a:defRPr/>
              </a:pPr>
              <a:endParaRPr lang="zh-CN" altLang="en-US" sz="1400" b="1" i="0" dirty="0" smtClean="0">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571768"/>
          </a:xfrm>
        </p:spPr>
        <p:txBody>
          <a:bodyPr/>
          <a:lstStyle/>
          <a:p>
            <a:r>
              <a:rPr dirty="0"/>
              <a:t>ResourceBundle</a:t>
            </a:r>
            <a:r>
              <a:rPr lang="zh-CN" dirty="0"/>
              <a:t>类用于加载国家和语言</a:t>
            </a:r>
            <a:r>
              <a:rPr lang="zh-CN"/>
              <a:t>资源</a:t>
            </a:r>
            <a:r>
              <a:rPr lang="zh-CN" smtClean="0"/>
              <a:t>包</a:t>
            </a:r>
            <a:endParaRPr smtClean="0"/>
          </a:p>
          <a:p>
            <a:r>
              <a:rPr lang="zh-CN" smtClean="0"/>
              <a:t>资源</a:t>
            </a:r>
            <a:r>
              <a:rPr lang="zh-CN" dirty="0"/>
              <a:t>文件的内容是以“</a:t>
            </a:r>
            <a:r>
              <a:rPr dirty="0"/>
              <a:t>key-value</a:t>
            </a:r>
            <a:r>
              <a:rPr lang="zh-CN"/>
              <a:t>”</a:t>
            </a:r>
            <a:r>
              <a:rPr lang="zh-CN" smtClean="0"/>
              <a:t>对组成</a:t>
            </a:r>
            <a:endParaRPr dirty="0" smtClean="0"/>
          </a:p>
          <a:p>
            <a:r>
              <a:rPr lang="zh-CN" dirty="0"/>
              <a:t>资源文件的</a:t>
            </a:r>
            <a:r>
              <a:rPr lang="zh-CN"/>
              <a:t>命名</a:t>
            </a:r>
            <a:r>
              <a:rPr lang="zh-CN" smtClean="0"/>
              <a:t>有三</a:t>
            </a:r>
            <a:r>
              <a:rPr lang="zh-CN" dirty="0"/>
              <a:t>种形式：</a:t>
            </a:r>
            <a:endParaRPr lang="zh-CN" dirty="0"/>
          </a:p>
          <a:p>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7.5.2  </a:t>
            </a:r>
            <a:r>
              <a:rPr lang="en-US" dirty="0" err="1" smtClean="0"/>
              <a:t>ResourceBundle</a:t>
            </a:r>
            <a:r>
              <a:rPr dirty="0" smtClean="0"/>
              <a:t>类</a:t>
            </a:r>
            <a:endParaRPr lang="zh-CN" altLang="en-US" dirty="0" smtClean="0"/>
          </a:p>
        </p:txBody>
      </p:sp>
      <p:sp>
        <p:nvSpPr>
          <p:cNvPr id="7" name="内容占位符 4"/>
          <p:cNvSpPr txBox="1"/>
          <p:nvPr/>
        </p:nvSpPr>
        <p:spPr bwMode="auto">
          <a:xfrm>
            <a:off x="714349" y="2000246"/>
            <a:ext cx="7715304" cy="2571768"/>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lang="en-US" altLang="zh-CN" sz="2000" b="1" dirty="0" err="1" smtClean="0">
                <a:latin typeface="Adobe 宋体 Std L" pitchFamily="18" charset="-122"/>
                <a:ea typeface="Adobe 宋体 Std L" pitchFamily="18" charset="-122"/>
                <a:cs typeface="华文细黑" panose="02010600040101010101" pitchFamily="2" charset="-122"/>
              </a:rPr>
              <a:t>baseName_language_country.properties</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lang="en-US" altLang="zh-CN" sz="2000" b="1" dirty="0" err="1" smtClean="0">
                <a:latin typeface="Adobe 宋体 Std L" pitchFamily="18" charset="-122"/>
                <a:ea typeface="Adobe 宋体 Std L" pitchFamily="18" charset="-122"/>
                <a:cs typeface="华文细黑" panose="02010600040101010101" pitchFamily="2" charset="-122"/>
              </a:rPr>
              <a:t>baseName_language.properties</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lang="en-US" altLang="zh-CN" sz="2000" b="1" smtClean="0">
                <a:latin typeface="Adobe 宋体 Std L" pitchFamily="18" charset="-122"/>
                <a:ea typeface="Adobe 宋体 Std L" pitchFamily="18" charset="-122"/>
                <a:cs typeface="华文细黑" panose="02010600040101010101" pitchFamily="2" charset="-122"/>
              </a:rPr>
              <a:t>baseName.properties</a:t>
            </a:r>
            <a:endParaRPr lang="en-US" altLang="zh-CN" sz="2000" b="1" smtClean="0">
              <a:latin typeface="Adobe 宋体 Std L" pitchFamily="18" charset="-122"/>
              <a:ea typeface="Adobe 宋体 Std L" pitchFamily="18" charset="-122"/>
              <a:cs typeface="华文细黑" panose="02010600040101010101" pitchFamily="2" charset="-122"/>
            </a:endParaRPr>
          </a:p>
          <a:p>
            <a:pPr marL="342900" indent="-342900" fontAlgn="base">
              <a:lnSpc>
                <a:spcPct val="150000"/>
              </a:lnSpc>
              <a:spcBef>
                <a:spcPct val="20000"/>
              </a:spcBef>
              <a:spcAft>
                <a:spcPct val="0"/>
              </a:spcAft>
              <a:buClr>
                <a:srgbClr val="FF0000"/>
              </a:buClr>
              <a:defRPr/>
            </a:pPr>
            <a:r>
              <a:rPr lang="en-US" altLang="zh-CN" sz="2000" b="1" smtClean="0"/>
              <a:t> </a:t>
            </a:r>
            <a:r>
              <a:rPr lang="en-US" altLang="zh-CN" sz="2000" b="1" smtClean="0">
                <a:latin typeface="Adobe 宋体 Std L" pitchFamily="18" charset="-122"/>
                <a:ea typeface="Adobe 宋体 Std L" pitchFamily="18" charset="-122"/>
                <a:cs typeface="华文细黑" panose="02010600040101010101" pitchFamily="2" charset="-122"/>
              </a:rPr>
              <a:t>【</a:t>
            </a:r>
            <a:r>
              <a:rPr lang="zh-CN" altLang="en-US" sz="2000" b="1" dirty="0" smtClean="0">
                <a:latin typeface="Adobe 宋体 Std L" pitchFamily="18" charset="-122"/>
                <a:ea typeface="Adobe 宋体 Std L" pitchFamily="18" charset="-122"/>
                <a:cs typeface="华文细黑" panose="02010600040101010101" pitchFamily="2" charset="-122"/>
              </a:rPr>
              <a:t>示例</a:t>
            </a:r>
            <a:r>
              <a:rPr lang="en-US" altLang="zh-CN" sz="2000" b="1" dirty="0" smtClean="0">
                <a:latin typeface="Adobe 宋体 Std L" pitchFamily="18" charset="-122"/>
                <a:ea typeface="Adobe 宋体 Std L" pitchFamily="18" charset="-122"/>
                <a:cs typeface="华文细黑" panose="02010600040101010101" pitchFamily="2" charset="-122"/>
              </a:rPr>
              <a:t>】</a:t>
            </a:r>
            <a:r>
              <a:rPr lang="zh-CN" altLang="en-US" sz="2000" b="1" dirty="0" smtClean="0">
                <a:latin typeface="Adobe 宋体 Std L" pitchFamily="18" charset="-122"/>
                <a:ea typeface="Adobe 宋体 Std L" pitchFamily="18" charset="-122"/>
                <a:cs typeface="华文细黑" panose="02010600040101010101" pitchFamily="2" charset="-122"/>
              </a:rPr>
              <a:t>资源</a:t>
            </a:r>
            <a:r>
              <a:rPr lang="zh-CN" altLang="en-US" sz="2000" b="1" smtClean="0">
                <a:latin typeface="Adobe 宋体 Std L" pitchFamily="18" charset="-122"/>
                <a:ea typeface="Adobe 宋体 Std L" pitchFamily="18" charset="-122"/>
                <a:cs typeface="华文细黑" panose="02010600040101010101" pitchFamily="2" charset="-122"/>
              </a:rPr>
              <a:t>文件名</a:t>
            </a:r>
            <a:endParaRPr lang="zh-CN" altLang="en-US" sz="2000" b="1" dirty="0" smtClean="0">
              <a:latin typeface="Adobe 宋体 Std L" pitchFamily="18" charset="-122"/>
              <a:ea typeface="Adobe 宋体 Std L" pitchFamily="18" charset="-122"/>
              <a:cs typeface="华文细黑" panose="02010600040101010101" pitchFamily="2" charset="-122"/>
            </a:endParaRPr>
          </a:p>
        </p:txBody>
      </p:sp>
      <p:sp>
        <p:nvSpPr>
          <p:cNvPr id="8" name="TextBox 7"/>
          <p:cNvSpPr txBox="1"/>
          <p:nvPr/>
        </p:nvSpPr>
        <p:spPr bwMode="auto">
          <a:xfrm>
            <a:off x="1000100" y="4119102"/>
            <a:ext cx="6715172" cy="738664"/>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smtClean="0">
                <a:latin typeface="Courier New" panose="02070309020205020404" pitchFamily="49" charset="0"/>
                <a:cs typeface="Courier New" panose="02070309020205020404" pitchFamily="49" charset="0"/>
              </a:rPr>
              <a:t>myres_en_US.properties</a:t>
            </a:r>
            <a:endParaRPr lang="zh-CN" altLang="en-US" sz="1400" dirty="0" smtClean="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myres_zh_CN.properties</a:t>
            </a:r>
            <a:endParaRPr lang="zh-CN" altLang="en-US" sz="1400" dirty="0" smtClean="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myres.properties</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 calcmode="lin" valueType="num">
                                      <p:cBhvr additive="base">
                                        <p:cTn id="2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 calcmode="lin" valueType="num">
                                      <p:cBhvr additive="base">
                                        <p:cTn id="3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 calcmode="lin" valueType="num">
                                      <p:cBhvr additive="base">
                                        <p:cTn id="3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571504"/>
          </a:xfrm>
        </p:spPr>
        <p:txBody>
          <a:bodyPr/>
          <a:lstStyle/>
          <a:p>
            <a:r>
              <a:rPr dirty="0"/>
              <a:t>ResourceBundle</a:t>
            </a:r>
            <a:r>
              <a:rPr lang="zh-CN" dirty="0"/>
              <a:t>类常用</a:t>
            </a:r>
            <a:r>
              <a:rPr lang="zh-CN"/>
              <a:t>的</a:t>
            </a:r>
            <a:r>
              <a:rPr lang="zh-CN" smtClean="0"/>
              <a:t>方法</a:t>
            </a:r>
            <a:endParaRPr lang="zh-CN" altLang="en-US" dirty="0"/>
          </a:p>
        </p:txBody>
      </p:sp>
      <p:sp>
        <p:nvSpPr>
          <p:cNvPr id="4" name="标题 3"/>
          <p:cNvSpPr>
            <a:spLocks noGrp="1"/>
          </p:cNvSpPr>
          <p:nvPr>
            <p:ph type="title"/>
          </p:nvPr>
        </p:nvSpPr>
        <p:spPr>
          <a:xfrm>
            <a:off x="468316" y="17845"/>
            <a:ext cx="6263924" cy="410765"/>
          </a:xfrm>
        </p:spPr>
        <p:txBody>
          <a:bodyPr/>
          <a:lstStyle/>
          <a:p>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graphicFrame>
        <p:nvGraphicFramePr>
          <p:cNvPr id="7" name="表格 6"/>
          <p:cNvGraphicFramePr>
            <a:graphicFrameLocks noGrp="1"/>
          </p:cNvGraphicFramePr>
          <p:nvPr/>
        </p:nvGraphicFramePr>
        <p:xfrm>
          <a:off x="428596" y="1108726"/>
          <a:ext cx="8572560" cy="3749040"/>
        </p:xfrm>
        <a:graphic>
          <a:graphicData uri="http://schemas.openxmlformats.org/drawingml/2006/table">
            <a:tbl>
              <a:tblPr firstRow="1" bandRow="1">
                <a:tableStyleId>{5C22544A-7EE6-4342-B048-85BDC9FD1C3A}</a:tableStyleId>
              </a:tblPr>
              <a:tblGrid>
                <a:gridCol w="4071966"/>
                <a:gridCol w="4500594"/>
              </a:tblGrid>
              <a:tr h="273536">
                <a:tc>
                  <a:txBody>
                    <a:bodyPr/>
                    <a:lstStyle/>
                    <a:p>
                      <a:pPr algn="ctr"/>
                      <a:r>
                        <a:rPr lang="zh-CN" altLang="en-US" sz="1600" dirty="0" smtClean="0">
                          <a:latin typeface="Times New Roman" panose="02020603050405020304" pitchFamily="18" charset="0"/>
                          <a:cs typeface="Times New Roman" panose="02020603050405020304" pitchFamily="18" charset="0"/>
                        </a:rPr>
                        <a:t>方法</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zh-CN" altLang="en-US" sz="1600" dirty="0" smtClean="0">
                          <a:latin typeface="Times New Roman" panose="02020603050405020304" pitchFamily="18" charset="0"/>
                          <a:cs typeface="Times New Roman" panose="02020603050405020304" pitchFamily="18" charset="0"/>
                        </a:rPr>
                        <a:t>功能描述</a:t>
                      </a:r>
                      <a:endParaRPr lang="zh-CN" altLang="en-US" sz="1600" dirty="0">
                        <a:latin typeface="Times New Roman" panose="02020603050405020304" pitchFamily="18" charset="0"/>
                        <a:cs typeface="Times New Roman" panose="02020603050405020304" pitchFamily="18" charset="0"/>
                      </a:endParaRPr>
                    </a:p>
                  </a:txBody>
                  <a:tcPr/>
                </a:tc>
              </a:tr>
              <a:tr h="47247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static final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ResourceBundle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getBundle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baseName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使用指定的基本名称、默认的语言环境和调用者的类加载器获取资源包</a:t>
                      </a:r>
                      <a:endParaRPr kumimoji="0" lang="zh-CN" altLang="en-US" sz="1800" b="1" kern="1200" dirty="0" smtClean="0">
                        <a:solidFill>
                          <a:schemeClr val="tx1"/>
                        </a:solidFill>
                        <a:latin typeface="Times New Roman" panose="02020603050405020304" pitchFamily="18" charset="0"/>
                        <a:ea typeface="Adobe 宋体 Std L" pitchFamily="18" charset="-122"/>
                        <a:cs typeface="Times New Roman" panose="02020603050405020304" pitchFamily="18" charset="0"/>
                      </a:endParaRPr>
                    </a:p>
                  </a:txBody>
                  <a:tcPr/>
                </a:tc>
              </a:tr>
              <a:tr h="273536">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abstract Enumeration&lt;String&gt;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getKeys</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返回键的枚举</a:t>
                      </a:r>
                      <a:endParaRPr lang="zh-CN" altLang="en-US" sz="1600" dirty="0">
                        <a:latin typeface="Times New Roman" panose="02020603050405020304" pitchFamily="18" charset="0"/>
                        <a:cs typeface="Times New Roman" panose="02020603050405020304" pitchFamily="18" charset="0"/>
                      </a:endParaRPr>
                    </a:p>
                  </a:txBody>
                  <a:tcPr/>
                </a:tc>
              </a:tr>
              <a:tr h="273536">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Locale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getLocale</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返回此资源包的语言环境</a:t>
                      </a:r>
                      <a:endParaRPr lang="zh-CN" altLang="en-US" sz="1600" dirty="0">
                        <a:latin typeface="Times New Roman" panose="02020603050405020304" pitchFamily="18" charset="0"/>
                        <a:cs typeface="Times New Roman" panose="02020603050405020304" pitchFamily="18" charset="0"/>
                      </a:endParaRPr>
                    </a:p>
                  </a:txBody>
                  <a:tcPr/>
                </a:tc>
              </a:tr>
              <a:tr h="273536">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final Object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getObject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key)</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从此资源包或其某个父包中获取给定键的对象</a:t>
                      </a:r>
                      <a:endParaRPr lang="zh-CN" altLang="en-US" sz="1600" dirty="0">
                        <a:latin typeface="Times New Roman" panose="02020603050405020304" pitchFamily="18" charset="0"/>
                        <a:cs typeface="Times New Roman" panose="02020603050405020304" pitchFamily="18" charset="0"/>
                      </a:endParaRPr>
                    </a:p>
                  </a:txBody>
                  <a:tcPr/>
                </a:tc>
              </a:tr>
              <a:tr h="326632">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final 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getString</a:t>
                      </a:r>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key)</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从此资源包或其某个父包中获取给定键的字符串</a:t>
                      </a:r>
                      <a:endParaRPr lang="zh-CN" altLang="en-US" sz="1600" dirty="0">
                        <a:latin typeface="Times New Roman" panose="02020603050405020304" pitchFamily="18" charset="0"/>
                        <a:cs typeface="Times New Roman" panose="02020603050405020304" pitchFamily="18" charset="0"/>
                      </a:endParaRPr>
                    </a:p>
                  </a:txBody>
                  <a:tcPr/>
                </a:tc>
              </a:tr>
              <a:tr h="47247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final String[]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getStringArray</a:t>
                      </a:r>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key)</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从此资源包或其某个父包中获取给定键的字符串数组</a:t>
                      </a:r>
                      <a:endParaRPr lang="zh-CN" altLang="en-US" sz="1600" dirty="0">
                        <a:latin typeface="Times New Roman" panose="02020603050405020304" pitchFamily="18" charset="0"/>
                        <a:cs typeface="Times New Roman" panose="02020603050405020304" pitchFamily="18" charset="0"/>
                      </a:endParaRPr>
                    </a:p>
                  </a:txBody>
                  <a:tcPr/>
                </a:tc>
              </a:tr>
              <a:tr h="326632">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boolean</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containsKey</a:t>
                      </a:r>
                      <a:r>
                        <a:rPr lang="en-US" sz="1600" kern="1200" dirty="0" smtClean="0">
                          <a:solidFill>
                            <a:schemeClr val="dk1"/>
                          </a:solidFill>
                          <a:latin typeface="Times New Roman" panose="02020603050405020304" pitchFamily="18" charset="0"/>
                          <a:ea typeface="+mn-ea"/>
                          <a:cs typeface="Times New Roman" panose="02020603050405020304" pitchFamily="18" charset="0"/>
                        </a:rPr>
                        <a:t>(String key)</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判断</a:t>
                      </a:r>
                      <a:r>
                        <a:rPr lang="en-US" sz="1600" kern="1200" dirty="0" smtClean="0">
                          <a:solidFill>
                            <a:schemeClr val="dk1"/>
                          </a:solidFill>
                          <a:latin typeface="Times New Roman" panose="02020603050405020304" pitchFamily="18" charset="0"/>
                          <a:ea typeface="+mn-ea"/>
                          <a:cs typeface="Times New Roman" panose="02020603050405020304" pitchFamily="18" charset="0"/>
                        </a:rPr>
                        <a:t>key</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是否包含在此</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ResourceBundle</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及其父包中</a:t>
                      </a:r>
                      <a:endParaRPr lang="zh-CN" altLang="en-US" sz="1600" dirty="0">
                        <a:latin typeface="Times New Roman" panose="02020603050405020304" pitchFamily="18" charset="0"/>
                        <a:cs typeface="Times New Roman" panose="02020603050405020304" pitchFamily="18" charset="0"/>
                      </a:endParaRPr>
                    </a:p>
                  </a:txBody>
                  <a:tcPr/>
                </a:tc>
              </a:tr>
              <a:tr h="472471">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public Set&lt;String&gt;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keySet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返回此</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ResourceBundle</a:t>
                      </a:r>
                      <a:r>
                        <a:rPr lang="zh-CN" altLang="en-US" sz="1600" kern="1200" dirty="0" smtClean="0">
                          <a:solidFill>
                            <a:schemeClr val="dk1"/>
                          </a:solidFill>
                          <a:latin typeface="Times New Roman" panose="02020603050405020304" pitchFamily="18" charset="0"/>
                          <a:ea typeface="+mn-ea"/>
                          <a:cs typeface="Times New Roman" panose="02020603050405020304" pitchFamily="18" charset="0"/>
                        </a:rPr>
                        <a:t>及其父包中包含的所有键的</a:t>
                      </a:r>
                      <a:r>
                        <a:rPr lang="en-US" sz="1600" kern="1200" dirty="0" smtClean="0">
                          <a:solidFill>
                            <a:schemeClr val="dk1"/>
                          </a:solidFill>
                          <a:latin typeface="Times New Roman" panose="02020603050405020304" pitchFamily="18" charset="0"/>
                          <a:ea typeface="+mn-ea"/>
                          <a:cs typeface="Times New Roman" panose="02020603050405020304" pitchFamily="18" charset="0"/>
                        </a:rPr>
                        <a:t>Set</a:t>
                      </a:r>
                      <a:endParaRPr lang="zh-CN" alt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36591" y="500048"/>
            <a:ext cx="8207375" cy="500066"/>
          </a:xfrm>
        </p:spPr>
        <p:txBody>
          <a:bodyPr/>
          <a:lstStyle/>
          <a:p>
            <a:r>
              <a:rPr lang="zh-CN" dirty="0" smtClean="0"/>
              <a:t>创建</a:t>
            </a:r>
            <a:r>
              <a:rPr lang="zh-CN" altLang="en-US" dirty="0"/>
              <a:t>的</a:t>
            </a:r>
            <a:r>
              <a:rPr lang="zh-CN" dirty="0" smtClean="0"/>
              <a:t>资源文件放</a:t>
            </a:r>
            <a:r>
              <a:rPr lang="zh-CN" dirty="0"/>
              <a:t>在工程项目的</a:t>
            </a:r>
            <a:r>
              <a:rPr dirty="0"/>
              <a:t>src</a:t>
            </a:r>
            <a:r>
              <a:rPr lang="zh-CN"/>
              <a:t>根目录</a:t>
            </a:r>
            <a:r>
              <a:rPr lang="zh-CN" smtClean="0"/>
              <a:t>下</a:t>
            </a:r>
            <a:endParaRPr lang="zh-CN" smtClean="0"/>
          </a:p>
          <a:p>
            <a:pPr>
              <a:buNone/>
            </a:pPr>
            <a:endParaRPr smtClean="0"/>
          </a:p>
          <a:p>
            <a:pPr>
              <a:buNone/>
            </a:pPr>
            <a:endParaRPr dirty="0" smtClean="0"/>
          </a:p>
          <a:p>
            <a:pPr>
              <a:buNone/>
            </a:pPr>
            <a:endParaRPr lang="en-US" altLang="zh-CN" dirty="0" smtClean="0"/>
          </a:p>
        </p:txBody>
      </p:sp>
      <p:sp>
        <p:nvSpPr>
          <p:cNvPr id="4" name="标题 3"/>
          <p:cNvSpPr>
            <a:spLocks noGrp="1"/>
          </p:cNvSpPr>
          <p:nvPr>
            <p:ph type="title"/>
          </p:nvPr>
        </p:nvSpPr>
        <p:spPr>
          <a:xfrm>
            <a:off x="468316" y="17845"/>
            <a:ext cx="6263924" cy="410765"/>
          </a:xfrm>
        </p:spPr>
        <p:txBody>
          <a:bodyPr/>
          <a:lstStyle/>
          <a:p>
            <a:endParaRPr lang="zh-CN" altLang="en-US" dirty="0" smtClean="0"/>
          </a:p>
        </p:txBody>
      </p:sp>
      <p:pic>
        <p:nvPicPr>
          <p:cNvPr id="141313" name="Picture 1"/>
          <p:cNvPicPr>
            <a:picLocks noChangeAspect="1" noChangeArrowheads="1"/>
          </p:cNvPicPr>
          <p:nvPr/>
        </p:nvPicPr>
        <p:blipFill>
          <a:blip r:embed="rId1"/>
          <a:srcRect/>
          <a:stretch>
            <a:fillRect/>
          </a:stretch>
        </p:blipFill>
        <p:spPr bwMode="auto">
          <a:xfrm>
            <a:off x="2214546" y="1071552"/>
            <a:ext cx="2659461" cy="928694"/>
          </a:xfrm>
          <a:prstGeom prst="rect">
            <a:avLst/>
          </a:prstGeom>
          <a:noFill/>
          <a:ln w="9525">
            <a:noFill/>
            <a:miter lim="800000"/>
            <a:headEnd/>
            <a:tailEnd/>
          </a:ln>
        </p:spPr>
      </p:pic>
      <p:grpSp>
        <p:nvGrpSpPr>
          <p:cNvPr id="9" name="组合 12"/>
          <p:cNvGrpSpPr/>
          <p:nvPr/>
        </p:nvGrpSpPr>
        <p:grpSpPr>
          <a:xfrm>
            <a:off x="785786" y="3786196"/>
            <a:ext cx="7858180" cy="1214446"/>
            <a:chOff x="1071537" y="2928940"/>
            <a:chExt cx="6732632" cy="1214446"/>
          </a:xfrm>
        </p:grpSpPr>
        <p:sp>
          <p:nvSpPr>
            <p:cNvPr id="10" name="TextBox 14"/>
            <p:cNvSpPr txBox="1">
              <a:spLocks noChangeArrowheads="1"/>
            </p:cNvSpPr>
            <p:nvPr/>
          </p:nvSpPr>
          <p:spPr bwMode="auto">
            <a:xfrm>
              <a:off x="1071537" y="3286130"/>
              <a:ext cx="6481763" cy="857256"/>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smtClean="0">
                  <a:latin typeface="黑体" panose="02010609060101010101" pitchFamily="49" charset="-122"/>
                  <a:ea typeface="黑体" panose="02010609060101010101" pitchFamily="49" charset="-122"/>
                </a:rPr>
                <a:t>讲师演示讲解</a:t>
              </a:r>
              <a:endParaRPr lang="zh-CN" altLang="en-US" sz="1400" smtClean="0"/>
            </a:p>
            <a:p>
              <a:r>
                <a:rPr lang="en-US" altLang="zh-CN" sz="1400" b="1" i="0" smtClean="0"/>
                <a:t>【</a:t>
              </a:r>
              <a:r>
                <a:rPr lang="zh-CN" altLang="en-US" sz="1400" b="1" i="0" smtClean="0"/>
                <a:t>代码</a:t>
              </a:r>
              <a:r>
                <a:rPr lang="en-US" sz="1400" b="1" i="0" smtClean="0"/>
                <a:t>7- 25</a:t>
              </a:r>
              <a:r>
                <a:rPr lang="en-US" altLang="zh-CN" sz="1400" b="1" i="0" smtClean="0"/>
                <a:t>】</a:t>
              </a:r>
              <a:r>
                <a:rPr lang="en-US" sz="1400" b="1" i="0" smtClean="0"/>
                <a:t>myres.properties                  </a:t>
              </a:r>
              <a:r>
                <a:rPr lang="en-US" altLang="zh-CN" sz="1400" b="1" i="0" smtClean="0"/>
                <a:t>【</a:t>
              </a:r>
              <a:r>
                <a:rPr lang="zh-CN" altLang="en-US" sz="1400" b="1" i="0" smtClean="0"/>
                <a:t>代码</a:t>
              </a:r>
              <a:r>
                <a:rPr lang="en-US" sz="1400" b="1" i="0" smtClean="0"/>
                <a:t>7- 26</a:t>
              </a:r>
              <a:r>
                <a:rPr lang="en-US" altLang="zh-CN" sz="1400" b="1" i="0" smtClean="0"/>
                <a:t>】</a:t>
              </a:r>
              <a:r>
                <a:rPr lang="en-US" sz="1400" b="1" i="0" smtClean="0"/>
                <a:t>myres_en_US.properties</a:t>
              </a:r>
              <a:endParaRPr lang="zh-CN" altLang="en-US" sz="1400" i="0" smtClean="0"/>
            </a:p>
            <a:p>
              <a:r>
                <a:rPr lang="en-US" altLang="zh-CN" sz="1400" b="1" i="0" smtClean="0"/>
                <a:t>【</a:t>
              </a:r>
              <a:r>
                <a:rPr lang="zh-CN" altLang="en-US" sz="1400" b="1" i="0" smtClean="0"/>
                <a:t>代码</a:t>
              </a:r>
              <a:r>
                <a:rPr lang="en-US" sz="1400" b="1" i="0" smtClean="0"/>
                <a:t>7- 27</a:t>
              </a:r>
              <a:r>
                <a:rPr lang="en-US" altLang="zh-CN" sz="1400" b="1" i="0" smtClean="0"/>
                <a:t>】</a:t>
              </a:r>
              <a:r>
                <a:rPr lang="en-US" sz="1400" b="1" i="0" smtClean="0"/>
                <a:t>myres_zh_CN.properties    </a:t>
              </a:r>
              <a:r>
                <a:rPr lang="en-US" altLang="zh-CN" sz="1400" b="1" i="0" smtClean="0">
                  <a:cs typeface="Arial" panose="020B0604020202020204" pitchFamily="34" charset="0"/>
                </a:rPr>
                <a:t>【</a:t>
              </a:r>
              <a:r>
                <a:rPr lang="zh-CN" altLang="en-US" sz="1400" b="1" i="0" smtClean="0">
                  <a:cs typeface="Arial" panose="020B0604020202020204" pitchFamily="34" charset="0"/>
                </a:rPr>
                <a:t>代码</a:t>
              </a:r>
              <a:r>
                <a:rPr lang="en-US" sz="1400" b="1" i="0" smtClean="0">
                  <a:cs typeface="Arial" panose="020B0604020202020204" pitchFamily="34" charset="0"/>
                </a:rPr>
                <a:t>7- 28</a:t>
              </a:r>
              <a:r>
                <a:rPr lang="en-US" altLang="zh-CN" sz="1400" b="1" i="0" smtClean="0">
                  <a:cs typeface="Arial" panose="020B0604020202020204" pitchFamily="34" charset="0"/>
                </a:rPr>
                <a:t>】</a:t>
              </a:r>
              <a:r>
                <a:rPr lang="en-US" sz="1400" b="1" i="0" smtClean="0">
                  <a:cs typeface="Arial" panose="020B0604020202020204" pitchFamily="34" charset="0"/>
                </a:rPr>
                <a:t>ResourceBundleDemo.properties</a:t>
              </a:r>
              <a:endParaRPr lang="zh-CN" altLang="en-US" sz="1400" i="0" smtClean="0">
                <a:cs typeface="Arial" panose="020B0604020202020204" pitchFamily="34" charset="0"/>
              </a:endParaRPr>
            </a:p>
            <a:p>
              <a:endParaRPr lang="zh-CN" altLang="en-US" sz="1400" smtClean="0"/>
            </a:p>
            <a:p>
              <a:endParaRPr lang="zh-CN" altLang="en-US" sz="1400" smtClean="0"/>
            </a:p>
            <a:p>
              <a:pPr algn="ctr">
                <a:lnSpc>
                  <a:spcPct val="150000"/>
                </a:lnSpc>
                <a:defRPr/>
              </a:pPr>
              <a:r>
                <a:rPr lang="en-US" altLang="zh-CN" sz="1400" b="1" i="0" smtClean="0">
                  <a:latin typeface="黑体" panose="02010609060101010101" pitchFamily="49" charset="-122"/>
                  <a:ea typeface="黑体" panose="02010609060101010101" pitchFamily="49" charset="-122"/>
                </a:rPr>
                <a:t> </a:t>
              </a:r>
              <a:endParaRPr lang="zh-CN" altLang="en-US" sz="1400" b="1" i="0" dirty="0" smtClean="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12" name="TextBox 11"/>
          <p:cNvSpPr txBox="1"/>
          <p:nvPr/>
        </p:nvSpPr>
        <p:spPr bwMode="auto">
          <a:xfrm>
            <a:off x="785786" y="2928940"/>
            <a:ext cx="7072362" cy="276999"/>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200" smtClean="0">
                <a:latin typeface="Courier New" panose="02070309020205020404" pitchFamily="49" charset="0"/>
                <a:cs typeface="Courier New" panose="02070309020205020404" pitchFamily="49" charset="0"/>
              </a:rPr>
              <a:t>native2ascii  -encoding  </a:t>
            </a:r>
            <a:r>
              <a:rPr lang="zh-CN" altLang="en-US" sz="1200" smtClean="0">
                <a:latin typeface="Courier New" panose="02070309020205020404" pitchFamily="49" charset="0"/>
                <a:cs typeface="Courier New" panose="02070309020205020404" pitchFamily="49" charset="0"/>
              </a:rPr>
              <a:t>原资源文件的编码  原资源文件名  转码后的文件名</a:t>
            </a:r>
            <a:endParaRPr lang="zh-CN" altLang="en-US" sz="1200">
              <a:latin typeface="Courier New" panose="02070309020205020404" pitchFamily="49" charset="0"/>
              <a:cs typeface="Courier New" panose="02070309020205020404" pitchFamily="49" charset="0"/>
            </a:endParaRPr>
          </a:p>
        </p:txBody>
      </p:sp>
      <p:sp>
        <p:nvSpPr>
          <p:cNvPr id="13" name="TextBox 12"/>
          <p:cNvSpPr txBox="1"/>
          <p:nvPr/>
        </p:nvSpPr>
        <p:spPr bwMode="auto">
          <a:xfrm>
            <a:off x="785786" y="3692733"/>
            <a:ext cx="8001056" cy="276999"/>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200" smtClean="0">
                <a:latin typeface="Courier New" panose="02070309020205020404" pitchFamily="49" charset="0"/>
                <a:cs typeface="Courier New" panose="02070309020205020404" pitchFamily="49" charset="0"/>
              </a:rPr>
              <a:t>native2ascii  -encoding  GBK  myres_zh.properties  myres_zh_CN.properties</a:t>
            </a:r>
            <a:endParaRPr lang="zh-CN" altLang="en-US" sz="1200">
              <a:latin typeface="Courier New" panose="02070309020205020404" pitchFamily="49" charset="0"/>
              <a:cs typeface="Courier New" panose="02070309020205020404" pitchFamily="49" charset="0"/>
            </a:endParaRPr>
          </a:p>
        </p:txBody>
      </p:sp>
      <p:sp>
        <p:nvSpPr>
          <p:cNvPr id="16" name="内容占位符 4"/>
          <p:cNvSpPr txBox="1"/>
          <p:nvPr/>
        </p:nvSpPr>
        <p:spPr bwMode="auto">
          <a:xfrm>
            <a:off x="500034" y="1928808"/>
            <a:ext cx="8207375" cy="928694"/>
          </a:xfrm>
          <a:prstGeom prst="rect">
            <a:avLst/>
          </a:prstGeom>
          <a:noFill/>
          <a:ln w="9525">
            <a:noFill/>
            <a:miter lim="800000"/>
          </a:ln>
        </p:spPr>
        <p:txBody>
          <a:bodyPr vert="horz" wrap="square" lIns="91440" tIns="45720" rIns="91440" bIns="45720" numCol="1" anchor="t" anchorCtr="0" compatLnSpc="1"/>
          <a:lstStyle/>
          <a:p>
            <a:pPr marL="342900" lvl="0" indent="-342900" fontAlgn="base">
              <a:lnSpc>
                <a:spcPct val="150000"/>
              </a:lnSpc>
              <a:spcBef>
                <a:spcPct val="20000"/>
              </a:spcBef>
              <a:spcAft>
                <a:spcPct val="0"/>
              </a:spcAft>
              <a:buClr>
                <a:schemeClr val="accent6"/>
              </a:buClr>
              <a:buFont typeface="Wingdings" panose="05000000000000000000" pitchFamily="2" charset="2"/>
              <a:buChar char="l"/>
              <a:defRPr/>
            </a:pP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中文资源文件</a:t>
            </a:r>
            <a:r>
              <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myres_zh_CN.properties</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中的内容是通过</a:t>
            </a:r>
            <a:r>
              <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JDK</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自带的</a:t>
            </a:r>
            <a:r>
              <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native2ascii</a:t>
            </a:r>
            <a:r>
              <a:rPr kumimoji="0" lang="zh-CN"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命令工具转码得来</a:t>
            </a:r>
            <a:r>
              <a:rPr kumimoji="0" lang="zh-CN" altLang="en-US"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a:t>
            </a:r>
            <a:r>
              <a:rPr lang="zh-CN" altLang="en-US" sz="2000" b="1" smtClean="0">
                <a:latin typeface="Adobe 宋体 Std L" pitchFamily="18" charset="-122"/>
                <a:ea typeface="Adobe 宋体 Std L" pitchFamily="18" charset="-122"/>
                <a:cs typeface="华文细黑" panose="02010600040101010101" pitchFamily="2" charset="-122"/>
              </a:rPr>
              <a:t>其语法格式</a:t>
            </a:r>
            <a:endParaRPr lang="en-US" altLang="zh-CN" sz="2000" b="1" smtClean="0">
              <a:latin typeface="Adobe 宋体 Std L" pitchFamily="18" charset="-122"/>
              <a:ea typeface="Adobe 宋体 Std L" pitchFamily="18" charset="-122"/>
              <a:cs typeface="华文细黑" panose="02010600040101010101" pitchFamily="2" charset="-122"/>
            </a:endParaRPr>
          </a:p>
          <a:p>
            <a:pPr marL="342900" lvl="0" indent="-342900" fontAlgn="base">
              <a:lnSpc>
                <a:spcPct val="150000"/>
              </a:lnSpc>
              <a:spcBef>
                <a:spcPct val="20000"/>
              </a:spcBef>
              <a:spcAft>
                <a:spcPct val="0"/>
              </a:spcAft>
              <a:buClr>
                <a:schemeClr val="accent6"/>
              </a:buClr>
              <a:defRPr/>
            </a:pPr>
            <a:endParaRPr lang="en-US" altLang="zh-CN" sz="2000" b="1" smtClean="0">
              <a:latin typeface="Adobe 宋体 Std L" pitchFamily="18" charset="-122"/>
              <a:ea typeface="Adobe 宋体 Std L" pitchFamily="18" charset="-122"/>
              <a:cs typeface="华文细黑" panose="02010600040101010101" pitchFamily="2" charset="-122"/>
            </a:endParaRPr>
          </a:p>
          <a:p>
            <a:pPr marL="342900" lvl="0" indent="-342900" fontAlgn="base">
              <a:lnSpc>
                <a:spcPct val="150000"/>
              </a:lnSpc>
              <a:spcBef>
                <a:spcPct val="20000"/>
              </a:spcBef>
              <a:spcAft>
                <a:spcPct val="0"/>
              </a:spcAft>
              <a:buClr>
                <a:schemeClr val="accent6"/>
              </a:buClr>
              <a:defRPr/>
            </a:pPr>
            <a:endParaRPr lang="en-US" altLang="zh-CN" sz="2000" b="1"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None/>
              <a:defRPr/>
            </a:pPr>
            <a:endPar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None/>
              <a:defRPr/>
            </a:pPr>
            <a:endPar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
        <p:nvSpPr>
          <p:cNvPr id="14" name="内容占位符 4"/>
          <p:cNvSpPr txBox="1"/>
          <p:nvPr/>
        </p:nvSpPr>
        <p:spPr bwMode="auto">
          <a:xfrm>
            <a:off x="580996" y="3143254"/>
            <a:ext cx="8207375" cy="500066"/>
          </a:xfrm>
          <a:prstGeom prst="rect">
            <a:avLst/>
          </a:prstGeom>
          <a:noFill/>
          <a:ln w="9525">
            <a:noFill/>
            <a:miter lim="800000"/>
          </a:ln>
        </p:spPr>
        <p:txBody>
          <a:bodyPr vert="horz" wrap="square" lIns="91440" tIns="45720" rIns="91440" bIns="45720" numCol="1" anchor="t" anchorCtr="0" compatLnSpc="1"/>
          <a:lstStyle/>
          <a:p>
            <a:pPr marL="342900" indent="-342900" fontAlgn="base">
              <a:lnSpc>
                <a:spcPct val="150000"/>
              </a:lnSpc>
              <a:spcBef>
                <a:spcPct val="20000"/>
              </a:spcBef>
              <a:spcAft>
                <a:spcPct val="0"/>
              </a:spcAft>
              <a:buClr>
                <a:schemeClr val="accent6"/>
              </a:buClr>
              <a:defRPr/>
            </a:pPr>
            <a:r>
              <a:rPr lang="en-US" altLang="zh-CN" sz="2000" b="1" smtClean="0">
                <a:latin typeface="Adobe 宋体 Std L" pitchFamily="18" charset="-122"/>
                <a:ea typeface="Adobe 宋体 Std L" pitchFamily="18" charset="-122"/>
                <a:cs typeface="华文细黑" panose="02010600040101010101" pitchFamily="2" charset="-122"/>
              </a:rPr>
              <a:t>【</a:t>
            </a:r>
            <a:r>
              <a:rPr lang="zh-CN" altLang="en-US" sz="2000" b="1" smtClean="0">
                <a:latin typeface="Adobe 宋体 Std L" pitchFamily="18" charset="-122"/>
                <a:ea typeface="Adobe 宋体 Std L" pitchFamily="18" charset="-122"/>
                <a:cs typeface="华文细黑" panose="02010600040101010101" pitchFamily="2" charset="-122"/>
              </a:rPr>
              <a:t>示例</a:t>
            </a:r>
            <a:r>
              <a:rPr lang="en-US" altLang="zh-CN" sz="2000" b="1" smtClean="0">
                <a:latin typeface="Adobe 宋体 Std L" pitchFamily="18" charset="-122"/>
                <a:ea typeface="Adobe 宋体 Std L" pitchFamily="18" charset="-122"/>
                <a:cs typeface="华文细黑" panose="02010600040101010101" pitchFamily="2" charset="-122"/>
              </a:rPr>
              <a:t>】</a:t>
            </a:r>
            <a:r>
              <a:rPr lang="en-US" altLang="en-US" sz="2000" b="1" smtClean="0">
                <a:latin typeface="Adobe 宋体 Std L" pitchFamily="18" charset="-122"/>
                <a:ea typeface="Adobe 宋体 Std L" pitchFamily="18" charset="-122"/>
                <a:cs typeface="华文细黑" panose="02010600040101010101" pitchFamily="2" charset="-122"/>
              </a:rPr>
              <a:t>native2ascii</a:t>
            </a:r>
            <a:r>
              <a:rPr lang="zh-CN" altLang="en-US" sz="2000" b="1" smtClean="0">
                <a:latin typeface="Adobe 宋体 Std L" pitchFamily="18" charset="-122"/>
                <a:ea typeface="Adobe 宋体 Std L" pitchFamily="18" charset="-122"/>
                <a:cs typeface="华文细黑" panose="02010600040101010101" pitchFamily="2" charset="-122"/>
              </a:rPr>
              <a:t>命令对文件进行转码</a:t>
            </a:r>
            <a:endParaRPr lang="en-US" altLang="zh-CN" sz="2000" b="1" smtClean="0">
              <a:latin typeface="Adobe 宋体 Std L" pitchFamily="18" charset="-122"/>
              <a:ea typeface="Adobe 宋体 Std L" pitchFamily="18" charset="-122"/>
              <a:cs typeface="华文细黑" panose="02010600040101010101" pitchFamily="2" charset="-122"/>
            </a:endParaRPr>
          </a:p>
          <a:p>
            <a:pPr marL="342900" lvl="0" indent="-342900" fontAlgn="base">
              <a:lnSpc>
                <a:spcPct val="150000"/>
              </a:lnSpc>
              <a:spcBef>
                <a:spcPct val="20000"/>
              </a:spcBef>
              <a:spcAft>
                <a:spcPct val="0"/>
              </a:spcAft>
              <a:buClr>
                <a:schemeClr val="accent6"/>
              </a:buClr>
              <a:defRPr/>
            </a:pPr>
            <a:endParaRPr lang="en-US" altLang="zh-CN" sz="2000" b="1"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None/>
              <a:defRPr/>
            </a:pPr>
            <a:endParaRPr kumimoji="0" lang="en-US" altLang="zh-CN" sz="2000" b="1" i="0" u="none" strike="noStrike" kern="1200" cap="none" spc="0" normalizeH="0" baseline="0" noProof="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None/>
              <a:defRPr/>
            </a:pPr>
            <a:endPar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13"/>
                                        </p:tgtEl>
                                        <p:attrNameLst>
                                          <p:attrName>style.visibility</p:attrName>
                                        </p:attrNameLst>
                                      </p:cBhvr>
                                      <p:to>
                                        <p:strVal val="visible"/>
                                      </p:to>
                                    </p:set>
                                    <p:anim calcmode="lin" valueType="num">
                                      <p:cBhvr additive="base">
                                        <p:cTn id="11" dur="500" fill="hold"/>
                                        <p:tgtEl>
                                          <p:spTgt spid="141313"/>
                                        </p:tgtEl>
                                        <p:attrNameLst>
                                          <p:attrName>ppt_x</p:attrName>
                                        </p:attrNameLst>
                                      </p:cBhvr>
                                      <p:tavLst>
                                        <p:tav tm="0">
                                          <p:val>
                                            <p:strVal val="#ppt_x"/>
                                          </p:val>
                                        </p:tav>
                                        <p:tav tm="100000">
                                          <p:val>
                                            <p:strVal val="#ppt_x"/>
                                          </p:val>
                                        </p:tav>
                                      </p:tavLst>
                                    </p:anim>
                                    <p:anim calcmode="lin" valueType="num">
                                      <p:cBhvr additive="base">
                                        <p:cTn id="12" dur="500" fill="hold"/>
                                        <p:tgtEl>
                                          <p:spTgt spid="1413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animBg="1"/>
      <p:bldP spid="13" grpId="0" animBg="1"/>
      <p:bldP spid="16"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1000132"/>
          </a:xfrm>
        </p:spPr>
        <p:txBody>
          <a:bodyPr/>
          <a:lstStyle/>
          <a:p>
            <a:r>
              <a:rPr lang="zh-CN" smtClean="0"/>
              <a:t>在</a:t>
            </a:r>
            <a:r>
              <a:rPr dirty="0"/>
              <a:t>java.text</a:t>
            </a:r>
            <a:r>
              <a:rPr lang="zh-CN" dirty="0"/>
              <a:t>包中提供了一个</a:t>
            </a:r>
            <a:r>
              <a:rPr dirty="0"/>
              <a:t>NumberFormat</a:t>
            </a:r>
            <a:r>
              <a:rPr lang="zh-CN" dirty="0"/>
              <a:t>类，用于完成对数字、百分比进行格式化和对字符串对象</a:t>
            </a:r>
            <a:r>
              <a:rPr lang="zh-CN"/>
              <a:t>进行</a:t>
            </a:r>
            <a:r>
              <a:rPr lang="zh-CN" smtClean="0"/>
              <a:t>解析</a:t>
            </a:r>
            <a:r>
              <a:rPr lang="zh-CN" altLang="en-US"/>
              <a:t>，</a:t>
            </a:r>
            <a:r>
              <a:rPr lang="zh-CN" altLang="en-US" smtClean="0"/>
              <a:t>其</a:t>
            </a:r>
            <a:r>
              <a:rPr lang="zh-CN" smtClean="0"/>
              <a:t>常用</a:t>
            </a:r>
            <a:r>
              <a:rPr lang="zh-CN"/>
              <a:t>方法</a:t>
            </a:r>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7.6.1  </a:t>
            </a:r>
            <a:r>
              <a:rPr dirty="0" smtClean="0"/>
              <a:t>数字格式化</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graphicFrame>
        <p:nvGraphicFramePr>
          <p:cNvPr id="7" name="表格 6"/>
          <p:cNvGraphicFramePr>
            <a:graphicFrameLocks noGrp="1"/>
          </p:cNvGraphicFramePr>
          <p:nvPr/>
        </p:nvGraphicFramePr>
        <p:xfrm>
          <a:off x="642910" y="1571618"/>
          <a:ext cx="8143932" cy="2571770"/>
        </p:xfrm>
        <a:graphic>
          <a:graphicData uri="http://schemas.openxmlformats.org/drawingml/2006/table">
            <a:tbl>
              <a:tblPr firstRow="1" bandRow="1">
                <a:tableStyleId>{5C22544A-7EE6-4342-B048-85BDC9FD1C3A}</a:tableStyleId>
              </a:tblPr>
              <a:tblGrid>
                <a:gridCol w="4036558"/>
                <a:gridCol w="4107374"/>
              </a:tblGrid>
              <a:tr h="462038">
                <a:tc>
                  <a:txBody>
                    <a:bodyPr/>
                    <a:lstStyle/>
                    <a:p>
                      <a:pPr algn="ctr"/>
                      <a:r>
                        <a:rPr lang="zh-CN" altLang="en-US" sz="1400" dirty="0" smtClean="0">
                          <a:latin typeface="Times New Roman" panose="02020603050405020304" pitchFamily="18" charset="0"/>
                          <a:cs typeface="Times New Roman" panose="02020603050405020304" pitchFamily="18" charset="0"/>
                        </a:rPr>
                        <a:t>方法</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1400" dirty="0" smtClean="0">
                          <a:latin typeface="Times New Roman" panose="02020603050405020304" pitchFamily="18" charset="0"/>
                          <a:cs typeface="Times New Roman" panose="02020603050405020304" pitchFamily="18" charset="0"/>
                        </a:rPr>
                        <a:t>功能描述</a:t>
                      </a:r>
                      <a:endParaRPr lang="zh-CN" altLang="en-US" sz="1400" dirty="0">
                        <a:latin typeface="Times New Roman" panose="02020603050405020304" pitchFamily="18" charset="0"/>
                        <a:cs typeface="Times New Roman" panose="02020603050405020304" pitchFamily="18" charset="0"/>
                      </a:endParaRPr>
                    </a:p>
                  </a:txBody>
                  <a:tcPr/>
                </a:tc>
              </a:tr>
              <a:tr h="269804">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static NumberFormat getNumberInstance()</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返回与当前系统信息相关的缺省的数字格式器对象</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29991">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static NumberFormat getNumberInstance(Locale l)</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返回指定</a:t>
                      </a:r>
                      <a:r>
                        <a:rPr lang="en-US" sz="1400" kern="100">
                          <a:latin typeface="Times New Roman" panose="02020603050405020304"/>
                          <a:ea typeface="宋体" panose="02010600030101010101" pitchFamily="2" charset="-122"/>
                          <a:cs typeface="Times New Roman" panose="02020603050405020304"/>
                        </a:rPr>
                        <a:t>Locale</a:t>
                      </a:r>
                      <a:r>
                        <a:rPr lang="zh-CN" sz="1400" kern="100">
                          <a:latin typeface="Times New Roman" panose="02020603050405020304"/>
                          <a:ea typeface="宋体" panose="02010600030101010101" pitchFamily="2" charset="-122"/>
                          <a:cs typeface="Times New Roman" panose="02020603050405020304"/>
                        </a:rPr>
                        <a:t>为</a:t>
                      </a:r>
                      <a:r>
                        <a:rPr lang="en-US" sz="1400" kern="100">
                          <a:latin typeface="Times New Roman" panose="02020603050405020304"/>
                          <a:ea typeface="宋体" panose="02010600030101010101" pitchFamily="2" charset="-122"/>
                          <a:cs typeface="Times New Roman" panose="02020603050405020304"/>
                        </a:rPr>
                        <a:t>l</a:t>
                      </a:r>
                      <a:r>
                        <a:rPr lang="zh-CN" sz="1400" kern="100">
                          <a:latin typeface="Times New Roman" panose="02020603050405020304"/>
                          <a:ea typeface="宋体" panose="02010600030101010101" pitchFamily="2" charset="-122"/>
                          <a:cs typeface="Times New Roman" panose="02020603050405020304"/>
                        </a:rPr>
                        <a:t>的数字格式器对象</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459982">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static NumberFormat getPercentInstance()</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返回与当前系统信息相关的缺省的百分比格式器对象</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29991">
                <a:tc>
                  <a:txBody>
                    <a:bodyPr/>
                    <a:lstStyle/>
                    <a:p>
                      <a:pPr marL="0" algn="just" defTabSz="914400" rtl="0" eaLnBrk="1" latinLnBrk="0" hangingPunct="1">
                        <a:spcAft>
                          <a:spcPts val="0"/>
                        </a:spcAft>
                      </a:pPr>
                      <a:r>
                        <a:rPr lang="en-US" sz="1400" kern="100">
                          <a:solidFill>
                            <a:schemeClr val="dk1"/>
                          </a:solidFill>
                          <a:latin typeface="Times New Roman" panose="02020603050405020304"/>
                          <a:ea typeface="宋体" panose="02010600030101010101" pitchFamily="2" charset="-122"/>
                          <a:cs typeface="Times New Roman" panose="02020603050405020304"/>
                        </a:rPr>
                        <a:t>static NumberFormat getPercentInstance(Locale l)</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marL="0" algn="just" defTabSz="914400" rtl="0" eaLnBrk="1" latinLnBrk="0" hangingPunct="1">
                        <a:spcAft>
                          <a:spcPts val="0"/>
                        </a:spcAft>
                      </a:pPr>
                      <a:r>
                        <a:rPr lang="zh-CN" sz="1400" kern="100">
                          <a:solidFill>
                            <a:schemeClr val="dk1"/>
                          </a:solidFill>
                          <a:latin typeface="Times New Roman" panose="02020603050405020304"/>
                          <a:ea typeface="宋体" panose="02010600030101010101" pitchFamily="2" charset="-122"/>
                          <a:cs typeface="Times New Roman" panose="02020603050405020304"/>
                        </a:rPr>
                        <a:t>返回指定</a:t>
                      </a:r>
                      <a:r>
                        <a:rPr lang="en-US" sz="1400" kern="100">
                          <a:solidFill>
                            <a:schemeClr val="dk1"/>
                          </a:solidFill>
                          <a:latin typeface="Times New Roman" panose="02020603050405020304"/>
                          <a:ea typeface="宋体" panose="02010600030101010101" pitchFamily="2" charset="-122"/>
                          <a:cs typeface="Times New Roman" panose="02020603050405020304"/>
                        </a:rPr>
                        <a:t>Locale</a:t>
                      </a:r>
                      <a:r>
                        <a:rPr lang="zh-CN" sz="1400" kern="100">
                          <a:solidFill>
                            <a:schemeClr val="dk1"/>
                          </a:solidFill>
                          <a:latin typeface="Times New Roman" panose="02020603050405020304"/>
                          <a:ea typeface="宋体" panose="02010600030101010101" pitchFamily="2" charset="-122"/>
                          <a:cs typeface="Times New Roman" panose="02020603050405020304"/>
                        </a:rPr>
                        <a:t>为</a:t>
                      </a:r>
                      <a:r>
                        <a:rPr lang="en-US" sz="1400" kern="100">
                          <a:solidFill>
                            <a:schemeClr val="dk1"/>
                          </a:solidFill>
                          <a:latin typeface="Times New Roman" panose="02020603050405020304"/>
                          <a:ea typeface="宋体" panose="02010600030101010101" pitchFamily="2" charset="-122"/>
                          <a:cs typeface="Times New Roman" panose="02020603050405020304"/>
                        </a:rPr>
                        <a:t>l</a:t>
                      </a:r>
                      <a:r>
                        <a:rPr lang="zh-CN" sz="1400" kern="100">
                          <a:solidFill>
                            <a:schemeClr val="dk1"/>
                          </a:solidFill>
                          <a:latin typeface="Times New Roman" panose="02020603050405020304"/>
                          <a:ea typeface="宋体" panose="02010600030101010101" pitchFamily="2" charset="-122"/>
                          <a:cs typeface="Times New Roman" panose="02020603050405020304"/>
                        </a:rPr>
                        <a:t>的百分比格式器对象</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r>
              <a:tr h="229991">
                <a:tc>
                  <a:txBody>
                    <a:bodyPr/>
                    <a:lstStyle/>
                    <a:p>
                      <a:pPr marL="0" algn="just" defTabSz="914400" rtl="0" eaLnBrk="1" latinLnBrk="0" hangingPunct="1">
                        <a:spcAft>
                          <a:spcPts val="0"/>
                        </a:spcAft>
                      </a:pPr>
                      <a:r>
                        <a:rPr lang="en-US" sz="1400" kern="100">
                          <a:solidFill>
                            <a:schemeClr val="dk1"/>
                          </a:solidFill>
                          <a:latin typeface="Times New Roman" panose="02020603050405020304"/>
                          <a:ea typeface="宋体" panose="02010600030101010101" pitchFamily="2" charset="-122"/>
                          <a:cs typeface="Times New Roman" panose="02020603050405020304"/>
                        </a:rPr>
                        <a:t>static NumberFormat getCurrencyInstance()</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marL="0" algn="just" defTabSz="914400" rtl="0" eaLnBrk="1" latinLnBrk="0" hangingPunct="1">
                        <a:spcAft>
                          <a:spcPts val="0"/>
                        </a:spcAft>
                      </a:pPr>
                      <a:r>
                        <a:rPr lang="zh-CN" sz="1400" kern="100">
                          <a:solidFill>
                            <a:schemeClr val="dk1"/>
                          </a:solidFill>
                          <a:latin typeface="Times New Roman" panose="02020603050405020304"/>
                          <a:ea typeface="宋体" panose="02010600030101010101" pitchFamily="2" charset="-122"/>
                          <a:cs typeface="Times New Roman" panose="02020603050405020304"/>
                        </a:rPr>
                        <a:t>返回与当前系统信息相关的缺省的货币格式器对象</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r>
              <a:tr h="229991">
                <a:tc>
                  <a:txBody>
                    <a:bodyPr/>
                    <a:lstStyle/>
                    <a:p>
                      <a:pPr marL="0" algn="just" defTabSz="914400" rtl="0" eaLnBrk="1" latinLnBrk="0" hangingPunct="1">
                        <a:spcAft>
                          <a:spcPts val="0"/>
                        </a:spcAft>
                      </a:pPr>
                      <a:r>
                        <a:rPr lang="en-US" sz="1400" kern="100">
                          <a:solidFill>
                            <a:schemeClr val="dk1"/>
                          </a:solidFill>
                          <a:latin typeface="Times New Roman" panose="02020603050405020304"/>
                          <a:ea typeface="宋体" panose="02010600030101010101" pitchFamily="2" charset="-122"/>
                          <a:cs typeface="Times New Roman" panose="02020603050405020304"/>
                        </a:rPr>
                        <a:t>static NumberFormat getCurrencyInstance (Locale l)</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marL="0" algn="just" defTabSz="914400" rtl="0" eaLnBrk="1" latinLnBrk="0" hangingPunct="1">
                        <a:spcAft>
                          <a:spcPts val="0"/>
                        </a:spcAft>
                      </a:pPr>
                      <a:r>
                        <a:rPr lang="zh-CN" sz="1400" kern="100">
                          <a:solidFill>
                            <a:schemeClr val="dk1"/>
                          </a:solidFill>
                          <a:latin typeface="Times New Roman" panose="02020603050405020304"/>
                          <a:ea typeface="宋体" panose="02010600030101010101" pitchFamily="2" charset="-122"/>
                          <a:cs typeface="Times New Roman" panose="02020603050405020304"/>
                        </a:rPr>
                        <a:t>返回指定</a:t>
                      </a:r>
                      <a:r>
                        <a:rPr lang="en-US" sz="1400" kern="100">
                          <a:solidFill>
                            <a:schemeClr val="dk1"/>
                          </a:solidFill>
                          <a:latin typeface="Times New Roman" panose="02020603050405020304"/>
                          <a:ea typeface="宋体" panose="02010600030101010101" pitchFamily="2" charset="-122"/>
                          <a:cs typeface="Times New Roman" panose="02020603050405020304"/>
                        </a:rPr>
                        <a:t>Locale</a:t>
                      </a:r>
                      <a:r>
                        <a:rPr lang="zh-CN" sz="1400" kern="100">
                          <a:solidFill>
                            <a:schemeClr val="dk1"/>
                          </a:solidFill>
                          <a:latin typeface="Times New Roman" panose="02020603050405020304"/>
                          <a:ea typeface="宋体" panose="02010600030101010101" pitchFamily="2" charset="-122"/>
                          <a:cs typeface="Times New Roman" panose="02020603050405020304"/>
                        </a:rPr>
                        <a:t>为</a:t>
                      </a:r>
                      <a:r>
                        <a:rPr lang="en-US" sz="1400" kern="100">
                          <a:solidFill>
                            <a:schemeClr val="dk1"/>
                          </a:solidFill>
                          <a:latin typeface="Times New Roman" panose="02020603050405020304"/>
                          <a:ea typeface="宋体" panose="02010600030101010101" pitchFamily="2" charset="-122"/>
                          <a:cs typeface="Times New Roman" panose="02020603050405020304"/>
                        </a:rPr>
                        <a:t>l</a:t>
                      </a:r>
                      <a:r>
                        <a:rPr lang="zh-CN" sz="1400" kern="100">
                          <a:solidFill>
                            <a:schemeClr val="dk1"/>
                          </a:solidFill>
                          <a:latin typeface="Times New Roman" panose="02020603050405020304"/>
                          <a:ea typeface="宋体" panose="02010600030101010101" pitchFamily="2" charset="-122"/>
                          <a:cs typeface="Times New Roman" panose="02020603050405020304"/>
                        </a:rPr>
                        <a:t>的货币格式器对象</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r>
              <a:tr h="229991">
                <a:tc>
                  <a:txBody>
                    <a:bodyPr/>
                    <a:lstStyle/>
                    <a:p>
                      <a:pPr marL="0" algn="just" defTabSz="914400" rtl="0" eaLnBrk="1" latinLnBrk="0" hangingPunct="1">
                        <a:spcAft>
                          <a:spcPts val="0"/>
                        </a:spcAft>
                      </a:pPr>
                      <a:r>
                        <a:rPr lang="en-US" sz="1400" kern="100">
                          <a:solidFill>
                            <a:schemeClr val="dk1"/>
                          </a:solidFill>
                          <a:latin typeface="Times New Roman" panose="02020603050405020304"/>
                          <a:ea typeface="宋体" panose="02010600030101010101" pitchFamily="2" charset="-122"/>
                          <a:cs typeface="Times New Roman" panose="02020603050405020304"/>
                        </a:rPr>
                        <a:t>String format(double number)</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marL="0" algn="just" defTabSz="914400" rtl="0" eaLnBrk="1" latinLnBrk="0" hangingPunct="1">
                        <a:spcAft>
                          <a:spcPts val="0"/>
                        </a:spcAft>
                      </a:pPr>
                      <a:r>
                        <a:rPr lang="zh-CN" sz="1400" kern="100">
                          <a:solidFill>
                            <a:schemeClr val="dk1"/>
                          </a:solidFill>
                          <a:latin typeface="Times New Roman" panose="02020603050405020304"/>
                          <a:ea typeface="宋体" panose="02010600030101010101" pitchFamily="2" charset="-122"/>
                          <a:cs typeface="Times New Roman" panose="02020603050405020304"/>
                        </a:rPr>
                        <a:t>将数字</a:t>
                      </a:r>
                      <a:r>
                        <a:rPr lang="en-US" sz="1400" kern="100">
                          <a:solidFill>
                            <a:schemeClr val="dk1"/>
                          </a:solidFill>
                          <a:latin typeface="Times New Roman" panose="02020603050405020304"/>
                          <a:ea typeface="宋体" panose="02010600030101010101" pitchFamily="2" charset="-122"/>
                          <a:cs typeface="Times New Roman" panose="02020603050405020304"/>
                        </a:rPr>
                        <a:t>number</a:t>
                      </a:r>
                      <a:r>
                        <a:rPr lang="zh-CN" sz="1400" kern="100">
                          <a:solidFill>
                            <a:schemeClr val="dk1"/>
                          </a:solidFill>
                          <a:latin typeface="Times New Roman" panose="02020603050405020304"/>
                          <a:ea typeface="宋体" panose="02010600030101010101" pitchFamily="2" charset="-122"/>
                          <a:cs typeface="Times New Roman" panose="02020603050405020304"/>
                        </a:rPr>
                        <a:t>格式化为字符串返回</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r>
              <a:tr h="229991">
                <a:tc>
                  <a:txBody>
                    <a:bodyPr/>
                    <a:lstStyle/>
                    <a:p>
                      <a:pPr marL="0" algn="just" defTabSz="914400" rtl="0" eaLnBrk="1" latinLnBrk="0" hangingPunct="1">
                        <a:spcAft>
                          <a:spcPts val="0"/>
                        </a:spcAft>
                      </a:pPr>
                      <a:r>
                        <a:rPr lang="en-US" sz="1400" kern="100">
                          <a:solidFill>
                            <a:schemeClr val="dk1"/>
                          </a:solidFill>
                          <a:latin typeface="Times New Roman" panose="02020603050405020304"/>
                          <a:ea typeface="宋体" panose="02010600030101010101" pitchFamily="2" charset="-122"/>
                          <a:cs typeface="Times New Roman" panose="02020603050405020304"/>
                        </a:rPr>
                        <a:t>Number parse(String source)</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marL="0" algn="just" defTabSz="914400" rtl="0" eaLnBrk="1" latinLnBrk="0" hangingPunct="1">
                        <a:spcAft>
                          <a:spcPts val="0"/>
                        </a:spcAft>
                      </a:pPr>
                      <a:r>
                        <a:rPr lang="zh-CN" sz="1400" kern="100">
                          <a:solidFill>
                            <a:schemeClr val="dk1"/>
                          </a:solidFill>
                          <a:latin typeface="Times New Roman" panose="02020603050405020304"/>
                          <a:ea typeface="宋体" panose="02010600030101010101" pitchFamily="2" charset="-122"/>
                          <a:cs typeface="Times New Roman" panose="02020603050405020304"/>
                        </a:rPr>
                        <a:t>将指定的字符串解析为</a:t>
                      </a:r>
                      <a:r>
                        <a:rPr lang="en-US" sz="1400" kern="100">
                          <a:solidFill>
                            <a:schemeClr val="dk1"/>
                          </a:solidFill>
                          <a:latin typeface="Times New Roman" panose="02020603050405020304"/>
                          <a:ea typeface="宋体" panose="02010600030101010101" pitchFamily="2" charset="-122"/>
                          <a:cs typeface="Times New Roman" panose="02020603050405020304"/>
                        </a:rPr>
                        <a:t>Number</a:t>
                      </a:r>
                      <a:r>
                        <a:rPr lang="zh-CN" sz="1400" kern="100">
                          <a:solidFill>
                            <a:schemeClr val="dk1"/>
                          </a:solidFill>
                          <a:latin typeface="Times New Roman" panose="02020603050405020304"/>
                          <a:ea typeface="宋体" panose="02010600030101010101" pitchFamily="2" charset="-122"/>
                          <a:cs typeface="Times New Roman" panose="02020603050405020304"/>
                        </a:rPr>
                        <a:t>对象</a:t>
                      </a:r>
                      <a:endParaRPr lang="zh-CN" sz="1400" kern="10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tc>
              </a:tr>
            </a:tbl>
          </a:graphicData>
        </a:graphic>
      </p:graphicFrame>
      <p:sp>
        <p:nvSpPr>
          <p:cNvPr id="8" name="TextBox 14"/>
          <p:cNvSpPr txBox="1">
            <a:spLocks noChangeArrowheads="1"/>
          </p:cNvSpPr>
          <p:nvPr/>
        </p:nvSpPr>
        <p:spPr bwMode="auto">
          <a:xfrm>
            <a:off x="785786" y="4429138"/>
            <a:ext cx="7565371" cy="642942"/>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smtClean="0">
                <a:latin typeface="黑体" panose="02010609060101010101" pitchFamily="49" charset="-122"/>
                <a:ea typeface="黑体" panose="02010609060101010101" pitchFamily="49" charset="-122"/>
              </a:rPr>
              <a:t>讲师演示讲解</a:t>
            </a:r>
            <a:endParaRPr lang="en-US" altLang="zh-CN" sz="1400" b="1" i="0" smtClean="0">
              <a:latin typeface="黑体" panose="02010609060101010101" pitchFamily="49" charset="-122"/>
              <a:ea typeface="黑体" panose="02010609060101010101" pitchFamily="49" charset="-122"/>
            </a:endParaRPr>
          </a:p>
          <a:p>
            <a:pPr algn="ctr">
              <a:lnSpc>
                <a:spcPct val="150000"/>
              </a:lnSpc>
              <a:defRPr/>
            </a:pPr>
            <a:r>
              <a:rPr lang="en-US" altLang="zh-CN" sz="1400" b="1" i="0" smtClean="0"/>
              <a:t>【</a:t>
            </a:r>
            <a:r>
              <a:rPr lang="zh-CN" altLang="en-US" sz="1400" b="1" i="0" smtClean="0"/>
              <a:t>代码</a:t>
            </a:r>
            <a:r>
              <a:rPr lang="en-US" sz="1400" b="1" i="0" smtClean="0"/>
              <a:t>7- 29</a:t>
            </a:r>
            <a:r>
              <a:rPr lang="en-US" altLang="zh-CN" sz="1400" b="1" i="0" smtClean="0"/>
              <a:t>】</a:t>
            </a:r>
            <a:r>
              <a:rPr lang="en-US" sz="1400" b="1" i="0" smtClean="0"/>
              <a:t>NumberFormatDemo.java</a:t>
            </a:r>
            <a:endParaRPr lang="zh-CN" altLang="en-US" sz="1400" i="0" smtClean="0"/>
          </a:p>
          <a:p>
            <a:pPr algn="ctr">
              <a:lnSpc>
                <a:spcPct val="150000"/>
              </a:lnSpc>
              <a:defRPr/>
            </a:pPr>
            <a:endParaRPr lang="zh-CN" altLang="en-US" sz="1600" smtClean="0"/>
          </a:p>
          <a:p>
            <a:endParaRPr lang="zh-CN" altLang="en-US" sz="1400" smtClean="0"/>
          </a:p>
          <a:p>
            <a:endParaRPr lang="zh-CN" altLang="en-US" sz="1400" smtClean="0"/>
          </a:p>
          <a:p>
            <a:pPr algn="ctr">
              <a:lnSpc>
                <a:spcPct val="150000"/>
              </a:lnSpc>
              <a:defRPr/>
            </a:pPr>
            <a:r>
              <a:rPr lang="en-US" altLang="zh-CN" sz="1400" b="1" i="0" smtClean="0">
                <a:latin typeface="黑体" panose="02010609060101010101" pitchFamily="49" charset="-122"/>
                <a:ea typeface="黑体" panose="02010609060101010101" pitchFamily="49" charset="-122"/>
              </a:rPr>
              <a:t> </a:t>
            </a:r>
            <a:endParaRPr lang="zh-CN" altLang="en-US" sz="1400" b="1" i="0" dirty="0" smtClean="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8039922" y="4133866"/>
            <a:ext cx="604044" cy="72390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2571768"/>
          </a:xfrm>
        </p:spPr>
        <p:txBody>
          <a:bodyPr/>
          <a:lstStyle/>
          <a:p>
            <a:r>
              <a:rPr dirty="0"/>
              <a:t>NumberFormat</a:t>
            </a:r>
            <a:r>
              <a:rPr lang="zh-CN" dirty="0"/>
              <a:t>除了能对数字、百分比格式化外，还可以对货币</a:t>
            </a:r>
            <a:r>
              <a:rPr lang="zh-CN"/>
              <a:t>数据格式</a:t>
            </a:r>
            <a:r>
              <a:rPr lang="zh-CN" smtClean="0"/>
              <a:t>化</a:t>
            </a:r>
            <a:endParaRPr dirty="0" smtClean="0"/>
          </a:p>
          <a:p>
            <a:r>
              <a:rPr lang="zh-CN" dirty="0" smtClean="0"/>
              <a:t>货币</a:t>
            </a:r>
            <a:r>
              <a:rPr lang="zh-CN" dirty="0"/>
              <a:t>格式化通常是在钱数前面加上类似于“￥”、“＄”的</a:t>
            </a:r>
            <a:r>
              <a:rPr lang="zh-CN"/>
              <a:t>货币</a:t>
            </a:r>
            <a:r>
              <a:rPr lang="zh-CN" smtClean="0"/>
              <a:t>符号来</a:t>
            </a:r>
            <a:r>
              <a:rPr lang="zh-CN" dirty="0"/>
              <a:t>区分</a:t>
            </a:r>
            <a:r>
              <a:rPr lang="zh-CN"/>
              <a:t>货币</a:t>
            </a:r>
            <a:r>
              <a:rPr lang="zh-CN" smtClean="0"/>
              <a:t>类型</a:t>
            </a:r>
            <a:endParaRPr dirty="0" smtClean="0"/>
          </a:p>
          <a:p>
            <a:r>
              <a:rPr lang="zh-CN" dirty="0" smtClean="0"/>
              <a:t>使用</a:t>
            </a:r>
            <a:r>
              <a:rPr dirty="0"/>
              <a:t>NumberFormat</a:t>
            </a:r>
            <a:r>
              <a:rPr lang="zh-CN" dirty="0"/>
              <a:t>的静态方法</a:t>
            </a:r>
            <a:r>
              <a:rPr dirty="0"/>
              <a:t>getCurrencyInstance()</a:t>
            </a:r>
            <a:r>
              <a:rPr lang="zh-CN" dirty="0"/>
              <a:t>方法来获取</a:t>
            </a:r>
            <a:r>
              <a:rPr lang="zh-CN"/>
              <a:t>格式</a:t>
            </a:r>
            <a:r>
              <a:rPr lang="zh-CN" smtClean="0"/>
              <a:t>器</a:t>
            </a:r>
            <a:endParaRPr lang="zh-CN" dirty="0"/>
          </a:p>
        </p:txBody>
      </p:sp>
      <p:sp>
        <p:nvSpPr>
          <p:cNvPr id="4" name="标题 3"/>
          <p:cNvSpPr>
            <a:spLocks noGrp="1"/>
          </p:cNvSpPr>
          <p:nvPr>
            <p:ph type="title"/>
          </p:nvPr>
        </p:nvSpPr>
        <p:spPr>
          <a:xfrm>
            <a:off x="468316" y="17845"/>
            <a:ext cx="6263924" cy="410765"/>
          </a:xfrm>
        </p:spPr>
        <p:txBody>
          <a:bodyPr/>
          <a:lstStyle/>
          <a:p>
            <a:r>
              <a:rPr lang="en-US" dirty="0" smtClean="0"/>
              <a:t>7.6.2  </a:t>
            </a:r>
            <a:r>
              <a:rPr dirty="0" smtClean="0"/>
              <a:t>货币格式化</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grpSp>
        <p:nvGrpSpPr>
          <p:cNvPr id="7" name="组合 12"/>
          <p:cNvGrpSpPr/>
          <p:nvPr/>
        </p:nvGrpSpPr>
        <p:grpSpPr>
          <a:xfrm>
            <a:off x="714348" y="3714758"/>
            <a:ext cx="7786742" cy="1071570"/>
            <a:chOff x="1071538" y="2928940"/>
            <a:chExt cx="6732631" cy="1071570"/>
          </a:xfrm>
        </p:grpSpPr>
        <p:sp>
          <p:nvSpPr>
            <p:cNvPr id="8"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a:t>
              </a:r>
              <a:r>
                <a:rPr lang="zh-CN" altLang="en-US" sz="1600" b="1" i="0" smtClean="0">
                  <a:latin typeface="黑体" panose="02010609060101010101" pitchFamily="49" charset="-122"/>
                  <a:ea typeface="黑体" panose="02010609060101010101" pitchFamily="49" charset="-122"/>
                </a:rPr>
                <a:t>演示讲解</a:t>
              </a:r>
              <a:endParaRPr lang="en-US" altLang="zh-CN" sz="1600" b="1" i="0" smtClean="0">
                <a:latin typeface="黑体" panose="02010609060101010101" pitchFamily="49" charset="-122"/>
                <a:ea typeface="黑体" panose="02010609060101010101" pitchFamily="49" charset="-122"/>
              </a:endParaRPr>
            </a:p>
            <a:p>
              <a:pPr algn="ctr">
                <a:lnSpc>
                  <a:spcPct val="150000"/>
                </a:lnSpc>
                <a:defRPr/>
              </a:pPr>
              <a:r>
                <a:rPr lang="en-US" altLang="zh-CN" sz="1400" b="1" i="0" smtClean="0"/>
                <a:t>【</a:t>
              </a:r>
              <a:r>
                <a:rPr lang="zh-CN" altLang="en-US" sz="1400" b="1" i="0" smtClean="0"/>
                <a:t>代码</a:t>
              </a:r>
              <a:r>
                <a:rPr lang="en-US" sz="1400" b="1" i="0" smtClean="0"/>
                <a:t>7- 30</a:t>
              </a:r>
              <a:r>
                <a:rPr lang="en-US" altLang="zh-CN" sz="1400" b="1" i="0" smtClean="0"/>
                <a:t>】</a:t>
              </a:r>
              <a:r>
                <a:rPr lang="en-US" sz="1400" b="1" i="0" smtClean="0"/>
                <a:t>CurrencyFormatDemo.java</a:t>
              </a:r>
              <a:endParaRPr lang="zh-CN" altLang="en-US" sz="1400" i="0" smtClean="0"/>
            </a:p>
            <a:p>
              <a:pPr algn="ctr">
                <a:lnSpc>
                  <a:spcPct val="150000"/>
                </a:lnSpc>
                <a:defRPr/>
              </a:pPr>
              <a:endParaRPr lang="zh-CN" altLang="en-US" sz="1800" dirty="0" smtClean="0"/>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642942"/>
          </a:xfrm>
        </p:spPr>
        <p:txBody>
          <a:bodyPr/>
          <a:lstStyle/>
          <a:p>
            <a:r>
              <a:rPr smtClean="0"/>
              <a:t>Java</a:t>
            </a:r>
            <a:r>
              <a:rPr lang="zh-CN" dirty="0"/>
              <a:t>中日期和时间的格式化是通过</a:t>
            </a:r>
            <a:r>
              <a:rPr dirty="0"/>
              <a:t>DateFormat</a:t>
            </a:r>
            <a:r>
              <a:rPr lang="zh-CN" dirty="0"/>
              <a:t>类</a:t>
            </a:r>
            <a:r>
              <a:rPr lang="zh-CN"/>
              <a:t>来</a:t>
            </a:r>
            <a:r>
              <a:rPr lang="zh-CN" smtClean="0"/>
              <a:t>完成</a:t>
            </a:r>
            <a:r>
              <a:rPr smtClean="0"/>
              <a:t>,</a:t>
            </a:r>
            <a:r>
              <a:rPr lang="zh-CN" altLang="en-US" smtClean="0"/>
              <a:t>其方法有</a:t>
            </a:r>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7.6.3  </a:t>
            </a:r>
            <a:r>
              <a:rPr dirty="0" smtClean="0"/>
              <a:t>日期格式化</a:t>
            </a:r>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graphicFrame>
        <p:nvGraphicFramePr>
          <p:cNvPr id="7" name="表格 6"/>
          <p:cNvGraphicFramePr>
            <a:graphicFrameLocks noGrp="1"/>
          </p:cNvGraphicFramePr>
          <p:nvPr/>
        </p:nvGraphicFramePr>
        <p:xfrm>
          <a:off x="571472" y="1071552"/>
          <a:ext cx="7858180" cy="3931920"/>
        </p:xfrm>
        <a:graphic>
          <a:graphicData uri="http://schemas.openxmlformats.org/drawingml/2006/table">
            <a:tbl>
              <a:tblPr firstRow="1" bandRow="1">
                <a:tableStyleId>{5C22544A-7EE6-4342-B048-85BDC9FD1C3A}</a:tableStyleId>
              </a:tblPr>
              <a:tblGrid>
                <a:gridCol w="4000528"/>
                <a:gridCol w="3857652"/>
              </a:tblGrid>
              <a:tr h="255848">
                <a:tc>
                  <a:txBody>
                    <a:bodyPr/>
                    <a:lstStyle/>
                    <a:p>
                      <a:pPr algn="ctr"/>
                      <a:r>
                        <a:rPr lang="zh-CN" altLang="en-US" sz="1600" dirty="0" smtClean="0">
                          <a:latin typeface="Times New Roman" panose="02020603050405020304" pitchFamily="18" charset="0"/>
                          <a:cs typeface="Times New Roman" panose="02020603050405020304" pitchFamily="18" charset="0"/>
                        </a:rPr>
                        <a:t>方法</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zh-CN" altLang="en-US" sz="1600" dirty="0" smtClean="0">
                          <a:latin typeface="Times New Roman" panose="02020603050405020304" pitchFamily="18" charset="0"/>
                          <a:cs typeface="Times New Roman" panose="02020603050405020304" pitchFamily="18" charset="0"/>
                        </a:rPr>
                        <a:t>功能描述</a:t>
                      </a:r>
                      <a:endParaRPr lang="zh-CN" altLang="en-US" sz="1600" dirty="0">
                        <a:latin typeface="Times New Roman" panose="02020603050405020304" pitchFamily="18" charset="0"/>
                        <a:cs typeface="Times New Roman" panose="02020603050405020304" pitchFamily="18" charset="0"/>
                      </a:endParaRPr>
                    </a:p>
                  </a:txBody>
                  <a:tcPr/>
                </a:tc>
              </a:tr>
              <a:tr h="232589">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DateFormat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getDateInstance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返回缺省样式的日期格式器</a:t>
                      </a:r>
                      <a:endParaRPr lang="zh-CN" altLang="en-US" sz="1400" dirty="0">
                        <a:latin typeface="Times New Roman" panose="02020603050405020304" pitchFamily="18" charset="0"/>
                        <a:cs typeface="Times New Roman" panose="02020603050405020304" pitchFamily="18" charset="0"/>
                      </a:endParaRPr>
                    </a:p>
                  </a:txBody>
                  <a:tcPr/>
                </a:tc>
              </a:tr>
              <a:tr h="232589">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DateFormat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getDateInstance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style)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返回缺省指定样式的日期格式器</a:t>
                      </a:r>
                      <a:endParaRPr lang="zh-CN" altLang="en-US" sz="1400" dirty="0">
                        <a:latin typeface="Times New Roman" panose="02020603050405020304" pitchFamily="18" charset="0"/>
                        <a:cs typeface="Times New Roman" panose="02020603050405020304" pitchFamily="18" charset="0"/>
                      </a:endParaRPr>
                    </a:p>
                  </a:txBody>
                  <a:tcPr/>
                </a:tc>
              </a:tr>
              <a:tr h="395401">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DateFormat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getDateInstance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style, Locale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aLocale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返回缺省指定样式和</a:t>
                      </a:r>
                      <a:r>
                        <a:rPr lang="en-US" sz="1400" kern="1200" dirty="0" smtClean="0">
                          <a:solidFill>
                            <a:schemeClr val="dk1"/>
                          </a:solidFill>
                          <a:latin typeface="Times New Roman" panose="02020603050405020304" pitchFamily="18" charset="0"/>
                          <a:ea typeface="+mn-ea"/>
                          <a:cs typeface="Times New Roman" panose="02020603050405020304" pitchFamily="18" charset="0"/>
                        </a:rPr>
                        <a:t>Locale</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信息的日期格式器</a:t>
                      </a:r>
                      <a:endParaRPr lang="zh-CN" altLang="en-US" sz="1400" dirty="0">
                        <a:latin typeface="Times New Roman" panose="02020603050405020304" pitchFamily="18" charset="0"/>
                        <a:cs typeface="Times New Roman" panose="02020603050405020304" pitchFamily="18" charset="0"/>
                      </a:endParaRPr>
                    </a:p>
                  </a:txBody>
                  <a:tcPr/>
                </a:tc>
              </a:tr>
              <a:tr h="232589">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DateFormat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getTimeInstance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返回缺省样式的时间格式器</a:t>
                      </a:r>
                      <a:endParaRPr lang="zh-CN" altLang="en-US" sz="1400" dirty="0">
                        <a:latin typeface="Times New Roman" panose="02020603050405020304" pitchFamily="18" charset="0"/>
                        <a:cs typeface="Times New Roman" panose="02020603050405020304" pitchFamily="18" charset="0"/>
                      </a:endParaRPr>
                    </a:p>
                  </a:txBody>
                  <a:tcPr/>
                </a:tc>
              </a:tr>
              <a:tr h="232589">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DateFormat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getTimeInstance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style)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返回缺省指定样式的时间格式器</a:t>
                      </a:r>
                      <a:endParaRPr lang="zh-CN" altLang="en-US" sz="1400" dirty="0">
                        <a:latin typeface="Times New Roman" panose="02020603050405020304" pitchFamily="18" charset="0"/>
                        <a:cs typeface="Times New Roman" panose="02020603050405020304" pitchFamily="18" charset="0"/>
                      </a:endParaRPr>
                    </a:p>
                  </a:txBody>
                  <a:tcPr/>
                </a:tc>
              </a:tr>
              <a:tr h="395401">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DateFormat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getTimeInstance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style, Locale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aLocale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返回缺省指定样式和</a:t>
                      </a:r>
                      <a:r>
                        <a:rPr lang="en-US" sz="1400" kern="1200" dirty="0" smtClean="0">
                          <a:solidFill>
                            <a:schemeClr val="dk1"/>
                          </a:solidFill>
                          <a:latin typeface="Times New Roman" panose="02020603050405020304" pitchFamily="18" charset="0"/>
                          <a:ea typeface="+mn-ea"/>
                          <a:cs typeface="Times New Roman" panose="02020603050405020304" pitchFamily="18" charset="0"/>
                        </a:rPr>
                        <a:t>Locale</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信息的时间格式器</a:t>
                      </a:r>
                      <a:endParaRPr lang="zh-CN" altLang="en-US" sz="1400" dirty="0">
                        <a:latin typeface="Times New Roman" panose="02020603050405020304" pitchFamily="18" charset="0"/>
                        <a:cs typeface="Times New Roman" panose="02020603050405020304" pitchFamily="18" charset="0"/>
                      </a:endParaRPr>
                    </a:p>
                  </a:txBody>
                  <a:tcPr/>
                </a:tc>
              </a:tr>
              <a:tr h="232589">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DateFormat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getDateTimeInstance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返回缺省样式的日期时间格式器</a:t>
                      </a:r>
                      <a:endParaRPr lang="zh-CN" altLang="en-US" sz="1400" dirty="0">
                        <a:latin typeface="Times New Roman" panose="02020603050405020304" pitchFamily="18" charset="0"/>
                        <a:cs typeface="Times New Roman" panose="02020603050405020304" pitchFamily="18" charset="0"/>
                      </a:endParaRPr>
                    </a:p>
                  </a:txBody>
                  <a:tcPr/>
                </a:tc>
              </a:tr>
              <a:tr h="395401">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DateFormat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getDateTimeInstance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dateStyle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timeStyle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返回缺省指定样式的日期时间格式器</a:t>
                      </a:r>
                      <a:endParaRPr lang="zh-CN" altLang="en-US" sz="1400" dirty="0"/>
                    </a:p>
                  </a:txBody>
                  <a:tcPr/>
                </a:tc>
              </a:tr>
              <a:tr h="395401">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DateFormat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getDateTimeInstance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dateStyle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int</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timeStyle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Locale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aLocale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返回缺省指定样式和</a:t>
                      </a:r>
                      <a:r>
                        <a:rPr lang="en-US" sz="1400" kern="1200" dirty="0" smtClean="0">
                          <a:solidFill>
                            <a:schemeClr val="dk1"/>
                          </a:solidFill>
                          <a:latin typeface="Times New Roman" panose="02020603050405020304" pitchFamily="18" charset="0"/>
                          <a:ea typeface="+mn-ea"/>
                          <a:cs typeface="Times New Roman" panose="02020603050405020304" pitchFamily="18" charset="0"/>
                        </a:rPr>
                        <a:t>Locale</a:t>
                      </a:r>
                      <a:r>
                        <a:rPr lang="zh-CN" altLang="en-US" sz="1400" kern="1200" dirty="0" smtClean="0">
                          <a:solidFill>
                            <a:schemeClr val="dk1"/>
                          </a:solidFill>
                          <a:latin typeface="+mn-lt"/>
                          <a:ea typeface="+mn-ea"/>
                          <a:cs typeface="+mn-cs"/>
                        </a:rPr>
                        <a:t>信息的日期时间格式器</a:t>
                      </a:r>
                      <a:endParaRPr lang="zh-CN" altLang="en-US" sz="14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4429156"/>
          </a:xfrm>
        </p:spPr>
        <p:txBody>
          <a:bodyPr/>
          <a:lstStyle/>
          <a:p>
            <a:pPr>
              <a:lnSpc>
                <a:spcPct val="140000"/>
              </a:lnSpc>
            </a:pPr>
            <a:r>
              <a:rPr lang="zh-CN" altLang="en-US" dirty="0"/>
              <a:t>上</a:t>
            </a:r>
            <a:r>
              <a:rPr lang="zh-CN" altLang="en-US" dirty="0" smtClean="0"/>
              <a:t>表中</a:t>
            </a:r>
            <a:r>
              <a:rPr dirty="0" smtClean="0"/>
              <a:t>dateStyle</a:t>
            </a:r>
            <a:r>
              <a:rPr lang="zh-CN" dirty="0"/>
              <a:t>日期样式和</a:t>
            </a:r>
            <a:r>
              <a:rPr dirty="0"/>
              <a:t>timeStyle</a:t>
            </a:r>
            <a:r>
              <a:rPr lang="zh-CN" dirty="0"/>
              <a:t>时间</a:t>
            </a:r>
            <a:r>
              <a:rPr lang="zh-CN" dirty="0" smtClean="0"/>
              <a:t>样式，</a:t>
            </a:r>
            <a:r>
              <a:rPr lang="zh-CN" dirty="0"/>
              <a:t>用于控制输出日期、时间的显示形式，常用的样式</a:t>
            </a:r>
            <a:r>
              <a:rPr lang="zh-CN"/>
              <a:t>控制</a:t>
            </a:r>
            <a:r>
              <a:rPr lang="zh-CN" smtClean="0"/>
              <a:t>有</a:t>
            </a:r>
            <a:endParaRPr lang="zh-CN" dirty="0"/>
          </a:p>
        </p:txBody>
      </p:sp>
      <p:sp>
        <p:nvSpPr>
          <p:cNvPr id="4" name="标题 3"/>
          <p:cNvSpPr>
            <a:spLocks noGrp="1"/>
          </p:cNvSpPr>
          <p:nvPr>
            <p:ph type="title"/>
          </p:nvPr>
        </p:nvSpPr>
        <p:spPr>
          <a:xfrm>
            <a:off x="468316" y="17845"/>
            <a:ext cx="6263924" cy="410765"/>
          </a:xfrm>
        </p:spPr>
        <p:txBody>
          <a:bodyPr/>
          <a:lstStyle/>
          <a:p>
            <a:endParaRPr lang="zh-CN" altLang="en-US" dirty="0" smtClean="0"/>
          </a:p>
        </p:txBody>
      </p:sp>
      <p:sp>
        <p:nvSpPr>
          <p:cNvPr id="7" name="内容占位符 4"/>
          <p:cNvSpPr txBox="1"/>
          <p:nvPr/>
        </p:nvSpPr>
        <p:spPr bwMode="auto">
          <a:xfrm>
            <a:off x="714348" y="1357304"/>
            <a:ext cx="8207375" cy="2928958"/>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40000"/>
              </a:lnSpc>
              <a:spcBef>
                <a:spcPct val="20000"/>
              </a:spcBef>
              <a:spcAft>
                <a:spcPct val="0"/>
              </a:spcAft>
              <a:buClr>
                <a:srgbClr val="FF0000"/>
              </a:buClr>
              <a:buSzTx/>
              <a:buFont typeface="Wingdings" panose="05000000000000000000" pitchFamily="2" charset="2"/>
              <a:buChar char="n"/>
              <a:defRPr/>
            </a:pPr>
            <a:r>
              <a:rPr kumimoji="0" lang="en-US" altLang="zh-CN" sz="2000" b="1" i="0" u="none" strike="noStrike" kern="1200" cap="none" spc="0" normalizeH="0" baseline="0" noProof="0" dirty="0" err="1"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DateFormat.FULL</a:t>
            </a:r>
            <a:endPar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40000"/>
              </a:lnSpc>
              <a:spcBef>
                <a:spcPct val="20000"/>
              </a:spcBef>
              <a:spcAft>
                <a:spcPct val="0"/>
              </a:spcAft>
              <a:buClr>
                <a:srgbClr val="FF0000"/>
              </a:buClr>
              <a:buSzTx/>
              <a:buFont typeface="Wingdings" panose="05000000000000000000" pitchFamily="2" charset="2"/>
              <a:buChar char="n"/>
              <a:defRPr/>
            </a:pPr>
            <a:r>
              <a:rPr kumimoji="0" lang="en-US" altLang="zh-CN" sz="2000" b="1" i="0" u="none" strike="noStrike" kern="1200" cap="none" spc="0" normalizeH="0" baseline="0" noProof="0" dirty="0" err="1"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DateFormat.LONG</a:t>
            </a:r>
            <a:endPar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40000"/>
              </a:lnSpc>
              <a:spcBef>
                <a:spcPct val="20000"/>
              </a:spcBef>
              <a:spcAft>
                <a:spcPct val="0"/>
              </a:spcAft>
              <a:buClr>
                <a:srgbClr val="FF0000"/>
              </a:buClr>
              <a:buSzTx/>
              <a:buFont typeface="Wingdings" panose="05000000000000000000" pitchFamily="2" charset="2"/>
              <a:buChar char="n"/>
              <a:defRPr/>
            </a:pPr>
            <a:r>
              <a:rPr kumimoji="0" lang="en-US" altLang="zh-CN" sz="2000" b="1" i="0" u="none" strike="noStrike" kern="1200" cap="none" spc="0" normalizeH="0" baseline="0" noProof="0" dirty="0" err="1"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DateFormat.DEFAULT</a:t>
            </a:r>
            <a:endPar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40000"/>
              </a:lnSpc>
              <a:spcBef>
                <a:spcPct val="20000"/>
              </a:spcBef>
              <a:spcAft>
                <a:spcPct val="0"/>
              </a:spcAft>
              <a:buClr>
                <a:srgbClr val="FF0000"/>
              </a:buClr>
              <a:buSzTx/>
              <a:buFont typeface="Wingdings" panose="05000000000000000000" pitchFamily="2" charset="2"/>
              <a:buChar char="n"/>
              <a:defRPr/>
            </a:pPr>
            <a:r>
              <a:rPr kumimoji="0" lang="en-US" altLang="zh-CN" sz="2000" b="1" i="0" u="none" strike="noStrike" kern="1200" cap="none" spc="0" normalizeH="0" baseline="0" noProof="0" dirty="0" err="1"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rPr>
              <a:t>DateFormat.SHORT</a:t>
            </a:r>
            <a:endParaRPr kumimoji="0" lang="zh-CN"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40000"/>
              </a:lnSpc>
              <a:spcBef>
                <a:spcPct val="20000"/>
              </a:spcBef>
              <a:spcAft>
                <a:spcPct val="0"/>
              </a:spcAft>
              <a:buClr>
                <a:srgbClr val="FF0000"/>
              </a:buClr>
              <a:buSzTx/>
              <a:buFont typeface="Wingdings" panose="05000000000000000000" pitchFamily="2" charset="2"/>
              <a:buChar char="n"/>
              <a:defRPr/>
            </a:pPr>
            <a:endParaRPr kumimoji="0" lang="zh-CN" altLang="en-US"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grpSp>
        <p:nvGrpSpPr>
          <p:cNvPr id="6" name="组合 12"/>
          <p:cNvGrpSpPr/>
          <p:nvPr/>
        </p:nvGrpSpPr>
        <p:grpSpPr>
          <a:xfrm>
            <a:off x="785786" y="3714758"/>
            <a:ext cx="7572428" cy="1071570"/>
            <a:chOff x="1071538" y="2928940"/>
            <a:chExt cx="6732631" cy="1071570"/>
          </a:xfrm>
        </p:grpSpPr>
        <p:sp>
          <p:nvSpPr>
            <p:cNvPr id="8" name="TextBox 14"/>
            <p:cNvSpPr txBox="1">
              <a:spLocks noChangeArrowheads="1"/>
            </p:cNvSpPr>
            <p:nvPr/>
          </p:nvSpPr>
          <p:spPr bwMode="auto">
            <a:xfrm>
              <a:off x="1071538" y="3286130"/>
              <a:ext cx="6481763" cy="71438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a:t>
              </a:r>
              <a:r>
                <a:rPr lang="zh-CN" altLang="en-US" sz="1600" b="1" i="0" smtClean="0">
                  <a:latin typeface="黑体" panose="02010609060101010101" pitchFamily="49" charset="-122"/>
                  <a:ea typeface="黑体" panose="02010609060101010101" pitchFamily="49" charset="-122"/>
                </a:rPr>
                <a:t>演示讲解</a:t>
              </a:r>
              <a:endParaRPr lang="en-US" altLang="zh-CN" sz="1600" b="1" i="0" smtClean="0">
                <a:latin typeface="黑体" panose="02010609060101010101" pitchFamily="49" charset="-122"/>
                <a:ea typeface="黑体" panose="02010609060101010101" pitchFamily="49" charset="-122"/>
              </a:endParaRPr>
            </a:p>
            <a:p>
              <a:pPr algn="ctr">
                <a:lnSpc>
                  <a:spcPct val="150000"/>
                </a:lnSpc>
                <a:defRPr/>
              </a:pPr>
              <a:r>
                <a:rPr lang="en-US" altLang="zh-CN" sz="1400" b="1" i="0" smtClean="0"/>
                <a:t>【</a:t>
              </a:r>
              <a:r>
                <a:rPr lang="zh-CN" altLang="en-US" sz="1400" b="1" i="0" smtClean="0"/>
                <a:t>代码</a:t>
              </a:r>
              <a:r>
                <a:rPr lang="en-US" sz="1400" b="1" i="0" smtClean="0"/>
                <a:t>7- 31</a:t>
              </a:r>
              <a:r>
                <a:rPr lang="en-US" altLang="zh-CN" sz="1400" b="1" i="0" smtClean="0"/>
                <a:t>】</a:t>
              </a:r>
              <a:r>
                <a:rPr lang="en-US" sz="1400" b="1" i="0" smtClean="0"/>
                <a:t>DateFormatDemo.java</a:t>
              </a:r>
              <a:endParaRPr lang="zh-CN" altLang="en-US" sz="1800" i="0" dirty="0" smtClean="0"/>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smtClean="0"/>
              <a:t>本章目标</a:t>
            </a:r>
            <a:endParaRPr lang="zh-CN" altLang="en-US" dirty="0" smtClean="0"/>
          </a:p>
        </p:txBody>
      </p:sp>
      <p:graphicFrame>
        <p:nvGraphicFramePr>
          <p:cNvPr id="6" name="Group 96"/>
          <p:cNvGraphicFramePr>
            <a:graphicFrameLocks noGrp="1"/>
          </p:cNvGraphicFramePr>
          <p:nvPr/>
        </p:nvGraphicFramePr>
        <p:xfrm>
          <a:off x="857224" y="857238"/>
          <a:ext cx="7748587" cy="3286149"/>
        </p:xfrm>
        <a:graphic>
          <a:graphicData uri="http://schemas.openxmlformats.org/drawingml/2006/table">
            <a:tbl>
              <a:tblPr/>
              <a:tblGrid>
                <a:gridCol w="4392612"/>
                <a:gridCol w="720725"/>
                <a:gridCol w="647700"/>
                <a:gridCol w="647700"/>
                <a:gridCol w="647700"/>
                <a:gridCol w="692150"/>
              </a:tblGrid>
              <a:tr h="387074">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知识点</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听</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看</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抄</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改</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写</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7522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类加载</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7522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反射</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52095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枚举</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77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注解</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47522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国际化</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7522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格式化处理</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491498"/>
            <a:ext cx="8207375" cy="1000132"/>
          </a:xfrm>
        </p:spPr>
        <p:txBody>
          <a:bodyPr/>
          <a:lstStyle/>
          <a:p>
            <a:pPr>
              <a:lnSpc>
                <a:spcPct val="100000"/>
              </a:lnSpc>
            </a:pPr>
            <a:r>
              <a:rPr dirty="0" smtClean="0"/>
              <a:t>Java</a:t>
            </a:r>
            <a:r>
              <a:rPr lang="zh-CN" dirty="0" smtClean="0"/>
              <a:t>提供</a:t>
            </a:r>
            <a:r>
              <a:rPr lang="zh-CN" dirty="0"/>
              <a:t>了更加简便的日期格式器</a:t>
            </a:r>
            <a:r>
              <a:rPr dirty="0"/>
              <a:t>SimpleDateFormat</a:t>
            </a:r>
            <a:r>
              <a:rPr lang="zh-CN" dirty="0"/>
              <a:t>类，该类是</a:t>
            </a:r>
            <a:r>
              <a:rPr dirty="0"/>
              <a:t>DateFormat</a:t>
            </a:r>
            <a:r>
              <a:rPr lang="zh-CN" dirty="0"/>
              <a:t>的</a:t>
            </a:r>
            <a:r>
              <a:rPr lang="zh-CN" dirty="0" smtClean="0"/>
              <a:t>子类</a:t>
            </a:r>
            <a:endParaRPr lang="en-US" altLang="zh-CN" dirty="0" smtClean="0"/>
          </a:p>
          <a:p>
            <a:pPr>
              <a:lnSpc>
                <a:spcPct val="100000"/>
              </a:lnSpc>
            </a:pPr>
            <a:r>
              <a:rPr lang="zh-CN" altLang="en-US" dirty="0"/>
              <a:t>通过模式字符可以构建控制日期、时间格式的模式串</a:t>
            </a:r>
            <a:endParaRPr lang="zh-CN" altLang="en-US" dirty="0"/>
          </a:p>
          <a:p>
            <a:pPr>
              <a:lnSpc>
                <a:spcPct val="100000"/>
              </a:lnSpc>
            </a:pPr>
            <a:r>
              <a:rPr lang="zh-CN" altLang="en-US" dirty="0"/>
              <a:t>日期模式串示例</a:t>
            </a:r>
            <a:endParaRPr lang="zh-CN" altLang="en-US" dirty="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err="1" smtClean="0"/>
              <a:t>SimpleDateFormat</a:t>
            </a:r>
            <a:r>
              <a:rPr lang="zh-CN" altLang="en-US" dirty="0" smtClean="0"/>
              <a:t>类</a:t>
            </a:r>
            <a:endParaRPr lang="zh-CN" altLang="en-US" dirty="0" smtClean="0"/>
          </a:p>
        </p:txBody>
      </p:sp>
      <p:sp>
        <p:nvSpPr>
          <p:cNvPr id="6" name="内容占位符 4"/>
          <p:cNvSpPr txBox="1"/>
          <p:nvPr/>
        </p:nvSpPr>
        <p:spPr bwMode="auto">
          <a:xfrm>
            <a:off x="357158" y="1285866"/>
            <a:ext cx="6848524" cy="500066"/>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Char char="l"/>
              <a:defRPr/>
            </a:pPr>
            <a:endParaRPr kumimoji="0" lang="zh-CN" altLang="en-US"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graphicFrame>
        <p:nvGraphicFramePr>
          <p:cNvPr id="8" name="表格 7"/>
          <p:cNvGraphicFramePr>
            <a:graphicFrameLocks noGrp="1"/>
          </p:cNvGraphicFramePr>
          <p:nvPr/>
        </p:nvGraphicFramePr>
        <p:xfrm>
          <a:off x="2771800" y="1563638"/>
          <a:ext cx="6192688" cy="1828800"/>
        </p:xfrm>
        <a:graphic>
          <a:graphicData uri="http://schemas.openxmlformats.org/drawingml/2006/table">
            <a:tbl>
              <a:tblPr firstRow="1" bandRow="1">
                <a:tableStyleId>{5C22544A-7EE6-4342-B048-85BDC9FD1C3A}</a:tableStyleId>
              </a:tblPr>
              <a:tblGrid>
                <a:gridCol w="3096344"/>
                <a:gridCol w="3096344"/>
              </a:tblGrid>
              <a:tr h="232792">
                <a:tc>
                  <a:txBody>
                    <a:bodyPr/>
                    <a:lstStyle/>
                    <a:p>
                      <a:pPr algn="ctr"/>
                      <a:r>
                        <a:rPr lang="zh-CN" altLang="en-US" sz="1400" dirty="0" smtClean="0"/>
                        <a:t>格式串</a:t>
                      </a:r>
                      <a:endParaRPr lang="zh-CN" altLang="en-US" sz="1400" dirty="0"/>
                    </a:p>
                  </a:txBody>
                  <a:tcPr/>
                </a:tc>
                <a:tc>
                  <a:txBody>
                    <a:bodyPr/>
                    <a:lstStyle/>
                    <a:p>
                      <a:pPr algn="ctr"/>
                      <a:r>
                        <a:rPr lang="zh-CN" altLang="en-US" sz="1400" dirty="0" smtClean="0"/>
                        <a:t>输出实例</a:t>
                      </a:r>
                      <a:endParaRPr lang="zh-CN" altLang="en-US" sz="1400" dirty="0"/>
                    </a:p>
                  </a:txBody>
                  <a:tcPr/>
                </a:tc>
              </a:tr>
              <a:tr h="232792">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yyyy.MM.dd</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G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HH:mm:ss</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just">
                        <a:spcAft>
                          <a:spcPts val="0"/>
                        </a:spcAft>
                      </a:pPr>
                      <a:r>
                        <a:rPr lang="en-US" sz="1400" kern="1200" dirty="0" smtClean="0">
                          <a:solidFill>
                            <a:schemeClr val="dk1"/>
                          </a:solidFill>
                          <a:latin typeface="Times New Roman" panose="02020603050405020304" pitchFamily="18" charset="0"/>
                          <a:ea typeface="+mn-ea"/>
                          <a:cs typeface="Times New Roman" panose="02020603050405020304" pitchFamily="18" charset="0"/>
                        </a:rPr>
                        <a:t>2010.03.22 </a:t>
                      </a:r>
                      <a:r>
                        <a:rPr lang="zh-CN" sz="1400" kern="1200" dirty="0" smtClean="0">
                          <a:solidFill>
                            <a:schemeClr val="dk1"/>
                          </a:solidFill>
                          <a:latin typeface="Times New Roman" panose="02020603050405020304" pitchFamily="18" charset="0"/>
                          <a:ea typeface="+mn-ea"/>
                          <a:cs typeface="Times New Roman" panose="02020603050405020304" pitchFamily="18" charset="0"/>
                        </a:rPr>
                        <a:t>公元</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13:57:47</a:t>
                      </a:r>
                      <a:endParaRPr lang="zh-CN" sz="14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nchor="ctr"/>
                </a:tc>
              </a:tr>
              <a:tr h="23279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h:mm a</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1:58 </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下午</a:t>
                      </a:r>
                      <a:endParaRPr lang="zh-CN" altLang="en-US" sz="14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r h="232792">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yyyy</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年</a:t>
                      </a:r>
                      <a:r>
                        <a:rPr lang="en-US" sz="1400" kern="1200" dirty="0" smtClean="0">
                          <a:solidFill>
                            <a:schemeClr val="dk1"/>
                          </a:solidFill>
                          <a:latin typeface="Times New Roman" panose="02020603050405020304" pitchFamily="18" charset="0"/>
                          <a:ea typeface="+mn-ea"/>
                          <a:cs typeface="Times New Roman" panose="02020603050405020304" pitchFamily="18" charset="0"/>
                        </a:rPr>
                        <a:t>MM</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月</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dd</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日</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HH</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时</a:t>
                      </a:r>
                      <a:r>
                        <a:rPr lang="en-US" sz="1400" kern="1200" dirty="0" smtClean="0">
                          <a:solidFill>
                            <a:schemeClr val="dk1"/>
                          </a:solidFill>
                          <a:latin typeface="Times New Roman" panose="02020603050405020304" pitchFamily="18" charset="0"/>
                          <a:ea typeface="+mn-ea"/>
                          <a:cs typeface="Times New Roman" panose="02020603050405020304" pitchFamily="18" charset="0"/>
                        </a:rPr>
                        <a:t>mm</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分</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ss</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秒</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2010</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年</a:t>
                      </a:r>
                      <a:r>
                        <a:rPr lang="en-US" sz="1400" kern="1200" dirty="0" smtClean="0">
                          <a:solidFill>
                            <a:schemeClr val="dk1"/>
                          </a:solidFill>
                          <a:latin typeface="Times New Roman" panose="02020603050405020304" pitchFamily="18" charset="0"/>
                          <a:ea typeface="+mn-ea"/>
                          <a:cs typeface="Times New Roman" panose="02020603050405020304" pitchFamily="18" charset="0"/>
                        </a:rPr>
                        <a:t>03</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月</a:t>
                      </a:r>
                      <a:r>
                        <a:rPr lang="en-US" sz="1400" kern="1200" dirty="0" smtClean="0">
                          <a:solidFill>
                            <a:schemeClr val="dk1"/>
                          </a:solidFill>
                          <a:latin typeface="Times New Roman" panose="02020603050405020304" pitchFamily="18" charset="0"/>
                          <a:ea typeface="+mn-ea"/>
                          <a:cs typeface="Times New Roman" panose="02020603050405020304" pitchFamily="18" charset="0"/>
                        </a:rPr>
                        <a:t>22</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日</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13</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时</a:t>
                      </a:r>
                      <a:r>
                        <a:rPr lang="en-US" sz="1400" kern="1200" dirty="0" smtClean="0">
                          <a:solidFill>
                            <a:schemeClr val="dk1"/>
                          </a:solidFill>
                          <a:latin typeface="Times New Roman" panose="02020603050405020304" pitchFamily="18" charset="0"/>
                          <a:ea typeface="+mn-ea"/>
                          <a:cs typeface="Times New Roman" panose="02020603050405020304" pitchFamily="18" charset="0"/>
                        </a:rPr>
                        <a:t>50</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分</a:t>
                      </a:r>
                      <a:r>
                        <a:rPr lang="en-US" sz="1400" kern="1200" dirty="0" smtClean="0">
                          <a:solidFill>
                            <a:schemeClr val="dk1"/>
                          </a:solidFill>
                          <a:latin typeface="Times New Roman" panose="02020603050405020304" pitchFamily="18" charset="0"/>
                          <a:ea typeface="+mn-ea"/>
                          <a:cs typeface="Times New Roman" panose="02020603050405020304" pitchFamily="18" charset="0"/>
                        </a:rPr>
                        <a:t>02</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秒</a:t>
                      </a:r>
                      <a:endParaRPr lang="zh-CN" altLang="en-US" sz="14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r h="232792">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EEE, d MMM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yyyy</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HH:mm:ss</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星期一</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22 </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三月</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2010 13:58:52</a:t>
                      </a:r>
                      <a:endParaRPr lang="zh-CN" altLang="en-US" sz="14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r h="232792">
                <a:tc>
                  <a:txBody>
                    <a:bodyPr/>
                    <a:lstStyle/>
                    <a:p>
                      <a:r>
                        <a:rPr lang="en-US" sz="1400" kern="1200" dirty="0" err="1" smtClean="0">
                          <a:solidFill>
                            <a:schemeClr val="dk1"/>
                          </a:solidFill>
                          <a:latin typeface="Times New Roman" panose="02020603050405020304" pitchFamily="18" charset="0"/>
                          <a:ea typeface="+mn-ea"/>
                          <a:cs typeface="Times New Roman" panose="02020603050405020304" pitchFamily="18" charset="0"/>
                        </a:rPr>
                        <a:t>yyyy</a:t>
                      </a:r>
                      <a:r>
                        <a:rPr lang="en-US" sz="1400" kern="1200" dirty="0" smtClean="0">
                          <a:solidFill>
                            <a:schemeClr val="dk1"/>
                          </a:solidFill>
                          <a:latin typeface="Times New Roman" panose="02020603050405020304" pitchFamily="18" charset="0"/>
                          <a:ea typeface="+mn-ea"/>
                          <a:cs typeface="Times New Roman" panose="02020603050405020304" pitchFamily="18" charset="0"/>
                        </a:rPr>
                        <a:t>-MM-</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dd</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HH:mm:ss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just">
                        <a:spcAft>
                          <a:spcPts val="0"/>
                        </a:spcAft>
                      </a:pPr>
                      <a:r>
                        <a:rPr lang="en-US" sz="1400" kern="1200" dirty="0" smtClean="0">
                          <a:solidFill>
                            <a:schemeClr val="dk1"/>
                          </a:solidFill>
                          <a:latin typeface="Times New Roman" panose="02020603050405020304" pitchFamily="18" charset="0"/>
                          <a:ea typeface="+mn-ea"/>
                          <a:cs typeface="Times New Roman" panose="02020603050405020304" pitchFamily="18" charset="0"/>
                        </a:rPr>
                        <a:t>2010-03-22 13:50:02</a:t>
                      </a:r>
                      <a:endParaRPr lang="zh-CN" sz="14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nchor="ctr"/>
                </a:tc>
              </a:tr>
            </a:tbl>
          </a:graphicData>
        </a:graphic>
      </p:graphicFrame>
      <p:pic>
        <p:nvPicPr>
          <p:cNvPr id="9" name="图片 8"/>
          <p:cNvPicPr>
            <a:picLocks noChangeAspect="1"/>
          </p:cNvPicPr>
          <p:nvPr/>
        </p:nvPicPr>
        <p:blipFill>
          <a:blip r:embed="rId1" cstate="print">
            <a:duotone>
              <a:schemeClr val="accent1">
                <a:shade val="45000"/>
                <a:satMod val="135000"/>
              </a:schemeClr>
              <a:prstClr val="white"/>
            </a:duotone>
          </a:blip>
          <a:stretch>
            <a:fillRect/>
          </a:stretch>
        </p:blipFill>
        <p:spPr>
          <a:xfrm>
            <a:off x="571473" y="3439862"/>
            <a:ext cx="484014" cy="484014"/>
          </a:xfrm>
          <a:prstGeom prst="rect">
            <a:avLst/>
          </a:prstGeom>
        </p:spPr>
      </p:pic>
      <p:sp>
        <p:nvSpPr>
          <p:cNvPr id="10" name="文本框 7"/>
          <p:cNvSpPr txBox="1"/>
          <p:nvPr/>
        </p:nvSpPr>
        <p:spPr>
          <a:xfrm rot="21540000">
            <a:off x="502912" y="4016893"/>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1" name="TextBox 10"/>
          <p:cNvSpPr txBox="1"/>
          <p:nvPr/>
        </p:nvSpPr>
        <p:spPr bwMode="auto">
          <a:xfrm>
            <a:off x="1214414" y="3511300"/>
            <a:ext cx="6929485" cy="738664"/>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r>
              <a:rPr lang="zh-CN" altLang="en-US" sz="1400" dirty="0" smtClean="0">
                <a:latin typeface="Times New Roman" panose="02020603050405020304" pitchFamily="18" charset="0"/>
                <a:cs typeface="Times New Roman" panose="02020603050405020304" pitchFamily="18" charset="0"/>
              </a:rPr>
              <a:t>如果需要在模式串中使用的字符（字符串）不被</a:t>
            </a:r>
            <a:r>
              <a:rPr lang="en-US" sz="1400" dirty="0" err="1" smtClean="0">
                <a:latin typeface="Times New Roman" panose="02020603050405020304" pitchFamily="18" charset="0"/>
                <a:cs typeface="Times New Roman" panose="02020603050405020304" pitchFamily="18" charset="0"/>
              </a:rPr>
              <a:t>SimpleDateFormat</a:t>
            </a:r>
            <a:r>
              <a:rPr lang="zh-CN" altLang="en-US" sz="1400" dirty="0" smtClean="0">
                <a:latin typeface="Times New Roman" panose="02020603050405020304" pitchFamily="18" charset="0"/>
                <a:cs typeface="Times New Roman" panose="02020603050405020304" pitchFamily="18" charset="0"/>
              </a:rPr>
              <a:t>解释，可以在模式串中将其用单引号括起来</a:t>
            </a:r>
            <a:r>
              <a:rPr lang="zh-CN" altLang="en-US" sz="1400" dirty="0" smtClean="0">
                <a:latin typeface="Times New Roman" panose="02020603050405020304" pitchFamily="18" charset="0"/>
                <a:ea typeface="Adobe 仿宋 Std R"/>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SimpleDateFormat</a:t>
            </a:r>
            <a:r>
              <a:rPr lang="zh-CN" altLang="en-US" sz="1400" dirty="0" smtClean="0">
                <a:latin typeface="Times New Roman" panose="02020603050405020304" pitchFamily="18" charset="0"/>
                <a:cs typeface="Times New Roman" panose="02020603050405020304" pitchFamily="18" charset="0"/>
              </a:rPr>
              <a:t>一般不用于国际化处理，而是为了以特定模式输出日期和时间，以便本地化的使用。</a:t>
            </a:r>
            <a:endParaRPr lang="zh-CN" altLang="en-US" sz="1400" dirty="0">
              <a:latin typeface="Times New Roman" panose="02020603050405020304" pitchFamily="18" charset="0"/>
              <a:ea typeface="Adobe 仿宋 Std R"/>
              <a:cs typeface="Times New Roman" panose="02020603050405020304" pitchFamily="18" charset="0"/>
            </a:endParaRPr>
          </a:p>
        </p:txBody>
      </p:sp>
      <p:grpSp>
        <p:nvGrpSpPr>
          <p:cNvPr id="12" name="组合 12"/>
          <p:cNvGrpSpPr/>
          <p:nvPr/>
        </p:nvGrpSpPr>
        <p:grpSpPr>
          <a:xfrm>
            <a:off x="928662" y="4143368"/>
            <a:ext cx="7572428" cy="928712"/>
            <a:chOff x="1071538" y="2928940"/>
            <a:chExt cx="6732631" cy="928712"/>
          </a:xfrm>
        </p:grpSpPr>
        <p:sp>
          <p:nvSpPr>
            <p:cNvPr id="13" name="TextBox 14"/>
            <p:cNvSpPr txBox="1">
              <a:spLocks noChangeArrowheads="1"/>
            </p:cNvSpPr>
            <p:nvPr/>
          </p:nvSpPr>
          <p:spPr bwMode="auto">
            <a:xfrm>
              <a:off x="1071538" y="3214710"/>
              <a:ext cx="6481763" cy="642942"/>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dirty="0" smtClean="0">
                  <a:latin typeface="黑体" panose="02010609060101010101" pitchFamily="49" charset="-122"/>
                  <a:ea typeface="黑体" panose="02010609060101010101" pitchFamily="49" charset="-122"/>
                </a:rPr>
                <a:t>讲师</a:t>
              </a:r>
              <a:r>
                <a:rPr lang="zh-CN" altLang="en-US" sz="1400" b="1" i="0" smtClean="0">
                  <a:latin typeface="黑体" panose="02010609060101010101" pitchFamily="49" charset="-122"/>
                  <a:ea typeface="黑体" panose="02010609060101010101" pitchFamily="49" charset="-122"/>
                </a:rPr>
                <a:t>演示讲解</a:t>
              </a:r>
              <a:endParaRPr lang="en-US" altLang="zh-CN" sz="1400" b="1" i="0" smtClean="0">
                <a:latin typeface="黑体" panose="02010609060101010101" pitchFamily="49" charset="-122"/>
                <a:ea typeface="黑体" panose="02010609060101010101" pitchFamily="49" charset="-122"/>
              </a:endParaRPr>
            </a:p>
            <a:p>
              <a:pPr algn="ctr">
                <a:lnSpc>
                  <a:spcPct val="150000"/>
                </a:lnSpc>
                <a:defRPr/>
              </a:pPr>
              <a:r>
                <a:rPr lang="en-US" altLang="zh-CN" sz="1400" b="1" i="0" smtClean="0"/>
                <a:t>【</a:t>
              </a:r>
              <a:r>
                <a:rPr lang="zh-CN" altLang="en-US" sz="1400" b="1" i="0" smtClean="0"/>
                <a:t>代码</a:t>
              </a:r>
              <a:r>
                <a:rPr lang="en-US" sz="1400" b="1" i="0" smtClean="0"/>
                <a:t>7- 32</a:t>
              </a:r>
              <a:r>
                <a:rPr lang="en-US" altLang="zh-CN" sz="1400" b="1" i="0" smtClean="0"/>
                <a:t>】</a:t>
              </a:r>
              <a:r>
                <a:rPr lang="en-US" sz="1400" b="1" i="0" smtClean="0"/>
                <a:t>SimpleDateFormatDemo.java</a:t>
              </a:r>
              <a:endParaRPr lang="zh-CN" altLang="en-US" sz="1400" i="0" dirty="0" smtClean="0"/>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nodePh="1">
                                  <p:stCondLst>
                                    <p:cond delay="0"/>
                                  </p:stCondLst>
                                  <p:endCondLst>
                                    <p:cond evt="begin" delay="0">
                                      <p:tn val="22"/>
                                    </p:cond>
                                  </p:end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linds(horizont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3286148"/>
          </a:xfrm>
        </p:spPr>
        <p:txBody>
          <a:bodyPr/>
          <a:lstStyle/>
          <a:p>
            <a:r>
              <a:rPr dirty="0" smtClean="0"/>
              <a:t>DateTimeFormatter</a:t>
            </a:r>
            <a:r>
              <a:rPr lang="zh-CN" dirty="0" smtClean="0"/>
              <a:t>类</a:t>
            </a:r>
            <a:r>
              <a:rPr lang="zh-CN" dirty="0"/>
              <a:t>功能非常强大，</a:t>
            </a:r>
            <a:r>
              <a:rPr lang="zh-CN" dirty="0" smtClean="0"/>
              <a:t>相当于</a:t>
            </a:r>
            <a:r>
              <a:rPr dirty="0" smtClean="0"/>
              <a:t>DateFormat</a:t>
            </a:r>
            <a:r>
              <a:rPr lang="zh-CN" dirty="0"/>
              <a:t>和</a:t>
            </a:r>
            <a:r>
              <a:rPr dirty="0"/>
              <a:t>SimpleDateFormat</a:t>
            </a:r>
            <a:r>
              <a:rPr lang="zh-CN"/>
              <a:t>的</a:t>
            </a:r>
            <a:r>
              <a:rPr lang="zh-CN" smtClean="0"/>
              <a:t>综合体</a:t>
            </a:r>
            <a:endParaRPr lang="en-GB" dirty="0"/>
          </a:p>
          <a:p>
            <a:r>
              <a:rPr lang="zh-CN" dirty="0"/>
              <a:t>获取</a:t>
            </a:r>
            <a:r>
              <a:rPr dirty="0"/>
              <a:t>DateTimeFormatter</a:t>
            </a:r>
            <a:r>
              <a:rPr lang="zh-CN"/>
              <a:t>对象</a:t>
            </a:r>
            <a:r>
              <a:rPr lang="zh-CN" smtClean="0"/>
              <a:t>有三</a:t>
            </a:r>
            <a:r>
              <a:rPr lang="zh-CN"/>
              <a:t>种</a:t>
            </a:r>
            <a:r>
              <a:rPr lang="zh-CN" smtClean="0"/>
              <a:t>方式</a:t>
            </a:r>
            <a:endParaRPr lang="zh-CN" dirty="0"/>
          </a:p>
          <a:p>
            <a:pPr>
              <a:buNone/>
            </a:pPr>
            <a:endParaRPr lang="zh-CN" altLang="en-US" dirty="0"/>
          </a:p>
        </p:txBody>
      </p:sp>
      <p:sp>
        <p:nvSpPr>
          <p:cNvPr id="4" name="标题 3"/>
          <p:cNvSpPr>
            <a:spLocks noGrp="1"/>
          </p:cNvSpPr>
          <p:nvPr>
            <p:ph type="title"/>
          </p:nvPr>
        </p:nvSpPr>
        <p:spPr>
          <a:xfrm>
            <a:off x="468316" y="17845"/>
            <a:ext cx="8032774" cy="410765"/>
          </a:xfrm>
        </p:spPr>
        <p:txBody>
          <a:bodyPr/>
          <a:lstStyle/>
          <a:p>
            <a:r>
              <a:rPr lang="en-US" dirty="0" smtClean="0"/>
              <a:t>7.6.4  Java 8</a:t>
            </a:r>
            <a:r>
              <a:rPr dirty="0" smtClean="0"/>
              <a:t>新增的</a:t>
            </a:r>
            <a:r>
              <a:rPr lang="en-US" dirty="0" err="1" smtClean="0"/>
              <a:t>DateTimeFormatter</a:t>
            </a:r>
            <a:endParaRPr lang="zh-CN" altLang="en-US" dirty="0" smtClean="0"/>
          </a:p>
        </p:txBody>
      </p:sp>
      <p:sp>
        <p:nvSpPr>
          <p:cNvPr id="6" name="内容占位符 4"/>
          <p:cNvSpPr txBox="1"/>
          <p:nvPr/>
        </p:nvSpPr>
        <p:spPr bwMode="auto">
          <a:xfrm>
            <a:off x="714348" y="1928808"/>
            <a:ext cx="7493027" cy="1714512"/>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lang="zh-CN" altLang="en-US" sz="2000" b="1" dirty="0" smtClean="0">
                <a:latin typeface="Adobe 宋体 Std L" pitchFamily="18" charset="-122"/>
                <a:ea typeface="Adobe 宋体 Std L" pitchFamily="18" charset="-122"/>
                <a:cs typeface="华文细黑" panose="02010600040101010101" pitchFamily="2" charset="-122"/>
              </a:rPr>
              <a:t>直接使用静态常量创建</a:t>
            </a:r>
            <a:r>
              <a:rPr lang="en-US" altLang="zh-CN" sz="2000" b="1" err="1" smtClean="0">
                <a:latin typeface="Adobe 宋体 Std L" pitchFamily="18" charset="-122"/>
                <a:ea typeface="Adobe 宋体 Std L" pitchFamily="18" charset="-122"/>
                <a:cs typeface="华文细黑" panose="02010600040101010101" pitchFamily="2" charset="-122"/>
              </a:rPr>
              <a:t>DateTimeFormatter</a:t>
            </a:r>
            <a:r>
              <a:rPr lang="zh-CN" altLang="en-US" sz="2000" b="1" smtClean="0">
                <a:latin typeface="Adobe 宋体 Std L" pitchFamily="18" charset="-122"/>
                <a:ea typeface="Adobe 宋体 Std L" pitchFamily="18" charset="-122"/>
                <a:cs typeface="华文细黑" panose="02010600040101010101" pitchFamily="2" charset="-122"/>
              </a:rPr>
              <a:t>对象</a:t>
            </a:r>
            <a:endParaRPr lang="en-GB" altLang="zh-CN" sz="2000" b="1" dirty="0"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lang="zh-CN" altLang="en-US" sz="2000" b="1" dirty="0" smtClean="0">
                <a:latin typeface="Adobe 宋体 Std L" pitchFamily="18" charset="-122"/>
                <a:ea typeface="Adobe 宋体 Std L" pitchFamily="18" charset="-122"/>
                <a:cs typeface="华文细黑" panose="02010600040101010101" pitchFamily="2" charset="-122"/>
              </a:rPr>
              <a:t>使用不同风格的枚举值来创建</a:t>
            </a:r>
            <a:r>
              <a:rPr lang="en-US" altLang="zh-CN" sz="2000" b="1" err="1" smtClean="0">
                <a:latin typeface="Adobe 宋体 Std L" pitchFamily="18" charset="-122"/>
                <a:ea typeface="Adobe 宋体 Std L" pitchFamily="18" charset="-122"/>
                <a:cs typeface="华文细黑" panose="02010600040101010101" pitchFamily="2" charset="-122"/>
              </a:rPr>
              <a:t>DateTimeFormatter</a:t>
            </a:r>
            <a:r>
              <a:rPr lang="zh-CN" altLang="en-US" sz="2000" b="1" smtClean="0">
                <a:latin typeface="Adobe 宋体 Std L" pitchFamily="18" charset="-122"/>
                <a:ea typeface="Adobe 宋体 Std L" pitchFamily="18" charset="-122"/>
                <a:cs typeface="华文细黑" panose="02010600040101010101" pitchFamily="2" charset="-122"/>
              </a:rPr>
              <a:t>对象</a:t>
            </a:r>
            <a:endParaRPr lang="en-GB" altLang="zh-CN" sz="2000" b="1" dirty="0"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lang="zh-CN" altLang="en-US" sz="2000" b="1" dirty="0" smtClean="0">
                <a:latin typeface="Adobe 宋体 Std L" pitchFamily="18" charset="-122"/>
                <a:ea typeface="Adobe 宋体 Std L" pitchFamily="18" charset="-122"/>
                <a:cs typeface="华文细黑" panose="02010600040101010101" pitchFamily="2" charset="-122"/>
              </a:rPr>
              <a:t>根据模式字符串来创建</a:t>
            </a:r>
            <a:r>
              <a:rPr lang="en-US" altLang="zh-CN" sz="2000" b="1" err="1" smtClean="0">
                <a:latin typeface="Adobe 宋体 Std L" pitchFamily="18" charset="-122"/>
                <a:ea typeface="Adobe 宋体 Std L" pitchFamily="18" charset="-122"/>
                <a:cs typeface="华文细黑" panose="02010600040101010101" pitchFamily="2" charset="-122"/>
              </a:rPr>
              <a:t>DateTimeFormatter</a:t>
            </a:r>
            <a:r>
              <a:rPr lang="zh-CN" altLang="en-US" sz="2000" b="1" smtClean="0">
                <a:latin typeface="Adobe 宋体 Std L" pitchFamily="18" charset="-122"/>
                <a:ea typeface="Adobe 宋体 Std L" pitchFamily="18" charset="-122"/>
                <a:cs typeface="华文细黑" panose="02010600040101010101" pitchFamily="2" charset="-122"/>
              </a:rPr>
              <a:t>对象</a:t>
            </a:r>
            <a:endParaRPr lang="zh-CN" altLang="en-US" sz="2000" b="1" dirty="0" smtClean="0">
              <a:latin typeface="Adobe 宋体 Std L" pitchFamily="18" charset="-122"/>
              <a:ea typeface="Adobe 宋体 Std L" pitchFamily="18" charset="-122"/>
              <a:cs typeface="华文细黑" panose="02010600040101010101" pitchFamily="2" charset="-122"/>
            </a:endParaRPr>
          </a:p>
        </p:txBody>
      </p:sp>
      <p:grpSp>
        <p:nvGrpSpPr>
          <p:cNvPr id="7" name="组合 12"/>
          <p:cNvGrpSpPr/>
          <p:nvPr/>
        </p:nvGrpSpPr>
        <p:grpSpPr>
          <a:xfrm>
            <a:off x="857224" y="3643319"/>
            <a:ext cx="7643866" cy="1143007"/>
            <a:chOff x="1071538" y="2928940"/>
            <a:chExt cx="6732631" cy="967160"/>
          </a:xfrm>
        </p:grpSpPr>
        <p:sp>
          <p:nvSpPr>
            <p:cNvPr id="8" name="TextBox 14"/>
            <p:cNvSpPr txBox="1">
              <a:spLocks noChangeArrowheads="1"/>
            </p:cNvSpPr>
            <p:nvPr/>
          </p:nvSpPr>
          <p:spPr bwMode="auto">
            <a:xfrm>
              <a:off x="1071538" y="3286130"/>
              <a:ext cx="6481763" cy="60997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讲师演示讲解</a:t>
              </a:r>
              <a:endParaRPr lang="zh-CN" altLang="en-US" sz="1600" dirty="0" smtClean="0"/>
            </a:p>
            <a:p>
              <a:pPr algn="ctr">
                <a:lnSpc>
                  <a:spcPct val="150000"/>
                </a:lnSpc>
                <a:defRPr/>
              </a:pPr>
              <a:r>
                <a:rPr lang="en-US" altLang="zh-CN" sz="1400" b="1" i="0" smtClean="0"/>
                <a:t>【</a:t>
              </a:r>
              <a:r>
                <a:rPr lang="zh-CN" altLang="en-US" sz="1400" b="1" i="0" smtClean="0"/>
                <a:t>代码</a:t>
              </a:r>
              <a:r>
                <a:rPr lang="en-US" sz="1400" b="1" i="0" smtClean="0"/>
                <a:t>7- 33</a:t>
              </a:r>
              <a:r>
                <a:rPr lang="en-US" altLang="zh-CN" sz="1400" b="1" i="0" smtClean="0"/>
                <a:t>】</a:t>
              </a:r>
              <a:r>
                <a:rPr lang="en-US" sz="1400" b="1" i="0" smtClean="0"/>
                <a:t>DateTimeFormatterDemo.java</a:t>
              </a:r>
              <a:endParaRPr lang="zh-CN" altLang="en-US" sz="1400" b="1" i="0" dirty="0" smtClean="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358246" cy="4500594"/>
          </a:xfrm>
        </p:spPr>
        <p:txBody>
          <a:bodyPr/>
          <a:lstStyle/>
          <a:p>
            <a:r>
              <a:rPr dirty="0" smtClean="0"/>
              <a:t>MessageFormat</a:t>
            </a:r>
            <a:r>
              <a:rPr lang="zh-CN" dirty="0"/>
              <a:t>类的常用</a:t>
            </a:r>
            <a:r>
              <a:rPr lang="zh-CN" dirty="0" smtClean="0"/>
              <a:t>方法</a:t>
            </a:r>
            <a:endParaRPr lang="en-US" altLang="zh-CN" dirty="0" smtClean="0"/>
          </a:p>
          <a:p>
            <a:endParaRPr lang="en-US" altLang="zh-CN" dirty="0"/>
          </a:p>
          <a:p>
            <a:endParaRPr lang="en-US" altLang="zh-CN" dirty="0" smtClean="0"/>
          </a:p>
          <a:p>
            <a:endParaRPr lang="en-US" altLang="zh-CN" dirty="0"/>
          </a:p>
          <a:p>
            <a:pPr>
              <a:buNone/>
            </a:pPr>
            <a:endParaRPr lang="en-US" altLang="zh-CN" sz="1200" dirty="0"/>
          </a:p>
          <a:p>
            <a:r>
              <a:rPr lang="en-US" altLang="zh-CN" dirty="0" smtClean="0"/>
              <a:t>pattern</a:t>
            </a:r>
            <a:r>
              <a:rPr lang="zh-CN" altLang="en-US" dirty="0" smtClean="0"/>
              <a:t>参数是</a:t>
            </a:r>
            <a:r>
              <a:rPr lang="zh-CN" altLang="en-US" dirty="0"/>
              <a:t>一个带占位符的模式字符串，其语法</a:t>
            </a:r>
            <a:r>
              <a:rPr lang="zh-CN" altLang="en-US" dirty="0" smtClean="0"/>
              <a:t>格式</a:t>
            </a:r>
            <a:endParaRPr lang="en-US" altLang="zh-CN" dirty="0" smtClean="0"/>
          </a:p>
          <a:p>
            <a:endParaRPr lang="en-US" altLang="zh-CN" sz="1200" dirty="0"/>
          </a:p>
          <a:p>
            <a:pPr lvl="1"/>
            <a:r>
              <a:rPr lang="en-US" altLang="zh-CN" sz="1600" i="0" dirty="0"/>
              <a:t>n</a:t>
            </a:r>
            <a:r>
              <a:rPr lang="zh-CN" altLang="en-US" sz="1600" i="0" dirty="0"/>
              <a:t>代表占位符的索引，取值是从</a:t>
            </a:r>
            <a:r>
              <a:rPr lang="en-US" altLang="zh-CN" sz="1600" i="0" dirty="0"/>
              <a:t>0</a:t>
            </a:r>
            <a:r>
              <a:rPr lang="zh-CN" altLang="en-US" sz="1600" i="0" dirty="0"/>
              <a:t>开始</a:t>
            </a:r>
            <a:endParaRPr lang="zh-CN" altLang="en-US" sz="1600" i="0" dirty="0"/>
          </a:p>
          <a:p>
            <a:pPr lvl="1"/>
            <a:r>
              <a:rPr lang="en-US" altLang="zh-CN" sz="1600" i="0" dirty="0" err="1"/>
              <a:t>formatType</a:t>
            </a:r>
            <a:r>
              <a:rPr lang="zh-CN" altLang="en-US" sz="1600" i="0" dirty="0"/>
              <a:t>代表格式类型，用于标识数字、日期、时间</a:t>
            </a:r>
            <a:endParaRPr lang="zh-CN" altLang="en-US" sz="1600" i="0" dirty="0"/>
          </a:p>
          <a:p>
            <a:pPr lvl="1"/>
            <a:r>
              <a:rPr lang="en-US" altLang="zh-CN" sz="1600" i="0" dirty="0" err="1"/>
              <a:t>formatStyle</a:t>
            </a:r>
            <a:r>
              <a:rPr lang="zh-CN" altLang="en-US" sz="1600" i="0" dirty="0"/>
              <a:t>代表格式样式，用于具体的样式</a:t>
            </a:r>
            <a:endParaRPr lang="zh-CN" altLang="en-US" sz="1600" i="0" dirty="0"/>
          </a:p>
          <a:p>
            <a:pPr>
              <a:buNone/>
            </a:pPr>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7.6.5  </a:t>
            </a:r>
            <a:r>
              <a:rPr dirty="0" smtClean="0"/>
              <a:t>消息格式化</a:t>
            </a:r>
            <a:endParaRPr lang="zh-CN" altLang="en-US" dirty="0" smtClean="0"/>
          </a:p>
        </p:txBody>
      </p:sp>
      <p:graphicFrame>
        <p:nvGraphicFramePr>
          <p:cNvPr id="7" name="表格 6"/>
          <p:cNvGraphicFramePr>
            <a:graphicFrameLocks noGrp="1"/>
          </p:cNvGraphicFramePr>
          <p:nvPr/>
        </p:nvGraphicFramePr>
        <p:xfrm>
          <a:off x="611560" y="987574"/>
          <a:ext cx="8280920" cy="1950720"/>
        </p:xfrm>
        <a:graphic>
          <a:graphicData uri="http://schemas.openxmlformats.org/drawingml/2006/table">
            <a:tbl>
              <a:tblPr firstRow="1" bandRow="1">
                <a:tableStyleId>{5C22544A-7EE6-4342-B048-85BDC9FD1C3A}</a:tableStyleId>
              </a:tblPr>
              <a:tblGrid>
                <a:gridCol w="3384376"/>
                <a:gridCol w="4896544"/>
              </a:tblGrid>
              <a:tr h="290300">
                <a:tc>
                  <a:txBody>
                    <a:bodyPr/>
                    <a:lstStyle/>
                    <a:p>
                      <a:pPr algn="ctr"/>
                      <a:r>
                        <a:rPr lang="zh-CN" altLang="en-US" sz="1400" dirty="0" smtClean="0">
                          <a:latin typeface="Times New Roman" panose="02020603050405020304" pitchFamily="18" charset="0"/>
                          <a:cs typeface="Times New Roman" panose="02020603050405020304" pitchFamily="18" charset="0"/>
                        </a:rPr>
                        <a:t>方法</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1400" dirty="0" smtClean="0">
                          <a:latin typeface="Times New Roman" panose="02020603050405020304" pitchFamily="18" charset="0"/>
                          <a:cs typeface="Times New Roman" panose="02020603050405020304" pitchFamily="18" charset="0"/>
                        </a:rPr>
                        <a:t>功能描述</a:t>
                      </a:r>
                      <a:endParaRPr lang="zh-CN" altLang="en-US" sz="1400" dirty="0">
                        <a:latin typeface="Times New Roman" panose="02020603050405020304" pitchFamily="18" charset="0"/>
                        <a:cs typeface="Times New Roman" panose="02020603050405020304" pitchFamily="18" charset="0"/>
                      </a:endParaRPr>
                    </a:p>
                  </a:txBody>
                  <a:tcPr/>
                </a:tc>
              </a:tr>
              <a:tr h="271263">
                <a:tc>
                  <a:txBody>
                    <a:bodyPr/>
                    <a:lstStyle/>
                    <a:p>
                      <a:r>
                        <a:rPr lang="en-US" sz="1200" kern="1200" dirty="0" smtClean="0">
                          <a:solidFill>
                            <a:schemeClr val="dk1"/>
                          </a:solidFill>
                          <a:latin typeface="Times New Roman" panose="02020603050405020304" pitchFamily="18" charset="0"/>
                          <a:ea typeface="+mn-ea"/>
                          <a:cs typeface="Times New Roman" panose="02020603050405020304" pitchFamily="18" charset="0"/>
                        </a:rPr>
                        <a:t>public </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MessageFormat</a:t>
                      </a:r>
                      <a:r>
                        <a:rPr lang="en-US" sz="1200" kern="1200" dirty="0" smtClean="0">
                          <a:solidFill>
                            <a:schemeClr val="dk1"/>
                          </a:solidFill>
                          <a:latin typeface="Times New Roman" panose="02020603050405020304" pitchFamily="18" charset="0"/>
                          <a:ea typeface="+mn-ea"/>
                          <a:cs typeface="Times New Roman" panose="02020603050405020304" pitchFamily="18" charset="0"/>
                        </a:rPr>
                        <a:t>(String pattern)</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根据指定的模式字符串，构造默认语言环境下的</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MessageFormat</a:t>
                      </a:r>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对象</a:t>
                      </a:r>
                      <a:endParaRPr lang="zh-CN" altLang="en-US" sz="1200" dirty="0">
                        <a:latin typeface="Times New Roman" panose="02020603050405020304" pitchFamily="18" charset="0"/>
                        <a:cs typeface="Times New Roman" panose="02020603050405020304" pitchFamily="18" charset="0"/>
                      </a:endParaRPr>
                    </a:p>
                  </a:txBody>
                  <a:tcPr/>
                </a:tc>
              </a:tr>
              <a:tr h="212967">
                <a:tc>
                  <a:txBody>
                    <a:bodyPr/>
                    <a:lstStyle/>
                    <a:p>
                      <a:r>
                        <a:rPr lang="en-US" sz="1200" kern="1200" dirty="0" smtClean="0">
                          <a:solidFill>
                            <a:schemeClr val="dk1"/>
                          </a:solidFill>
                          <a:latin typeface="Times New Roman" panose="02020603050405020304" pitchFamily="18" charset="0"/>
                          <a:ea typeface="+mn-ea"/>
                          <a:cs typeface="Times New Roman" panose="02020603050405020304" pitchFamily="18" charset="0"/>
                        </a:rPr>
                        <a:t>public </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MessageFormat</a:t>
                      </a:r>
                      <a:r>
                        <a:rPr lang="en-US" sz="12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pattern,Locale</a:t>
                      </a:r>
                      <a:r>
                        <a:rPr lang="en-US" sz="1200" kern="1200" dirty="0" smtClean="0">
                          <a:solidFill>
                            <a:schemeClr val="dk1"/>
                          </a:solidFill>
                          <a:latin typeface="Times New Roman" panose="02020603050405020304" pitchFamily="18" charset="0"/>
                          <a:ea typeface="+mn-ea"/>
                          <a:cs typeface="Times New Roman" panose="02020603050405020304" pitchFamily="18" charset="0"/>
                        </a:rPr>
                        <a:t> locale)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构造方法，根据指定模式字符串和语言环境，构造</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MessageFormat</a:t>
                      </a:r>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对象</a:t>
                      </a:r>
                      <a:endParaRPr lang="zh-CN" altLang="en-US" sz="1200" dirty="0">
                        <a:latin typeface="Times New Roman" panose="02020603050405020304" pitchFamily="18" charset="0"/>
                        <a:cs typeface="Times New Roman" panose="02020603050405020304" pitchFamily="18" charset="0"/>
                      </a:endParaRPr>
                    </a:p>
                  </a:txBody>
                  <a:tcPr/>
                </a:tc>
              </a:tr>
              <a:tr h="154671">
                <a:tc>
                  <a:txBody>
                    <a:bodyPr/>
                    <a:lstStyle/>
                    <a:p>
                      <a:r>
                        <a:rPr lang="en-US" sz="1200" kern="1200" dirty="0" smtClean="0">
                          <a:solidFill>
                            <a:schemeClr val="dk1"/>
                          </a:solidFill>
                          <a:latin typeface="Times New Roman" panose="02020603050405020304" pitchFamily="18" charset="0"/>
                          <a:ea typeface="+mn-ea"/>
                          <a:cs typeface="Times New Roman" panose="02020603050405020304" pitchFamily="18" charset="0"/>
                        </a:rPr>
                        <a:t>public void </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applyPattern</a:t>
                      </a:r>
                      <a:r>
                        <a:rPr lang="en-US" sz="1200" kern="1200" dirty="0" smtClean="0">
                          <a:solidFill>
                            <a:schemeClr val="dk1"/>
                          </a:solidFill>
                          <a:latin typeface="Times New Roman" panose="02020603050405020304" pitchFamily="18" charset="0"/>
                          <a:ea typeface="+mn-ea"/>
                          <a:cs typeface="Times New Roman" panose="02020603050405020304" pitchFamily="18" charset="0"/>
                        </a:rPr>
                        <a:t>(String pattern)</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设置模式字符串</a:t>
                      </a:r>
                      <a:endParaRPr lang="zh-CN" altLang="en-US" sz="1200" dirty="0">
                        <a:latin typeface="Times New Roman" panose="02020603050405020304" pitchFamily="18" charset="0"/>
                        <a:cs typeface="Times New Roman" panose="02020603050405020304" pitchFamily="18" charset="0"/>
                      </a:endParaRPr>
                    </a:p>
                  </a:txBody>
                  <a:tcPr/>
                </a:tc>
              </a:tr>
              <a:tr h="240391">
                <a:tc>
                  <a:txBody>
                    <a:bodyPr/>
                    <a:lstStyle/>
                    <a:p>
                      <a:r>
                        <a:rPr lang="en-US" sz="1200" kern="1200" dirty="0" smtClean="0">
                          <a:solidFill>
                            <a:schemeClr val="dk1"/>
                          </a:solidFill>
                          <a:latin typeface="Times New Roman" panose="02020603050405020304" pitchFamily="18" charset="0"/>
                          <a:ea typeface="+mn-ea"/>
                          <a:cs typeface="Times New Roman" panose="02020603050405020304" pitchFamily="18" charset="0"/>
                        </a:rPr>
                        <a:t>public String </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toPattern</a:t>
                      </a:r>
                      <a:r>
                        <a:rPr lang="en-US" sz="12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返回消息格式当前状态的模式字符串</a:t>
                      </a:r>
                      <a:endParaRPr lang="zh-CN" altLang="en-US" sz="1200" dirty="0">
                        <a:latin typeface="Times New Roman" panose="02020603050405020304" pitchFamily="18" charset="0"/>
                        <a:cs typeface="Times New Roman" panose="02020603050405020304" pitchFamily="18" charset="0"/>
                      </a:endParaRPr>
                    </a:p>
                  </a:txBody>
                  <a:tcPr/>
                </a:tc>
              </a:tr>
              <a:tr h="0">
                <a:tc>
                  <a:txBody>
                    <a:bodyPr/>
                    <a:lstStyle/>
                    <a:p>
                      <a:r>
                        <a:rPr lang="en-US" sz="1200" kern="1200" dirty="0" smtClean="0">
                          <a:solidFill>
                            <a:schemeClr val="dk1"/>
                          </a:solidFill>
                          <a:latin typeface="Times New Roman" panose="02020603050405020304" pitchFamily="18" charset="0"/>
                          <a:ea typeface="+mn-ea"/>
                          <a:cs typeface="Times New Roman" panose="02020603050405020304" pitchFamily="18" charset="0"/>
                        </a:rPr>
                        <a:t>public </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setLocale</a:t>
                      </a:r>
                      <a:r>
                        <a:rPr lang="en-US" sz="1200" kern="1200" dirty="0" smtClean="0">
                          <a:solidFill>
                            <a:schemeClr val="dk1"/>
                          </a:solidFill>
                          <a:latin typeface="Times New Roman" panose="02020603050405020304" pitchFamily="18" charset="0"/>
                          <a:ea typeface="+mn-ea"/>
                          <a:cs typeface="Times New Roman" panose="02020603050405020304" pitchFamily="18" charset="0"/>
                        </a:rPr>
                        <a:t>(Locale </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locale</a:t>
                      </a:r>
                      <a:r>
                        <a:rPr lang="en-US" sz="12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用于设置创建或比较子格式时所使用的语言环境</a:t>
                      </a:r>
                      <a:endParaRPr lang="zh-CN" altLang="en-US" sz="1200" dirty="0">
                        <a:latin typeface="Times New Roman" panose="02020603050405020304" pitchFamily="18" charset="0"/>
                        <a:cs typeface="Times New Roman" panose="02020603050405020304" pitchFamily="18" charset="0"/>
                      </a:endParaRPr>
                    </a:p>
                  </a:txBody>
                  <a:tcPr/>
                </a:tc>
              </a:tr>
              <a:tr h="123799">
                <a:tc>
                  <a:txBody>
                    <a:bodyPr/>
                    <a:lstStyle/>
                    <a:p>
                      <a:r>
                        <a:rPr lang="en-US" sz="1200" kern="1200" dirty="0" smtClean="0">
                          <a:solidFill>
                            <a:schemeClr val="dk1"/>
                          </a:solidFill>
                          <a:latin typeface="Times New Roman" panose="02020603050405020304" pitchFamily="18" charset="0"/>
                          <a:ea typeface="+mn-ea"/>
                          <a:cs typeface="Times New Roman" panose="02020603050405020304" pitchFamily="18" charset="0"/>
                        </a:rPr>
                        <a:t>public final String format(Object </a:t>
                      </a:r>
                      <a:r>
                        <a:rPr lang="en-US" sz="1200" kern="1200" dirty="0" err="1" smtClean="0">
                          <a:solidFill>
                            <a:schemeClr val="dk1"/>
                          </a:solidFill>
                          <a:latin typeface="Times New Roman" panose="02020603050405020304" pitchFamily="18" charset="0"/>
                          <a:ea typeface="+mn-ea"/>
                          <a:cs typeface="Times New Roman" panose="02020603050405020304" pitchFamily="18" charset="0"/>
                        </a:rPr>
                        <a:t>obj</a:t>
                      </a:r>
                      <a:r>
                        <a:rPr lang="en-US" sz="12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格式化一个对象以生成一个字符串，该方法是其父类</a:t>
                      </a:r>
                      <a:r>
                        <a:rPr lang="en-US" sz="1200" kern="1200" dirty="0" smtClean="0">
                          <a:solidFill>
                            <a:schemeClr val="dk1"/>
                          </a:solidFill>
                          <a:latin typeface="Times New Roman" panose="02020603050405020304" pitchFamily="18" charset="0"/>
                          <a:ea typeface="+mn-ea"/>
                          <a:cs typeface="Times New Roman" panose="02020603050405020304" pitchFamily="18" charset="0"/>
                        </a:rPr>
                        <a:t>Format</a:t>
                      </a:r>
                      <a:r>
                        <a:rPr lang="zh-CN" altLang="en-US" sz="1200" kern="1200" dirty="0" smtClean="0">
                          <a:solidFill>
                            <a:schemeClr val="dk1"/>
                          </a:solidFill>
                          <a:latin typeface="Times New Roman" panose="02020603050405020304" pitchFamily="18" charset="0"/>
                          <a:ea typeface="+mn-ea"/>
                          <a:cs typeface="Times New Roman" panose="02020603050405020304" pitchFamily="18" charset="0"/>
                        </a:rPr>
                        <a:t>提供的方法</a:t>
                      </a:r>
                      <a:endParaRPr lang="zh-CN" altLang="en-US" sz="1200" dirty="0">
                        <a:latin typeface="Times New Roman" panose="02020603050405020304" pitchFamily="18" charset="0"/>
                        <a:cs typeface="Times New Roman" panose="02020603050405020304" pitchFamily="18" charset="0"/>
                      </a:endParaRPr>
                    </a:p>
                  </a:txBody>
                  <a:tcPr/>
                </a:tc>
              </a:tr>
            </a:tbl>
          </a:graphicData>
        </a:graphic>
      </p:graphicFrame>
      <p:sp>
        <p:nvSpPr>
          <p:cNvPr id="6" name="TextBox 5"/>
          <p:cNvSpPr txBox="1"/>
          <p:nvPr/>
        </p:nvSpPr>
        <p:spPr bwMode="auto">
          <a:xfrm>
            <a:off x="899592" y="3363838"/>
            <a:ext cx="6715172"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{n[,</a:t>
            </a:r>
            <a:r>
              <a:rPr lang="en-US" sz="1400" dirty="0" err="1" smtClean="0">
                <a:latin typeface="Courier New" panose="02070309020205020404" pitchFamily="49" charset="0"/>
                <a:cs typeface="Courier New" panose="02070309020205020404" pitchFamily="49" charset="0"/>
              </a:rPr>
              <a:t>formatType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formatStyle</a:t>
            </a:r>
            <a:r>
              <a:rPr lang="en-US" sz="1400" dirty="0" smtClean="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additive="base">
                                        <p:cTn id="1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 calcmode="lin" valueType="num">
                                      <p:cBhvr additive="base">
                                        <p:cTn id="2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 calcmode="lin" valueType="num">
                                      <p:cBhvr additive="base">
                                        <p:cTn id="3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857224" y="1214428"/>
          <a:ext cx="7099152" cy="3169920"/>
        </p:xfrm>
        <a:graphic>
          <a:graphicData uri="http://schemas.openxmlformats.org/drawingml/2006/table">
            <a:tbl>
              <a:tblPr firstRow="1" bandRow="1">
                <a:tableStyleId>{5C22544A-7EE6-4342-B048-85BDC9FD1C3A}</a:tableStyleId>
              </a:tblPr>
              <a:tblGrid>
                <a:gridCol w="1774788"/>
                <a:gridCol w="1774788"/>
                <a:gridCol w="1774788"/>
                <a:gridCol w="1774788"/>
              </a:tblGrid>
              <a:tr h="0">
                <a:tc>
                  <a:txBody>
                    <a:bodyPr/>
                    <a:lstStyle/>
                    <a:p>
                      <a:pPr indent="229235" algn="ctr">
                        <a:spcAft>
                          <a:spcPts val="0"/>
                        </a:spcAft>
                      </a:pPr>
                      <a:r>
                        <a:rPr lang="zh-CN" sz="1600" b="1" kern="100" dirty="0">
                          <a:latin typeface="Calibri" panose="020F0502020204030204"/>
                          <a:ea typeface="宋体" panose="02010600030101010101" pitchFamily="2" charset="-122"/>
                          <a:cs typeface="Times New Roman" panose="02020603050405020304"/>
                        </a:rPr>
                        <a:t>分类</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229235" algn="ctr">
                        <a:spcAft>
                          <a:spcPts val="0"/>
                        </a:spcAft>
                      </a:pPr>
                      <a:r>
                        <a:rPr lang="zh-CN" sz="1600" b="1" kern="100" dirty="0">
                          <a:latin typeface="Calibri" panose="020F0502020204030204"/>
                          <a:ea typeface="宋体" panose="02010600030101010101" pitchFamily="2" charset="-122"/>
                          <a:cs typeface="Times New Roman" panose="02020603050405020304"/>
                        </a:rPr>
                        <a:t>格式类型</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9235" algn="ctr">
                        <a:spcAft>
                          <a:spcPts val="0"/>
                        </a:spcAft>
                      </a:pPr>
                      <a:r>
                        <a:rPr lang="zh-CN" sz="1600" b="1" kern="100" dirty="0">
                          <a:latin typeface="Calibri" panose="020F0502020204030204"/>
                          <a:ea typeface="宋体" panose="02010600030101010101" pitchFamily="2" charset="-122"/>
                          <a:cs typeface="Times New Roman" panose="02020603050405020304"/>
                        </a:rPr>
                        <a:t>格式样式</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9235" algn="ctr">
                        <a:spcAft>
                          <a:spcPts val="0"/>
                        </a:spcAft>
                      </a:pPr>
                      <a:r>
                        <a:rPr lang="zh-CN" sz="1600" b="1" kern="100" dirty="0">
                          <a:latin typeface="Calibri" panose="020F0502020204030204"/>
                          <a:ea typeface="宋体" panose="02010600030101010101" pitchFamily="2" charset="-122"/>
                          <a:cs typeface="Times New Roman" panose="02020603050405020304"/>
                        </a:rPr>
                        <a:t>功能描述</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tc>
              </a:tr>
              <a:tr h="0">
                <a:tc rowSpan="4">
                  <a:txBody>
                    <a:bodyPr/>
                    <a:lstStyle/>
                    <a:p>
                      <a:pPr algn="just">
                        <a:spcAft>
                          <a:spcPts val="0"/>
                        </a:spcAft>
                      </a:pPr>
                      <a:r>
                        <a:rPr lang="zh-CN" sz="1600" kern="100" dirty="0">
                          <a:latin typeface="Times New Roman" panose="02020603050405020304" pitchFamily="18" charset="0"/>
                          <a:ea typeface="宋体" panose="02010600030101010101" pitchFamily="2" charset="-122"/>
                          <a:cs typeface="Times New Roman" panose="02020603050405020304" pitchFamily="18" charset="0"/>
                        </a:rPr>
                        <a:t>数字</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just">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number</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latin typeface="Times New Roman" panose="02020603050405020304" pitchFamily="18" charset="0"/>
                          <a:ea typeface="宋体" panose="02010600030101010101" pitchFamily="2" charset="-122"/>
                          <a:cs typeface="Times New Roman" panose="02020603050405020304" pitchFamily="18" charset="0"/>
                        </a:rPr>
                        <a:t>integer</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latin typeface="Times New Roman" panose="02020603050405020304" pitchFamily="18" charset="0"/>
                          <a:ea typeface="宋体" panose="02010600030101010101" pitchFamily="2" charset="-122"/>
                          <a:cs typeface="Times New Roman" panose="02020603050405020304" pitchFamily="18" charset="0"/>
                        </a:rPr>
                        <a:t>整数类型</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vMerge="1">
                  <a:tcPr/>
                </a:tc>
                <a:tc vMerge="1">
                  <a:tcPr/>
                </a:tc>
                <a:tc>
                  <a:txBody>
                    <a:bodyPr/>
                    <a:lstStyle/>
                    <a:p>
                      <a:pPr algn="just">
                        <a:spcAft>
                          <a:spcPts val="0"/>
                        </a:spcAft>
                      </a:pPr>
                      <a:r>
                        <a:rPr lang="en-US" sz="1600" kern="100">
                          <a:latin typeface="Times New Roman" panose="02020603050405020304" pitchFamily="18" charset="0"/>
                          <a:ea typeface="宋体" panose="02010600030101010101" pitchFamily="2" charset="-122"/>
                          <a:cs typeface="Times New Roman" panose="02020603050405020304" pitchFamily="18" charset="0"/>
                        </a:rPr>
                        <a:t>currency</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latin typeface="Times New Roman" panose="02020603050405020304" pitchFamily="18" charset="0"/>
                          <a:ea typeface="宋体" panose="02010600030101010101" pitchFamily="2" charset="-122"/>
                          <a:cs typeface="Times New Roman" panose="02020603050405020304" pitchFamily="18" charset="0"/>
                        </a:rPr>
                        <a:t>货币类型</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vMerge="1">
                  <a:tcPr/>
                </a:tc>
                <a:tc vMerge="1">
                  <a:tcPr/>
                </a:tc>
                <a:tc>
                  <a:txBody>
                    <a:bodyPr/>
                    <a:lstStyle/>
                    <a:p>
                      <a:pPr algn="just">
                        <a:spcAft>
                          <a:spcPts val="0"/>
                        </a:spcAft>
                      </a:pPr>
                      <a:r>
                        <a:rPr lang="en-US" sz="1600" kern="100">
                          <a:latin typeface="Times New Roman" panose="02020603050405020304" pitchFamily="18" charset="0"/>
                          <a:ea typeface="宋体" panose="02010600030101010101" pitchFamily="2" charset="-122"/>
                          <a:cs typeface="Times New Roman" panose="02020603050405020304" pitchFamily="18" charset="0"/>
                        </a:rPr>
                        <a:t>percent</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latin typeface="Times New Roman" panose="02020603050405020304" pitchFamily="18" charset="0"/>
                          <a:ea typeface="宋体" panose="02010600030101010101" pitchFamily="2" charset="-122"/>
                          <a:cs typeface="Times New Roman" panose="02020603050405020304" pitchFamily="18" charset="0"/>
                        </a:rPr>
                        <a:t>百分比类型</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vMerge="1">
                  <a:tcPr/>
                </a:tc>
                <a:tc vMerge="1">
                  <a:tcPr/>
                </a:tc>
                <a:tc>
                  <a:txBody>
                    <a:bodyPr/>
                    <a:lstStyle/>
                    <a:p>
                      <a:pPr algn="just">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latin typeface="Times New Roman" panose="02020603050405020304" pitchFamily="18" charset="0"/>
                          <a:ea typeface="宋体" panose="02010600030101010101" pitchFamily="2" charset="-122"/>
                          <a:cs typeface="Times New Roman" panose="02020603050405020304" pitchFamily="18" charset="0"/>
                        </a:rPr>
                        <a:t>小数类型</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rowSpan="4">
                  <a:txBody>
                    <a:bodyPr/>
                    <a:lstStyle/>
                    <a:p>
                      <a:pPr algn="just">
                        <a:spcAft>
                          <a:spcPts val="0"/>
                        </a:spcAft>
                      </a:pPr>
                      <a:r>
                        <a:rPr lang="zh-CN" sz="1600" kern="100">
                          <a:latin typeface="Times New Roman" panose="02020603050405020304" pitchFamily="18" charset="0"/>
                          <a:ea typeface="宋体" panose="02010600030101010101" pitchFamily="2" charset="-122"/>
                          <a:cs typeface="Times New Roman" panose="02020603050405020304" pitchFamily="18" charset="0"/>
                        </a:rPr>
                        <a:t>日期</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just">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date</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full</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latin typeface="Times New Roman" panose="02020603050405020304" pitchFamily="18" charset="0"/>
                          <a:ea typeface="宋体" panose="02010600030101010101" pitchFamily="2" charset="-122"/>
                          <a:cs typeface="Times New Roman" panose="02020603050405020304" pitchFamily="18" charset="0"/>
                        </a:rPr>
                        <a:t>完整格式日期</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vMerge="1">
                  <a:tcPr/>
                </a:tc>
                <a:tc vMerge="1">
                  <a:tcPr/>
                </a:tc>
                <a:tc>
                  <a:txBody>
                    <a:bodyPr/>
                    <a:lstStyle/>
                    <a:p>
                      <a:pPr algn="just">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long</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latin typeface="Times New Roman" panose="02020603050405020304" pitchFamily="18" charset="0"/>
                          <a:ea typeface="宋体" panose="02010600030101010101" pitchFamily="2" charset="-122"/>
                          <a:cs typeface="Times New Roman" panose="02020603050405020304" pitchFamily="18" charset="0"/>
                        </a:rPr>
                        <a:t>长格式日期</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vMerge="1">
                  <a:tcPr/>
                </a:tc>
                <a:tc vMerge="1">
                  <a:tcPr/>
                </a:tc>
                <a:tc>
                  <a:txBody>
                    <a:bodyPr/>
                    <a:lstStyle/>
                    <a:p>
                      <a:pPr algn="just">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medium</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latin typeface="Times New Roman" panose="02020603050405020304" pitchFamily="18" charset="0"/>
                          <a:ea typeface="宋体" panose="02010600030101010101" pitchFamily="2" charset="-122"/>
                          <a:cs typeface="Times New Roman" panose="02020603050405020304" pitchFamily="18" charset="0"/>
                        </a:rPr>
                        <a:t>中等格式日期</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vMerge="1">
                  <a:tcPr/>
                </a:tc>
                <a:tc vMerge="1">
                  <a:tcPr/>
                </a:tc>
                <a:tc>
                  <a:txBody>
                    <a:bodyPr/>
                    <a:lstStyle/>
                    <a:p>
                      <a:pPr algn="just">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short</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latin typeface="Times New Roman" panose="02020603050405020304" pitchFamily="18" charset="0"/>
                          <a:ea typeface="宋体" panose="02010600030101010101" pitchFamily="2" charset="-122"/>
                          <a:cs typeface="Times New Roman" panose="02020603050405020304" pitchFamily="18" charset="0"/>
                        </a:rPr>
                        <a:t>短格式日期</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rowSpan="4">
                  <a:txBody>
                    <a:bodyPr/>
                    <a:lstStyle/>
                    <a:p>
                      <a:pPr algn="just">
                        <a:spcAft>
                          <a:spcPts val="0"/>
                        </a:spcAft>
                      </a:pPr>
                      <a:r>
                        <a:rPr lang="zh-CN" sz="1600" kern="100">
                          <a:latin typeface="Times New Roman" panose="02020603050405020304" pitchFamily="18" charset="0"/>
                          <a:ea typeface="宋体" panose="02010600030101010101" pitchFamily="2" charset="-122"/>
                          <a:cs typeface="Times New Roman" panose="02020603050405020304" pitchFamily="18" charset="0"/>
                        </a:rPr>
                        <a:t>时间</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just">
                        <a:spcAft>
                          <a:spcPts val="0"/>
                        </a:spcAft>
                      </a:pPr>
                      <a:r>
                        <a:rPr lang="en-US" sz="1600" kern="100">
                          <a:latin typeface="Times New Roman" panose="02020603050405020304" pitchFamily="18" charset="0"/>
                          <a:ea typeface="宋体" panose="02010600030101010101" pitchFamily="2" charset="-122"/>
                          <a:cs typeface="Times New Roman" panose="02020603050405020304" pitchFamily="18" charset="0"/>
                        </a:rPr>
                        <a:t>time</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latin typeface="Times New Roman" panose="02020603050405020304" pitchFamily="18" charset="0"/>
                          <a:ea typeface="宋体" panose="02010600030101010101" pitchFamily="2" charset="-122"/>
                          <a:cs typeface="Times New Roman" panose="02020603050405020304" pitchFamily="18" charset="0"/>
                        </a:rPr>
                        <a:t>full</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latin typeface="Times New Roman" panose="02020603050405020304" pitchFamily="18" charset="0"/>
                          <a:ea typeface="宋体" panose="02010600030101010101" pitchFamily="2" charset="-122"/>
                          <a:cs typeface="Times New Roman" panose="02020603050405020304" pitchFamily="18" charset="0"/>
                        </a:rPr>
                        <a:t>完整格式时间</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vMerge="1">
                  <a:tcPr/>
                </a:tc>
                <a:tc vMerge="1">
                  <a:tcPr/>
                </a:tc>
                <a:tc>
                  <a:txBody>
                    <a:bodyPr/>
                    <a:lstStyle/>
                    <a:p>
                      <a:pPr algn="just">
                        <a:spcAft>
                          <a:spcPts val="0"/>
                        </a:spcAft>
                      </a:pPr>
                      <a:r>
                        <a:rPr lang="en-US" sz="1600" kern="100">
                          <a:latin typeface="Times New Roman" panose="02020603050405020304" pitchFamily="18" charset="0"/>
                          <a:ea typeface="宋体" panose="02010600030101010101" pitchFamily="2" charset="-122"/>
                          <a:cs typeface="Times New Roman" panose="02020603050405020304" pitchFamily="18" charset="0"/>
                        </a:rPr>
                        <a:t>long</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latin typeface="Times New Roman" panose="02020603050405020304" pitchFamily="18" charset="0"/>
                          <a:ea typeface="宋体" panose="02010600030101010101" pitchFamily="2" charset="-122"/>
                          <a:cs typeface="Times New Roman" panose="02020603050405020304" pitchFamily="18" charset="0"/>
                        </a:rPr>
                        <a:t>长格式时间</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vMerge="1">
                  <a:tcPr/>
                </a:tc>
                <a:tc vMerge="1">
                  <a:tcPr/>
                </a:tc>
                <a:tc>
                  <a:txBody>
                    <a:bodyPr/>
                    <a:lstStyle/>
                    <a:p>
                      <a:pPr algn="just">
                        <a:spcAft>
                          <a:spcPts val="0"/>
                        </a:spcAft>
                      </a:pPr>
                      <a:r>
                        <a:rPr lang="en-US" sz="1600" kern="100">
                          <a:latin typeface="Times New Roman" panose="02020603050405020304" pitchFamily="18" charset="0"/>
                          <a:ea typeface="宋体" panose="02010600030101010101" pitchFamily="2" charset="-122"/>
                          <a:cs typeface="Times New Roman" panose="02020603050405020304" pitchFamily="18" charset="0"/>
                        </a:rPr>
                        <a:t>medium</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latin typeface="Times New Roman" panose="02020603050405020304" pitchFamily="18" charset="0"/>
                          <a:ea typeface="宋体" panose="02010600030101010101" pitchFamily="2" charset="-122"/>
                          <a:cs typeface="Times New Roman" panose="02020603050405020304" pitchFamily="18" charset="0"/>
                        </a:rPr>
                        <a:t>中等格式时间</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vMerge="1">
                  <a:tcPr/>
                </a:tc>
                <a:tc vMerge="1">
                  <a:tcPr/>
                </a:tc>
                <a:tc>
                  <a:txBody>
                    <a:bodyPr/>
                    <a:lstStyle/>
                    <a:p>
                      <a:pPr algn="just">
                        <a:spcAft>
                          <a:spcPts val="0"/>
                        </a:spcAft>
                      </a:pPr>
                      <a:r>
                        <a:rPr lang="en-US" sz="1600" kern="100">
                          <a:latin typeface="Times New Roman" panose="02020603050405020304" pitchFamily="18" charset="0"/>
                          <a:ea typeface="宋体" panose="02010600030101010101" pitchFamily="2" charset="-122"/>
                          <a:cs typeface="Times New Roman" panose="02020603050405020304" pitchFamily="18" charset="0"/>
                        </a:rPr>
                        <a:t>short</a:t>
                      </a:r>
                      <a:endParaRPr lang="zh-CN" sz="16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latin typeface="Times New Roman" panose="02020603050405020304" pitchFamily="18" charset="0"/>
                          <a:ea typeface="宋体" panose="02010600030101010101" pitchFamily="2" charset="-122"/>
                          <a:cs typeface="Times New Roman" panose="02020603050405020304" pitchFamily="18" charset="0"/>
                        </a:rPr>
                        <a:t>短格式时间</a:t>
                      </a:r>
                      <a:endParaRPr lang="zh-CN" sz="16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3" name="标题 2"/>
          <p:cNvSpPr>
            <a:spLocks noGrp="1"/>
          </p:cNvSpPr>
          <p:nvPr>
            <p:ph type="title"/>
          </p:nvPr>
        </p:nvSpPr>
        <p:spPr/>
        <p:txBody>
          <a:bodyPr/>
          <a:lstStyle/>
          <a:p>
            <a:endParaRPr lang="zh-CN" altLang="en-US"/>
          </a:p>
        </p:txBody>
      </p:sp>
      <p:sp>
        <p:nvSpPr>
          <p:cNvPr id="6" name="TextBox 5"/>
          <p:cNvSpPr txBox="1"/>
          <p:nvPr/>
        </p:nvSpPr>
        <p:spPr bwMode="auto">
          <a:xfrm>
            <a:off x="714348" y="642924"/>
            <a:ext cx="5429288" cy="400110"/>
          </a:xfrm>
          <a:prstGeom prst="rect">
            <a:avLst/>
          </a:prstGeom>
          <a:noFill/>
          <a:ln w="9525">
            <a:noFill/>
            <a:miter lim="800000"/>
          </a:ln>
        </p:spPr>
        <p:txBody>
          <a:bodyPr vert="horz" wrap="square" lIns="91440" tIns="45720" rIns="91440" bIns="45720" numCol="1" rtlCol="0" anchor="ctr" anchorCtr="0" compatLnSpc="1">
            <a:spAutoFit/>
          </a:bodyPr>
          <a:lstStyle/>
          <a:p>
            <a:pPr fontAlgn="base">
              <a:spcBef>
                <a:spcPct val="0"/>
              </a:spcBef>
              <a:spcAft>
                <a:spcPct val="0"/>
              </a:spcAft>
            </a:pPr>
            <a:r>
              <a:rPr lang="zh-CN" altLang="en-US" sz="2000" b="1" dirty="0" smtClean="0">
                <a:latin typeface="Adobe 宋体 Std L" pitchFamily="18" charset="-122"/>
                <a:ea typeface="Adobe 宋体 Std L" pitchFamily="18" charset="-122"/>
                <a:cs typeface="华文细黑" panose="02010600040101010101" pitchFamily="2" charset="-122"/>
              </a:rPr>
              <a:t>常用格式类型和格式样式</a:t>
            </a:r>
            <a:endParaRPr lang="zh-CN" altLang="en-US" sz="2000" b="1" dirty="0" smtClean="0">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3714776"/>
          </a:xfrm>
        </p:spPr>
        <p:txBody>
          <a:bodyPr/>
          <a:lstStyle/>
          <a:p>
            <a:pPr>
              <a:buNone/>
            </a:pPr>
            <a:r>
              <a:rPr lang="zh-CN" dirty="0" smtClean="0"/>
              <a:t>使用</a:t>
            </a:r>
            <a:r>
              <a:rPr dirty="0"/>
              <a:t>MessageFormat</a:t>
            </a:r>
            <a:r>
              <a:rPr lang="zh-CN" dirty="0"/>
              <a:t>进行消息格式化</a:t>
            </a:r>
            <a:r>
              <a:rPr lang="zh-CN"/>
              <a:t>的</a:t>
            </a:r>
            <a:r>
              <a:rPr lang="zh-CN" smtClean="0"/>
              <a:t>步骤：</a:t>
            </a:r>
            <a:endParaRPr lang="zh-CN" dirty="0"/>
          </a:p>
          <a:p>
            <a:pPr marL="457200" lvl="0" indent="-457200">
              <a:buFont typeface="+mj-ea"/>
              <a:buAutoNum type="circleNumDbPlain"/>
            </a:pPr>
            <a:r>
              <a:rPr lang="zh-CN" dirty="0"/>
              <a:t>创建模式字符串，其动态变化的部分使用占位</a:t>
            </a:r>
            <a:r>
              <a:rPr lang="zh-CN"/>
              <a:t>符</a:t>
            </a:r>
            <a:r>
              <a:rPr lang="zh-CN" smtClean="0"/>
              <a:t>代替</a:t>
            </a:r>
            <a:endParaRPr lang="zh-CN" dirty="0"/>
          </a:p>
          <a:p>
            <a:pPr marL="457200" lvl="0" indent="-457200">
              <a:buFont typeface="+mj-ea"/>
              <a:buAutoNum type="circleNumDbPlain"/>
            </a:pPr>
            <a:r>
              <a:rPr lang="zh-CN" dirty="0"/>
              <a:t>根据模式字符串构造</a:t>
            </a:r>
            <a:r>
              <a:t>MessageFormat</a:t>
            </a:r>
            <a:r>
              <a:rPr lang="zh-CN" smtClean="0"/>
              <a:t>对象</a:t>
            </a:r>
            <a:endParaRPr lang="zh-CN" dirty="0"/>
          </a:p>
          <a:p>
            <a:pPr marL="457200" lvl="0" indent="-457200">
              <a:buFont typeface="+mj-ea"/>
              <a:buAutoNum type="circleNumDbPlain"/>
            </a:pPr>
            <a:r>
              <a:rPr lang="zh-CN" dirty="0"/>
              <a:t>创建</a:t>
            </a:r>
            <a:r>
              <a:rPr dirty="0"/>
              <a:t>Locale</a:t>
            </a:r>
            <a:r>
              <a:rPr lang="zh-CN" dirty="0"/>
              <a:t>对象，并调用</a:t>
            </a:r>
            <a:r>
              <a:rPr dirty="0"/>
              <a:t>setLocale()</a:t>
            </a:r>
            <a:r>
              <a:rPr lang="zh-CN" dirty="0"/>
              <a:t>方法设置</a:t>
            </a:r>
            <a:r>
              <a:rPr dirty="0"/>
              <a:t>MessageFormat</a:t>
            </a:r>
            <a:r>
              <a:rPr lang="zh-CN" dirty="0"/>
              <a:t>对象的</a:t>
            </a:r>
            <a:r>
              <a:rPr lang="zh-CN"/>
              <a:t>语言</a:t>
            </a:r>
            <a:r>
              <a:rPr lang="zh-CN" smtClean="0"/>
              <a:t>环境</a:t>
            </a:r>
            <a:endParaRPr lang="zh-CN" dirty="0"/>
          </a:p>
          <a:p>
            <a:pPr marL="457200" lvl="0" indent="-457200">
              <a:buFont typeface="+mj-ea"/>
              <a:buAutoNum type="circleNumDbPlain"/>
            </a:pPr>
            <a:r>
              <a:rPr lang="zh-CN" dirty="0"/>
              <a:t>创建一个对象数组，并按照占位符的索引来</a:t>
            </a:r>
            <a:r>
              <a:rPr lang="zh-CN"/>
              <a:t>组织</a:t>
            </a:r>
            <a:r>
              <a:rPr lang="zh-CN" smtClean="0"/>
              <a:t>数据</a:t>
            </a:r>
            <a:endParaRPr lang="zh-CN" dirty="0"/>
          </a:p>
          <a:p>
            <a:pPr marL="457200" lvl="0" indent="-457200">
              <a:buFont typeface="+mj-ea"/>
              <a:buAutoNum type="circleNumDbPlain"/>
            </a:pPr>
            <a:r>
              <a:rPr lang="zh-CN" dirty="0"/>
              <a:t>调用</a:t>
            </a:r>
            <a:r>
              <a:rPr dirty="0"/>
              <a:t>format()</a:t>
            </a:r>
            <a:r>
              <a:rPr lang="zh-CN" dirty="0"/>
              <a:t>方法实现</a:t>
            </a:r>
            <a:r>
              <a:rPr lang="zh-CN"/>
              <a:t>消息格式</a:t>
            </a:r>
            <a:r>
              <a:rPr lang="zh-CN" smtClean="0"/>
              <a:t>化</a:t>
            </a:r>
            <a:endParaRPr lang="zh-CN" dirty="0"/>
          </a:p>
          <a:p>
            <a:endParaRPr lang="zh-CN" altLang="en-US" dirty="0"/>
          </a:p>
        </p:txBody>
      </p:sp>
      <p:sp>
        <p:nvSpPr>
          <p:cNvPr id="4" name="标题 3"/>
          <p:cNvSpPr>
            <a:spLocks noGrp="1"/>
          </p:cNvSpPr>
          <p:nvPr>
            <p:ph type="title"/>
          </p:nvPr>
        </p:nvSpPr>
        <p:spPr>
          <a:xfrm>
            <a:off x="468316" y="17845"/>
            <a:ext cx="6263924" cy="410765"/>
          </a:xfrm>
        </p:spPr>
        <p:txBody>
          <a:bodyPr/>
          <a:lstStyle/>
          <a:p>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grpSp>
        <p:nvGrpSpPr>
          <p:cNvPr id="7" name="组合 12"/>
          <p:cNvGrpSpPr/>
          <p:nvPr/>
        </p:nvGrpSpPr>
        <p:grpSpPr>
          <a:xfrm>
            <a:off x="857224" y="3857634"/>
            <a:ext cx="7286676" cy="1000132"/>
            <a:chOff x="1071538" y="2928940"/>
            <a:chExt cx="6732631" cy="1000132"/>
          </a:xfrm>
        </p:grpSpPr>
        <p:sp>
          <p:nvSpPr>
            <p:cNvPr id="8" name="TextBox 14"/>
            <p:cNvSpPr txBox="1">
              <a:spLocks noChangeArrowheads="1"/>
            </p:cNvSpPr>
            <p:nvPr/>
          </p:nvSpPr>
          <p:spPr bwMode="auto">
            <a:xfrm>
              <a:off x="1071538" y="3286130"/>
              <a:ext cx="6481763" cy="642942"/>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400" b="1" i="0" dirty="0" smtClean="0">
                  <a:latin typeface="黑体" panose="02010609060101010101" pitchFamily="49" charset="-122"/>
                  <a:ea typeface="黑体" panose="02010609060101010101" pitchFamily="49" charset="-122"/>
                </a:rPr>
                <a:t>讲师</a:t>
              </a:r>
              <a:r>
                <a:rPr lang="zh-CN" altLang="en-US" sz="1400" b="1" i="0" smtClean="0">
                  <a:latin typeface="黑体" panose="02010609060101010101" pitchFamily="49" charset="-122"/>
                  <a:ea typeface="黑体" panose="02010609060101010101" pitchFamily="49" charset="-122"/>
                </a:rPr>
                <a:t>演示讲解</a:t>
              </a:r>
              <a:endParaRPr lang="en-US" altLang="zh-CN" sz="1400" b="1" i="0" smtClean="0">
                <a:latin typeface="黑体" panose="02010609060101010101" pitchFamily="49" charset="-122"/>
                <a:ea typeface="黑体" panose="02010609060101010101" pitchFamily="49" charset="-122"/>
              </a:endParaRPr>
            </a:p>
            <a:p>
              <a:pPr algn="ctr">
                <a:lnSpc>
                  <a:spcPct val="150000"/>
                </a:lnSpc>
                <a:defRPr/>
              </a:pPr>
              <a:r>
                <a:rPr lang="en-US" altLang="zh-CN" sz="1400" b="1" i="0" smtClean="0"/>
                <a:t>【</a:t>
              </a:r>
              <a:r>
                <a:rPr lang="zh-CN" altLang="en-US" sz="1400" b="1" i="0" smtClean="0"/>
                <a:t>代码</a:t>
              </a:r>
              <a:r>
                <a:rPr lang="en-US" sz="1400" b="1" i="0" smtClean="0"/>
                <a:t>7- 34</a:t>
              </a:r>
              <a:r>
                <a:rPr lang="en-US" altLang="zh-CN" sz="1400" b="1" i="0" smtClean="0"/>
                <a:t>】</a:t>
              </a:r>
              <a:r>
                <a:rPr lang="en-US" sz="1400" b="1" i="0" smtClean="0"/>
                <a:t>MessageFormatDemo.java</a:t>
              </a:r>
              <a:endParaRPr lang="zh-CN" altLang="en-US" sz="1400" i="0" smtClean="0"/>
            </a:p>
            <a:p>
              <a:pPr algn="ctr">
                <a:lnSpc>
                  <a:spcPct val="150000"/>
                </a:lnSpc>
                <a:defRPr/>
              </a:pPr>
              <a:endParaRPr lang="zh-CN" altLang="en-US" sz="1800" dirty="0" smtClean="0"/>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714362"/>
            <a:ext cx="8207375" cy="3750469"/>
          </a:xfrm>
        </p:spPr>
        <p:txBody>
          <a:bodyPr/>
          <a:lstStyle/>
          <a:p>
            <a:pPr lvl="0"/>
            <a:r>
              <a:rPr lang="zh-CN" dirty="0"/>
              <a:t>【任务</a:t>
            </a:r>
            <a:r>
              <a:rPr dirty="0"/>
              <a:t>7-1</a:t>
            </a:r>
            <a:r>
              <a:rPr lang="zh-CN" dirty="0"/>
              <a:t>】使用注解重新迭代升级“</a:t>
            </a:r>
            <a:r>
              <a:rPr dirty="0"/>
              <a:t>Q-DMS</a:t>
            </a:r>
            <a:r>
              <a:rPr lang="zh-CN" dirty="0"/>
              <a:t>数据挖掘”系统中的代码。 </a:t>
            </a:r>
            <a:endParaRPr dirty="0" smtClean="0"/>
          </a:p>
          <a:p>
            <a:pPr lvl="1"/>
            <a:r>
              <a:rPr lang="en-US" dirty="0"/>
              <a:t>DataBase.java </a:t>
            </a:r>
            <a:endParaRPr lang="en-US" dirty="0" smtClean="0"/>
          </a:p>
          <a:p>
            <a:pPr lvl="1"/>
            <a:r>
              <a:rPr lang="en-US" dirty="0"/>
              <a:t>LoginFrame.java </a:t>
            </a:r>
            <a:endParaRPr lang="en-US" dirty="0" smtClean="0"/>
          </a:p>
          <a:p>
            <a:r>
              <a:rPr lang="zh-CN" dirty="0"/>
              <a:t>【任务</a:t>
            </a:r>
            <a:r>
              <a:rPr dirty="0"/>
              <a:t>7-2</a:t>
            </a:r>
            <a:r>
              <a:rPr lang="zh-CN" dirty="0"/>
              <a:t>】使用格式化将输出的日期进行格式化输出。</a:t>
            </a:r>
            <a:endParaRPr lang="zh-CN" dirty="0"/>
          </a:p>
          <a:p>
            <a:pPr lvl="1"/>
            <a:r>
              <a:rPr lang="en-US" dirty="0"/>
              <a:t>MatchedTableModel.java</a:t>
            </a:r>
            <a:endParaRPr dirty="0" smtClean="0"/>
          </a:p>
        </p:txBody>
      </p:sp>
      <p:sp>
        <p:nvSpPr>
          <p:cNvPr id="4" name="标题 3"/>
          <p:cNvSpPr>
            <a:spLocks noGrp="1"/>
          </p:cNvSpPr>
          <p:nvPr>
            <p:ph type="title"/>
          </p:nvPr>
        </p:nvSpPr>
        <p:spPr/>
        <p:txBody>
          <a:bodyPr/>
          <a:lstStyle/>
          <a:p>
            <a:r>
              <a:rPr lang="en-US" dirty="0" smtClean="0"/>
              <a:t>7.7  </a:t>
            </a:r>
            <a:r>
              <a:rPr dirty="0" smtClean="0"/>
              <a:t>贯穿任务实现</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lnSpc>
                <a:spcPts val="2200"/>
              </a:lnSpc>
            </a:pPr>
            <a:r>
              <a:rPr sz="1600" dirty="0"/>
              <a:t>Class</a:t>
            </a:r>
            <a:r>
              <a:rPr lang="zh-CN" sz="1600" dirty="0"/>
              <a:t>类的实例表示正在运行的</a:t>
            </a:r>
            <a:r>
              <a:rPr sz="1600" dirty="0"/>
              <a:t>Java</a:t>
            </a:r>
            <a:r>
              <a:rPr lang="zh-CN" sz="1600" dirty="0"/>
              <a:t>应用程序中的类和接口</a:t>
            </a:r>
            <a:endParaRPr lang="zh-CN" sz="1600" dirty="0"/>
          </a:p>
          <a:p>
            <a:pPr lvl="0">
              <a:lnSpc>
                <a:spcPts val="2200"/>
              </a:lnSpc>
            </a:pPr>
            <a:r>
              <a:rPr sz="1600" dirty="0"/>
              <a:t>JVM</a:t>
            </a:r>
            <a:r>
              <a:rPr lang="zh-CN" sz="1600" dirty="0"/>
              <a:t>为每种类型创建一个独一无二的</a:t>
            </a:r>
            <a:r>
              <a:rPr sz="1600" dirty="0"/>
              <a:t>Class</a:t>
            </a:r>
            <a:r>
              <a:rPr lang="zh-CN" sz="1600" dirty="0"/>
              <a:t>对象，可以使用</a:t>
            </a:r>
            <a:r>
              <a:rPr sz="1600" dirty="0"/>
              <a:t>==</a:t>
            </a:r>
            <a:r>
              <a:rPr lang="zh-CN" sz="1600" dirty="0"/>
              <a:t>操作符来比较类对象</a:t>
            </a:r>
            <a:endParaRPr lang="zh-CN" sz="1600" dirty="0"/>
          </a:p>
          <a:p>
            <a:pPr lvl="0">
              <a:lnSpc>
                <a:spcPts val="2200"/>
              </a:lnSpc>
            </a:pPr>
            <a:r>
              <a:rPr sz="1600" dirty="0"/>
              <a:t>ClassLoader</a:t>
            </a:r>
            <a:r>
              <a:rPr lang="zh-CN" sz="1600" dirty="0"/>
              <a:t>是</a:t>
            </a:r>
            <a:r>
              <a:rPr sz="1600" dirty="0"/>
              <a:t>JVM</a:t>
            </a:r>
            <a:r>
              <a:rPr lang="zh-CN" sz="1600" dirty="0"/>
              <a:t>将类装入内存的中间类</a:t>
            </a:r>
            <a:endParaRPr lang="zh-CN" sz="1600" dirty="0"/>
          </a:p>
          <a:p>
            <a:pPr lvl="0">
              <a:lnSpc>
                <a:spcPts val="2200"/>
              </a:lnSpc>
            </a:pPr>
            <a:r>
              <a:rPr sz="1600" dirty="0"/>
              <a:t>instanceof</a:t>
            </a:r>
            <a:r>
              <a:rPr lang="zh-CN" sz="1600" dirty="0"/>
              <a:t>关键字用于判断一个引用类型变量所指向的对象是否是一个类的实例</a:t>
            </a:r>
            <a:endParaRPr lang="zh-CN" sz="1600" dirty="0"/>
          </a:p>
          <a:p>
            <a:pPr lvl="0">
              <a:lnSpc>
                <a:spcPts val="2200"/>
              </a:lnSpc>
            </a:pPr>
            <a:r>
              <a:rPr lang="zh-CN" sz="1600" dirty="0"/>
              <a:t>反射是</a:t>
            </a:r>
            <a:r>
              <a:rPr sz="1600" dirty="0"/>
              <a:t>Java</a:t>
            </a:r>
            <a:r>
              <a:rPr lang="zh-CN" sz="1600" dirty="0"/>
              <a:t>被视为动态（或准动态）语言的一个关键性质</a:t>
            </a:r>
            <a:endParaRPr lang="zh-CN" sz="1600" dirty="0"/>
          </a:p>
          <a:p>
            <a:pPr lvl="0">
              <a:lnSpc>
                <a:spcPts val="2200"/>
              </a:lnSpc>
            </a:pPr>
            <a:r>
              <a:rPr lang="zh-CN" sz="1600" dirty="0"/>
              <a:t>利用</a:t>
            </a:r>
            <a:r>
              <a:rPr sz="1600" dirty="0"/>
              <a:t>Java</a:t>
            </a:r>
            <a:r>
              <a:rPr lang="zh-CN" sz="1600" dirty="0"/>
              <a:t>反射机制可以获取类的相关定义信息：属性、方法和访问修饰符等</a:t>
            </a:r>
            <a:endParaRPr lang="zh-CN" sz="1600" dirty="0"/>
          </a:p>
          <a:p>
            <a:pPr lvl="0">
              <a:lnSpc>
                <a:spcPts val="2200"/>
              </a:lnSpc>
            </a:pPr>
            <a:r>
              <a:rPr sz="1600" dirty="0"/>
              <a:t>Constructor</a:t>
            </a:r>
            <a:r>
              <a:rPr lang="zh-CN" sz="1600" dirty="0"/>
              <a:t>类用于表示类中的构造方法，</a:t>
            </a:r>
            <a:r>
              <a:rPr sz="1600" dirty="0"/>
              <a:t>Method</a:t>
            </a:r>
            <a:r>
              <a:rPr lang="zh-CN" sz="1600" dirty="0"/>
              <a:t>类提供关于类或接口上某个方法的信息，</a:t>
            </a:r>
            <a:r>
              <a:rPr sz="1600" dirty="0"/>
              <a:t>Field</a:t>
            </a:r>
            <a:r>
              <a:rPr lang="zh-CN" sz="1600" dirty="0"/>
              <a:t>类提供有关类或接口的属性</a:t>
            </a:r>
            <a:r>
              <a:rPr lang="zh-CN" sz="1600" dirty="0" smtClean="0"/>
              <a:t>信息</a:t>
            </a:r>
            <a:endParaRPr lang="en-US" altLang="zh-CN" sz="1600" dirty="0" smtClean="0"/>
          </a:p>
          <a:p>
            <a:pPr lvl="0">
              <a:lnSpc>
                <a:spcPts val="2200"/>
              </a:lnSpc>
            </a:pPr>
            <a:r>
              <a:rPr lang="zh-CN" altLang="en-US" sz="1600" dirty="0"/>
              <a:t>枚举是一个命名常量的列表，</a:t>
            </a:r>
            <a:r>
              <a:rPr lang="en-US" altLang="zh-CN" sz="1600" dirty="0"/>
              <a:t>Java</a:t>
            </a:r>
            <a:r>
              <a:rPr lang="zh-CN" altLang="en-US" sz="1600" dirty="0"/>
              <a:t>枚举是类类型，继承自</a:t>
            </a:r>
            <a:r>
              <a:rPr lang="en-US" altLang="zh-CN" sz="1600" dirty="0" err="1"/>
              <a:t>Enum</a:t>
            </a:r>
            <a:endParaRPr lang="zh-CN" altLang="en-US" sz="1600" dirty="0"/>
          </a:p>
          <a:p>
            <a:pPr lvl="0">
              <a:lnSpc>
                <a:spcPts val="2200"/>
              </a:lnSpc>
            </a:pPr>
            <a:r>
              <a:rPr lang="zh-CN" altLang="en-US" sz="1600" dirty="0"/>
              <a:t>自动装箱</a:t>
            </a:r>
            <a:r>
              <a:rPr lang="en-US" altLang="zh-CN" sz="1600" dirty="0"/>
              <a:t>/</a:t>
            </a:r>
            <a:r>
              <a:rPr lang="zh-CN" altLang="en-US" sz="1600" dirty="0"/>
              <a:t>拆箱简化了基本数据类型和其对应类型包装器之间的</a:t>
            </a:r>
            <a:r>
              <a:rPr lang="zh-CN" altLang="en-US" sz="1600" dirty="0" smtClean="0"/>
              <a:t>转化</a:t>
            </a:r>
            <a:endParaRPr lang="en-US" altLang="zh-CN" sz="1600" dirty="0" smtClean="0"/>
          </a:p>
          <a:p>
            <a:pPr>
              <a:lnSpc>
                <a:spcPts val="2200"/>
              </a:lnSpc>
            </a:pPr>
            <a:r>
              <a:rPr lang="en-US" altLang="zh-CN" sz="1600" dirty="0"/>
              <a:t>Java</a:t>
            </a:r>
            <a:r>
              <a:rPr lang="zh-CN" altLang="en-US" sz="1600" dirty="0"/>
              <a:t>的类型包装器有</a:t>
            </a:r>
            <a:r>
              <a:rPr lang="en-US" altLang="zh-CN" sz="1600" dirty="0"/>
              <a:t>Double</a:t>
            </a:r>
            <a:r>
              <a:rPr lang="zh-CN" altLang="en-US" sz="1600" dirty="0"/>
              <a:t>、</a:t>
            </a:r>
            <a:r>
              <a:rPr lang="en-US" altLang="zh-CN" sz="1600" dirty="0"/>
              <a:t>Float</a:t>
            </a:r>
            <a:r>
              <a:rPr lang="zh-CN" altLang="en-US" sz="1600" dirty="0"/>
              <a:t>、</a:t>
            </a:r>
            <a:r>
              <a:rPr lang="en-US" altLang="zh-CN" sz="1600" dirty="0"/>
              <a:t>Long</a:t>
            </a:r>
            <a:r>
              <a:rPr lang="zh-CN" altLang="en-US" sz="1600" dirty="0"/>
              <a:t>、</a:t>
            </a:r>
            <a:r>
              <a:rPr lang="en-US" altLang="zh-CN" sz="1600" dirty="0"/>
              <a:t>Integer</a:t>
            </a:r>
            <a:r>
              <a:rPr lang="zh-CN" altLang="en-US" sz="1600" dirty="0"/>
              <a:t>、</a:t>
            </a:r>
            <a:r>
              <a:rPr lang="en-US" altLang="zh-CN" sz="1600" dirty="0"/>
              <a:t>Short</a:t>
            </a:r>
            <a:r>
              <a:rPr lang="zh-CN" altLang="en-US" sz="1600" dirty="0"/>
              <a:t>、</a:t>
            </a:r>
            <a:r>
              <a:rPr lang="en-US" altLang="zh-CN" sz="1600" dirty="0"/>
              <a:t>Byte</a:t>
            </a:r>
            <a:r>
              <a:rPr lang="zh-CN" altLang="en-US" sz="1600" dirty="0"/>
              <a:t>、</a:t>
            </a:r>
            <a:r>
              <a:rPr lang="en-US" altLang="zh-CN" sz="1600" dirty="0"/>
              <a:t>Character</a:t>
            </a:r>
            <a:r>
              <a:rPr lang="zh-CN" altLang="en-US" sz="1600" dirty="0"/>
              <a:t>和</a:t>
            </a:r>
            <a:r>
              <a:rPr lang="en-US" altLang="zh-CN" sz="1600" dirty="0"/>
              <a:t>Boolean</a:t>
            </a:r>
            <a:endParaRPr lang="en-US" altLang="zh-CN" sz="1600" dirty="0"/>
          </a:p>
          <a:p>
            <a:pPr lvl="0">
              <a:lnSpc>
                <a:spcPts val="2200"/>
              </a:lnSpc>
            </a:pPr>
            <a:endParaRPr lang="zh-CN" altLang="en-US" sz="1600" dirty="0"/>
          </a:p>
        </p:txBody>
      </p:sp>
      <p:sp>
        <p:nvSpPr>
          <p:cNvPr id="4" name="标题 3"/>
          <p:cNvSpPr>
            <a:spLocks noGrp="1"/>
          </p:cNvSpPr>
          <p:nvPr>
            <p:ph type="title"/>
          </p:nvPr>
        </p:nvSpPr>
        <p:spPr/>
        <p:txBody>
          <a:bodyPr/>
          <a:lstStyle/>
          <a:p>
            <a:r>
              <a:rPr lang="zh-CN" altLang="en-US" dirty="0" smtClean="0"/>
              <a:t>本章总结</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lnSpc>
                <a:spcPts val="2200"/>
              </a:lnSpc>
            </a:pPr>
            <a:r>
              <a:rPr lang="zh-CN" sz="1600" dirty="0" smtClean="0"/>
              <a:t>注解</a:t>
            </a:r>
            <a:r>
              <a:rPr lang="zh-CN" sz="1600" dirty="0"/>
              <a:t>能将补充的信息补充到源文件中而不会改变程序的操作</a:t>
            </a:r>
            <a:endParaRPr lang="zh-CN" sz="1600" dirty="0"/>
          </a:p>
          <a:p>
            <a:pPr lvl="0">
              <a:lnSpc>
                <a:spcPts val="2200"/>
              </a:lnSpc>
            </a:pPr>
            <a:r>
              <a:rPr lang="zh-CN" sz="1600" dirty="0"/>
              <a:t>通过反射机制来获取注解的相关信息</a:t>
            </a:r>
            <a:endParaRPr lang="zh-CN" sz="1600" dirty="0"/>
          </a:p>
          <a:p>
            <a:pPr lvl="0">
              <a:lnSpc>
                <a:spcPts val="2200"/>
              </a:lnSpc>
            </a:pPr>
            <a:r>
              <a:rPr sz="1600" dirty="0"/>
              <a:t>Java</a:t>
            </a:r>
            <a:r>
              <a:rPr lang="zh-CN" sz="1600" dirty="0"/>
              <a:t>是一个全面支持国际化的语言，使用</a:t>
            </a:r>
            <a:r>
              <a:rPr sz="1600" dirty="0"/>
              <a:t>Unicode</a:t>
            </a:r>
            <a:r>
              <a:rPr lang="zh-CN" sz="1600" dirty="0"/>
              <a:t>处理所有字符串</a:t>
            </a:r>
            <a:endParaRPr lang="zh-CN" sz="1600" dirty="0"/>
          </a:p>
          <a:p>
            <a:pPr lvl="0">
              <a:lnSpc>
                <a:spcPts val="2200"/>
              </a:lnSpc>
            </a:pPr>
            <a:r>
              <a:rPr sz="1600" dirty="0"/>
              <a:t>Java</a:t>
            </a:r>
            <a:r>
              <a:rPr lang="zh-CN" sz="1600" dirty="0"/>
              <a:t>通过类</a:t>
            </a:r>
            <a:r>
              <a:rPr sz="1600" dirty="0"/>
              <a:t>Locale</a:t>
            </a:r>
            <a:r>
              <a:rPr lang="zh-CN" sz="1600" dirty="0"/>
              <a:t>设定语言及国家</a:t>
            </a:r>
            <a:endParaRPr lang="zh-CN" sz="1600" dirty="0"/>
          </a:p>
          <a:p>
            <a:pPr lvl="0">
              <a:lnSpc>
                <a:spcPts val="2200"/>
              </a:lnSpc>
            </a:pPr>
            <a:r>
              <a:rPr sz="1600" dirty="0"/>
              <a:t>NumberFormat</a:t>
            </a:r>
            <a:r>
              <a:rPr lang="zh-CN" sz="1600" dirty="0"/>
              <a:t>用于进行数字、货币</a:t>
            </a:r>
            <a:r>
              <a:rPr lang="zh-CN" sz="1600" dirty="0" smtClean="0"/>
              <a:t>格式化</a:t>
            </a:r>
            <a:endParaRPr lang="en-US" altLang="zh-CN" sz="1600" dirty="0" smtClean="0"/>
          </a:p>
          <a:p>
            <a:pPr lvl="0">
              <a:lnSpc>
                <a:spcPts val="2200"/>
              </a:lnSpc>
            </a:pPr>
            <a:r>
              <a:rPr lang="en-US" sz="1600" dirty="0" err="1"/>
              <a:t>DateFormat</a:t>
            </a:r>
            <a:r>
              <a:rPr lang="zh-CN" altLang="en-US" sz="1600" dirty="0"/>
              <a:t>、</a:t>
            </a:r>
            <a:r>
              <a:rPr lang="en-US" sz="1600" dirty="0" err="1"/>
              <a:t>SimpleDateFormat</a:t>
            </a:r>
            <a:r>
              <a:rPr lang="zh-CN" altLang="en-US" sz="1600" dirty="0"/>
              <a:t>用于格式化日期和时间</a:t>
            </a:r>
            <a:endParaRPr lang="zh-CN" altLang="en-US" sz="1600" dirty="0"/>
          </a:p>
          <a:p>
            <a:pPr lvl="0">
              <a:lnSpc>
                <a:spcPts val="2200"/>
              </a:lnSpc>
            </a:pPr>
            <a:r>
              <a:rPr lang="en-US" sz="1600" dirty="0" err="1"/>
              <a:t>MessageFormat</a:t>
            </a:r>
            <a:r>
              <a:rPr lang="zh-CN" altLang="en-US" sz="1600" dirty="0"/>
              <a:t>用于格式化消息字符串</a:t>
            </a:r>
            <a:endParaRPr lang="zh-CN" altLang="en-US" sz="1600" dirty="0"/>
          </a:p>
          <a:p>
            <a:pPr lvl="0">
              <a:lnSpc>
                <a:spcPts val="2200"/>
              </a:lnSpc>
            </a:pPr>
            <a:r>
              <a:rPr lang="zh-CN" altLang="en-US" sz="1600" dirty="0"/>
              <a:t>在国际化应用程序中可以事先将信息资源包装在资源包中，程序根据</a:t>
            </a:r>
            <a:r>
              <a:rPr lang="en-US" sz="1600" dirty="0"/>
              <a:t>Locale</a:t>
            </a:r>
            <a:r>
              <a:rPr lang="zh-CN" altLang="en-US" sz="1600" dirty="0"/>
              <a:t>定位资源包内容，从而实现资源和程序的分离</a:t>
            </a:r>
            <a:endParaRPr lang="zh-CN" altLang="en-US" sz="1600" dirty="0"/>
          </a:p>
          <a:p>
            <a:pPr lvl="0">
              <a:lnSpc>
                <a:spcPts val="2200"/>
              </a:lnSpc>
            </a:pPr>
            <a:r>
              <a:rPr lang="en-US" sz="1600" dirty="0" err="1"/>
              <a:t>ListResourceBundle</a:t>
            </a:r>
            <a:r>
              <a:rPr lang="zh-CN" altLang="en-US" sz="1600" dirty="0"/>
              <a:t>用于实现对象类型的资源格式化处理</a:t>
            </a:r>
            <a:endParaRPr lang="zh-CN" altLang="en-US" sz="1600" dirty="0"/>
          </a:p>
          <a:p>
            <a:pPr lvl="0">
              <a:lnSpc>
                <a:spcPts val="2200"/>
              </a:lnSpc>
            </a:pPr>
            <a:r>
              <a:rPr lang="en-US" sz="1600" dirty="0" err="1"/>
              <a:t>PropertyResourceBundle</a:t>
            </a:r>
            <a:r>
              <a:rPr lang="zh-CN" altLang="en-US" sz="1600" dirty="0"/>
              <a:t>用于处理资源文件</a:t>
            </a:r>
            <a:endParaRPr lang="zh-CN" altLang="en-US" sz="1600" dirty="0"/>
          </a:p>
          <a:p>
            <a:pPr lvl="0">
              <a:buNone/>
            </a:pPr>
            <a:endParaRPr lang="zh-CN" sz="1600" dirty="0"/>
          </a:p>
        </p:txBody>
      </p:sp>
      <p:sp>
        <p:nvSpPr>
          <p:cNvPr id="4" name="标题 3"/>
          <p:cNvSpPr>
            <a:spLocks noGrp="1"/>
          </p:cNvSpPr>
          <p:nvPr>
            <p:ph type="title"/>
          </p:nvPr>
        </p:nvSpPr>
        <p:spPr/>
        <p:txBody>
          <a:bodyPr/>
          <a:lstStyle/>
          <a:p>
            <a:r>
              <a:rPr lang="zh-CN" altLang="en-US" dirty="0" smtClean="0"/>
              <a:t>本章总结</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00048"/>
            <a:ext cx="8207375" cy="571504"/>
          </a:xfrm>
        </p:spPr>
        <p:txBody>
          <a:bodyPr/>
          <a:lstStyle/>
          <a:p>
            <a:r>
              <a:rPr dirty="0"/>
              <a:t>java.lang.Class</a:t>
            </a:r>
            <a:r>
              <a:rPr lang="zh-CN" dirty="0"/>
              <a:t>类封装一个对象和接口运行时</a:t>
            </a:r>
            <a:r>
              <a:rPr lang="zh-CN"/>
              <a:t>的</a:t>
            </a:r>
            <a:r>
              <a:rPr lang="zh-CN" smtClean="0"/>
              <a:t>状态</a:t>
            </a:r>
            <a:r>
              <a:rPr lang="zh-CN" altLang="en-US" smtClean="0"/>
              <a:t>，其</a:t>
            </a:r>
            <a:r>
              <a:rPr lang="zh-CN" smtClean="0"/>
              <a:t>常用</a:t>
            </a:r>
            <a:r>
              <a:rPr lang="zh-CN"/>
              <a:t>方法</a:t>
            </a:r>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dirty="0" smtClean="0"/>
              <a:t>7.1.1  Class</a:t>
            </a:r>
            <a:r>
              <a:rPr dirty="0" smtClean="0"/>
              <a:t>类</a:t>
            </a:r>
            <a:endParaRPr dirty="0"/>
          </a:p>
        </p:txBody>
      </p:sp>
      <p:graphicFrame>
        <p:nvGraphicFramePr>
          <p:cNvPr id="7" name="表格 6"/>
          <p:cNvGraphicFramePr>
            <a:graphicFrameLocks noGrp="1"/>
          </p:cNvGraphicFramePr>
          <p:nvPr/>
        </p:nvGraphicFramePr>
        <p:xfrm>
          <a:off x="500034" y="1071553"/>
          <a:ext cx="8429684" cy="3962400"/>
        </p:xfrm>
        <a:graphic>
          <a:graphicData uri="http://schemas.openxmlformats.org/drawingml/2006/table">
            <a:tbl>
              <a:tblPr firstRow="1" bandRow="1">
                <a:tableStyleId>{5C22544A-7EE6-4342-B048-85BDC9FD1C3A}</a:tableStyleId>
              </a:tblPr>
              <a:tblGrid>
                <a:gridCol w="3386283"/>
                <a:gridCol w="5043401"/>
              </a:tblGrid>
              <a:tr h="244353">
                <a:tc>
                  <a:txBody>
                    <a:bodyPr/>
                    <a:lstStyle/>
                    <a:p>
                      <a:pPr algn="ctr"/>
                      <a:r>
                        <a:rPr lang="zh-CN" altLang="en-US" sz="1400" dirty="0" smtClean="0"/>
                        <a:t>方法</a:t>
                      </a:r>
                      <a:endParaRPr lang="zh-CN" altLang="en-US" sz="1400" dirty="0"/>
                    </a:p>
                  </a:txBody>
                  <a:tcPr/>
                </a:tc>
                <a:tc>
                  <a:txBody>
                    <a:bodyPr/>
                    <a:lstStyle/>
                    <a:p>
                      <a:pPr algn="ctr"/>
                      <a:r>
                        <a:rPr lang="zh-CN" altLang="en-US" sz="1400" dirty="0" smtClean="0"/>
                        <a:t>功能描述</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static Class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forName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className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返回指定类名的</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newInstance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调用缺省构造方法，返回该</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对象的一个实例</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getName</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对象所对应类的名称</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Constructor&lt;?&gt;[]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getConstructors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just">
                        <a:spcAft>
                          <a:spcPts val="0"/>
                        </a:spcAft>
                      </a:pPr>
                      <a:r>
                        <a:rPr lang="zh-CN" altLang="en-US" sz="1400" kern="1200" dirty="0" smtClean="0">
                          <a:solidFill>
                            <a:schemeClr val="dk1"/>
                          </a:solidFill>
                          <a:latin typeface="+mn-lt"/>
                          <a:ea typeface="+mn-ea"/>
                          <a:cs typeface="+mn-cs"/>
                        </a:rPr>
                        <a:t>返回</a:t>
                      </a:r>
                      <a:r>
                        <a:rPr lang="en-US" alt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对象所对应类的所有</a:t>
                      </a:r>
                      <a:r>
                        <a:rPr lang="en-US" altLang="en-US" sz="1400" kern="1200" dirty="0" smtClean="0">
                          <a:solidFill>
                            <a:schemeClr val="dk1"/>
                          </a:solidFill>
                          <a:latin typeface="Times New Roman" panose="02020603050405020304" pitchFamily="18" charset="0"/>
                          <a:ea typeface="+mn-ea"/>
                          <a:cs typeface="Times New Roman" panose="02020603050405020304" pitchFamily="18" charset="0"/>
                        </a:rPr>
                        <a:t>public</a:t>
                      </a:r>
                      <a:r>
                        <a:rPr lang="zh-CN" altLang="en-US" sz="1400" kern="1200" dirty="0" smtClean="0">
                          <a:solidFill>
                            <a:schemeClr val="dk1"/>
                          </a:solidFill>
                          <a:latin typeface="+mn-lt"/>
                          <a:ea typeface="+mn-ea"/>
                          <a:cs typeface="+mn-cs"/>
                        </a:rPr>
                        <a:t>构造方法</a:t>
                      </a:r>
                      <a:endParaRPr lang="zh-CN" altLang="en-US" sz="1400" kern="1200" dirty="0" smtClean="0">
                        <a:solidFill>
                          <a:schemeClr val="dk1"/>
                        </a:solidFill>
                        <a:latin typeface="+mn-lt"/>
                        <a:ea typeface="+mn-ea"/>
                        <a:cs typeface="+mn-cs"/>
                      </a:endParaRPr>
                    </a:p>
                  </a:txBody>
                  <a:tcPr marL="68580" marR="68580" marT="0" marB="0"/>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Method[]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getMethods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a:t>
                      </a:r>
                      <a:r>
                        <a:rPr lang="en-US" alt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对象所对应类的所有</a:t>
                      </a:r>
                      <a:r>
                        <a:rPr lang="en-US" altLang="en-US" sz="1400" kern="1200" dirty="0" smtClean="0">
                          <a:solidFill>
                            <a:schemeClr val="dk1"/>
                          </a:solidFill>
                          <a:latin typeface="Times New Roman" panose="02020603050405020304" pitchFamily="18" charset="0"/>
                          <a:ea typeface="+mn-ea"/>
                          <a:cs typeface="Times New Roman" panose="02020603050405020304" pitchFamily="18" charset="0"/>
                        </a:rPr>
                        <a:t>public</a:t>
                      </a:r>
                      <a:r>
                        <a:rPr lang="zh-CN" altLang="en-US" sz="1400" kern="1200" dirty="0" smtClean="0">
                          <a:solidFill>
                            <a:schemeClr val="dk1"/>
                          </a:solidFill>
                          <a:latin typeface="+mn-lt"/>
                          <a:ea typeface="+mn-ea"/>
                          <a:cs typeface="+mn-cs"/>
                        </a:rPr>
                        <a:t>方法</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Constructor&lt;?&gt;[]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getDeclaredConstructors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a:t>
                      </a:r>
                      <a:r>
                        <a:rPr lang="en-US" alt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对象所对应类的所有构造方法，与访问权限无关</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Method[]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getDeclaredMethods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a:t>
                      </a:r>
                      <a:r>
                        <a:rPr lang="en-US" alt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对象所对应类的所有方法，与访问权限无关</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Field[]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getFields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a:t>
                      </a:r>
                      <a:r>
                        <a:rPr lang="en-US" alt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Times New Roman" panose="02020603050405020304" pitchFamily="18" charset="0"/>
                          <a:ea typeface="+mn-ea"/>
                          <a:cs typeface="Times New Roman" panose="02020603050405020304" pitchFamily="18" charset="0"/>
                        </a:rPr>
                        <a:t>对</a:t>
                      </a:r>
                      <a:r>
                        <a:rPr lang="zh-CN" altLang="en-US" sz="1400" kern="1200" dirty="0" smtClean="0">
                          <a:solidFill>
                            <a:schemeClr val="dk1"/>
                          </a:solidFill>
                          <a:latin typeface="+mn-lt"/>
                          <a:ea typeface="+mn-ea"/>
                          <a:cs typeface="+mn-cs"/>
                        </a:rPr>
                        <a:t>象所对应类的</a:t>
                      </a:r>
                      <a:r>
                        <a:rPr lang="en-US" altLang="en-US" sz="1400" kern="1200" dirty="0" smtClean="0">
                          <a:solidFill>
                            <a:schemeClr val="dk1"/>
                          </a:solidFill>
                          <a:latin typeface="Times New Roman" panose="02020603050405020304" pitchFamily="18" charset="0"/>
                          <a:ea typeface="+mn-ea"/>
                          <a:cs typeface="Times New Roman" panose="02020603050405020304" pitchFamily="18" charset="0"/>
                        </a:rPr>
                        <a:t>public</a:t>
                      </a:r>
                      <a:r>
                        <a:rPr lang="zh-CN" altLang="en-US" sz="1400" kern="1200" dirty="0" smtClean="0">
                          <a:solidFill>
                            <a:schemeClr val="dk1"/>
                          </a:solidFill>
                          <a:latin typeface="+mn-lt"/>
                          <a:ea typeface="+mn-ea"/>
                          <a:cs typeface="+mn-cs"/>
                        </a:rPr>
                        <a:t>成员变量</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Field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getField</a:t>
                      </a:r>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name)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对象所对应类的指定参数的</a:t>
                      </a:r>
                      <a:r>
                        <a:rPr lang="en-US" sz="1400" kern="1200" dirty="0" smtClean="0">
                          <a:solidFill>
                            <a:schemeClr val="dk1"/>
                          </a:solidFill>
                          <a:latin typeface="Times New Roman" panose="02020603050405020304" pitchFamily="18" charset="0"/>
                          <a:ea typeface="+mn-ea"/>
                          <a:cs typeface="Times New Roman" panose="02020603050405020304" pitchFamily="18" charset="0"/>
                        </a:rPr>
                        <a:t>public</a:t>
                      </a:r>
                      <a:r>
                        <a:rPr lang="zh-CN" altLang="en-US" sz="1400" kern="1200" dirty="0" smtClean="0">
                          <a:solidFill>
                            <a:schemeClr val="dk1"/>
                          </a:solidFill>
                          <a:latin typeface="+mn-lt"/>
                          <a:ea typeface="+mn-ea"/>
                          <a:cs typeface="+mn-cs"/>
                        </a:rPr>
                        <a:t>成员变量</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Field[]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getDeclaredFields</a:t>
                      </a:r>
                      <a:r>
                        <a:rPr lang="en-US" sz="140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对象所对应类的所有成员变量，与访问权限无关</a:t>
                      </a:r>
                      <a:endParaRPr lang="zh-CN" altLang="en-US" sz="1400" dirty="0"/>
                    </a:p>
                  </a:txBody>
                  <a:tcPr/>
                </a:tc>
              </a:tr>
              <a:tr h="244353">
                <a:tc>
                  <a:txBody>
                    <a:bodyPr/>
                    <a:lstStyle/>
                    <a:p>
                      <a:r>
                        <a:rPr lang="en-US" sz="1400" kern="1200" dirty="0" smtClean="0">
                          <a:solidFill>
                            <a:schemeClr val="dk1"/>
                          </a:solidFill>
                          <a:latin typeface="Times New Roman" panose="02020603050405020304" pitchFamily="18" charset="0"/>
                          <a:ea typeface="+mn-ea"/>
                          <a:cs typeface="Times New Roman" panose="02020603050405020304" pitchFamily="18" charset="0"/>
                        </a:rPr>
                        <a:t>Field </a:t>
                      </a:r>
                      <a:r>
                        <a:rPr lang="en-US" sz="1400" kern="1200" dirty="0" err="1" smtClean="0">
                          <a:solidFill>
                            <a:schemeClr val="dk1"/>
                          </a:solidFill>
                          <a:latin typeface="Times New Roman" panose="02020603050405020304" pitchFamily="18" charset="0"/>
                          <a:ea typeface="+mn-ea"/>
                          <a:cs typeface="Times New Roman" panose="02020603050405020304" pitchFamily="18" charset="0"/>
                        </a:rPr>
                        <a:t>getDeclaredField</a:t>
                      </a:r>
                      <a:r>
                        <a:rPr lang="en-US" sz="1400" kern="1200" dirty="0" smtClean="0">
                          <a:solidFill>
                            <a:schemeClr val="dk1"/>
                          </a:solidFill>
                          <a:latin typeface="Times New Roman" panose="02020603050405020304" pitchFamily="18" charset="0"/>
                          <a:ea typeface="+mn-ea"/>
                          <a:cs typeface="Times New Roman" panose="02020603050405020304" pitchFamily="18" charset="0"/>
                        </a:rPr>
                        <a:t>(String name)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kern="1200" dirty="0" smtClean="0">
                          <a:solidFill>
                            <a:schemeClr val="dk1"/>
                          </a:solidFill>
                          <a:latin typeface="+mn-lt"/>
                          <a:ea typeface="+mn-ea"/>
                          <a:cs typeface="+mn-cs"/>
                        </a:rPr>
                        <a:t>返回</a:t>
                      </a:r>
                      <a:r>
                        <a:rPr lang="en-US" sz="1400" kern="1200" dirty="0" smtClean="0">
                          <a:solidFill>
                            <a:schemeClr val="dk1"/>
                          </a:solidFill>
                          <a:latin typeface="Times New Roman" panose="02020603050405020304" pitchFamily="18" charset="0"/>
                          <a:ea typeface="+mn-ea"/>
                          <a:cs typeface="Times New Roman" panose="02020603050405020304" pitchFamily="18" charset="0"/>
                        </a:rPr>
                        <a:t>Class</a:t>
                      </a:r>
                      <a:r>
                        <a:rPr lang="zh-CN" altLang="en-US" sz="1400" kern="1200" dirty="0" smtClean="0">
                          <a:solidFill>
                            <a:schemeClr val="dk1"/>
                          </a:solidFill>
                          <a:latin typeface="+mn-lt"/>
                          <a:ea typeface="+mn-ea"/>
                          <a:cs typeface="+mn-cs"/>
                        </a:rPr>
                        <a:t>对象所对应类指定参数的成员变量，与访问权限无关</a:t>
                      </a:r>
                      <a:endParaRPr lang="zh-CN" altLang="en-US" sz="1400" dirty="0"/>
                    </a:p>
                  </a:txBody>
                  <a:tcPr/>
                </a:tc>
              </a:tr>
              <a:tr h="244353">
                <a:tc>
                  <a:txBody>
                    <a:bodyPr/>
                    <a:lstStyle/>
                    <a:p>
                      <a:r>
                        <a:rPr lang="en-US" altLang="zh-CN" sz="1400" smtClean="0"/>
                        <a:t>…</a:t>
                      </a:r>
                      <a:endParaRPr lang="zh-CN" altLang="en-US" sz="1400" dirty="0"/>
                    </a:p>
                  </a:txBody>
                  <a:tcPr/>
                </a:tc>
                <a:tc>
                  <a:txBody>
                    <a:bodyPr/>
                    <a:lstStyle/>
                    <a:p>
                      <a:r>
                        <a:rPr lang="en-US" altLang="zh-CN" sz="1400" smtClean="0"/>
                        <a:t>…</a:t>
                      </a:r>
                      <a:endParaRPr lang="zh-CN" altLang="en-US" sz="14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428610"/>
            <a:ext cx="8207375" cy="2571768"/>
          </a:xfrm>
        </p:spPr>
        <p:txBody>
          <a:bodyPr/>
          <a:lstStyle/>
          <a:p>
            <a:pPr>
              <a:buNone/>
            </a:pPr>
            <a:r>
              <a:rPr lang="zh-CN" dirty="0"/>
              <a:t>在</a:t>
            </a:r>
            <a:r>
              <a:rPr dirty="0"/>
              <a:t>Java</a:t>
            </a:r>
            <a:r>
              <a:rPr lang="zh-CN" dirty="0"/>
              <a:t>程序中获取</a:t>
            </a:r>
            <a:r>
              <a:rPr dirty="0"/>
              <a:t>Class</a:t>
            </a:r>
            <a:r>
              <a:rPr lang="zh-CN" dirty="0"/>
              <a:t>对象有</a:t>
            </a:r>
            <a:r>
              <a:rPr lang="zh-CN" smtClean="0"/>
              <a:t>如下方式</a:t>
            </a:r>
            <a:endParaRPr lang="zh-CN" dirty="0"/>
          </a:p>
          <a:p>
            <a:pPr lvl="0"/>
            <a:r>
              <a:rPr lang="zh-CN" dirty="0"/>
              <a:t>使用</a:t>
            </a:r>
            <a:r>
              <a:rPr dirty="0"/>
              <a:t>Class</a:t>
            </a:r>
            <a:r>
              <a:rPr lang="zh-CN" dirty="0"/>
              <a:t>类的</a:t>
            </a:r>
            <a:r>
              <a:rPr dirty="0"/>
              <a:t>forName(String className)</a:t>
            </a:r>
            <a:r>
              <a:rPr lang="zh-CN"/>
              <a:t>静态</a:t>
            </a:r>
            <a:r>
              <a:rPr lang="zh-CN" smtClean="0"/>
              <a:t>方法</a:t>
            </a:r>
            <a:endParaRPr lang="zh-CN" dirty="0"/>
          </a:p>
          <a:p>
            <a:pPr lvl="0"/>
            <a:r>
              <a:rPr lang="zh-CN" dirty="0"/>
              <a:t>调用某个类的</a:t>
            </a:r>
            <a:r>
              <a:rPr dirty="0"/>
              <a:t>class</a:t>
            </a:r>
            <a:r>
              <a:rPr lang="zh-CN" dirty="0"/>
              <a:t>属性来获取该类对应的</a:t>
            </a:r>
            <a:r>
              <a:t>Class</a:t>
            </a:r>
            <a:r>
              <a:rPr lang="zh-CN" smtClean="0"/>
              <a:t>对象</a:t>
            </a:r>
            <a:endParaRPr lang="zh-CN" dirty="0"/>
          </a:p>
          <a:p>
            <a:pPr lvl="0"/>
            <a:r>
              <a:rPr lang="zh-CN" dirty="0"/>
              <a:t>调用某个对象的</a:t>
            </a:r>
            <a:r>
              <a:rPr dirty="0"/>
              <a:t>getClass()</a:t>
            </a:r>
            <a:r>
              <a:rPr lang="zh-CN" dirty="0"/>
              <a:t>方法来获取该类对应的</a:t>
            </a:r>
            <a:r>
              <a:t>Class</a:t>
            </a:r>
            <a:r>
              <a:rPr lang="zh-CN" smtClean="0"/>
              <a:t>对象</a:t>
            </a:r>
            <a:endParaRPr smtClean="0"/>
          </a:p>
          <a:p>
            <a:pPr>
              <a:buNone/>
            </a:pPr>
            <a:r>
              <a:rPr smtClean="0"/>
              <a:t>   </a:t>
            </a:r>
            <a:r>
              <a:rPr lang="zh-CN" smtClean="0"/>
              <a:t>【示例】</a:t>
            </a:r>
            <a:r>
              <a:rPr lang="zh-CN"/>
              <a:t>获取</a:t>
            </a:r>
            <a:r>
              <a:t>Class</a:t>
            </a:r>
            <a:r>
              <a:rPr lang="zh-CN"/>
              <a:t>对象</a:t>
            </a:r>
            <a:endParaRPr lang="zh-CN"/>
          </a:p>
          <a:p>
            <a:endParaRPr lang="en-US" altLang="zh-CN" dirty="0" smtClean="0"/>
          </a:p>
          <a:p>
            <a:endParaRPr lang="zh-CN" altLang="en-US" dirty="0"/>
          </a:p>
        </p:txBody>
      </p:sp>
      <p:sp>
        <p:nvSpPr>
          <p:cNvPr id="4" name="标题 3"/>
          <p:cNvSpPr>
            <a:spLocks noGrp="1"/>
          </p:cNvSpPr>
          <p:nvPr>
            <p:ph type="title"/>
          </p:nvPr>
        </p:nvSpPr>
        <p:spPr>
          <a:xfrm>
            <a:off x="468316" y="17845"/>
            <a:ext cx="6263924" cy="410765"/>
          </a:xfrm>
        </p:spPr>
        <p:txBody>
          <a:bodyPr/>
          <a:lstStyle/>
          <a:p>
            <a:endParaRPr lang="zh-CN" altLang="en-US" dirty="0"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7" name="TextBox 6"/>
          <p:cNvSpPr txBox="1"/>
          <p:nvPr/>
        </p:nvSpPr>
        <p:spPr bwMode="auto">
          <a:xfrm>
            <a:off x="785786" y="3032002"/>
            <a:ext cx="7000924" cy="1754326"/>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200" dirty="0" smtClean="0">
                <a:latin typeface="Courier New" panose="02070309020205020404" pitchFamily="49" charset="0"/>
                <a:cs typeface="Courier New" panose="02070309020205020404" pitchFamily="49" charset="0"/>
              </a:rPr>
              <a:t>//1.</a:t>
            </a:r>
            <a:r>
              <a:rPr lang="zh-CN" altLang="en-US" sz="1200" dirty="0" smtClean="0">
                <a:latin typeface="Courier New" panose="02070309020205020404" pitchFamily="49" charset="0"/>
                <a:cs typeface="Courier New" panose="02070309020205020404" pitchFamily="49" charset="0"/>
              </a:rPr>
              <a:t>使用</a:t>
            </a:r>
            <a:r>
              <a:rPr lang="en-US" sz="1200" dirty="0" err="1" smtClean="0">
                <a:latin typeface="Courier New" panose="02070309020205020404" pitchFamily="49" charset="0"/>
                <a:cs typeface="Courier New" panose="02070309020205020404" pitchFamily="49" charset="0"/>
              </a:rPr>
              <a:t>Class.forName</a:t>
            </a:r>
            <a:r>
              <a:rPr lang="en-US" sz="1200" dirty="0" smtClean="0">
                <a:latin typeface="Courier New" panose="02070309020205020404" pitchFamily="49" charset="0"/>
                <a:cs typeface="Courier New" panose="02070309020205020404" pitchFamily="49" charset="0"/>
              </a:rPr>
              <a:t>()</a:t>
            </a:r>
            <a:r>
              <a:rPr lang="zh-CN" altLang="en-US" sz="1200" dirty="0" smtClean="0">
                <a:latin typeface="Courier New" panose="02070309020205020404" pitchFamily="49" charset="0"/>
                <a:cs typeface="Courier New" panose="02070309020205020404" pitchFamily="49" charset="0"/>
              </a:rPr>
              <a:t>方法</a:t>
            </a:r>
            <a:endParaRPr lang="zh-CN" alt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Class </a:t>
            </a:r>
            <a:r>
              <a:rPr lang="en-US" sz="1200" dirty="0" err="1" smtClean="0">
                <a:latin typeface="Courier New" panose="02070309020205020404" pitchFamily="49" charset="0"/>
                <a:cs typeface="Courier New" panose="02070309020205020404" pitchFamily="49" charset="0"/>
              </a:rPr>
              <a:t>strClass</a:t>
            </a:r>
            <a:r>
              <a:rPr lang="en-US" sz="1200"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Class.forName</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java.lang.String</a:t>
            </a:r>
            <a:r>
              <a:rPr lang="en-US" sz="1200" b="1" dirty="0" smtClean="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a:t>
            </a:r>
            <a:endParaRPr lang="zh-CN" alt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endParaRPr lang="zh-CN" alt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//2.</a:t>
            </a:r>
            <a:r>
              <a:rPr lang="zh-CN" altLang="en-US" sz="1200" dirty="0" smtClean="0">
                <a:latin typeface="Courier New" panose="02070309020205020404" pitchFamily="49" charset="0"/>
                <a:cs typeface="Courier New" panose="02070309020205020404" pitchFamily="49" charset="0"/>
              </a:rPr>
              <a:t>使用类的</a:t>
            </a:r>
            <a:r>
              <a:rPr lang="en-US" sz="1200" dirty="0" err="1" smtClean="0">
                <a:latin typeface="Courier New" panose="02070309020205020404" pitchFamily="49" charset="0"/>
                <a:cs typeface="Courier New" panose="02070309020205020404" pitchFamily="49" charset="0"/>
              </a:rPr>
              <a:t>calss</a:t>
            </a:r>
            <a:r>
              <a:rPr lang="zh-CN" altLang="en-US" sz="1200" dirty="0" smtClean="0">
                <a:latin typeface="Courier New" panose="02070309020205020404" pitchFamily="49" charset="0"/>
                <a:cs typeface="Courier New" panose="02070309020205020404" pitchFamily="49" charset="0"/>
              </a:rPr>
              <a:t>属性</a:t>
            </a:r>
            <a:endParaRPr lang="zh-CN" alt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Class&lt;Float&gt; </a:t>
            </a:r>
            <a:r>
              <a:rPr lang="en-US" sz="1200" dirty="0" err="1" smtClean="0">
                <a:latin typeface="Courier New" panose="02070309020205020404" pitchFamily="49" charset="0"/>
                <a:cs typeface="Courier New" panose="02070309020205020404" pitchFamily="49" charset="0"/>
              </a:rPr>
              <a:t>fclass</a:t>
            </a:r>
            <a:r>
              <a:rPr lang="en-US" sz="1200"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Float.class</a:t>
            </a:r>
            <a:r>
              <a:rPr lang="en-US" sz="1200" dirty="0" smtClean="0">
                <a:latin typeface="Courier New" panose="02070309020205020404" pitchFamily="49" charset="0"/>
                <a:cs typeface="Courier New" panose="02070309020205020404" pitchFamily="49" charset="0"/>
              </a:rPr>
              <a:t>;</a:t>
            </a:r>
            <a:endParaRPr lang="zh-CN" alt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endParaRPr lang="zh-CN" alt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3.</a:t>
            </a:r>
            <a:r>
              <a:rPr lang="zh-CN" altLang="en-US" sz="1200" dirty="0" smtClean="0">
                <a:latin typeface="Courier New" panose="02070309020205020404" pitchFamily="49" charset="0"/>
                <a:cs typeface="Courier New" panose="02070309020205020404" pitchFamily="49" charset="0"/>
              </a:rPr>
              <a:t>使用实例对象的</a:t>
            </a:r>
            <a:r>
              <a:rPr lang="en-US" sz="1200" dirty="0" err="1" smtClean="0">
                <a:latin typeface="Courier New" panose="02070309020205020404" pitchFamily="49" charset="0"/>
                <a:cs typeface="Courier New" panose="02070309020205020404" pitchFamily="49" charset="0"/>
              </a:rPr>
              <a:t>getClass</a:t>
            </a:r>
            <a:r>
              <a:rPr lang="en-US" sz="1200" dirty="0" smtClean="0">
                <a:latin typeface="Courier New" panose="02070309020205020404" pitchFamily="49" charset="0"/>
                <a:cs typeface="Courier New" panose="02070309020205020404" pitchFamily="49" charset="0"/>
              </a:rPr>
              <a:t>()</a:t>
            </a:r>
            <a:r>
              <a:rPr lang="zh-CN" altLang="en-US" sz="1200" dirty="0" smtClean="0">
                <a:latin typeface="Courier New" panose="02070309020205020404" pitchFamily="49" charset="0"/>
                <a:cs typeface="Courier New" panose="02070309020205020404" pitchFamily="49" charset="0"/>
              </a:rPr>
              <a:t>方法</a:t>
            </a:r>
            <a:endParaRPr lang="zh-CN" alt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Date </a:t>
            </a:r>
            <a:r>
              <a:rPr lang="en-US" sz="1200" dirty="0" err="1" smtClean="0">
                <a:latin typeface="Courier New" panose="02070309020205020404" pitchFamily="49" charset="0"/>
                <a:cs typeface="Courier New" panose="02070309020205020404" pitchFamily="49" charset="0"/>
              </a:rPr>
              <a:t>nowTime</a:t>
            </a:r>
            <a:r>
              <a:rPr lang="en-US" sz="1200" dirty="0" smtClean="0">
                <a:latin typeface="Courier New" panose="02070309020205020404" pitchFamily="49" charset="0"/>
                <a:cs typeface="Courier New" panose="02070309020205020404" pitchFamily="49" charset="0"/>
              </a:rPr>
              <a:t> = new Date();</a:t>
            </a:r>
            <a:endParaRPr lang="zh-CN" alt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Class </a:t>
            </a:r>
            <a:r>
              <a:rPr lang="en-US" sz="1200" dirty="0" err="1" smtClean="0">
                <a:latin typeface="Courier New" panose="02070309020205020404" pitchFamily="49" charset="0"/>
                <a:cs typeface="Courier New" panose="02070309020205020404" pitchFamily="49" charset="0"/>
              </a:rPr>
              <a:t>dateClass</a:t>
            </a:r>
            <a:r>
              <a:rPr lang="en-US" sz="1200" dirty="0" smtClean="0">
                <a:latin typeface="Courier New" panose="02070309020205020404" pitchFamily="49" charset="0"/>
                <a:cs typeface="Courier New" panose="02070309020205020404" pitchFamily="49" charset="0"/>
              </a:rPr>
              <a:t> = </a:t>
            </a:r>
            <a:r>
              <a:rPr lang="en-US" sz="1200" b="1" dirty="0" err="1" smtClean="0">
                <a:latin typeface="Courier New" panose="02070309020205020404" pitchFamily="49" charset="0"/>
                <a:cs typeface="Courier New" panose="02070309020205020404" pitchFamily="49" charset="0"/>
              </a:rPr>
              <a:t>nowTime.getClass</a:t>
            </a:r>
            <a:r>
              <a:rPr lang="en-US" sz="1200" b="1" dirty="0" smtClean="0">
                <a:latin typeface="Courier New" panose="02070309020205020404" pitchFamily="49" charset="0"/>
                <a:cs typeface="Courier New" panose="02070309020205020404" pitchFamily="49" charset="0"/>
              </a:rPr>
              <a:t>();</a:t>
            </a:r>
            <a:endParaRPr lang="zh-CN" altLang="en-US"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a:xfrm>
            <a:off x="1714480" y="857238"/>
            <a:ext cx="6429420" cy="1714512"/>
          </a:xfrm>
        </p:spPr>
        <p:txBody>
          <a:bodyPr/>
          <a:lstStyle/>
          <a:p>
            <a:r>
              <a:rPr sz="1400" dirty="0">
                <a:latin typeface="Times New Roman" panose="02020603050405020304" pitchFamily="18" charset="0"/>
                <a:ea typeface="+mn-ea"/>
                <a:cs typeface="Times New Roman" panose="02020603050405020304" pitchFamily="18" charset="0"/>
              </a:rPr>
              <a:t>通过类的</a:t>
            </a:r>
            <a:r>
              <a:rPr lang="en-US" sz="1400" dirty="0">
                <a:latin typeface="Times New Roman" panose="02020603050405020304" pitchFamily="18" charset="0"/>
                <a:ea typeface="+mn-ea"/>
                <a:cs typeface="Times New Roman" panose="02020603050405020304" pitchFamily="18" charset="0"/>
              </a:rPr>
              <a:t>class</a:t>
            </a:r>
            <a:r>
              <a:rPr sz="1400" dirty="0">
                <a:latin typeface="Times New Roman" panose="02020603050405020304" pitchFamily="18" charset="0"/>
                <a:ea typeface="+mn-ea"/>
                <a:cs typeface="Times New Roman" panose="02020603050405020304" pitchFamily="18" charset="0"/>
              </a:rPr>
              <a:t>属性获取该类所对应的</a:t>
            </a:r>
            <a:r>
              <a:rPr lang="en-US" sz="1400" dirty="0">
                <a:latin typeface="Times New Roman" panose="02020603050405020304" pitchFamily="18" charset="0"/>
                <a:ea typeface="+mn-ea"/>
                <a:cs typeface="Times New Roman" panose="02020603050405020304" pitchFamily="18" charset="0"/>
              </a:rPr>
              <a:t>Class</a:t>
            </a:r>
            <a:r>
              <a:rPr sz="1400" dirty="0">
                <a:latin typeface="Times New Roman" panose="02020603050405020304" pitchFamily="18" charset="0"/>
                <a:ea typeface="+mn-ea"/>
                <a:cs typeface="Times New Roman" panose="02020603050405020304" pitchFamily="18" charset="0"/>
              </a:rPr>
              <a:t>对象，会使代码更安全、程序性能更好。因此，大部分情况下提倡使用第二种方式。但如果只获得一个字符串，例如获取</a:t>
            </a:r>
            <a:r>
              <a:rPr lang="en-US" sz="1400" dirty="0">
                <a:latin typeface="Times New Roman" panose="02020603050405020304" pitchFamily="18" charset="0"/>
                <a:ea typeface="+mn-ea"/>
                <a:cs typeface="Times New Roman" panose="02020603050405020304" pitchFamily="18" charset="0"/>
              </a:rPr>
              <a:t>String</a:t>
            </a:r>
            <a:r>
              <a:rPr sz="1400" dirty="0">
                <a:latin typeface="Times New Roman" panose="02020603050405020304" pitchFamily="18" charset="0"/>
                <a:ea typeface="+mn-ea"/>
                <a:cs typeface="Times New Roman" panose="02020603050405020304" pitchFamily="18" charset="0"/>
              </a:rPr>
              <a:t>类对应的</a:t>
            </a:r>
            <a:r>
              <a:rPr lang="en-US" sz="1400" dirty="0">
                <a:latin typeface="Times New Roman" panose="02020603050405020304" pitchFamily="18" charset="0"/>
                <a:ea typeface="+mn-ea"/>
                <a:cs typeface="Times New Roman" panose="02020603050405020304" pitchFamily="18" charset="0"/>
              </a:rPr>
              <a:t>Class</a:t>
            </a:r>
            <a:r>
              <a:rPr sz="1400" dirty="0">
                <a:latin typeface="Times New Roman" panose="02020603050405020304" pitchFamily="18" charset="0"/>
                <a:ea typeface="+mn-ea"/>
                <a:cs typeface="Times New Roman" panose="02020603050405020304" pitchFamily="18" charset="0"/>
              </a:rPr>
              <a:t>对象，则不能使用</a:t>
            </a:r>
            <a:r>
              <a:rPr lang="en-US" sz="1400" dirty="0" err="1">
                <a:latin typeface="Times New Roman" panose="02020603050405020304" pitchFamily="18" charset="0"/>
                <a:ea typeface="+mn-ea"/>
                <a:cs typeface="Times New Roman" panose="02020603050405020304" pitchFamily="18" charset="0"/>
              </a:rPr>
              <a:t>String.class</a:t>
            </a:r>
            <a:r>
              <a:rPr sz="1400" dirty="0">
                <a:latin typeface="Times New Roman" panose="02020603050405020304" pitchFamily="18" charset="0"/>
                <a:ea typeface="+mn-ea"/>
                <a:cs typeface="Times New Roman" panose="02020603050405020304" pitchFamily="18" charset="0"/>
              </a:rPr>
              <a:t>方式，而是使用</a:t>
            </a:r>
            <a:r>
              <a:rPr lang="en-US" sz="1400" dirty="0" err="1">
                <a:latin typeface="Times New Roman" panose="02020603050405020304" pitchFamily="18" charset="0"/>
                <a:ea typeface="+mn-ea"/>
                <a:cs typeface="Times New Roman" panose="02020603050405020304" pitchFamily="18" charset="0"/>
              </a:rPr>
              <a:t>Class.forName</a:t>
            </a:r>
            <a:r>
              <a:rPr lang="en-US" sz="1400" dirty="0">
                <a:latin typeface="Times New Roman" panose="02020603050405020304" pitchFamily="18" charset="0"/>
                <a:ea typeface="+mn-ea"/>
                <a:cs typeface="Times New Roman" panose="02020603050405020304" pitchFamily="18" charset="0"/>
              </a:rPr>
              <a:t>("</a:t>
            </a:r>
            <a:r>
              <a:rPr lang="en-US" sz="1400" dirty="0" err="1">
                <a:latin typeface="Times New Roman" panose="02020603050405020304" pitchFamily="18" charset="0"/>
                <a:ea typeface="+mn-ea"/>
                <a:cs typeface="Times New Roman" panose="02020603050405020304" pitchFamily="18" charset="0"/>
              </a:rPr>
              <a:t>java.lang.String</a:t>
            </a:r>
            <a:r>
              <a:rPr lang="en-US" sz="1400" dirty="0">
                <a:latin typeface="Times New Roman" panose="02020603050405020304" pitchFamily="18" charset="0"/>
                <a:ea typeface="+mn-ea"/>
                <a:cs typeface="Times New Roman" panose="02020603050405020304" pitchFamily="18" charset="0"/>
              </a:rPr>
              <a:t>")</a:t>
            </a:r>
            <a:r>
              <a:rPr sz="1400" dirty="0">
                <a:latin typeface="Times New Roman" panose="02020603050405020304" pitchFamily="18" charset="0"/>
                <a:ea typeface="+mn-ea"/>
                <a:cs typeface="Times New Roman" panose="02020603050405020304" pitchFamily="18" charset="0"/>
              </a:rPr>
              <a:t>。此外，</a:t>
            </a:r>
            <a:r>
              <a:rPr lang="en-US" sz="1400" dirty="0">
                <a:latin typeface="Times New Roman" panose="02020603050405020304" pitchFamily="18" charset="0"/>
                <a:ea typeface="+mn-ea"/>
                <a:cs typeface="Times New Roman" panose="02020603050405020304" pitchFamily="18" charset="0"/>
              </a:rPr>
              <a:t>Class</a:t>
            </a:r>
            <a:r>
              <a:rPr sz="1400" dirty="0">
                <a:latin typeface="Times New Roman" panose="02020603050405020304" pitchFamily="18" charset="0"/>
                <a:ea typeface="+mn-ea"/>
                <a:cs typeface="Times New Roman" panose="02020603050405020304" pitchFamily="18" charset="0"/>
              </a:rPr>
              <a:t>类的</a:t>
            </a:r>
            <a:r>
              <a:rPr lang="en-US" sz="1400" dirty="0" err="1">
                <a:latin typeface="Times New Roman" panose="02020603050405020304" pitchFamily="18" charset="0"/>
                <a:ea typeface="+mn-ea"/>
                <a:cs typeface="Times New Roman" panose="02020603050405020304" pitchFamily="18" charset="0"/>
              </a:rPr>
              <a:t>forName</a:t>
            </a:r>
            <a:r>
              <a:rPr lang="en-US" sz="1400" dirty="0">
                <a:latin typeface="Times New Roman" panose="02020603050405020304" pitchFamily="18" charset="0"/>
                <a:ea typeface="+mn-ea"/>
                <a:cs typeface="Times New Roman" panose="02020603050405020304" pitchFamily="18" charset="0"/>
              </a:rPr>
              <a:t>()</a:t>
            </a:r>
            <a:r>
              <a:rPr sz="1400" dirty="0">
                <a:latin typeface="Times New Roman" panose="02020603050405020304" pitchFamily="18" charset="0"/>
                <a:ea typeface="+mn-ea"/>
                <a:cs typeface="Times New Roman" panose="02020603050405020304" pitchFamily="18" charset="0"/>
              </a:rPr>
              <a:t>方法声明抛出</a:t>
            </a:r>
            <a:r>
              <a:rPr lang="en-US" sz="1400" dirty="0" err="1">
                <a:latin typeface="Times New Roman" panose="02020603050405020304" pitchFamily="18" charset="0"/>
                <a:ea typeface="+mn-ea"/>
                <a:cs typeface="Times New Roman" panose="02020603050405020304" pitchFamily="18" charset="0"/>
              </a:rPr>
              <a:t>ClassNotFoundException</a:t>
            </a:r>
            <a:r>
              <a:rPr sz="1400" dirty="0">
                <a:latin typeface="Times New Roman" panose="02020603050405020304" pitchFamily="18" charset="0"/>
                <a:ea typeface="+mn-ea"/>
                <a:cs typeface="Times New Roman" panose="02020603050405020304" pitchFamily="18" charset="0"/>
              </a:rPr>
              <a:t>异常，因此调用该方法时必须捕获或抛出异常</a:t>
            </a:r>
            <a:r>
              <a:rPr sz="1400" dirty="0">
                <a:latin typeface="+mn-ea"/>
                <a:ea typeface="+mn-ea"/>
              </a:rPr>
              <a:t>。</a:t>
            </a:r>
            <a:endParaRPr sz="1400" dirty="0">
              <a:latin typeface="+mn-ea"/>
              <a:ea typeface="+mn-ea"/>
            </a:endParaRPr>
          </a:p>
        </p:txBody>
      </p:sp>
      <p:grpSp>
        <p:nvGrpSpPr>
          <p:cNvPr id="4" name="组合 12"/>
          <p:cNvGrpSpPr/>
          <p:nvPr/>
        </p:nvGrpSpPr>
        <p:grpSpPr>
          <a:xfrm>
            <a:off x="1000100" y="3143254"/>
            <a:ext cx="7358114" cy="1143008"/>
            <a:chOff x="1071538" y="2928940"/>
            <a:chExt cx="6732631" cy="1143008"/>
          </a:xfrm>
        </p:grpSpPr>
        <p:sp>
          <p:nvSpPr>
            <p:cNvPr id="5" name="TextBox 14"/>
            <p:cNvSpPr txBox="1">
              <a:spLocks noChangeArrowheads="1"/>
            </p:cNvSpPr>
            <p:nvPr/>
          </p:nvSpPr>
          <p:spPr bwMode="auto">
            <a:xfrm>
              <a:off x="1071538" y="3286130"/>
              <a:ext cx="6481763" cy="785818"/>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600" b="1" i="0" dirty="0" smtClean="0">
                  <a:latin typeface="黑体" panose="02010609060101010101" pitchFamily="49" charset="-122"/>
                  <a:ea typeface="黑体" panose="02010609060101010101" pitchFamily="49" charset="-122"/>
                </a:rPr>
                <a:t>讲师演示讲解</a:t>
              </a:r>
              <a:endParaRPr lang="zh-CN" altLang="en-US" sz="1600" dirty="0" smtClean="0"/>
            </a:p>
            <a:p>
              <a:pPr algn="ctr">
                <a:lnSpc>
                  <a:spcPct val="150000"/>
                </a:lnSpc>
                <a:defRPr/>
              </a:pPr>
              <a:r>
                <a:rPr lang="en-US" altLang="zh-CN" sz="1400" b="1" i="0" smtClean="0"/>
                <a:t>【</a:t>
              </a:r>
              <a:r>
                <a:rPr lang="zh-CN" altLang="en-US" sz="1400" b="1" i="0" smtClean="0"/>
                <a:t>代码</a:t>
              </a:r>
              <a:r>
                <a:rPr lang="en-US" sz="1400" b="1" i="0" smtClean="0"/>
                <a:t>7- 1</a:t>
              </a:r>
              <a:r>
                <a:rPr lang="en-US" altLang="zh-CN" sz="1400" b="1" i="0" smtClean="0"/>
                <a:t>】</a:t>
              </a:r>
              <a:r>
                <a:rPr lang="en-US" sz="1400" b="1" i="0" smtClean="0"/>
                <a:t>ClassDemo.java</a:t>
              </a:r>
              <a:endParaRPr lang="zh-CN" altLang="en-US" sz="1400" i="0" smtClean="0"/>
            </a:p>
            <a:p>
              <a:pPr algn="ctr" eaLnBrk="1" hangingPunct="1">
                <a:lnSpc>
                  <a:spcPct val="150000"/>
                </a:lnSpc>
                <a:defRPr/>
              </a:pPr>
              <a:endParaRPr lang="zh-CN" altLang="en-US" sz="1800" b="1" i="0" dirty="0" smtClean="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286644" y="292894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box(in)">
                                      <p:cBhvr>
                                        <p:cTn id="7" dur="500"/>
                                        <p:tgtEl>
                                          <p:spTgt spid="9">
                                            <p:bg/>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box(in)">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7158" y="571486"/>
            <a:ext cx="8207375" cy="3929090"/>
          </a:xfrm>
        </p:spPr>
        <p:txBody>
          <a:bodyPr/>
          <a:lstStyle/>
          <a:p>
            <a:r>
              <a:rPr lang="zh-CN" dirty="0"/>
              <a:t>加载、连接和初始化三个步骤统称为类的</a:t>
            </a:r>
            <a:r>
              <a:rPr lang="zh-CN" dirty="0" smtClean="0"/>
              <a:t>加载</a:t>
            </a:r>
            <a:endParaRPr dirty="0" smtClean="0"/>
          </a:p>
          <a:p>
            <a:r>
              <a:rPr lang="zh-CN" dirty="0" smtClean="0"/>
              <a:t>类</a:t>
            </a:r>
            <a:r>
              <a:rPr lang="zh-CN" dirty="0"/>
              <a:t>的加载是由类加载器完成，类加载器由</a:t>
            </a:r>
            <a:r>
              <a:rPr dirty="0"/>
              <a:t>JVM</a:t>
            </a:r>
            <a:r>
              <a:rPr lang="zh-CN" dirty="0" smtClean="0"/>
              <a:t>提供</a:t>
            </a:r>
            <a:endParaRPr dirty="0" smtClean="0"/>
          </a:p>
          <a:p>
            <a:r>
              <a:rPr lang="zh-CN" altLang="en-US" dirty="0"/>
              <a:t>类的连接是指将类的二进制数据合并到</a:t>
            </a:r>
            <a:r>
              <a:rPr lang="en-US" altLang="zh-CN" dirty="0"/>
              <a:t>JRE</a:t>
            </a:r>
            <a:r>
              <a:rPr lang="zh-CN" altLang="en-US" dirty="0" smtClean="0"/>
              <a:t>中</a:t>
            </a:r>
            <a:endParaRPr lang="en-US" altLang="zh-CN" dirty="0" smtClean="0"/>
          </a:p>
          <a:p>
            <a:r>
              <a:rPr lang="zh-CN" altLang="en-US" dirty="0"/>
              <a:t>类的初始化是指对类变量进行初始化，</a:t>
            </a:r>
            <a:r>
              <a:rPr lang="en-US" altLang="zh-CN" dirty="0"/>
              <a:t>JVM</a:t>
            </a:r>
            <a:r>
              <a:rPr lang="zh-CN" altLang="en-US" dirty="0"/>
              <a:t>初始化一个类包含的步骤</a:t>
            </a:r>
            <a:r>
              <a:rPr lang="en-US" altLang="zh-CN" dirty="0"/>
              <a:t>:</a:t>
            </a:r>
            <a:endParaRPr lang="en-US" altLang="zh-CN" dirty="0"/>
          </a:p>
          <a:p>
            <a:pPr marL="857250" lvl="1" indent="-457200">
              <a:lnSpc>
                <a:spcPct val="150000"/>
              </a:lnSpc>
              <a:buFont typeface="+mj-ea"/>
              <a:buAutoNum type="circleNumDbPlain"/>
            </a:pPr>
            <a:r>
              <a:rPr lang="zh-CN" altLang="en-US" i="0" dirty="0"/>
              <a:t>如果类没有被加载和连接，则程序先加载并连接该类</a:t>
            </a:r>
            <a:endParaRPr lang="zh-CN" altLang="en-US" i="0" dirty="0"/>
          </a:p>
          <a:p>
            <a:pPr marL="857250" lvl="1" indent="-457200">
              <a:lnSpc>
                <a:spcPct val="150000"/>
              </a:lnSpc>
              <a:buFont typeface="+mj-ea"/>
              <a:buAutoNum type="circleNumDbPlain"/>
            </a:pPr>
            <a:r>
              <a:rPr lang="zh-CN" altLang="en-US" i="0" dirty="0"/>
              <a:t>如果类的直接父类未被初始化，则先初始化其直接父类</a:t>
            </a:r>
            <a:endParaRPr lang="zh-CN" altLang="en-US" i="0" dirty="0"/>
          </a:p>
          <a:p>
            <a:pPr marL="857250" lvl="1" indent="-457200">
              <a:lnSpc>
                <a:spcPct val="150000"/>
              </a:lnSpc>
              <a:buFont typeface="+mj-ea"/>
              <a:buAutoNum type="circleNumDbPlain"/>
            </a:pPr>
            <a:r>
              <a:rPr lang="zh-CN" altLang="en-US" i="0" dirty="0"/>
              <a:t>如果类中有初始化语句，则系统直接执行初始化语句</a:t>
            </a:r>
            <a:endParaRPr lang="zh-CN" altLang="en-US" i="0" dirty="0"/>
          </a:p>
          <a:p>
            <a:endParaRPr lang="zh-CN" altLang="en-US" dirty="0"/>
          </a:p>
        </p:txBody>
      </p:sp>
      <p:sp>
        <p:nvSpPr>
          <p:cNvPr id="4" name="标题 3"/>
          <p:cNvSpPr>
            <a:spLocks noGrp="1"/>
          </p:cNvSpPr>
          <p:nvPr>
            <p:ph type="title"/>
          </p:nvPr>
        </p:nvSpPr>
        <p:spPr>
          <a:xfrm>
            <a:off x="468316" y="17845"/>
            <a:ext cx="6263924" cy="410765"/>
          </a:xfrm>
        </p:spPr>
        <p:txBody>
          <a:bodyPr/>
          <a:lstStyle/>
          <a:p>
            <a:r>
              <a:rPr lang="en-US" smtClean="0"/>
              <a:t>7.1.2  </a:t>
            </a:r>
            <a:r>
              <a:rPr smtClean="0"/>
              <a:t>类加载步骤</a:t>
            </a:r>
            <a:endParaRPr smtClean="0"/>
          </a:p>
        </p:txBody>
      </p:sp>
      <p:sp>
        <p:nvSpPr>
          <p:cNvPr id="6" name="TextBox 5"/>
          <p:cNvSpPr txBox="1"/>
          <p:nvPr/>
        </p:nvSpPr>
        <p:spPr bwMode="auto">
          <a:xfrm>
            <a:off x="500034" y="3214692"/>
            <a:ext cx="8286808" cy="523220"/>
          </a:xfrm>
          <a:prstGeom prst="rect">
            <a:avLst/>
          </a:prstGeom>
          <a:noFill/>
          <a:ln w="9525">
            <a:noFill/>
            <a:miter lim="800000"/>
          </a:ln>
        </p:spPr>
        <p:txBody>
          <a:bodyPr vert="horz" wrap="square" lIns="91440" tIns="45720" rIns="91440" bIns="45720" numCol="1" rtlCol="0" anchor="ctr" anchorCtr="0" compatLnSpc="1">
            <a:spAutoFit/>
          </a:bodyPr>
          <a:lstStyle/>
          <a:p>
            <a:pPr marL="0" marR="0" indent="0" algn="l" defTabSz="914400" rtl="0" eaLnBrk="1" fontAlgn="base" latinLnBrk="0" hangingPunct="1">
              <a:spcBef>
                <a:spcPct val="0"/>
              </a:spcBef>
              <a:spcAft>
                <a:spcPct val="0"/>
              </a:spcAft>
              <a:buClrTx/>
              <a:buSzTx/>
              <a:buFontTx/>
              <a:buNone/>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nordridesign.com">
  <a:themeElements>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JavaSE模板">
  <a:themeElements>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txDef>
      <a:spPr bwMode="auto">
        <a:noFill/>
        <a:ln w="9525">
          <a:noFill/>
          <a:miter lim="800000"/>
        </a:ln>
      </a:spPr>
      <a:bodyPr vert="horz" wrap="squar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0"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defRPr>
        </a:defPPr>
      </a:lstStyle>
    </a:tx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JavaSE主题1</Template>
  <TotalTime>0</TotalTime>
  <Words>16572</Words>
  <Application>WPS 演示</Application>
  <PresentationFormat>全屏显示(16:9)</PresentationFormat>
  <Paragraphs>1448</Paragraphs>
  <Slides>58</Slides>
  <Notes>54</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3</vt:i4>
      </vt:variant>
      <vt:variant>
        <vt:lpstr>幻灯片标题</vt:lpstr>
      </vt:variant>
      <vt:variant>
        <vt:i4>58</vt:i4>
      </vt:variant>
    </vt:vector>
  </HeadingPairs>
  <TitlesOfParts>
    <vt:vector size="83" baseType="lpstr">
      <vt:lpstr>Arial</vt:lpstr>
      <vt:lpstr>宋体</vt:lpstr>
      <vt:lpstr>Wingdings</vt:lpstr>
      <vt:lpstr>华文细黑</vt:lpstr>
      <vt:lpstr>Calibri</vt:lpstr>
      <vt:lpstr>Adobe 黑体 Std R</vt:lpstr>
      <vt:lpstr>Adobe 宋体 Std L</vt:lpstr>
      <vt:lpstr>MS UI Gothic</vt:lpstr>
      <vt:lpstr>Adobe 黑体 Std R</vt:lpstr>
      <vt:lpstr>Adobe 仿宋 Std R</vt:lpstr>
      <vt:lpstr>微软雅黑</vt:lpstr>
      <vt:lpstr>Times New Roman</vt:lpstr>
      <vt:lpstr>Courier New</vt:lpstr>
      <vt:lpstr>黑体</vt:lpstr>
      <vt:lpstr>Arial Unicode MS</vt:lpstr>
      <vt:lpstr>Times New Roman</vt:lpstr>
      <vt:lpstr>Calibri</vt:lpstr>
      <vt:lpstr>Adobe 仿宋 Std R</vt:lpstr>
      <vt:lpstr>仿宋</vt:lpstr>
      <vt:lpstr>1_nordridesign.com</vt:lpstr>
      <vt:lpstr>自定义设计方案</vt:lpstr>
      <vt:lpstr>JavaSE模板</vt:lpstr>
      <vt:lpstr>Visio.Drawing.11</vt:lpstr>
      <vt:lpstr>Visio.Drawing.11</vt:lpstr>
      <vt:lpstr>Visio.Drawing.11</vt:lpstr>
      <vt:lpstr>第七章  JAVA高级应用</vt:lpstr>
      <vt:lpstr>本章重点</vt:lpstr>
      <vt:lpstr>任务驱动</vt:lpstr>
      <vt:lpstr>学习路线</vt:lpstr>
      <vt:lpstr>本章目标</vt:lpstr>
      <vt:lpstr>7.1.1  Class类</vt:lpstr>
      <vt:lpstr>PowerPoint 演示文稿</vt:lpstr>
      <vt:lpstr>PowerPoint 演示文稿</vt:lpstr>
      <vt:lpstr>7.1.2  类加载步骤</vt:lpstr>
      <vt:lpstr>7.1.3  类加载器</vt:lpstr>
      <vt:lpstr>7.1.4  ClassLoader类</vt:lpstr>
      <vt:lpstr>7.2  反射</vt:lpstr>
      <vt:lpstr>7.2.1  Executable抽象类</vt:lpstr>
      <vt:lpstr>7.2.2  Constructor类</vt:lpstr>
      <vt:lpstr>7.2.3  Method类</vt:lpstr>
      <vt:lpstr>7.2.4  Field类</vt:lpstr>
      <vt:lpstr>7.2.5  Parameter类</vt:lpstr>
      <vt:lpstr>7.3  枚举</vt:lpstr>
      <vt:lpstr>7.3.1  定义枚举类</vt:lpstr>
      <vt:lpstr>PowerPoint 演示文稿</vt:lpstr>
      <vt:lpstr>7.3.2  包含属性和方法的枚举类</vt:lpstr>
      <vt:lpstr>7.3.3  Enum类</vt:lpstr>
      <vt:lpstr>7.4  注解</vt:lpstr>
      <vt:lpstr>7.4.1  基本注解</vt:lpstr>
      <vt:lpstr>@Override注解</vt:lpstr>
      <vt:lpstr>@Deprecated注解</vt:lpstr>
      <vt:lpstr>@SuppressWarnings注解</vt:lpstr>
      <vt:lpstr>@SafeVarargs注解</vt:lpstr>
      <vt:lpstr>@FunctionalInterface注解</vt:lpstr>
      <vt:lpstr>7.4.2  定义注解</vt:lpstr>
      <vt:lpstr>PowerPoint 演示文稿</vt:lpstr>
      <vt:lpstr>7.4.3  使用注解</vt:lpstr>
      <vt:lpstr>7.4.4  元注解</vt:lpstr>
      <vt:lpstr>@Retention注解</vt:lpstr>
      <vt:lpstr>@Document注解</vt:lpstr>
      <vt:lpstr>@Target注解</vt:lpstr>
      <vt:lpstr>@Inherited注解</vt:lpstr>
      <vt:lpstr>@Repeatable注解</vt:lpstr>
      <vt:lpstr> 类型注解</vt:lpstr>
      <vt:lpstr>7.5  国际化</vt:lpstr>
      <vt:lpstr>7.5.1  Locale类</vt:lpstr>
      <vt:lpstr>PowerPoint 演示文稿</vt:lpstr>
      <vt:lpstr>7.5.2  ResourceBundle类</vt:lpstr>
      <vt:lpstr>PowerPoint 演示文稿</vt:lpstr>
      <vt:lpstr>PowerPoint 演示文稿</vt:lpstr>
      <vt:lpstr>7.6.1  数字格式化</vt:lpstr>
      <vt:lpstr>7.6.2  货币格式化</vt:lpstr>
      <vt:lpstr>7.6.3  日期格式化</vt:lpstr>
      <vt:lpstr>PowerPoint 演示文稿</vt:lpstr>
      <vt:lpstr>SimpleDateFormat类</vt:lpstr>
      <vt:lpstr>7.6.4  Java 8新增的DateTimeFormatter</vt:lpstr>
      <vt:lpstr>7.6.5  消息格式化</vt:lpstr>
      <vt:lpstr>PowerPoint 演示文稿</vt:lpstr>
      <vt:lpstr>PowerPoint 演示文稿</vt:lpstr>
      <vt:lpstr>7.7  贯穿任务实现</vt:lpstr>
      <vt:lpstr>本章总结</vt:lpstr>
      <vt:lpstr>本章总结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标题（34号，微软雅黑，淡色15%）</dc:title>
  <dc:creator>Administrator</dc:creator>
  <cp:lastModifiedBy>老赵</cp:lastModifiedBy>
  <cp:revision>1184</cp:revision>
  <dcterms:created xsi:type="dcterms:W3CDTF">2014-10-31T04:56:00Z</dcterms:created>
  <dcterms:modified xsi:type="dcterms:W3CDTF">2018-12-12T13:45:23Z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