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5" r:id="rId3"/>
    <p:sldMasterId id="2147483699" r:id="rId4"/>
  </p:sldMasterIdLst>
  <p:notesMasterIdLst>
    <p:notesMasterId r:id="rId6"/>
  </p:notesMasterIdLst>
  <p:handoutMasterIdLst>
    <p:handoutMasterId r:id="rId120"/>
  </p:handoutMasterIdLst>
  <p:sldIdLst>
    <p:sldId id="257" r:id="rId5"/>
    <p:sldId id="295" r:id="rId7"/>
    <p:sldId id="258" r:id="rId8"/>
    <p:sldId id="259" r:id="rId9"/>
    <p:sldId id="262" r:id="rId10"/>
    <p:sldId id="448" r:id="rId11"/>
    <p:sldId id="449" r:id="rId12"/>
    <p:sldId id="405" r:id="rId13"/>
    <p:sldId id="451" r:id="rId14"/>
    <p:sldId id="452" r:id="rId15"/>
    <p:sldId id="453" r:id="rId16"/>
    <p:sldId id="454" r:id="rId17"/>
    <p:sldId id="455" r:id="rId18"/>
    <p:sldId id="456" r:id="rId19"/>
    <p:sldId id="557" r:id="rId20"/>
    <p:sldId id="457" r:id="rId21"/>
    <p:sldId id="458" r:id="rId22"/>
    <p:sldId id="459" r:id="rId23"/>
    <p:sldId id="460" r:id="rId24"/>
    <p:sldId id="461" r:id="rId25"/>
    <p:sldId id="462" r:id="rId26"/>
    <p:sldId id="463" r:id="rId27"/>
    <p:sldId id="407" r:id="rId28"/>
    <p:sldId id="464" r:id="rId29"/>
    <p:sldId id="467" r:id="rId30"/>
    <p:sldId id="468" r:id="rId31"/>
    <p:sldId id="469" r:id="rId32"/>
    <p:sldId id="470" r:id="rId33"/>
    <p:sldId id="471" r:id="rId34"/>
    <p:sldId id="472" r:id="rId35"/>
    <p:sldId id="413" r:id="rId36"/>
    <p:sldId id="473" r:id="rId37"/>
    <p:sldId id="414" r:id="rId38"/>
    <p:sldId id="415" r:id="rId39"/>
    <p:sldId id="419" r:id="rId40"/>
    <p:sldId id="420" r:id="rId41"/>
    <p:sldId id="474" r:id="rId42"/>
    <p:sldId id="475" r:id="rId43"/>
    <p:sldId id="477" r:id="rId44"/>
    <p:sldId id="421" r:id="rId45"/>
    <p:sldId id="478" r:id="rId46"/>
    <p:sldId id="466" r:id="rId47"/>
    <p:sldId id="479" r:id="rId48"/>
    <p:sldId id="480" r:id="rId49"/>
    <p:sldId id="481" r:id="rId50"/>
    <p:sldId id="482" r:id="rId51"/>
    <p:sldId id="483" r:id="rId52"/>
    <p:sldId id="484" r:id="rId53"/>
    <p:sldId id="485" r:id="rId54"/>
    <p:sldId id="486" r:id="rId55"/>
    <p:sldId id="487" r:id="rId56"/>
    <p:sldId id="488" r:id="rId57"/>
    <p:sldId id="489" r:id="rId58"/>
    <p:sldId id="490" r:id="rId59"/>
    <p:sldId id="491" r:id="rId60"/>
    <p:sldId id="492" r:id="rId61"/>
    <p:sldId id="493" r:id="rId62"/>
    <p:sldId id="494" r:id="rId63"/>
    <p:sldId id="495" r:id="rId64"/>
    <p:sldId id="496" r:id="rId65"/>
    <p:sldId id="497" r:id="rId66"/>
    <p:sldId id="498" r:id="rId67"/>
    <p:sldId id="499" r:id="rId68"/>
    <p:sldId id="500" r:id="rId69"/>
    <p:sldId id="501" r:id="rId70"/>
    <p:sldId id="502" r:id="rId71"/>
    <p:sldId id="503" r:id="rId72"/>
    <p:sldId id="558" r:id="rId73"/>
    <p:sldId id="504" r:id="rId74"/>
    <p:sldId id="505" r:id="rId75"/>
    <p:sldId id="506" r:id="rId76"/>
    <p:sldId id="507" r:id="rId77"/>
    <p:sldId id="508" r:id="rId78"/>
    <p:sldId id="509" r:id="rId79"/>
    <p:sldId id="510" r:id="rId80"/>
    <p:sldId id="511" r:id="rId81"/>
    <p:sldId id="512" r:id="rId82"/>
    <p:sldId id="513" r:id="rId83"/>
    <p:sldId id="514" r:id="rId84"/>
    <p:sldId id="515" r:id="rId85"/>
    <p:sldId id="516" r:id="rId86"/>
    <p:sldId id="517" r:id="rId87"/>
    <p:sldId id="518" r:id="rId88"/>
    <p:sldId id="519" r:id="rId89"/>
    <p:sldId id="520" r:id="rId90"/>
    <p:sldId id="521" r:id="rId91"/>
    <p:sldId id="522" r:id="rId92"/>
    <p:sldId id="523" r:id="rId93"/>
    <p:sldId id="524" r:id="rId94"/>
    <p:sldId id="525" r:id="rId95"/>
    <p:sldId id="526" r:id="rId96"/>
    <p:sldId id="559" r:id="rId97"/>
    <p:sldId id="527" r:id="rId98"/>
    <p:sldId id="528" r:id="rId99"/>
    <p:sldId id="560" r:id="rId100"/>
    <p:sldId id="529" r:id="rId101"/>
    <p:sldId id="530" r:id="rId102"/>
    <p:sldId id="531" r:id="rId103"/>
    <p:sldId id="532" r:id="rId104"/>
    <p:sldId id="533" r:id="rId105"/>
    <p:sldId id="534" r:id="rId106"/>
    <p:sldId id="536" r:id="rId107"/>
    <p:sldId id="535" r:id="rId108"/>
    <p:sldId id="537" r:id="rId109"/>
    <p:sldId id="538" r:id="rId110"/>
    <p:sldId id="539" r:id="rId111"/>
    <p:sldId id="540" r:id="rId112"/>
    <p:sldId id="541" r:id="rId113"/>
    <p:sldId id="542" r:id="rId114"/>
    <p:sldId id="543" r:id="rId115"/>
    <p:sldId id="544" r:id="rId116"/>
    <p:sldId id="545" r:id="rId117"/>
    <p:sldId id="293" r:id="rId118"/>
    <p:sldId id="404" r:id="rId1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352" autoAdjust="0"/>
  </p:normalViewPr>
  <p:slideViewPr>
    <p:cSldViewPr>
      <p:cViewPr>
        <p:scale>
          <a:sx n="71" d="100"/>
          <a:sy n="71" d="100"/>
        </p:scale>
        <p:origin x="-984" y="-552"/>
      </p:cViewPr>
      <p:guideLst>
        <p:guide orient="horz" pos="165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80" y="-108"/>
      </p:cViewPr>
      <p:guideLst>
        <p:guide orient="horz" pos="2948"/>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handoutMaster" Target="handoutMasters/handoutMaster1.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34E6405-21B2-47F6-81EB-0B131E9C29F8}"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1857385"/>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7" name="表格占位符 6"/>
          <p:cNvSpPr>
            <a:spLocks noGrp="1"/>
          </p:cNvSpPr>
          <p:nvPr>
            <p:ph type="tbl" sz="quarter" idx="11"/>
          </p:nvPr>
        </p:nvSpPr>
        <p:spPr>
          <a:xfrm>
            <a:off x="785786" y="2857502"/>
            <a:ext cx="4143386" cy="1643077"/>
          </a:xfrm>
        </p:spPr>
        <p:txBody>
          <a:bodyPr/>
          <a:lstStyle/>
          <a:p>
            <a:endParaRPr lang="zh-CN" altLang="en-US"/>
          </a:p>
        </p:txBody>
      </p:sp>
      <p:sp>
        <p:nvSpPr>
          <p:cNvPr id="6" name="文本占位符 11"/>
          <p:cNvSpPr>
            <a:spLocks noGrp="1"/>
          </p:cNvSpPr>
          <p:nvPr>
            <p:ph type="body" sz="quarter" idx="12" hasCustomPrompt="1"/>
          </p:nvPr>
        </p:nvSpPr>
        <p:spPr>
          <a:xfrm>
            <a:off x="642910" y="4572014"/>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8" name="图片占位符 7"/>
          <p:cNvSpPr>
            <a:spLocks noGrp="1"/>
          </p:cNvSpPr>
          <p:nvPr>
            <p:ph type="pic" sz="quarter" idx="11"/>
          </p:nvPr>
        </p:nvSpPr>
        <p:spPr>
          <a:xfrm>
            <a:off x="785813" y="928688"/>
            <a:ext cx="2643187" cy="2786062"/>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1CD21A3-4AB3-4FC6-AAAF-4DD394124CE3}"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72550F5-49B5-485E-A41F-D21BACD6FDD0}" type="slidenum">
              <a:rPr lang="zh-CN" altLang="en-US"/>
            </a:fld>
            <a:endParaRPr lang="en-US" altLang="zh-CN"/>
          </a:p>
        </p:txBody>
      </p:sp>
      <p:sp>
        <p:nvSpPr>
          <p:cNvPr id="6" name="标题 1"/>
          <p:cNvSpPr txBox="1"/>
          <p:nvPr userDrawn="1"/>
        </p:nvSpPr>
        <p:spPr bwMode="auto">
          <a:xfrm>
            <a:off x="225431"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725A47-9BB4-4C61-AA3F-F8BEB313E901}"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fld>
            <a:endParaRPr lang="en-US" altLang="zh-CN"/>
          </a:p>
        </p:txBody>
      </p:sp>
      <p:sp>
        <p:nvSpPr>
          <p:cNvPr id="4" name="标题 1"/>
          <p:cNvSpPr txBox="1"/>
          <p:nvPr userDrawn="1"/>
        </p:nvSpPr>
        <p:spPr bwMode="auto">
          <a:xfrm>
            <a:off x="285725"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了解静态网站与动态网站的概念及区别</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结构与</a:t>
            </a:r>
            <a:r>
              <a:rPr lang="en-US" altLang="zh-CN" sz="2000" b="1" i="0" dirty="0">
                <a:latin typeface="Adobe 仿宋 Std R" pitchFamily="18" charset="-122"/>
                <a:ea typeface="Adobe 仿宋 Std R" pitchFamily="18" charset="-122"/>
              </a:rPr>
              <a:t>C/S</a:t>
            </a:r>
            <a:r>
              <a:rPr lang="zh-CN" altLang="en-US" sz="2000" b="1" i="0" dirty="0">
                <a:latin typeface="Adobe 仿宋 Std R" pitchFamily="18" charset="-122"/>
                <a:ea typeface="Adobe 仿宋 Std R" pitchFamily="18" charset="-122"/>
              </a:rPr>
              <a:t>结构的概念及区别</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结构的工作原理</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技术</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执行过程</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掌握如何搭建</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开发环境</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掌握如何建立</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动态项目</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b="1" i="0" dirty="0">
                <a:latin typeface="Adobe 仿宋 Std R" pitchFamily="18" charset="-122"/>
                <a:ea typeface="Adobe 仿宋 Std R" pitchFamily="18" charset="-122"/>
              </a:rPr>
              <a:t>了解</a:t>
            </a:r>
            <a:r>
              <a:rPr lang="en-US" altLang="zh-CN" b="1" i="0" dirty="0">
                <a:latin typeface="Adobe 仿宋 Std R" pitchFamily="18" charset="-122"/>
                <a:ea typeface="Adobe 仿宋 Std R" pitchFamily="18" charset="-122"/>
              </a:rPr>
              <a:t>Web</a:t>
            </a:r>
            <a:r>
              <a:rPr lang="zh-CN" altLang="en-US" b="1" i="0" dirty="0">
                <a:latin typeface="Adobe 仿宋 Std R" pitchFamily="18" charset="-122"/>
                <a:ea typeface="Adobe 仿宋 Std R" pitchFamily="18" charset="-122"/>
              </a:rPr>
              <a:t>应用的目录结构</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了解项目的打包发布</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程序的调试技巧</a:t>
            </a:r>
            <a:endParaRPr lang="zh-CN" altLang="en-US" sz="2000" b="1" i="0" dirty="0">
              <a:latin typeface="Adobe 仿宋 Std R" pitchFamily="18" charset="-122"/>
              <a:ea typeface="Adobe 仿宋 Std R" pitchFamily="18"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smtClean="0">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ln>
        </p:spPr>
        <p:txBody>
          <a:bodyPr/>
          <a:lstStyle/>
          <a:p>
            <a:pPr marL="342900" indent="-342900">
              <a:lnSpc>
                <a:spcPct val="150000"/>
              </a:lnSpc>
              <a:spcBef>
                <a:spcPct val="20000"/>
              </a:spcBef>
              <a:buFont typeface="Arial" panose="020B0604020202020204" pitchFamily="34" charset="0"/>
              <a:buChar char="•"/>
            </a:pPr>
            <a:endParaRPr lang="en-US" altLang="zh-CN"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gridCol w="720725"/>
                <a:gridCol w="647700"/>
                <a:gridCol w="647700"/>
                <a:gridCol w="647700"/>
                <a:gridCol w="692150"/>
              </a:tblGrid>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听</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看</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抄</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改</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写</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8752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结构的概念及区别</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6920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结构的工作原理</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技术</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执行过程</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开发环境</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动态项目</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应用的目录结构</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项目的打包发布</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程序的调试技巧</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bl>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单击此处编辑母版文本样式</a:t>
            </a:r>
            <a:endParaRPr kumimoji="0" lang="zh-CN" altLang="en-US" sz="2400" b="1" smtClean="0">
              <a:solidFill>
                <a:schemeClr val="tx1">
                  <a:lumMod val="75000"/>
                  <a:lumOff val="25000"/>
                </a:schemeClr>
              </a:solidFill>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第二级</a:t>
            </a:r>
            <a:endParaRPr kumimoji="0" lang="zh-CN" altLang="en-US" sz="2400" b="1" smtClean="0">
              <a:solidFill>
                <a:schemeClr val="tx1">
                  <a:lumMod val="75000"/>
                  <a:lumOff val="25000"/>
                </a:schemeClr>
              </a:solidFill>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第三级</a:t>
            </a:r>
            <a:endParaRPr kumimoji="0" lang="zh-CN" altLang="en-US" sz="2400" b="1" smtClean="0">
              <a:solidFill>
                <a:schemeClr val="tx1">
                  <a:lumMod val="75000"/>
                  <a:lumOff val="25000"/>
                </a:schemeClr>
              </a:solidFill>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第四级</a:t>
            </a:r>
            <a:endParaRPr kumimoji="0" lang="zh-CN" altLang="en-US" sz="2400" b="1" smtClean="0">
              <a:solidFill>
                <a:schemeClr val="tx1">
                  <a:lumMod val="75000"/>
                  <a:lumOff val="25000"/>
                </a:schemeClr>
              </a:solidFill>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第五级</a:t>
            </a:r>
            <a:endParaRPr kumimoji="0" lang="zh-CN" altLang="en-US" sz="2000" dirty="0" smtClean="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endParaRPr kumimoji="0" lang="zh-CN" altLang="en-US" sz="2400" b="1"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sz="16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单击此处编辑母版文本样式</a:t>
            </a:r>
            <a:endParaRPr kumimoji="0" lang="zh-CN" altLang="en-US" sz="2800" b="1" smtClean="0">
              <a:ea typeface="Adobe 宋体 Std L" pitchFamily="18" charset="-122"/>
            </a:endParaRPr>
          </a:p>
          <a:p>
            <a:pPr marL="533400" lvl="1"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第二级</a:t>
            </a:r>
            <a:endParaRPr kumimoji="0" lang="zh-CN" altLang="en-US" sz="2800" b="1" smtClean="0">
              <a:ea typeface="Adobe 宋体 Std L" pitchFamily="18" charset="-122"/>
            </a:endParaRPr>
          </a:p>
          <a:p>
            <a:pPr marL="533400" lvl="2"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第三级</a:t>
            </a:r>
            <a:endParaRPr kumimoji="0" lang="zh-CN" altLang="en-US" sz="2800" b="1" smtClean="0">
              <a:ea typeface="Adobe 宋体 Std L" pitchFamily="18" charset="-122"/>
            </a:endParaRPr>
          </a:p>
          <a:p>
            <a:pPr marL="533400" lvl="3"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第四级</a:t>
            </a:r>
            <a:endParaRPr kumimoji="0" lang="zh-CN" altLang="en-US" sz="2800" b="1" smtClean="0">
              <a:ea typeface="Adobe 宋体 Std L" pitchFamily="18" charset="-122"/>
            </a:endParaRPr>
          </a:p>
          <a:p>
            <a:pPr marL="533400" lvl="4"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第五级</a:t>
            </a:r>
            <a:endParaRPr kumimoji="0" lang="en-US" altLang="zh-CN" sz="2000" dirty="0" smtClean="0">
              <a:latin typeface="Adobe 宋体 Std L" pitchFamily="18" charset="-122"/>
              <a:ea typeface="Adobe 宋体 Std L" pitchFamily="18" charset="-122"/>
            </a:endParaRPr>
          </a:p>
        </p:txBody>
      </p:sp>
      <p:sp>
        <p:nvSpPr>
          <p:cNvPr id="9" name="标题 3"/>
          <p:cNvSpPr>
            <a:spLocks noGrp="1"/>
          </p:cNvSpPr>
          <p:nvPr userDrawn="1">
            <p:ph type="title" idx="9" hasCustomPrompt="1"/>
          </p:nvPr>
        </p:nvSpPr>
        <p:spPr>
          <a:xfrm>
            <a:off x="539750" y="2"/>
            <a:ext cx="8193088" cy="519113"/>
          </a:xfrm>
        </p:spPr>
        <p:txBody>
          <a:bodyPr/>
          <a:lstStyle>
            <a:lvl1pPr>
              <a:defRPr/>
            </a:lvl1pPr>
          </a:lstStyle>
          <a:p>
            <a:pPr eaLnBrk="1" hangingPunct="1">
              <a:defRPr/>
            </a:pPr>
            <a:r>
              <a:rPr kumimoji="0" lang="en-US" altLang="zh-CN" sz="2800" b="1" dirty="0" smtClean="0">
                <a:solidFill>
                  <a:schemeClr val="accent6"/>
                </a:solidFill>
                <a:latin typeface="Adobe 黑体 Std R" pitchFamily="34" charset="-122"/>
                <a:ea typeface="Adobe 黑体 Std R" pitchFamily="34" charset="-122"/>
              </a:rPr>
              <a:t>1 </a:t>
            </a:r>
            <a:r>
              <a:rPr kumimoji="0" lang="zh-CN" altLang="en-US" sz="2800" b="1" dirty="0" smtClean="0">
                <a:solidFill>
                  <a:schemeClr val="accent6"/>
                </a:solidFill>
                <a:latin typeface="Adobe 黑体 Std R" pitchFamily="34" charset="-122"/>
                <a:ea typeface="Adobe 黑体 Std R" pitchFamily="34" charset="-122"/>
              </a:rPr>
              <a:t>网站</a:t>
            </a:r>
            <a:r>
              <a:rPr kumimoji="0" lang="zh-CN" altLang="en-US" sz="2800" b="1" dirty="0">
                <a:solidFill>
                  <a:schemeClr val="accent6"/>
                </a:solidFill>
                <a:latin typeface="Adobe 黑体 Std R" pitchFamily="34" charset="-122"/>
                <a:ea typeface="Adobe 黑体 Std R" pitchFamily="34" charset="-122"/>
              </a:rPr>
              <a:t>的类型及结构</a:t>
            </a:r>
            <a:endParaRPr kumimoji="0" lang="en-US" altLang="zh-CN" sz="2800" b="1" dirty="0">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a:duotone>
              <a:schemeClr val="accent6">
                <a:shade val="45000"/>
                <a:satMod val="135000"/>
              </a:schemeClr>
              <a:prstClr val="white"/>
            </a:duotone>
          </a:blip>
          <a:srcRect l="813" r="-30"/>
          <a:stretch>
            <a:fillRect/>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单击此处编辑母版文本样式</a:t>
            </a:r>
            <a:endParaRPr kumimoji="0" lang="zh-CN" altLang="en-US" sz="2400" b="1" dirty="0"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第二级</a:t>
            </a:r>
            <a:endParaRPr kumimoji="0" lang="zh-CN" altLang="en-US" sz="2400" b="1" dirty="0"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第三级</a:t>
            </a:r>
            <a:endParaRPr kumimoji="0" lang="zh-CN" altLang="en-US" sz="2400" b="1" dirty="0"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第四级</a:t>
            </a:r>
            <a:endParaRPr kumimoji="0" lang="zh-CN" altLang="en-US" sz="2400" b="1" dirty="0"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第五级</a:t>
            </a:r>
            <a:endParaRPr kumimoji="0" lang="en-US" altLang="zh-CN" sz="18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i="0" kern="1200" dirty="0" smtClean="0">
                <a:solidFill>
                  <a:schemeClr val="bg1"/>
                </a:solidFill>
                <a:latin typeface="Adobe 仿宋 Std R" pitchFamily="18" charset="-122"/>
                <a:ea typeface="Adobe 仿宋 Std R" pitchFamily="18" charset="-122"/>
                <a:cs typeface="+mn-cs"/>
              </a:rPr>
              <a:t>单击此处编辑母版文本样式</a:t>
            </a:r>
            <a:endParaRPr lang="zh-CN" altLang="en-US" sz="1800" i="0" kern="1200" dirty="0" smtClean="0">
              <a:solidFill>
                <a:schemeClr val="bg1"/>
              </a:solidFill>
              <a:latin typeface="Adobe 仿宋 Std R" pitchFamily="18" charset="-122"/>
              <a:ea typeface="Adobe 仿宋 Std R" pitchFamily="18" charset="-122"/>
              <a:cs typeface="+mn-cs"/>
            </a:endParaRP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单击此处编辑母版文本样式</a:t>
            </a:r>
            <a:endParaRPr kumimoji="0" lang="zh-CN" altLang="en-US" b="1"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第二级</a:t>
            </a:r>
            <a:endParaRPr kumimoji="0" lang="zh-CN" altLang="en-US" b="1"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第三级</a:t>
            </a:r>
            <a:endParaRPr kumimoji="0" lang="zh-CN" altLang="en-US" b="1"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第四级</a:t>
            </a:r>
            <a:endParaRPr kumimoji="0" lang="zh-CN" altLang="en-US" b="1"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sp>
        <p:nvSpPr>
          <p:cNvPr id="9"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indent="0">
              <a:lnSpc>
                <a:spcPct val="150000"/>
              </a:lnSpc>
              <a:spcBef>
                <a:spcPct val="20000"/>
              </a:spcBef>
              <a:defRPr/>
            </a:pPr>
            <a:r>
              <a:rPr lang="zh-CN" altLang="en-US" sz="1600" i="0" dirty="0" smtClean="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endParaRPr lang="zh-CN" altLang="en-US" sz="1600" i="0" dirty="0" smtClean="0">
              <a:solidFill>
                <a:srgbClr val="000000"/>
              </a:solidFill>
              <a:latin typeface="Adobe 仿宋 Std R" pitchFamily="18" charset="-122"/>
              <a:ea typeface="Adobe 仿宋 Std R" pitchFamily="18"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panose="020B0604020202020204" pitchFamily="34" charset="0"/>
              <a:buNone/>
            </a:pPr>
            <a:r>
              <a:rPr kumimoji="0" lang="zh-CN" altLang="en-US" sz="2000" b="1" smtClean="0">
                <a:ea typeface="Adobe 宋体 Std L" pitchFamily="18" charset="-122"/>
              </a:rPr>
              <a:t>单击此处编辑母版文本样式</a:t>
            </a:r>
            <a:endParaRPr kumimoji="0" lang="zh-CN" altLang="en-US" sz="2000" b="1" smtClean="0">
              <a:ea typeface="Adobe 宋体 Std L" pitchFamily="18" charset="-122"/>
            </a:endParaRPr>
          </a:p>
          <a:p>
            <a:pPr lvl="1" eaLnBrk="1" hangingPunct="1">
              <a:lnSpc>
                <a:spcPct val="150000"/>
              </a:lnSpc>
              <a:buFont typeface="Arial" panose="020B0604020202020204" pitchFamily="34" charset="0"/>
              <a:buNone/>
            </a:pPr>
            <a:r>
              <a:rPr kumimoji="0" lang="zh-CN" altLang="en-US" sz="2000" b="1" smtClean="0">
                <a:ea typeface="Adobe 宋体 Std L" pitchFamily="18" charset="-122"/>
              </a:rPr>
              <a:t>第二级</a:t>
            </a:r>
            <a:endParaRPr kumimoji="0" lang="zh-CN" altLang="en-US" sz="2000" b="1" smtClean="0">
              <a:ea typeface="Adobe 宋体 Std L" pitchFamily="18" charset="-122"/>
            </a:endParaRPr>
          </a:p>
          <a:p>
            <a:pPr lvl="2" eaLnBrk="1" hangingPunct="1">
              <a:lnSpc>
                <a:spcPct val="150000"/>
              </a:lnSpc>
              <a:buFont typeface="Arial" panose="020B0604020202020204" pitchFamily="34" charset="0"/>
              <a:buNone/>
            </a:pPr>
            <a:r>
              <a:rPr kumimoji="0" lang="zh-CN" altLang="en-US" sz="2000" b="1" smtClean="0">
                <a:ea typeface="Adobe 宋体 Std L" pitchFamily="18" charset="-122"/>
              </a:rPr>
              <a:t>第三级</a:t>
            </a:r>
            <a:endParaRPr kumimoji="0" lang="zh-CN" altLang="en-US" sz="2000" b="1" smtClean="0">
              <a:ea typeface="Adobe 宋体 Std L" pitchFamily="18" charset="-122"/>
            </a:endParaRPr>
          </a:p>
          <a:p>
            <a:pPr lvl="3" eaLnBrk="1" hangingPunct="1">
              <a:lnSpc>
                <a:spcPct val="150000"/>
              </a:lnSpc>
              <a:buFont typeface="Arial" panose="020B0604020202020204" pitchFamily="34" charset="0"/>
              <a:buNone/>
            </a:pPr>
            <a:r>
              <a:rPr kumimoji="0" lang="zh-CN" altLang="en-US" sz="2000" b="1" smtClean="0">
                <a:ea typeface="Adobe 宋体 Std L" pitchFamily="18" charset="-122"/>
              </a:rPr>
              <a:t>第四级</a:t>
            </a:r>
            <a:endParaRPr kumimoji="0" lang="zh-CN" altLang="en-US" sz="2000" b="1" smtClean="0">
              <a:ea typeface="Adobe 宋体 Std L" pitchFamily="18" charset="-122"/>
            </a:endParaRPr>
          </a:p>
          <a:p>
            <a:pPr lvl="4" eaLnBrk="1" hangingPunct="1">
              <a:lnSpc>
                <a:spcPct val="150000"/>
              </a:lnSpc>
              <a:buFont typeface="Arial" panose="020B0604020202020204" pitchFamily="34" charset="0"/>
              <a:buNone/>
            </a:pPr>
            <a:r>
              <a:rPr kumimoji="0" lang="zh-CN" altLang="en-US" sz="2000" b="1" smtClean="0">
                <a:ea typeface="Adobe 宋体 Std L" pitchFamily="18" charset="-122"/>
              </a:rPr>
              <a:t>第五级</a:t>
            </a:r>
            <a:endParaRPr kumimoji="0" lang="en-US" altLang="zh-CN" sz="2400" b="1"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p:txBody>
      </p:sp>
      <p:grpSp>
        <p:nvGrpSpPr>
          <p:cNvPr id="2" name="组合 1"/>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dirty="0" smtClean="0">
                  <a:solidFill>
                    <a:srgbClr val="FF0000"/>
                  </a:solidFill>
                  <a:latin typeface="Adobe 仿宋 Std R" pitchFamily="18" charset="-122"/>
                  <a:ea typeface="Adobe 仿宋 Std R" pitchFamily="18" charset="-122"/>
                </a:rPr>
                <a:t>&lt;%@ page language="java" </a:t>
              </a:r>
              <a:r>
                <a:rPr lang="en-US" altLang="zh-CN" b="1" dirty="0" err="1" smtClean="0">
                  <a:solidFill>
                    <a:srgbClr val="FF0000"/>
                  </a:solidFill>
                  <a:latin typeface="Adobe 仿宋 Std R" pitchFamily="18" charset="-122"/>
                  <a:ea typeface="Adobe 仿宋 Std R" pitchFamily="18" charset="-122"/>
                </a:rPr>
                <a:t>contentType</a:t>
              </a:r>
              <a:r>
                <a:rPr lang="en-US" altLang="zh-CN" b="1" dirty="0" smtClean="0">
                  <a:solidFill>
                    <a:srgbClr val="FF0000"/>
                  </a:solidFill>
                  <a:latin typeface="Adobe 仿宋 Std R" pitchFamily="18" charset="-122"/>
                  <a:ea typeface="Adobe 仿宋 Std R" pitchFamily="18" charset="-122"/>
                </a:rPr>
                <a:t>="text/html; charset=UTF-8"</a:t>
              </a:r>
              <a:endParaRPr lang="en-US" altLang="zh-CN" b="1" dirty="0" smtClean="0">
                <a:solidFill>
                  <a:srgbClr val="FF0000"/>
                </a:solidFill>
                <a:latin typeface="Adobe 仿宋 Std R" pitchFamily="18" charset="-122"/>
                <a:ea typeface="Adobe 仿宋 Std R" pitchFamily="18" charset="-122"/>
              </a:endParaRPr>
            </a:p>
            <a:p>
              <a:pPr eaLnBrk="1" hangingPunct="1">
                <a:defRPr/>
              </a:pPr>
              <a:r>
                <a:rPr lang="en-US" altLang="zh-CN" b="1" dirty="0" err="1" smtClean="0">
                  <a:solidFill>
                    <a:srgbClr val="FF0000"/>
                  </a:solidFill>
                  <a:latin typeface="Adobe 仿宋 Std R" pitchFamily="18" charset="-122"/>
                  <a:ea typeface="Adobe 仿宋 Std R" pitchFamily="18" charset="-122"/>
                </a:rPr>
                <a:t>pageEncoding</a:t>
              </a:r>
              <a:r>
                <a:rPr lang="en-US" altLang="zh-CN" b="1" dirty="0" smtClean="0">
                  <a:solidFill>
                    <a:srgbClr val="FF0000"/>
                  </a:solidFill>
                  <a:latin typeface="Adobe 仿宋 Std R" pitchFamily="18" charset="-122"/>
                  <a:ea typeface="Adobe 仿宋 Std R" pitchFamily="18" charset="-122"/>
                </a:rPr>
                <a:t>="UTF-8"%&gt;</a:t>
              </a:r>
              <a:endParaRPr lang="en-US" altLang="zh-CN" b="1" dirty="0" smtClean="0">
                <a:solidFill>
                  <a:srgbClr val="FF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&lt;html&gt;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&lt;head&gt;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&lt;meta http-</a:t>
              </a:r>
              <a:r>
                <a:rPr lang="en-US" altLang="zh-CN" b="1" dirty="0" err="1" smtClean="0">
                  <a:solidFill>
                    <a:srgbClr val="000000"/>
                  </a:solidFill>
                  <a:latin typeface="Adobe 仿宋 Std R" pitchFamily="18" charset="-122"/>
                  <a:ea typeface="Adobe 仿宋 Std R" pitchFamily="18" charset="-122"/>
                </a:rPr>
                <a:t>equiv</a:t>
              </a:r>
              <a:r>
                <a:rPr lang="en-US" altLang="zh-CN" b="1" dirty="0" smtClean="0">
                  <a:solidFill>
                    <a:srgbClr val="000000"/>
                  </a:solidFill>
                  <a:latin typeface="Adobe 仿宋 Std R" pitchFamily="18" charset="-122"/>
                  <a:ea typeface="Adobe 仿宋 Std R" pitchFamily="18" charset="-122"/>
                </a:rPr>
                <a:t>="Content-Type" content="text/html; charset=UTF-8"&gt;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&lt;title&gt;</a:t>
              </a:r>
              <a:r>
                <a:rPr lang="en-US" altLang="zh-CN" b="1" dirty="0" err="1" smtClean="0">
                  <a:solidFill>
                    <a:srgbClr val="000000"/>
                  </a:solidFill>
                  <a:latin typeface="Adobe 仿宋 Std R" pitchFamily="18" charset="-122"/>
                  <a:ea typeface="Adobe 仿宋 Std R" pitchFamily="18" charset="-122"/>
                </a:rPr>
                <a:t>HelloWord</a:t>
              </a:r>
              <a:r>
                <a:rPr lang="en-US" altLang="zh-CN" b="1" dirty="0" smtClean="0">
                  <a:solidFill>
                    <a:srgbClr val="000000"/>
                  </a:solidFill>
                  <a:latin typeface="Adobe 仿宋 Std R" pitchFamily="18" charset="-122"/>
                  <a:ea typeface="Adobe 仿宋 Std R" pitchFamily="18" charset="-122"/>
                </a:rPr>
                <a:t>&lt;/title&gt;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&lt;/head&gt;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&lt;body&gt;</a:t>
              </a:r>
              <a:endParaRPr lang="en-US" altLang="zh-CN" b="1" dirty="0" smtClean="0">
                <a:solidFill>
                  <a:srgbClr val="000000"/>
                </a:solidFill>
                <a:latin typeface="Adobe 仿宋 Std R" pitchFamily="18" charset="-122"/>
                <a:ea typeface="Adobe 仿宋 Std R" pitchFamily="18" charset="-122"/>
              </a:endParaRP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endParaRPr lang="en-US" altLang="zh-CN" b="1" dirty="0" smtClean="0">
                <a:solidFill>
                  <a:srgbClr val="000000"/>
                </a:solidFill>
                <a:latin typeface="Adobe 仿宋 Std R" pitchFamily="18" charset="-122"/>
                <a:ea typeface="Adobe 仿宋 Std R" pitchFamily="18" charset="-122"/>
                <a:cs typeface="华文细黑" panose="02010600040101010101" pitchFamily="2" charset="-122"/>
              </a:endParaRP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&lt;%</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3" eaLnBrk="1" hangingPunct="1">
                <a:defRPr/>
              </a:pPr>
              <a:r>
                <a:rPr lang="en-US" altLang="zh-CN" b="1" dirty="0" err="1" smtClean="0">
                  <a:solidFill>
                    <a:srgbClr val="FF0000"/>
                  </a:solidFill>
                  <a:latin typeface="Adobe 仿宋 Std R" pitchFamily="18" charset="-122"/>
                  <a:ea typeface="Adobe 仿宋 Std R" pitchFamily="18" charset="-122"/>
                  <a:cs typeface="华文细黑" panose="02010600040101010101" pitchFamily="2" charset="-122"/>
                </a:rPr>
                <a:t>out.println</a:t>
              </a: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("JSP Hello Word !");</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%&gt;</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endParaRPr lang="en-US" altLang="zh-CN" b="1" dirty="0" smtClean="0">
                <a:solidFill>
                  <a:srgbClr val="000000"/>
                </a:solidFill>
                <a:latin typeface="Adobe 仿宋 Std R" pitchFamily="18" charset="-122"/>
                <a:ea typeface="Adobe 仿宋 Std R" pitchFamily="18" charset="-122"/>
                <a:cs typeface="华文细黑" panose="02010600040101010101" pitchFamily="2"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&lt;/body&gt;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&lt;/html&gt;</a:t>
              </a:r>
              <a:endParaRPr lang="en-US" altLang="zh-CN" b="1" dirty="0" smtClean="0">
                <a:solidFill>
                  <a:srgbClr val="000000"/>
                </a:solidFill>
                <a:latin typeface="Adobe 仿宋 Std R" pitchFamily="18" charset="-122"/>
                <a:ea typeface="Adobe 仿宋 Std R" pitchFamily="18" charset="-122"/>
              </a:endParaRP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endParaRPr lang="zh-CN" altLang="en-US" i="0" dirty="0">
                <a:solidFill>
                  <a:schemeClr val="dk1"/>
                </a:solidFill>
                <a:latin typeface="Adobe 仿宋 Std R" pitchFamily="18" charset="-122"/>
                <a:ea typeface="Adobe 仿宋 Std R" pitchFamily="18" charset="-122"/>
              </a:endParaRP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i="0" smtClean="0">
                  <a:solidFill>
                    <a:srgbClr val="000000"/>
                  </a:solidFill>
                  <a:latin typeface="Adobe 仿宋 Std R" pitchFamily="18" charset="-122"/>
                  <a:ea typeface="Adobe 仿宋 Std R" pitchFamily="18" charset="-122"/>
                </a:rPr>
                <a:t>HTML</a:t>
              </a:r>
              <a:r>
                <a:rPr lang="zh-CN" altLang="en-US" sz="1800" i="0" smtClean="0">
                  <a:solidFill>
                    <a:srgbClr val="000000"/>
                  </a:solidFill>
                  <a:latin typeface="Adobe 仿宋 Std R" pitchFamily="18" charset="-122"/>
                  <a:ea typeface="Adobe 仿宋 Std R" pitchFamily="18" charset="-122"/>
                </a:rPr>
                <a:t>代码</a:t>
              </a:r>
              <a:endParaRPr lang="zh-CN" altLang="en-US" sz="1800" i="0" smtClean="0">
                <a:solidFill>
                  <a:srgbClr val="000000"/>
                </a:solidFill>
                <a:latin typeface="Adobe 仿宋 Std R" pitchFamily="18" charset="-122"/>
                <a:ea typeface="Adobe 仿宋 Std R" pitchFamily="18" charset="-122"/>
              </a:endParaRP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endParaRPr lang="zh-CN" altLang="en-US" i="0" dirty="0">
                <a:solidFill>
                  <a:schemeClr val="dk1"/>
                </a:solidFill>
                <a:latin typeface="Adobe 仿宋 Std R" pitchFamily="18" charset="-122"/>
                <a:ea typeface="Adobe 仿宋 Std R" pitchFamily="18" charset="-122"/>
              </a:endParaRPr>
            </a:p>
          </p:txBody>
        </p:sp>
        <p:pic>
          <p:nvPicPr>
            <p:cNvPr id="15" name="图片 3"/>
            <p:cNvPicPr>
              <a:picLocks noChangeAspect="1"/>
            </p:cNvPicPr>
            <p:nvPr/>
          </p:nvPicPr>
          <p:blipFill>
            <a:blip r:embed="rId2"/>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p:txBody>
      </p:sp>
      <p:grpSp>
        <p:nvGrpSpPr>
          <p:cNvPr id="2" name="组合 1"/>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b="1" i="0" dirty="0">
                  <a:solidFill>
                    <a:schemeClr val="dk1"/>
                  </a:solidFill>
                  <a:latin typeface="Adobe 宋体 Std L" pitchFamily="18" charset="-122"/>
                  <a:ea typeface="Adobe 宋体 Std L" pitchFamily="18" charset="-122"/>
                </a:rPr>
                <a:t>HTTP</a:t>
              </a:r>
              <a:r>
                <a:rPr lang="zh-CN" altLang="en-US" b="1" i="0" dirty="0">
                  <a:solidFill>
                    <a:schemeClr val="dk1"/>
                  </a:solidFill>
                  <a:latin typeface="Adobe 宋体 Std L" pitchFamily="18" charset="-122"/>
                  <a:ea typeface="Adobe 宋体 Std L" pitchFamily="18" charset="-122"/>
                </a:rPr>
                <a:t>协议</a:t>
              </a:r>
              <a:endParaRPr lang="zh-CN" altLang="en-US" b="1" i="0" dirty="0">
                <a:solidFill>
                  <a:schemeClr val="dk1"/>
                </a:solidFill>
                <a:latin typeface="Adobe 宋体 Std L" pitchFamily="18" charset="-122"/>
                <a:ea typeface="Adobe 宋体 Std L" pitchFamily="18" charset="-122"/>
              </a:endParaRP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b="1" i="0" dirty="0" smtClean="0">
                  <a:solidFill>
                    <a:srgbClr val="000000"/>
                  </a:solidFill>
                  <a:latin typeface="Adobe 宋体 Std L" pitchFamily="18" charset="-122"/>
                  <a:ea typeface="Adobe 宋体 Std L" pitchFamily="18" charset="-122"/>
                </a:rPr>
                <a:t>URL</a:t>
              </a:r>
              <a:endParaRPr lang="zh-CN" altLang="en-US" sz="1800" b="1" i="0" dirty="0" smtClean="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smtClean="0">
                  <a:solidFill>
                    <a:srgbClr val="000000"/>
                  </a:solidFill>
                  <a:latin typeface="Adobe 宋体 Std L" pitchFamily="18" charset="-122"/>
                  <a:ea typeface="Adobe 宋体 Std L" pitchFamily="18" charset="-122"/>
                </a:rPr>
                <a:t>运行结果</a:t>
              </a:r>
              <a:endParaRPr lang="zh-CN" altLang="en-US" sz="1800" b="1" i="0" smtClean="0">
                <a:solidFill>
                  <a:srgbClr val="000000"/>
                </a:solidFill>
                <a:latin typeface="Adobe 宋体 Std L" pitchFamily="18" charset="-122"/>
                <a:ea typeface="Adobe 宋体 Std L" pitchFamily="18" charset="-122"/>
              </a:endParaRPr>
            </a:p>
          </p:txBody>
        </p:sp>
        <p:pic>
          <p:nvPicPr>
            <p:cNvPr id="24" name="图片 2"/>
            <p:cNvPicPr>
              <a:picLocks noChangeAspect="1"/>
            </p:cNvPicPr>
            <p:nvPr/>
          </p:nvPicPr>
          <p:blipFill>
            <a:blip r:embed="rId3"/>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9"/>
          </p:nvPr>
        </p:nvSpPr>
        <p:spPr>
          <a:xfrm>
            <a:off x="4545018" y="844153"/>
            <a:ext cx="4130675" cy="3737372"/>
          </a:xfrm>
        </p:spPr>
        <p:txBody>
          <a:bodyPr/>
          <a:lstStyle/>
          <a:p>
            <a:pPr lvl="0">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a:p>
            <a:pPr lvl="3">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endParaRPr kumimoji="0" lang="zh-CN" altLang="en-US" sz="2400" b="1" smtClean="0">
              <a:ea typeface="Adobe 宋体 Std L" pitchFamily="18" charset="-122"/>
            </a:endParaRPr>
          </a:p>
          <a:p>
            <a:pPr lvl="4">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了解静态网站与动态网站的概念及区别</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结构与</a:t>
            </a:r>
            <a:r>
              <a:rPr lang="en-US" altLang="zh-CN" sz="2000" i="0" dirty="0">
                <a:latin typeface="Adobe 宋体 Std L" pitchFamily="18" charset="-122"/>
                <a:ea typeface="Adobe 宋体 Std L" pitchFamily="18" charset="-122"/>
              </a:rPr>
              <a:t>C/S</a:t>
            </a:r>
            <a:r>
              <a:rPr lang="zh-CN" altLang="en-US" sz="2000" i="0" dirty="0">
                <a:latin typeface="Adobe 宋体 Std L" pitchFamily="18" charset="-122"/>
                <a:ea typeface="Adobe 宋体 Std L" pitchFamily="18" charset="-122"/>
              </a:rPr>
              <a:t>结构的概念及区别</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结构的工作原理</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技术</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执行过程</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掌握如何搭建</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开发环境</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掌握如何建立</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动态项目</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i="0" dirty="0">
                <a:latin typeface="Adobe 宋体 Std L" pitchFamily="18" charset="-122"/>
                <a:ea typeface="Adobe 宋体 Std L" pitchFamily="18" charset="-122"/>
              </a:rPr>
              <a:t>了解</a:t>
            </a:r>
            <a:r>
              <a:rPr lang="en-US" altLang="zh-CN" i="0" dirty="0">
                <a:latin typeface="Adobe 宋体 Std L" pitchFamily="18" charset="-122"/>
                <a:ea typeface="Adobe 宋体 Std L" pitchFamily="18" charset="-122"/>
              </a:rPr>
              <a:t>Web</a:t>
            </a:r>
            <a:r>
              <a:rPr lang="zh-CN" altLang="en-US" i="0" dirty="0">
                <a:latin typeface="Adobe 宋体 Std L" pitchFamily="18" charset="-122"/>
                <a:ea typeface="Adobe 宋体 Std L" pitchFamily="18" charset="-122"/>
              </a:rPr>
              <a:t>应用的目录结构</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了解项目的打包发布</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程序的调试技巧</a:t>
            </a:r>
            <a:endParaRPr lang="zh-CN" altLang="en-US" sz="2000" i="0" dirty="0">
              <a:latin typeface="Adobe 宋体 Std L" pitchFamily="18" charset="-122"/>
              <a:ea typeface="Adobe 宋体 Std L" pitchFamily="18"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anose="05000000000000000000" pitchFamily="2" charset="2"/>
              <a:buNone/>
            </a:pPr>
            <a:r>
              <a:rPr kumimoji="0" lang="zh-CN" altLang="en-US" sz="2400" smtClean="0">
                <a:ea typeface="Adobe 宋体 Std L" pitchFamily="18" charset="-122"/>
              </a:rPr>
              <a:t>单击此处编辑母版文本样式</a:t>
            </a:r>
            <a:endParaRPr kumimoji="0" lang="zh-CN" altLang="en-US" sz="2400" smtClean="0">
              <a:ea typeface="Adobe 宋体 Std L" pitchFamily="18" charset="-122"/>
            </a:endParaRPr>
          </a:p>
          <a:p>
            <a:pPr marL="0" lvl="1" indent="0" eaLnBrk="1" hangingPunct="1">
              <a:lnSpc>
                <a:spcPct val="150000"/>
              </a:lnSpc>
              <a:buFont typeface="Wingdings" panose="05000000000000000000" pitchFamily="2" charset="2"/>
              <a:buNone/>
            </a:pPr>
            <a:r>
              <a:rPr kumimoji="0" lang="zh-CN" altLang="en-US" sz="2400" smtClean="0">
                <a:ea typeface="Adobe 宋体 Std L" pitchFamily="18" charset="-122"/>
              </a:rPr>
              <a:t>第二级</a:t>
            </a:r>
            <a:endParaRPr kumimoji="0" lang="zh-CN" altLang="en-US" sz="2400" smtClean="0">
              <a:ea typeface="Adobe 宋体 Std L" pitchFamily="18" charset="-122"/>
            </a:endParaRPr>
          </a:p>
          <a:p>
            <a:pPr marL="0" lvl="2" indent="0" eaLnBrk="1" hangingPunct="1">
              <a:lnSpc>
                <a:spcPct val="150000"/>
              </a:lnSpc>
              <a:buFont typeface="Wingdings" panose="05000000000000000000" pitchFamily="2" charset="2"/>
              <a:buNone/>
            </a:pPr>
            <a:r>
              <a:rPr kumimoji="0" lang="zh-CN" altLang="en-US" sz="2400" smtClean="0">
                <a:ea typeface="Adobe 宋体 Std L" pitchFamily="18" charset="-122"/>
              </a:rPr>
              <a:t>第三级</a:t>
            </a:r>
            <a:endParaRPr kumimoji="0" lang="zh-CN" altLang="en-US" sz="2400" smtClean="0">
              <a:ea typeface="Adobe 宋体 Std L" pitchFamily="18" charset="-122"/>
            </a:endParaRPr>
          </a:p>
          <a:p>
            <a:pPr marL="0" lvl="3" indent="0" eaLnBrk="1" hangingPunct="1">
              <a:lnSpc>
                <a:spcPct val="150000"/>
              </a:lnSpc>
              <a:buFont typeface="Wingdings" panose="05000000000000000000" pitchFamily="2" charset="2"/>
              <a:buNone/>
            </a:pPr>
            <a:r>
              <a:rPr kumimoji="0" lang="zh-CN" altLang="en-US" sz="2400" smtClean="0">
                <a:ea typeface="Adobe 宋体 Std L" pitchFamily="18" charset="-122"/>
              </a:rPr>
              <a:t>第四级</a:t>
            </a:r>
            <a:endParaRPr kumimoji="0" lang="zh-CN" altLang="en-US" sz="2400" smtClean="0">
              <a:ea typeface="Adobe 宋体 Std L" pitchFamily="18" charset="-122"/>
            </a:endParaRPr>
          </a:p>
          <a:p>
            <a:pPr marL="0" lvl="4" indent="0" eaLnBrk="1" hangingPunct="1">
              <a:lnSpc>
                <a:spcPct val="150000"/>
              </a:lnSpc>
              <a:buFont typeface="Wingdings" panose="05000000000000000000" pitchFamily="2" charset="2"/>
              <a:buNone/>
            </a:pPr>
            <a:r>
              <a:rPr kumimoji="0" lang="zh-CN" altLang="en-US" sz="2400" smtClean="0">
                <a:ea typeface="Adobe 宋体 Std L" pitchFamily="18" charset="-122"/>
              </a:rPr>
              <a:t>第五级</a:t>
            </a:r>
            <a:endParaRPr kumimoji="0" lang="zh-CN" altLang="en-US" sz="2000" smtClean="0">
              <a:latin typeface="Adobe 宋体 Std L" pitchFamily="18" charset="-122"/>
              <a:ea typeface="Adobe 宋体 Std L" pitchFamily="18" charset="-122"/>
              <a:cs typeface="华文细黑" panose="02010600040101010101" pitchFamily="2" charset="-122"/>
            </a:endParaRPr>
          </a:p>
        </p:txBody>
      </p:sp>
      <p:sp>
        <p:nvSpPr>
          <p:cNvPr id="8"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anose="05000000000000000000" pitchFamily="2" charset="2"/>
              <a:buNone/>
            </a:pPr>
            <a:r>
              <a:rPr kumimoji="0" lang="zh-CN" altLang="en-US" smtClean="0">
                <a:ea typeface="Adobe 宋体 Std L" pitchFamily="18" charset="-122"/>
              </a:rPr>
              <a:t>单击此处编辑母版文本样式</a:t>
            </a:r>
            <a:endParaRPr kumimoji="0" lang="zh-CN" altLang="en-US" smtClean="0">
              <a:ea typeface="Adobe 宋体 Std L" pitchFamily="18" charset="-122"/>
            </a:endParaRPr>
          </a:p>
          <a:p>
            <a:pPr marL="0" lvl="1" indent="0" eaLnBrk="1" hangingPunct="1">
              <a:lnSpc>
                <a:spcPct val="150000"/>
              </a:lnSpc>
              <a:buFont typeface="Wingdings" panose="05000000000000000000" pitchFamily="2" charset="2"/>
              <a:buNone/>
            </a:pPr>
            <a:r>
              <a:rPr kumimoji="0" lang="zh-CN" altLang="en-US" smtClean="0">
                <a:ea typeface="Adobe 宋体 Std L" pitchFamily="18" charset="-122"/>
              </a:rPr>
              <a:t>第二级</a:t>
            </a:r>
            <a:endParaRPr kumimoji="0" lang="zh-CN" altLang="en-US" smtClean="0">
              <a:ea typeface="Adobe 宋体 Std L" pitchFamily="18" charset="-122"/>
            </a:endParaRPr>
          </a:p>
          <a:p>
            <a:pPr marL="0" lvl="2" indent="0" eaLnBrk="1" hangingPunct="1">
              <a:lnSpc>
                <a:spcPct val="150000"/>
              </a:lnSpc>
              <a:buFont typeface="Wingdings" panose="05000000000000000000" pitchFamily="2" charset="2"/>
              <a:buNone/>
            </a:pPr>
            <a:r>
              <a:rPr kumimoji="0" lang="zh-CN" altLang="en-US" smtClean="0">
                <a:ea typeface="Adobe 宋体 Std L" pitchFamily="18" charset="-122"/>
              </a:rPr>
              <a:t>第三级</a:t>
            </a:r>
            <a:endParaRPr kumimoji="0" lang="zh-CN" altLang="en-US" smtClean="0">
              <a:ea typeface="Adobe 宋体 Std L" pitchFamily="18" charset="-122"/>
            </a:endParaRPr>
          </a:p>
          <a:p>
            <a:pPr marL="0" lvl="3" indent="0" eaLnBrk="1" hangingPunct="1">
              <a:lnSpc>
                <a:spcPct val="150000"/>
              </a:lnSpc>
              <a:buFont typeface="Wingdings" panose="05000000000000000000" pitchFamily="2" charset="2"/>
              <a:buNone/>
            </a:pPr>
            <a:r>
              <a:rPr kumimoji="0" lang="zh-CN" altLang="en-US" smtClean="0">
                <a:ea typeface="Adobe 宋体 Std L" pitchFamily="18" charset="-122"/>
              </a:rPr>
              <a:t>第四级</a:t>
            </a:r>
            <a:endParaRPr kumimoji="0" lang="zh-CN" altLang="en-US" smtClean="0">
              <a:ea typeface="Adobe 宋体 Std L" pitchFamily="18" charset="-122"/>
            </a:endParaRPr>
          </a:p>
        </p:txBody>
      </p:sp>
      <p:sp>
        <p:nvSpPr>
          <p:cNvPr id="4"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单击此处编辑母版文本样式</a:t>
            </a:r>
            <a:endParaRPr kumimoji="0" lang="zh-CN" altLang="en-US"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第二级</a:t>
            </a:r>
            <a:endParaRPr kumimoji="0" lang="zh-CN" altLang="en-US"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第三级</a:t>
            </a:r>
            <a:endParaRPr kumimoji="0" lang="zh-CN" altLang="en-US"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第四级</a:t>
            </a:r>
            <a:endParaRPr kumimoji="0" lang="zh-CN" altLang="en-US"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第五级</a:t>
            </a:r>
            <a:endParaRPr kumimoji="0" lang="en-US" altLang="zh-CN" sz="1600" dirty="0" smtClean="0">
              <a:latin typeface="Adobe 宋体 Std L" pitchFamily="18" charset="-122"/>
              <a:ea typeface="Adobe 宋体 Std L" pitchFamily="18" charset="-122"/>
              <a:cs typeface="华文细黑" panose="02010600040101010101" pitchFamily="2" charset="-122"/>
            </a:endParaRPr>
          </a:p>
        </p:txBody>
      </p:sp>
      <p:sp>
        <p:nvSpPr>
          <p:cNvPr id="4"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eaLnBrk="1" hangingPunct="1">
              <a:defRPr/>
            </a:pPr>
            <a:r>
              <a:rPr lang="en-US" altLang="zh-CN" sz="1800" b="1" dirty="0" smtClean="0">
                <a:solidFill>
                  <a:srgbClr val="000000"/>
                </a:solidFill>
                <a:latin typeface="Adobe 宋体 Std L" pitchFamily="18" charset="-122"/>
                <a:ea typeface="Adobe 宋体 Std L" pitchFamily="18" charset="-122"/>
              </a:rPr>
              <a:t>&lt;Context path = “/student” </a:t>
            </a:r>
            <a:r>
              <a:rPr lang="en-US" altLang="zh-CN" sz="1800" b="1" dirty="0" err="1" smtClean="0">
                <a:solidFill>
                  <a:srgbClr val="000000"/>
                </a:solidFill>
                <a:latin typeface="Adobe 宋体 Std L" pitchFamily="18" charset="-122"/>
                <a:ea typeface="Adobe 宋体 Std L" pitchFamily="18" charset="-122"/>
              </a:rPr>
              <a:t>docBase</a:t>
            </a:r>
            <a:r>
              <a:rPr lang="en-US" altLang="zh-CN" sz="1800" b="1" dirty="0" smtClean="0">
                <a:solidFill>
                  <a:srgbClr val="000000"/>
                </a:solidFill>
                <a:latin typeface="Adobe 宋体 Std L" pitchFamily="18" charset="-122"/>
                <a:ea typeface="Adobe 宋体 Std L" pitchFamily="18" charset="-122"/>
              </a:rPr>
              <a:t>=“D:\</a:t>
            </a:r>
            <a:r>
              <a:rPr lang="en-US" altLang="zh-CN" sz="1800" b="1" dirty="0" err="1" smtClean="0">
                <a:solidFill>
                  <a:srgbClr val="000000"/>
                </a:solidFill>
                <a:latin typeface="Adobe 宋体 Std L" pitchFamily="18" charset="-122"/>
                <a:ea typeface="Adobe 宋体 Std L" pitchFamily="18" charset="-122"/>
              </a:rPr>
              <a:t>MyApp</a:t>
            </a:r>
            <a:r>
              <a:rPr lang="en-US" altLang="zh-CN" sz="1800" b="1" dirty="0" smtClean="0">
                <a:solidFill>
                  <a:srgbClr val="000000"/>
                </a:solidFill>
                <a:latin typeface="Adobe 宋体 Std L" pitchFamily="18" charset="-122"/>
                <a:ea typeface="Adobe 宋体 Std L" pitchFamily="18" charset="-122"/>
              </a:rPr>
              <a:t>\</a:t>
            </a:r>
            <a:r>
              <a:rPr lang="en-US" altLang="zh-CN" sz="1800" b="1" dirty="0" err="1" smtClean="0">
                <a:solidFill>
                  <a:srgbClr val="000000"/>
                </a:solidFill>
                <a:latin typeface="Adobe 宋体 Std L" pitchFamily="18" charset="-122"/>
                <a:ea typeface="Adobe 宋体 Std L" pitchFamily="18" charset="-122"/>
              </a:rPr>
              <a:t>StudentManage</a:t>
            </a:r>
            <a:r>
              <a:rPr lang="en-US" altLang="zh-CN" sz="1800" b="1" dirty="0" smtClean="0">
                <a:solidFill>
                  <a:srgbClr val="000000"/>
                </a:solidFill>
                <a:latin typeface="Adobe 宋体 Std L" pitchFamily="18" charset="-122"/>
                <a:ea typeface="Adobe 宋体 Std L" pitchFamily="18" charset="-122"/>
              </a:rPr>
              <a:t>” debug=0 reloadable=“true”&gt;</a:t>
            </a:r>
            <a:endParaRPr lang="zh-CN" altLang="en-US" sz="1800" b="1" dirty="0" smtClean="0">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AEF9EDF-8CA5-4E21-821D-9C2CA8A26E0A}"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3F620E9-F25D-4328-9790-144ACDEE8CFE}" type="slidenum">
              <a:rPr lang="zh-CN" altLang="en-US"/>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15B528E2-8AE1-4CA7-86F2-B2032E1DF511}" type="slidenum">
              <a:rPr lang="zh-CN" altLang="en-US"/>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A3B6F00-04B7-46A7-AA7E-BB30A0334EC6}" type="slidenum">
              <a:rPr lang="zh-CN" altLang="en-US"/>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pic>
        <p:nvPicPr>
          <p:cNvPr id="4" name="图片 1" descr="C:\Users\zzp65\Desktop\图片1-1.png图片1-1"/>
          <p:cNvPicPr>
            <a:picLocks noChangeAspect="1"/>
          </p:cNvPicPr>
          <p:nvPr/>
        </p:nvPicPr>
        <p:blipFill>
          <a:blip r:embed="rId2"/>
          <a:srcRect/>
          <a:stretch>
            <a:fillRect/>
          </a:stretch>
        </p:blipFill>
        <p:spPr bwMode="auto">
          <a:xfrm>
            <a:off x="576263" y="328613"/>
            <a:ext cx="2655887" cy="6572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dirty="0" smtClean="0"/>
              <a:t>单击此处编辑 注意 文本样式</a:t>
            </a:r>
            <a:endParaRPr lang="zh-CN" altLang="en-US" dirty="0" smtClean="0"/>
          </a:p>
        </p:txBody>
      </p:sp>
      <p:sp>
        <p:nvSpPr>
          <p:cNvPr id="14" name="图片占位符 13"/>
          <p:cNvSpPr>
            <a:spLocks noGrp="1"/>
          </p:cNvSpPr>
          <p:nvPr>
            <p:ph type="pic" sz="quarter" idx="12"/>
          </p:nvPr>
        </p:nvSpPr>
        <p:spPr>
          <a:xfrm>
            <a:off x="7072313" y="3571875"/>
            <a:ext cx="428625" cy="500063"/>
          </a:xfrm>
          <a:noFill/>
          <a:ln w="9525">
            <a:noFill/>
            <a:miter lim="800000"/>
          </a:ln>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44154"/>
            <a:ext cx="4027487"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A6A3ED16-5AD5-49A8-A69C-CF66BCEA1628}" type="slidenum">
              <a:rPr lang="zh-CN" altLang="en-US" smtClean="0"/>
            </a:fld>
            <a:endParaRPr lang="zh-CN" altLang="en-US"/>
          </a:p>
        </p:txBody>
      </p:sp>
      <p:sp>
        <p:nvSpPr>
          <p:cNvPr id="5" name="标题 1"/>
          <p:cNvSpPr>
            <a:spLocks noGrp="1"/>
          </p:cNvSpPr>
          <p:nvPr userDrawn="1">
            <p:ph type="title"/>
          </p:nvPr>
        </p:nvSpPr>
        <p:spPr>
          <a:xfrm>
            <a:off x="457200" y="205979"/>
            <a:ext cx="8229600" cy="436959"/>
          </a:xfrm>
          <a:prstGeom prst="rect">
            <a:avLst/>
          </a:prstGeo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a:fillRect/>
          </a:stretch>
        </p:blipFill>
        <p:spPr bwMode="auto">
          <a:xfrm>
            <a:off x="2990979" y="1329612"/>
            <a:ext cx="3162057" cy="1068718"/>
          </a:xfrm>
          <a:prstGeom prst="rect">
            <a:avLst/>
          </a:prstGeom>
          <a:noFill/>
          <a:ln>
            <a:noFill/>
          </a:ln>
          <a:effectLst>
            <a:reflection blurRad="6350" stA="50000" endA="300" endPos="55000" dir="5400000" sy="-100000" algn="bl" rotWithShape="0"/>
          </a:effectLst>
        </p:spPr>
      </p:pic>
      <p:pic>
        <p:nvPicPr>
          <p:cNvPr id="8" name="图片 1"/>
          <p:cNvPicPr>
            <a:picLocks noChangeAspect="1"/>
          </p:cNvPicPr>
          <p:nvPr userDrawn="1"/>
        </p:nvPicPr>
        <p:blipFill>
          <a:blip r:embed="rId4"/>
          <a:srcRect r="37749"/>
          <a:stretch>
            <a:fillRect/>
          </a:stretch>
        </p:blipFill>
        <p:spPr bwMode="auto">
          <a:xfrm>
            <a:off x="576263" y="333375"/>
            <a:ext cx="2655887" cy="6477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a:fillRect/>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pic>
        <p:nvPicPr>
          <p:cNvPr id="8" name="图片 1"/>
          <p:cNvPicPr>
            <a:picLocks noChangeAspect="1"/>
          </p:cNvPicPr>
          <p:nvPr userDrawn="1"/>
        </p:nvPicPr>
        <p:blipFill>
          <a:blip r:embed="rId4"/>
          <a:srcRect r="37749"/>
          <a:stretch>
            <a:fillRect/>
          </a:stretch>
        </p:blipFill>
        <p:spPr bwMode="auto">
          <a:xfrm>
            <a:off x="576263" y="333375"/>
            <a:ext cx="2655887" cy="6477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
        <p:nvSpPr>
          <p:cNvPr id="6" name="文本占位符 11"/>
          <p:cNvSpPr>
            <a:spLocks noGrp="1"/>
          </p:cNvSpPr>
          <p:nvPr>
            <p:ph type="body" sz="quarter" idx="12" hasCustomPrompt="1"/>
          </p:nvPr>
        </p:nvSpPr>
        <p:spPr>
          <a:xfrm>
            <a:off x="857224" y="4357700"/>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anose="05000000000000000000" pitchFamily="2" charset="2"/>
              <a:buNone/>
              <a:defRPr kumimoji="1" lang="zh-CN" altLang="en-US" sz="2000" b="0" i="0" kern="1200" dirty="0" smtClean="0">
                <a:solidFill>
                  <a:schemeClr val="tx1"/>
                </a:solidFill>
                <a:latin typeface="Courier New" panose="02070309020205020404" pitchFamily="49" charset="0"/>
                <a:ea typeface="+mn-ea"/>
                <a:cs typeface="Courier New" panose="02070309020205020404" pitchFamily="49" charset="0"/>
              </a:defRPr>
            </a:lvl1pPr>
          </a:lstStyle>
          <a:p>
            <a:pPr lvl="0"/>
            <a:r>
              <a:rPr lang="zh-CN" altLang="en-US" dirty="0" smtClean="0"/>
              <a:t>单击此处编辑代码文本样式  </a:t>
            </a:r>
            <a:r>
              <a:rPr lang="en-US" altLang="zh-CN" dirty="0" smtClean="0"/>
              <a:t>java</a:t>
            </a:r>
            <a:endParaRPr lang="zh-CN" altLang="en-US" dirty="0" smtClean="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anose="05000000000000000000" pitchFamily="2" charset="2"/>
              <a:buNone/>
              <a:defRPr kumimoji="1" lang="zh-CN" altLang="en-US" sz="2000" b="0" i="0" kern="1200" dirty="0" smtClean="0">
                <a:solidFill>
                  <a:schemeClr val="tx1"/>
                </a:solidFill>
                <a:latin typeface="Courier New" panose="02070309020205020404" pitchFamily="49" charset="0"/>
                <a:ea typeface="+mn-ea"/>
                <a:cs typeface="Courier New" panose="02070309020205020404" pitchFamily="49" charset="0"/>
              </a:defRPr>
            </a:lvl1pPr>
          </a:lstStyle>
          <a:p>
            <a:pPr lvl="0"/>
            <a:r>
              <a:rPr lang="zh-CN" altLang="en-US" dirty="0" smtClean="0"/>
              <a:t>单击此处编辑代码文本样式  </a:t>
            </a:r>
            <a:r>
              <a:rPr lang="en-US" altLang="zh-CN" dirty="0" smtClean="0"/>
              <a:t>java</a:t>
            </a:r>
            <a:endParaRPr lang="zh-CN" alt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9" Type="http://schemas.openxmlformats.org/officeDocument/2006/relationships/theme" Target="../theme/theme1.xml"/><Relationship Id="rId38" Type="http://schemas.openxmlformats.org/officeDocument/2006/relationships/image" Target="../media/image14.png"/><Relationship Id="rId37" Type="http://schemas.openxmlformats.org/officeDocument/2006/relationships/image" Target="../media/image13.jpeg"/><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2.xml"/><Relationship Id="rId14" Type="http://schemas.openxmlformats.org/officeDocument/2006/relationships/image" Target="../media/image18.jpeg"/><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4" Type="http://schemas.openxmlformats.org/officeDocument/2006/relationships/theme" Target="../theme/theme3.xml"/><Relationship Id="rId13" Type="http://schemas.openxmlformats.org/officeDocument/2006/relationships/image" Target="../media/image15.png"/><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zh-CN" altLang="en-US" smtClean="0"/>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lstStyle>
            <a:lvl1pPr algn="r">
              <a:defRPr sz="1000" b="1">
                <a:latin typeface="Arial" panose="020B0604020202020204" pitchFamily="34" charset="0"/>
              </a:defRPr>
            </a:lvl1pPr>
          </a:lstStyle>
          <a:p>
            <a:pPr>
              <a:defRPr/>
            </a:pPr>
            <a:r>
              <a:rPr lang="de-DE" altLang="zh-CN"/>
              <a:t>Page </a:t>
            </a:r>
            <a:r>
              <a:rPr lang="de-DE" altLang="zh-CN">
                <a:sym typeface="MS UI Gothic" panose="020B0600070205080204" pitchFamily="34" charset="-128"/>
              </a:rPr>
              <a:t></a:t>
            </a:r>
            <a:r>
              <a:rPr lang="de-DE" altLang="zh-CN"/>
              <a:t> </a:t>
            </a:r>
            <a:fld id="{AD3AC9A5-20D0-4EF6-BA80-73EFC9BE9A7C}" type="slidenum">
              <a:rPr lang="zh-CN" altLang="en-US"/>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5125" name="图片 3"/>
          <p:cNvPicPr>
            <a:picLocks noChangeAspect="1"/>
          </p:cNvPicPr>
          <p:nvPr/>
        </p:nvPicPr>
        <p:blipFill>
          <a:blip r:embed="rId37"/>
          <a:srcRect/>
          <a:stretch>
            <a:fillRect/>
          </a:stretch>
        </p:blipFill>
        <p:spPr bwMode="auto">
          <a:xfrm>
            <a:off x="0" y="0"/>
            <a:ext cx="9144000" cy="5143500"/>
          </a:xfrm>
          <a:prstGeom prst="rect">
            <a:avLst/>
          </a:prstGeom>
          <a:noFill/>
          <a:ln w="9525">
            <a:noFill/>
            <a:miter lim="800000"/>
            <a:headEnd/>
            <a:tailEnd/>
          </a:ln>
        </p:spPr>
      </p:pic>
      <p:sp>
        <p:nvSpPr>
          <p:cNvPr id="3" name="矩形 2"/>
          <p:cNvSpPr/>
          <p:nvPr/>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anose="020B0604020202020204" pitchFamily="34" charset="0"/>
            </a:endParaRPr>
          </a:p>
        </p:txBody>
      </p:sp>
      <p:pic>
        <p:nvPicPr>
          <p:cNvPr id="7" name="图片 1" descr="C:\Users\zzp65\Desktop\图片2-2.png图片2-2"/>
          <p:cNvPicPr>
            <a:picLocks noChangeAspect="1"/>
          </p:cNvPicPr>
          <p:nvPr/>
        </p:nvPicPr>
        <p:blipFill>
          <a:blip r:embed="rId38"/>
          <a:srcRect/>
          <a:stretch>
            <a:fillRect/>
          </a:stretch>
        </p:blipFill>
        <p:spPr bwMode="auto">
          <a:xfrm>
            <a:off x="7319833" y="74548"/>
            <a:ext cx="1664335"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iming>
    <p:tnLst>
      <p:par>
        <p:cTn id="1" dur="indefinite" restart="never" nodeType="tmRoot"/>
      </p:par>
    </p:tnLst>
  </p:timing>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4"/>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zh-CN" altLang="en-US" smtClean="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iming>
    <p:tnLst>
      <p:par>
        <p:cTn id="1" dur="indefinite" restart="never" nodeType="tmRoot"/>
      </p:par>
    </p:tnLst>
  </p:timing>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fld>
            <a:endParaRPr lang="zh-CN" altLang="en-US"/>
          </a:p>
        </p:txBody>
      </p:sp>
      <p:pic>
        <p:nvPicPr>
          <p:cNvPr id="7" name="图片 1" descr="C:\Users\zzp65\Desktop\图片1-1.png图片1-1"/>
          <p:cNvPicPr>
            <a:picLocks noChangeAspect="1"/>
          </p:cNvPicPr>
          <p:nvPr/>
        </p:nvPicPr>
        <p:blipFill>
          <a:blip r:embed="rId13"/>
          <a:srcRect/>
          <a:stretch>
            <a:fillRect/>
          </a:stretch>
        </p:blipFill>
        <p:spPr bwMode="auto">
          <a:xfrm>
            <a:off x="7320150" y="72008"/>
            <a:ext cx="1663700"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7.xml"/><Relationship Id="rId1" Type="http://schemas.openxmlformats.org/officeDocument/2006/relationships/hyperlink" Target="mk:@MSITStore:D:\&#24037;&#20855;\JDK_API_1_6_zh_CN.CHM::/java/lang/Comparable.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1.e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2.emf"/><Relationship Id="rId1"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hyperlink" Target="mk:@MSITStore:D:\&#24037;&#20855;\JDK_API_1_6_zh_CN.CHM::/java/util/Collection.htm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vmlDrawing" Target="../drawings/vmlDrawing3.vml"/><Relationship Id="rId3" Type="http://schemas.openxmlformats.org/officeDocument/2006/relationships/slideLayout" Target="../slideLayouts/slideLayout5.xml"/><Relationship Id="rId2" Type="http://schemas.openxmlformats.org/officeDocument/2006/relationships/image" Target="../media/image23.emf"/><Relationship Id="rId1" Type="http://schemas.openxmlformats.org/officeDocument/2006/relationships/oleObject" Target="../embeddings/oleObject3.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k:@MSITStore:H:\2015&#32423;java&#35838;&#31243;\JDK_API_1_6_zh_CN.CHM::/java/util/Comparator.html" TargetMode="External"/><Relationship Id="rId1" Type="http://schemas.openxmlformats.org/officeDocument/2006/relationships/hyperlink" Target="mk:@MSITStore:H:\2015&#32423;java&#35838;&#31243;\JDK_API_1_6_zh_CN.CHM::/java/lang/Comparable.html" TargetMode="Externa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hyperlink" Target="mk:@MSITStore:D:\&#24037;&#20855;\JDK_API_1_6_zh_CN.CHM::/java/util/Queue.html"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7.xml"/><Relationship Id="rId2" Type="http://schemas.openxmlformats.org/officeDocument/2006/relationships/hyperlink" Target="mk:@MSITStore:D:\&#24037;&#20855;\JDK_API_1_6_zh_CN.CHM::/java/lang/Comparable.html" TargetMode="External"/><Relationship Id="rId1" Type="http://schemas.openxmlformats.org/officeDocument/2006/relationships/hyperlink" Target="mk:@MSITStore:D:\&#24037;&#20855;\JDK_API_1_6_zh_CN.CHM::/java/util/Queue.html"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4.emf"/><Relationship Id="rId1" Type="http://schemas.openxmlformats.org/officeDocument/2006/relationships/oleObject" Target="../embeddings/oleObject4.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hyperlink" Target="mk:@MSITStore:D:\&#24037;&#20855;\JDK_API_1_6_zh_CN.CHM::/java/util/Set.html" TargetMode="Externa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k:@MSITStore:H:\2015&#32423;java&#35838;&#31243;\JDK_API_1_6_zh_CN.CHM::/java/lang/Comparable.html" TargetMode="Externa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第</a:t>
            </a:r>
            <a:r>
              <a:rPr altLang="en-US" dirty="0" smtClean="0"/>
              <a:t>八</a:t>
            </a:r>
            <a:r>
              <a:rPr dirty="0" smtClean="0"/>
              <a:t>章  泛型与集合</a:t>
            </a:r>
            <a:endParaRPr lang="zh-CN" altLang="en-US" dirty="0" smtClean="0"/>
          </a:p>
        </p:txBody>
      </p:sp>
      <p:sp>
        <p:nvSpPr>
          <p:cNvPr id="11" name="副标题 10"/>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dirty="0"/>
              <a:t>在实例化泛型类时，需要指定类型参数的具体类型，例如</a:t>
            </a:r>
            <a:r>
              <a:rPr dirty="0"/>
              <a:t>Integer</a:t>
            </a:r>
            <a:r>
              <a:rPr lang="zh-CN" dirty="0"/>
              <a:t>、</a:t>
            </a:r>
            <a:r>
              <a:rPr dirty="0"/>
              <a:t>String</a:t>
            </a:r>
            <a:r>
              <a:rPr lang="zh-CN" dirty="0"/>
              <a:t>或一个自定义的类等</a:t>
            </a:r>
            <a:r>
              <a:rPr lang="zh-CN" dirty="0" smtClean="0"/>
              <a:t>。</a:t>
            </a:r>
            <a:endParaRPr dirty="0" smtClean="0"/>
          </a:p>
          <a:p>
            <a:r>
              <a:rPr lang="zh-CN" dirty="0"/>
              <a:t>实例化泛型类的</a:t>
            </a:r>
            <a:r>
              <a:rPr lang="zh-CN" altLang="en-US" dirty="0" smtClean="0"/>
              <a:t>语法：</a:t>
            </a:r>
            <a:endParaRPr dirty="0" smtClean="0"/>
          </a:p>
          <a:p>
            <a:pPr>
              <a:buNone/>
            </a:pPr>
            <a:endParaRPr dirty="0"/>
          </a:p>
        </p:txBody>
      </p:sp>
      <p:sp>
        <p:nvSpPr>
          <p:cNvPr id="9" name="文本占位符 8"/>
          <p:cNvSpPr>
            <a:spLocks noGrp="1"/>
          </p:cNvSpPr>
          <p:nvPr>
            <p:ph type="body" sz="quarter" idx="11"/>
          </p:nvPr>
        </p:nvSpPr>
        <p:spPr>
          <a:xfrm>
            <a:off x="1142976" y="2500312"/>
            <a:ext cx="7643866" cy="1122397"/>
          </a:xfrm>
        </p:spPr>
        <p:txBody>
          <a:bodyPr/>
          <a:lstStyle/>
          <a:p>
            <a:r>
              <a:rPr dirty="0"/>
              <a:t>类名</a:t>
            </a:r>
            <a:r>
              <a:rPr lang="en-US" dirty="0"/>
              <a:t>&lt;</a:t>
            </a:r>
            <a:r>
              <a:rPr dirty="0"/>
              <a:t>类型参数列表</a:t>
            </a:r>
            <a:r>
              <a:rPr lang="en-US" dirty="0"/>
              <a:t>&gt; </a:t>
            </a:r>
            <a:r>
              <a:rPr dirty="0"/>
              <a:t>对象</a:t>
            </a:r>
            <a:r>
              <a:rPr lang="en-US" dirty="0"/>
              <a:t> = new </a:t>
            </a:r>
            <a:r>
              <a:rPr dirty="0"/>
              <a:t>类名</a:t>
            </a:r>
            <a:r>
              <a:rPr lang="en-US" dirty="0"/>
              <a:t>&lt;</a:t>
            </a:r>
            <a:r>
              <a:rPr dirty="0"/>
              <a:t>类型参数列表</a:t>
            </a:r>
            <a:r>
              <a:rPr lang="en-US" dirty="0"/>
              <a:t>&gt; ([</a:t>
            </a:r>
            <a:r>
              <a:rPr dirty="0"/>
              <a:t>构造方法参数列表</a:t>
            </a:r>
            <a:r>
              <a:rPr 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smtClean="0"/>
              <a:t>运行结果如下（结果</a:t>
            </a:r>
            <a:r>
              <a:rPr dirty="0" smtClean="0"/>
              <a:t>2</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034275"/>
            <a:ext cx="6215074" cy="347787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2000" dirty="0" smtClean="0">
                <a:latin typeface="Courier New" panose="02070309020205020404" pitchFamily="49" charset="0"/>
                <a:cs typeface="Courier New" panose="02070309020205020404" pitchFamily="49" charset="0"/>
              </a:rPr>
              <a:t>3</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4</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5</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a:t>
            </a:r>
            <a:endParaRPr kumimoji="1" lang="zh-CN" altLang="en-US" sz="2000" dirty="0" smtClean="0">
              <a:latin typeface="Courier New" panose="02070309020205020404" pitchFamily="49" charset="0"/>
              <a:cs typeface="Courier New" panose="02070309020205020404" pitchFamily="49" charset="0"/>
            </a:endParaRPr>
          </a:p>
          <a:p>
            <a:r>
              <a:rPr kumimoji="1" lang="zh-CN" altLang="en-US" sz="2000" dirty="0" smtClean="0">
                <a:latin typeface="Courier New" panose="02070309020205020404" pitchFamily="49" charset="0"/>
                <a:cs typeface="Courier New" panose="02070309020205020404" pitchFamily="49" charset="0"/>
              </a:rPr>
              <a:t>所有</a:t>
            </a:r>
            <a:r>
              <a:rPr kumimoji="1" lang="en-US" altLang="en-US" sz="2000" dirty="0" smtClean="0">
                <a:latin typeface="Courier New" panose="02070309020205020404" pitchFamily="49" charset="0"/>
                <a:cs typeface="Courier New" panose="02070309020205020404" pitchFamily="49" charset="0"/>
              </a:rPr>
              <a:t>value</a:t>
            </a:r>
            <a:r>
              <a:rPr kumimoji="1" lang="zh-CN" altLang="en-US" sz="2000" dirty="0" smtClean="0">
                <a:latin typeface="Courier New" panose="02070309020205020404" pitchFamily="49" charset="0"/>
                <a:cs typeface="Courier New" panose="02070309020205020404" pitchFamily="49" charset="0"/>
              </a:rPr>
              <a:t>：</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null</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zhangsan</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lisi</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wangwu</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maliu</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zhaokel</a:t>
            </a:r>
            <a:endParaRPr kumimoji="1" lang="zh-CN" altLang="en-US" sz="20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1486"/>
            <a:ext cx="8207375" cy="4000528"/>
          </a:xfrm>
        </p:spPr>
        <p:txBody>
          <a:bodyPr/>
          <a:lstStyle/>
          <a:p>
            <a:r>
              <a:rPr dirty="0"/>
              <a:t>Java</a:t>
            </a:r>
            <a:r>
              <a:rPr lang="zh-CN" dirty="0"/>
              <a:t>集合框架中还提供了两个非常实用的辅助工具类：</a:t>
            </a:r>
            <a:r>
              <a:rPr dirty="0"/>
              <a:t>Collections</a:t>
            </a:r>
            <a:r>
              <a:rPr lang="zh-CN" dirty="0"/>
              <a:t>和</a:t>
            </a:r>
            <a:r>
              <a:rPr dirty="0" smtClean="0"/>
              <a:t>Arrays</a:t>
            </a:r>
            <a:r>
              <a:rPr lang="zh-CN" dirty="0" smtClean="0"/>
              <a:t>。</a:t>
            </a:r>
            <a:endParaRPr lang="zh-CN" dirty="0"/>
          </a:p>
          <a:p>
            <a:r>
              <a:rPr dirty="0"/>
              <a:t>Collections</a:t>
            </a:r>
            <a:r>
              <a:rPr lang="zh-CN" dirty="0"/>
              <a:t>工具类提供了一些对</a:t>
            </a:r>
            <a:r>
              <a:rPr dirty="0"/>
              <a:t>Collection</a:t>
            </a:r>
            <a:r>
              <a:rPr lang="zh-CN" dirty="0"/>
              <a:t>集合常用的静态方法，例如：排序、复制、查找、以及填充等操作。</a:t>
            </a:r>
            <a:r>
              <a:rPr dirty="0"/>
              <a:t>Collections</a:t>
            </a:r>
            <a:r>
              <a:rPr lang="zh-CN" dirty="0"/>
              <a:t>工具类中常用的静态</a:t>
            </a:r>
            <a:r>
              <a:rPr lang="zh-CN" dirty="0" smtClean="0"/>
              <a:t>方法</a:t>
            </a:r>
            <a:r>
              <a:rPr lang="zh-CN" altLang="en-US" dirty="0" smtClean="0"/>
              <a:t>如下所示：</a:t>
            </a:r>
            <a:endParaRPr alt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8.5 </a:t>
            </a:r>
            <a:r>
              <a:rPr dirty="0" smtClean="0"/>
              <a:t>集合工具类</a:t>
            </a:r>
            <a:endParaRPr lang="zh-CN" altLang="en-US" dirty="0"/>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graphicFrame>
        <p:nvGraphicFramePr>
          <p:cNvPr id="10" name="表格 9"/>
          <p:cNvGraphicFramePr>
            <a:graphicFrameLocks noGrp="1"/>
          </p:cNvGraphicFramePr>
          <p:nvPr/>
        </p:nvGraphicFramePr>
        <p:xfrm>
          <a:off x="500034" y="857237"/>
          <a:ext cx="8501122" cy="3337456"/>
        </p:xfrm>
        <a:graphic>
          <a:graphicData uri="http://schemas.openxmlformats.org/drawingml/2006/table">
            <a:tbl>
              <a:tblPr/>
              <a:tblGrid>
                <a:gridCol w="4163603"/>
                <a:gridCol w="4337519"/>
              </a:tblGrid>
              <a:tr h="21431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void copy(List&lt;? super 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133350"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List&lt;? extends 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src</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将所有元素从一个列表复制到另一个列表</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void fill(List&lt;? super T&gt; list, 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使用指定元素替换指定列表中的所有元素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 extends Object &amp; Comparable&lt;? super T&gt;&gt; 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13335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max(Collection&lt;? extends 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根据自然排序，返回给定集合的最大元素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T max(Collection&lt;? extends 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13335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Comparator&lt;? super T&gt; comp)</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根据指定的比较器排序，返回给定集合的最大元素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indent="-17145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 extends Object &amp; Comparable&lt;? super T&gt;&gt; T min(Collection&lt;? extends 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根据自然排序，返回给定集合的最小元素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T min(Collection&lt;? extends 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13335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Comparator&lt;? super T&gt; comp)</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根据指定的比较器排序，返回给定集合的最小元素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 extends Comparable&lt;? super T&gt;&gt; void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13335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sort(List&lt;T&gt; list)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根据自然排序，对指定列表按升序进行排序</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graphicFrame>
        <p:nvGraphicFramePr>
          <p:cNvPr id="10" name="表格 9"/>
          <p:cNvGraphicFramePr>
            <a:graphicFrameLocks noGrp="1"/>
          </p:cNvGraphicFramePr>
          <p:nvPr/>
        </p:nvGraphicFramePr>
        <p:xfrm>
          <a:off x="428596" y="877368"/>
          <a:ext cx="8523956" cy="2908828"/>
        </p:xfrm>
        <a:graphic>
          <a:graphicData uri="http://schemas.openxmlformats.org/drawingml/2006/table">
            <a:tbl>
              <a:tblPr/>
              <a:tblGrid>
                <a:gridCol w="4786346"/>
                <a:gridCol w="3737610"/>
              </a:tblGrid>
              <a:tr h="21431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void sort(List&lt;T&gt; list, Comparator&lt;? super T&gt;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根据指定的比较器排序，对指定列表进行排序</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void swap(List&lt;?&gt; list,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j)</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在指定列表的指定位置处交换元素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Collection&lt;T&gt;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200025"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synchronizedCollection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(Collection&lt;T&gt;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返回线程安全支持同步的</a:t>
                      </a:r>
                      <a:r>
                        <a:rPr lang="en-US" sz="1400" kern="100" dirty="0">
                          <a:solidFill>
                            <a:schemeClr val="dk1"/>
                          </a:solidFill>
                          <a:latin typeface="Times New Roman" panose="02020603050405020304"/>
                          <a:ea typeface="宋体" panose="02010600030101010101" pitchFamily="2" charset="-122"/>
                          <a:cs typeface="Times New Roman" panose="02020603050405020304"/>
                        </a:rPr>
                        <a:t>collection</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List&lt;T&gt;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synchronizedList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(List&lt;T&gt; list)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返回线程安全支持同步的列表</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&lt;K,V&gt; Map&lt;K,V&gt;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synchronizedMap</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(Map&lt;K,V&gt; m)</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返回线程安全支持同步的映射</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Set&lt;T&gt;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synchronizedSet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(Set&lt;T&gt; s)</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返回线程安全支持同步的</a:t>
                      </a:r>
                      <a:r>
                        <a:rPr lang="en-US" sz="1400" kern="100" dirty="0">
                          <a:solidFill>
                            <a:schemeClr val="dk1"/>
                          </a:solidFill>
                          <a:latin typeface="Times New Roman" panose="02020603050405020304"/>
                          <a:ea typeface="宋体" panose="02010600030101010101" pitchFamily="2" charset="-122"/>
                          <a:cs typeface="Times New Roman" panose="02020603050405020304"/>
                        </a:rPr>
                        <a:t>set</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1486"/>
            <a:ext cx="8207375" cy="4000528"/>
          </a:xfrm>
        </p:spPr>
        <p:txBody>
          <a:bodyPr/>
          <a:lstStyle/>
          <a:p>
            <a:r>
              <a:rPr lang="zh-CN" dirty="0"/>
              <a:t>使用</a:t>
            </a:r>
            <a:r>
              <a:rPr dirty="0"/>
              <a:t>Collections</a:t>
            </a:r>
            <a:r>
              <a:rPr lang="zh-CN" dirty="0"/>
              <a:t>工具类为集合进行排序时，集合中的元素必须是</a:t>
            </a:r>
            <a:r>
              <a:rPr dirty="0"/>
              <a:t>Comparable</a:t>
            </a:r>
            <a:r>
              <a:rPr lang="zh-CN" dirty="0"/>
              <a:t>可比较的。</a:t>
            </a:r>
            <a:r>
              <a:rPr dirty="0"/>
              <a:t>Java</a:t>
            </a:r>
            <a:r>
              <a:rPr lang="zh-CN" dirty="0"/>
              <a:t>提供一个</a:t>
            </a:r>
            <a:r>
              <a:rPr dirty="0"/>
              <a:t>Comparable</a:t>
            </a:r>
            <a:r>
              <a:rPr lang="zh-CN" dirty="0"/>
              <a:t>接口，该接口中只有一个</a:t>
            </a:r>
            <a:r>
              <a:rPr dirty="0"/>
              <a:t>compareTo()</a:t>
            </a:r>
            <a:r>
              <a:rPr lang="zh-CN" dirty="0"/>
              <a:t>比较方法。如果一个类实现</a:t>
            </a:r>
            <a:r>
              <a:rPr dirty="0"/>
              <a:t>Comparable</a:t>
            </a:r>
            <a:r>
              <a:rPr lang="zh-CN" dirty="0"/>
              <a:t>接口，则该类的对象就可以整体进行比较排序，这种排序方式被称为类的“自然排序”，</a:t>
            </a:r>
            <a:r>
              <a:rPr dirty="0"/>
              <a:t>compareTo()</a:t>
            </a:r>
            <a:r>
              <a:rPr lang="zh-CN" dirty="0"/>
              <a:t>方法被称为</a:t>
            </a:r>
            <a:r>
              <a:rPr lang="zh-CN" dirty="0" smtClean="0"/>
              <a:t>“自然比较方法”。</a:t>
            </a:r>
            <a:endParaRPr dirty="0" smtClean="0"/>
          </a:p>
          <a:p>
            <a:r>
              <a:rPr lang="zh-CN" dirty="0"/>
              <a:t>下述</a:t>
            </a:r>
            <a:r>
              <a:rPr lang="zh-CN" dirty="0" smtClean="0"/>
              <a:t>代码</a:t>
            </a:r>
            <a:r>
              <a:rPr dirty="0"/>
              <a:t>Person.java</a:t>
            </a:r>
            <a:r>
              <a:rPr lang="zh-CN" dirty="0" smtClean="0"/>
              <a:t>定义</a:t>
            </a:r>
            <a:r>
              <a:rPr lang="zh-CN" dirty="0"/>
              <a:t>一个</a:t>
            </a:r>
            <a:r>
              <a:rPr dirty="0"/>
              <a:t>Person</a:t>
            </a:r>
            <a:r>
              <a:rPr lang="zh-CN" dirty="0"/>
              <a:t>类，该类实现</a:t>
            </a:r>
            <a:r>
              <a:rPr dirty="0"/>
              <a:t>Comparable</a:t>
            </a:r>
            <a:r>
              <a:rPr lang="zh-CN" dirty="0"/>
              <a:t>接口，并重写</a:t>
            </a:r>
            <a:r>
              <a:rPr dirty="0"/>
              <a:t>Comparable</a:t>
            </a:r>
            <a:r>
              <a:rPr lang="zh-CN" dirty="0"/>
              <a:t>接口中的</a:t>
            </a:r>
            <a:r>
              <a:rPr dirty="0"/>
              <a:t>compareTo()</a:t>
            </a:r>
            <a:r>
              <a:rPr lang="zh-CN" dirty="0"/>
              <a:t>比较</a:t>
            </a:r>
            <a:r>
              <a:rPr lang="zh-CN" dirty="0" smtClean="0"/>
              <a:t>方法</a:t>
            </a:r>
            <a:r>
              <a:rPr lang="zh-CN" altLang="en-US" dirty="0" smtClean="0"/>
              <a:t>：</a:t>
            </a:r>
            <a:endParaRPr 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798504"/>
            <a:ext cx="6215074" cy="4093428"/>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smtClean="0">
                <a:latin typeface="Courier New" panose="02070309020205020404" pitchFamily="49" charset="0"/>
                <a:cs typeface="Courier New" panose="02070309020205020404" pitchFamily="49" charset="0"/>
              </a:rPr>
              <a:t>public class Person implements Comparable&lt;Person&gt; {</a:t>
            </a:r>
            <a:endParaRPr kumimoji="1" lang="en-US" altLang="en-US" sz="1400" dirty="0" smtClean="0">
              <a:latin typeface="Courier New" panose="02070309020205020404" pitchFamily="49" charset="0"/>
              <a:cs typeface="Courier New" panose="02070309020205020404" pitchFamily="49" charset="0"/>
            </a:endParaRPr>
          </a:p>
          <a:p>
            <a:r>
              <a:rPr lang="en-US" sz="1400" dirty="0" smtClean="0"/>
              <a:t>                    	// </a:t>
            </a:r>
            <a:r>
              <a:rPr lang="zh-CN" altLang="en-US" sz="1400" dirty="0" smtClean="0"/>
              <a:t>年龄</a:t>
            </a:r>
            <a:endParaRPr lang="zh-CN" altLang="en-US" sz="1400" dirty="0" smtClean="0"/>
          </a:p>
          <a:p>
            <a:r>
              <a:rPr lang="en-US" sz="1400" dirty="0" smtClean="0"/>
              <a:t>	private </a:t>
            </a:r>
            <a:r>
              <a:rPr lang="en-US" sz="1400" dirty="0" err="1" smtClean="0"/>
              <a:t>int</a:t>
            </a:r>
            <a:r>
              <a:rPr lang="en-US" sz="1400" dirty="0" smtClean="0"/>
              <a:t> age;</a:t>
            </a:r>
            <a:endParaRPr lang="zh-CN" altLang="en-US" sz="1400" dirty="0" smtClean="0"/>
          </a:p>
          <a:p>
            <a:endParaRPr kumimoji="1" lang="en-US"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 </a:t>
            </a:r>
            <a:r>
              <a:rPr kumimoji="1" lang="zh-CN" altLang="en-US" sz="1400" dirty="0" smtClean="0">
                <a:latin typeface="Courier New" panose="02070309020205020404" pitchFamily="49" charset="0"/>
                <a:cs typeface="Courier New" panose="02070309020205020404" pitchFamily="49" charset="0"/>
              </a:rPr>
              <a:t>重写</a:t>
            </a:r>
            <a:r>
              <a:rPr kumimoji="1" lang="en-US" altLang="en-US" sz="1400" dirty="0" smtClean="0">
                <a:latin typeface="Courier New" panose="02070309020205020404" pitchFamily="49" charset="0"/>
                <a:cs typeface="Courier New" panose="02070309020205020404" pitchFamily="49" charset="0"/>
              </a:rPr>
              <a:t>Comparable</a:t>
            </a:r>
            <a:r>
              <a:rPr kumimoji="1" lang="zh-CN" altLang="en-US" sz="1400" dirty="0" smtClean="0">
                <a:latin typeface="Courier New" panose="02070309020205020404" pitchFamily="49" charset="0"/>
                <a:cs typeface="Courier New" panose="02070309020205020404" pitchFamily="49" charset="0"/>
              </a:rPr>
              <a:t>接口中的</a:t>
            </a:r>
            <a:r>
              <a:rPr kumimoji="1" lang="en-US" altLang="en-US" sz="1400" dirty="0" err="1" smtClean="0">
                <a:latin typeface="Courier New" panose="02070309020205020404" pitchFamily="49" charset="0"/>
                <a:cs typeface="Courier New" panose="02070309020205020404" pitchFamily="49" charset="0"/>
              </a:rPr>
              <a:t>compareTo</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方法</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public </a:t>
            </a:r>
            <a:r>
              <a:rPr kumimoji="1" lang="en-US" altLang="en-US" sz="1400" dirty="0" err="1" smtClean="0">
                <a:latin typeface="Courier New" panose="02070309020205020404" pitchFamily="49" charset="0"/>
                <a:cs typeface="Courier New" panose="02070309020205020404" pitchFamily="49" charset="0"/>
              </a:rPr>
              <a:t>int</a:t>
            </a:r>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compareTo</a:t>
            </a:r>
            <a:r>
              <a:rPr kumimoji="1" lang="en-US" altLang="en-US" sz="1400" dirty="0" smtClean="0">
                <a:latin typeface="Courier New" panose="02070309020205020404" pitchFamily="49" charset="0"/>
                <a:cs typeface="Courier New" panose="02070309020205020404" pitchFamily="49" charset="0"/>
              </a:rPr>
              <a:t>(Person p)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if (</a:t>
            </a:r>
            <a:r>
              <a:rPr kumimoji="1" lang="en-US" altLang="en-US" sz="1400" dirty="0" err="1" smtClean="0">
                <a:latin typeface="Courier New" panose="02070309020205020404" pitchFamily="49" charset="0"/>
                <a:cs typeface="Courier New" panose="02070309020205020404" pitchFamily="49" charset="0"/>
              </a:rPr>
              <a:t>this.age</a:t>
            </a:r>
            <a:r>
              <a:rPr kumimoji="1" lang="en-US" altLang="en-US" sz="1400" dirty="0" smtClean="0">
                <a:latin typeface="Courier New" panose="02070309020205020404" pitchFamily="49" charset="0"/>
                <a:cs typeface="Courier New" panose="02070309020205020404" pitchFamily="49" charset="0"/>
              </a:rPr>
              <a:t> &lt; </a:t>
            </a:r>
            <a:r>
              <a:rPr kumimoji="1" lang="en-US" altLang="en-US" sz="1400" dirty="0" err="1" smtClean="0">
                <a:latin typeface="Courier New" panose="02070309020205020404" pitchFamily="49" charset="0"/>
                <a:cs typeface="Courier New" panose="02070309020205020404" pitchFamily="49" charset="0"/>
              </a:rPr>
              <a:t>p.age</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 </a:t>
            </a:r>
            <a:r>
              <a:rPr kumimoji="1" lang="zh-CN" altLang="en-US" sz="1400" dirty="0" smtClean="0">
                <a:latin typeface="Courier New" panose="02070309020205020404" pitchFamily="49" charset="0"/>
                <a:cs typeface="Courier New" panose="02070309020205020404" pitchFamily="49" charset="0"/>
              </a:rPr>
              <a:t>小于</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return -1;</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 else if (</a:t>
            </a:r>
            <a:r>
              <a:rPr kumimoji="1" lang="en-US" altLang="en-US" sz="1400" dirty="0" err="1" smtClean="0">
                <a:latin typeface="Courier New" panose="02070309020205020404" pitchFamily="49" charset="0"/>
                <a:cs typeface="Courier New" panose="02070309020205020404" pitchFamily="49" charset="0"/>
              </a:rPr>
              <a:t>this.age</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p.age</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 </a:t>
            </a:r>
            <a:r>
              <a:rPr kumimoji="1" lang="zh-CN" altLang="en-US" sz="1400" dirty="0" smtClean="0">
                <a:latin typeface="Courier New" panose="02070309020205020404" pitchFamily="49" charset="0"/>
                <a:cs typeface="Courier New" panose="02070309020205020404" pitchFamily="49" charset="0"/>
              </a:rPr>
              <a:t>等于</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return 0;</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 else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 </a:t>
            </a:r>
            <a:r>
              <a:rPr kumimoji="1" lang="zh-CN" altLang="en-US" sz="1400" dirty="0" smtClean="0">
                <a:latin typeface="Courier New" panose="02070309020205020404" pitchFamily="49" charset="0"/>
                <a:cs typeface="Courier New" panose="02070309020205020404" pitchFamily="49" charset="0"/>
              </a:rPr>
              <a:t>大于</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return 1;</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1486"/>
            <a:ext cx="8207375" cy="4000528"/>
          </a:xfrm>
        </p:spPr>
        <p:txBody>
          <a:bodyPr/>
          <a:lstStyle/>
          <a:p>
            <a:r>
              <a:rPr lang="zh-CN" dirty="0" smtClean="0"/>
              <a:t>下述代码</a:t>
            </a:r>
            <a:r>
              <a:rPr dirty="0" smtClean="0"/>
              <a:t>CollectionsDemo.java</a:t>
            </a:r>
            <a:r>
              <a:rPr lang="zh-CN" dirty="0"/>
              <a:t>使用</a:t>
            </a:r>
            <a:r>
              <a:rPr dirty="0"/>
              <a:t>Collections</a:t>
            </a:r>
            <a:r>
              <a:rPr lang="zh-CN" dirty="0"/>
              <a:t>工具类对</a:t>
            </a:r>
            <a:r>
              <a:rPr dirty="0"/>
              <a:t>ArrayList</a:t>
            </a:r>
            <a:r>
              <a:rPr lang="zh-CN" dirty="0"/>
              <a:t>集合中的</a:t>
            </a:r>
            <a:r>
              <a:rPr dirty="0"/>
              <a:t>Person</a:t>
            </a:r>
            <a:r>
              <a:rPr lang="zh-CN" dirty="0"/>
              <a:t>对象元素进行排序</a:t>
            </a:r>
            <a:r>
              <a:rPr lang="zh-CN" altLang="en-US" dirty="0" smtClean="0"/>
              <a:t>：</a:t>
            </a:r>
            <a:endParaRPr 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sp>
        <p:nvSpPr>
          <p:cNvPr id="6" name="文本占位符 8"/>
          <p:cNvSpPr txBox="1"/>
          <p:nvPr/>
        </p:nvSpPr>
        <p:spPr bwMode="auto">
          <a:xfrm>
            <a:off x="928662" y="1571618"/>
            <a:ext cx="7786742" cy="35394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err="1" smtClean="0">
                <a:latin typeface="Courier New" panose="02070309020205020404" pitchFamily="49" charset="0"/>
                <a:cs typeface="Courier New" panose="02070309020205020404" pitchFamily="49" charset="0"/>
              </a:rPr>
              <a:t>ArrayList</a:t>
            </a:r>
            <a:r>
              <a:rPr kumimoji="1" lang="en-US" altLang="en-US" sz="1400" dirty="0" smtClean="0">
                <a:latin typeface="Courier New" panose="02070309020205020404" pitchFamily="49" charset="0"/>
                <a:cs typeface="Courier New" panose="02070309020205020404" pitchFamily="49" charset="0"/>
              </a:rPr>
              <a:t>&lt;Person&gt; list = new </a:t>
            </a:r>
            <a:r>
              <a:rPr kumimoji="1" lang="en-US" altLang="en-US" sz="1400" dirty="0" err="1" smtClean="0">
                <a:latin typeface="Courier New" panose="02070309020205020404" pitchFamily="49" charset="0"/>
                <a:cs typeface="Courier New" panose="02070309020205020404" pitchFamily="49" charset="0"/>
              </a:rPr>
              <a:t>ArrayList</a:t>
            </a:r>
            <a:r>
              <a:rPr kumimoji="1" lang="en-US" altLang="en-US" sz="1400" dirty="0" smtClean="0">
                <a:latin typeface="Courier New" panose="02070309020205020404" pitchFamily="49" charset="0"/>
                <a:cs typeface="Courier New" panose="02070309020205020404" pitchFamily="49" charset="0"/>
              </a:rPr>
              <a:t>&lt;&gt;();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list.add</a:t>
            </a:r>
            <a:r>
              <a:rPr kumimoji="1" lang="en-US" altLang="en-US" sz="1400" dirty="0" smtClean="0">
                <a:latin typeface="Courier New" panose="02070309020205020404" pitchFamily="49" charset="0"/>
                <a:cs typeface="Courier New" panose="02070309020205020404" pitchFamily="49" charset="0"/>
              </a:rPr>
              <a:t>(new Person(“</a:t>
            </a:r>
            <a:r>
              <a:rPr kumimoji="1" lang="zh-CN" altLang="en-US" sz="1400" dirty="0" smtClean="0">
                <a:latin typeface="Courier New" panose="02070309020205020404" pitchFamily="49" charset="0"/>
                <a:cs typeface="Courier New" panose="02070309020205020404" pitchFamily="49" charset="0"/>
              </a:rPr>
              <a:t>张三</a:t>
            </a:r>
            <a:r>
              <a:rPr kumimoji="1" lang="en-US" altLang="en-US" sz="1400" dirty="0" smtClean="0">
                <a:latin typeface="Courier New" panose="02070309020205020404" pitchFamily="49" charset="0"/>
                <a:cs typeface="Courier New" panose="02070309020205020404" pitchFamily="49" charset="0"/>
              </a:rPr>
              <a:t>”, 13, “</a:t>
            </a:r>
            <a:r>
              <a:rPr kumimoji="1" lang="zh-CN" altLang="en-US" sz="1400" dirty="0" smtClean="0">
                <a:latin typeface="Courier New" panose="02070309020205020404" pitchFamily="49" charset="0"/>
                <a:cs typeface="Courier New" panose="02070309020205020404" pitchFamily="49" charset="0"/>
              </a:rPr>
              <a:t>北京</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list.add</a:t>
            </a:r>
            <a:r>
              <a:rPr kumimoji="1" lang="en-US" altLang="en-US" sz="1400" dirty="0" smtClean="0">
                <a:latin typeface="Courier New" panose="02070309020205020404" pitchFamily="49" charset="0"/>
                <a:cs typeface="Courier New" panose="02070309020205020404" pitchFamily="49" charset="0"/>
              </a:rPr>
              <a:t>(new Person(“</a:t>
            </a:r>
            <a:r>
              <a:rPr kumimoji="1" lang="zh-CN" altLang="en-US" sz="1400" dirty="0" smtClean="0">
                <a:latin typeface="Courier New" panose="02070309020205020404" pitchFamily="49" charset="0"/>
                <a:cs typeface="Courier New" panose="02070309020205020404" pitchFamily="49" charset="0"/>
              </a:rPr>
              <a:t>李四</a:t>
            </a:r>
            <a:r>
              <a:rPr kumimoji="1" lang="en-US" altLang="en-US" sz="1400" dirty="0" smtClean="0">
                <a:latin typeface="Courier New" panose="02070309020205020404" pitchFamily="49" charset="0"/>
                <a:cs typeface="Courier New" panose="02070309020205020404" pitchFamily="49" charset="0"/>
              </a:rPr>
              <a:t>”, 8, “</a:t>
            </a:r>
            <a:r>
              <a:rPr kumimoji="1" lang="zh-CN" altLang="en-US" sz="1400" dirty="0" smtClean="0">
                <a:latin typeface="Courier New" panose="02070309020205020404" pitchFamily="49" charset="0"/>
                <a:cs typeface="Courier New" panose="02070309020205020404" pitchFamily="49" charset="0"/>
              </a:rPr>
              <a:t>上海</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list.add</a:t>
            </a:r>
            <a:r>
              <a:rPr kumimoji="1" lang="en-US" altLang="en-US" sz="1400" dirty="0" smtClean="0">
                <a:latin typeface="Courier New" panose="02070309020205020404" pitchFamily="49" charset="0"/>
                <a:cs typeface="Courier New" panose="02070309020205020404" pitchFamily="49" charset="0"/>
              </a:rPr>
              <a:t>(new Person(“</a:t>
            </a:r>
            <a:r>
              <a:rPr kumimoji="1" lang="zh-CN" altLang="en-US" sz="1400" dirty="0" smtClean="0">
                <a:latin typeface="Courier New" panose="02070309020205020404" pitchFamily="49" charset="0"/>
                <a:cs typeface="Courier New" panose="02070309020205020404" pitchFamily="49" charset="0"/>
              </a:rPr>
              <a:t>王五</a:t>
            </a:r>
            <a:r>
              <a:rPr kumimoji="1" lang="en-US" altLang="en-US" sz="1400" dirty="0" smtClean="0">
                <a:latin typeface="Courier New" panose="02070309020205020404" pitchFamily="49" charset="0"/>
                <a:cs typeface="Courier New" panose="02070309020205020404" pitchFamily="49" charset="0"/>
              </a:rPr>
              <a:t>”, 50, “</a:t>
            </a:r>
            <a:r>
              <a:rPr kumimoji="1" lang="zh-CN" altLang="en-US" sz="1400" dirty="0" smtClean="0">
                <a:latin typeface="Courier New" panose="02070309020205020404" pitchFamily="49" charset="0"/>
                <a:cs typeface="Courier New" panose="02070309020205020404" pitchFamily="49" charset="0"/>
              </a:rPr>
              <a:t>济南</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list.add</a:t>
            </a:r>
            <a:r>
              <a:rPr kumimoji="1" lang="en-US" altLang="en-US" sz="1400" dirty="0" smtClean="0">
                <a:latin typeface="Courier New" panose="02070309020205020404" pitchFamily="49" charset="0"/>
                <a:cs typeface="Courier New" panose="02070309020205020404" pitchFamily="49" charset="0"/>
              </a:rPr>
              <a:t>(new Person(“</a:t>
            </a:r>
            <a:r>
              <a:rPr kumimoji="1" lang="zh-CN" altLang="en-US" sz="1400" dirty="0" smtClean="0">
                <a:latin typeface="Courier New" panose="02070309020205020404" pitchFamily="49" charset="0"/>
                <a:cs typeface="Courier New" panose="02070309020205020404" pitchFamily="49" charset="0"/>
              </a:rPr>
              <a:t>马六</a:t>
            </a:r>
            <a:r>
              <a:rPr kumimoji="1" lang="en-US" altLang="en-US" sz="1400" dirty="0" smtClean="0">
                <a:latin typeface="Courier New" panose="02070309020205020404" pitchFamily="49" charset="0"/>
                <a:cs typeface="Courier New" panose="02070309020205020404" pitchFamily="49" charset="0"/>
              </a:rPr>
              <a:t>”, 46, “</a:t>
            </a:r>
            <a:r>
              <a:rPr kumimoji="1" lang="zh-CN" altLang="en-US" sz="1400" dirty="0" smtClean="0">
                <a:latin typeface="Courier New" panose="02070309020205020404" pitchFamily="49" charset="0"/>
                <a:cs typeface="Courier New" panose="02070309020205020404" pitchFamily="49" charset="0"/>
              </a:rPr>
              <a:t>烟台</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list.add</a:t>
            </a:r>
            <a:r>
              <a:rPr kumimoji="1" lang="en-US" altLang="en-US" sz="1400" dirty="0" smtClean="0">
                <a:latin typeface="Courier New" panose="02070309020205020404" pitchFamily="49" charset="0"/>
                <a:cs typeface="Courier New" panose="02070309020205020404" pitchFamily="49" charset="0"/>
              </a:rPr>
              <a:t>(new Person(“</a:t>
            </a:r>
            <a:r>
              <a:rPr kumimoji="1" lang="zh-CN" altLang="en-US" sz="1400" dirty="0" smtClean="0">
                <a:latin typeface="Courier New" panose="02070309020205020404" pitchFamily="49" charset="0"/>
                <a:cs typeface="Courier New" panose="02070309020205020404" pitchFamily="49" charset="0"/>
              </a:rPr>
              <a:t>赵克玲</a:t>
            </a:r>
            <a:r>
              <a:rPr kumimoji="1" lang="en-US" altLang="en-US" sz="1400" dirty="0" smtClean="0">
                <a:latin typeface="Courier New" panose="02070309020205020404" pitchFamily="49" charset="0"/>
                <a:cs typeface="Courier New" panose="02070309020205020404" pitchFamily="49" charset="0"/>
              </a:rPr>
              <a:t>”, 35, “</a:t>
            </a:r>
            <a:r>
              <a:rPr kumimoji="1" lang="zh-CN" altLang="en-US" sz="1400" dirty="0" smtClean="0">
                <a:latin typeface="Courier New" panose="02070309020205020404" pitchFamily="49" charset="0"/>
                <a:cs typeface="Courier New" panose="02070309020205020404" pitchFamily="49" charset="0"/>
              </a:rPr>
              <a:t>青岛</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(Person e : list)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Collections.sort</a:t>
            </a:r>
            <a:r>
              <a:rPr kumimoji="1" lang="en-US" altLang="en-US" sz="1400" dirty="0" smtClean="0">
                <a:latin typeface="Courier New" panose="02070309020205020404" pitchFamily="49" charset="0"/>
                <a:cs typeface="Courier New" panose="02070309020205020404" pitchFamily="49" charset="0"/>
              </a:rPr>
              <a:t>(list);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排序后：</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(Person e : list)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年龄最大：</a:t>
            </a:r>
            <a:r>
              <a:rPr kumimoji="1" lang="en-US" altLang="en-US" sz="1400" dirty="0" smtClean="0">
                <a:latin typeface="Courier New" panose="02070309020205020404" pitchFamily="49" charset="0"/>
                <a:cs typeface="Courier New" panose="02070309020205020404" pitchFamily="49" charset="0"/>
              </a:rPr>
              <a:t>” + Collections.max(list));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年龄最小：</a:t>
            </a:r>
            <a:r>
              <a:rPr kumimoji="1" lang="en-US" altLang="en-US" sz="1400" dirty="0" smtClean="0">
                <a:latin typeface="Courier New" panose="02070309020205020404" pitchFamily="49" charset="0"/>
                <a:cs typeface="Courier New" panose="02070309020205020404" pitchFamily="49" charset="0"/>
              </a:rPr>
              <a:t>" + Collections.min(list));</a:t>
            </a:r>
            <a:endParaRPr kumimoji="1" lang="zh-CN" altLang="en-US" sz="1400" dirty="0" err="1" smtClean="0">
              <a:latin typeface="Courier New" panose="02070309020205020404" pitchFamily="49" charset="0"/>
              <a:cs typeface="Courier New" panose="02070309020205020404" pitchFamily="49" charset="0"/>
            </a:endParaRPr>
          </a:p>
        </p:txBody>
      </p:sp>
      <p:sp>
        <p:nvSpPr>
          <p:cNvPr id="9" name="矩形 8"/>
          <p:cNvSpPr/>
          <p:nvPr/>
        </p:nvSpPr>
        <p:spPr bwMode="auto">
          <a:xfrm>
            <a:off x="928662" y="3500444"/>
            <a:ext cx="2643206"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3643306" y="2857502"/>
            <a:ext cx="1928826" cy="500066"/>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对集合进行排序</a:t>
            </a:r>
            <a:endParaRPr lang="zh-CN" altLang="en-US" sz="1800" b="1" i="0" dirty="0" smtClean="0">
              <a:solidFill>
                <a:srgbClr val="000000"/>
              </a:solidFill>
              <a:latin typeface="Adobe 宋体 Std L" pitchFamily="18" charset="-122"/>
              <a:ea typeface="Adobe 宋体 Std L" pitchFamily="18" charset="-122"/>
            </a:endParaRPr>
          </a:p>
        </p:txBody>
      </p:sp>
      <p:sp>
        <p:nvSpPr>
          <p:cNvPr id="11" name="矩形 10"/>
          <p:cNvSpPr/>
          <p:nvPr/>
        </p:nvSpPr>
        <p:spPr bwMode="auto">
          <a:xfrm>
            <a:off x="4429124" y="4572014"/>
            <a:ext cx="2286016"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6215074" y="3929072"/>
            <a:ext cx="2428892" cy="500066"/>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获取集合中最大元素</a:t>
            </a:r>
            <a:endParaRPr lang="zh-CN" altLang="en-US" sz="1800" b="1" i="0" dirty="0" smtClean="0">
              <a:solidFill>
                <a:srgbClr val="000000"/>
              </a:solidFill>
              <a:latin typeface="Adobe 宋体 Std L" pitchFamily="18" charset="-122"/>
              <a:ea typeface="Adobe 宋体 Std L" pitchFamily="18" charset="-122"/>
            </a:endParaRPr>
          </a:p>
        </p:txBody>
      </p:sp>
      <p:sp>
        <p:nvSpPr>
          <p:cNvPr id="13" name="矩形 12"/>
          <p:cNvSpPr/>
          <p:nvPr/>
        </p:nvSpPr>
        <p:spPr bwMode="auto">
          <a:xfrm>
            <a:off x="4429124" y="4786328"/>
            <a:ext cx="2286016"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6215074" y="4143386"/>
            <a:ext cx="2428892" cy="500066"/>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获取集合中最小元素</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12"/>
                                        </p:tgtEl>
                                        <p:attrNameLst>
                                          <p:attrName>ppt_x</p:attrName>
                                        </p:attrNameLst>
                                      </p:cBhvr>
                                      <p:tavLst>
                                        <p:tav tm="0">
                                          <p:val>
                                            <p:strVal val="ppt_x"/>
                                          </p:val>
                                        </p:tav>
                                        <p:tav tm="100000">
                                          <p:val>
                                            <p:strVal val="ppt_x"/>
                                          </p:val>
                                        </p:tav>
                                      </p:tavLst>
                                    </p:anim>
                                    <p:anim calcmode="lin" valueType="num">
                                      <p:cBhvr additive="base">
                                        <p:cTn id="43" dur="500"/>
                                        <p:tgtEl>
                                          <p:spTgt spid="12"/>
                                        </p:tgtEl>
                                        <p:attrNameLst>
                                          <p:attrName>ppt_y</p:attrName>
                                        </p:attrNameLst>
                                      </p:cBhvr>
                                      <p:tavLst>
                                        <p:tav tm="0">
                                          <p:val>
                                            <p:strVal val="ppt_y"/>
                                          </p:val>
                                        </p:tav>
                                        <p:tav tm="100000">
                                          <p:val>
                                            <p:strVal val="1+ppt_h/2"/>
                                          </p:val>
                                        </p:tav>
                                      </p:tavLst>
                                    </p:anim>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1" grpId="1" animBg="1"/>
      <p:bldP spid="12" grpId="0" animBg="1"/>
      <p:bldP spid="12" grpId="1" animBg="1"/>
      <p:bldP spid="13" grpId="0" animBg="1"/>
      <p:bldP spid="1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smtClean="0"/>
              <a:t>运行结果如下：</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034275"/>
            <a:ext cx="6215074" cy="4093428"/>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zh-CN" altLang="en-US" sz="2000" dirty="0" smtClean="0"/>
              <a:t>姓名：张三，年龄：</a:t>
            </a:r>
            <a:r>
              <a:rPr lang="en-US" sz="2000" dirty="0" smtClean="0"/>
              <a:t>13</a:t>
            </a:r>
            <a:r>
              <a:rPr lang="zh-CN" altLang="en-US" sz="2000" dirty="0" smtClean="0"/>
              <a:t>，地址：北京</a:t>
            </a:r>
            <a:endParaRPr lang="zh-CN" altLang="en-US" sz="2000" dirty="0" smtClean="0"/>
          </a:p>
          <a:p>
            <a:r>
              <a:rPr lang="zh-CN" altLang="en-US" sz="2000" dirty="0" smtClean="0"/>
              <a:t>姓名：李四，年龄：</a:t>
            </a:r>
            <a:r>
              <a:rPr lang="en-US" sz="2000" dirty="0" smtClean="0"/>
              <a:t>8</a:t>
            </a:r>
            <a:r>
              <a:rPr lang="zh-CN" altLang="en-US" sz="2000" dirty="0" smtClean="0"/>
              <a:t>，地址：上海</a:t>
            </a:r>
            <a:endParaRPr lang="zh-CN" altLang="en-US" sz="2000" dirty="0" smtClean="0"/>
          </a:p>
          <a:p>
            <a:r>
              <a:rPr lang="zh-CN" altLang="en-US" sz="2000" dirty="0" smtClean="0"/>
              <a:t>姓名：王五，年龄：</a:t>
            </a:r>
            <a:r>
              <a:rPr lang="en-US" sz="2000" dirty="0" smtClean="0"/>
              <a:t>50</a:t>
            </a:r>
            <a:r>
              <a:rPr lang="zh-CN" altLang="en-US" sz="2000" dirty="0" smtClean="0"/>
              <a:t>，地址：济南</a:t>
            </a:r>
            <a:endParaRPr lang="zh-CN" altLang="en-US" sz="2000" dirty="0" smtClean="0"/>
          </a:p>
          <a:p>
            <a:r>
              <a:rPr lang="zh-CN" altLang="en-US" sz="2000" dirty="0" smtClean="0"/>
              <a:t>姓名：马六，年龄：</a:t>
            </a:r>
            <a:r>
              <a:rPr lang="en-US" sz="2000" dirty="0" smtClean="0"/>
              <a:t>46</a:t>
            </a:r>
            <a:r>
              <a:rPr lang="zh-CN" altLang="en-US" sz="2000" dirty="0" smtClean="0"/>
              <a:t>，地址：烟台</a:t>
            </a:r>
            <a:endParaRPr lang="zh-CN" altLang="en-US" sz="2000" dirty="0" smtClean="0"/>
          </a:p>
          <a:p>
            <a:r>
              <a:rPr lang="zh-CN" altLang="en-US" sz="2000" dirty="0" smtClean="0"/>
              <a:t>姓名：赵克玲，年龄：</a:t>
            </a:r>
            <a:r>
              <a:rPr lang="en-US" sz="2000" dirty="0" smtClean="0"/>
              <a:t>35</a:t>
            </a:r>
            <a:r>
              <a:rPr lang="zh-CN" altLang="en-US" sz="2000" dirty="0" smtClean="0"/>
              <a:t>，地址：青岛</a:t>
            </a:r>
            <a:endParaRPr lang="zh-CN" altLang="en-US" sz="2000" dirty="0" smtClean="0"/>
          </a:p>
          <a:p>
            <a:r>
              <a:rPr lang="zh-CN" altLang="en-US" sz="2000" dirty="0" smtClean="0"/>
              <a:t>排序后：</a:t>
            </a:r>
            <a:endParaRPr lang="zh-CN" altLang="en-US" sz="2000" dirty="0" smtClean="0"/>
          </a:p>
          <a:p>
            <a:r>
              <a:rPr lang="zh-CN" altLang="en-US" sz="2000" dirty="0" smtClean="0"/>
              <a:t>姓名：李四，年龄：</a:t>
            </a:r>
            <a:r>
              <a:rPr lang="en-US" sz="2000" dirty="0" smtClean="0"/>
              <a:t>8</a:t>
            </a:r>
            <a:r>
              <a:rPr lang="zh-CN" altLang="en-US" sz="2000" dirty="0" smtClean="0"/>
              <a:t>，地址：上海</a:t>
            </a:r>
            <a:endParaRPr lang="zh-CN" altLang="en-US" sz="2000" dirty="0" smtClean="0"/>
          </a:p>
          <a:p>
            <a:r>
              <a:rPr lang="zh-CN" altLang="en-US" sz="2000" dirty="0" smtClean="0"/>
              <a:t>姓名：张三，年龄：</a:t>
            </a:r>
            <a:r>
              <a:rPr lang="en-US" sz="2000" dirty="0" smtClean="0"/>
              <a:t>13</a:t>
            </a:r>
            <a:r>
              <a:rPr lang="zh-CN" altLang="en-US" sz="2000" dirty="0" smtClean="0"/>
              <a:t>，地址：北京</a:t>
            </a:r>
            <a:endParaRPr lang="zh-CN" altLang="en-US" sz="2000" dirty="0" smtClean="0"/>
          </a:p>
          <a:p>
            <a:r>
              <a:rPr lang="zh-CN" altLang="en-US" sz="2000" dirty="0" smtClean="0"/>
              <a:t>姓名：赵克玲，年龄：</a:t>
            </a:r>
            <a:r>
              <a:rPr lang="en-US" sz="2000" dirty="0" smtClean="0"/>
              <a:t>35</a:t>
            </a:r>
            <a:r>
              <a:rPr lang="zh-CN" altLang="en-US" sz="2000" dirty="0" smtClean="0"/>
              <a:t>，地址：青岛</a:t>
            </a:r>
            <a:endParaRPr lang="zh-CN" altLang="en-US" sz="2000" dirty="0" smtClean="0"/>
          </a:p>
          <a:p>
            <a:r>
              <a:rPr lang="zh-CN" altLang="en-US" sz="2000" dirty="0" smtClean="0"/>
              <a:t>姓名：马六，年龄：</a:t>
            </a:r>
            <a:r>
              <a:rPr lang="en-US" sz="2000" dirty="0" smtClean="0"/>
              <a:t>46</a:t>
            </a:r>
            <a:r>
              <a:rPr lang="zh-CN" altLang="en-US" sz="2000" dirty="0" smtClean="0"/>
              <a:t>，地址：烟台</a:t>
            </a:r>
            <a:endParaRPr lang="zh-CN" altLang="en-US" sz="2000" dirty="0" smtClean="0"/>
          </a:p>
          <a:p>
            <a:r>
              <a:rPr lang="zh-CN" altLang="en-US" sz="2000" dirty="0" smtClean="0"/>
              <a:t>姓名：王五，年龄：</a:t>
            </a:r>
            <a:r>
              <a:rPr lang="en-US" sz="2000" dirty="0" smtClean="0"/>
              <a:t>50</a:t>
            </a:r>
            <a:r>
              <a:rPr lang="zh-CN" altLang="en-US" sz="2000" dirty="0" smtClean="0"/>
              <a:t>，地址：济南</a:t>
            </a:r>
            <a:endParaRPr lang="zh-CN" altLang="en-US" sz="2000" dirty="0" smtClean="0"/>
          </a:p>
          <a:p>
            <a:r>
              <a:rPr lang="zh-CN" altLang="en-US" sz="2000" dirty="0" smtClean="0"/>
              <a:t>年龄最大：姓名：王五，年龄：</a:t>
            </a:r>
            <a:r>
              <a:rPr lang="en-US" sz="2000" dirty="0" smtClean="0"/>
              <a:t>50</a:t>
            </a:r>
            <a:r>
              <a:rPr lang="zh-CN" altLang="en-US" sz="2000" dirty="0" smtClean="0"/>
              <a:t>，地址：济南</a:t>
            </a:r>
            <a:endParaRPr lang="zh-CN" altLang="en-US" sz="2000" dirty="0" smtClean="0"/>
          </a:p>
          <a:p>
            <a:r>
              <a:rPr lang="zh-CN" altLang="en-US" sz="2000" dirty="0" smtClean="0"/>
              <a:t>年龄最小：姓名：李四，年龄：</a:t>
            </a:r>
            <a:r>
              <a:rPr lang="en-US" sz="2000" dirty="0" smtClean="0"/>
              <a:t>8</a:t>
            </a:r>
            <a:r>
              <a:rPr lang="zh-CN" altLang="en-US" sz="2000" dirty="0" smtClean="0"/>
              <a:t>，地址：上海</a:t>
            </a:r>
            <a:endParaRPr kumimoji="1" lang="zh-CN" altLang="en-US" sz="20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1486"/>
            <a:ext cx="8207375" cy="4000528"/>
          </a:xfrm>
        </p:spPr>
        <p:txBody>
          <a:bodyPr/>
          <a:lstStyle/>
          <a:p>
            <a:r>
              <a:rPr dirty="0"/>
              <a:t>Arrays</a:t>
            </a:r>
            <a:r>
              <a:rPr lang="zh-CN" dirty="0"/>
              <a:t>工具类则提供了针对数组的各种静态方法，例如：排序、复制、查找等操作。</a:t>
            </a:r>
            <a:r>
              <a:rPr dirty="0"/>
              <a:t>Arrays</a:t>
            </a:r>
            <a:r>
              <a:rPr lang="zh-CN" dirty="0"/>
              <a:t>工具类常用的</a:t>
            </a:r>
            <a:r>
              <a:rPr lang="zh-CN" dirty="0" smtClean="0"/>
              <a:t>方法</a:t>
            </a:r>
            <a:r>
              <a:rPr lang="zh-CN" altLang="en-US" dirty="0" smtClean="0"/>
              <a:t>如下表所示：</a:t>
            </a:r>
            <a:endParaRPr 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graphicFrame>
        <p:nvGraphicFramePr>
          <p:cNvPr id="6" name="表格 5"/>
          <p:cNvGraphicFramePr>
            <a:graphicFrameLocks noGrp="1"/>
          </p:cNvGraphicFramePr>
          <p:nvPr/>
        </p:nvGraphicFramePr>
        <p:xfrm>
          <a:off x="428596" y="1734624"/>
          <a:ext cx="8523956" cy="2908828"/>
        </p:xfrm>
        <a:graphic>
          <a:graphicData uri="http://schemas.openxmlformats.org/drawingml/2006/table">
            <a:tbl>
              <a:tblPr/>
              <a:tblGrid>
                <a:gridCol w="4286280"/>
                <a:gridCol w="4237676"/>
              </a:tblGrid>
              <a:tr h="21431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binarySearch</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(Object[] a, Object key)</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使用二分搜索法搜索指定数组，以获得指定对象</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binarySearch</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 a, T key,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133350"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Comparator&lt;? super T&gt;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使用二分搜索法搜索指定数组，以获得指定对象</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copyOf</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 original,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newLength</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复制指定的数组，如有必要需截取或用</a:t>
                      </a:r>
                      <a:r>
                        <a:rPr lang="en-US" sz="1400" kern="100" dirty="0">
                          <a:solidFill>
                            <a:schemeClr val="dk1"/>
                          </a:solidFill>
                          <a:latin typeface="Times New Roman" panose="02020603050405020304"/>
                          <a:ea typeface="宋体" panose="02010600030101010101" pitchFamily="2" charset="-122"/>
                          <a:cs typeface="Times New Roman" panose="02020603050405020304"/>
                        </a:rPr>
                        <a:t>null</a:t>
                      </a:r>
                      <a:r>
                        <a:rPr lang="zh-CN" sz="1400" kern="100" dirty="0">
                          <a:solidFill>
                            <a:schemeClr val="dk1"/>
                          </a:solidFill>
                          <a:latin typeface="Times New Roman" panose="02020603050405020304"/>
                          <a:ea typeface="宋体" panose="02010600030101010101" pitchFamily="2" charset="-122"/>
                          <a:cs typeface="Times New Roman" panose="02020603050405020304"/>
                        </a:rPr>
                        <a:t>填充，以使副本具有指定的长度</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copyOfRange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 original,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from,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to)</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将指定数组的指定范围复制到一个新数组</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void fill(Object[] a, Object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val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将指定的值填充到指定数组的每个元素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hashCode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(Object[] a)</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基于指定数组的内容返回哈希码</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graphicFrame>
        <p:nvGraphicFramePr>
          <p:cNvPr id="6" name="表格 5"/>
          <p:cNvGraphicFramePr>
            <a:graphicFrameLocks noGrp="1"/>
          </p:cNvGraphicFramePr>
          <p:nvPr/>
        </p:nvGraphicFramePr>
        <p:xfrm>
          <a:off x="357158" y="1214428"/>
          <a:ext cx="8523956" cy="1622944"/>
        </p:xfrm>
        <a:graphic>
          <a:graphicData uri="http://schemas.openxmlformats.org/drawingml/2006/table">
            <a:tbl>
              <a:tblPr/>
              <a:tblGrid>
                <a:gridCol w="4286280"/>
                <a:gridCol w="4237676"/>
              </a:tblGrid>
              <a:tr h="21431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void sort(Object[] a)</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根据元素的</a:t>
                      </a:r>
                      <a:r>
                        <a:rPr lang="en-US" sz="1400" kern="100" dirty="0" err="1">
                          <a:solidFill>
                            <a:schemeClr val="dk1"/>
                          </a:solidFill>
                          <a:latin typeface="Times New Roman" panose="02020603050405020304"/>
                          <a:ea typeface="宋体" panose="02010600030101010101" pitchFamily="2" charset="-122"/>
                          <a:cs typeface="Times New Roman" panose="02020603050405020304"/>
                          <a:hlinkClick r:id="rId1" tooltip="java.lang 中的接口" action="ppaction://hlinkfile"/>
                        </a:rPr>
                        <a:t>自然顺序</a:t>
                      </a:r>
                      <a:r>
                        <a:rPr lang="zh-CN" sz="1400" kern="100" dirty="0">
                          <a:solidFill>
                            <a:schemeClr val="dk1"/>
                          </a:solidFill>
                          <a:latin typeface="Times New Roman" panose="02020603050405020304"/>
                          <a:ea typeface="宋体" panose="02010600030101010101" pitchFamily="2" charset="-122"/>
                          <a:cs typeface="Times New Roman" panose="02020603050405020304"/>
                        </a:rPr>
                        <a:t>对指定数组进行升序排序</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&lt;T&gt; void sort(T[] a, Comparator&lt;? super T&gt;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根据指定比较器对指定数组进行排序</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static String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toString</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(Object[] a)</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返回指定数组内容的字符串表示形式</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smtClean="0"/>
              <a:t>【示例】</a:t>
            </a:r>
            <a:r>
              <a:rPr lang="zh-CN" dirty="0"/>
              <a:t>实例化泛型类</a:t>
            </a:r>
            <a:r>
              <a:rPr lang="zh-CN" altLang="en-US" dirty="0" smtClean="0"/>
              <a:t>：</a:t>
            </a:r>
            <a:endParaRPr dirty="0" smtClean="0"/>
          </a:p>
          <a:p>
            <a:endParaRPr dirty="0" smtClean="0"/>
          </a:p>
          <a:p>
            <a:pPr>
              <a:buNone/>
            </a:pPr>
            <a:endParaRPr dirty="0" smtClean="0"/>
          </a:p>
          <a:p>
            <a:pPr>
              <a:buNone/>
            </a:pPr>
            <a:endParaRPr dirty="0"/>
          </a:p>
        </p:txBody>
      </p:sp>
      <p:sp>
        <p:nvSpPr>
          <p:cNvPr id="9" name="文本占位符 8"/>
          <p:cNvSpPr>
            <a:spLocks noGrp="1"/>
          </p:cNvSpPr>
          <p:nvPr>
            <p:ph type="body" sz="quarter" idx="11"/>
          </p:nvPr>
        </p:nvSpPr>
        <p:spPr>
          <a:xfrm>
            <a:off x="1000100" y="1997987"/>
            <a:ext cx="7643866" cy="430887"/>
          </a:xfrm>
        </p:spPr>
        <p:txBody>
          <a:bodyPr/>
          <a:lstStyle/>
          <a:p>
            <a:r>
              <a:rPr lang="en-US" sz="1600" dirty="0"/>
              <a:t>Node&lt;String&gt; </a:t>
            </a:r>
            <a:r>
              <a:rPr lang="en-US" sz="1600" dirty="0" err="1"/>
              <a:t>myNode</a:t>
            </a:r>
            <a:r>
              <a:rPr lang="en-US" sz="1600" dirty="0"/>
              <a:t> = new Node&lt;String&gt; ();</a:t>
            </a:r>
            <a:endParaRPr sz="1600"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357172"/>
            <a:ext cx="8207375" cy="3857649"/>
          </a:xfrm>
        </p:spPr>
        <p:txBody>
          <a:bodyPr/>
          <a:lstStyle/>
          <a:p>
            <a:r>
              <a:rPr lang="zh-CN" dirty="0"/>
              <a:t>下述</a:t>
            </a:r>
            <a:r>
              <a:rPr lang="zh-CN" dirty="0" smtClean="0"/>
              <a:t>代码</a:t>
            </a:r>
            <a:r>
              <a:rPr dirty="0" smtClean="0"/>
              <a:t>ArraysDemo.java</a:t>
            </a:r>
            <a:r>
              <a:rPr lang="zh-CN" dirty="0" smtClean="0"/>
              <a:t>使用</a:t>
            </a:r>
            <a:r>
              <a:rPr dirty="0"/>
              <a:t>Arrays</a:t>
            </a:r>
            <a:r>
              <a:rPr lang="zh-CN" dirty="0"/>
              <a:t>工具类对对象数组进行排序</a:t>
            </a:r>
            <a:r>
              <a:rPr lang="zh-CN" altLang="en-US" dirty="0" smtClean="0"/>
              <a:t>：</a:t>
            </a:r>
            <a:endParaRPr dirty="0" smtClean="0"/>
          </a:p>
          <a:p>
            <a:endParaRPr dirty="0" smtClean="0"/>
          </a:p>
          <a:p>
            <a:endParaRPr dirty="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1000100" y="785801"/>
            <a:ext cx="6215074" cy="440120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smtClean="0">
                <a:latin typeface="Courier New" panose="02070309020205020404" pitchFamily="49" charset="0"/>
                <a:cs typeface="Courier New" panose="02070309020205020404" pitchFamily="49" charset="0"/>
              </a:rPr>
              <a:t>Person[] p = new Person[5];</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p[0] = new Person("</a:t>
            </a:r>
            <a:r>
              <a:rPr kumimoji="1" lang="zh-CN" altLang="en-US" sz="1400" dirty="0" smtClean="0">
                <a:latin typeface="Courier New" panose="02070309020205020404" pitchFamily="49" charset="0"/>
                <a:cs typeface="Courier New" panose="02070309020205020404" pitchFamily="49" charset="0"/>
              </a:rPr>
              <a:t>张三</a:t>
            </a:r>
            <a:r>
              <a:rPr kumimoji="1" lang="en-US" altLang="en-US" sz="1400" dirty="0" smtClean="0">
                <a:latin typeface="Courier New" panose="02070309020205020404" pitchFamily="49" charset="0"/>
                <a:cs typeface="Courier New" panose="02070309020205020404" pitchFamily="49" charset="0"/>
              </a:rPr>
              <a:t>", 13, "</a:t>
            </a:r>
            <a:r>
              <a:rPr kumimoji="1" lang="zh-CN" altLang="en-US" sz="1400" dirty="0" smtClean="0">
                <a:latin typeface="Courier New" panose="02070309020205020404" pitchFamily="49" charset="0"/>
                <a:cs typeface="Courier New" panose="02070309020205020404" pitchFamily="49" charset="0"/>
              </a:rPr>
              <a:t>北京</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p[1] = new Person("</a:t>
            </a:r>
            <a:r>
              <a:rPr kumimoji="1" lang="zh-CN" altLang="en-US" sz="1400" dirty="0" smtClean="0">
                <a:latin typeface="Courier New" panose="02070309020205020404" pitchFamily="49" charset="0"/>
                <a:cs typeface="Courier New" panose="02070309020205020404" pitchFamily="49" charset="0"/>
              </a:rPr>
              <a:t>李四</a:t>
            </a:r>
            <a:r>
              <a:rPr kumimoji="1" lang="en-US" altLang="en-US" sz="1400" dirty="0" smtClean="0">
                <a:latin typeface="Courier New" panose="02070309020205020404" pitchFamily="49" charset="0"/>
                <a:cs typeface="Courier New" panose="02070309020205020404" pitchFamily="49" charset="0"/>
              </a:rPr>
              <a:t>", 8, "</a:t>
            </a:r>
            <a:r>
              <a:rPr kumimoji="1" lang="zh-CN" altLang="en-US" sz="1400" dirty="0" smtClean="0">
                <a:latin typeface="Courier New" panose="02070309020205020404" pitchFamily="49" charset="0"/>
                <a:cs typeface="Courier New" panose="02070309020205020404" pitchFamily="49" charset="0"/>
              </a:rPr>
              <a:t>上海</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p[2] = new Person("</a:t>
            </a:r>
            <a:r>
              <a:rPr kumimoji="1" lang="zh-CN" altLang="en-US" sz="1400" dirty="0" smtClean="0">
                <a:latin typeface="Courier New" panose="02070309020205020404" pitchFamily="49" charset="0"/>
                <a:cs typeface="Courier New" panose="02070309020205020404" pitchFamily="49" charset="0"/>
              </a:rPr>
              <a:t>王五</a:t>
            </a:r>
            <a:r>
              <a:rPr kumimoji="1" lang="en-US" altLang="en-US" sz="1400" dirty="0" smtClean="0">
                <a:latin typeface="Courier New" panose="02070309020205020404" pitchFamily="49" charset="0"/>
                <a:cs typeface="Courier New" panose="02070309020205020404" pitchFamily="49" charset="0"/>
              </a:rPr>
              <a:t>", 50, "</a:t>
            </a:r>
            <a:r>
              <a:rPr kumimoji="1" lang="zh-CN" altLang="en-US" sz="1400" dirty="0" smtClean="0">
                <a:latin typeface="Courier New" panose="02070309020205020404" pitchFamily="49" charset="0"/>
                <a:cs typeface="Courier New" panose="02070309020205020404" pitchFamily="49" charset="0"/>
              </a:rPr>
              <a:t>济南</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p[3] = new Person("</a:t>
            </a:r>
            <a:r>
              <a:rPr kumimoji="1" lang="zh-CN" altLang="en-US" sz="1400" dirty="0" smtClean="0">
                <a:latin typeface="Courier New" panose="02070309020205020404" pitchFamily="49" charset="0"/>
                <a:cs typeface="Courier New" panose="02070309020205020404" pitchFamily="49" charset="0"/>
              </a:rPr>
              <a:t>马六</a:t>
            </a:r>
            <a:r>
              <a:rPr kumimoji="1" lang="en-US" altLang="en-US" sz="1400" dirty="0" smtClean="0">
                <a:latin typeface="Courier New" panose="02070309020205020404" pitchFamily="49" charset="0"/>
                <a:cs typeface="Courier New" panose="02070309020205020404" pitchFamily="49" charset="0"/>
              </a:rPr>
              <a:t>", 46, "</a:t>
            </a:r>
            <a:r>
              <a:rPr kumimoji="1" lang="zh-CN" altLang="en-US" sz="1400" dirty="0" smtClean="0">
                <a:latin typeface="Courier New" panose="02070309020205020404" pitchFamily="49" charset="0"/>
                <a:cs typeface="Courier New" panose="02070309020205020404" pitchFamily="49" charset="0"/>
              </a:rPr>
              <a:t>烟台</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p[4] = new Person("</a:t>
            </a:r>
            <a:r>
              <a:rPr kumimoji="1" lang="zh-CN" altLang="en-US" sz="1400" dirty="0" smtClean="0">
                <a:latin typeface="Courier New" panose="02070309020205020404" pitchFamily="49" charset="0"/>
                <a:cs typeface="Courier New" panose="02070309020205020404" pitchFamily="49" charset="0"/>
              </a:rPr>
              <a:t>赵克玲</a:t>
            </a:r>
            <a:r>
              <a:rPr kumimoji="1" lang="en-US" altLang="en-US" sz="1400" dirty="0" smtClean="0">
                <a:latin typeface="Courier New" panose="02070309020205020404" pitchFamily="49" charset="0"/>
                <a:cs typeface="Courier New" panose="02070309020205020404" pitchFamily="49" charset="0"/>
              </a:rPr>
              <a:t>", 35, "</a:t>
            </a:r>
            <a:r>
              <a:rPr kumimoji="1" lang="zh-CN" altLang="en-US" sz="1400" dirty="0" smtClean="0">
                <a:latin typeface="Courier New" panose="02070309020205020404" pitchFamily="49" charset="0"/>
                <a:cs typeface="Courier New" panose="02070309020205020404" pitchFamily="49" charset="0"/>
              </a:rPr>
              <a:t>青岛</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(Person e : p)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Arrays.sort</a:t>
            </a:r>
            <a:r>
              <a:rPr kumimoji="1" lang="en-US" altLang="en-US" sz="1400" dirty="0" smtClean="0">
                <a:latin typeface="Courier New" panose="02070309020205020404" pitchFamily="49" charset="0"/>
                <a:cs typeface="Courier New" panose="02070309020205020404" pitchFamily="49" charset="0"/>
              </a:rPr>
              <a:t>(p);</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排序后：</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(Person e : p)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Arrays.toString</a:t>
            </a:r>
            <a:r>
              <a:rPr kumimoji="1" lang="en-US" altLang="en-US" sz="1400" dirty="0" smtClean="0">
                <a:latin typeface="Courier New" panose="02070309020205020404" pitchFamily="49" charset="0"/>
                <a:cs typeface="Courier New" panose="02070309020205020404" pitchFamily="49" charset="0"/>
              </a:rPr>
              <a:t>(p));</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Person[] copy = </a:t>
            </a:r>
            <a:r>
              <a:rPr kumimoji="1" lang="en-US" altLang="en-US" sz="1400" dirty="0" err="1" smtClean="0">
                <a:latin typeface="Courier New" panose="02070309020205020404" pitchFamily="49" charset="0"/>
                <a:cs typeface="Courier New" panose="02070309020205020404" pitchFamily="49" charset="0"/>
              </a:rPr>
              <a:t>Arrays.copyOfRange</a:t>
            </a:r>
            <a:r>
              <a:rPr kumimoji="1" lang="en-US" altLang="en-US" sz="1400" dirty="0" smtClean="0">
                <a:latin typeface="Courier New" panose="02070309020205020404" pitchFamily="49" charset="0"/>
                <a:cs typeface="Courier New" panose="02070309020205020404" pitchFamily="49" charset="0"/>
              </a:rPr>
              <a:t>(p, 1, 4);</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拷贝后：</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(Person e : copy)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1000100" y="2714626"/>
            <a:ext cx="1714512"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000364" y="2071684"/>
            <a:ext cx="1928826" cy="500066"/>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对数组进行排序</a:t>
            </a:r>
            <a:endParaRPr lang="zh-CN" altLang="en-US" sz="1800" b="1" i="0" dirty="0" smtClean="0">
              <a:solidFill>
                <a:srgbClr val="000000"/>
              </a:solidFill>
              <a:latin typeface="Adobe 宋体 Std L" pitchFamily="18" charset="-122"/>
              <a:ea typeface="Adobe 宋体 Std L" pitchFamily="18" charset="-122"/>
            </a:endParaRPr>
          </a:p>
        </p:txBody>
      </p:sp>
      <p:sp>
        <p:nvSpPr>
          <p:cNvPr id="10" name="矩形 9"/>
          <p:cNvSpPr/>
          <p:nvPr/>
        </p:nvSpPr>
        <p:spPr bwMode="auto">
          <a:xfrm>
            <a:off x="3071802" y="3786196"/>
            <a:ext cx="2000264"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5072066" y="3143254"/>
            <a:ext cx="3143272" cy="500066"/>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将数组内容转化为字符串</a:t>
            </a:r>
            <a:endParaRPr lang="zh-CN" altLang="en-US" sz="1800" b="1" i="0" dirty="0" smtClean="0">
              <a:solidFill>
                <a:srgbClr val="000000"/>
              </a:solidFill>
              <a:latin typeface="Adobe 宋体 Std L" pitchFamily="18" charset="-122"/>
              <a:ea typeface="Adobe 宋体 Std L" pitchFamily="18" charset="-122"/>
            </a:endParaRPr>
          </a:p>
        </p:txBody>
      </p:sp>
      <p:sp>
        <p:nvSpPr>
          <p:cNvPr id="13" name="矩形 12"/>
          <p:cNvSpPr/>
          <p:nvPr/>
        </p:nvSpPr>
        <p:spPr bwMode="auto">
          <a:xfrm>
            <a:off x="2714612" y="4071948"/>
            <a:ext cx="3071834"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5000628" y="4572014"/>
            <a:ext cx="1428760" cy="500066"/>
          </a:xfrm>
          <a:prstGeom prst="wedgeRoundRectCallout">
            <a:avLst>
              <a:gd name="adj1" fmla="val -58865"/>
              <a:gd name="adj2" fmla="val -106630"/>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数组拷贝</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P spid="10" grpId="0" animBg="1"/>
      <p:bldP spid="12" grpId="0" animBg="1"/>
      <p:bldP spid="13" grpId="0" animBg="1"/>
      <p:bldP spid="1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85800"/>
            <a:ext cx="8207375" cy="3857649"/>
          </a:xfrm>
        </p:spPr>
        <p:txBody>
          <a:bodyPr/>
          <a:lstStyle/>
          <a:p>
            <a:r>
              <a:rPr lang="zh-CN" altLang="en-US" dirty="0" smtClean="0"/>
              <a:t>运行结果如下（结果</a:t>
            </a:r>
            <a:r>
              <a:rPr dirty="0" smtClean="0"/>
              <a:t>1</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571618"/>
            <a:ext cx="6215074" cy="347787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zh-CN" altLang="en-US" sz="2000" dirty="0" smtClean="0"/>
              <a:t>姓名：张三，年龄：</a:t>
            </a:r>
            <a:r>
              <a:rPr lang="en-US" altLang="en-US" sz="2000" dirty="0" smtClean="0"/>
              <a:t>13</a:t>
            </a:r>
            <a:r>
              <a:rPr lang="zh-CN" altLang="en-US" sz="2000" dirty="0" smtClean="0"/>
              <a:t>，地址：北京</a:t>
            </a:r>
            <a:endParaRPr lang="zh-CN" altLang="en-US" sz="2000" dirty="0" smtClean="0"/>
          </a:p>
          <a:p>
            <a:r>
              <a:rPr lang="zh-CN" altLang="en-US" sz="2000" dirty="0" smtClean="0"/>
              <a:t>姓名：李四，年龄：</a:t>
            </a:r>
            <a:r>
              <a:rPr lang="en-US" altLang="en-US" sz="2000" dirty="0" smtClean="0"/>
              <a:t>8</a:t>
            </a:r>
            <a:r>
              <a:rPr lang="zh-CN" altLang="en-US" sz="2000" dirty="0" smtClean="0"/>
              <a:t>，地址：上海</a:t>
            </a:r>
            <a:endParaRPr lang="zh-CN" altLang="en-US" sz="2000" dirty="0" smtClean="0"/>
          </a:p>
          <a:p>
            <a:r>
              <a:rPr lang="zh-CN" altLang="en-US" sz="2000" dirty="0" smtClean="0"/>
              <a:t>姓名：王五，年龄：</a:t>
            </a:r>
            <a:r>
              <a:rPr lang="en-US" altLang="en-US" sz="2000" dirty="0" smtClean="0"/>
              <a:t>50</a:t>
            </a:r>
            <a:r>
              <a:rPr lang="zh-CN" altLang="en-US" sz="2000" dirty="0" smtClean="0"/>
              <a:t>，地址：济南</a:t>
            </a:r>
            <a:endParaRPr lang="zh-CN" altLang="en-US" sz="2000" dirty="0" smtClean="0"/>
          </a:p>
          <a:p>
            <a:r>
              <a:rPr lang="zh-CN" altLang="en-US" sz="2000" dirty="0" smtClean="0"/>
              <a:t>姓名：马六，年龄：</a:t>
            </a:r>
            <a:r>
              <a:rPr lang="en-US" altLang="en-US" sz="2000" dirty="0" smtClean="0"/>
              <a:t>46</a:t>
            </a:r>
            <a:r>
              <a:rPr lang="zh-CN" altLang="en-US" sz="2000" dirty="0" smtClean="0"/>
              <a:t>，地址：烟台</a:t>
            </a:r>
            <a:endParaRPr lang="zh-CN" altLang="en-US" sz="2000" dirty="0" smtClean="0"/>
          </a:p>
          <a:p>
            <a:r>
              <a:rPr lang="zh-CN" altLang="en-US" sz="2000" dirty="0" smtClean="0"/>
              <a:t>姓名：赵克玲，年龄：</a:t>
            </a:r>
            <a:r>
              <a:rPr lang="en-US" altLang="en-US" sz="2000" dirty="0" smtClean="0"/>
              <a:t>35</a:t>
            </a:r>
            <a:r>
              <a:rPr lang="zh-CN" altLang="en-US" sz="2000" dirty="0" smtClean="0"/>
              <a:t>，地址：青岛</a:t>
            </a:r>
            <a:endParaRPr lang="zh-CN" altLang="en-US" sz="2000" dirty="0" smtClean="0"/>
          </a:p>
          <a:p>
            <a:r>
              <a:rPr lang="zh-CN" altLang="en-US" sz="2000" dirty="0" smtClean="0"/>
              <a:t>排序后：</a:t>
            </a:r>
            <a:endParaRPr lang="zh-CN" altLang="en-US" sz="2000" dirty="0" smtClean="0"/>
          </a:p>
          <a:p>
            <a:r>
              <a:rPr lang="zh-CN" altLang="en-US" sz="2000" dirty="0" smtClean="0"/>
              <a:t>姓名：李四，年龄：</a:t>
            </a:r>
            <a:r>
              <a:rPr lang="en-US" altLang="en-US" sz="2000" dirty="0" smtClean="0"/>
              <a:t>8</a:t>
            </a:r>
            <a:r>
              <a:rPr lang="zh-CN" altLang="en-US" sz="2000" dirty="0" smtClean="0"/>
              <a:t>，地址：上海</a:t>
            </a:r>
            <a:endParaRPr lang="zh-CN" altLang="en-US" sz="2000" dirty="0" smtClean="0"/>
          </a:p>
          <a:p>
            <a:r>
              <a:rPr lang="zh-CN" altLang="en-US" sz="2000" dirty="0" smtClean="0"/>
              <a:t>姓名：张三，年龄：</a:t>
            </a:r>
            <a:r>
              <a:rPr lang="en-US" altLang="en-US" sz="2000" dirty="0" smtClean="0"/>
              <a:t>13</a:t>
            </a:r>
            <a:r>
              <a:rPr lang="zh-CN" altLang="en-US" sz="2000" dirty="0" smtClean="0"/>
              <a:t>，地址：北京</a:t>
            </a:r>
            <a:endParaRPr lang="zh-CN" altLang="en-US" sz="2000" dirty="0" smtClean="0"/>
          </a:p>
          <a:p>
            <a:r>
              <a:rPr lang="zh-CN" altLang="en-US" sz="2000" dirty="0" smtClean="0"/>
              <a:t>姓名：赵克玲，年龄：</a:t>
            </a:r>
            <a:r>
              <a:rPr lang="en-US" altLang="en-US" sz="2000" dirty="0" smtClean="0"/>
              <a:t>35</a:t>
            </a:r>
            <a:r>
              <a:rPr lang="zh-CN" altLang="en-US" sz="2000" dirty="0" smtClean="0"/>
              <a:t>，地址：青岛</a:t>
            </a:r>
            <a:endParaRPr lang="zh-CN" altLang="en-US" sz="2000" dirty="0" smtClean="0"/>
          </a:p>
          <a:p>
            <a:r>
              <a:rPr lang="zh-CN" altLang="en-US" sz="2000" dirty="0" smtClean="0"/>
              <a:t>姓名：马六，年龄：</a:t>
            </a:r>
            <a:r>
              <a:rPr lang="en-US" altLang="en-US" sz="2000" dirty="0" smtClean="0"/>
              <a:t>46</a:t>
            </a:r>
            <a:r>
              <a:rPr lang="zh-CN" altLang="en-US" sz="2000" dirty="0" smtClean="0"/>
              <a:t>，地址：烟台</a:t>
            </a:r>
            <a:endParaRPr lang="zh-CN" altLang="en-US" sz="2000" dirty="0" smtClean="0"/>
          </a:p>
          <a:p>
            <a:r>
              <a:rPr lang="zh-CN" altLang="en-US" sz="2000" dirty="0" smtClean="0"/>
              <a:t>姓名：王五，年龄：</a:t>
            </a:r>
            <a:r>
              <a:rPr lang="en-US" altLang="en-US" sz="2000" dirty="0" smtClean="0"/>
              <a:t>50</a:t>
            </a:r>
            <a:r>
              <a:rPr lang="zh-CN" altLang="en-US" sz="2000" dirty="0" smtClean="0"/>
              <a:t>，地址：济南</a:t>
            </a:r>
            <a:endParaRPr lang="zh-CN" altLang="en-US" sz="2000" dirty="0" smtClean="0"/>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85800"/>
            <a:ext cx="8207375" cy="3857649"/>
          </a:xfrm>
        </p:spPr>
        <p:txBody>
          <a:bodyPr/>
          <a:lstStyle/>
          <a:p>
            <a:r>
              <a:rPr lang="zh-CN" altLang="en-US" dirty="0" smtClean="0"/>
              <a:t>运行结果如下（结果</a:t>
            </a:r>
            <a:r>
              <a:rPr dirty="0" smtClean="0"/>
              <a:t>2</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731717"/>
            <a:ext cx="6215074" cy="255454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altLang="en-US" sz="2000" dirty="0" smtClean="0"/>
              <a:t>[</a:t>
            </a:r>
            <a:r>
              <a:rPr lang="zh-CN" altLang="en-US" sz="2000" dirty="0" smtClean="0"/>
              <a:t>姓名：李四，年龄：</a:t>
            </a:r>
            <a:r>
              <a:rPr lang="en-US" altLang="en-US" sz="2000" dirty="0" smtClean="0"/>
              <a:t>8</a:t>
            </a:r>
            <a:r>
              <a:rPr lang="zh-CN" altLang="en-US" sz="2000" dirty="0" smtClean="0"/>
              <a:t>，地址：上海</a:t>
            </a:r>
            <a:r>
              <a:rPr lang="en-US" altLang="en-US" sz="2000" dirty="0" smtClean="0"/>
              <a:t>, </a:t>
            </a:r>
            <a:r>
              <a:rPr lang="zh-CN" altLang="en-US" sz="2000" dirty="0" smtClean="0"/>
              <a:t>姓名：张三，年龄：</a:t>
            </a:r>
            <a:r>
              <a:rPr lang="en-US" altLang="en-US" sz="2000" dirty="0" smtClean="0"/>
              <a:t>13</a:t>
            </a:r>
            <a:r>
              <a:rPr lang="zh-CN" altLang="en-US" sz="2000" dirty="0" smtClean="0"/>
              <a:t>，地址：北京</a:t>
            </a:r>
            <a:r>
              <a:rPr lang="en-US" altLang="en-US" sz="2000" dirty="0" smtClean="0"/>
              <a:t>, </a:t>
            </a:r>
            <a:r>
              <a:rPr lang="zh-CN" altLang="en-US" sz="2000" dirty="0" smtClean="0"/>
              <a:t>姓名：赵克玲，年龄：</a:t>
            </a:r>
            <a:r>
              <a:rPr lang="en-US" altLang="en-US" sz="2000" dirty="0" smtClean="0"/>
              <a:t>35</a:t>
            </a:r>
            <a:r>
              <a:rPr lang="zh-CN" altLang="en-US" sz="2000" dirty="0" smtClean="0"/>
              <a:t>，地址：青岛</a:t>
            </a:r>
            <a:r>
              <a:rPr lang="en-US" altLang="en-US" sz="2000" dirty="0" smtClean="0"/>
              <a:t>, </a:t>
            </a:r>
            <a:r>
              <a:rPr lang="zh-CN" altLang="en-US" sz="2000" dirty="0" smtClean="0"/>
              <a:t>姓名：马六，年龄：</a:t>
            </a:r>
            <a:r>
              <a:rPr lang="en-US" altLang="en-US" sz="2000" dirty="0" smtClean="0"/>
              <a:t>46</a:t>
            </a:r>
            <a:r>
              <a:rPr lang="zh-CN" altLang="en-US" sz="2000" dirty="0" smtClean="0"/>
              <a:t>，地址：烟台</a:t>
            </a:r>
            <a:r>
              <a:rPr lang="en-US" altLang="en-US" sz="2000" dirty="0" smtClean="0"/>
              <a:t>, </a:t>
            </a:r>
            <a:r>
              <a:rPr lang="zh-CN" altLang="en-US" sz="2000" dirty="0" smtClean="0"/>
              <a:t>姓名：王五，年龄：</a:t>
            </a:r>
            <a:r>
              <a:rPr lang="en-US" altLang="en-US" sz="2000" dirty="0" smtClean="0"/>
              <a:t>50</a:t>
            </a:r>
            <a:r>
              <a:rPr lang="zh-CN" altLang="en-US" sz="2000" dirty="0" smtClean="0"/>
              <a:t>，地址：济南</a:t>
            </a:r>
            <a:r>
              <a:rPr lang="en-US" altLang="en-US" sz="2000" dirty="0" smtClean="0"/>
              <a:t>]</a:t>
            </a:r>
            <a:endParaRPr lang="en-US" altLang="en-US" sz="2000" dirty="0" smtClean="0"/>
          </a:p>
          <a:p>
            <a:r>
              <a:rPr lang="zh-CN" altLang="en-US" sz="2000" dirty="0" smtClean="0"/>
              <a:t> 拷贝后：</a:t>
            </a:r>
            <a:endParaRPr lang="zh-CN" altLang="en-US" sz="2000" dirty="0" smtClean="0"/>
          </a:p>
          <a:p>
            <a:r>
              <a:rPr lang="zh-CN" altLang="en-US" sz="2000" dirty="0" smtClean="0"/>
              <a:t>姓名：张三，年龄：</a:t>
            </a:r>
            <a:r>
              <a:rPr lang="en-US" altLang="en-US" sz="2000" dirty="0" smtClean="0"/>
              <a:t>13</a:t>
            </a:r>
            <a:r>
              <a:rPr lang="zh-CN" altLang="en-US" sz="2000" dirty="0" smtClean="0"/>
              <a:t>，地址：北京</a:t>
            </a:r>
            <a:endParaRPr lang="zh-CN" altLang="en-US" sz="2000" dirty="0" smtClean="0"/>
          </a:p>
          <a:p>
            <a:r>
              <a:rPr lang="zh-CN" altLang="en-US" sz="2000" dirty="0" smtClean="0"/>
              <a:t>姓名：赵克玲，年龄：</a:t>
            </a:r>
            <a:r>
              <a:rPr lang="en-US" altLang="en-US" sz="2000" dirty="0" smtClean="0"/>
              <a:t>35</a:t>
            </a:r>
            <a:r>
              <a:rPr lang="zh-CN" altLang="en-US" sz="2000" dirty="0" smtClean="0"/>
              <a:t>，地址：青岛</a:t>
            </a:r>
            <a:endParaRPr lang="zh-CN" altLang="en-US" sz="2000" dirty="0" smtClean="0"/>
          </a:p>
          <a:p>
            <a:r>
              <a:rPr lang="zh-CN" altLang="en-US" sz="2000" dirty="0" smtClean="0"/>
              <a:t>姓名：马六，年龄：</a:t>
            </a:r>
            <a:r>
              <a:rPr lang="en-US" altLang="en-US" sz="2000" dirty="0" smtClean="0"/>
              <a:t>46</a:t>
            </a:r>
            <a:r>
              <a:rPr lang="zh-CN" altLang="en-US" sz="2000" dirty="0" smtClean="0"/>
              <a:t>，地址：烟台</a:t>
            </a:r>
            <a:endParaRPr lang="zh-CN" altLang="en-US" sz="2000" dirty="0" smtClean="0"/>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dirty="0"/>
              <a:t>Java</a:t>
            </a:r>
            <a:r>
              <a:rPr lang="zh-CN" sz="1800" dirty="0"/>
              <a:t>引入“参数化类型（</a:t>
            </a:r>
            <a:r>
              <a:rPr sz="1800" dirty="0"/>
              <a:t>parameterized type</a:t>
            </a:r>
            <a:r>
              <a:rPr lang="zh-CN" sz="1800" dirty="0"/>
              <a:t>）”的概念，这种参数化类型称为“泛型（</a:t>
            </a:r>
            <a:r>
              <a:rPr sz="1800" dirty="0"/>
              <a:t>Generic</a:t>
            </a:r>
            <a:r>
              <a:rPr lang="zh-CN" sz="1800" dirty="0"/>
              <a:t>）”</a:t>
            </a:r>
            <a:endParaRPr lang="zh-CN" sz="1800" dirty="0"/>
          </a:p>
          <a:p>
            <a:pPr lvl="0"/>
            <a:r>
              <a:rPr lang="zh-CN" sz="1800" dirty="0"/>
              <a:t>通配符是由“</a:t>
            </a:r>
            <a:r>
              <a:rPr sz="1800" dirty="0"/>
              <a:t>?</a:t>
            </a:r>
            <a:r>
              <a:rPr lang="zh-CN" sz="1800" dirty="0"/>
              <a:t>”来表示一个未知类型，从而解决类型被限制</a:t>
            </a:r>
            <a:endParaRPr lang="zh-CN" sz="1800" dirty="0"/>
          </a:p>
          <a:p>
            <a:pPr lvl="0"/>
            <a:r>
              <a:rPr lang="zh-CN" sz="1800" dirty="0"/>
              <a:t>“有界类型”来限制类型参数的取值范围，使用</a:t>
            </a:r>
            <a:r>
              <a:rPr sz="1800" dirty="0"/>
              <a:t>extends</a:t>
            </a:r>
            <a:r>
              <a:rPr lang="zh-CN" sz="1800" dirty="0"/>
              <a:t>关键字声明类型参数的上界，使用</a:t>
            </a:r>
            <a:r>
              <a:rPr sz="1800" dirty="0"/>
              <a:t>super</a:t>
            </a:r>
            <a:r>
              <a:rPr lang="zh-CN" sz="1800" dirty="0"/>
              <a:t>关键字声明类型参数的下界</a:t>
            </a:r>
            <a:endParaRPr lang="zh-CN" sz="1800" dirty="0"/>
          </a:p>
          <a:p>
            <a:pPr lvl="0"/>
            <a:r>
              <a:rPr lang="zh-CN" sz="1800" dirty="0"/>
              <a:t>泛型的使用有一些限制，其中大多数限制都是由类型擦除和转换引起的</a:t>
            </a:r>
            <a:endParaRPr lang="zh-CN" sz="1800" dirty="0"/>
          </a:p>
          <a:p>
            <a:pPr lvl="0"/>
            <a:r>
              <a:rPr sz="1800" dirty="0"/>
              <a:t>Java</a:t>
            </a:r>
            <a:r>
              <a:rPr lang="zh-CN" sz="1800" dirty="0"/>
              <a:t>的集合类主要由两个接口派生而出：</a:t>
            </a:r>
            <a:r>
              <a:rPr sz="1800" dirty="0"/>
              <a:t>Collection</a:t>
            </a:r>
            <a:r>
              <a:rPr lang="zh-CN" sz="1800" dirty="0"/>
              <a:t>和</a:t>
            </a:r>
            <a:r>
              <a:rPr sz="1800" dirty="0"/>
              <a:t>Map</a:t>
            </a:r>
            <a:endParaRPr lang="zh-CN" sz="1800" dirty="0"/>
          </a:p>
          <a:p>
            <a:pPr lvl="0"/>
            <a:r>
              <a:rPr sz="1800" dirty="0"/>
              <a:t>Collection</a:t>
            </a:r>
            <a:r>
              <a:rPr lang="zh-CN" sz="1800" dirty="0"/>
              <a:t>接口是</a:t>
            </a:r>
            <a:r>
              <a:rPr sz="1800" dirty="0"/>
              <a:t>Set</a:t>
            </a:r>
            <a:r>
              <a:rPr lang="zh-CN" sz="1800" dirty="0"/>
              <a:t>、</a:t>
            </a:r>
            <a:r>
              <a:rPr sz="1800" dirty="0"/>
              <a:t>Queue</a:t>
            </a:r>
            <a:r>
              <a:rPr lang="zh-CN" sz="1800" dirty="0"/>
              <a:t>和</a:t>
            </a:r>
            <a:r>
              <a:rPr sz="1800" dirty="0"/>
              <a:t>List</a:t>
            </a:r>
            <a:r>
              <a:rPr lang="zh-CN" sz="1800" dirty="0"/>
              <a:t>接口的父接口</a:t>
            </a:r>
            <a:endParaRPr lang="zh-CN" sz="1800" dirty="0"/>
          </a:p>
          <a:p>
            <a:pPr lvl="0"/>
            <a:r>
              <a:rPr sz="1800" dirty="0"/>
              <a:t>Set</a:t>
            </a:r>
            <a:r>
              <a:rPr lang="zh-CN" sz="1800" dirty="0"/>
              <a:t>是无序、不可重复的</a:t>
            </a:r>
            <a:r>
              <a:rPr lang="zh-CN" sz="1800" dirty="0" smtClean="0"/>
              <a:t>集合</a:t>
            </a:r>
            <a:endParaRPr lang="zh-CN" sz="1800" dirty="0" smtClean="0"/>
          </a:p>
        </p:txBody>
      </p:sp>
      <p:sp>
        <p:nvSpPr>
          <p:cNvPr id="4" name="标题 3"/>
          <p:cNvSpPr>
            <a:spLocks noGrp="1"/>
          </p:cNvSpPr>
          <p:nvPr>
            <p:ph type="title"/>
          </p:nvPr>
        </p:nvSpPr>
        <p:spPr/>
        <p:txBody>
          <a:bodyPr/>
          <a:lstStyle/>
          <a:p>
            <a:r>
              <a:rPr lang="zh-CN" altLang="en-US" dirty="0" smtClean="0"/>
              <a:t>本章总结</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dirty="0"/>
              <a:t>Queue</a:t>
            </a:r>
            <a:r>
              <a:rPr lang="zh-CN" sz="1800" dirty="0"/>
              <a:t>是队列集合</a:t>
            </a:r>
            <a:endParaRPr lang="zh-CN" sz="1800" dirty="0"/>
          </a:p>
          <a:p>
            <a:pPr lvl="0"/>
            <a:r>
              <a:rPr sz="1800" dirty="0"/>
              <a:t>List</a:t>
            </a:r>
            <a:r>
              <a:rPr lang="zh-CN" sz="1800" dirty="0"/>
              <a:t>是有序、可以重复的集合</a:t>
            </a:r>
            <a:endParaRPr lang="zh-CN" sz="1800" dirty="0"/>
          </a:p>
          <a:p>
            <a:pPr lvl="0"/>
            <a:r>
              <a:rPr sz="1800" dirty="0"/>
              <a:t>Map</a:t>
            </a:r>
            <a:r>
              <a:rPr lang="zh-CN" sz="1800" dirty="0"/>
              <a:t>集合中的每个元素都是由</a:t>
            </a:r>
            <a:r>
              <a:rPr sz="1800" dirty="0"/>
              <a:t>key-value</a:t>
            </a:r>
            <a:r>
              <a:rPr lang="zh-CN" sz="1800" dirty="0"/>
              <a:t>键值对组成</a:t>
            </a:r>
            <a:endParaRPr lang="zh-CN" sz="1800" dirty="0"/>
          </a:p>
          <a:p>
            <a:pPr lvl="0"/>
            <a:r>
              <a:rPr lang="zh-CN" sz="1800" dirty="0"/>
              <a:t>可以将</a:t>
            </a:r>
            <a:r>
              <a:rPr sz="1800" dirty="0"/>
              <a:t>Map</a:t>
            </a:r>
            <a:r>
              <a:rPr lang="zh-CN" sz="1800" dirty="0"/>
              <a:t>集合转换为</a:t>
            </a:r>
            <a:r>
              <a:rPr sz="1800" dirty="0"/>
              <a:t>Collection</a:t>
            </a:r>
            <a:r>
              <a:rPr lang="zh-CN" sz="1800" dirty="0"/>
              <a:t>集合</a:t>
            </a:r>
            <a:endParaRPr lang="zh-CN" sz="1800" dirty="0"/>
          </a:p>
          <a:p>
            <a:r>
              <a:rPr sz="1800" dirty="0"/>
              <a:t>Java</a:t>
            </a:r>
            <a:r>
              <a:rPr lang="zh-CN" sz="1800" dirty="0"/>
              <a:t>集合框架中还提供了两个非常实用的辅助工具类：</a:t>
            </a:r>
            <a:r>
              <a:rPr sz="1800" dirty="0"/>
              <a:t>Collections</a:t>
            </a:r>
            <a:r>
              <a:rPr lang="zh-CN" sz="1800" dirty="0"/>
              <a:t>和</a:t>
            </a:r>
            <a:r>
              <a:rPr sz="1800" dirty="0"/>
              <a:t>Arrays</a:t>
            </a:r>
            <a:endParaRPr lang="zh-CN" sz="1800" dirty="0"/>
          </a:p>
        </p:txBody>
      </p:sp>
      <p:sp>
        <p:nvSpPr>
          <p:cNvPr id="4" name="标题 3"/>
          <p:cNvSpPr>
            <a:spLocks noGrp="1"/>
          </p:cNvSpPr>
          <p:nvPr>
            <p:ph type="title"/>
          </p:nvPr>
        </p:nvSpPr>
        <p:spPr/>
        <p:txBody>
          <a:bodyPr/>
          <a:lstStyle/>
          <a:p>
            <a:r>
              <a:rPr lang="zh-CN" altLang="en-US" dirty="0" smtClean="0"/>
              <a:t>本章总结</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smtClean="0"/>
              <a:t>从</a:t>
            </a:r>
            <a:r>
              <a:rPr dirty="0" smtClean="0"/>
              <a:t>Java </a:t>
            </a:r>
            <a:r>
              <a:rPr dirty="0"/>
              <a:t>7</a:t>
            </a:r>
            <a:r>
              <a:rPr lang="zh-CN" dirty="0"/>
              <a:t>开始，实例化泛型类时只需给出一对尖括号“</a:t>
            </a:r>
            <a:r>
              <a:rPr dirty="0"/>
              <a:t>&lt;&gt;</a:t>
            </a:r>
            <a:r>
              <a:rPr lang="zh-CN" dirty="0"/>
              <a:t>”即可，</a:t>
            </a:r>
            <a:r>
              <a:rPr dirty="0"/>
              <a:t>Java</a:t>
            </a:r>
            <a:r>
              <a:rPr lang="zh-CN" dirty="0"/>
              <a:t>可以推断尖括号中的泛型信息。将两个尖括号放在一起像一个菱形，因此也被称为“菱形”</a:t>
            </a:r>
            <a:r>
              <a:rPr lang="zh-CN" dirty="0" smtClean="0"/>
              <a:t>语法</a:t>
            </a:r>
            <a:r>
              <a:rPr lang="zh-CN" altLang="en-US" dirty="0" smtClean="0"/>
              <a:t>，该语法</a:t>
            </a:r>
            <a:r>
              <a:rPr lang="zh-CN" dirty="0"/>
              <a:t>实例化泛型类的格式</a:t>
            </a:r>
            <a:r>
              <a:rPr lang="zh-CN" dirty="0" smtClean="0"/>
              <a:t>如下</a:t>
            </a:r>
            <a:r>
              <a:rPr lang="zh-CN" altLang="en-US" dirty="0" smtClean="0"/>
              <a:t>：</a:t>
            </a:r>
            <a:endParaRPr dirty="0" smtClean="0"/>
          </a:p>
          <a:p>
            <a:endParaRPr dirty="0"/>
          </a:p>
          <a:p>
            <a:endParaRPr dirty="0" smtClean="0"/>
          </a:p>
          <a:p>
            <a:r>
              <a:rPr lang="zh-CN" altLang="en-US" dirty="0" smtClean="0"/>
              <a:t>示例：</a:t>
            </a:r>
            <a:endParaRPr dirty="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285852" y="2357436"/>
            <a:ext cx="6357956" cy="972767"/>
          </a:xfrm>
        </p:spPr>
        <p:txBody>
          <a:bodyPr/>
          <a:lstStyle/>
          <a:p>
            <a:r>
              <a:rPr dirty="0"/>
              <a:t>类名</a:t>
            </a:r>
            <a:r>
              <a:rPr lang="en-US" dirty="0"/>
              <a:t>&lt;</a:t>
            </a:r>
            <a:r>
              <a:rPr dirty="0"/>
              <a:t>类型参数列表</a:t>
            </a:r>
            <a:r>
              <a:rPr lang="en-US" dirty="0"/>
              <a:t>&gt; </a:t>
            </a:r>
            <a:r>
              <a:rPr dirty="0"/>
              <a:t>对象</a:t>
            </a:r>
            <a:r>
              <a:rPr lang="en-US" dirty="0"/>
              <a:t> = new </a:t>
            </a:r>
            <a:r>
              <a:rPr dirty="0"/>
              <a:t>类名</a:t>
            </a:r>
            <a:r>
              <a:rPr lang="en-US" dirty="0"/>
              <a:t>&lt;&gt; ([</a:t>
            </a:r>
            <a:r>
              <a:rPr dirty="0"/>
              <a:t>构造方法参数列表</a:t>
            </a:r>
            <a:r>
              <a:rPr lang="en-US" dirty="0" smtClean="0"/>
              <a:t>]);</a:t>
            </a:r>
            <a:endParaRPr dirty="0"/>
          </a:p>
        </p:txBody>
      </p:sp>
      <p:sp>
        <p:nvSpPr>
          <p:cNvPr id="7" name="文本占位符 5"/>
          <p:cNvSpPr txBox="1"/>
          <p:nvPr/>
        </p:nvSpPr>
        <p:spPr bwMode="auto">
          <a:xfrm>
            <a:off x="1285852" y="4056488"/>
            <a:ext cx="6357956" cy="430887"/>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lvl="0" fontAlgn="base">
              <a:lnSpc>
                <a:spcPct val="150000"/>
              </a:lnSpc>
              <a:spcBef>
                <a:spcPct val="0"/>
              </a:spcBef>
              <a:spcAft>
                <a:spcPct val="0"/>
              </a:spcAft>
              <a:buClr>
                <a:schemeClr val="accent1"/>
              </a:buClr>
            </a:pPr>
            <a:r>
              <a:rPr lang="en-US" sz="1600" dirty="0" smtClean="0"/>
              <a:t>Node&lt;String&gt; </a:t>
            </a:r>
            <a:r>
              <a:rPr lang="en-US" sz="1600" dirty="0" err="1" smtClean="0"/>
              <a:t>myNode</a:t>
            </a:r>
            <a:r>
              <a:rPr lang="en-US" sz="1600" dirty="0" smtClean="0"/>
              <a:t> = new Node&lt;&gt; ();</a:t>
            </a:r>
            <a:endParaRPr kumimoji="1" lang="zh-CN" altLang="en-US" sz="16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altLang="en-US" dirty="0" smtClean="0"/>
              <a:t>示例代码</a:t>
            </a:r>
            <a:r>
              <a:rPr dirty="0" smtClean="0"/>
              <a:t>Generic.java</a:t>
            </a:r>
            <a:r>
              <a:rPr lang="zh-CN" altLang="en-US" dirty="0" smtClean="0"/>
              <a:t>：</a:t>
            </a:r>
            <a:endParaRPr dirty="0" smtClean="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0" y="1428742"/>
            <a:ext cx="9144000" cy="3416320"/>
          </a:xfrm>
        </p:spPr>
        <p:txBody>
          <a:bodyPr/>
          <a:lstStyle/>
          <a:p>
            <a:r>
              <a:rPr lang="en-US" sz="1600" dirty="0" smtClean="0"/>
              <a:t>public </a:t>
            </a:r>
            <a:r>
              <a:rPr lang="en-US" sz="1600" dirty="0"/>
              <a:t>class Generic&lt;T&gt; {</a:t>
            </a:r>
            <a:endParaRPr sz="1600" dirty="0"/>
          </a:p>
          <a:p>
            <a:r>
              <a:rPr lang="en-US" sz="1600" dirty="0" smtClean="0"/>
              <a:t>    private </a:t>
            </a:r>
            <a:r>
              <a:rPr lang="en-US" sz="1600" dirty="0"/>
              <a:t>T data</a:t>
            </a:r>
            <a:r>
              <a:rPr lang="en-US" sz="1600" dirty="0" smtClean="0"/>
              <a:t>;</a:t>
            </a:r>
            <a:endParaRPr lang="en-US" sz="1600" dirty="0" smtClean="0"/>
          </a:p>
          <a:p>
            <a:r>
              <a:rPr lang="en-US" sz="1600" dirty="0" smtClean="0"/>
              <a:t>    public </a:t>
            </a:r>
            <a:r>
              <a:rPr lang="en-US" sz="1600" dirty="0"/>
              <a:t>Generic(T data) {</a:t>
            </a:r>
            <a:endParaRPr sz="1600" dirty="0"/>
          </a:p>
          <a:p>
            <a:r>
              <a:rPr lang="en-US" sz="1600" dirty="0"/>
              <a:t>	</a:t>
            </a:r>
            <a:r>
              <a:rPr lang="en-US" sz="1600" dirty="0" err="1" smtClean="0"/>
              <a:t>this.data</a:t>
            </a:r>
            <a:r>
              <a:rPr lang="en-US" sz="1600" dirty="0" smtClean="0"/>
              <a:t> </a:t>
            </a:r>
            <a:r>
              <a:rPr lang="en-US" sz="1600" dirty="0"/>
              <a:t>= data;</a:t>
            </a:r>
            <a:endParaRPr sz="1600" dirty="0"/>
          </a:p>
          <a:p>
            <a:r>
              <a:rPr lang="en-US" sz="1600" dirty="0" smtClean="0"/>
              <a:t>    }</a:t>
            </a:r>
            <a:endParaRPr lang="en-US" sz="1600" dirty="0" smtClean="0"/>
          </a:p>
          <a:p>
            <a:r>
              <a:rPr lang="en-US" sz="1600" dirty="0" smtClean="0"/>
              <a:t>    public </a:t>
            </a:r>
            <a:r>
              <a:rPr lang="en-US" sz="1600" dirty="0"/>
              <a:t>void </a:t>
            </a:r>
            <a:r>
              <a:rPr lang="en-US" sz="1600" dirty="0" err="1"/>
              <a:t>showDataType</a:t>
            </a:r>
            <a:r>
              <a:rPr lang="en-US" sz="1600" dirty="0"/>
              <a:t>() {</a:t>
            </a:r>
            <a:endParaRPr sz="1600" dirty="0"/>
          </a:p>
          <a:p>
            <a:r>
              <a:rPr lang="en-US" sz="1600" dirty="0" smtClean="0"/>
              <a:t>        </a:t>
            </a:r>
            <a:r>
              <a:rPr lang="en-US" sz="1600" dirty="0" err="1" smtClean="0"/>
              <a:t>System.out.println</a:t>
            </a:r>
            <a:r>
              <a:rPr lang="en-US" sz="1600" dirty="0"/>
              <a:t>("</a:t>
            </a:r>
            <a:r>
              <a:rPr sz="1600" dirty="0"/>
              <a:t>数据的类型是</a:t>
            </a:r>
            <a:r>
              <a:rPr lang="en-US" sz="1600" dirty="0" smtClean="0"/>
              <a:t>: “+</a:t>
            </a:r>
            <a:r>
              <a:rPr lang="en-US" sz="1600" dirty="0" err="1" smtClean="0"/>
              <a:t>data.getClass</a:t>
            </a:r>
            <a:r>
              <a:rPr lang="en-US" sz="1600" dirty="0"/>
              <a:t>().</a:t>
            </a:r>
            <a:r>
              <a:rPr lang="en-US" sz="1600" dirty="0" err="1"/>
              <a:t>getName</a:t>
            </a:r>
            <a:r>
              <a:rPr lang="en-US" sz="1600" dirty="0"/>
              <a:t>());</a:t>
            </a:r>
            <a:endParaRPr sz="1600" dirty="0"/>
          </a:p>
          <a:p>
            <a:r>
              <a:rPr lang="en-US" sz="1600" dirty="0" smtClean="0"/>
              <a:t>    }</a:t>
            </a:r>
            <a:endParaRPr sz="1600" dirty="0"/>
          </a:p>
          <a:p>
            <a:r>
              <a:rPr lang="en-US" sz="1600" dirty="0"/>
              <a:t>}</a:t>
            </a:r>
            <a:endParaRPr sz="1600" dirty="0"/>
          </a:p>
        </p:txBody>
      </p:sp>
      <p:sp>
        <p:nvSpPr>
          <p:cNvPr id="10" name="矩形 9"/>
          <p:cNvSpPr/>
          <p:nvPr/>
        </p:nvSpPr>
        <p:spPr bwMode="auto">
          <a:xfrm>
            <a:off x="500034" y="1857370"/>
            <a:ext cx="1785950"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1" name="圆角矩形标注 10"/>
          <p:cNvSpPr>
            <a:spLocks noChangeArrowheads="1"/>
          </p:cNvSpPr>
          <p:nvPr/>
        </p:nvSpPr>
        <p:spPr bwMode="auto">
          <a:xfrm>
            <a:off x="1857356" y="714362"/>
            <a:ext cx="2143140" cy="642942"/>
          </a:xfrm>
          <a:prstGeom prst="wedgeRoundRectCallout">
            <a:avLst>
              <a:gd name="adj1" fmla="val -55722"/>
              <a:gd name="adj2" fmla="val 122239"/>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私有属性</a:t>
            </a:r>
            <a:r>
              <a:rPr lang="en-US" altLang="en-US" sz="1800" b="1" i="0" dirty="0" smtClean="0">
                <a:solidFill>
                  <a:srgbClr val="000000"/>
                </a:solidFill>
                <a:latin typeface="Adobe 宋体 Std L" pitchFamily="18" charset="-122"/>
                <a:ea typeface="Adobe 宋体 Std L" pitchFamily="18" charset="-122"/>
              </a:rPr>
              <a:t>data</a:t>
            </a:r>
            <a:r>
              <a:rPr lang="zh-CN" altLang="en-US" sz="1800" b="1" i="0" dirty="0" smtClean="0">
                <a:solidFill>
                  <a:srgbClr val="000000"/>
                </a:solidFill>
                <a:latin typeface="Adobe 宋体 Std L" pitchFamily="18" charset="-122"/>
                <a:ea typeface="Adobe 宋体 Std L" pitchFamily="18" charset="-122"/>
              </a:rPr>
              <a:t>的数据类型采用泛型</a:t>
            </a:r>
            <a:endParaRPr lang="zh-CN" altLang="en-US" sz="1800" b="1" i="0" dirty="0" smtClean="0">
              <a:solidFill>
                <a:srgbClr val="000000"/>
              </a:solidFill>
              <a:latin typeface="Adobe 宋体 Std L" pitchFamily="18" charset="-122"/>
              <a:ea typeface="Adobe 宋体 Std L" pitchFamily="18" charset="-122"/>
            </a:endParaRPr>
          </a:p>
        </p:txBody>
      </p:sp>
      <p:sp>
        <p:nvSpPr>
          <p:cNvPr id="12" name="矩形 11"/>
          <p:cNvSpPr/>
          <p:nvPr/>
        </p:nvSpPr>
        <p:spPr bwMode="auto">
          <a:xfrm>
            <a:off x="2000232" y="3357568"/>
            <a:ext cx="1785950"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3" name="圆角矩形标注 12"/>
          <p:cNvSpPr>
            <a:spLocks noChangeArrowheads="1"/>
          </p:cNvSpPr>
          <p:nvPr/>
        </p:nvSpPr>
        <p:spPr bwMode="auto">
          <a:xfrm>
            <a:off x="3357554" y="2214560"/>
            <a:ext cx="2143140" cy="642942"/>
          </a:xfrm>
          <a:prstGeom prst="wedgeRoundRectCallout">
            <a:avLst>
              <a:gd name="adj1" fmla="val -55722"/>
              <a:gd name="adj2" fmla="val 122239"/>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该方法显示</a:t>
            </a:r>
            <a:r>
              <a:rPr lang="en-US" altLang="en-US" sz="1800" b="1" i="0" dirty="0" smtClean="0">
                <a:solidFill>
                  <a:srgbClr val="000000"/>
                </a:solidFill>
                <a:latin typeface="Adobe 宋体 Std L" pitchFamily="18" charset="-122"/>
                <a:ea typeface="Adobe 宋体 Std L" pitchFamily="18" charset="-122"/>
              </a:rPr>
              <a:t>data</a:t>
            </a:r>
            <a:r>
              <a:rPr lang="zh-CN" altLang="en-US" sz="1800" b="1" i="0" dirty="0" smtClean="0">
                <a:solidFill>
                  <a:srgbClr val="000000"/>
                </a:solidFill>
                <a:latin typeface="Adobe 宋体 Std L" pitchFamily="18" charset="-122"/>
                <a:ea typeface="Adobe 宋体 Std L" pitchFamily="18" charset="-122"/>
              </a:rPr>
              <a:t>属性的具体类型名称</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additive="base">
                                        <p:cTn id="69" dur="500" fill="hold"/>
                                        <p:tgtEl>
                                          <p:spTgt spid="13"/>
                                        </p:tgtEl>
                                        <p:attrNameLst>
                                          <p:attrName>ppt_x</p:attrName>
                                        </p:attrNameLst>
                                      </p:cBhvr>
                                      <p:tavLst>
                                        <p:tav tm="0">
                                          <p:val>
                                            <p:strVal val="#ppt_x"/>
                                          </p:val>
                                        </p:tav>
                                        <p:tav tm="100000">
                                          <p:val>
                                            <p:strVal val="#ppt_x"/>
                                          </p:val>
                                        </p:tav>
                                      </p:tavLst>
                                    </p:anim>
                                    <p:anim calcmode="lin" valueType="num">
                                      <p:cBhvr additive="base">
                                        <p:cTn id="7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altLang="en-US" dirty="0" smtClean="0"/>
              <a:t>测试代码</a:t>
            </a:r>
            <a:r>
              <a:rPr dirty="0"/>
              <a:t>GenericDemo</a:t>
            </a:r>
            <a:r>
              <a:rPr dirty="0" smtClean="0"/>
              <a:t>.java</a:t>
            </a:r>
            <a:r>
              <a:rPr lang="zh-CN" altLang="en-US" dirty="0" smtClean="0"/>
              <a:t>：</a:t>
            </a:r>
            <a:endParaRPr dirty="0" smtClean="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00132" y="1500180"/>
            <a:ext cx="8072462" cy="3385542"/>
          </a:xfrm>
        </p:spPr>
        <p:txBody>
          <a:bodyPr/>
          <a:lstStyle/>
          <a:p>
            <a:r>
              <a:rPr lang="en-US" sz="1600" dirty="0"/>
              <a:t>Generic&lt;String&gt; </a:t>
            </a:r>
            <a:r>
              <a:rPr lang="en-US" sz="1600" dirty="0" err="1"/>
              <a:t>strObj</a:t>
            </a:r>
            <a:r>
              <a:rPr lang="en-US" sz="1600" dirty="0"/>
              <a:t> = new Generic&lt;String</a:t>
            </a:r>
            <a:r>
              <a:rPr lang="en-US" sz="1600" dirty="0" smtClean="0"/>
              <a:t>&gt;("</a:t>
            </a:r>
            <a:r>
              <a:rPr lang="en-US" sz="1600" dirty="0" err="1" smtClean="0"/>
              <a:t>欢迎使用泛型类</a:t>
            </a:r>
            <a:r>
              <a:rPr lang="en-US" sz="1600" dirty="0" smtClean="0"/>
              <a:t>！");</a:t>
            </a:r>
            <a:endParaRPr lang="en-US" sz="1600" dirty="0" smtClean="0"/>
          </a:p>
          <a:p>
            <a:r>
              <a:rPr lang="en-US" sz="1600" dirty="0" err="1"/>
              <a:t>strObj.showDataType</a:t>
            </a:r>
            <a:r>
              <a:rPr lang="en-US" sz="1600" dirty="0" smtClean="0"/>
              <a:t>();</a:t>
            </a:r>
            <a:endParaRPr lang="en-US" sz="1600" dirty="0" smtClean="0"/>
          </a:p>
          <a:p>
            <a:r>
              <a:rPr lang="en-US" sz="1600" dirty="0" err="1"/>
              <a:t>System.out.println</a:t>
            </a:r>
            <a:r>
              <a:rPr lang="en-US" sz="1600" dirty="0"/>
              <a:t>(</a:t>
            </a:r>
            <a:r>
              <a:rPr lang="en-US" sz="1600" dirty="0" err="1"/>
              <a:t>strObj.getData</a:t>
            </a:r>
            <a:r>
              <a:rPr lang="en-US" sz="1600" dirty="0" smtClean="0"/>
              <a:t>());</a:t>
            </a:r>
            <a:endParaRPr lang="en-US" sz="1600" dirty="0" smtClean="0"/>
          </a:p>
          <a:p>
            <a:r>
              <a:rPr lang="en-US" sz="1600" dirty="0" err="1"/>
              <a:t>System.out.println</a:t>
            </a:r>
            <a:r>
              <a:rPr lang="en-US" sz="1600" dirty="0"/>
              <a:t>("----------------------------------");</a:t>
            </a:r>
            <a:endParaRPr lang="en-US" sz="1600" dirty="0"/>
          </a:p>
          <a:p>
            <a:r>
              <a:rPr lang="en-US" sz="1600" dirty="0"/>
              <a:t>// </a:t>
            </a:r>
            <a:r>
              <a:rPr lang="en-US" sz="1600" dirty="0" err="1" smtClean="0"/>
              <a:t>定义泛型类的一个Double版本</a:t>
            </a:r>
            <a:endParaRPr lang="en-US" sz="1600" dirty="0" smtClean="0"/>
          </a:p>
          <a:p>
            <a:r>
              <a:rPr lang="en-US" sz="1600" dirty="0" smtClean="0"/>
              <a:t>//</a:t>
            </a:r>
            <a:r>
              <a:rPr lang="en-US" sz="1600" dirty="0" err="1" smtClean="0"/>
              <a:t>使用</a:t>
            </a:r>
            <a:r>
              <a:rPr lang="en-US" sz="1600" dirty="0" err="1"/>
              <a:t>Java</a:t>
            </a:r>
            <a:r>
              <a:rPr lang="en-US" sz="1600" dirty="0"/>
              <a:t> 7</a:t>
            </a:r>
            <a:r>
              <a:rPr lang="en-US" sz="1600" dirty="0" smtClean="0"/>
              <a:t>“菱形”语法实例化泛型</a:t>
            </a:r>
            <a:endParaRPr lang="en-US" sz="1600" dirty="0" smtClean="0"/>
          </a:p>
          <a:p>
            <a:r>
              <a:rPr lang="en-US" sz="1600" dirty="0"/>
              <a:t>Generic&lt;Double&gt; </a:t>
            </a:r>
            <a:r>
              <a:rPr lang="en-US" sz="1600" dirty="0" err="1"/>
              <a:t>dObj</a:t>
            </a:r>
            <a:r>
              <a:rPr lang="en-US" sz="1600" dirty="0"/>
              <a:t> = new Generic&lt;&gt;(3.1415</a:t>
            </a:r>
            <a:r>
              <a:rPr lang="en-US" sz="1600" dirty="0" smtClean="0"/>
              <a:t>);</a:t>
            </a:r>
            <a:endParaRPr lang="en-US" sz="1600" dirty="0" smtClean="0"/>
          </a:p>
          <a:p>
            <a:r>
              <a:rPr lang="en-US" sz="1600" dirty="0" err="1"/>
              <a:t>dObj.showDataType</a:t>
            </a:r>
            <a:r>
              <a:rPr lang="en-US" sz="1600" dirty="0" smtClean="0"/>
              <a:t>();</a:t>
            </a:r>
            <a:endParaRPr lang="en-US" sz="1600" dirty="0" smtClean="0"/>
          </a:p>
          <a:p>
            <a:r>
              <a:rPr lang="en-US" sz="1600" dirty="0" err="1"/>
              <a:t>System.out.println</a:t>
            </a:r>
            <a:r>
              <a:rPr lang="en-US" sz="1600" dirty="0"/>
              <a:t>(</a:t>
            </a:r>
            <a:r>
              <a:rPr lang="en-US" sz="1600" dirty="0" err="1"/>
              <a:t>dObj.getData</a:t>
            </a:r>
            <a:r>
              <a:rPr lang="en-US" sz="1600" dirty="0" smtClean="0"/>
              <a:t>());</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00" name="矩形 99"/>
          <p:cNvSpPr/>
          <p:nvPr/>
        </p:nvSpPr>
        <p:spPr>
          <a:xfrm>
            <a:off x="567055" y="817880"/>
            <a:ext cx="8087995" cy="2861310"/>
          </a:xfrm>
          <a:prstGeom prst="rect">
            <a:avLst/>
          </a:prstGeom>
          <a:noFill/>
          <a:ln w="9525">
            <a:noFill/>
            <a:miter lim="800000"/>
          </a:ln>
        </p:spPr>
        <p:txBody>
          <a:bodyPr vert="horz" wrap="square" lIns="91440" tIns="45720" rIns="91440" bIns="45720" numCol="1" rtlCol="0" anchor="t" anchorCtr="0" compatLnSpc="1">
            <a:normAutofit/>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zh-CN" altLang="en-US" sz="2000" b="1" dirty="0" smtClean="0">
                <a:latin typeface="Adobe 宋体 Std L" pitchFamily="18" charset="-122"/>
                <a:ea typeface="Adobe 宋体 Std L" pitchFamily="18" charset="-122"/>
                <a:cs typeface="华文细黑" panose="02010600040101010101" pitchFamily="2" charset="-122"/>
                <a:sym typeface="+mn-ea"/>
              </a:rPr>
              <a:t>上述代码分别为Generic的类型形参T传入String、Double和Integer三种不同类型实参，可视为类型形参T分别被全部替换成String、Double和Integer。则产生了三种新的类型：Generic&lt;String&gt;、Generic&lt;Double&gt;和Generic&lt;Integer&gt;。</a:t>
            </a:r>
            <a:endParaRPr lang="zh-CN" altLang="en-US" sz="2000" b="1" dirty="0" smtClean="0">
              <a:latin typeface="Adobe 宋体 Std L" pitchFamily="18" charset="-122"/>
              <a:ea typeface="Adobe 宋体 Std L" pitchFamily="18" charset="-122"/>
              <a:cs typeface="华文细黑" panose="0201060004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altLang="en-US" dirty="0" smtClean="0"/>
              <a:t>测试结果如下：</a:t>
            </a:r>
            <a:endParaRPr dirty="0" smtClean="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00132" y="1735105"/>
            <a:ext cx="8072462" cy="2400657"/>
          </a:xfrm>
        </p:spPr>
        <p:txBody>
          <a:bodyPr/>
          <a:lstStyle/>
          <a:p>
            <a:r>
              <a:rPr lang="en-US" dirty="0" err="1" smtClean="0">
                <a:ea typeface="Cambria Math" panose="02040503050406030204" pitchFamily="18" charset="0"/>
              </a:rPr>
              <a:t>数据的类型是</a:t>
            </a:r>
            <a:r>
              <a:rPr lang="en-US" dirty="0">
                <a:ea typeface="Cambria Math" panose="02040503050406030204" pitchFamily="18" charset="0"/>
              </a:rPr>
              <a:t>: </a:t>
            </a:r>
            <a:r>
              <a:rPr lang="en-US" dirty="0" err="1" smtClean="0">
                <a:ea typeface="Cambria Math" panose="02040503050406030204" pitchFamily="18" charset="0"/>
              </a:rPr>
              <a:t>java.lang.String</a:t>
            </a:r>
            <a:endParaRPr lang="en-US" dirty="0" smtClean="0">
              <a:ea typeface="Cambria Math" panose="02040503050406030204" pitchFamily="18" charset="0"/>
            </a:endParaRPr>
          </a:p>
          <a:p>
            <a:r>
              <a:rPr lang="en-US" dirty="0" err="1" smtClean="0">
                <a:ea typeface="Cambria Math" panose="02040503050406030204" pitchFamily="18" charset="0"/>
              </a:rPr>
              <a:t>欢迎使用泛型类</a:t>
            </a:r>
            <a:r>
              <a:rPr lang="en-US" dirty="0" smtClean="0">
                <a:ea typeface="Cambria Math" panose="02040503050406030204" pitchFamily="18" charset="0"/>
              </a:rPr>
              <a:t>！</a:t>
            </a:r>
            <a:endParaRPr lang="en-US" dirty="0" smtClean="0">
              <a:ea typeface="Cambria Math" panose="02040503050406030204" pitchFamily="18" charset="0"/>
            </a:endParaRPr>
          </a:p>
          <a:p>
            <a:r>
              <a:rPr lang="en-US" dirty="0" smtClean="0">
                <a:ea typeface="Cambria Math" panose="02040503050406030204" pitchFamily="18" charset="0"/>
              </a:rPr>
              <a:t>----------------------------------</a:t>
            </a:r>
            <a:endParaRPr lang="en-US" dirty="0" smtClean="0">
              <a:ea typeface="Cambria Math" panose="02040503050406030204" pitchFamily="18" charset="0"/>
            </a:endParaRPr>
          </a:p>
          <a:p>
            <a:r>
              <a:rPr lang="en-US" dirty="0" err="1" smtClean="0">
                <a:ea typeface="Cambria Math" panose="02040503050406030204" pitchFamily="18" charset="0"/>
              </a:rPr>
              <a:t>数据的类型是</a:t>
            </a:r>
            <a:r>
              <a:rPr lang="en-US" dirty="0">
                <a:ea typeface="Cambria Math" panose="02040503050406030204" pitchFamily="18" charset="0"/>
              </a:rPr>
              <a:t>: </a:t>
            </a:r>
            <a:r>
              <a:rPr lang="en-US" dirty="0" err="1" smtClean="0">
                <a:ea typeface="Cambria Math" panose="02040503050406030204" pitchFamily="18" charset="0"/>
              </a:rPr>
              <a:t>java.lang.Double</a:t>
            </a:r>
            <a:endParaRPr lang="en-US" dirty="0" smtClean="0">
              <a:ea typeface="Cambria Math" panose="02040503050406030204" pitchFamily="18" charset="0"/>
            </a:endParaRPr>
          </a:p>
          <a:p>
            <a:r>
              <a:rPr lang="en-US" dirty="0" smtClean="0">
                <a:ea typeface="Cambria Math" panose="02040503050406030204" pitchFamily="18" charset="0"/>
              </a:rPr>
              <a:t>3.1415</a:t>
            </a:r>
            <a:endParaRPr lang="en-US" dirty="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当使用一个泛型类时（包括声明泛型变量和创建泛型实例对象两种情况），都应该为此泛型类传入一个实参，否则编译器会提出泛型警告。假设现在定义一个方法，该方法的参数需要使用泛型，但类型参数是不确定的，此时如果考虑使用</a:t>
            </a:r>
            <a:r>
              <a:rPr dirty="0"/>
              <a:t>Object</a:t>
            </a:r>
            <a:r>
              <a:rPr lang="zh-CN" dirty="0"/>
              <a:t>类型来解决，编译时则会出现</a:t>
            </a:r>
            <a:r>
              <a:rPr lang="zh-CN" dirty="0" smtClean="0"/>
              <a:t>错误</a:t>
            </a:r>
            <a:r>
              <a:rPr lang="zh-CN" altLang="en-US" dirty="0"/>
              <a:t>。</a:t>
            </a:r>
            <a:endParaRPr dirty="0" smtClean="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r>
              <a:rPr lang="en-US" dirty="0" smtClean="0"/>
              <a:t>8.1.2  </a:t>
            </a:r>
            <a:r>
              <a:rPr altLang="en-US" dirty="0" smtClean="0"/>
              <a:t>通配符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以之前定义的泛型类</a:t>
            </a:r>
            <a:r>
              <a:rPr dirty="0"/>
              <a:t>Generic</a:t>
            </a:r>
            <a:r>
              <a:rPr lang="zh-CN" dirty="0"/>
              <a:t>为</a:t>
            </a:r>
            <a:r>
              <a:rPr lang="zh-CN" dirty="0" smtClean="0"/>
              <a:t>例</a:t>
            </a:r>
            <a:r>
              <a:rPr lang="zh-CN" altLang="en-US" dirty="0" smtClean="0"/>
              <a:t>，考虑代码</a:t>
            </a:r>
            <a:r>
              <a:rPr dirty="0" smtClean="0"/>
              <a:t>NoWildcardDemo.java </a:t>
            </a:r>
            <a:r>
              <a:rPr lang="zh-CN" altLang="en-US" dirty="0" smtClean="0"/>
              <a:t>：</a:t>
            </a:r>
            <a:endParaRPr dirty="0" smtClean="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00132" y="1819531"/>
            <a:ext cx="7072330" cy="3323987"/>
          </a:xfrm>
        </p:spPr>
        <p:txBody>
          <a:bodyPr/>
          <a:lstStyle/>
          <a:p>
            <a:r>
              <a:rPr lang="en-US" sz="1400" dirty="0"/>
              <a:t>// </a:t>
            </a:r>
            <a:r>
              <a:rPr lang="en-US" sz="1400" dirty="0" err="1" smtClean="0"/>
              <a:t>泛型类Generic的类型参数使用Object</a:t>
            </a:r>
            <a:endParaRPr lang="en-US" sz="1400" dirty="0" smtClean="0"/>
          </a:p>
          <a:p>
            <a:r>
              <a:rPr lang="en-US" sz="1400" dirty="0" smtClean="0"/>
              <a:t>public </a:t>
            </a:r>
            <a:r>
              <a:rPr lang="en-US" sz="1400" dirty="0"/>
              <a:t>static void </a:t>
            </a:r>
            <a:r>
              <a:rPr lang="en-US" sz="1400" dirty="0" err="1"/>
              <a:t>myMethod</a:t>
            </a:r>
            <a:r>
              <a:rPr lang="en-US" sz="1400" dirty="0"/>
              <a:t>(Generic&lt;Object&gt; g) </a:t>
            </a:r>
            <a:r>
              <a:rPr lang="en-US" sz="1400" dirty="0" smtClean="0"/>
              <a:t>{</a:t>
            </a:r>
            <a:endParaRPr lang="en-US" sz="1400" dirty="0" smtClean="0"/>
          </a:p>
          <a:p>
            <a:r>
              <a:rPr lang="en-US" sz="1400" dirty="0"/>
              <a:t>	</a:t>
            </a:r>
            <a:r>
              <a:rPr lang="en-US" sz="1400" dirty="0" err="1"/>
              <a:t>g.showDataType</a:t>
            </a:r>
            <a:r>
              <a:rPr lang="en-US" sz="1400" dirty="0" smtClean="0"/>
              <a:t>();</a:t>
            </a:r>
            <a:endParaRPr lang="en-US" sz="1400" dirty="0" smtClean="0"/>
          </a:p>
          <a:p>
            <a:r>
              <a:rPr lang="en-US" sz="1400" dirty="0" smtClean="0"/>
              <a:t>} </a:t>
            </a:r>
            <a:r>
              <a:rPr lang="en-US" sz="1400" dirty="0"/>
              <a:t> </a:t>
            </a:r>
            <a:endParaRPr lang="en-US" sz="1400" dirty="0" smtClean="0"/>
          </a:p>
          <a:p>
            <a:r>
              <a:rPr lang="en-US" sz="1400" dirty="0" smtClean="0"/>
              <a:t>public </a:t>
            </a:r>
            <a:r>
              <a:rPr lang="en-US" sz="1400" dirty="0"/>
              <a:t>static void main(String[] </a:t>
            </a:r>
            <a:r>
              <a:rPr lang="en-US" sz="1400" dirty="0" err="1"/>
              <a:t>args</a:t>
            </a:r>
            <a:r>
              <a:rPr lang="en-US" sz="1400" dirty="0"/>
              <a:t>) </a:t>
            </a:r>
            <a:r>
              <a:rPr lang="en-US" sz="1400" dirty="0" smtClean="0"/>
              <a:t>{</a:t>
            </a:r>
            <a:endParaRPr lang="en-US" sz="1400" dirty="0" smtClean="0"/>
          </a:p>
          <a:p>
            <a:r>
              <a:rPr lang="en-US" sz="1400" dirty="0"/>
              <a:t>	// </a:t>
            </a:r>
            <a:r>
              <a:rPr lang="en-US" sz="1400" dirty="0" err="1" smtClean="0"/>
              <a:t>参数类型是Integer</a:t>
            </a:r>
            <a:endParaRPr lang="en-US" sz="1400" dirty="0" smtClean="0"/>
          </a:p>
          <a:p>
            <a:r>
              <a:rPr lang="en-US" sz="1400" dirty="0"/>
              <a:t>	Generic&lt;Integer&gt; </a:t>
            </a:r>
            <a:r>
              <a:rPr lang="en-US" sz="1400" dirty="0" err="1"/>
              <a:t>gint</a:t>
            </a:r>
            <a:r>
              <a:rPr lang="en-US" sz="1400" dirty="0"/>
              <a:t> = new Generic&lt;Integer&gt;(12</a:t>
            </a:r>
            <a:r>
              <a:rPr lang="en-US" sz="1400" dirty="0" smtClean="0"/>
              <a:t>);</a:t>
            </a:r>
            <a:endParaRPr lang="en-US" sz="1400" dirty="0" smtClean="0"/>
          </a:p>
          <a:p>
            <a:r>
              <a:rPr lang="en-US" sz="1400" dirty="0"/>
              <a:t>	// </a:t>
            </a:r>
            <a:r>
              <a:rPr lang="en-US" sz="1400" dirty="0" err="1" smtClean="0"/>
              <a:t>这里将产生一个错误</a:t>
            </a:r>
            <a:endParaRPr lang="en-US" sz="1400" dirty="0" smtClean="0"/>
          </a:p>
          <a:p>
            <a:r>
              <a:rPr lang="en-US" sz="1400" dirty="0"/>
              <a:t>	</a:t>
            </a:r>
            <a:r>
              <a:rPr lang="en-US" sz="1400" dirty="0" err="1"/>
              <a:t>myMethod</a:t>
            </a:r>
            <a:r>
              <a:rPr lang="en-US" sz="1400" dirty="0"/>
              <a:t>(</a:t>
            </a:r>
            <a:r>
              <a:rPr lang="en-US" sz="1400" dirty="0" err="1"/>
              <a:t>gint</a:t>
            </a:r>
            <a:r>
              <a:rPr lang="en-US" sz="1400" dirty="0"/>
              <a:t>); </a:t>
            </a:r>
            <a:endParaRPr lang="en-US" sz="1400" dirty="0" smtClean="0"/>
          </a:p>
          <a:p>
            <a:r>
              <a:rPr lang="en-US" sz="1400" dirty="0" smtClean="0"/>
              <a:t>}</a:t>
            </a:r>
            <a:endParaRPr lang="en-US" sz="1400" dirty="0" smtClean="0"/>
          </a:p>
        </p:txBody>
      </p:sp>
      <p:sp>
        <p:nvSpPr>
          <p:cNvPr id="7" name="矩形 6"/>
          <p:cNvSpPr/>
          <p:nvPr/>
        </p:nvSpPr>
        <p:spPr bwMode="auto">
          <a:xfrm>
            <a:off x="1928794" y="4429138"/>
            <a:ext cx="1714512"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571868" y="3286130"/>
            <a:ext cx="2714644" cy="642942"/>
          </a:xfrm>
          <a:prstGeom prst="wedgeRoundRectCallout">
            <a:avLst>
              <a:gd name="adj1" fmla="val -55722"/>
              <a:gd name="adj2" fmla="val 122239"/>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编译时产生类型不匹配的错误，程序无法运行</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 calcmode="lin" valueType="num">
                                      <p:cBhvr additive="base">
                                        <p:cTn id="5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上述代码出现的问题</a:t>
            </a:r>
            <a:r>
              <a:rPr lang="zh-CN" dirty="0" smtClean="0"/>
              <a:t>，</a:t>
            </a:r>
            <a:r>
              <a:rPr lang="zh-CN" altLang="en-US" dirty="0" smtClean="0"/>
              <a:t>可以</a:t>
            </a:r>
            <a:r>
              <a:rPr lang="zh-CN" dirty="0" smtClean="0"/>
              <a:t>使用通配符解决</a:t>
            </a:r>
            <a:r>
              <a:rPr lang="zh-CN" altLang="en-US" dirty="0"/>
              <a:t>；</a:t>
            </a:r>
            <a:r>
              <a:rPr lang="zh-CN" dirty="0" smtClean="0"/>
              <a:t>通配符</a:t>
            </a:r>
            <a:r>
              <a:rPr lang="zh-CN" dirty="0"/>
              <a:t>是由“</a:t>
            </a:r>
            <a:r>
              <a:rPr dirty="0"/>
              <a:t>?</a:t>
            </a:r>
            <a:r>
              <a:rPr lang="zh-CN" dirty="0"/>
              <a:t>”来表示一个未知类型，从而解决类型被限制、不能动态根据实例进行确定的</a:t>
            </a:r>
            <a:r>
              <a:rPr lang="zh-CN" dirty="0" smtClean="0"/>
              <a:t>缺点</a:t>
            </a:r>
            <a:r>
              <a:rPr lang="zh-CN" altLang="en-US" dirty="0"/>
              <a:t>。</a:t>
            </a:r>
            <a:endParaRPr dirty="0" smtClean="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lang="zh-CN" dirty="0"/>
              <a:t>理解泛型的概念</a:t>
            </a:r>
            <a:endParaRPr lang="zh-CN" dirty="0"/>
          </a:p>
          <a:p>
            <a:pPr lvl="0"/>
            <a:r>
              <a:rPr lang="zh-CN" dirty="0"/>
              <a:t>掌握泛型类的创建和使用</a:t>
            </a:r>
            <a:endParaRPr lang="zh-CN" dirty="0"/>
          </a:p>
          <a:p>
            <a:pPr lvl="0"/>
            <a:r>
              <a:rPr lang="zh-CN" dirty="0"/>
              <a:t>理解泛型的有界类型和通配符的使用，了解泛型的限制</a:t>
            </a:r>
            <a:endParaRPr lang="zh-CN" dirty="0"/>
          </a:p>
          <a:p>
            <a:pPr lvl="0"/>
            <a:r>
              <a:rPr lang="zh-CN" dirty="0"/>
              <a:t>理解</a:t>
            </a:r>
            <a:r>
              <a:rPr dirty="0"/>
              <a:t>Java</a:t>
            </a:r>
            <a:r>
              <a:rPr lang="zh-CN" dirty="0"/>
              <a:t>集合框架的结构、迭代器接口</a:t>
            </a:r>
            <a:endParaRPr lang="zh-CN" dirty="0"/>
          </a:p>
          <a:p>
            <a:pPr lvl="0"/>
            <a:r>
              <a:rPr lang="zh-CN" dirty="0"/>
              <a:t>掌握常用接口及实现类的使用</a:t>
            </a:r>
            <a:endParaRPr lang="zh-CN" dirty="0"/>
          </a:p>
          <a:p>
            <a:r>
              <a:rPr lang="zh-CN" dirty="0"/>
              <a:t>了解集合转换，掌握集合工具类的使用</a:t>
            </a:r>
            <a:endParaRPr lang="zh-CN" altLang="en-US" dirty="0" smtClean="0"/>
          </a:p>
          <a:p>
            <a:pPr lvl="0"/>
            <a:endParaRPr lang="zh-CN" altLang="en-US" dirty="0" smtClean="0"/>
          </a:p>
          <a:p>
            <a:endParaRPr lang="zh-CN" altLang="en-US" dirty="0" smtClean="0"/>
          </a:p>
        </p:txBody>
      </p:sp>
      <p:sp>
        <p:nvSpPr>
          <p:cNvPr id="4" name="标题 3"/>
          <p:cNvSpPr>
            <a:spLocks noGrp="1"/>
          </p:cNvSpPr>
          <p:nvPr>
            <p:ph type="title"/>
          </p:nvPr>
        </p:nvSpPr>
        <p:spPr/>
        <p:txBody>
          <a:bodyPr/>
          <a:lstStyle/>
          <a:p>
            <a:r>
              <a:rPr lang="zh-CN" altLang="en-US" smtClean="0"/>
              <a:t>本章重点</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下述代码使用通配符“？”重新实现上述处理</a:t>
            </a:r>
            <a:r>
              <a:rPr lang="zh-CN" dirty="0" smtClean="0"/>
              <a:t>过程</a:t>
            </a:r>
            <a:r>
              <a:rPr lang="zh-CN" altLang="en-US" dirty="0" smtClean="0"/>
              <a:t>，</a:t>
            </a:r>
            <a:r>
              <a:rPr lang="zh-CN" dirty="0"/>
              <a:t>实现处理各种类型参数的</a:t>
            </a:r>
            <a:r>
              <a:rPr lang="zh-CN" dirty="0" smtClean="0"/>
              <a:t>情况</a:t>
            </a:r>
            <a:r>
              <a:rPr lang="zh-CN" altLang="en-US" dirty="0" smtClean="0"/>
              <a:t>，</a:t>
            </a:r>
            <a:r>
              <a:rPr dirty="0"/>
              <a:t> UseWildcardDemo.java </a:t>
            </a:r>
            <a:r>
              <a:rPr lang="zh-CN" altLang="en-US" dirty="0" smtClean="0"/>
              <a:t>代码如下：</a:t>
            </a:r>
            <a:endParaRPr dirty="0" smtClean="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71538" y="1928808"/>
            <a:ext cx="7072330" cy="3000821"/>
          </a:xfrm>
        </p:spPr>
        <p:txBody>
          <a:bodyPr/>
          <a:lstStyle/>
          <a:p>
            <a:r>
              <a:rPr lang="en-US" sz="1400" dirty="0"/>
              <a:t>// </a:t>
            </a:r>
            <a:r>
              <a:rPr lang="en-US" sz="1400" dirty="0" err="1" smtClean="0"/>
              <a:t>泛型类Generic的类型参数使用Object</a:t>
            </a:r>
            <a:endParaRPr lang="en-US" sz="1400" dirty="0" smtClean="0"/>
          </a:p>
          <a:p>
            <a:r>
              <a:rPr lang="en-US" sz="1400" dirty="0" smtClean="0"/>
              <a:t>public </a:t>
            </a:r>
            <a:r>
              <a:rPr lang="en-US" sz="1400" dirty="0"/>
              <a:t>static void </a:t>
            </a:r>
            <a:r>
              <a:rPr lang="en-US" sz="1400" dirty="0" err="1"/>
              <a:t>myMethod</a:t>
            </a:r>
            <a:r>
              <a:rPr lang="en-US" sz="1400" dirty="0"/>
              <a:t>(Generic</a:t>
            </a:r>
            <a:r>
              <a:rPr lang="en-US" sz="1400" dirty="0" smtClean="0"/>
              <a:t>&lt;?&gt; </a:t>
            </a:r>
            <a:r>
              <a:rPr lang="en-US" sz="1400" dirty="0"/>
              <a:t>g) </a:t>
            </a:r>
            <a:r>
              <a:rPr lang="en-US" sz="1400" dirty="0" smtClean="0"/>
              <a:t>{</a:t>
            </a:r>
            <a:endParaRPr lang="en-US" sz="1400" dirty="0" smtClean="0"/>
          </a:p>
          <a:p>
            <a:r>
              <a:rPr lang="en-US" sz="1400" dirty="0"/>
              <a:t>	</a:t>
            </a:r>
            <a:r>
              <a:rPr lang="en-US" sz="1400" dirty="0" err="1"/>
              <a:t>g.showDataType</a:t>
            </a:r>
            <a:r>
              <a:rPr lang="en-US" sz="1400" dirty="0" smtClean="0"/>
              <a:t>();</a:t>
            </a:r>
            <a:endParaRPr lang="en-US" sz="1400" dirty="0" smtClean="0"/>
          </a:p>
          <a:p>
            <a:r>
              <a:rPr lang="en-US" sz="1400" dirty="0" smtClean="0"/>
              <a:t>} </a:t>
            </a:r>
            <a:r>
              <a:rPr lang="en-US" sz="1400" dirty="0"/>
              <a:t> </a:t>
            </a:r>
            <a:endParaRPr lang="en-US" sz="1400" dirty="0" smtClean="0"/>
          </a:p>
          <a:p>
            <a:r>
              <a:rPr lang="en-US" sz="1400" dirty="0" smtClean="0"/>
              <a:t>public </a:t>
            </a:r>
            <a:r>
              <a:rPr lang="en-US" sz="1400" dirty="0"/>
              <a:t>static void main(String[] </a:t>
            </a:r>
            <a:r>
              <a:rPr lang="en-US" sz="1400" dirty="0" err="1"/>
              <a:t>args</a:t>
            </a:r>
            <a:r>
              <a:rPr lang="en-US" sz="1400" dirty="0"/>
              <a:t>) </a:t>
            </a:r>
            <a:r>
              <a:rPr lang="en-US" sz="1400" dirty="0" smtClean="0"/>
              <a:t>{</a:t>
            </a:r>
            <a:endParaRPr lang="en-US" sz="1400" dirty="0" smtClean="0"/>
          </a:p>
          <a:p>
            <a:r>
              <a:rPr lang="en-US" sz="1400" dirty="0"/>
              <a:t>	// </a:t>
            </a:r>
            <a:r>
              <a:rPr lang="en-US" sz="1400" dirty="0" err="1" smtClean="0"/>
              <a:t>参数类型是Integer</a:t>
            </a:r>
            <a:endParaRPr lang="en-US" sz="1400" dirty="0" smtClean="0"/>
          </a:p>
          <a:p>
            <a:r>
              <a:rPr lang="en-US" sz="1400" dirty="0"/>
              <a:t>	Generic&lt;Integer&gt; </a:t>
            </a:r>
            <a:r>
              <a:rPr lang="en-US" sz="1400" dirty="0" err="1"/>
              <a:t>gint</a:t>
            </a:r>
            <a:r>
              <a:rPr lang="en-US" sz="1400" dirty="0"/>
              <a:t> = new Generic&lt;Integer&gt;(12</a:t>
            </a:r>
            <a:r>
              <a:rPr lang="en-US" sz="1400" dirty="0" smtClean="0"/>
              <a:t>);</a:t>
            </a:r>
            <a:endParaRPr lang="en-US" sz="1400" dirty="0" smtClean="0"/>
          </a:p>
          <a:p>
            <a:r>
              <a:rPr lang="en-US" sz="1400" dirty="0"/>
              <a:t>	</a:t>
            </a:r>
            <a:r>
              <a:rPr lang="en-US" sz="1400" dirty="0" err="1"/>
              <a:t>myMethod</a:t>
            </a:r>
            <a:r>
              <a:rPr lang="en-US" sz="1400" dirty="0"/>
              <a:t>(</a:t>
            </a:r>
            <a:r>
              <a:rPr lang="en-US" sz="1400" dirty="0" err="1"/>
              <a:t>gint</a:t>
            </a:r>
            <a:r>
              <a:rPr lang="en-US" sz="1400" dirty="0"/>
              <a:t>); </a:t>
            </a:r>
            <a:endParaRPr lang="en-US" sz="1400" dirty="0" smtClean="0"/>
          </a:p>
          <a:p>
            <a:r>
              <a:rPr lang="en-US" sz="1400" dirty="0" smtClean="0"/>
              <a:t>}</a:t>
            </a:r>
            <a:endParaRPr 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altLang="en-US" dirty="0" smtClean="0"/>
              <a:t>运行结果如下：</a:t>
            </a:r>
            <a:endParaRPr dirty="0" smtClean="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71538" y="1714494"/>
            <a:ext cx="7072330" cy="511102"/>
          </a:xfrm>
        </p:spPr>
        <p:txBody>
          <a:bodyPr/>
          <a:lstStyle/>
          <a:p>
            <a:r>
              <a:rPr dirty="0"/>
              <a:t>数据的类型是</a:t>
            </a:r>
            <a:r>
              <a:rPr lang="en-US" dirty="0"/>
              <a:t>: </a:t>
            </a:r>
            <a:r>
              <a:rPr lang="en-US" dirty="0" err="1" smtClean="0"/>
              <a:t>java.lang.Integer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泛型的类型参数可以是各种类型，但有时候需要对类型参数的取值进行一定程度的限制，以便类型参数在指定范围内。针对这种情况，</a:t>
            </a:r>
            <a:r>
              <a:rPr dirty="0"/>
              <a:t>Java</a:t>
            </a:r>
            <a:r>
              <a:rPr lang="zh-CN" dirty="0"/>
              <a:t>提供了“有界类型”，来限制类型参数的取值范围</a:t>
            </a:r>
            <a:r>
              <a:rPr lang="zh-CN" dirty="0" smtClean="0"/>
              <a:t>。有界</a:t>
            </a:r>
            <a:r>
              <a:rPr lang="zh-CN" dirty="0"/>
              <a:t>类型分两种：</a:t>
            </a:r>
            <a:endParaRPr lang="zh-CN" dirty="0"/>
          </a:p>
          <a:p>
            <a:pPr lvl="1"/>
            <a:r>
              <a:rPr dirty="0"/>
              <a:t>使用extends关键字声明类型参数的上界；</a:t>
            </a:r>
            <a:endParaRPr dirty="0"/>
          </a:p>
          <a:p>
            <a:pPr lvl="1"/>
            <a:r>
              <a:rPr dirty="0"/>
              <a:t>使用super关键字声明类型参数的下界。</a:t>
            </a:r>
            <a:endParaRPr dirty="0"/>
          </a:p>
          <a:p>
            <a:endParaRPr dirty="0"/>
          </a:p>
          <a:p>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r>
              <a:rPr lang="en-US" dirty="0" smtClean="0"/>
              <a:t>8.1.3  </a:t>
            </a:r>
            <a:r>
              <a:rPr dirty="0" smtClean="0"/>
              <a:t>有界类型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dirty="0"/>
              <a:t>使用</a:t>
            </a:r>
            <a:r>
              <a:rPr dirty="0"/>
              <a:t>extends</a:t>
            </a:r>
            <a:r>
              <a:rPr lang="zh-CN" dirty="0"/>
              <a:t>关键字可以指定类型参数的上界，限制此类型参数必须继承</a:t>
            </a:r>
            <a:r>
              <a:rPr dirty="0"/>
              <a:t> </a:t>
            </a:r>
            <a:r>
              <a:rPr lang="zh-CN" dirty="0"/>
              <a:t>自指定的父类或父类本身。被指定的父类则称为类型参数的“上界（</a:t>
            </a:r>
            <a:r>
              <a:rPr dirty="0"/>
              <a:t>upper bound</a:t>
            </a:r>
            <a:r>
              <a:rPr lang="zh-CN" dirty="0"/>
              <a:t>）”</a:t>
            </a:r>
            <a:r>
              <a:rPr lang="zh-CN" dirty="0" smtClean="0"/>
              <a:t>。</a:t>
            </a:r>
            <a:endParaRPr dirty="0" smtClean="0"/>
          </a:p>
          <a:p>
            <a:r>
              <a:rPr lang="zh-CN" dirty="0"/>
              <a:t>类型参数的上界可以在定义泛型时进行指定，也可以在使用泛型时进行</a:t>
            </a:r>
            <a:r>
              <a:rPr lang="zh-CN" dirty="0" smtClean="0"/>
              <a:t>指定</a:t>
            </a:r>
            <a:r>
              <a:rPr lang="zh-CN" altLang="en-US" dirty="0" smtClean="0"/>
              <a:t>。</a:t>
            </a:r>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r>
              <a:rPr altLang="en-US" dirty="0" smtClean="0"/>
              <a:t>上界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altLang="en-US" dirty="0" smtClean="0"/>
              <a:t>语法：</a:t>
            </a:r>
            <a:endParaRPr dirty="0" smtClean="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r>
              <a:rPr altLang="en-US" dirty="0" smtClean="0"/>
              <a:t>上界</a:t>
            </a:r>
            <a:endParaRPr lang="zh-CN" altLang="en-US" dirty="0"/>
          </a:p>
        </p:txBody>
      </p:sp>
      <p:sp>
        <p:nvSpPr>
          <p:cNvPr id="12" name="文本占位符 5"/>
          <p:cNvSpPr>
            <a:spLocks noGrp="1"/>
          </p:cNvSpPr>
          <p:nvPr>
            <p:ph type="body" sz="quarter" idx="11"/>
          </p:nvPr>
        </p:nvSpPr>
        <p:spPr>
          <a:xfrm>
            <a:off x="1285852" y="1500180"/>
            <a:ext cx="7072330" cy="2862322"/>
          </a:xfrm>
        </p:spPr>
        <p:txBody>
          <a:bodyPr/>
          <a:lstStyle/>
          <a:p>
            <a:r>
              <a:rPr lang="en-US" dirty="0"/>
              <a:t>//</a:t>
            </a:r>
            <a:r>
              <a:rPr dirty="0"/>
              <a:t>定义泛型时指定类型参数的上界</a:t>
            </a:r>
            <a:endParaRPr dirty="0"/>
          </a:p>
          <a:p>
            <a:r>
              <a:rPr lang="en-US" dirty="0"/>
              <a:t>[</a:t>
            </a:r>
            <a:r>
              <a:rPr dirty="0"/>
              <a:t>访问符</a:t>
            </a:r>
            <a:r>
              <a:rPr lang="en-US" dirty="0"/>
              <a:t>] class </a:t>
            </a:r>
            <a:r>
              <a:rPr dirty="0"/>
              <a:t>类名</a:t>
            </a:r>
            <a:r>
              <a:rPr lang="en-US" dirty="0"/>
              <a:t>&lt;</a:t>
            </a:r>
            <a:r>
              <a:rPr dirty="0"/>
              <a:t>类型参数</a:t>
            </a:r>
            <a:r>
              <a:rPr lang="en-US" dirty="0"/>
              <a:t> extends </a:t>
            </a:r>
            <a:r>
              <a:rPr dirty="0"/>
              <a:t>父类</a:t>
            </a:r>
            <a:r>
              <a:rPr lang="en-US" dirty="0"/>
              <a:t>&gt; {</a:t>
            </a:r>
            <a:endParaRPr dirty="0"/>
          </a:p>
          <a:p>
            <a:r>
              <a:rPr lang="en-US" dirty="0"/>
              <a:t>	//</a:t>
            </a:r>
            <a:r>
              <a:rPr dirty="0"/>
              <a:t>类体</a:t>
            </a:r>
            <a:r>
              <a:rPr lang="en-US" dirty="0"/>
              <a:t>......</a:t>
            </a:r>
            <a:endParaRPr dirty="0"/>
          </a:p>
          <a:p>
            <a:r>
              <a:rPr lang="en-US" dirty="0"/>
              <a:t>}</a:t>
            </a:r>
            <a:endParaRPr dirty="0"/>
          </a:p>
          <a:p>
            <a:r>
              <a:rPr lang="en-US" dirty="0"/>
              <a:t>//</a:t>
            </a:r>
            <a:r>
              <a:rPr dirty="0"/>
              <a:t>使用泛型时指定类型参数的上界</a:t>
            </a:r>
            <a:endParaRPr dirty="0"/>
          </a:p>
          <a:p>
            <a:r>
              <a:rPr dirty="0"/>
              <a:t>泛型类</a:t>
            </a:r>
            <a:r>
              <a:rPr lang="en-US" dirty="0"/>
              <a:t>&lt;? extends </a:t>
            </a:r>
            <a:r>
              <a:rPr dirty="0"/>
              <a:t>父类</a:t>
            </a:r>
            <a:r>
              <a:rPr lang="en-US" dirty="0"/>
              <a:t>&gt;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 calcmode="lin" valueType="num">
                                      <p:cBhvr additive="base">
                                        <p:cTn id="1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 calcmode="lin" valueType="num">
                                      <p:cBhvr additive="base">
                                        <p:cTn id="2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 calcmode="lin" valueType="num">
                                      <p:cBhvr additive="base">
                                        <p:cTn id="2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dirty="0"/>
              <a:t>【</a:t>
            </a:r>
            <a:r>
              <a:rPr lang="zh-CN" altLang="en-US" dirty="0"/>
              <a:t>示例</a:t>
            </a:r>
            <a:r>
              <a:rPr dirty="0"/>
              <a:t>】</a:t>
            </a:r>
            <a:r>
              <a:rPr lang="zh-CN" altLang="en-US" dirty="0"/>
              <a:t>类型参数的上界：</a:t>
            </a:r>
            <a:endParaRPr dirty="0" smtClean="0"/>
          </a:p>
          <a:p>
            <a:endParaRPr dirty="0"/>
          </a:p>
          <a:p>
            <a:pPr>
              <a:buNone/>
            </a:pPr>
            <a:endParaRPr dirty="0" smtClean="0"/>
          </a:p>
          <a:p>
            <a:endParaRPr dirty="0"/>
          </a:p>
        </p:txBody>
      </p:sp>
      <p:sp>
        <p:nvSpPr>
          <p:cNvPr id="9" name="文本占位符 8"/>
          <p:cNvSpPr>
            <a:spLocks noGrp="1"/>
          </p:cNvSpPr>
          <p:nvPr>
            <p:ph type="body" sz="quarter" idx="11"/>
          </p:nvPr>
        </p:nvSpPr>
        <p:spPr>
          <a:xfrm>
            <a:off x="1071564" y="3929072"/>
            <a:ext cx="7215212" cy="928694"/>
          </a:xfrm>
        </p:spPr>
        <p:txBody>
          <a:bodyPr/>
          <a:lstStyle/>
          <a:p>
            <a:r>
              <a:rPr lang="en-US" dirty="0"/>
              <a:t>Java</a:t>
            </a:r>
            <a:r>
              <a:rPr dirty="0"/>
              <a:t>中</a:t>
            </a:r>
            <a:r>
              <a:rPr lang="en-US" dirty="0"/>
              <a:t>Number</a:t>
            </a:r>
            <a:r>
              <a:rPr dirty="0"/>
              <a:t>类是一个抽象类，所有数值类都继承此抽象类，即</a:t>
            </a:r>
            <a:r>
              <a:rPr lang="en-US" dirty="0"/>
              <a:t>Integer</a:t>
            </a:r>
            <a:r>
              <a:rPr dirty="0"/>
              <a:t>、</a:t>
            </a:r>
            <a:r>
              <a:rPr lang="en-US" dirty="0"/>
              <a:t>Long</a:t>
            </a:r>
            <a:r>
              <a:rPr dirty="0"/>
              <a:t>、</a:t>
            </a:r>
            <a:r>
              <a:rPr lang="en-US" dirty="0"/>
              <a:t>Float</a:t>
            </a:r>
            <a:r>
              <a:rPr dirty="0"/>
              <a:t>、</a:t>
            </a:r>
            <a:r>
              <a:rPr lang="en-US" dirty="0"/>
              <a:t>Double</a:t>
            </a:r>
            <a:r>
              <a:rPr dirty="0"/>
              <a:t>等用于数值操作的类都继承</a:t>
            </a:r>
            <a:r>
              <a:rPr lang="en-US" dirty="0"/>
              <a:t>Number</a:t>
            </a:r>
            <a:r>
              <a:rPr dirty="0"/>
              <a:t>类</a:t>
            </a:r>
            <a:r>
              <a:rPr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1071538" y="1643056"/>
            <a:ext cx="7000924" cy="156966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zh-CN"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定义泛型时指定类型参数的上界</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public class Generic&lt;T extends Number&gt;{</a:t>
            </a:r>
            <a:endParaRPr kumimoji="1" lang="en-US"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类体</a:t>
            </a:r>
            <a:r>
              <a:rPr kumimoji="1" lang="en-US" altLang="zh-CN"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zh-CN"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zh-CN"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使用泛型时指定类型参数的上界</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Generic&lt;? extends Number&gt;</a:t>
            </a:r>
            <a:endParaRPr kumimoji="1" lang="en-US" altLang="en-US" sz="1600" dirty="0" smtClean="0">
              <a:latin typeface="Courier New" panose="02070309020205020404" pitchFamily="49" charset="0"/>
              <a:cs typeface="Courier New" panose="02070309020205020404" pitchFamily="49" charset="0"/>
            </a:endParaRPr>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441366" y="4104985"/>
            <a:ext cx="484014" cy="484014"/>
          </a:xfrm>
          <a:prstGeom prst="rect">
            <a:avLst/>
          </a:prstGeom>
        </p:spPr>
      </p:pic>
      <p:sp>
        <p:nvSpPr>
          <p:cNvPr id="12" name="文本框 6"/>
          <p:cNvSpPr txBox="1"/>
          <p:nvPr/>
        </p:nvSpPr>
        <p:spPr>
          <a:xfrm>
            <a:off x="406375" y="4557944"/>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3" name="标题 12"/>
          <p:cNvSpPr>
            <a:spLocks noGrp="1"/>
          </p:cNvSpPr>
          <p:nvPr>
            <p:ph type="title"/>
          </p:nvPr>
        </p:nvSpPr>
        <p:spPr/>
        <p:txBody>
          <a:bodyPr/>
          <a:lstStyle/>
          <a:p>
            <a:r>
              <a:rPr dirty="0" smtClean="0"/>
              <a:t>上界</a:t>
            </a:r>
            <a:endParaRPr lang="zh-CN" altLang="en-US" dirty="0"/>
          </a:p>
        </p:txBody>
      </p:sp>
      <p:sp>
        <p:nvSpPr>
          <p:cNvPr id="10" name="矩形 9"/>
          <p:cNvSpPr/>
          <p:nvPr/>
        </p:nvSpPr>
        <p:spPr bwMode="auto">
          <a:xfrm>
            <a:off x="3643306" y="1857370"/>
            <a:ext cx="285752"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4929190" y="1142990"/>
            <a:ext cx="3286148" cy="642942"/>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类型参数必须是</a:t>
            </a:r>
            <a:r>
              <a:rPr lang="en-US" altLang="en-US" sz="1800" b="1" i="0" dirty="0" smtClean="0">
                <a:solidFill>
                  <a:srgbClr val="000000"/>
                </a:solidFill>
                <a:latin typeface="Adobe 宋体 Std L" pitchFamily="18" charset="-122"/>
                <a:ea typeface="Adobe 宋体 Std L" pitchFamily="18" charset="-122"/>
              </a:rPr>
              <a:t>Number</a:t>
            </a:r>
            <a:r>
              <a:rPr lang="zh-CN" altLang="en-US" sz="1800" b="1" i="0" dirty="0" smtClean="0">
                <a:solidFill>
                  <a:srgbClr val="000000"/>
                </a:solidFill>
                <a:latin typeface="Adobe 宋体 Std L" pitchFamily="18" charset="-122"/>
                <a:ea typeface="Adobe 宋体 Std L" pitchFamily="18" charset="-122"/>
              </a:rPr>
              <a:t>类的子类（也可以是</a:t>
            </a:r>
            <a:r>
              <a:rPr lang="en-US" altLang="en-US" sz="1800" b="1" i="0" dirty="0" smtClean="0">
                <a:solidFill>
                  <a:srgbClr val="000000"/>
                </a:solidFill>
                <a:latin typeface="Adobe 宋体 Std L" pitchFamily="18" charset="-122"/>
                <a:ea typeface="Adobe 宋体 Std L" pitchFamily="18" charset="-122"/>
              </a:rPr>
              <a:t>Number</a:t>
            </a:r>
            <a:r>
              <a:rPr lang="zh-CN" altLang="en-US" sz="1800" b="1" i="0" dirty="0" smtClean="0">
                <a:solidFill>
                  <a:srgbClr val="000000"/>
                </a:solidFill>
                <a:latin typeface="Adobe 宋体 Std L" pitchFamily="18" charset="-122"/>
                <a:ea typeface="Adobe 宋体 Std L" pitchFamily="18" charset="-122"/>
              </a:rPr>
              <a:t>本身）</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bg/>
                                          </p:spTgt>
                                        </p:tgtEl>
                                        <p:attrNameLst>
                                          <p:attrName>style.visibility</p:attrName>
                                        </p:attrNameLst>
                                      </p:cBhvr>
                                      <p:to>
                                        <p:strVal val="visible"/>
                                      </p:to>
                                    </p:set>
                                    <p:anim calcmode="lin" valueType="num">
                                      <p:cBhvr additive="base">
                                        <p:cTn id="2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9">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build="p"/>
      <p:bldP spid="7" grpId="0" animBg="1"/>
      <p:bldP spid="12" grpId="0"/>
      <p:bldP spid="10"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dirty="0" smtClean="0"/>
              <a:t>代码</a:t>
            </a:r>
            <a:r>
              <a:rPr dirty="0" smtClean="0"/>
              <a:t>UpBoundGenericDemo.java</a:t>
            </a:r>
            <a:r>
              <a:rPr lang="zh-CN" altLang="en-US" dirty="0" smtClean="0"/>
              <a:t>（代码</a:t>
            </a:r>
            <a:r>
              <a:rPr dirty="0" smtClean="0"/>
              <a:t>1</a:t>
            </a:r>
            <a:r>
              <a:rPr lang="zh-CN" altLang="en-US" dirty="0" smtClean="0"/>
              <a:t>）</a:t>
            </a:r>
            <a:r>
              <a:rPr lang="zh-CN" dirty="0" smtClean="0"/>
              <a:t>演示</a:t>
            </a:r>
            <a:r>
              <a:rPr lang="zh-CN" dirty="0"/>
              <a:t>使用类型参数的</a:t>
            </a:r>
            <a:r>
              <a:rPr lang="zh-CN" dirty="0" smtClean="0"/>
              <a:t>上界</a:t>
            </a:r>
            <a:r>
              <a:rPr lang="zh-CN" altLang="en-US" dirty="0" smtClean="0"/>
              <a:t>：</a:t>
            </a:r>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1071538" y="2058129"/>
            <a:ext cx="7000924" cy="258532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smtClean="0">
                <a:latin typeface="Courier New" panose="02070309020205020404" pitchFamily="49" charset="0"/>
                <a:cs typeface="Courier New" panose="02070309020205020404" pitchFamily="49" charset="0"/>
              </a:rPr>
              <a:t>class </a:t>
            </a:r>
            <a:r>
              <a:rPr kumimoji="1" lang="en-US" altLang="en-US" sz="1600" dirty="0" err="1" smtClean="0">
                <a:latin typeface="Courier New" panose="02070309020205020404" pitchFamily="49" charset="0"/>
                <a:cs typeface="Courier New" panose="02070309020205020404" pitchFamily="49" charset="0"/>
              </a:rPr>
              <a:t>UpBoundGeneric</a:t>
            </a:r>
            <a:r>
              <a:rPr kumimoji="1" lang="en-US" altLang="en-US" sz="1600" dirty="0" smtClean="0">
                <a:latin typeface="Courier New" panose="02070309020205020404" pitchFamily="49" charset="0"/>
                <a:cs typeface="Courier New" panose="02070309020205020404" pitchFamily="49" charset="0"/>
              </a:rPr>
              <a:t>&lt;T extends Number&gt;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private T data;</a:t>
            </a:r>
            <a:endParaRPr kumimoji="1" lang="en-US"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public </a:t>
            </a:r>
            <a:r>
              <a:rPr kumimoji="1" lang="en-US" altLang="en-US" sz="1600" dirty="0" err="1" smtClean="0">
                <a:latin typeface="Courier New" panose="02070309020205020404" pitchFamily="49" charset="0"/>
                <a:cs typeface="Courier New" panose="02070309020205020404" pitchFamily="49" charset="0"/>
              </a:rPr>
              <a:t>UpBoundGeneric</a:t>
            </a:r>
            <a:r>
              <a:rPr kumimoji="1" lang="en-US" altLang="en-US" sz="1600" dirty="0" smtClean="0">
                <a:latin typeface="Courier New" panose="02070309020205020404" pitchFamily="49" charset="0"/>
                <a:cs typeface="Courier New" panose="02070309020205020404" pitchFamily="49" charset="0"/>
              </a:rPr>
              <a:t>(T data)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this.data</a:t>
            </a:r>
            <a:r>
              <a:rPr kumimoji="1" lang="en-US" altLang="en-US" sz="1600" dirty="0" smtClean="0">
                <a:latin typeface="Courier New" panose="02070309020205020404" pitchFamily="49" charset="0"/>
                <a:cs typeface="Courier New" panose="02070309020205020404" pitchFamily="49" charset="0"/>
              </a:rPr>
              <a:t> = data;</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endParaRPr kumimoji="1" lang="en-US"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public void </a:t>
            </a:r>
            <a:r>
              <a:rPr kumimoji="1" lang="en-US" altLang="en-US" sz="1600" dirty="0" err="1" smtClean="0">
                <a:latin typeface="Courier New" panose="02070309020205020404" pitchFamily="49" charset="0"/>
                <a:cs typeface="Courier New" panose="02070309020205020404" pitchFamily="49" charset="0"/>
              </a:rPr>
              <a:t>showDataType</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数据的类型是</a:t>
            </a:r>
            <a:r>
              <a:rPr kumimoji="1" lang="en-US" altLang="en-US" sz="1600" dirty="0" smtClean="0">
                <a:latin typeface="Courier New" panose="02070309020205020404" pitchFamily="49" charset="0"/>
                <a:cs typeface="Courier New" panose="02070309020205020404" pitchFamily="49" charset="0"/>
              </a:rPr>
              <a:t>: " + </a:t>
            </a:r>
            <a:r>
              <a:rPr kumimoji="1" lang="en-US" altLang="en-US" sz="1600" dirty="0" err="1" smtClean="0">
                <a:latin typeface="Courier New" panose="02070309020205020404" pitchFamily="49" charset="0"/>
                <a:cs typeface="Courier New" panose="02070309020205020404" pitchFamily="49" charset="0"/>
              </a:rPr>
              <a:t>data.getClass</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getName</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en-US" altLang="en-US" sz="1600" dirty="0" smtClean="0">
              <a:latin typeface="Courier New" panose="02070309020205020404" pitchFamily="49" charset="0"/>
              <a:cs typeface="Courier New" panose="02070309020205020404" pitchFamily="49" charset="0"/>
            </a:endParaRPr>
          </a:p>
        </p:txBody>
      </p:sp>
      <p:sp>
        <p:nvSpPr>
          <p:cNvPr id="13" name="标题 12"/>
          <p:cNvSpPr>
            <a:spLocks noGrp="1"/>
          </p:cNvSpPr>
          <p:nvPr>
            <p:ph type="title"/>
          </p:nvPr>
        </p:nvSpPr>
        <p:spPr/>
        <p:txBody>
          <a:bodyPr/>
          <a:lstStyle/>
          <a:p>
            <a:r>
              <a:rPr dirty="0" smtClean="0"/>
              <a:t>上界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dirty="0" smtClean="0"/>
              <a:t>UpBoundGenericDemo.java</a:t>
            </a:r>
            <a:r>
              <a:rPr lang="zh-CN" altLang="en-US" dirty="0" smtClean="0"/>
              <a:t>（代码</a:t>
            </a:r>
            <a:r>
              <a:rPr dirty="0" smtClean="0"/>
              <a:t>2</a:t>
            </a:r>
            <a:r>
              <a:rPr lang="zh-CN" altLang="en-US" dirty="0" smtClean="0"/>
              <a:t>）：</a:t>
            </a:r>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1071538" y="1500180"/>
            <a:ext cx="8072462" cy="35394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smtClean="0">
                <a:latin typeface="Courier New" panose="02070309020205020404" pitchFamily="49" charset="0"/>
                <a:cs typeface="Courier New" panose="02070309020205020404" pitchFamily="49" charset="0"/>
              </a:rPr>
              <a:t>public class </a:t>
            </a:r>
            <a:r>
              <a:rPr kumimoji="1" lang="en-US" altLang="en-US" sz="1600" dirty="0" err="1" smtClean="0">
                <a:latin typeface="Courier New" panose="02070309020205020404" pitchFamily="49" charset="0"/>
                <a:cs typeface="Courier New" panose="02070309020205020404" pitchFamily="49" charset="0"/>
              </a:rPr>
              <a:t>UpBoundGenericDemo</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 </a:t>
            </a:r>
            <a:r>
              <a:rPr kumimoji="1" lang="zh-CN" altLang="en-US" sz="1600" dirty="0" smtClean="0">
                <a:latin typeface="Courier New" panose="02070309020205020404" pitchFamily="49" charset="0"/>
                <a:cs typeface="Courier New" panose="02070309020205020404" pitchFamily="49" charset="0"/>
              </a:rPr>
              <a:t>使用泛型</a:t>
            </a:r>
            <a:r>
              <a:rPr kumimoji="1" lang="en-US" altLang="en-US" sz="1600" dirty="0" smtClean="0">
                <a:latin typeface="Courier New" panose="02070309020205020404" pitchFamily="49" charset="0"/>
                <a:cs typeface="Courier New" panose="02070309020205020404" pitchFamily="49" charset="0"/>
              </a:rPr>
              <a:t>Generic</a:t>
            </a:r>
            <a:r>
              <a:rPr kumimoji="1" lang="zh-CN" altLang="en-US" sz="1600" dirty="0" smtClean="0">
                <a:latin typeface="Courier New" panose="02070309020205020404" pitchFamily="49" charset="0"/>
                <a:cs typeface="Courier New" panose="02070309020205020404" pitchFamily="49" charset="0"/>
              </a:rPr>
              <a:t>时指定其类型参数的上界</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public static void </a:t>
            </a:r>
            <a:r>
              <a:rPr kumimoji="1" lang="en-US" altLang="en-US" sz="1600" dirty="0" err="1" smtClean="0">
                <a:latin typeface="Courier New" panose="02070309020205020404" pitchFamily="49" charset="0"/>
                <a:cs typeface="Courier New" panose="02070309020205020404" pitchFamily="49" charset="0"/>
              </a:rPr>
              <a:t>myMethod</a:t>
            </a:r>
            <a:r>
              <a:rPr kumimoji="1" lang="en-US" altLang="en-US" sz="1600" dirty="0" smtClean="0">
                <a:latin typeface="Courier New" panose="02070309020205020404" pitchFamily="49" charset="0"/>
                <a:cs typeface="Courier New" panose="02070309020205020404" pitchFamily="49" charset="0"/>
              </a:rPr>
              <a:t>(Generic&lt;? extends Number&gt; g)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g.showDataType</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public static void main(String[] </a:t>
            </a:r>
            <a:r>
              <a:rPr kumimoji="1" lang="en-US" altLang="en-US" sz="1600" dirty="0" err="1" smtClean="0">
                <a:latin typeface="Courier New" panose="02070309020205020404" pitchFamily="49" charset="0"/>
                <a:cs typeface="Courier New" panose="02070309020205020404" pitchFamily="49" charset="0"/>
              </a:rPr>
              <a:t>args</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Generic&lt;Integer&gt; </a:t>
            </a:r>
            <a:r>
              <a:rPr kumimoji="1" lang="en-US" altLang="en-US" sz="1600" dirty="0" err="1" smtClean="0">
                <a:latin typeface="Courier New" panose="02070309020205020404" pitchFamily="49" charset="0"/>
                <a:cs typeface="Courier New" panose="02070309020205020404" pitchFamily="49" charset="0"/>
              </a:rPr>
              <a:t>gint</a:t>
            </a:r>
            <a:r>
              <a:rPr kumimoji="1" lang="en-US" altLang="en-US" sz="1600" dirty="0" smtClean="0">
                <a:latin typeface="Courier New" panose="02070309020205020404" pitchFamily="49" charset="0"/>
                <a:cs typeface="Courier New" panose="02070309020205020404" pitchFamily="49" charset="0"/>
              </a:rPr>
              <a:t> = new Generic&lt;Integer&gt;(12);</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myMethod</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gint</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Generic&lt;String&gt; </a:t>
            </a:r>
            <a:r>
              <a:rPr kumimoji="1" lang="en-US" altLang="en-US" sz="1600" dirty="0" err="1" smtClean="0">
                <a:latin typeface="Courier New" panose="02070309020205020404" pitchFamily="49" charset="0"/>
                <a:cs typeface="Courier New" panose="02070309020205020404" pitchFamily="49" charset="0"/>
              </a:rPr>
              <a:t>gstr</a:t>
            </a:r>
            <a:r>
              <a:rPr kumimoji="1" lang="en-US" altLang="en-US" sz="1600" dirty="0" smtClean="0">
                <a:latin typeface="Courier New" panose="02070309020205020404" pitchFamily="49" charset="0"/>
                <a:cs typeface="Courier New" panose="02070309020205020404" pitchFamily="49" charset="0"/>
              </a:rPr>
              <a:t> = new Generic&lt;String&gt;(“String”);</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myMethod</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gstr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UpBoundGeneric</a:t>
            </a:r>
            <a:r>
              <a:rPr kumimoji="1" lang="en-US" altLang="en-US" sz="1600" dirty="0" smtClean="0">
                <a:latin typeface="Courier New" panose="02070309020205020404" pitchFamily="49" charset="0"/>
                <a:cs typeface="Courier New" panose="02070309020205020404" pitchFamily="49" charset="0"/>
              </a:rPr>
              <a:t>&lt;String&gt; </a:t>
            </a:r>
            <a:r>
              <a:rPr kumimoji="1" lang="en-US" altLang="en-US" sz="1600" dirty="0" err="1" smtClean="0">
                <a:latin typeface="Courier New" panose="02070309020205020404" pitchFamily="49" charset="0"/>
                <a:cs typeface="Courier New" panose="02070309020205020404" pitchFamily="49" charset="0"/>
              </a:rPr>
              <a:t>ubgstr</a:t>
            </a:r>
            <a:r>
              <a:rPr kumimoji="1" lang="en-US" altLang="en-US" sz="1600" dirty="0" smtClean="0">
                <a:latin typeface="Courier New" panose="02070309020205020404" pitchFamily="49" charset="0"/>
                <a:cs typeface="Courier New" panose="02070309020205020404" pitchFamily="49" charset="0"/>
              </a:rPr>
              <a:t> = new </a:t>
            </a:r>
            <a:r>
              <a:rPr kumimoji="1" lang="en-US" altLang="en-US" sz="1600" dirty="0" err="1" smtClean="0">
                <a:latin typeface="Courier New" panose="02070309020205020404" pitchFamily="49" charset="0"/>
                <a:cs typeface="Courier New" panose="02070309020205020404" pitchFamily="49" charset="0"/>
              </a:rPr>
              <a:t>UpBoundGeneric</a:t>
            </a:r>
            <a:r>
              <a:rPr kumimoji="1" lang="en-US" altLang="en-US" sz="1600" dirty="0" smtClean="0">
                <a:latin typeface="Courier New" panose="02070309020205020404" pitchFamily="49" charset="0"/>
                <a:cs typeface="Courier New" panose="02070309020205020404" pitchFamily="49" charset="0"/>
              </a:rPr>
              <a:t>&lt;String&gt;("</a:t>
            </a:r>
            <a:r>
              <a:rPr kumimoji="1" lang="zh-CN" altLang="en-US" sz="1600" dirty="0" smtClean="0">
                <a:latin typeface="Courier New" panose="02070309020205020404" pitchFamily="49" charset="0"/>
                <a:cs typeface="Courier New" panose="02070309020205020404" pitchFamily="49" charset="0"/>
              </a:rPr>
              <a:t>指定上界</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endParaRPr kumimoji="1" lang="en-US" altLang="en-US" sz="1600" dirty="0" smtClean="0">
              <a:latin typeface="Courier New" panose="02070309020205020404" pitchFamily="49" charset="0"/>
              <a:cs typeface="Courier New" panose="02070309020205020404" pitchFamily="49" charset="0"/>
            </a:endParaRPr>
          </a:p>
          <a:p>
            <a:r>
              <a:rPr lang="en-US" sz="1600" dirty="0" smtClean="0"/>
              <a:t>}</a:t>
            </a:r>
            <a:endParaRPr lang="zh-CN" altLang="en-US" sz="1600" dirty="0" smtClean="0"/>
          </a:p>
        </p:txBody>
      </p:sp>
      <p:sp>
        <p:nvSpPr>
          <p:cNvPr id="13" name="标题 12"/>
          <p:cNvSpPr>
            <a:spLocks noGrp="1"/>
          </p:cNvSpPr>
          <p:nvPr>
            <p:ph type="title"/>
          </p:nvPr>
        </p:nvSpPr>
        <p:spPr/>
        <p:txBody>
          <a:bodyPr/>
          <a:lstStyle/>
          <a:p>
            <a:r>
              <a:rPr dirty="0" smtClean="0"/>
              <a:t>上界</a:t>
            </a:r>
            <a:endParaRPr lang="zh-CN" altLang="en-US" dirty="0"/>
          </a:p>
        </p:txBody>
      </p:sp>
      <p:sp>
        <p:nvSpPr>
          <p:cNvPr id="6" name="矩形 5"/>
          <p:cNvSpPr/>
          <p:nvPr/>
        </p:nvSpPr>
        <p:spPr bwMode="auto">
          <a:xfrm>
            <a:off x="2000232" y="3714758"/>
            <a:ext cx="2143140"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4714876" y="3000378"/>
            <a:ext cx="2714644" cy="57150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类型参数不是</a:t>
            </a:r>
            <a:r>
              <a:rPr lang="en-US" altLang="en-US" sz="1800" b="1" i="0" dirty="0" smtClean="0">
                <a:solidFill>
                  <a:srgbClr val="000000"/>
                </a:solidFill>
                <a:latin typeface="Adobe 宋体 Std L" pitchFamily="18" charset="-122"/>
                <a:ea typeface="Adobe 宋体 Std L" pitchFamily="18" charset="-122"/>
              </a:rPr>
              <a:t>Number</a:t>
            </a:r>
            <a:r>
              <a:rPr lang="zh-CN" altLang="en-US" sz="1800" b="1" i="0" dirty="0" smtClean="0">
                <a:solidFill>
                  <a:srgbClr val="000000"/>
                </a:solidFill>
                <a:latin typeface="Adobe 宋体 Std L" pitchFamily="18" charset="-122"/>
                <a:ea typeface="Adobe 宋体 Std L" pitchFamily="18" charset="-122"/>
              </a:rPr>
              <a:t>的子类时会产生错误</a:t>
            </a:r>
            <a:endParaRPr lang="zh-CN" altLang="en-US" sz="1800" b="1" i="0" dirty="0" smtClean="0">
              <a:solidFill>
                <a:srgbClr val="000000"/>
              </a:solidFill>
              <a:latin typeface="Adobe 宋体 Std L" pitchFamily="18" charset="-122"/>
              <a:ea typeface="Adobe 宋体 Std L" pitchFamily="18" charset="-122"/>
            </a:endParaRPr>
          </a:p>
        </p:txBody>
      </p:sp>
      <p:sp>
        <p:nvSpPr>
          <p:cNvPr id="10" name="矩形 9"/>
          <p:cNvSpPr/>
          <p:nvPr/>
        </p:nvSpPr>
        <p:spPr bwMode="auto">
          <a:xfrm>
            <a:off x="1142976" y="4000510"/>
            <a:ext cx="5500726" cy="500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1" name="圆角矩形标注 10"/>
          <p:cNvSpPr>
            <a:spLocks noChangeArrowheads="1"/>
          </p:cNvSpPr>
          <p:nvPr/>
        </p:nvSpPr>
        <p:spPr bwMode="auto">
          <a:xfrm>
            <a:off x="5643570" y="3071816"/>
            <a:ext cx="2714644" cy="714380"/>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类型参数不是</a:t>
            </a:r>
            <a:r>
              <a:rPr lang="en-US" altLang="en-US" sz="1800" b="1" i="0" dirty="0" smtClean="0">
                <a:solidFill>
                  <a:srgbClr val="000000"/>
                </a:solidFill>
                <a:latin typeface="Adobe 宋体 Std L" pitchFamily="18" charset="-122"/>
                <a:ea typeface="Adobe 宋体 Std L" pitchFamily="18" charset="-122"/>
              </a:rPr>
              <a:t>Number</a:t>
            </a:r>
            <a:r>
              <a:rPr lang="zh-CN" altLang="en-US" sz="1800" b="1" i="0" dirty="0" smtClean="0">
                <a:solidFill>
                  <a:srgbClr val="000000"/>
                </a:solidFill>
                <a:latin typeface="Adobe 宋体 Std L" pitchFamily="18" charset="-122"/>
                <a:ea typeface="Adobe 宋体 Std L" pitchFamily="18" charset="-122"/>
              </a:rPr>
              <a:t>的子类时会产生错误</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6"/>
                                        </p:tgtEl>
                                        <p:attrNameLst>
                                          <p:attrName>ppt_x</p:attrName>
                                        </p:attrNameLst>
                                      </p:cBhvr>
                                      <p:tavLst>
                                        <p:tav tm="0">
                                          <p:val>
                                            <p:strVal val="ppt_x"/>
                                          </p:val>
                                        </p:tav>
                                        <p:tav tm="100000">
                                          <p:val>
                                            <p:strVal val="ppt_x"/>
                                          </p:val>
                                        </p:tav>
                                      </p:tavLst>
                                    </p:anim>
                                    <p:anim calcmode="lin" valueType="num">
                                      <p:cBhvr additive="base">
                                        <p:cTn id="29" dur="500"/>
                                        <p:tgtEl>
                                          <p:spTgt spid="6"/>
                                        </p:tgtEl>
                                        <p:attrNameLst>
                                          <p:attrName>ppt_y</p:attrName>
                                        </p:attrNameLst>
                                      </p:cBhvr>
                                      <p:tavLst>
                                        <p:tav tm="0">
                                          <p:val>
                                            <p:strVal val="ppt_y"/>
                                          </p:val>
                                        </p:tav>
                                        <p:tav tm="100000">
                                          <p:val>
                                            <p:strVal val="1+ppt_h/2"/>
                                          </p:val>
                                        </p:tav>
                                      </p:tavLst>
                                    </p:anim>
                                    <p:set>
                                      <p:cBhvr>
                                        <p:cTn id="30" dur="1" fill="hold">
                                          <p:stCondLst>
                                            <p:cond delay="499"/>
                                          </p:stCondLst>
                                        </p:cTn>
                                        <p:tgtEl>
                                          <p:spTgt spid="6"/>
                                        </p:tgtEl>
                                        <p:attrNameLst>
                                          <p:attrName>style.visibility</p:attrName>
                                        </p:attrNameLst>
                                      </p:cBhvr>
                                      <p:to>
                                        <p:strVal val="hidden"/>
                                      </p:to>
                                    </p:set>
                                  </p:childTnLst>
                                </p:cTn>
                              </p:par>
                              <p:par>
                                <p:cTn id="31" presetID="2" presetClass="exit" presetSubtype="4" fill="hold" grpId="1" nodeType="withEffect">
                                  <p:stCondLst>
                                    <p:cond delay="0"/>
                                  </p:stCondLst>
                                  <p:childTnLst>
                                    <p:anim calcmode="lin" valueType="num">
                                      <p:cBhvr additive="base">
                                        <p:cTn id="32" dur="500"/>
                                        <p:tgtEl>
                                          <p:spTgt spid="9"/>
                                        </p:tgtEl>
                                        <p:attrNameLst>
                                          <p:attrName>ppt_x</p:attrName>
                                        </p:attrNameLst>
                                      </p:cBhvr>
                                      <p:tavLst>
                                        <p:tav tm="0">
                                          <p:val>
                                            <p:strVal val="ppt_x"/>
                                          </p:val>
                                        </p:tav>
                                        <p:tav tm="100000">
                                          <p:val>
                                            <p:strVal val="ppt_x"/>
                                          </p:val>
                                        </p:tav>
                                      </p:tavLst>
                                    </p:anim>
                                    <p:anim calcmode="lin" valueType="num">
                                      <p:cBhvr additive="base">
                                        <p:cTn id="33" dur="500"/>
                                        <p:tgtEl>
                                          <p:spTgt spid="9"/>
                                        </p:tgtEl>
                                        <p:attrNameLst>
                                          <p:attrName>ppt_y</p:attrName>
                                        </p:attrNameLst>
                                      </p:cBhvr>
                                      <p:tavLst>
                                        <p:tav tm="0">
                                          <p:val>
                                            <p:strVal val="ppt_y"/>
                                          </p:val>
                                        </p:tav>
                                        <p:tav tm="100000">
                                          <p:val>
                                            <p:strVal val="1+ppt_h/2"/>
                                          </p:val>
                                        </p:tav>
                                      </p:tavLst>
                                    </p:anim>
                                    <p:set>
                                      <p:cBhvr>
                                        <p:cTn id="34" dur="1" fill="hold">
                                          <p:stCondLst>
                                            <p:cond delay="49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6" grpId="1" animBg="1"/>
      <p:bldP spid="9" grpId="0" animBg="1"/>
      <p:bldP spid="9" grpId="1"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0"/>
            <a:ext cx="8207375" cy="3857649"/>
          </a:xfrm>
        </p:spPr>
        <p:txBody>
          <a:bodyPr/>
          <a:lstStyle/>
          <a:p>
            <a:r>
              <a:rPr lang="zh-CN" dirty="0"/>
              <a:t>使用</a:t>
            </a:r>
            <a:r>
              <a:rPr dirty="0"/>
              <a:t>super</a:t>
            </a:r>
            <a:r>
              <a:rPr lang="zh-CN" dirty="0"/>
              <a:t>关键字可以指定类型参数的下界，限制此类型参数必须是指定的类型本身或其父类，直至</a:t>
            </a:r>
            <a:r>
              <a:rPr dirty="0"/>
              <a:t>Object</a:t>
            </a:r>
            <a:r>
              <a:rPr lang="zh-CN" dirty="0"/>
              <a:t>类。被指定的类则称为类型参数的“下界（</a:t>
            </a:r>
            <a:r>
              <a:rPr dirty="0"/>
              <a:t>lower bound</a:t>
            </a:r>
            <a:r>
              <a:rPr lang="zh-CN" dirty="0"/>
              <a:t>）</a:t>
            </a:r>
            <a:r>
              <a:rPr lang="zh-CN" dirty="0" smtClean="0"/>
              <a:t>”</a:t>
            </a:r>
            <a:r>
              <a:rPr lang="zh-CN" altLang="en-US" dirty="0" smtClean="0"/>
              <a:t>。</a:t>
            </a:r>
            <a:endParaRPr dirty="0" smtClean="0"/>
          </a:p>
          <a:p>
            <a:r>
              <a:rPr lang="zh-CN" dirty="0"/>
              <a:t>类型参数的下界通常在使用泛型时进行指定，其语法格式如下所</a:t>
            </a:r>
            <a:r>
              <a:rPr lang="zh-CN" dirty="0" smtClean="0"/>
              <a:t>示</a:t>
            </a:r>
            <a:r>
              <a:rPr lang="zh-CN" altLang="en-US" dirty="0" smtClean="0"/>
              <a:t>：</a:t>
            </a:r>
            <a:endParaRPr dirty="0" smtClean="0"/>
          </a:p>
          <a:p>
            <a:pPr>
              <a:buNone/>
            </a:pPr>
            <a:endParaRPr dirty="0" smtClean="0"/>
          </a:p>
          <a:p>
            <a:r>
              <a:rPr lang="zh-CN" dirty="0"/>
              <a:t>【示例】类型参数的</a:t>
            </a:r>
            <a:r>
              <a:rPr lang="zh-CN" dirty="0" smtClean="0"/>
              <a:t>下界</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2928940"/>
            <a:ext cx="8072462"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zh-CN" altLang="en-US" sz="2000" dirty="0" smtClean="0"/>
              <a:t>泛型类</a:t>
            </a:r>
            <a:r>
              <a:rPr lang="en-US" sz="2000" dirty="0" smtClean="0"/>
              <a:t>&lt;? </a:t>
            </a:r>
            <a:r>
              <a:rPr kumimoji="1" lang="en-US" altLang="en-US" sz="2000" dirty="0" smtClean="0">
                <a:latin typeface="Courier New" panose="02070309020205020404" pitchFamily="49" charset="0"/>
                <a:cs typeface="Courier New" panose="02070309020205020404" pitchFamily="49" charset="0"/>
              </a:rPr>
              <a:t>super</a:t>
            </a:r>
            <a:r>
              <a:rPr lang="en-US" sz="2000" dirty="0" smtClean="0"/>
              <a:t> </a:t>
            </a:r>
            <a:r>
              <a:rPr lang="zh-CN" altLang="en-US" sz="2000" dirty="0" smtClean="0"/>
              <a:t>类型</a:t>
            </a:r>
            <a:r>
              <a:rPr lang="en-US" sz="2000" dirty="0" smtClean="0"/>
              <a:t>&gt;</a:t>
            </a:r>
            <a:endParaRPr lang="zh-CN" altLang="en-US" sz="2000" dirty="0"/>
          </a:p>
        </p:txBody>
      </p:sp>
      <p:sp>
        <p:nvSpPr>
          <p:cNvPr id="13" name="标题 12"/>
          <p:cNvSpPr>
            <a:spLocks noGrp="1"/>
          </p:cNvSpPr>
          <p:nvPr>
            <p:ph type="title"/>
          </p:nvPr>
        </p:nvSpPr>
        <p:spPr/>
        <p:txBody>
          <a:bodyPr/>
          <a:lstStyle/>
          <a:p>
            <a:r>
              <a:rPr dirty="0" smtClean="0"/>
              <a:t>下界</a:t>
            </a:r>
            <a:endParaRPr lang="zh-CN" altLang="en-US" dirty="0"/>
          </a:p>
        </p:txBody>
      </p:sp>
      <p:sp>
        <p:nvSpPr>
          <p:cNvPr id="12" name="文本占位符 8"/>
          <p:cNvSpPr txBox="1"/>
          <p:nvPr/>
        </p:nvSpPr>
        <p:spPr bwMode="auto">
          <a:xfrm>
            <a:off x="928662" y="4000510"/>
            <a:ext cx="8072462"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2000" dirty="0" smtClean="0">
                <a:latin typeface="Courier New" panose="02070309020205020404" pitchFamily="49" charset="0"/>
                <a:cs typeface="Courier New" panose="02070309020205020404" pitchFamily="49" charset="0"/>
              </a:rPr>
              <a:t>Generic&lt;? super String&gt;</a:t>
            </a:r>
            <a:endParaRPr kumimoji="1" lang="zh-CN" altLang="en-US" sz="20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7"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0"/>
            <a:ext cx="8207375" cy="3857649"/>
          </a:xfrm>
        </p:spPr>
        <p:txBody>
          <a:bodyPr/>
          <a:lstStyle/>
          <a:p>
            <a:r>
              <a:rPr lang="zh-CN" dirty="0" smtClean="0"/>
              <a:t>代码</a:t>
            </a:r>
            <a:r>
              <a:rPr dirty="0"/>
              <a:t>UpBoundGenericDemo.java</a:t>
            </a:r>
            <a:r>
              <a:rPr lang="zh-CN" dirty="0" smtClean="0"/>
              <a:t>演示</a:t>
            </a:r>
            <a:r>
              <a:rPr lang="zh-CN" dirty="0"/>
              <a:t>使用类型参数的下界</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637124"/>
            <a:ext cx="8072462" cy="307776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使用泛型</a:t>
            </a:r>
            <a:r>
              <a:rPr kumimoji="1" lang="en-US" altLang="en-US" sz="1600" dirty="0" smtClean="0">
                <a:latin typeface="Courier New" panose="02070309020205020404" pitchFamily="49" charset="0"/>
                <a:cs typeface="Courier New" panose="02070309020205020404" pitchFamily="49" charset="0"/>
              </a:rPr>
              <a:t>Generic</a:t>
            </a:r>
            <a:r>
              <a:rPr kumimoji="1" lang="zh-CN" altLang="en-US" sz="1600" dirty="0" smtClean="0">
                <a:latin typeface="Courier New" panose="02070309020205020404" pitchFamily="49" charset="0"/>
                <a:cs typeface="Courier New" panose="02070309020205020404" pitchFamily="49" charset="0"/>
              </a:rPr>
              <a:t>时指定其类型参数的下界</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public static void </a:t>
            </a:r>
            <a:r>
              <a:rPr kumimoji="1" lang="en-US" altLang="en-US" sz="1600" dirty="0" err="1" smtClean="0">
                <a:latin typeface="Courier New" panose="02070309020205020404" pitchFamily="49" charset="0"/>
                <a:cs typeface="Courier New" panose="02070309020205020404" pitchFamily="49" charset="0"/>
              </a:rPr>
              <a:t>myMethod</a:t>
            </a:r>
            <a:r>
              <a:rPr kumimoji="1" lang="en-US" altLang="en-US" sz="1600" dirty="0" smtClean="0">
                <a:latin typeface="Courier New" panose="02070309020205020404" pitchFamily="49" charset="0"/>
                <a:cs typeface="Courier New" panose="02070309020205020404" pitchFamily="49" charset="0"/>
              </a:rPr>
              <a:t>(Generic&lt;? super String&gt; g)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g.showDataType</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public static void main(String[] </a:t>
            </a:r>
            <a:r>
              <a:rPr kumimoji="1" lang="en-US" altLang="en-US" sz="1600" dirty="0" err="1" smtClean="0">
                <a:latin typeface="Courier New" panose="02070309020205020404" pitchFamily="49" charset="0"/>
                <a:cs typeface="Courier New" panose="02070309020205020404" pitchFamily="49" charset="0"/>
              </a:rPr>
              <a:t>args</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参数类型是</a:t>
            </a:r>
            <a:r>
              <a:rPr kumimoji="1" lang="en-US" altLang="en-US" sz="1600" dirty="0" smtClean="0">
                <a:latin typeface="Courier New" panose="02070309020205020404" pitchFamily="49" charset="0"/>
                <a:cs typeface="Courier New" panose="02070309020205020404" pitchFamily="49" charset="0"/>
              </a:rPr>
              <a:t>String</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Generic&lt;String&gt; </a:t>
            </a:r>
            <a:r>
              <a:rPr kumimoji="1" lang="en-US" altLang="en-US" sz="1600" dirty="0" err="1" smtClean="0">
                <a:latin typeface="Courier New" panose="02070309020205020404" pitchFamily="49" charset="0"/>
                <a:cs typeface="Courier New" panose="02070309020205020404" pitchFamily="49" charset="0"/>
              </a:rPr>
              <a:t>gstr</a:t>
            </a:r>
            <a:r>
              <a:rPr kumimoji="1" lang="en-US" altLang="en-US" sz="1600" dirty="0" smtClean="0">
                <a:latin typeface="Courier New" panose="02070309020205020404" pitchFamily="49" charset="0"/>
                <a:cs typeface="Courier New" panose="02070309020205020404" pitchFamily="49" charset="0"/>
              </a:rPr>
              <a:t> = new Generic&lt;String&gt;(“String</a:t>
            </a:r>
            <a:r>
              <a:rPr kumimoji="1" lang="zh-CN" altLang="en-US" sz="1600" dirty="0" smtClean="0">
                <a:latin typeface="Courier New" panose="02070309020205020404" pitchFamily="49" charset="0"/>
                <a:cs typeface="Courier New" panose="02070309020205020404" pitchFamily="49" charset="0"/>
              </a:rPr>
              <a:t>类本身</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myMethod</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gstr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参数类型是</a:t>
            </a:r>
            <a:r>
              <a:rPr kumimoji="1" lang="en-US" altLang="en-US" sz="1600" dirty="0" smtClean="0">
                <a:latin typeface="Courier New" panose="02070309020205020404" pitchFamily="49" charset="0"/>
                <a:cs typeface="Courier New" panose="02070309020205020404" pitchFamily="49" charset="0"/>
              </a:rPr>
              <a:t>Integer</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Generic&lt;Integer&gt; </a:t>
            </a:r>
            <a:r>
              <a:rPr kumimoji="1" lang="en-US" altLang="en-US" sz="1600" dirty="0" err="1" smtClean="0">
                <a:latin typeface="Courier New" panose="02070309020205020404" pitchFamily="49" charset="0"/>
                <a:cs typeface="Courier New" panose="02070309020205020404" pitchFamily="49" charset="0"/>
              </a:rPr>
              <a:t>gint</a:t>
            </a:r>
            <a:r>
              <a:rPr kumimoji="1" lang="en-US" altLang="en-US" sz="1600" dirty="0" smtClean="0">
                <a:latin typeface="Courier New" panose="02070309020205020404" pitchFamily="49" charset="0"/>
                <a:cs typeface="Courier New" panose="02070309020205020404" pitchFamily="49" charset="0"/>
              </a:rPr>
              <a:t> = new Generic&lt;Integer&gt;(12);</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myMethod</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gint</a:t>
            </a:r>
            <a:r>
              <a:rPr kumimoji="1" lang="en-US" altLang="en-US" sz="1600" dirty="0" smtClean="0">
                <a:latin typeface="Courier New" panose="02070309020205020404" pitchFamily="49" charset="0"/>
                <a:cs typeface="Courier New" panose="02070309020205020404" pitchFamily="49" charset="0"/>
              </a:rPr>
              <a:t>);</a:t>
            </a:r>
            <a:endParaRPr kumimoji="1" lang="en-US" altLang="en-US" sz="1600" dirty="0" smtClean="0">
              <a:latin typeface="Courier New" panose="02070309020205020404" pitchFamily="49" charset="0"/>
              <a:cs typeface="Courier New" panose="02070309020205020404" pitchFamily="49" charset="0"/>
            </a:endParaRPr>
          </a:p>
          <a:p>
            <a:r>
              <a:rPr lang="en-US" sz="1600" dirty="0" smtClean="0"/>
              <a:t>}</a:t>
            </a:r>
            <a:endParaRPr kumimoji="1" lang="zh-CN" altLang="en-US" sz="1600" dirty="0" smtClean="0">
              <a:latin typeface="Courier New" panose="02070309020205020404" pitchFamily="49" charset="0"/>
              <a:cs typeface="Courier New" panose="02070309020205020404" pitchFamily="49" charset="0"/>
            </a:endParaRPr>
          </a:p>
        </p:txBody>
      </p:sp>
      <p:sp>
        <p:nvSpPr>
          <p:cNvPr id="13" name="标题 12"/>
          <p:cNvSpPr>
            <a:spLocks noGrp="1"/>
          </p:cNvSpPr>
          <p:nvPr>
            <p:ph type="title"/>
          </p:nvPr>
        </p:nvSpPr>
        <p:spPr/>
        <p:txBody>
          <a:bodyPr/>
          <a:lstStyle/>
          <a:p>
            <a:r>
              <a:rPr dirty="0" smtClean="0"/>
              <a:t>下界</a:t>
            </a:r>
            <a:endParaRPr lang="zh-CN" altLang="en-US" dirty="0"/>
          </a:p>
        </p:txBody>
      </p:sp>
      <p:sp>
        <p:nvSpPr>
          <p:cNvPr id="9" name="矩形 8"/>
          <p:cNvSpPr/>
          <p:nvPr/>
        </p:nvSpPr>
        <p:spPr bwMode="auto">
          <a:xfrm>
            <a:off x="857224" y="4071948"/>
            <a:ext cx="2214578"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3571868" y="3143254"/>
            <a:ext cx="2805132" cy="714380"/>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en-US" sz="1800" b="1" i="0" dirty="0" smtClean="0">
                <a:solidFill>
                  <a:srgbClr val="000000"/>
                </a:solidFill>
                <a:latin typeface="Adobe 宋体 Std L" pitchFamily="18" charset="-122"/>
                <a:ea typeface="Adobe 宋体 Std L" pitchFamily="18" charset="-122"/>
              </a:rPr>
              <a:t>Integer</a:t>
            </a:r>
            <a:r>
              <a:rPr lang="zh-CN" altLang="en-US" sz="1800" b="1" i="0" dirty="0" smtClean="0">
                <a:solidFill>
                  <a:srgbClr val="000000"/>
                </a:solidFill>
                <a:latin typeface="Adobe 宋体 Std L" pitchFamily="18" charset="-122"/>
                <a:ea typeface="Adobe 宋体 Std L" pitchFamily="18" charset="-122"/>
              </a:rPr>
              <a:t>不是</a:t>
            </a:r>
            <a:r>
              <a:rPr lang="en-US" altLang="en-US" sz="1800" b="1" i="0" dirty="0" smtClean="0">
                <a:solidFill>
                  <a:srgbClr val="000000"/>
                </a:solidFill>
                <a:latin typeface="Adobe 宋体 Std L" pitchFamily="18" charset="-122"/>
                <a:ea typeface="Adobe 宋体 Std L" pitchFamily="18" charset="-122"/>
              </a:rPr>
              <a:t>String</a:t>
            </a:r>
            <a:r>
              <a:rPr lang="zh-CN" altLang="en-US" sz="1800" b="1" i="0" dirty="0" smtClean="0">
                <a:solidFill>
                  <a:srgbClr val="000000"/>
                </a:solidFill>
                <a:latin typeface="Adobe 宋体 Std L" pitchFamily="18" charset="-122"/>
                <a:ea typeface="Adobe 宋体 Std L" pitchFamily="18" charset="-122"/>
              </a:rPr>
              <a:t>本身或其父类，编译会报错</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zh-CN" altLang="en-US" dirty="0"/>
          </a:p>
        </p:txBody>
      </p:sp>
      <p:sp>
        <p:nvSpPr>
          <p:cNvPr id="4" name="标题 3"/>
          <p:cNvSpPr>
            <a:spLocks noGrp="1"/>
          </p:cNvSpPr>
          <p:nvPr>
            <p:ph type="title"/>
          </p:nvPr>
        </p:nvSpPr>
        <p:spPr/>
        <p:txBody>
          <a:bodyPr/>
          <a:lstStyle/>
          <a:p>
            <a:r>
              <a:rPr lang="zh-CN" altLang="en-US" smtClean="0"/>
              <a:t>学习路线</a:t>
            </a:r>
            <a:endParaRPr lang="zh-CN" altLang="en-US" dirty="0" smtClean="0"/>
          </a:p>
        </p:txBody>
      </p:sp>
      <p:pic>
        <p:nvPicPr>
          <p:cNvPr id="505857" name="Picture 1"/>
          <p:cNvPicPr>
            <a:picLocks noChangeAspect="1" noChangeArrowheads="1"/>
          </p:cNvPicPr>
          <p:nvPr/>
        </p:nvPicPr>
        <p:blipFill>
          <a:blip r:embed="rId2"/>
          <a:srcRect/>
          <a:stretch>
            <a:fillRect/>
          </a:stretch>
        </p:blipFill>
        <p:spPr bwMode="auto">
          <a:xfrm>
            <a:off x="785785" y="1142990"/>
            <a:ext cx="7391095" cy="335758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5857"/>
                                        </p:tgtEl>
                                        <p:attrNameLst>
                                          <p:attrName>style.visibility</p:attrName>
                                        </p:attrNameLst>
                                      </p:cBhvr>
                                      <p:to>
                                        <p:strVal val="visible"/>
                                      </p:to>
                                    </p:set>
                                    <p:anim calcmode="lin" valueType="num">
                                      <p:cBhvr additive="base">
                                        <p:cTn id="7" dur="500" fill="hold"/>
                                        <p:tgtEl>
                                          <p:spTgt spid="505857"/>
                                        </p:tgtEl>
                                        <p:attrNameLst>
                                          <p:attrName>ppt_x</p:attrName>
                                        </p:attrNameLst>
                                      </p:cBhvr>
                                      <p:tavLst>
                                        <p:tav tm="0">
                                          <p:val>
                                            <p:strVal val="#ppt_x"/>
                                          </p:val>
                                        </p:tav>
                                        <p:tav tm="100000">
                                          <p:val>
                                            <p:strVal val="#ppt_x"/>
                                          </p:val>
                                        </p:tav>
                                      </p:tavLst>
                                    </p:anim>
                                    <p:anim calcmode="lin" valueType="num">
                                      <p:cBhvr additive="base">
                                        <p:cTn id="8" dur="500" fill="hold"/>
                                        <p:tgtEl>
                                          <p:spTgt spid="5058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857250" y="928676"/>
            <a:ext cx="7215212" cy="1176045"/>
          </a:xfrm>
        </p:spPr>
        <p:txBody>
          <a:bodyPr/>
          <a:lstStyle/>
          <a:p>
            <a:r>
              <a:rPr dirty="0"/>
              <a:t>泛型中使用</a:t>
            </a:r>
            <a:r>
              <a:rPr lang="en-US" dirty="0"/>
              <a:t>extends</a:t>
            </a:r>
            <a:r>
              <a:rPr dirty="0"/>
              <a:t>关键字限制类型参数必须是指定的类本身或其子类，而</a:t>
            </a:r>
            <a:r>
              <a:rPr lang="en-US" dirty="0"/>
              <a:t>super</a:t>
            </a:r>
            <a:r>
              <a:rPr dirty="0"/>
              <a:t>关键字限制类型参数必须是指定的类本身或其父类。在泛型中经常使用</a:t>
            </a:r>
            <a:r>
              <a:rPr lang="en-US" dirty="0"/>
              <a:t>extends</a:t>
            </a:r>
            <a:r>
              <a:rPr dirty="0"/>
              <a:t>关键字指定上界，而很少使用</a:t>
            </a:r>
            <a:r>
              <a:rPr lang="en-US" dirty="0"/>
              <a:t>super</a:t>
            </a:r>
            <a:r>
              <a:rPr dirty="0" smtClean="0"/>
              <a:t>关键字指定下界。</a:t>
            </a:r>
            <a:endParaRPr dirty="0">
              <a:latin typeface="Times New Roman" panose="02020603050405020304" pitchFamily="18" charset="0"/>
              <a:cs typeface="Times New Roman" panose="02020603050405020304"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227052" y="1104589"/>
            <a:ext cx="484014" cy="484014"/>
          </a:xfrm>
          <a:prstGeom prst="rect">
            <a:avLst/>
          </a:prstGeom>
        </p:spPr>
      </p:pic>
      <p:sp>
        <p:nvSpPr>
          <p:cNvPr id="12" name="文本框 6"/>
          <p:cNvSpPr txBox="1"/>
          <p:nvPr/>
        </p:nvSpPr>
        <p:spPr>
          <a:xfrm>
            <a:off x="192061" y="1557548"/>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3" name="标题 12"/>
          <p:cNvSpPr>
            <a:spLocks noGrp="1"/>
          </p:cNvSpPr>
          <p:nvPr>
            <p:ph type="title"/>
          </p:nvPr>
        </p:nvSpPr>
        <p:spPr/>
        <p:txBody>
          <a:bodyPr/>
          <a:lstStyle/>
          <a:p>
            <a:r>
              <a:rPr altLang="en-US" dirty="0" smtClean="0"/>
              <a:t>下界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07375" cy="4286260"/>
          </a:xfrm>
        </p:spPr>
        <p:txBody>
          <a:bodyPr/>
          <a:lstStyle/>
          <a:p>
            <a:r>
              <a:rPr dirty="0"/>
              <a:t>Java</a:t>
            </a:r>
            <a:r>
              <a:rPr lang="zh-CN" dirty="0"/>
              <a:t>语言没有真正实现泛型。</a:t>
            </a:r>
            <a:r>
              <a:rPr dirty="0"/>
              <a:t>Java</a:t>
            </a:r>
            <a:r>
              <a:rPr lang="zh-CN" dirty="0"/>
              <a:t>程序在编译时生成的字节码中是不包涵泛型信息的，泛型的类型信息将在编译处理时被擦除掉，这个过程称为类型擦除。这种实现理念造成</a:t>
            </a:r>
            <a:r>
              <a:rPr dirty="0"/>
              <a:t>Java</a:t>
            </a:r>
            <a:r>
              <a:rPr lang="zh-CN" dirty="0"/>
              <a:t>泛型本身有很多漏洞，虽然</a:t>
            </a:r>
            <a:r>
              <a:rPr dirty="0"/>
              <a:t>Java 8</a:t>
            </a:r>
            <a:r>
              <a:rPr lang="zh-CN" dirty="0"/>
              <a:t>对类型推断进行了改进，但依然需要对泛型的使用上做一些限制，其中大多数限制都是由类型擦除和转换引起的</a:t>
            </a:r>
            <a:r>
              <a:rPr lang="zh-CN" dirty="0" smtClean="0"/>
              <a:t>。</a:t>
            </a:r>
            <a:r>
              <a:rPr dirty="0"/>
              <a:t> </a:t>
            </a:r>
            <a:r>
              <a:rPr lang="zh-CN" altLang="en-US" dirty="0"/>
              <a:t> </a:t>
            </a:r>
            <a:endParaRPr dirty="0" smtClean="0"/>
          </a:p>
          <a:p>
            <a:r>
              <a:rPr dirty="0"/>
              <a:t>Java</a:t>
            </a:r>
            <a:r>
              <a:rPr lang="zh-CN" dirty="0"/>
              <a:t>对泛型的限制如下：</a:t>
            </a:r>
            <a:endParaRPr lang="zh-CN" dirty="0"/>
          </a:p>
          <a:p>
            <a:pPr lvl="1"/>
            <a:r>
              <a:rPr dirty="0"/>
              <a:t>泛型的类型参数只能是类类型（包括自定义类），不能是简单类型； </a:t>
            </a:r>
            <a:endParaRPr lang="en-US" dirty="0" smtClean="0"/>
          </a:p>
          <a:p>
            <a:pPr lvl="1"/>
            <a:r>
              <a:rPr dirty="0"/>
              <a:t>同一个泛型类可以有多个版本（不同参数类型），不同版本的泛型类的实例是不兼容的，例如：“</a:t>
            </a:r>
            <a:r>
              <a:rPr lang="en-US" dirty="0"/>
              <a:t>Generic&lt;String&gt;</a:t>
            </a:r>
            <a:r>
              <a:rPr dirty="0"/>
              <a:t>”与“</a:t>
            </a:r>
            <a:r>
              <a:rPr lang="en-US" dirty="0"/>
              <a:t>Generic&lt;Integer&gt;</a:t>
            </a:r>
            <a:r>
              <a:rPr dirty="0"/>
              <a:t>”的实例是不兼容的；</a:t>
            </a:r>
            <a:endParaRPr dirty="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8.1.4  </a:t>
            </a:r>
            <a:r>
              <a:rPr dirty="0" smtClean="0"/>
              <a:t>泛型的限制</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07375" cy="3500460"/>
          </a:xfrm>
        </p:spPr>
        <p:txBody>
          <a:bodyPr/>
          <a:lstStyle/>
          <a:p>
            <a:pPr lvl="1"/>
            <a:r>
              <a:rPr dirty="0"/>
              <a:t>定义泛型时，类型参数只是占位符，不能直接实例化，例如：“new T()”是错误的；</a:t>
            </a:r>
            <a:endParaRPr dirty="0"/>
          </a:p>
          <a:p>
            <a:pPr lvl="1"/>
            <a:r>
              <a:rPr dirty="0"/>
              <a:t>不能实例化泛型数组，除非是无上界的类型通配符，例如：“Generic&lt;String&gt; []a = new Generic&lt;String&gt; [10]”是错误的，而“Generic&lt;?&gt; []a = new Generic&lt;?&gt; [10]”是被允许的；</a:t>
            </a:r>
            <a:endParaRPr dirty="0"/>
          </a:p>
          <a:p>
            <a:pPr lvl="1"/>
            <a:r>
              <a:rPr dirty="0"/>
              <a:t>泛型类不能继承Throwable及其子类，即泛型类不能是异常类，不能抛出也不能捕获泛型类的异常对象，例如：“class GenericException &lt;T&gt; extends Exception”、“catch(T e)”都是错误的。</a:t>
            </a:r>
            <a:endParaRPr lang="en-US" altLang="zh-CN" dirty="0"/>
          </a:p>
          <a:p>
            <a:endParaRPr lang="en-US" altLang="zh-CN" dirty="0" smtClean="0"/>
          </a:p>
          <a:p>
            <a:endParaRPr lang="zh-CN" altLang="en-US" dirty="0"/>
          </a:p>
        </p:txBody>
      </p:sp>
      <p:sp>
        <p:nvSpPr>
          <p:cNvPr id="6" name="标题 5"/>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dirty="0"/>
              <a:t>Java</a:t>
            </a:r>
            <a:r>
              <a:rPr lang="zh-CN" dirty="0"/>
              <a:t>的集合类是一些常用的数据结构，例如：队列、栈、链表等。</a:t>
            </a:r>
            <a:r>
              <a:rPr dirty="0"/>
              <a:t>Java</a:t>
            </a:r>
            <a:r>
              <a:rPr lang="zh-CN" dirty="0"/>
              <a:t>集合就像一种“容器”，用于存储数量不等的对象，并按照规范实现一些常用的操作和算法。程序员在使用</a:t>
            </a:r>
            <a:r>
              <a:rPr dirty="0"/>
              <a:t>Java</a:t>
            </a:r>
            <a:r>
              <a:rPr lang="zh-CN" dirty="0"/>
              <a:t>的集合类时，不必考虑数据结构和算法的具体实现细节，根据需要直接使用这些集合类并调用相应的方法即可，从而提高了开发效率</a:t>
            </a:r>
            <a:r>
              <a:rPr lang="zh-CN" altLang="en-US" dirty="0" smtClean="0"/>
              <a:t>。</a:t>
            </a:r>
            <a:endParaRPr lang="zh-CN" dirty="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r>
              <a:rPr lang="en-US" dirty="0" smtClean="0"/>
              <a:t>8.2  </a:t>
            </a:r>
            <a:r>
              <a:rPr dirty="0" smtClean="0"/>
              <a:t>集合概述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在</a:t>
            </a:r>
            <a:r>
              <a:rPr dirty="0"/>
              <a:t>JDK 5.0</a:t>
            </a:r>
            <a:r>
              <a:rPr lang="zh-CN" dirty="0"/>
              <a:t>之前，</a:t>
            </a:r>
            <a:r>
              <a:rPr dirty="0"/>
              <a:t>Java</a:t>
            </a:r>
            <a:r>
              <a:rPr lang="zh-CN" dirty="0"/>
              <a:t>集合会丢失容器中所有对象的数据类型，将所有对象都当成</a:t>
            </a:r>
            <a:r>
              <a:rPr dirty="0"/>
              <a:t>Object</a:t>
            </a:r>
            <a:r>
              <a:rPr lang="zh-CN" dirty="0"/>
              <a:t>类型进行处理。从</a:t>
            </a:r>
            <a:r>
              <a:rPr dirty="0"/>
              <a:t>JDK 5.0</a:t>
            </a:r>
            <a:r>
              <a:rPr lang="zh-CN" dirty="0"/>
              <a:t>增加泛型之后，</a:t>
            </a:r>
            <a:r>
              <a:rPr dirty="0"/>
              <a:t>Java</a:t>
            </a:r>
            <a:r>
              <a:rPr lang="zh-CN" dirty="0"/>
              <a:t>集合完全支持泛型，可以记住容器中对象的数据类型，从而可以编写更简洁、健壮的代码。</a:t>
            </a:r>
            <a:endParaRPr lang="zh-CN" dirty="0"/>
          </a:p>
          <a:p>
            <a:r>
              <a:rPr dirty="0"/>
              <a:t>Java</a:t>
            </a:r>
            <a:r>
              <a:rPr lang="zh-CN" dirty="0"/>
              <a:t>所有的集合类都在</a:t>
            </a:r>
            <a:r>
              <a:rPr dirty="0"/>
              <a:t>java.util</a:t>
            </a:r>
            <a:r>
              <a:rPr lang="zh-CN" dirty="0"/>
              <a:t>包下，从</a:t>
            </a:r>
            <a:r>
              <a:rPr dirty="0"/>
              <a:t>JDK 5.0</a:t>
            </a:r>
            <a:r>
              <a:rPr lang="zh-CN" dirty="0"/>
              <a:t>开始为了处理多线程环境下的并发安全问题，又在</a:t>
            </a:r>
            <a:r>
              <a:rPr dirty="0"/>
              <a:t>java.util.concurrent</a:t>
            </a:r>
            <a:r>
              <a:rPr lang="zh-CN" dirty="0"/>
              <a:t>包下提供了一些多线程支持的集合类。</a:t>
            </a:r>
            <a:endParaRPr lang="zh-CN" dirty="0"/>
          </a:p>
          <a:p>
            <a:r>
              <a:rPr dirty="0"/>
              <a:t>Java</a:t>
            </a:r>
            <a:r>
              <a:rPr lang="zh-CN" dirty="0"/>
              <a:t>的集合类主要由两个接口派生而出：</a:t>
            </a:r>
            <a:r>
              <a:rPr dirty="0"/>
              <a:t>Collection</a:t>
            </a:r>
            <a:r>
              <a:rPr lang="zh-CN" dirty="0"/>
              <a:t>和</a:t>
            </a:r>
            <a:r>
              <a:rPr dirty="0"/>
              <a:t>Map</a:t>
            </a:r>
            <a:r>
              <a:rPr lang="zh-CN" dirty="0"/>
              <a:t>，这两个接口派生出一些子接口或实现类</a:t>
            </a:r>
            <a:r>
              <a:rPr lang="zh-CN" dirty="0" smtClean="0"/>
              <a:t>。 </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8.2.1  </a:t>
            </a:r>
            <a:r>
              <a:rPr dirty="0" smtClean="0"/>
              <a:t>集合框架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r>
              <a:rPr lang="en-US" dirty="0" smtClean="0"/>
              <a:t>Collection</a:t>
            </a:r>
            <a:r>
              <a:rPr dirty="0" smtClean="0"/>
              <a:t>集合体系</a:t>
            </a:r>
            <a:endParaRPr lang="zh-CN" altLang="en-US" dirty="0"/>
          </a:p>
        </p:txBody>
      </p:sp>
      <p:sp>
        <p:nvSpPr>
          <p:cNvPr id="4689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68993" name="Object 1"/>
          <p:cNvGraphicFramePr>
            <a:graphicFrameLocks noChangeAspect="1"/>
          </p:cNvGraphicFramePr>
          <p:nvPr/>
        </p:nvGraphicFramePr>
        <p:xfrm>
          <a:off x="571472" y="714362"/>
          <a:ext cx="8072494" cy="4396626"/>
        </p:xfrm>
        <a:graphic>
          <a:graphicData uri="http://schemas.openxmlformats.org/presentationml/2006/ole">
            <mc:AlternateContent xmlns:mc="http://schemas.openxmlformats.org/markup-compatibility/2006">
              <mc:Choice xmlns:v="urn:schemas-microsoft-com:vml" Requires="v">
                <p:oleObj spid="_x0000_s1025" name="" r:id="rId1" imgW="12839700" imgH="7010400" progId="">
                  <p:embed/>
                </p:oleObj>
              </mc:Choice>
              <mc:Fallback>
                <p:oleObj name="" r:id="rId1" imgW="12839700" imgH="7010400" progId="">
                  <p:embed/>
                  <p:pic>
                    <p:nvPicPr>
                      <p:cNvPr id="0" name="图片 1024"/>
                      <p:cNvPicPr>
                        <a:picLocks noChangeAspect="1"/>
                      </p:cNvPicPr>
                      <p:nvPr/>
                    </p:nvPicPr>
                    <p:blipFill>
                      <a:blip r:embed="rId2"/>
                      <a:stretch>
                        <a:fillRect/>
                      </a:stretch>
                    </p:blipFill>
                    <p:spPr>
                      <a:xfrm>
                        <a:off x="571472" y="714362"/>
                        <a:ext cx="8072494" cy="439662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8993"/>
                                        </p:tgtEl>
                                        <p:attrNameLst>
                                          <p:attrName>style.visibility</p:attrName>
                                        </p:attrNameLst>
                                      </p:cBhvr>
                                      <p:to>
                                        <p:strVal val="visible"/>
                                      </p:to>
                                    </p:set>
                                    <p:anim calcmode="lin" valueType="num">
                                      <p:cBhvr additive="base">
                                        <p:cTn id="7" dur="500" fill="hold"/>
                                        <p:tgtEl>
                                          <p:spTgt spid="468993"/>
                                        </p:tgtEl>
                                        <p:attrNameLst>
                                          <p:attrName>ppt_x</p:attrName>
                                        </p:attrNameLst>
                                      </p:cBhvr>
                                      <p:tavLst>
                                        <p:tav tm="0">
                                          <p:val>
                                            <p:strVal val="#ppt_x"/>
                                          </p:val>
                                        </p:tav>
                                        <p:tav tm="100000">
                                          <p:val>
                                            <p:strVal val="#ppt_x"/>
                                          </p:val>
                                        </p:tav>
                                      </p:tavLst>
                                    </p:anim>
                                    <p:anim calcmode="lin" valueType="num">
                                      <p:cBhvr additive="base">
                                        <p:cTn id="8" dur="500" fill="hold"/>
                                        <p:tgtEl>
                                          <p:spTgt spid="468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dirty="0"/>
              <a:t>Collection</a:t>
            </a:r>
            <a:r>
              <a:rPr lang="zh-CN" dirty="0"/>
              <a:t>接口下有</a:t>
            </a:r>
            <a:r>
              <a:rPr dirty="0"/>
              <a:t>3</a:t>
            </a:r>
            <a:r>
              <a:rPr lang="zh-CN" dirty="0"/>
              <a:t>个子接口：</a:t>
            </a:r>
            <a:endParaRPr lang="zh-CN" dirty="0"/>
          </a:p>
          <a:p>
            <a:pPr lvl="1"/>
            <a:r>
              <a:rPr dirty="0"/>
              <a:t>Set接口：无序、不可重复的集合；</a:t>
            </a:r>
            <a:endParaRPr dirty="0"/>
          </a:p>
          <a:p>
            <a:pPr lvl="1"/>
            <a:r>
              <a:rPr dirty="0"/>
              <a:t>Queue接口：队列集合；</a:t>
            </a:r>
            <a:endParaRPr dirty="0"/>
          </a:p>
          <a:p>
            <a:pPr lvl="1"/>
            <a:r>
              <a:rPr dirty="0"/>
              <a:t>List接口：有序、可以重复的集合。</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Collection</a:t>
            </a:r>
            <a:r>
              <a:rPr dirty="0" smtClean="0"/>
              <a:t>集合体系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r>
              <a:rPr lang="en-US" dirty="0" smtClean="0"/>
              <a:t>Map</a:t>
            </a:r>
            <a:r>
              <a:rPr dirty="0" smtClean="0"/>
              <a:t>集合体系</a:t>
            </a:r>
            <a:endParaRPr lang="zh-CN" altLang="en-US" dirty="0"/>
          </a:p>
        </p:txBody>
      </p:sp>
      <p:sp>
        <p:nvSpPr>
          <p:cNvPr id="4689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4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42051" name="Object 3"/>
          <p:cNvGraphicFramePr>
            <a:graphicFrameLocks noChangeAspect="1"/>
          </p:cNvGraphicFramePr>
          <p:nvPr/>
        </p:nvGraphicFramePr>
        <p:xfrm>
          <a:off x="1000100" y="642924"/>
          <a:ext cx="6072230" cy="4435368"/>
        </p:xfrm>
        <a:graphic>
          <a:graphicData uri="http://schemas.openxmlformats.org/presentationml/2006/ole">
            <mc:AlternateContent xmlns:mc="http://schemas.openxmlformats.org/markup-compatibility/2006">
              <mc:Choice xmlns:v="urn:schemas-microsoft-com:vml" Requires="v">
                <p:oleObj spid="_x0000_s2049" name="" r:id="rId1" imgW="9702800" imgH="7061200" progId="">
                  <p:embed/>
                </p:oleObj>
              </mc:Choice>
              <mc:Fallback>
                <p:oleObj name="" r:id="rId1" imgW="9702800" imgH="7061200" progId="">
                  <p:embed/>
                  <p:pic>
                    <p:nvPicPr>
                      <p:cNvPr id="0" name="图片 2048"/>
                      <p:cNvPicPr>
                        <a:picLocks noChangeAspect="1"/>
                      </p:cNvPicPr>
                      <p:nvPr/>
                    </p:nvPicPr>
                    <p:blipFill>
                      <a:blip r:embed="rId2"/>
                      <a:stretch>
                        <a:fillRect/>
                      </a:stretch>
                    </p:blipFill>
                    <p:spPr>
                      <a:xfrm>
                        <a:off x="1000100" y="642924"/>
                        <a:ext cx="6072230" cy="443536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2051"/>
                                        </p:tgtEl>
                                        <p:attrNameLst>
                                          <p:attrName>style.visibility</p:attrName>
                                        </p:attrNameLst>
                                      </p:cBhvr>
                                      <p:to>
                                        <p:strVal val="visible"/>
                                      </p:to>
                                    </p:set>
                                    <p:anim calcmode="lin" valueType="num">
                                      <p:cBhvr additive="base">
                                        <p:cTn id="7" dur="500" fill="hold"/>
                                        <p:tgtEl>
                                          <p:spTgt spid="642051"/>
                                        </p:tgtEl>
                                        <p:attrNameLst>
                                          <p:attrName>ppt_x</p:attrName>
                                        </p:attrNameLst>
                                      </p:cBhvr>
                                      <p:tavLst>
                                        <p:tav tm="0">
                                          <p:val>
                                            <p:strVal val="#ppt_x"/>
                                          </p:val>
                                        </p:tav>
                                        <p:tav tm="100000">
                                          <p:val>
                                            <p:strVal val="#ppt_x"/>
                                          </p:val>
                                        </p:tav>
                                      </p:tavLst>
                                    </p:anim>
                                    <p:anim calcmode="lin" valueType="num">
                                      <p:cBhvr additive="base">
                                        <p:cTn id="8" dur="500" fill="hold"/>
                                        <p:tgtEl>
                                          <p:spTgt spid="64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所有</a:t>
            </a:r>
            <a:r>
              <a:rPr dirty="0"/>
              <a:t>Map</a:t>
            </a:r>
            <a:r>
              <a:rPr lang="zh-CN" dirty="0"/>
              <a:t>的实现类用于保存具有映射关系的数据，即</a:t>
            </a:r>
            <a:r>
              <a:rPr dirty="0"/>
              <a:t>Map</a:t>
            </a:r>
            <a:r>
              <a:rPr lang="zh-CN" dirty="0"/>
              <a:t>保存的每项数据都是由</a:t>
            </a:r>
            <a:r>
              <a:rPr dirty="0"/>
              <a:t>key/value</a:t>
            </a:r>
            <a:r>
              <a:rPr lang="zh-CN" dirty="0"/>
              <a:t>键</a:t>
            </a:r>
            <a:r>
              <a:rPr dirty="0"/>
              <a:t>/</a:t>
            </a:r>
            <a:r>
              <a:rPr lang="zh-CN" dirty="0"/>
              <a:t>值对组成。</a:t>
            </a:r>
            <a:r>
              <a:rPr dirty="0"/>
              <a:t>Map</a:t>
            </a:r>
            <a:r>
              <a:rPr lang="zh-CN" dirty="0"/>
              <a:t>中的</a:t>
            </a:r>
            <a:r>
              <a:rPr dirty="0"/>
              <a:t>key</a:t>
            </a:r>
            <a:r>
              <a:rPr lang="zh-CN" dirty="0"/>
              <a:t>用于标识集合中的每项数据，是不可重复的，可以通过</a:t>
            </a:r>
            <a:r>
              <a:rPr dirty="0"/>
              <a:t>key</a:t>
            </a:r>
            <a:r>
              <a:rPr lang="zh-CN" dirty="0"/>
              <a:t>来获取</a:t>
            </a:r>
            <a:r>
              <a:rPr dirty="0"/>
              <a:t>Map</a:t>
            </a:r>
            <a:r>
              <a:rPr lang="zh-CN" dirty="0"/>
              <a:t>集合中的</a:t>
            </a:r>
            <a:r>
              <a:rPr lang="zh-CN" dirty="0" smtClean="0"/>
              <a:t>数据项</a:t>
            </a:r>
            <a:r>
              <a:rPr lang="zh-CN" altLang="en-US" dirty="0" smtClean="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Map</a:t>
            </a:r>
            <a:r>
              <a:rPr dirty="0" smtClean="0"/>
              <a:t>集合体系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dirty="0"/>
              <a:t>Java</a:t>
            </a:r>
            <a:r>
              <a:rPr lang="zh-CN" altLang="en-US" dirty="0"/>
              <a:t>中的集合分为三大类：</a:t>
            </a:r>
            <a:endParaRPr lang="zh-CN" altLang="en-US" dirty="0"/>
          </a:p>
          <a:p>
            <a:pPr lvl="1"/>
            <a:r>
              <a:rPr lang="en-US" altLang="zh-CN" dirty="0"/>
              <a:t>Set</a:t>
            </a:r>
            <a:r>
              <a:rPr dirty="0"/>
              <a:t>集合：将一个对象添加到</a:t>
            </a:r>
            <a:r>
              <a:rPr lang="en-US" altLang="zh-CN" dirty="0"/>
              <a:t>Set</a:t>
            </a:r>
            <a:r>
              <a:rPr dirty="0"/>
              <a:t>集合时，</a:t>
            </a:r>
            <a:r>
              <a:rPr lang="en-US" altLang="zh-CN" dirty="0"/>
              <a:t>Set</a:t>
            </a:r>
            <a:r>
              <a:rPr dirty="0"/>
              <a:t>集合无法记住添加的顺序，因此</a:t>
            </a:r>
            <a:r>
              <a:rPr lang="en-US" altLang="zh-CN" dirty="0"/>
              <a:t>Set</a:t>
            </a:r>
            <a:r>
              <a:rPr dirty="0"/>
              <a:t>集合中的元素不能重复，否则系统无法识别该元素，访问</a:t>
            </a:r>
            <a:r>
              <a:rPr lang="en-US" altLang="zh-CN" dirty="0"/>
              <a:t>Set</a:t>
            </a:r>
            <a:r>
              <a:rPr dirty="0"/>
              <a:t>集合中的元素也只能根据元素本身进行访问；</a:t>
            </a:r>
            <a:endParaRPr dirty="0"/>
          </a:p>
          <a:p>
            <a:pPr lvl="1"/>
            <a:r>
              <a:rPr lang="en-US" altLang="zh-CN" dirty="0"/>
              <a:t>List</a:t>
            </a:r>
            <a:r>
              <a:rPr dirty="0"/>
              <a:t>集合：与数组类似，</a:t>
            </a:r>
            <a:r>
              <a:rPr lang="en-US" altLang="zh-CN" dirty="0"/>
              <a:t>List</a:t>
            </a:r>
            <a:r>
              <a:rPr dirty="0"/>
              <a:t>集合可以记住每次添加元素的顺序，因此可以根据元素的索引访问</a:t>
            </a:r>
            <a:r>
              <a:rPr lang="en-US" altLang="zh-CN" dirty="0"/>
              <a:t>List</a:t>
            </a:r>
            <a:r>
              <a:rPr dirty="0"/>
              <a:t>集合中的元素，</a:t>
            </a:r>
            <a:r>
              <a:rPr lang="en-US" altLang="zh-CN" dirty="0"/>
              <a:t>List</a:t>
            </a:r>
            <a:r>
              <a:rPr dirty="0"/>
              <a:t>集合中的元素可以重复且长度是可变的；</a:t>
            </a:r>
            <a:endParaRPr dirty="0"/>
          </a:p>
          <a:p>
            <a:pPr lvl="1"/>
            <a:r>
              <a:rPr lang="en-US" altLang="zh-CN" dirty="0"/>
              <a:t>Map</a:t>
            </a:r>
            <a:r>
              <a:rPr dirty="0"/>
              <a:t>集合：每个元素都是有</a:t>
            </a:r>
            <a:r>
              <a:rPr lang="en-US" altLang="zh-CN" dirty="0"/>
              <a:t>key/value</a:t>
            </a:r>
            <a:r>
              <a:rPr dirty="0"/>
              <a:t>键值对组成，可以根据每个元素的</a:t>
            </a:r>
            <a:r>
              <a:rPr lang="en-US" altLang="zh-CN" dirty="0"/>
              <a:t>key</a:t>
            </a:r>
            <a:r>
              <a:rPr dirty="0"/>
              <a:t>来访问对应的</a:t>
            </a:r>
            <a:r>
              <a:rPr lang="en-US" altLang="zh-CN" dirty="0"/>
              <a:t>value</a:t>
            </a:r>
            <a:r>
              <a:rPr dirty="0"/>
              <a:t>，</a:t>
            </a:r>
            <a:r>
              <a:rPr lang="en-US" altLang="zh-CN" dirty="0"/>
              <a:t>Map</a:t>
            </a:r>
            <a:r>
              <a:rPr dirty="0"/>
              <a:t>集合中的</a:t>
            </a:r>
            <a:r>
              <a:rPr lang="en-US" altLang="zh-CN" dirty="0"/>
              <a:t>key</a:t>
            </a:r>
            <a:r>
              <a:rPr dirty="0"/>
              <a:t>不允许重复，</a:t>
            </a:r>
            <a:r>
              <a:rPr lang="en-US" altLang="zh-CN" dirty="0"/>
              <a:t>value</a:t>
            </a:r>
            <a:r>
              <a:rPr dirty="0"/>
              <a:t>可以重复。</a:t>
            </a:r>
            <a:endParaRPr dirty="0"/>
          </a:p>
          <a:p>
            <a:endParaRPr dirty="0"/>
          </a:p>
          <a:p>
            <a:pPr>
              <a:buNone/>
            </a:pPr>
            <a:endParaRPr dirty="0" smtClean="0"/>
          </a:p>
          <a:p>
            <a:endParaRPr dirty="0"/>
          </a:p>
        </p:txBody>
      </p:sp>
      <p:sp>
        <p:nvSpPr>
          <p:cNvPr id="9" name="文本占位符 8"/>
          <p:cNvSpPr>
            <a:spLocks noGrp="1"/>
          </p:cNvSpPr>
          <p:nvPr>
            <p:ph type="body" sz="quarter" idx="11"/>
          </p:nvPr>
        </p:nvSpPr>
        <p:spPr>
          <a:xfrm>
            <a:off x="1071564" y="4174921"/>
            <a:ext cx="7215212" cy="928694"/>
          </a:xfrm>
        </p:spPr>
        <p:txBody>
          <a:bodyPr/>
          <a:lstStyle/>
          <a:p>
            <a:r>
              <a:rPr dirty="0"/>
              <a:t>本章主要介绍常用的集合接口及其实现类，例如</a:t>
            </a:r>
            <a:r>
              <a:rPr lang="en-US" dirty="0"/>
              <a:t>List</a:t>
            </a:r>
            <a:r>
              <a:rPr dirty="0"/>
              <a:t>、</a:t>
            </a:r>
            <a:r>
              <a:rPr lang="en-US" dirty="0"/>
              <a:t>Set</a:t>
            </a:r>
            <a:r>
              <a:rPr dirty="0"/>
              <a:t>、</a:t>
            </a:r>
            <a:r>
              <a:rPr lang="en-US" dirty="0"/>
              <a:t>Map</a:t>
            </a:r>
            <a:r>
              <a:rPr dirty="0"/>
              <a:t>和</a:t>
            </a:r>
            <a:r>
              <a:rPr lang="en-US" dirty="0"/>
              <a:t>Queue</a:t>
            </a:r>
            <a:r>
              <a:rPr dirty="0"/>
              <a:t>集合接口，以及对应的实现类</a:t>
            </a:r>
            <a:r>
              <a:rPr lang="en-US" dirty="0" err="1"/>
              <a:t>ArrayList</a:t>
            </a:r>
            <a:r>
              <a:rPr dirty="0"/>
              <a:t>、</a:t>
            </a:r>
            <a:r>
              <a:rPr lang="en-US" dirty="0" err="1"/>
              <a:t>HashSet</a:t>
            </a:r>
            <a:r>
              <a:rPr dirty="0"/>
              <a:t>、</a:t>
            </a:r>
            <a:r>
              <a:rPr lang="en-US" dirty="0" err="1"/>
              <a:t>HashMap</a:t>
            </a:r>
            <a:r>
              <a:rPr dirty="0"/>
              <a:t>和</a:t>
            </a:r>
            <a:r>
              <a:rPr lang="en-US" dirty="0" err="1"/>
              <a:t>LinkedList</a:t>
            </a:r>
            <a:r>
              <a:rPr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441366" y="4350834"/>
            <a:ext cx="484014" cy="484014"/>
          </a:xfrm>
          <a:prstGeom prst="rect">
            <a:avLst/>
          </a:prstGeom>
        </p:spPr>
      </p:pic>
      <p:sp>
        <p:nvSpPr>
          <p:cNvPr id="12" name="文本框 6"/>
          <p:cNvSpPr txBox="1"/>
          <p:nvPr/>
        </p:nvSpPr>
        <p:spPr>
          <a:xfrm>
            <a:off x="406375" y="4803793"/>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5" name="标题 1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anim calcmode="lin" valueType="num">
                                      <p:cBhvr additive="base">
                                        <p:cTn id="3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9">
                                            <p:bg/>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additive="base">
                                        <p:cTn id="3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zh-CN" altLang="en-US" dirty="0"/>
          </a:p>
        </p:txBody>
      </p:sp>
      <p:sp>
        <p:nvSpPr>
          <p:cNvPr id="4" name="标题 3"/>
          <p:cNvSpPr>
            <a:spLocks noGrp="1"/>
          </p:cNvSpPr>
          <p:nvPr>
            <p:ph type="title"/>
          </p:nvPr>
        </p:nvSpPr>
        <p:spPr/>
        <p:txBody>
          <a:bodyPr/>
          <a:lstStyle/>
          <a:p>
            <a:r>
              <a:rPr lang="zh-CN" altLang="en-US" smtClean="0"/>
              <a:t>本章目标</a:t>
            </a:r>
            <a:endParaRPr lang="zh-CN" altLang="en-US" dirty="0" smtClean="0"/>
          </a:p>
        </p:txBody>
      </p:sp>
      <p:graphicFrame>
        <p:nvGraphicFramePr>
          <p:cNvPr id="10" name="Group 96"/>
          <p:cNvGraphicFramePr>
            <a:graphicFrameLocks noGrp="1"/>
          </p:cNvGraphicFramePr>
          <p:nvPr/>
        </p:nvGraphicFramePr>
        <p:xfrm>
          <a:off x="857224" y="928676"/>
          <a:ext cx="7748587" cy="3172877"/>
        </p:xfrm>
        <a:graphic>
          <a:graphicData uri="http://schemas.openxmlformats.org/drawingml/2006/table">
            <a:tbl>
              <a:tblPr/>
              <a:tblGrid>
                <a:gridCol w="4392612"/>
                <a:gridCol w="720725"/>
                <a:gridCol w="647700"/>
                <a:gridCol w="647700"/>
                <a:gridCol w="647700"/>
                <a:gridCol w="692150"/>
              </a:tblGrid>
              <a:tr h="0">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听</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看</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抄</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改</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写</a:t>
                      </a:r>
                      <a:endPar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51670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泛型</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dirty="0" smtClean="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集合概述</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endParaRPr lang="zh-CN" altLang="en-US"/>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endParaRPr lang="zh-CN"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49227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List</a:t>
                      </a: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集合类</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509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Set</a:t>
                      </a: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a:t>
                      </a:r>
                      <a:r>
                        <a:rPr kumimoji="0" lang="en-US"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Queue</a:t>
                      </a: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a:t>
                      </a:r>
                      <a:r>
                        <a:rPr kumimoji="0" lang="en-US"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Map</a:t>
                      </a: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集合类</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集合转换</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集合工具类</a:t>
                      </a:r>
                      <a:endPar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lang="zh-CN" dirty="0"/>
              <a:t>迭代器（</a:t>
            </a:r>
            <a:r>
              <a:rPr dirty="0"/>
              <a:t>Iterator</a:t>
            </a:r>
            <a:r>
              <a:rPr lang="zh-CN" dirty="0"/>
              <a:t>）可以采用统一的方式对</a:t>
            </a:r>
            <a:r>
              <a:rPr dirty="0"/>
              <a:t>Collection</a:t>
            </a:r>
            <a:r>
              <a:rPr lang="zh-CN" dirty="0"/>
              <a:t>集合中的元素进行遍历操作，开发人员无需关心</a:t>
            </a:r>
            <a:r>
              <a:rPr dirty="0"/>
              <a:t>Collection</a:t>
            </a:r>
            <a:r>
              <a:rPr lang="zh-CN" dirty="0"/>
              <a:t>集合中的内容，也不必实现</a:t>
            </a:r>
            <a:r>
              <a:rPr dirty="0"/>
              <a:t>IEnumerable</a:t>
            </a:r>
            <a:r>
              <a:rPr lang="zh-CN" dirty="0"/>
              <a:t>或者</a:t>
            </a:r>
            <a:r>
              <a:rPr dirty="0"/>
              <a:t>IEnumerator</a:t>
            </a:r>
            <a:r>
              <a:rPr lang="zh-CN" dirty="0"/>
              <a:t>接口就能够使用</a:t>
            </a:r>
            <a:r>
              <a:rPr dirty="0"/>
              <a:t>foreach</a:t>
            </a:r>
            <a:r>
              <a:rPr lang="zh-CN" dirty="0"/>
              <a:t>循环遍历集合中的部分或全部元素</a:t>
            </a:r>
            <a:r>
              <a:rPr lang="zh-CN" dirty="0" smtClean="0"/>
              <a:t>。</a:t>
            </a:r>
            <a:endParaRPr dirty="0" smtClean="0"/>
          </a:p>
          <a:p>
            <a:r>
              <a:rPr dirty="0"/>
              <a:t>Java</a:t>
            </a:r>
            <a:r>
              <a:rPr lang="zh-CN" dirty="0"/>
              <a:t>从</a:t>
            </a:r>
            <a:r>
              <a:rPr dirty="0"/>
              <a:t>JDK 5.0</a:t>
            </a:r>
            <a:r>
              <a:rPr lang="zh-CN" dirty="0"/>
              <a:t>开始增加了</a:t>
            </a:r>
            <a:r>
              <a:rPr dirty="0"/>
              <a:t>Iterable</a:t>
            </a:r>
            <a:r>
              <a:rPr lang="zh-CN" dirty="0"/>
              <a:t>新接口，该接口是</a:t>
            </a:r>
            <a:r>
              <a:rPr dirty="0"/>
              <a:t>Collection</a:t>
            </a:r>
            <a:r>
              <a:rPr lang="zh-CN" dirty="0"/>
              <a:t>接口的父接口，因此所有实现了</a:t>
            </a:r>
            <a:r>
              <a:rPr dirty="0"/>
              <a:t>Iterable</a:t>
            </a:r>
            <a:r>
              <a:rPr lang="zh-CN" dirty="0"/>
              <a:t>的集合类都是可迭代的，都支持</a:t>
            </a:r>
            <a:r>
              <a:rPr dirty="0"/>
              <a:t>foreach</a:t>
            </a:r>
            <a:r>
              <a:rPr lang="zh-CN" dirty="0"/>
              <a:t>循环遍历。</a:t>
            </a:r>
            <a:r>
              <a:rPr dirty="0"/>
              <a:t>Iterable</a:t>
            </a:r>
            <a:r>
              <a:rPr lang="zh-CN" dirty="0"/>
              <a:t>接口中的</a:t>
            </a:r>
            <a:r>
              <a:rPr dirty="0"/>
              <a:t>iterator()</a:t>
            </a:r>
            <a:r>
              <a:rPr lang="zh-CN" dirty="0"/>
              <a:t>方法可以获取每个集合自身的迭代器</a:t>
            </a:r>
            <a:r>
              <a:rPr dirty="0"/>
              <a:t>Iterator</a:t>
            </a:r>
            <a:r>
              <a:rPr lang="zh-CN" dirty="0"/>
              <a:t>。</a:t>
            </a:r>
            <a:r>
              <a:rPr dirty="0"/>
              <a:t>Iterator</a:t>
            </a:r>
            <a:r>
              <a:rPr lang="zh-CN" dirty="0"/>
              <a:t>是集合的迭代器接口，定义了常见的迭代方法，用于访问、操作集合中的</a:t>
            </a:r>
            <a:r>
              <a:rPr lang="zh-CN" dirty="0" smtClean="0"/>
              <a:t>元素</a:t>
            </a:r>
            <a:r>
              <a:rPr lang="zh-CN" altLang="en-US" dirty="0" smtClean="0"/>
              <a:t>。</a:t>
            </a:r>
            <a:endParaRPr lang="zh-CN" dirty="0"/>
          </a:p>
          <a:p>
            <a:pPr>
              <a:buNone/>
            </a:pP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8.2.2  </a:t>
            </a:r>
            <a:r>
              <a:rPr dirty="0" smtClean="0"/>
              <a:t>迭代器接口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Iterator</a:t>
            </a:r>
            <a:r>
              <a:rPr lang="zh-CN" dirty="0"/>
              <a:t>接口中的</a:t>
            </a:r>
            <a:r>
              <a:rPr lang="zh-CN" dirty="0" smtClean="0"/>
              <a:t>方法</a:t>
            </a:r>
            <a:r>
              <a:rPr lang="zh-CN" altLang="en-US" dirty="0" smtClean="0"/>
              <a:t>如下所示：</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标题 4"/>
          <p:cNvSpPr>
            <a:spLocks noGrp="1"/>
          </p:cNvSpPr>
          <p:nvPr>
            <p:ph type="title"/>
          </p:nvPr>
        </p:nvSpPr>
        <p:spPr/>
        <p:txBody>
          <a:bodyPr/>
          <a:lstStyle/>
          <a:p>
            <a:endParaRPr lang="zh-CN" altLang="en-US"/>
          </a:p>
        </p:txBody>
      </p:sp>
      <p:graphicFrame>
        <p:nvGraphicFramePr>
          <p:cNvPr id="7" name="表格 6"/>
          <p:cNvGraphicFramePr>
            <a:graphicFrameLocks noGrp="1"/>
          </p:cNvGraphicFramePr>
          <p:nvPr/>
        </p:nvGraphicFramePr>
        <p:xfrm>
          <a:off x="571472" y="1223126"/>
          <a:ext cx="8307491" cy="3634640"/>
        </p:xfrm>
        <a:graphic>
          <a:graphicData uri="http://schemas.openxmlformats.org/drawingml/2006/table">
            <a:tbl>
              <a:tblPr/>
              <a:tblGrid>
                <a:gridCol w="4658360"/>
                <a:gridCol w="3649131"/>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801503">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default void </a:t>
                      </a:r>
                      <a:r>
                        <a:rPr lang="en-US" sz="1400" kern="1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forEachRemaining</a:t>
                      </a:r>
                      <a:r>
                        <a:rPr lang="zh-CN" sz="1400"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Consumer&lt;? super E&gt; action)</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默认方法，对所有元素执行指定的动作</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801503">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hasNext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判断是否有下一个可访问的元素，如有则返回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true</a:t>
                      </a:r>
                      <a:r>
                        <a:rPr lang="zh-CN" sz="1400" kern="100" dirty="0">
                          <a:solidFill>
                            <a:schemeClr val="dk1"/>
                          </a:solidFill>
                          <a:latin typeface="Times New Roman" panose="02020603050405020304"/>
                          <a:ea typeface="宋体" panose="02010600030101010101" pitchFamily="2" charset="-122"/>
                          <a:cs typeface="Times New Roman" panose="02020603050405020304"/>
                        </a:rPr>
                        <a:t>，否则返回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false</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801503">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next()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返回可访问的下一个元素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801503">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remove()</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移除迭代器返回的最后一个元素，该方法必须紧跟在一个元素的访问后执行</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857250" y="1000114"/>
            <a:ext cx="7215212" cy="1643074"/>
          </a:xfrm>
        </p:spPr>
        <p:txBody>
          <a:bodyPr/>
          <a:lstStyle/>
          <a:p>
            <a:r>
              <a:rPr lang="en-US" dirty="0"/>
              <a:t>Collection</a:t>
            </a:r>
            <a:r>
              <a:rPr dirty="0"/>
              <a:t>集合中的实现类都实现了</a:t>
            </a:r>
            <a:r>
              <a:rPr lang="en-US" dirty="0" err="1"/>
              <a:t>Iterable</a:t>
            </a:r>
            <a:r>
              <a:rPr dirty="0"/>
              <a:t>接口中的</a:t>
            </a:r>
            <a:r>
              <a:rPr lang="en-US" dirty="0" err="1"/>
              <a:t>iterator</a:t>
            </a:r>
            <a:r>
              <a:rPr lang="en-US" dirty="0"/>
              <a:t>()</a:t>
            </a:r>
            <a:r>
              <a:rPr dirty="0"/>
              <a:t>方法，因此都可以通过</a:t>
            </a:r>
            <a:r>
              <a:rPr lang="en-US" dirty="0" err="1"/>
              <a:t>iterator</a:t>
            </a:r>
            <a:r>
              <a:rPr lang="en-US" dirty="0"/>
              <a:t>()</a:t>
            </a:r>
            <a:r>
              <a:rPr dirty="0"/>
              <a:t>方法获取集合自身的迭代器。</a:t>
            </a:r>
            <a:r>
              <a:rPr lang="en-US" dirty="0"/>
              <a:t>Java 8</a:t>
            </a:r>
            <a:r>
              <a:rPr dirty="0"/>
              <a:t>为</a:t>
            </a:r>
            <a:r>
              <a:rPr lang="en-US" dirty="0" err="1"/>
              <a:t>Iterable</a:t>
            </a:r>
            <a:r>
              <a:rPr dirty="0"/>
              <a:t>接口新增了一个默认</a:t>
            </a:r>
            <a:r>
              <a:rPr lang="en-US" dirty="0" err="1"/>
              <a:t>forEach</a:t>
            </a:r>
            <a:r>
              <a:rPr lang="en-US" dirty="0"/>
              <a:t>()</a:t>
            </a:r>
            <a:r>
              <a:rPr dirty="0"/>
              <a:t>方法，该方法所需的参数是</a:t>
            </a:r>
            <a:r>
              <a:rPr lang="en-US" dirty="0"/>
              <a:t>Lambda</a:t>
            </a:r>
            <a:r>
              <a:rPr dirty="0"/>
              <a:t>表达式，更加简化了集合的迭代操作。有关</a:t>
            </a:r>
            <a:r>
              <a:rPr lang="en-US" dirty="0"/>
              <a:t>Java 8</a:t>
            </a:r>
            <a:r>
              <a:rPr dirty="0"/>
              <a:t>对集合接口的改进内容参见本书第</a:t>
            </a:r>
            <a:r>
              <a:rPr lang="en-US" dirty="0"/>
              <a:t>16</a:t>
            </a:r>
            <a:r>
              <a:rPr dirty="0"/>
              <a:t>章。</a:t>
            </a:r>
            <a:endParaRPr dirty="0">
              <a:latin typeface="Times New Roman" panose="02020603050405020304" pitchFamily="18" charset="0"/>
              <a:cs typeface="Times New Roman" panose="02020603050405020304"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227052" y="1176027"/>
            <a:ext cx="484014" cy="484014"/>
          </a:xfrm>
          <a:prstGeom prst="rect">
            <a:avLst/>
          </a:prstGeom>
        </p:spPr>
      </p:pic>
      <p:sp>
        <p:nvSpPr>
          <p:cNvPr id="12" name="文本框 6"/>
          <p:cNvSpPr txBox="1"/>
          <p:nvPr/>
        </p:nvSpPr>
        <p:spPr>
          <a:xfrm>
            <a:off x="192061" y="1628986"/>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3" name="标题 12"/>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Collection</a:t>
            </a:r>
            <a:r>
              <a:rPr lang="zh-CN" dirty="0"/>
              <a:t>接口是</a:t>
            </a:r>
            <a:r>
              <a:rPr dirty="0"/>
              <a:t>Set</a:t>
            </a:r>
            <a:r>
              <a:rPr lang="zh-CN" dirty="0"/>
              <a:t>、</a:t>
            </a:r>
            <a:r>
              <a:rPr dirty="0"/>
              <a:t>Queue</a:t>
            </a:r>
            <a:r>
              <a:rPr lang="zh-CN" dirty="0"/>
              <a:t>和</a:t>
            </a:r>
            <a:r>
              <a:rPr dirty="0"/>
              <a:t>List</a:t>
            </a:r>
            <a:r>
              <a:rPr lang="zh-CN" dirty="0"/>
              <a:t>接口的父接口，该接口中定义的方法可以操作这三个接口中的任一个</a:t>
            </a:r>
            <a:r>
              <a:rPr lang="zh-CN" dirty="0" smtClean="0"/>
              <a:t>集合</a:t>
            </a:r>
            <a:r>
              <a:rPr lang="zh-CN" altLang="en-US" dirty="0" smtClean="0"/>
              <a:t>，</a:t>
            </a:r>
            <a:r>
              <a:rPr dirty="0" smtClean="0"/>
              <a:t>Collection</a:t>
            </a:r>
            <a:r>
              <a:rPr lang="zh-CN" dirty="0"/>
              <a:t>接口中常用的</a:t>
            </a:r>
            <a:r>
              <a:rPr lang="zh-CN" dirty="0" smtClean="0"/>
              <a:t>方法</a:t>
            </a:r>
            <a:r>
              <a:rPr lang="zh-CN" altLang="en-US" dirty="0" smtClean="0"/>
              <a:t>如下表所示：</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8.3.1  Collection</a:t>
            </a:r>
            <a:r>
              <a:rPr dirty="0" smtClean="0"/>
              <a:t>接口</a:t>
            </a:r>
            <a:endParaRPr lang="zh-CN" altLang="en-US" dirty="0"/>
          </a:p>
        </p:txBody>
      </p:sp>
      <p:graphicFrame>
        <p:nvGraphicFramePr>
          <p:cNvPr id="5" name="表格 4"/>
          <p:cNvGraphicFramePr>
            <a:graphicFrameLocks noGrp="1"/>
          </p:cNvGraphicFramePr>
          <p:nvPr/>
        </p:nvGraphicFramePr>
        <p:xfrm>
          <a:off x="693664" y="2080382"/>
          <a:ext cx="6757670" cy="2634508"/>
        </p:xfrm>
        <a:graphic>
          <a:graphicData uri="http://schemas.openxmlformats.org/drawingml/2006/table">
            <a:tbl>
              <a:tblPr/>
              <a:tblGrid>
                <a:gridCol w="3277235"/>
                <a:gridCol w="3480435"/>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add(E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添加元素，成功则返回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true</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addAll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(Collection&lt;? extends E&gt;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添加集合</a:t>
                      </a:r>
                      <a:r>
                        <a:rPr lang="en-US" sz="1400" kern="100" dirty="0">
                          <a:solidFill>
                            <a:schemeClr val="dk1"/>
                          </a:solidFill>
                          <a:latin typeface="Times New Roman" panose="02020603050405020304"/>
                          <a:ea typeface="宋体" panose="02010600030101010101" pitchFamily="2" charset="-122"/>
                          <a:cs typeface="Times New Roman" panose="02020603050405020304"/>
                        </a:rPr>
                        <a:t>c</a:t>
                      </a:r>
                      <a:r>
                        <a:rPr lang="zh-CN" sz="1400" kern="100" dirty="0">
                          <a:solidFill>
                            <a:schemeClr val="dk1"/>
                          </a:solidFill>
                          <a:latin typeface="Times New Roman" panose="02020603050405020304"/>
                          <a:ea typeface="宋体" panose="02010600030101010101" pitchFamily="2" charset="-122"/>
                          <a:cs typeface="Times New Roman" panose="02020603050405020304"/>
                        </a:rPr>
                        <a:t>的所有元素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clear(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清除所有元素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contains(Object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判断是否包含指定的元素，包含则返回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true</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containsAll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(Collection&lt;?&gt;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判断是否包含集合</a:t>
                      </a:r>
                      <a:r>
                        <a:rPr lang="en-US" sz="1400" kern="100" dirty="0">
                          <a:solidFill>
                            <a:schemeClr val="dk1"/>
                          </a:solidFill>
                          <a:latin typeface="Times New Roman" panose="02020603050405020304"/>
                          <a:ea typeface="宋体" panose="02010600030101010101" pitchFamily="2" charset="-122"/>
                          <a:cs typeface="Times New Roman" panose="02020603050405020304"/>
                        </a:rPr>
                        <a:t>c</a:t>
                      </a:r>
                      <a:r>
                        <a:rPr lang="zh-CN" sz="1400" kern="100" dirty="0">
                          <a:solidFill>
                            <a:schemeClr val="dk1"/>
                          </a:solidFill>
                          <a:latin typeface="Times New Roman" panose="02020603050405020304"/>
                          <a:ea typeface="宋体" panose="02010600030101010101" pitchFamily="2" charset="-122"/>
                          <a:cs typeface="Times New Roman" panose="02020603050405020304"/>
                        </a:rPr>
                        <a:t>的所有元素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693664" y="723060"/>
          <a:ext cx="6757670" cy="4349020"/>
        </p:xfrm>
        <a:graphic>
          <a:graphicData uri="http://schemas.openxmlformats.org/drawingml/2006/table">
            <a:tbl>
              <a:tblPr/>
              <a:tblGrid>
                <a:gridCol w="3277235"/>
                <a:gridCol w="3480435"/>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hashCode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返回该集合的哈希码</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isEmpty</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判断是否为空，若为空则返回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true</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Iterator</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&lt;E&gt;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iterator</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返回集合的迭代接口</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remove(Object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移除元素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removeAll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(Collection&lt;?&gt;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移除集合</a:t>
                      </a:r>
                      <a:r>
                        <a:rPr lang="en-US" sz="1400" kern="100" dirty="0">
                          <a:solidFill>
                            <a:schemeClr val="dk1"/>
                          </a:solidFill>
                          <a:latin typeface="Times New Roman" panose="02020603050405020304"/>
                          <a:ea typeface="宋体" panose="02010600030101010101" pitchFamily="2" charset="-122"/>
                          <a:cs typeface="Times New Roman" panose="02020603050405020304"/>
                        </a:rPr>
                        <a:t>c</a:t>
                      </a:r>
                      <a:r>
                        <a:rPr lang="zh-CN" sz="1400" kern="100" dirty="0">
                          <a:solidFill>
                            <a:schemeClr val="dk1"/>
                          </a:solidFill>
                          <a:latin typeface="Times New Roman" panose="02020603050405020304"/>
                          <a:ea typeface="宋体" panose="02010600030101010101" pitchFamily="2" charset="-122"/>
                          <a:cs typeface="Times New Roman" panose="02020603050405020304"/>
                        </a:rPr>
                        <a:t>的所有元素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retainAll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(Collection&lt;?&gt;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仅保留集合</a:t>
                      </a:r>
                      <a:r>
                        <a:rPr lang="en-US" sz="1400" kern="100" dirty="0">
                          <a:solidFill>
                            <a:schemeClr val="dk1"/>
                          </a:solidFill>
                          <a:latin typeface="Times New Roman" panose="02020603050405020304"/>
                          <a:ea typeface="宋体" panose="02010600030101010101" pitchFamily="2" charset="-122"/>
                          <a:cs typeface="Times New Roman" panose="02020603050405020304"/>
                        </a:rPr>
                        <a:t>c</a:t>
                      </a:r>
                      <a:r>
                        <a:rPr lang="zh-CN" sz="1400" kern="100" dirty="0">
                          <a:solidFill>
                            <a:schemeClr val="dk1"/>
                          </a:solidFill>
                          <a:latin typeface="Times New Roman" panose="02020603050405020304"/>
                          <a:ea typeface="宋体" panose="02010600030101010101" pitchFamily="2" charset="-122"/>
                          <a:cs typeface="Times New Roman" panose="02020603050405020304"/>
                        </a:rPr>
                        <a:t>的所有元素，其他元素都删除</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size(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返回元素的个数</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Object[ ]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toArray</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返回包含集合所有元素的数组</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&lt;T&gt; 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hlinkClick r:id="rId1" action="ppaction://hlinkfile"/>
                        </a:rPr>
                        <a:t>toArray</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 a)</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返回指定类型的包含集合所有元素的数组</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214710"/>
          </a:xfrm>
        </p:spPr>
        <p:txBody>
          <a:bodyPr/>
          <a:lstStyle/>
          <a:p>
            <a:r>
              <a:rPr lang="zh-CN" dirty="0"/>
              <a:t>使用</a:t>
            </a:r>
            <a:r>
              <a:rPr dirty="0"/>
              <a:t>Collection</a:t>
            </a:r>
            <a:r>
              <a:rPr lang="zh-CN" dirty="0"/>
              <a:t>需要注意以下几点问题</a:t>
            </a:r>
            <a:r>
              <a:rPr lang="zh-CN" altLang="en-US" dirty="0" smtClean="0"/>
              <a:t>：</a:t>
            </a:r>
            <a:endParaRPr dirty="0" smtClean="0"/>
          </a:p>
          <a:p>
            <a:pPr lvl="1"/>
            <a:r>
              <a:rPr lang="en-US" altLang="zh-CN" dirty="0" smtClean="0"/>
              <a:t>add()</a:t>
            </a:r>
            <a:r>
              <a:rPr altLang="zh-CN" dirty="0" smtClean="0"/>
              <a:t>、</a:t>
            </a:r>
            <a:r>
              <a:rPr lang="en-US" altLang="zh-CN" dirty="0" err="1" smtClean="0"/>
              <a:t>addAll</a:t>
            </a:r>
            <a:r>
              <a:rPr lang="en-US" altLang="zh-CN" dirty="0" smtClean="0"/>
              <a:t>()</a:t>
            </a:r>
            <a:r>
              <a:rPr altLang="zh-CN" dirty="0" smtClean="0"/>
              <a:t>、</a:t>
            </a:r>
            <a:r>
              <a:rPr lang="en-US" altLang="zh-CN" dirty="0" smtClean="0"/>
              <a:t>remove()</a:t>
            </a:r>
            <a:r>
              <a:rPr altLang="zh-CN" dirty="0" smtClean="0"/>
              <a:t>、</a:t>
            </a:r>
            <a:r>
              <a:rPr lang="en-US" altLang="zh-CN" dirty="0" err="1" smtClean="0"/>
              <a:t>removeAll</a:t>
            </a:r>
            <a:r>
              <a:rPr lang="en-US" altLang="zh-CN" dirty="0" smtClean="0"/>
              <a:t>()</a:t>
            </a:r>
            <a:r>
              <a:rPr altLang="zh-CN" dirty="0" smtClean="0"/>
              <a:t>和</a:t>
            </a:r>
            <a:r>
              <a:rPr lang="en-US" altLang="zh-CN" dirty="0" err="1" smtClean="0"/>
              <a:t>retainAll</a:t>
            </a:r>
            <a:r>
              <a:rPr lang="en-US" altLang="zh-CN" dirty="0" smtClean="0"/>
              <a:t>()</a:t>
            </a:r>
            <a:r>
              <a:rPr altLang="zh-CN" dirty="0" smtClean="0"/>
              <a:t>方法可能会引发不支持该操作的</a:t>
            </a:r>
            <a:r>
              <a:rPr lang="en-US" altLang="zh-CN" dirty="0" err="1" smtClean="0"/>
              <a:t>UnsupportedOperationException</a:t>
            </a:r>
            <a:r>
              <a:rPr altLang="zh-CN" dirty="0"/>
              <a:t>异常；</a:t>
            </a:r>
            <a:endParaRPr altLang="zh-CN" dirty="0"/>
          </a:p>
          <a:p>
            <a:pPr lvl="1"/>
            <a:r>
              <a:rPr altLang="zh-CN" dirty="0"/>
              <a:t>将一个不兼容的对象添加到集合中时，</a:t>
            </a:r>
            <a:r>
              <a:rPr altLang="zh-CN" dirty="0" smtClean="0"/>
              <a:t>将产生</a:t>
            </a:r>
            <a:r>
              <a:rPr lang="en-US" altLang="zh-CN" dirty="0" err="1" smtClean="0"/>
              <a:t>ClassCastException</a:t>
            </a:r>
            <a:r>
              <a:rPr altLang="zh-CN" dirty="0"/>
              <a:t>异常；</a:t>
            </a:r>
            <a:endParaRPr altLang="zh-CN" dirty="0"/>
          </a:p>
          <a:p>
            <a:pPr lvl="1"/>
            <a:r>
              <a:rPr lang="en-US" altLang="zh-CN" dirty="0" smtClean="0"/>
              <a:t>Collection</a:t>
            </a:r>
            <a:r>
              <a:rPr altLang="zh-CN" dirty="0"/>
              <a:t>接口没有提供获取得某个元素的方法，</a:t>
            </a:r>
            <a:r>
              <a:rPr altLang="zh-CN" dirty="0" smtClean="0"/>
              <a:t>但可以通过</a:t>
            </a:r>
            <a:r>
              <a:rPr lang="en-US" altLang="zh-CN" dirty="0" err="1" smtClean="0"/>
              <a:t>iterator</a:t>
            </a:r>
            <a:r>
              <a:rPr lang="en-US" altLang="zh-CN" dirty="0" smtClean="0"/>
              <a:t>()</a:t>
            </a:r>
            <a:r>
              <a:rPr altLang="zh-CN" dirty="0"/>
              <a:t>方法获取迭代器来遍历集合中的所有元素；</a:t>
            </a:r>
            <a:endParaRPr altLang="zh-CN" dirty="0"/>
          </a:p>
          <a:p>
            <a:pPr lvl="1"/>
            <a:r>
              <a:rPr altLang="zh-CN" dirty="0" smtClean="0"/>
              <a:t>虽然</a:t>
            </a:r>
            <a:r>
              <a:rPr lang="en-US" altLang="zh-CN" dirty="0" smtClean="0"/>
              <a:t>Collection</a:t>
            </a:r>
            <a:r>
              <a:rPr altLang="zh-CN" dirty="0" smtClean="0"/>
              <a:t>中可以存储任何</a:t>
            </a:r>
            <a:r>
              <a:rPr lang="en-US" altLang="zh-CN" dirty="0" smtClean="0"/>
              <a:t>Object</a:t>
            </a:r>
            <a:r>
              <a:rPr altLang="zh-CN" dirty="0"/>
              <a:t>对象，但不建议在同一个集合容器中存储不同类型的对象，建议使用泛型增强集合的安全性，</a:t>
            </a:r>
            <a:r>
              <a:rPr altLang="zh-CN" dirty="0" smtClean="0"/>
              <a:t>以免引起</a:t>
            </a:r>
            <a:r>
              <a:rPr lang="en-US" altLang="zh-CN" dirty="0" err="1" smtClean="0"/>
              <a:t>ClassCastException</a:t>
            </a:r>
            <a:r>
              <a:rPr altLang="zh-CN" dirty="0"/>
              <a:t>异常</a:t>
            </a:r>
            <a:r>
              <a:rPr altLang="zh-CN" dirty="0" smtClean="0"/>
              <a:t>。</a:t>
            </a:r>
            <a:endParaRPr lang="en-US" altLang="zh-CN"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List</a:t>
            </a:r>
            <a:r>
              <a:rPr lang="zh-CN" dirty="0"/>
              <a:t>是</a:t>
            </a:r>
            <a:r>
              <a:rPr dirty="0"/>
              <a:t>Collection</a:t>
            </a:r>
            <a:r>
              <a:rPr lang="zh-CN" dirty="0"/>
              <a:t>接口的子接口，可以使用</a:t>
            </a:r>
            <a:r>
              <a:rPr dirty="0"/>
              <a:t>Collection</a:t>
            </a:r>
            <a:r>
              <a:rPr lang="zh-CN" dirty="0"/>
              <a:t>接口中的全部方法。因为</a:t>
            </a:r>
            <a:r>
              <a:rPr dirty="0"/>
              <a:t>List</a:t>
            </a:r>
            <a:r>
              <a:rPr lang="zh-CN" dirty="0"/>
              <a:t>是有序、可重复的集合，所以</a:t>
            </a:r>
            <a:r>
              <a:rPr dirty="0"/>
              <a:t>List</a:t>
            </a:r>
            <a:r>
              <a:rPr lang="zh-CN" dirty="0"/>
              <a:t>接口中又增加一些根据索引操作集合元素的方法</a:t>
            </a:r>
            <a:r>
              <a:rPr lang="zh-CN" altLang="en-US" dirty="0" smtClean="0"/>
              <a:t>，</a:t>
            </a:r>
            <a:r>
              <a:rPr lang="zh-CN" dirty="0" smtClean="0"/>
              <a:t>常用</a:t>
            </a:r>
            <a:r>
              <a:rPr lang="zh-CN" dirty="0"/>
              <a:t>的</a:t>
            </a:r>
            <a:r>
              <a:rPr lang="zh-CN" dirty="0" smtClean="0"/>
              <a:t>方法</a:t>
            </a:r>
            <a:r>
              <a:rPr lang="zh-CN" altLang="en-US" dirty="0" smtClean="0"/>
              <a:t>如下表所示：</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8.3.2  List</a:t>
            </a:r>
            <a:r>
              <a:rPr dirty="0" smtClean="0"/>
              <a:t>接口及其实现类</a:t>
            </a:r>
            <a:endParaRPr lang="zh-CN" altLang="en-US" dirty="0"/>
          </a:p>
        </p:txBody>
      </p:sp>
      <p:graphicFrame>
        <p:nvGraphicFramePr>
          <p:cNvPr id="5" name="表格 4"/>
          <p:cNvGraphicFramePr>
            <a:graphicFrameLocks noGrp="1"/>
          </p:cNvGraphicFramePr>
          <p:nvPr/>
        </p:nvGraphicFramePr>
        <p:xfrm>
          <a:off x="693664" y="2080382"/>
          <a:ext cx="8198259" cy="2634508"/>
        </p:xfrm>
        <a:graphic>
          <a:graphicData uri="http://schemas.openxmlformats.org/drawingml/2006/table">
            <a:tbl>
              <a:tblPr/>
              <a:tblGrid>
                <a:gridCol w="3993198"/>
                <a:gridCol w="4205061"/>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add(</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index, E element)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在列表的指定索引位置插入指定元素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addAll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index, Collection&lt;? extends E&gt; c)</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在列表的指定索引位置插入集合</a:t>
                      </a:r>
                      <a:r>
                        <a:rPr lang="en-US" sz="1400" kern="100" dirty="0">
                          <a:solidFill>
                            <a:schemeClr val="dk1"/>
                          </a:solidFill>
                          <a:latin typeface="Times New Roman" panose="02020603050405020304"/>
                          <a:ea typeface="宋体" panose="02010600030101010101" pitchFamily="2" charset="-122"/>
                          <a:cs typeface="Times New Roman" panose="02020603050405020304"/>
                        </a:rPr>
                        <a:t>c</a:t>
                      </a:r>
                      <a:r>
                        <a:rPr lang="zh-CN" sz="1400" kern="100" dirty="0">
                          <a:solidFill>
                            <a:schemeClr val="dk1"/>
                          </a:solidFill>
                          <a:latin typeface="Times New Roman" panose="02020603050405020304"/>
                          <a:ea typeface="宋体" panose="02010600030101010101" pitchFamily="2" charset="-122"/>
                          <a:cs typeface="Times New Roman" panose="02020603050405020304"/>
                        </a:rPr>
                        <a:t>所有元素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get(</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index)</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返回列表中指定索引位置的元素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indexOf</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(Object o)</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返回列表中第一次出现指定元素的索引，如果不包含该元素则返回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-1</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lastIndexOf(Object o)</a:t>
                      </a:r>
                      <a:endParaRPr lang="zh-CN"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返回列表中最后出现指定元素的索引，如果不包含该元素则返回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-1</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571472" y="857238"/>
          <a:ext cx="8215370" cy="2634508"/>
        </p:xfrm>
        <a:graphic>
          <a:graphicData uri="http://schemas.openxmlformats.org/drawingml/2006/table">
            <a:tbl>
              <a:tblPr/>
              <a:tblGrid>
                <a:gridCol w="3610046"/>
                <a:gridCol w="4605324"/>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remove(</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index)</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移除指定索引位置上的元素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set(</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index,E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element)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用指定元素替换列表中指定索引位置的元素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ListIterator</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&lt;E&gt;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listIterator</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返回列表元素的列表迭代器</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ListIterator</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&lt;E&gt;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listIterator</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index)</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返回列表元素的列表迭代器，从指定索引位置开始</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List&lt;E&gt;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subList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fromIndex</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toIndex</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返回列表指定的</a:t>
                      </a:r>
                      <a:r>
                        <a:rPr lang="en-US" sz="1400" kern="100" dirty="0" err="1">
                          <a:solidFill>
                            <a:schemeClr val="dk1"/>
                          </a:solidFill>
                          <a:latin typeface="Times New Roman" panose="02020603050405020304"/>
                          <a:ea typeface="宋体" panose="02010600030101010101" pitchFamily="2" charset="-122"/>
                          <a:cs typeface="Times New Roman" panose="02020603050405020304"/>
                        </a:rPr>
                        <a:t>fromIndex</a:t>
                      </a:r>
                      <a:r>
                        <a:rPr lang="zh-CN" sz="1400" kern="100" dirty="0">
                          <a:solidFill>
                            <a:schemeClr val="dk1"/>
                          </a:solidFill>
                          <a:latin typeface="Times New Roman" panose="02020603050405020304"/>
                          <a:ea typeface="宋体" panose="02010600030101010101" pitchFamily="2" charset="-122"/>
                          <a:cs typeface="Times New Roman" panose="02020603050405020304"/>
                        </a:rPr>
                        <a:t>（包括 ）和</a:t>
                      </a:r>
                      <a:r>
                        <a:rPr lang="en-US" sz="1400" kern="100" dirty="0" err="1">
                          <a:solidFill>
                            <a:schemeClr val="dk1"/>
                          </a:solidFill>
                          <a:latin typeface="Times New Roman" panose="02020603050405020304"/>
                          <a:ea typeface="宋体" panose="02010600030101010101" pitchFamily="2" charset="-122"/>
                          <a:cs typeface="Times New Roman" panose="02020603050405020304"/>
                        </a:rPr>
                        <a:t>toIndex</a:t>
                      </a:r>
                      <a:r>
                        <a:rPr lang="zh-CN" sz="1400" kern="100" dirty="0">
                          <a:solidFill>
                            <a:schemeClr val="dk1"/>
                          </a:solidFill>
                          <a:latin typeface="Times New Roman" panose="02020603050405020304"/>
                          <a:ea typeface="宋体" panose="02010600030101010101" pitchFamily="2" charset="-122"/>
                          <a:cs typeface="Times New Roman" panose="02020603050405020304"/>
                        </a:rPr>
                        <a:t>（不包括）之间的元素列表</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List</a:t>
            </a:r>
            <a:r>
              <a:rPr lang="zh-CN" dirty="0"/>
              <a:t>集合默认按照元素添加顺序设置元素的索引，索引从</a:t>
            </a:r>
            <a:r>
              <a:rPr dirty="0"/>
              <a:t>0</a:t>
            </a:r>
            <a:r>
              <a:rPr lang="zh-CN" dirty="0"/>
              <a:t>开始，例如：第一次添加的元素索引为</a:t>
            </a:r>
            <a:r>
              <a:rPr dirty="0"/>
              <a:t>0</a:t>
            </a:r>
            <a:r>
              <a:rPr lang="zh-CN" dirty="0"/>
              <a:t>，第二次添加的元素索引为</a:t>
            </a:r>
            <a:r>
              <a:rPr dirty="0"/>
              <a:t>1</a:t>
            </a:r>
            <a:r>
              <a:rPr lang="zh-CN" dirty="0"/>
              <a:t>，第</a:t>
            </a:r>
            <a:r>
              <a:rPr dirty="0"/>
              <a:t>n</a:t>
            </a:r>
            <a:r>
              <a:rPr lang="zh-CN" dirty="0"/>
              <a:t>次添加的元素索引为</a:t>
            </a:r>
            <a:r>
              <a:rPr dirty="0"/>
              <a:t>n-1</a:t>
            </a:r>
            <a:r>
              <a:rPr lang="zh-CN" dirty="0"/>
              <a:t>。当使用无效的索引时将产生</a:t>
            </a:r>
            <a:r>
              <a:rPr dirty="0"/>
              <a:t>IndexOutOfBoundsException</a:t>
            </a:r>
            <a:r>
              <a:rPr lang="zh-CN" dirty="0" smtClean="0"/>
              <a:t>异常</a:t>
            </a:r>
            <a:r>
              <a:rPr lang="zh-CN" altLang="en-US" dirty="0" smtClean="0"/>
              <a:t>。</a:t>
            </a:r>
            <a:endParaRPr dirty="0" smtClean="0"/>
          </a:p>
          <a:p>
            <a:r>
              <a:rPr dirty="0"/>
              <a:t>ArrayList</a:t>
            </a:r>
            <a:r>
              <a:rPr lang="zh-CN" dirty="0"/>
              <a:t>和</a:t>
            </a:r>
            <a:r>
              <a:rPr dirty="0"/>
              <a:t>Vector</a:t>
            </a:r>
            <a:r>
              <a:rPr lang="zh-CN" dirty="0"/>
              <a:t>是</a:t>
            </a:r>
            <a:r>
              <a:rPr dirty="0"/>
              <a:t>List</a:t>
            </a:r>
            <a:r>
              <a:rPr lang="zh-CN" dirty="0"/>
              <a:t>接口的两个典型实现类，完全支持</a:t>
            </a:r>
            <a:r>
              <a:rPr dirty="0"/>
              <a:t>List</a:t>
            </a:r>
            <a:r>
              <a:rPr lang="zh-CN" dirty="0"/>
              <a:t>接口的所有功能方法。</a:t>
            </a:r>
            <a:r>
              <a:rPr dirty="0"/>
              <a:t>ArrayList</a:t>
            </a:r>
            <a:r>
              <a:rPr lang="zh-CN" dirty="0"/>
              <a:t>称为“数组列表”，而</a:t>
            </a:r>
            <a:r>
              <a:rPr dirty="0"/>
              <a:t>Vector</a:t>
            </a:r>
            <a:r>
              <a:rPr lang="zh-CN" dirty="0"/>
              <a:t>称为“向量”，两者都是基于数组实现的列表集合，但该数组是一个动态的、长度可变的、并允许再分配的</a:t>
            </a:r>
            <a:r>
              <a:rPr dirty="0"/>
              <a:t>Object[]</a:t>
            </a:r>
            <a:r>
              <a:rPr lang="zh-CN" dirty="0"/>
              <a:t>数组。</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ArrayList</a:t>
            </a:r>
            <a:r>
              <a:rPr lang="zh-CN" dirty="0"/>
              <a:t>和</a:t>
            </a:r>
            <a:r>
              <a:rPr dirty="0"/>
              <a:t>Vector</a:t>
            </a:r>
            <a:r>
              <a:rPr lang="zh-CN" dirty="0"/>
              <a:t>在用法上几乎完全相同，但由于</a:t>
            </a:r>
            <a:r>
              <a:rPr dirty="0"/>
              <a:t>Vector</a:t>
            </a:r>
            <a:r>
              <a:rPr lang="zh-CN" dirty="0"/>
              <a:t>从</a:t>
            </a:r>
            <a:r>
              <a:rPr dirty="0"/>
              <a:t>JDK 1.0</a:t>
            </a:r>
            <a:r>
              <a:rPr lang="zh-CN" dirty="0"/>
              <a:t>开始就有了，所以</a:t>
            </a:r>
            <a:r>
              <a:rPr dirty="0"/>
              <a:t>Vector</a:t>
            </a:r>
            <a:r>
              <a:rPr lang="zh-CN" dirty="0"/>
              <a:t>中提供了一些方法名很长的方法，例如：</a:t>
            </a:r>
            <a:r>
              <a:rPr dirty="0"/>
              <a:t>addElement()</a:t>
            </a:r>
            <a:r>
              <a:rPr lang="zh-CN" dirty="0"/>
              <a:t>方法，该方法跟</a:t>
            </a:r>
            <a:r>
              <a:rPr dirty="0"/>
              <a:t>add()</a:t>
            </a:r>
            <a:r>
              <a:rPr lang="zh-CN" dirty="0"/>
              <a:t>方法没有任何区别</a:t>
            </a:r>
            <a:r>
              <a:rPr lang="zh-CN" dirty="0" smtClean="0"/>
              <a:t>。</a:t>
            </a:r>
            <a:endParaRPr dirty="0" smtClean="0"/>
          </a:p>
          <a:p>
            <a:r>
              <a:rPr dirty="0"/>
              <a:t>ArrayList</a:t>
            </a:r>
            <a:r>
              <a:rPr lang="zh-CN" dirty="0"/>
              <a:t>和</a:t>
            </a:r>
            <a:r>
              <a:rPr dirty="0"/>
              <a:t>Vector</a:t>
            </a:r>
            <a:r>
              <a:rPr lang="zh-CN" dirty="0"/>
              <a:t>都提供</a:t>
            </a:r>
            <a:r>
              <a:rPr lang="zh-CN" dirty="0" smtClean="0"/>
              <a:t>了</a:t>
            </a:r>
            <a:r>
              <a:rPr lang="zh-CN" altLang="en-US" dirty="0" smtClean="0"/>
              <a:t>如下</a:t>
            </a:r>
            <a:r>
              <a:rPr lang="zh-CN" dirty="0" smtClean="0"/>
              <a:t>两个方法对</a:t>
            </a:r>
            <a:r>
              <a:rPr dirty="0"/>
              <a:t>Object[]</a:t>
            </a:r>
            <a:r>
              <a:rPr lang="zh-CN" dirty="0"/>
              <a:t>数组进行重新</a:t>
            </a:r>
            <a:r>
              <a:rPr lang="zh-CN" dirty="0" smtClean="0"/>
              <a:t>分配</a:t>
            </a:r>
            <a:r>
              <a:rPr lang="zh-CN" altLang="en-US" dirty="0" smtClean="0"/>
              <a:t>：</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graphicFrame>
        <p:nvGraphicFramePr>
          <p:cNvPr id="5" name="表格 4"/>
          <p:cNvGraphicFramePr>
            <a:graphicFrameLocks noGrp="1"/>
          </p:cNvGraphicFramePr>
          <p:nvPr/>
        </p:nvGraphicFramePr>
        <p:xfrm>
          <a:off x="714348" y="3071816"/>
          <a:ext cx="8215370" cy="1560076"/>
        </p:xfrm>
        <a:graphic>
          <a:graphicData uri="http://schemas.openxmlformats.org/drawingml/2006/table">
            <a:tbl>
              <a:tblPr/>
              <a:tblGrid>
                <a:gridCol w="3610046"/>
                <a:gridCol w="4605324"/>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ensureCapacity</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minCapacity</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增加容量，使</a:t>
                      </a:r>
                      <a:r>
                        <a:rPr lang="en-US" sz="1400" kern="100" dirty="0">
                          <a:solidFill>
                            <a:schemeClr val="dk1"/>
                          </a:solidFill>
                          <a:latin typeface="Times New Roman" panose="02020603050405020304"/>
                          <a:ea typeface="宋体" panose="02010600030101010101" pitchFamily="2" charset="-122"/>
                          <a:cs typeface="Times New Roman" panose="02020603050405020304"/>
                        </a:rPr>
                        <a:t>Object[]</a:t>
                      </a:r>
                      <a:r>
                        <a:rPr lang="zh-CN" sz="1400" kern="100" dirty="0">
                          <a:solidFill>
                            <a:schemeClr val="dk1"/>
                          </a:solidFill>
                          <a:latin typeface="Times New Roman" panose="02020603050405020304"/>
                          <a:ea typeface="宋体" panose="02010600030101010101" pitchFamily="2" charset="-122"/>
                          <a:cs typeface="Times New Roman" panose="02020603050405020304"/>
                        </a:rPr>
                        <a:t>数组的长度增加到大于或等于</a:t>
                      </a:r>
                      <a:r>
                        <a:rPr lang="en-US" sz="1400" kern="100" dirty="0" err="1">
                          <a:solidFill>
                            <a:schemeClr val="dk1"/>
                          </a:solidFill>
                          <a:latin typeface="Times New Roman" panose="02020603050405020304"/>
                          <a:ea typeface="宋体" panose="02010600030101010101" pitchFamily="2" charset="-122"/>
                          <a:cs typeface="Times New Roman" panose="02020603050405020304"/>
                        </a:rPr>
                        <a:t>minCapacity</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trimToSize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调整容量，释放</a:t>
                      </a:r>
                      <a:r>
                        <a:rPr lang="en-US" sz="1400" kern="100" dirty="0">
                          <a:solidFill>
                            <a:schemeClr val="dk1"/>
                          </a:solidFill>
                          <a:latin typeface="Times New Roman" panose="02020603050405020304"/>
                          <a:ea typeface="宋体" panose="02010600030101010101" pitchFamily="2" charset="-122"/>
                          <a:cs typeface="Times New Roman" panose="02020603050405020304"/>
                        </a:rPr>
                        <a:t>Object[]</a:t>
                      </a:r>
                      <a:r>
                        <a:rPr lang="zh-CN" sz="1400" kern="100" dirty="0">
                          <a:solidFill>
                            <a:schemeClr val="dk1"/>
                          </a:solidFill>
                          <a:latin typeface="Times New Roman" panose="02020603050405020304"/>
                          <a:ea typeface="宋体" panose="02010600030101010101" pitchFamily="2" charset="-122"/>
                          <a:cs typeface="Times New Roman" panose="02020603050405020304"/>
                        </a:rPr>
                        <a:t>数组中没用到的空间，使数组长度为当前元素的个数，该方法可以减少集合对象所占用的空间</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smtClean="0"/>
              <a:t>从JDK 5.0</a:t>
            </a:r>
            <a:r>
              <a:rPr lang="zh-CN" dirty="0"/>
              <a:t>开始</a:t>
            </a:r>
            <a:r>
              <a:rPr lang="zh-CN" dirty="0" smtClean="0"/>
              <a:t>，Java</a:t>
            </a:r>
            <a:r>
              <a:rPr lang="zh-CN" dirty="0"/>
              <a:t>引入“参数化类型</a:t>
            </a:r>
            <a:r>
              <a:rPr lang="zh-CN" dirty="0" smtClean="0"/>
              <a:t>（parameterized type</a:t>
            </a:r>
            <a:r>
              <a:rPr lang="zh-CN" dirty="0"/>
              <a:t>）”的概念，这种参数化类型称为“泛型</a:t>
            </a:r>
            <a:r>
              <a:rPr lang="zh-CN" dirty="0" smtClean="0"/>
              <a:t>（Generic</a:t>
            </a:r>
            <a:r>
              <a:rPr lang="zh-CN" dirty="0"/>
              <a:t>）”。泛型是将数据类型参数化，即在编写代码时将数据类型定义成参数，这些类型参数在使用之前再进行指明。泛型提高了代码的重用性，使得程序更加灵活、安全和简洁</a:t>
            </a:r>
            <a:r>
              <a:rPr lang="zh-CN" dirty="0" smtClean="0"/>
              <a:t>。</a:t>
            </a:r>
            <a:endParaRPr lang="zh-CN" dirty="0"/>
          </a:p>
          <a:p>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8.1  </a:t>
            </a:r>
            <a:r>
              <a:rPr dirty="0" smtClean="0"/>
              <a:t>泛型</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52"/>
          </a:xfrm>
        </p:spPr>
        <p:txBody>
          <a:bodyPr/>
          <a:lstStyle/>
          <a:p>
            <a:r>
              <a:rPr dirty="0"/>
              <a:t>ArrayList</a:t>
            </a:r>
            <a:r>
              <a:rPr lang="zh-CN" dirty="0"/>
              <a:t>和</a:t>
            </a:r>
            <a:r>
              <a:rPr dirty="0"/>
              <a:t>Vector</a:t>
            </a:r>
            <a:r>
              <a:rPr lang="zh-CN" dirty="0"/>
              <a:t>虽然在用法上相似，但两者在本质上还是存在区别</a:t>
            </a:r>
            <a:r>
              <a:rPr lang="zh-CN" dirty="0" smtClean="0"/>
              <a:t>的</a:t>
            </a:r>
            <a:r>
              <a:rPr lang="zh-CN" altLang="en-US" dirty="0" smtClean="0"/>
              <a:t>：</a:t>
            </a:r>
            <a:endParaRPr dirty="0" smtClean="0"/>
          </a:p>
          <a:p>
            <a:pPr lvl="1"/>
            <a:r>
              <a:rPr altLang="zh-CN" dirty="0"/>
              <a:t>ArrayList是非线程安全的，当多个线程访问同一个ArrayList集合时，如果多个线程同时修改ArrayList集合中的元素，则程序必须手动保证该集合的同步性；</a:t>
            </a:r>
            <a:endParaRPr altLang="zh-CN" dirty="0"/>
          </a:p>
          <a:p>
            <a:pPr lvl="1"/>
            <a:r>
              <a:rPr altLang="zh-CN" dirty="0"/>
              <a:t>Vector是线程安全的，程序无需手动保证该集合的同步性。正因为Vector是线程安全的，所以Vector的性能要比ArrayList低。在实际应用中，即使要保证线程安全，也不推荐使用Vector，因为可以使用Collections工具类将一个ArrayList变成线程安全的。</a:t>
            </a:r>
            <a:endParaRPr altLang="zh-CN"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smtClean="0"/>
              <a:t>Vector</a:t>
            </a:r>
            <a:r>
              <a:rPr lang="zh-CN" dirty="0"/>
              <a:t>还提供一个</a:t>
            </a:r>
            <a:r>
              <a:rPr dirty="0"/>
              <a:t>Stack</a:t>
            </a:r>
            <a:r>
              <a:rPr lang="zh-CN" dirty="0"/>
              <a:t>子类，用于模拟“栈”这种数据结构。栈具有“后进先出（</a:t>
            </a:r>
            <a:r>
              <a:rPr dirty="0"/>
              <a:t>LIFO</a:t>
            </a:r>
            <a:r>
              <a:rPr lang="zh-CN" dirty="0"/>
              <a:t>）”的特性，最后入栈的元素最先出</a:t>
            </a:r>
            <a:r>
              <a:rPr lang="zh-CN" dirty="0" smtClean="0"/>
              <a:t>栈</a:t>
            </a:r>
            <a:r>
              <a:rPr lang="zh-CN" altLang="en-US" dirty="0" smtClean="0"/>
              <a:t>，常用方法如下表所示：</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标题 6"/>
          <p:cNvSpPr>
            <a:spLocks noGrp="1"/>
          </p:cNvSpPr>
          <p:nvPr>
            <p:ph type="title"/>
          </p:nvPr>
        </p:nvSpPr>
        <p:spPr/>
        <p:txBody>
          <a:bodyPr/>
          <a:lstStyle/>
          <a:p>
            <a:endParaRPr lang="zh-CN" altLang="en-US"/>
          </a:p>
        </p:txBody>
      </p:sp>
      <p:graphicFrame>
        <p:nvGraphicFramePr>
          <p:cNvPr id="5" name="表格 4"/>
          <p:cNvGraphicFramePr>
            <a:graphicFrameLocks noGrp="1"/>
          </p:cNvGraphicFramePr>
          <p:nvPr/>
        </p:nvGraphicFramePr>
        <p:xfrm>
          <a:off x="1785918" y="2285998"/>
          <a:ext cx="5861672" cy="1902732"/>
        </p:xfrm>
        <a:graphic>
          <a:graphicData uri="http://schemas.openxmlformats.org/drawingml/2006/table">
            <a:tbl>
              <a:tblPr/>
              <a:tblGrid>
                <a:gridCol w="1256348"/>
                <a:gridCol w="4605324"/>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peek()</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查看栈顶元素，但并不将该元素从栈中移除</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pop()</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出栈，即移除栈顶元素，并将该元素返回</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push(E item)</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入栈，即将指定的</a:t>
                      </a:r>
                      <a:r>
                        <a:rPr lang="en-US" sz="1400" kern="100" dirty="0">
                          <a:solidFill>
                            <a:schemeClr val="dk1"/>
                          </a:solidFill>
                          <a:latin typeface="Times New Roman" panose="02020603050405020304"/>
                          <a:ea typeface="宋体" panose="02010600030101010101" pitchFamily="2" charset="-122"/>
                          <a:cs typeface="Times New Roman" panose="02020603050405020304"/>
                        </a:rPr>
                        <a:t>item</a:t>
                      </a:r>
                      <a:r>
                        <a:rPr lang="zh-CN" sz="1400" kern="100" dirty="0">
                          <a:solidFill>
                            <a:schemeClr val="dk1"/>
                          </a:solidFill>
                          <a:latin typeface="Times New Roman" panose="02020603050405020304"/>
                          <a:ea typeface="宋体" panose="02010600030101010101" pitchFamily="2" charset="-122"/>
                          <a:cs typeface="Times New Roman" panose="02020603050405020304"/>
                        </a:rPr>
                        <a:t>元素压入栈顶</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642924"/>
            <a:ext cx="8207375" cy="3857649"/>
          </a:xfrm>
        </p:spPr>
        <p:txBody>
          <a:bodyPr/>
          <a:lstStyle/>
          <a:p>
            <a:r>
              <a:rPr lang="zh-CN" altLang="en-US" dirty="0"/>
              <a:t>下述</a:t>
            </a:r>
            <a:r>
              <a:rPr lang="zh-CN" dirty="0" smtClean="0"/>
              <a:t>代码</a:t>
            </a:r>
            <a:r>
              <a:rPr dirty="0" smtClean="0"/>
              <a:t>ArrayListDemo.java</a:t>
            </a:r>
            <a:r>
              <a:rPr lang="zh-CN" altLang="en-US" dirty="0" smtClean="0"/>
              <a:t>（代码</a:t>
            </a:r>
            <a:r>
              <a:rPr dirty="0" smtClean="0"/>
              <a:t>1</a:t>
            </a:r>
            <a:r>
              <a:rPr lang="zh-CN" altLang="en-US" dirty="0" smtClean="0"/>
              <a:t>）</a:t>
            </a:r>
            <a:r>
              <a:rPr lang="zh-CN" dirty="0" smtClean="0"/>
              <a:t>演示</a:t>
            </a:r>
            <a:r>
              <a:rPr dirty="0"/>
              <a:t>ArrayList</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285866"/>
            <a:ext cx="8072462" cy="37856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使用泛型</a:t>
            </a:r>
            <a:r>
              <a:rPr kumimoji="1" lang="en-US" altLang="en-US" sz="1600" dirty="0" err="1" smtClean="0">
                <a:latin typeface="Courier New" panose="02070309020205020404" pitchFamily="49" charset="0"/>
                <a:cs typeface="Courier New" panose="02070309020205020404" pitchFamily="49" charset="0"/>
              </a:rPr>
              <a:t>ArrayList</a:t>
            </a:r>
            <a:r>
              <a:rPr kumimoji="1" lang="zh-CN" altLang="en-US" sz="1600" dirty="0" smtClean="0">
                <a:latin typeface="Courier New" panose="02070309020205020404" pitchFamily="49" charset="0"/>
                <a:cs typeface="Courier New" panose="02070309020205020404" pitchFamily="49" charset="0"/>
              </a:rPr>
              <a:t>集合</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ArrayList</a:t>
            </a:r>
            <a:r>
              <a:rPr kumimoji="1" lang="en-US" altLang="en-US" sz="1600" dirty="0" smtClean="0">
                <a:latin typeface="Courier New" panose="02070309020205020404" pitchFamily="49" charset="0"/>
                <a:cs typeface="Courier New" panose="02070309020205020404" pitchFamily="49" charset="0"/>
              </a:rPr>
              <a:t>&lt;String&gt; list = new </a:t>
            </a:r>
            <a:r>
              <a:rPr kumimoji="1" lang="en-US" altLang="en-US" sz="1600" dirty="0" err="1" smtClean="0">
                <a:latin typeface="Courier New" panose="02070309020205020404" pitchFamily="49" charset="0"/>
                <a:cs typeface="Courier New" panose="02070309020205020404" pitchFamily="49" charset="0"/>
              </a:rPr>
              <a:t>ArrayList</a:t>
            </a:r>
            <a:r>
              <a:rPr kumimoji="1" lang="en-US" altLang="en-US" sz="1600" dirty="0" smtClean="0">
                <a:latin typeface="Courier New" panose="02070309020205020404" pitchFamily="49" charset="0"/>
                <a:cs typeface="Courier New" panose="02070309020205020404" pitchFamily="49" charset="0"/>
              </a:rPr>
              <a:t>&lt;String&gt;();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向集合中添加元素</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list.add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北京</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list.add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上海</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list.add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天津</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list.add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济南</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list.add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青岛</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list.add</a:t>
            </a:r>
            <a:r>
              <a:rPr kumimoji="1" lang="en-US" altLang="en-US" sz="1600" dirty="0" smtClean="0">
                <a:latin typeface="Courier New" panose="02070309020205020404" pitchFamily="49" charset="0"/>
                <a:cs typeface="Courier New" panose="02070309020205020404" pitchFamily="49" charset="0"/>
              </a:rPr>
              <a:t>(1);</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使用</a:t>
            </a:r>
            <a:r>
              <a:rPr kumimoji="1" lang="en-US" altLang="en-US" sz="1600" dirty="0" err="1" smtClean="0">
                <a:latin typeface="Courier New" panose="02070309020205020404" pitchFamily="49" charset="0"/>
                <a:cs typeface="Courier New" panose="02070309020205020404" pitchFamily="49" charset="0"/>
              </a:rPr>
              <a:t>foreach</a:t>
            </a:r>
            <a:r>
              <a:rPr kumimoji="1" lang="zh-CN" altLang="en-US" sz="1600" dirty="0" smtClean="0">
                <a:latin typeface="Courier New" panose="02070309020205020404" pitchFamily="49" charset="0"/>
                <a:cs typeface="Courier New" panose="02070309020205020404" pitchFamily="49" charset="0"/>
              </a:rPr>
              <a:t>语句遍历</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使用</a:t>
            </a:r>
            <a:r>
              <a:rPr kumimoji="1" lang="en-US" altLang="en-US" sz="1600" dirty="0" err="1" smtClean="0">
                <a:latin typeface="Courier New" panose="02070309020205020404" pitchFamily="49" charset="0"/>
                <a:cs typeface="Courier New" panose="02070309020205020404" pitchFamily="49" charset="0"/>
              </a:rPr>
              <a:t>foreach</a:t>
            </a:r>
            <a:r>
              <a:rPr kumimoji="1" lang="zh-CN" altLang="en-US" sz="1600" dirty="0" smtClean="0">
                <a:latin typeface="Courier New" panose="02070309020205020404" pitchFamily="49" charset="0"/>
                <a:cs typeface="Courier New" panose="02070309020205020404" pitchFamily="49" charset="0"/>
              </a:rPr>
              <a:t>语句遍历</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for (String e : list)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(e);</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en-US"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12" name="矩形 11"/>
          <p:cNvSpPr/>
          <p:nvPr/>
        </p:nvSpPr>
        <p:spPr bwMode="auto">
          <a:xfrm>
            <a:off x="857224" y="3286130"/>
            <a:ext cx="1928826"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3571868" y="2571750"/>
            <a:ext cx="2714644" cy="57150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错误，只能添加字符串</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2"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dirty="0" smtClean="0"/>
              <a:t>ArrayListDemo.java</a:t>
            </a:r>
            <a:r>
              <a:rPr lang="zh-CN" altLang="en-US" dirty="0" smtClean="0"/>
              <a:t>（代码</a:t>
            </a:r>
            <a:r>
              <a:rPr dirty="0" smtClean="0"/>
              <a:t>2</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71552"/>
            <a:ext cx="8072462" cy="403187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使用迭代器遍历</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获取</a:t>
            </a:r>
            <a:r>
              <a:rPr kumimoji="1" lang="en-US" altLang="en-US" sz="1600" dirty="0" err="1" smtClean="0">
                <a:latin typeface="Courier New" panose="02070309020205020404" pitchFamily="49" charset="0"/>
                <a:cs typeface="Courier New" panose="02070309020205020404" pitchFamily="49" charset="0"/>
              </a:rPr>
              <a:t>ArrayList</a:t>
            </a:r>
            <a:r>
              <a:rPr kumimoji="1" lang="zh-CN" altLang="en-US" sz="1600" dirty="0" smtClean="0">
                <a:latin typeface="Courier New" panose="02070309020205020404" pitchFamily="49" charset="0"/>
                <a:cs typeface="Courier New" panose="02070309020205020404" pitchFamily="49" charset="0"/>
              </a:rPr>
              <a:t>的迭代器</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Iterator</a:t>
            </a:r>
            <a:r>
              <a:rPr kumimoji="1" lang="en-US" altLang="en-US" sz="1600" dirty="0" smtClean="0">
                <a:latin typeface="Courier New" panose="02070309020205020404" pitchFamily="49" charset="0"/>
                <a:cs typeface="Courier New" panose="02070309020205020404" pitchFamily="49" charset="0"/>
              </a:rPr>
              <a:t>&lt;String&gt; </a:t>
            </a:r>
            <a:r>
              <a:rPr kumimoji="1" lang="en-US" altLang="en-US" sz="1600" dirty="0" err="1" smtClean="0">
                <a:latin typeface="Courier New" panose="02070309020205020404" pitchFamily="49" charset="0"/>
                <a:cs typeface="Courier New" panose="02070309020205020404" pitchFamily="49" charset="0"/>
              </a:rPr>
              <a:t>iterator</a:t>
            </a:r>
            <a:r>
              <a:rPr kumimoji="1" lang="en-US" altLang="en-US" sz="1600" dirty="0" smtClean="0">
                <a:latin typeface="Courier New" panose="02070309020205020404" pitchFamily="49" charset="0"/>
                <a:cs typeface="Courier New" panose="02070309020205020404" pitchFamily="49" charset="0"/>
              </a:rPr>
              <a:t> = </a:t>
            </a:r>
            <a:r>
              <a:rPr kumimoji="1" lang="en-US" altLang="en-US" sz="1600" dirty="0" err="1" smtClean="0">
                <a:latin typeface="Courier New" panose="02070309020205020404" pitchFamily="49" charset="0"/>
                <a:cs typeface="Courier New" panose="02070309020205020404" pitchFamily="49" charset="0"/>
              </a:rPr>
              <a:t>list.iterator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使用迭代器遍历</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while (</a:t>
            </a:r>
            <a:r>
              <a:rPr kumimoji="1" lang="en-US" altLang="en-US" sz="1600" dirty="0" err="1" smtClean="0">
                <a:latin typeface="Courier New" panose="02070309020205020404" pitchFamily="49" charset="0"/>
                <a:cs typeface="Courier New" panose="02070309020205020404" pitchFamily="49" charset="0"/>
              </a:rPr>
              <a:t>iterator.hasNext</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iterator.next</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删除下标索引是</a:t>
            </a:r>
            <a:r>
              <a:rPr kumimoji="1" lang="en-US" altLang="en-US" sz="1600" dirty="0" smtClean="0">
                <a:latin typeface="Courier New" panose="02070309020205020404" pitchFamily="49" charset="0"/>
                <a:cs typeface="Courier New" panose="02070309020205020404" pitchFamily="49" charset="0"/>
              </a:rPr>
              <a:t>1</a:t>
            </a:r>
            <a:r>
              <a:rPr kumimoji="1" lang="zh-CN" altLang="en-US" sz="1600" dirty="0" smtClean="0">
                <a:latin typeface="Courier New" panose="02070309020205020404" pitchFamily="49" charset="0"/>
                <a:cs typeface="Courier New" panose="02070309020205020404" pitchFamily="49" charset="0"/>
              </a:rPr>
              <a:t>的元素，即第二个元素</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上海</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list.remove</a:t>
            </a:r>
            <a:r>
              <a:rPr kumimoji="1" lang="en-US" altLang="en-US" sz="1600" dirty="0" smtClean="0">
                <a:latin typeface="Courier New" panose="02070309020205020404" pitchFamily="49" charset="0"/>
                <a:cs typeface="Courier New" panose="02070309020205020404" pitchFamily="49" charset="0"/>
              </a:rPr>
              <a:t>(1);</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删除指定元素</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list.remove</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青岛</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删除后剩下的数据：</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for (String e : list)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(e);</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smtClean="0"/>
              <a:t>运行结果如下：</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71552"/>
            <a:ext cx="8072462" cy="3970318"/>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zh-CN" altLang="en-US" sz="1400" dirty="0" smtClean="0"/>
              <a:t>使用</a:t>
            </a:r>
            <a:r>
              <a:rPr lang="en-US" sz="1400" dirty="0" err="1" smtClean="0"/>
              <a:t>foreach</a:t>
            </a:r>
            <a:r>
              <a:rPr lang="zh-CN" altLang="en-US" sz="1400" dirty="0" smtClean="0"/>
              <a:t>语句遍历</a:t>
            </a:r>
            <a:r>
              <a:rPr lang="en-US" sz="1400" dirty="0" smtClean="0"/>
              <a:t>:</a:t>
            </a:r>
            <a:endParaRPr lang="zh-CN" altLang="en-US" sz="1400" dirty="0" smtClean="0"/>
          </a:p>
          <a:p>
            <a:r>
              <a:rPr lang="zh-CN" altLang="en-US" sz="1400" dirty="0" smtClean="0"/>
              <a:t>北京</a:t>
            </a:r>
            <a:endParaRPr lang="zh-CN" altLang="en-US" sz="1400" dirty="0" smtClean="0"/>
          </a:p>
          <a:p>
            <a:r>
              <a:rPr lang="zh-CN" altLang="en-US" sz="1400" dirty="0" smtClean="0"/>
              <a:t>上海</a:t>
            </a:r>
            <a:endParaRPr lang="zh-CN" altLang="en-US" sz="1400" dirty="0" smtClean="0"/>
          </a:p>
          <a:p>
            <a:r>
              <a:rPr lang="zh-CN" altLang="en-US" sz="1400" dirty="0" smtClean="0"/>
              <a:t>天津</a:t>
            </a:r>
            <a:endParaRPr lang="zh-CN" altLang="en-US" sz="1400" dirty="0" smtClean="0"/>
          </a:p>
          <a:p>
            <a:r>
              <a:rPr lang="zh-CN" altLang="en-US" sz="1400" dirty="0" smtClean="0"/>
              <a:t>济南</a:t>
            </a:r>
            <a:endParaRPr lang="zh-CN" altLang="en-US" sz="1400" dirty="0" smtClean="0"/>
          </a:p>
          <a:p>
            <a:r>
              <a:rPr lang="zh-CN" altLang="en-US" sz="1400" dirty="0" smtClean="0"/>
              <a:t>青岛</a:t>
            </a:r>
            <a:endParaRPr lang="zh-CN" altLang="en-US" sz="1400" dirty="0" smtClean="0"/>
          </a:p>
          <a:p>
            <a:r>
              <a:rPr lang="en-US" sz="1400" dirty="0" smtClean="0"/>
              <a:t>------------------</a:t>
            </a:r>
            <a:endParaRPr lang="zh-CN" altLang="en-US" sz="1400" dirty="0" smtClean="0"/>
          </a:p>
          <a:p>
            <a:r>
              <a:rPr lang="zh-CN" altLang="en-US" sz="1400" dirty="0" smtClean="0"/>
              <a:t>使用迭代器遍历</a:t>
            </a:r>
            <a:r>
              <a:rPr lang="en-US" sz="1400" dirty="0" smtClean="0"/>
              <a:t>:</a:t>
            </a:r>
            <a:endParaRPr lang="zh-CN" altLang="en-US" sz="1400" dirty="0" smtClean="0"/>
          </a:p>
          <a:p>
            <a:r>
              <a:rPr lang="zh-CN" altLang="en-US" sz="1400" dirty="0" smtClean="0"/>
              <a:t>北京</a:t>
            </a:r>
            <a:endParaRPr lang="zh-CN" altLang="en-US" sz="1400" dirty="0" smtClean="0"/>
          </a:p>
          <a:p>
            <a:r>
              <a:rPr lang="zh-CN" altLang="en-US" sz="1400" dirty="0" smtClean="0"/>
              <a:t>上海</a:t>
            </a:r>
            <a:endParaRPr lang="zh-CN" altLang="en-US" sz="1400" dirty="0" smtClean="0"/>
          </a:p>
          <a:p>
            <a:r>
              <a:rPr lang="zh-CN" altLang="en-US" sz="1400" dirty="0" smtClean="0"/>
              <a:t>天津</a:t>
            </a:r>
            <a:endParaRPr lang="zh-CN" altLang="en-US" sz="1400" dirty="0" smtClean="0"/>
          </a:p>
          <a:p>
            <a:r>
              <a:rPr lang="zh-CN" altLang="en-US" sz="1400" dirty="0" smtClean="0"/>
              <a:t>济南</a:t>
            </a:r>
            <a:endParaRPr lang="zh-CN" altLang="en-US" sz="1400" dirty="0" smtClean="0"/>
          </a:p>
          <a:p>
            <a:r>
              <a:rPr lang="zh-CN" altLang="en-US" sz="1400" dirty="0" smtClean="0"/>
              <a:t>青岛</a:t>
            </a:r>
            <a:endParaRPr lang="zh-CN" altLang="en-US" sz="1400" dirty="0" smtClean="0"/>
          </a:p>
          <a:p>
            <a:r>
              <a:rPr lang="en-US" sz="1400" dirty="0" smtClean="0"/>
              <a:t>------------------</a:t>
            </a:r>
            <a:endParaRPr lang="zh-CN" altLang="en-US" sz="1400" dirty="0" smtClean="0"/>
          </a:p>
          <a:p>
            <a:r>
              <a:rPr lang="zh-CN" altLang="en-US" sz="1400" dirty="0" smtClean="0"/>
              <a:t>删除后剩下的数据：</a:t>
            </a:r>
            <a:endParaRPr lang="zh-CN" altLang="en-US" sz="1400" dirty="0" smtClean="0"/>
          </a:p>
          <a:p>
            <a:r>
              <a:rPr lang="zh-CN" altLang="en-US" sz="1400" dirty="0" smtClean="0"/>
              <a:t>北京</a:t>
            </a:r>
            <a:endParaRPr lang="zh-CN" altLang="en-US" sz="1400" dirty="0" smtClean="0"/>
          </a:p>
          <a:p>
            <a:r>
              <a:rPr lang="zh-CN" altLang="en-US" sz="1400" dirty="0" smtClean="0"/>
              <a:t>天津</a:t>
            </a:r>
            <a:endParaRPr lang="zh-CN" altLang="en-US" sz="1400" dirty="0" smtClean="0"/>
          </a:p>
          <a:p>
            <a:r>
              <a:rPr lang="zh-CN" altLang="en-US" sz="1400" dirty="0" smtClean="0"/>
              <a:t>济南</a:t>
            </a:r>
            <a:endParaRPr lang="zh-CN" altLang="en-US" sz="1400" dirty="0" smtClean="0"/>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642924"/>
            <a:ext cx="8207375" cy="3857649"/>
          </a:xfrm>
        </p:spPr>
        <p:txBody>
          <a:bodyPr/>
          <a:lstStyle/>
          <a:p>
            <a:r>
              <a:rPr lang="zh-CN" altLang="en-US" dirty="0"/>
              <a:t>下述</a:t>
            </a:r>
            <a:r>
              <a:rPr lang="zh-CN" dirty="0" smtClean="0"/>
              <a:t>代码</a:t>
            </a:r>
            <a:r>
              <a:rPr dirty="0"/>
              <a:t>VectorStackDemo</a:t>
            </a:r>
            <a:r>
              <a:rPr dirty="0" smtClean="0"/>
              <a:t>.java</a:t>
            </a:r>
            <a:r>
              <a:rPr lang="zh-CN" altLang="en-US" dirty="0" smtClean="0"/>
              <a:t>（代码</a:t>
            </a:r>
            <a:r>
              <a:rPr dirty="0" smtClean="0"/>
              <a:t>1</a:t>
            </a:r>
            <a:r>
              <a:rPr lang="zh-CN" altLang="en-US" dirty="0" smtClean="0"/>
              <a:t>）</a:t>
            </a:r>
            <a:r>
              <a:rPr lang="zh-CN" dirty="0" smtClean="0"/>
              <a:t>演示</a:t>
            </a:r>
            <a:r>
              <a:rPr dirty="0"/>
              <a:t>Vector</a:t>
            </a:r>
            <a:r>
              <a:rPr lang="zh-CN" dirty="0"/>
              <a:t>和</a:t>
            </a:r>
            <a:r>
              <a:rPr dirty="0"/>
              <a:t>Stack</a:t>
            </a:r>
            <a:r>
              <a:rPr lang="zh-CN" dirty="0"/>
              <a:t>的使用</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571618"/>
            <a:ext cx="8072462" cy="35394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smtClean="0">
                <a:latin typeface="Courier New" panose="02070309020205020404" pitchFamily="49" charset="0"/>
                <a:cs typeface="Courier New" panose="02070309020205020404" pitchFamily="49" charset="0"/>
              </a:rPr>
              <a:t>public static void show(</a:t>
            </a:r>
            <a:r>
              <a:rPr kumimoji="1" lang="en-US" altLang="en-US" sz="1600" dirty="0" err="1" smtClean="0">
                <a:latin typeface="Courier New" panose="02070309020205020404" pitchFamily="49" charset="0"/>
                <a:cs typeface="Courier New" panose="02070309020205020404" pitchFamily="49" charset="0"/>
              </a:rPr>
              <a:t>Iterator</a:t>
            </a:r>
            <a:r>
              <a:rPr kumimoji="1" lang="en-US" altLang="en-US" sz="1600" dirty="0" smtClean="0">
                <a:latin typeface="Courier New" panose="02070309020205020404" pitchFamily="49" charset="0"/>
                <a:cs typeface="Courier New" panose="02070309020205020404" pitchFamily="49" charset="0"/>
              </a:rPr>
              <a:t>&lt;?&gt; </a:t>
            </a:r>
            <a:r>
              <a:rPr kumimoji="1" lang="en-US" altLang="en-US" sz="1600" dirty="0" err="1" smtClean="0">
                <a:latin typeface="Courier New" panose="02070309020205020404" pitchFamily="49" charset="0"/>
                <a:cs typeface="Courier New" panose="02070309020205020404" pitchFamily="49" charset="0"/>
              </a:rPr>
              <a:t>iterator</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while (</a:t>
            </a:r>
            <a:r>
              <a:rPr kumimoji="1" lang="en-US" altLang="en-US" sz="1600" dirty="0" err="1" smtClean="0">
                <a:latin typeface="Courier New" panose="02070309020205020404" pitchFamily="49" charset="0"/>
                <a:cs typeface="Courier New" panose="02070309020205020404" pitchFamily="49" charset="0"/>
              </a:rPr>
              <a:t>iterator.hasNext</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iterator.next</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 </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public static void main(String[] </a:t>
            </a:r>
            <a:r>
              <a:rPr kumimoji="1" lang="en-US" altLang="en-US" sz="1600" dirty="0" err="1" smtClean="0">
                <a:latin typeface="Courier New" panose="02070309020205020404" pitchFamily="49" charset="0"/>
                <a:cs typeface="Courier New" panose="02070309020205020404" pitchFamily="49" charset="0"/>
              </a:rPr>
              <a:t>args</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Vector&lt;Integer&gt; v = new Vector&lt;Integer&gt;();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 </a:t>
            </a:r>
            <a:r>
              <a:rPr kumimoji="1" lang="zh-CN" altLang="en-US" sz="1600" dirty="0" smtClean="0">
                <a:latin typeface="Courier New" panose="02070309020205020404" pitchFamily="49" charset="0"/>
                <a:cs typeface="Courier New" panose="02070309020205020404" pitchFamily="49" charset="0"/>
              </a:rPr>
              <a:t>使用循环向</a:t>
            </a:r>
            <a:r>
              <a:rPr kumimoji="1" lang="en-US" altLang="en-US" sz="1600" dirty="0" smtClean="0">
                <a:latin typeface="Courier New" panose="02070309020205020404" pitchFamily="49" charset="0"/>
                <a:cs typeface="Courier New" panose="02070309020205020404" pitchFamily="49" charset="0"/>
              </a:rPr>
              <a:t>Vector</a:t>
            </a:r>
            <a:r>
              <a:rPr kumimoji="1" lang="zh-CN" altLang="en-US" sz="1600" dirty="0" smtClean="0">
                <a:latin typeface="Courier New" panose="02070309020205020404" pitchFamily="49" charset="0"/>
                <a:cs typeface="Courier New" panose="02070309020205020404" pitchFamily="49" charset="0"/>
              </a:rPr>
              <a:t>中添加元素</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for (</a:t>
            </a:r>
            <a:r>
              <a:rPr kumimoji="1" lang="en-US" altLang="en-US" sz="1600" dirty="0" err="1" smtClean="0">
                <a:latin typeface="Courier New" panose="02070309020205020404" pitchFamily="49" charset="0"/>
                <a:cs typeface="Courier New" panose="02070309020205020404" pitchFamily="49" charset="0"/>
              </a:rPr>
              <a:t>int</a:t>
            </a:r>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i</a:t>
            </a:r>
            <a:r>
              <a:rPr kumimoji="1" lang="en-US" altLang="en-US" sz="1600" dirty="0" smtClean="0">
                <a:latin typeface="Courier New" panose="02070309020205020404" pitchFamily="49" charset="0"/>
                <a:cs typeface="Courier New" panose="02070309020205020404" pitchFamily="49" charset="0"/>
              </a:rPr>
              <a:t> = 1; </a:t>
            </a:r>
            <a:r>
              <a:rPr kumimoji="1" lang="en-US" altLang="en-US" sz="1600" dirty="0" err="1" smtClean="0">
                <a:latin typeface="Courier New" panose="02070309020205020404" pitchFamily="49" charset="0"/>
                <a:cs typeface="Courier New" panose="02070309020205020404" pitchFamily="49" charset="0"/>
              </a:rPr>
              <a:t>i</a:t>
            </a:r>
            <a:r>
              <a:rPr kumimoji="1" lang="en-US" altLang="en-US" sz="1600" dirty="0" smtClean="0">
                <a:latin typeface="Courier New" panose="02070309020205020404" pitchFamily="49" charset="0"/>
                <a:cs typeface="Courier New" panose="02070309020205020404" pitchFamily="49" charset="0"/>
              </a:rPr>
              <a:t> &lt;= 5; </a:t>
            </a:r>
            <a:r>
              <a:rPr kumimoji="1" lang="en-US" altLang="en-US" sz="1600" dirty="0" err="1" smtClean="0">
                <a:latin typeface="Courier New" panose="02070309020205020404" pitchFamily="49" charset="0"/>
                <a:cs typeface="Courier New" panose="02070309020205020404" pitchFamily="49" charset="0"/>
              </a:rPr>
              <a:t>i</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v.add</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i</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(“Vector</a:t>
            </a:r>
            <a:r>
              <a:rPr kumimoji="1" lang="zh-CN" altLang="en-US" sz="1600" dirty="0" smtClean="0">
                <a:latin typeface="Courier New" panose="02070309020205020404" pitchFamily="49" charset="0"/>
                <a:cs typeface="Courier New" panose="02070309020205020404" pitchFamily="49" charset="0"/>
              </a:rPr>
              <a:t>中的元素：</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show(</a:t>
            </a:r>
            <a:r>
              <a:rPr kumimoji="1" lang="en-US" altLang="en-US" sz="1600" dirty="0" err="1" smtClean="0">
                <a:latin typeface="Courier New" panose="02070309020205020404" pitchFamily="49" charset="0"/>
                <a:cs typeface="Courier New" panose="02070309020205020404" pitchFamily="49" charset="0"/>
              </a:rPr>
              <a:t>v.iterator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12" name="矩形 11"/>
          <p:cNvSpPr/>
          <p:nvPr/>
        </p:nvSpPr>
        <p:spPr bwMode="auto">
          <a:xfrm>
            <a:off x="3071802" y="1571618"/>
            <a:ext cx="3286148"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6643702" y="857238"/>
            <a:ext cx="2143140" cy="57150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使用迭代器遍历输出集合中的元素</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2"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dirty="0"/>
              <a:t>VectorStackDemo.java </a:t>
            </a:r>
            <a:r>
              <a:rPr lang="zh-CN" altLang="en-US" dirty="0" smtClean="0"/>
              <a:t>（代码</a:t>
            </a:r>
            <a:r>
              <a:rPr dirty="0" smtClean="0"/>
              <a:t>2</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71552"/>
            <a:ext cx="8072462" cy="403187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err="1" smtClean="0">
                <a:latin typeface="Courier New" panose="02070309020205020404" pitchFamily="49" charset="0"/>
                <a:cs typeface="Courier New" panose="02070309020205020404" pitchFamily="49" charset="0"/>
              </a:rPr>
              <a:t>v.remove</a:t>
            </a:r>
            <a:r>
              <a:rPr kumimoji="1" lang="en-US" altLang="en-US" sz="1600" dirty="0" smtClean="0">
                <a:latin typeface="Courier New" panose="02070309020205020404" pitchFamily="49" charset="0"/>
                <a:cs typeface="Courier New" panose="02070309020205020404" pitchFamily="49" charset="0"/>
              </a:rPr>
              <a:t>(2);</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(“Vector</a:t>
            </a:r>
            <a:r>
              <a:rPr kumimoji="1" lang="zh-CN" altLang="en-US" sz="1600" dirty="0" smtClean="0">
                <a:latin typeface="Courier New" panose="02070309020205020404" pitchFamily="49" charset="0"/>
                <a:cs typeface="Courier New" panose="02070309020205020404" pitchFamily="49" charset="0"/>
              </a:rPr>
              <a:t>删除后剩下的数据：</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show(</a:t>
            </a:r>
            <a:r>
              <a:rPr kumimoji="1" lang="en-US" altLang="en-US" sz="1600" dirty="0" err="1" smtClean="0">
                <a:latin typeface="Courier New" panose="02070309020205020404" pitchFamily="49" charset="0"/>
                <a:cs typeface="Courier New" panose="02070309020205020404" pitchFamily="49" charset="0"/>
              </a:rPr>
              <a:t>v.iterator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 </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使用泛型</a:t>
            </a:r>
            <a:r>
              <a:rPr kumimoji="1" lang="en-US" altLang="en-US" sz="1600" dirty="0" smtClean="0">
                <a:latin typeface="Courier New" panose="02070309020205020404" pitchFamily="49" charset="0"/>
                <a:cs typeface="Courier New" panose="02070309020205020404" pitchFamily="49" charset="0"/>
              </a:rPr>
              <a:t>Stack</a:t>
            </a:r>
            <a:r>
              <a:rPr kumimoji="1" lang="zh-CN" altLang="en-US" sz="1600" dirty="0" smtClean="0">
                <a:latin typeface="Courier New" panose="02070309020205020404" pitchFamily="49" charset="0"/>
                <a:cs typeface="Courier New" panose="02070309020205020404" pitchFamily="49" charset="0"/>
              </a:rPr>
              <a:t>集合</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Stack&lt;String&gt; s = new Stack&lt;String&gt;();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for (</a:t>
            </a:r>
            <a:r>
              <a:rPr kumimoji="1" lang="en-US" altLang="en-US" sz="1600" dirty="0" err="1" smtClean="0">
                <a:latin typeface="Courier New" panose="02070309020205020404" pitchFamily="49" charset="0"/>
                <a:cs typeface="Courier New" panose="02070309020205020404" pitchFamily="49" charset="0"/>
              </a:rPr>
              <a:t>int</a:t>
            </a:r>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i</a:t>
            </a:r>
            <a:r>
              <a:rPr kumimoji="1" lang="en-US" altLang="en-US" sz="1600" dirty="0" smtClean="0">
                <a:latin typeface="Courier New" panose="02070309020205020404" pitchFamily="49" charset="0"/>
                <a:cs typeface="Courier New" panose="02070309020205020404" pitchFamily="49" charset="0"/>
              </a:rPr>
              <a:t> = 10; </a:t>
            </a:r>
            <a:r>
              <a:rPr kumimoji="1" lang="en-US" altLang="en-US" sz="1600" dirty="0" err="1" smtClean="0">
                <a:latin typeface="Courier New" panose="02070309020205020404" pitchFamily="49" charset="0"/>
                <a:cs typeface="Courier New" panose="02070309020205020404" pitchFamily="49" charset="0"/>
              </a:rPr>
              <a:t>i</a:t>
            </a:r>
            <a:r>
              <a:rPr kumimoji="1" lang="en-US" altLang="en-US" sz="1600" dirty="0" smtClean="0">
                <a:latin typeface="Courier New" panose="02070309020205020404" pitchFamily="49" charset="0"/>
                <a:cs typeface="Courier New" panose="02070309020205020404" pitchFamily="49" charset="0"/>
              </a:rPr>
              <a:t> &lt;= 15; </a:t>
            </a:r>
            <a:r>
              <a:rPr kumimoji="1" lang="en-US" altLang="en-US" sz="1600" dirty="0" err="1" smtClean="0">
                <a:latin typeface="Courier New" panose="02070309020205020404" pitchFamily="49" charset="0"/>
                <a:cs typeface="Courier New" panose="02070309020205020404" pitchFamily="49" charset="0"/>
              </a:rPr>
              <a:t>i</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s.push</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String.valueOf</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i</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(“Stack</a:t>
            </a:r>
            <a:r>
              <a:rPr kumimoji="1" lang="zh-CN" altLang="en-US" sz="1600" dirty="0" smtClean="0">
                <a:latin typeface="Courier New" panose="02070309020205020404" pitchFamily="49" charset="0"/>
                <a:cs typeface="Courier New" panose="02070309020205020404" pitchFamily="49" charset="0"/>
              </a:rPr>
              <a:t>中的元素：</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show(</a:t>
            </a:r>
            <a:r>
              <a:rPr kumimoji="1" lang="en-US" altLang="en-US" sz="1600" dirty="0" err="1" smtClean="0">
                <a:latin typeface="Courier New" panose="02070309020205020404" pitchFamily="49" charset="0"/>
                <a:cs typeface="Courier New" panose="02070309020205020404" pitchFamily="49" charset="0"/>
              </a:rPr>
              <a:t>s.iterator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(“Stack</a:t>
            </a:r>
            <a:r>
              <a:rPr kumimoji="1" lang="zh-CN" altLang="en-US" sz="1600" dirty="0" smtClean="0">
                <a:latin typeface="Courier New" panose="02070309020205020404" pitchFamily="49" charset="0"/>
                <a:cs typeface="Courier New" panose="02070309020205020404" pitchFamily="49" charset="0"/>
              </a:rPr>
              <a:t>出栈：</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while (!</a:t>
            </a:r>
            <a:r>
              <a:rPr kumimoji="1" lang="en-US" altLang="en-US" sz="1600" dirty="0" err="1" smtClean="0">
                <a:latin typeface="Courier New" panose="02070309020205020404" pitchFamily="49" charset="0"/>
                <a:cs typeface="Courier New" panose="02070309020205020404" pitchFamily="49" charset="0"/>
              </a:rPr>
              <a:t>s.isEmpty</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(s.pop());</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2571750"/>
            <a:ext cx="4143404" cy="714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4929190" y="2000246"/>
            <a:ext cx="1214446" cy="428628"/>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循环入栈</a:t>
            </a:r>
            <a:endParaRPr lang="zh-CN" altLang="en-US" sz="1800" b="1" i="0" dirty="0" smtClean="0">
              <a:solidFill>
                <a:srgbClr val="000000"/>
              </a:solidFill>
              <a:latin typeface="Adobe 宋体 Std L" pitchFamily="18" charset="-122"/>
              <a:ea typeface="Adobe 宋体 Std L" pitchFamily="18" charset="-122"/>
            </a:endParaRPr>
          </a:p>
        </p:txBody>
      </p:sp>
      <p:sp>
        <p:nvSpPr>
          <p:cNvPr id="10" name="矩形 9"/>
          <p:cNvSpPr/>
          <p:nvPr/>
        </p:nvSpPr>
        <p:spPr bwMode="auto">
          <a:xfrm>
            <a:off x="785786" y="4286262"/>
            <a:ext cx="4500594" cy="714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4929190" y="3714758"/>
            <a:ext cx="1214446" cy="428628"/>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循环出栈</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P spid="10"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smtClean="0"/>
              <a:t>运行结果如下（结果</a:t>
            </a:r>
            <a:r>
              <a:rPr dirty="0" smtClean="0"/>
              <a:t>1</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71552"/>
            <a:ext cx="8072462" cy="3293209"/>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1600" dirty="0" smtClean="0"/>
              <a:t>Vector</a:t>
            </a:r>
            <a:r>
              <a:rPr lang="zh-CN" altLang="en-US" sz="1600" dirty="0" smtClean="0"/>
              <a:t>中的元素：</a:t>
            </a:r>
            <a:endParaRPr lang="zh-CN" altLang="en-US" sz="1600" dirty="0" smtClean="0"/>
          </a:p>
          <a:p>
            <a:r>
              <a:rPr lang="en-US" sz="1600" dirty="0" smtClean="0"/>
              <a:t>1</a:t>
            </a:r>
            <a:endParaRPr lang="zh-CN" altLang="en-US" sz="1600" dirty="0" smtClean="0"/>
          </a:p>
          <a:p>
            <a:r>
              <a:rPr lang="en-US" sz="1600" dirty="0" smtClean="0"/>
              <a:t>2</a:t>
            </a:r>
            <a:endParaRPr lang="zh-CN" altLang="en-US" sz="1600" dirty="0" smtClean="0"/>
          </a:p>
          <a:p>
            <a:r>
              <a:rPr lang="en-US" sz="1600" dirty="0" smtClean="0"/>
              <a:t>3</a:t>
            </a:r>
            <a:endParaRPr lang="zh-CN" altLang="en-US" sz="1600" dirty="0" smtClean="0"/>
          </a:p>
          <a:p>
            <a:r>
              <a:rPr lang="en-US" sz="1600" dirty="0" smtClean="0"/>
              <a:t>4</a:t>
            </a:r>
            <a:endParaRPr lang="zh-CN" altLang="en-US" sz="1600" dirty="0" smtClean="0"/>
          </a:p>
          <a:p>
            <a:r>
              <a:rPr lang="en-US" sz="1600" dirty="0" smtClean="0"/>
              <a:t>5</a:t>
            </a:r>
            <a:endParaRPr lang="zh-CN" altLang="en-US" sz="1600" dirty="0" smtClean="0"/>
          </a:p>
          <a:p>
            <a:r>
              <a:rPr lang="en-US" sz="1600" dirty="0" smtClean="0"/>
              <a:t>------------------</a:t>
            </a:r>
            <a:endParaRPr lang="zh-CN" altLang="en-US" sz="1600" dirty="0" smtClean="0"/>
          </a:p>
          <a:p>
            <a:r>
              <a:rPr lang="en-US" sz="1600" dirty="0" smtClean="0"/>
              <a:t>Vector</a:t>
            </a:r>
            <a:r>
              <a:rPr lang="zh-CN" altLang="en-US" sz="1600" dirty="0" smtClean="0"/>
              <a:t>删除后剩下的数据：</a:t>
            </a:r>
            <a:endParaRPr lang="zh-CN" altLang="en-US" sz="1600" dirty="0" smtClean="0"/>
          </a:p>
          <a:p>
            <a:r>
              <a:rPr lang="en-US" sz="1600" dirty="0" smtClean="0"/>
              <a:t>1</a:t>
            </a:r>
            <a:endParaRPr lang="zh-CN" altLang="en-US" sz="1600" dirty="0" smtClean="0"/>
          </a:p>
          <a:p>
            <a:r>
              <a:rPr lang="en-US" sz="1600" dirty="0" smtClean="0"/>
              <a:t>2</a:t>
            </a:r>
            <a:endParaRPr lang="zh-CN" altLang="en-US" sz="1600" dirty="0" smtClean="0"/>
          </a:p>
          <a:p>
            <a:r>
              <a:rPr lang="en-US" sz="1600" dirty="0" smtClean="0"/>
              <a:t>4</a:t>
            </a:r>
            <a:endParaRPr lang="zh-CN" altLang="en-US" sz="1600" dirty="0" smtClean="0"/>
          </a:p>
          <a:p>
            <a:r>
              <a:rPr lang="en-US" sz="1600" dirty="0" smtClean="0"/>
              <a:t>5</a:t>
            </a:r>
            <a:endParaRPr lang="zh-CN" altLang="en-US" sz="1600" dirty="0" smtClean="0"/>
          </a:p>
          <a:p>
            <a:r>
              <a:rPr lang="en-US" sz="1600" dirty="0" smtClean="0"/>
              <a:t>------------------</a:t>
            </a:r>
            <a:endParaRPr kumimoji="1" lang="zh-CN" altLang="en-US" sz="16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smtClean="0"/>
              <a:t>运行结果如下（结果</a:t>
            </a:r>
            <a:r>
              <a:rPr dirty="0"/>
              <a:t>2 </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71552"/>
            <a:ext cx="8072462" cy="37856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1600" dirty="0" smtClean="0"/>
              <a:t>Stack</a:t>
            </a:r>
            <a:r>
              <a:rPr lang="zh-CN" altLang="en-US" sz="1600" dirty="0" smtClean="0"/>
              <a:t>中的元素：</a:t>
            </a:r>
            <a:endParaRPr lang="zh-CN" altLang="en-US" sz="1600" dirty="0" smtClean="0"/>
          </a:p>
          <a:p>
            <a:r>
              <a:rPr lang="en-US" sz="1600" dirty="0" smtClean="0"/>
              <a:t>10</a:t>
            </a:r>
            <a:endParaRPr lang="zh-CN" altLang="en-US" sz="1600" dirty="0" smtClean="0"/>
          </a:p>
          <a:p>
            <a:r>
              <a:rPr lang="en-US" sz="1600" dirty="0" smtClean="0"/>
              <a:t>11</a:t>
            </a:r>
            <a:endParaRPr lang="zh-CN" altLang="en-US" sz="1600" dirty="0" smtClean="0"/>
          </a:p>
          <a:p>
            <a:r>
              <a:rPr lang="en-US" sz="1600" dirty="0" smtClean="0"/>
              <a:t>12</a:t>
            </a:r>
            <a:endParaRPr lang="zh-CN" altLang="en-US" sz="1600" dirty="0" smtClean="0"/>
          </a:p>
          <a:p>
            <a:r>
              <a:rPr lang="en-US" sz="1600" dirty="0" smtClean="0"/>
              <a:t>13</a:t>
            </a:r>
            <a:endParaRPr lang="zh-CN" altLang="en-US" sz="1600" dirty="0" smtClean="0"/>
          </a:p>
          <a:p>
            <a:r>
              <a:rPr lang="en-US" sz="1600" dirty="0" smtClean="0"/>
              <a:t>14</a:t>
            </a:r>
            <a:endParaRPr lang="zh-CN" altLang="en-US" sz="1600" dirty="0" smtClean="0"/>
          </a:p>
          <a:p>
            <a:r>
              <a:rPr lang="en-US" sz="1600" dirty="0" smtClean="0"/>
              <a:t>15</a:t>
            </a:r>
            <a:endParaRPr lang="zh-CN" altLang="en-US" sz="1600" dirty="0" smtClean="0"/>
          </a:p>
          <a:p>
            <a:r>
              <a:rPr lang="en-US" sz="1600" dirty="0" smtClean="0"/>
              <a:t>------------------</a:t>
            </a:r>
            <a:endParaRPr lang="zh-CN" altLang="en-US" sz="1600" dirty="0" smtClean="0"/>
          </a:p>
          <a:p>
            <a:r>
              <a:rPr lang="en-US" sz="1600" dirty="0" smtClean="0"/>
              <a:t>Stack</a:t>
            </a:r>
            <a:r>
              <a:rPr lang="zh-CN" altLang="en-US" sz="1600" dirty="0" smtClean="0"/>
              <a:t>出栈：</a:t>
            </a:r>
            <a:endParaRPr lang="zh-CN" altLang="en-US" sz="1600" dirty="0" smtClean="0"/>
          </a:p>
          <a:p>
            <a:r>
              <a:rPr lang="en-US" sz="1600" dirty="0" smtClean="0"/>
              <a:t>15</a:t>
            </a:r>
            <a:endParaRPr lang="zh-CN" altLang="en-US" sz="1600" dirty="0" smtClean="0"/>
          </a:p>
          <a:p>
            <a:r>
              <a:rPr lang="en-US" sz="1600" dirty="0" smtClean="0"/>
              <a:t>14</a:t>
            </a:r>
            <a:endParaRPr lang="zh-CN" altLang="en-US" sz="1600" dirty="0" smtClean="0"/>
          </a:p>
          <a:p>
            <a:r>
              <a:rPr lang="en-US" sz="1600" dirty="0" smtClean="0"/>
              <a:t>13</a:t>
            </a:r>
            <a:endParaRPr lang="zh-CN" altLang="en-US" sz="1600" dirty="0" smtClean="0"/>
          </a:p>
          <a:p>
            <a:r>
              <a:rPr lang="en-US" sz="1600" dirty="0" smtClean="0"/>
              <a:t>12</a:t>
            </a:r>
            <a:endParaRPr lang="zh-CN" altLang="en-US" sz="1600" dirty="0" smtClean="0"/>
          </a:p>
          <a:p>
            <a:r>
              <a:rPr lang="en-US" sz="1600" dirty="0" smtClean="0"/>
              <a:t>11</a:t>
            </a:r>
            <a:endParaRPr lang="zh-CN" altLang="en-US" sz="1600" dirty="0" smtClean="0"/>
          </a:p>
          <a:p>
            <a:r>
              <a:rPr lang="en-US" sz="1600" dirty="0" smtClean="0"/>
              <a:t>10</a:t>
            </a:r>
            <a:endParaRPr kumimoji="1" lang="zh-CN" altLang="en-US" sz="16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1071552"/>
            <a:ext cx="4143404" cy="37147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5715008" y="1214428"/>
            <a:ext cx="2500330" cy="57150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en-US" sz="1800" b="1" i="0" dirty="0" smtClean="0">
                <a:solidFill>
                  <a:srgbClr val="000000"/>
                </a:solidFill>
                <a:latin typeface="Adobe 宋体 Std L" pitchFamily="18" charset="-122"/>
                <a:ea typeface="Adobe 宋体 Std L" pitchFamily="18" charset="-122"/>
              </a:rPr>
              <a:t>Stack</a:t>
            </a:r>
            <a:r>
              <a:rPr lang="zh-CN" altLang="en-US" sz="1800" b="1" i="0" dirty="0" smtClean="0">
                <a:solidFill>
                  <a:srgbClr val="000000"/>
                </a:solidFill>
                <a:latin typeface="Adobe 宋体 Std L" pitchFamily="18" charset="-122"/>
                <a:ea typeface="Adobe 宋体 Std L" pitchFamily="18" charset="-122"/>
              </a:rPr>
              <a:t>出栈的顺序与入栈的顺序正好相反</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857250" y="1000114"/>
            <a:ext cx="7215212" cy="928694"/>
          </a:xfrm>
        </p:spPr>
        <p:txBody>
          <a:bodyPr/>
          <a:lstStyle/>
          <a:p>
            <a:r>
              <a:rPr lang="en-US" dirty="0"/>
              <a:t>Vector</a:t>
            </a:r>
            <a:r>
              <a:rPr dirty="0"/>
              <a:t>和</a:t>
            </a:r>
            <a:r>
              <a:rPr lang="en-US" dirty="0"/>
              <a:t>Stack</a:t>
            </a:r>
            <a:r>
              <a:rPr dirty="0"/>
              <a:t>是非常古老的集合类，都是基于线程安全的、性能比较差，且具有很多缺点，因此尽量少使用</a:t>
            </a:r>
            <a:r>
              <a:rPr lang="en-US" dirty="0"/>
              <a:t>Vector</a:t>
            </a:r>
            <a:r>
              <a:rPr dirty="0"/>
              <a:t>和</a:t>
            </a:r>
            <a:r>
              <a:rPr lang="en-US" dirty="0"/>
              <a:t>Stack </a:t>
            </a:r>
            <a:r>
              <a:rPr dirty="0" smtClean="0"/>
              <a:t>。</a:t>
            </a:r>
            <a:endParaRPr dirty="0">
              <a:latin typeface="Times New Roman" panose="02020603050405020304" pitchFamily="18" charset="0"/>
              <a:cs typeface="Times New Roman" panose="02020603050405020304"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227052" y="1176027"/>
            <a:ext cx="484014" cy="484014"/>
          </a:xfrm>
          <a:prstGeom prst="rect">
            <a:avLst/>
          </a:prstGeom>
        </p:spPr>
      </p:pic>
      <p:sp>
        <p:nvSpPr>
          <p:cNvPr id="12" name="文本框 6"/>
          <p:cNvSpPr txBox="1"/>
          <p:nvPr/>
        </p:nvSpPr>
        <p:spPr>
          <a:xfrm>
            <a:off x="192061" y="1628986"/>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3" name="标题 12"/>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在</a:t>
            </a:r>
            <a:r>
              <a:rPr dirty="0"/>
              <a:t>JDK 5.0</a:t>
            </a:r>
            <a:r>
              <a:rPr lang="zh-CN" dirty="0"/>
              <a:t>之前，为了实现参数类型的任意化，都是通过</a:t>
            </a:r>
            <a:r>
              <a:rPr dirty="0"/>
              <a:t>Object</a:t>
            </a:r>
            <a:r>
              <a:rPr lang="zh-CN" dirty="0"/>
              <a:t>类型来处理。但这种处理方式所带来的缺点是需要进行强制类型转换，此种强制类型转换不仅使代码臃肿，而且要求程序员必须对实际所使用的参数类型已知的情况下才能进行，否则容易引起</a:t>
            </a:r>
            <a:r>
              <a:rPr dirty="0"/>
              <a:t>ClassCastException</a:t>
            </a:r>
            <a:r>
              <a:rPr lang="zh-CN" dirty="0"/>
              <a:t>异常</a:t>
            </a:r>
            <a:r>
              <a:rPr lang="zh-CN" dirty="0" smtClean="0"/>
              <a:t>。</a:t>
            </a:r>
            <a:endParaRPr lang="zh-CN" dirty="0"/>
          </a:p>
          <a:p>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8.1.1  </a:t>
            </a:r>
            <a:r>
              <a:rPr smtClean="0"/>
              <a:t>泛型定义</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38"/>
            <a:ext cx="8207375" cy="3857649"/>
          </a:xfrm>
        </p:spPr>
        <p:txBody>
          <a:bodyPr/>
          <a:lstStyle/>
          <a:p>
            <a:r>
              <a:rPr dirty="0"/>
              <a:t>Set</a:t>
            </a:r>
            <a:r>
              <a:rPr lang="zh-CN" dirty="0"/>
              <a:t>集合类似一个罐子，可以将多个元素丢进罐子里，但不能记住元素的添加顺序，因此不允许包含相同的元素。</a:t>
            </a:r>
            <a:r>
              <a:rPr dirty="0"/>
              <a:t>Set</a:t>
            </a:r>
            <a:r>
              <a:rPr lang="zh-CN" dirty="0"/>
              <a:t>接口继承</a:t>
            </a:r>
            <a:r>
              <a:rPr dirty="0"/>
              <a:t>Collection</a:t>
            </a:r>
            <a:r>
              <a:rPr lang="zh-CN" dirty="0"/>
              <a:t>接口，没有提供任何额外的方法，其用法与</a:t>
            </a:r>
            <a:r>
              <a:rPr dirty="0"/>
              <a:t>Collection</a:t>
            </a:r>
            <a:r>
              <a:rPr lang="zh-CN" dirty="0"/>
              <a:t>一样，只是特性不同（</a:t>
            </a:r>
            <a:r>
              <a:rPr dirty="0"/>
              <a:t>Set</a:t>
            </a:r>
            <a:r>
              <a:rPr lang="zh-CN" dirty="0"/>
              <a:t>中的元素不重复） </a:t>
            </a:r>
            <a:r>
              <a:rPr lang="zh-CN" altLang="en-US" dirty="0" smtClean="0"/>
              <a:t>。</a:t>
            </a:r>
            <a:endParaRPr dirty="0" smtClean="0"/>
          </a:p>
          <a:p>
            <a:pPr>
              <a:buNone/>
            </a:pPr>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 name="标题 10"/>
          <p:cNvSpPr>
            <a:spLocks noGrp="1"/>
          </p:cNvSpPr>
          <p:nvPr>
            <p:ph type="title"/>
          </p:nvPr>
        </p:nvSpPr>
        <p:spPr/>
        <p:txBody>
          <a:bodyPr/>
          <a:lstStyle/>
          <a:p>
            <a:r>
              <a:rPr lang="en-US" altLang="zh-CN" dirty="0" smtClean="0"/>
              <a:t>8.3.3 </a:t>
            </a:r>
            <a:r>
              <a:rPr lang="en-US" dirty="0" smtClean="0"/>
              <a:t>Set</a:t>
            </a:r>
            <a:r>
              <a:rPr dirty="0" smtClean="0"/>
              <a:t>接口及其实现类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pPr marL="342900" lvl="1" indent="-342900">
              <a:lnSpc>
                <a:spcPct val="150000"/>
              </a:lnSpc>
              <a:buClr>
                <a:schemeClr val="accent6"/>
              </a:buClr>
              <a:buFont typeface="Wingdings" panose="05000000000000000000" pitchFamily="2" charset="2"/>
              <a:buChar char="l"/>
            </a:pPr>
            <a:r>
              <a:rPr lang="en-US" altLang="zh-CN" sz="2000" dirty="0" err="1" smtClean="0"/>
              <a:t>Set接口常用的实现类包括HashSet、TreeSet和EnumSet，这三个实现类各具特色</a:t>
            </a:r>
            <a:r>
              <a:rPr lang="en-US" altLang="zh-CN" sz="2000" dirty="0" smtClean="0"/>
              <a:t>：</a:t>
            </a:r>
            <a:endParaRPr lang="en-US" altLang="zh-CN" sz="2000" dirty="0" smtClean="0"/>
          </a:p>
          <a:p>
            <a:pPr lvl="1"/>
            <a:r>
              <a:rPr altLang="zh-CN" dirty="0" smtClean="0"/>
              <a:t>HashSet</a:t>
            </a:r>
            <a:r>
              <a:rPr altLang="zh-CN" dirty="0"/>
              <a:t>是Set接口的典型实现类，大多数使用Set集合时都使用该实现类。HashSet使用Hash算法来存储集合中的元素，具有良好的存、取以及查找性；</a:t>
            </a:r>
            <a:endParaRPr altLang="zh-CN" dirty="0"/>
          </a:p>
          <a:p>
            <a:pPr lvl="1"/>
            <a:r>
              <a:rPr altLang="zh-CN" dirty="0"/>
              <a:t>TreeSet采用Tree“树”的数据结构来存储集合元素，因此可以保证集合中的元素处于排序状态。TreeSet支持两种排序方式：自然排序和定制排序，默认情况下采用自然排序；</a:t>
            </a:r>
            <a:endParaRPr altLang="zh-CN" dirty="0"/>
          </a:p>
          <a:p>
            <a:pPr lvl="1"/>
            <a:r>
              <a:rPr altLang="zh-CN" dirty="0"/>
              <a:t>EnumSet是一个专为枚举类设计的集合类，其所有元素必须是指定的枚举类型。EnumSet集合中的元素也是有序的，按照枚举值顺序进行排序</a:t>
            </a:r>
            <a:r>
              <a:rPr altLang="zh-CN" dirty="0" smtClean="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pPr marL="342900" lvl="1" indent="-342900">
              <a:lnSpc>
                <a:spcPct val="150000"/>
              </a:lnSpc>
              <a:buClr>
                <a:schemeClr val="accent6"/>
              </a:buClr>
              <a:buFont typeface="Wingdings" panose="05000000000000000000" pitchFamily="2" charset="2"/>
              <a:buChar char="l"/>
            </a:pPr>
            <a:r>
              <a:rPr lang="en-US" sz="2000" dirty="0" err="1"/>
              <a:t>HashSet</a:t>
            </a:r>
            <a:r>
              <a:rPr sz="2000" dirty="0"/>
              <a:t>及其子类都是采用</a:t>
            </a:r>
            <a:r>
              <a:rPr lang="en-US" sz="2000" dirty="0"/>
              <a:t>Hash</a:t>
            </a:r>
            <a:r>
              <a:rPr sz="2000" dirty="0"/>
              <a:t>算法来决定集合中元素的存储位置，并通过</a:t>
            </a:r>
            <a:r>
              <a:rPr lang="en-US" sz="2000" dirty="0"/>
              <a:t>Hash</a:t>
            </a:r>
            <a:r>
              <a:rPr sz="2000" dirty="0"/>
              <a:t>算法来控制集合的大小。</a:t>
            </a:r>
            <a:r>
              <a:rPr lang="en-US" sz="2000" dirty="0"/>
              <a:t>Hash</a:t>
            </a:r>
            <a:r>
              <a:rPr sz="2000" dirty="0"/>
              <a:t>表中可以存储元素的位置称为“桶（</a:t>
            </a:r>
            <a:r>
              <a:rPr lang="en-US" sz="2000" dirty="0"/>
              <a:t>bucket</a:t>
            </a:r>
            <a:r>
              <a:rPr sz="2000" dirty="0"/>
              <a:t>）”，通常情况下，单个桶只存储一个元素，此时性能最佳，</a:t>
            </a:r>
            <a:r>
              <a:rPr lang="en-US" sz="2000" dirty="0"/>
              <a:t>Hash</a:t>
            </a:r>
            <a:r>
              <a:rPr sz="2000" dirty="0"/>
              <a:t>算法可以根据</a:t>
            </a:r>
            <a:r>
              <a:rPr lang="en-US" sz="2000" dirty="0" err="1"/>
              <a:t>HashCode</a:t>
            </a:r>
            <a:r>
              <a:rPr sz="2000" dirty="0"/>
              <a:t>值计算出桶的位置，并从桶中取出元素。但当发生</a:t>
            </a:r>
            <a:r>
              <a:rPr lang="en-US" sz="2000" dirty="0"/>
              <a:t>Hash</a:t>
            </a:r>
            <a:r>
              <a:rPr sz="2000" dirty="0"/>
              <a:t>冲突时，单个桶会存储多个元素，</a:t>
            </a:r>
            <a:r>
              <a:rPr sz="2000" dirty="0" smtClean="0"/>
              <a:t>这些元素以链表的形式存储。</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pPr marL="342900" lvl="1" indent="-342900">
              <a:lnSpc>
                <a:spcPct val="150000"/>
              </a:lnSpc>
              <a:buClr>
                <a:schemeClr val="accent6"/>
              </a:buClr>
              <a:buFont typeface="Wingdings" panose="05000000000000000000" pitchFamily="2" charset="2"/>
              <a:buChar char="l"/>
            </a:pPr>
            <a:r>
              <a:rPr lang="en-US" sz="2000" dirty="0"/>
              <a:t>Hash</a:t>
            </a:r>
            <a:r>
              <a:rPr sz="2000" dirty="0"/>
              <a:t>表保存元素时发生</a:t>
            </a:r>
            <a:r>
              <a:rPr lang="en-US" sz="2000" dirty="0"/>
              <a:t>Hash</a:t>
            </a:r>
            <a:r>
              <a:rPr sz="2000" dirty="0" smtClean="0"/>
              <a:t>冲突的示意图：</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标题 4"/>
          <p:cNvSpPr>
            <a:spLocks noGrp="1"/>
          </p:cNvSpPr>
          <p:nvPr>
            <p:ph type="title"/>
          </p:nvPr>
        </p:nvSpPr>
        <p:spPr/>
        <p:txBody>
          <a:bodyPr/>
          <a:lstStyle/>
          <a:p>
            <a:endParaRPr lang="zh-CN" altLang="en-US"/>
          </a:p>
        </p:txBody>
      </p:sp>
      <p:sp>
        <p:nvSpPr>
          <p:cNvPr id="64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47169" name="Object 1"/>
          <p:cNvGraphicFramePr>
            <a:graphicFrameLocks noChangeAspect="1"/>
          </p:cNvGraphicFramePr>
          <p:nvPr/>
        </p:nvGraphicFramePr>
        <p:xfrm>
          <a:off x="1142975" y="961895"/>
          <a:ext cx="5044883" cy="4181605"/>
        </p:xfrm>
        <a:graphic>
          <a:graphicData uri="http://schemas.openxmlformats.org/presentationml/2006/ole">
            <mc:AlternateContent xmlns:mc="http://schemas.openxmlformats.org/markup-compatibility/2006">
              <mc:Choice xmlns:v="urn:schemas-microsoft-com:vml" Requires="v">
                <p:oleObj spid="_x0000_s3073" name="" r:id="rId1" imgW="8509000" imgH="8153400" progId="">
                  <p:embed/>
                </p:oleObj>
              </mc:Choice>
              <mc:Fallback>
                <p:oleObj name="" r:id="rId1" imgW="8509000" imgH="8153400" progId="">
                  <p:embed/>
                  <p:pic>
                    <p:nvPicPr>
                      <p:cNvPr id="0" name="图片 3072"/>
                      <p:cNvPicPr>
                        <a:picLocks noChangeAspect="1"/>
                      </p:cNvPicPr>
                      <p:nvPr/>
                    </p:nvPicPr>
                    <p:blipFill>
                      <a:blip r:embed="rId2"/>
                      <a:stretch>
                        <a:fillRect/>
                      </a:stretch>
                    </p:blipFill>
                    <p:spPr>
                      <a:xfrm>
                        <a:off x="1142975" y="961895"/>
                        <a:ext cx="5044883" cy="418160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7169"/>
                                        </p:tgtEl>
                                        <p:attrNameLst>
                                          <p:attrName>style.visibility</p:attrName>
                                        </p:attrNameLst>
                                      </p:cBhvr>
                                      <p:to>
                                        <p:strVal val="visible"/>
                                      </p:to>
                                    </p:set>
                                    <p:anim calcmode="lin" valueType="num">
                                      <p:cBhvr additive="base">
                                        <p:cTn id="13" dur="500" fill="hold"/>
                                        <p:tgtEl>
                                          <p:spTgt spid="647169"/>
                                        </p:tgtEl>
                                        <p:attrNameLst>
                                          <p:attrName>ppt_x</p:attrName>
                                        </p:attrNameLst>
                                      </p:cBhvr>
                                      <p:tavLst>
                                        <p:tav tm="0">
                                          <p:val>
                                            <p:strVal val="#ppt_x"/>
                                          </p:val>
                                        </p:tav>
                                        <p:tav tm="100000">
                                          <p:val>
                                            <p:strVal val="#ppt_x"/>
                                          </p:val>
                                        </p:tav>
                                      </p:tavLst>
                                    </p:anim>
                                    <p:anim calcmode="lin" valueType="num">
                                      <p:cBhvr additive="base">
                                        <p:cTn id="14" dur="500" fill="hold"/>
                                        <p:tgtEl>
                                          <p:spTgt spid="647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428610"/>
            <a:ext cx="8207375" cy="3857649"/>
          </a:xfrm>
        </p:spPr>
        <p:txBody>
          <a:bodyPr/>
          <a:lstStyle/>
          <a:p>
            <a:r>
              <a:rPr lang="zh-CN" dirty="0"/>
              <a:t>下述</a:t>
            </a:r>
            <a:r>
              <a:rPr lang="zh-CN" dirty="0" smtClean="0"/>
              <a:t>代码</a:t>
            </a:r>
            <a:r>
              <a:rPr dirty="0"/>
              <a:t>HashSetDemo.java</a:t>
            </a:r>
            <a:r>
              <a:rPr lang="zh-CN" dirty="0" smtClean="0"/>
              <a:t>演示</a:t>
            </a:r>
            <a:r>
              <a:rPr dirty="0"/>
              <a:t>HashSet</a:t>
            </a:r>
            <a:r>
              <a:rPr lang="zh-CN" dirty="0"/>
              <a:t>的</a:t>
            </a:r>
            <a:r>
              <a:rPr lang="zh-CN" dirty="0" smtClean="0"/>
              <a:t>使用</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857224" y="928676"/>
            <a:ext cx="8072462" cy="4278094"/>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err="1" smtClean="0">
                <a:latin typeface="Courier New" panose="02070309020205020404" pitchFamily="49" charset="0"/>
                <a:cs typeface="Courier New" panose="02070309020205020404" pitchFamily="49" charset="0"/>
              </a:rPr>
              <a:t>HashSet</a:t>
            </a:r>
            <a:r>
              <a:rPr kumimoji="1" lang="en-US" altLang="en-US" sz="1600" dirty="0" smtClean="0">
                <a:latin typeface="Courier New" panose="02070309020205020404" pitchFamily="49" charset="0"/>
                <a:cs typeface="Courier New" panose="02070309020205020404" pitchFamily="49" charset="0"/>
              </a:rPr>
              <a:t>&lt;String&gt; </a:t>
            </a:r>
            <a:r>
              <a:rPr kumimoji="1" lang="en-US" altLang="en-US" sz="1600" dirty="0" err="1" smtClean="0">
                <a:latin typeface="Courier New" panose="02070309020205020404" pitchFamily="49" charset="0"/>
                <a:cs typeface="Courier New" panose="02070309020205020404" pitchFamily="49" charset="0"/>
              </a:rPr>
              <a:t>hs</a:t>
            </a:r>
            <a:r>
              <a:rPr kumimoji="1" lang="en-US" altLang="en-US" sz="1600" dirty="0" smtClean="0">
                <a:latin typeface="Courier New" panose="02070309020205020404" pitchFamily="49" charset="0"/>
                <a:cs typeface="Courier New" panose="02070309020205020404" pitchFamily="49" charset="0"/>
              </a:rPr>
              <a:t> = new </a:t>
            </a:r>
            <a:r>
              <a:rPr kumimoji="1" lang="en-US" altLang="en-US" sz="1600" dirty="0" err="1" smtClean="0">
                <a:latin typeface="Courier New" panose="02070309020205020404" pitchFamily="49" charset="0"/>
                <a:cs typeface="Courier New" panose="02070309020205020404" pitchFamily="49" charset="0"/>
              </a:rPr>
              <a:t>HashSet</a:t>
            </a:r>
            <a:r>
              <a:rPr kumimoji="1" lang="en-US" altLang="en-US" sz="1600" dirty="0" smtClean="0">
                <a:latin typeface="Courier New" panose="02070309020205020404" pitchFamily="49" charset="0"/>
                <a:cs typeface="Courier New" panose="02070309020205020404" pitchFamily="49" charset="0"/>
              </a:rPr>
              <a:t>&lt;String&gt;();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第一个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第一个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第二个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第三个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第四个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hs</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for (String </a:t>
            </a:r>
            <a:r>
              <a:rPr kumimoji="1" lang="en-US" altLang="en-US" sz="1600" dirty="0" err="1" smtClean="0">
                <a:latin typeface="Courier New" panose="02070309020205020404" pitchFamily="49" charset="0"/>
                <a:cs typeface="Courier New" panose="02070309020205020404" pitchFamily="49" charset="0"/>
              </a:rPr>
              <a:t>str</a:t>
            </a:r>
            <a:r>
              <a:rPr kumimoji="1" lang="en-US" altLang="en-US" sz="1600" dirty="0" smtClean="0">
                <a:latin typeface="Courier New" panose="02070309020205020404" pitchFamily="49" charset="0"/>
                <a:cs typeface="Courier New" panose="02070309020205020404" pitchFamily="49" charset="0"/>
              </a:rPr>
              <a:t> : </a:t>
            </a:r>
            <a:r>
              <a:rPr kumimoji="1" lang="en-US" altLang="en-US" sz="1600" dirty="0" err="1" smtClean="0">
                <a:latin typeface="Courier New" panose="02070309020205020404" pitchFamily="49" charset="0"/>
                <a:cs typeface="Courier New" panose="02070309020205020404" pitchFamily="49" charset="0"/>
              </a:rPr>
              <a:t>hs</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str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hs.remove</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第一个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删除后剩下的数据：</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Iterator</a:t>
            </a:r>
            <a:r>
              <a:rPr kumimoji="1" lang="en-US" altLang="en-US" sz="1600" dirty="0" smtClean="0">
                <a:latin typeface="Courier New" panose="02070309020205020404" pitchFamily="49" charset="0"/>
                <a:cs typeface="Courier New" panose="02070309020205020404" pitchFamily="49" charset="0"/>
              </a:rPr>
              <a:t>&lt;String&gt; </a:t>
            </a:r>
            <a:r>
              <a:rPr kumimoji="1" lang="en-US" altLang="en-US" sz="1600" dirty="0" err="1" smtClean="0">
                <a:latin typeface="Courier New" panose="02070309020205020404" pitchFamily="49" charset="0"/>
                <a:cs typeface="Courier New" panose="02070309020205020404" pitchFamily="49" charset="0"/>
              </a:rPr>
              <a:t>iterator</a:t>
            </a:r>
            <a:r>
              <a:rPr kumimoji="1" lang="en-US" altLang="en-US" sz="1600" dirty="0" smtClean="0">
                <a:latin typeface="Courier New" panose="02070309020205020404" pitchFamily="49" charset="0"/>
                <a:cs typeface="Courier New" panose="02070309020205020404" pitchFamily="49" charset="0"/>
              </a:rPr>
              <a:t> = </a:t>
            </a:r>
            <a:r>
              <a:rPr kumimoji="1" lang="en-US" altLang="en-US" sz="1600" dirty="0" err="1" smtClean="0">
                <a:latin typeface="Courier New" panose="02070309020205020404" pitchFamily="49" charset="0"/>
                <a:cs typeface="Courier New" panose="02070309020205020404" pitchFamily="49" charset="0"/>
              </a:rPr>
              <a:t>hs.iterator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while (</a:t>
            </a:r>
            <a:r>
              <a:rPr kumimoji="1" lang="en-US" altLang="en-US" sz="1600" dirty="0" err="1" smtClean="0">
                <a:latin typeface="Courier New" panose="02070309020205020404" pitchFamily="49" charset="0"/>
                <a:cs typeface="Courier New" panose="02070309020205020404" pitchFamily="49" charset="0"/>
              </a:rPr>
              <a:t>iterator.hasNext</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iterator.next</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1428742"/>
            <a:ext cx="2214578"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143240" y="714362"/>
            <a:ext cx="1714512" cy="57150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向</a:t>
            </a:r>
            <a:r>
              <a:rPr lang="en-US" altLang="zh-CN" sz="1800" b="1" i="0" dirty="0" err="1" smtClean="0">
                <a:solidFill>
                  <a:srgbClr val="000000"/>
                </a:solidFill>
                <a:latin typeface="Adobe 宋体 Std L" pitchFamily="18" charset="-122"/>
                <a:ea typeface="Adobe 宋体 Std L" pitchFamily="18" charset="-122"/>
              </a:rPr>
              <a:t>HashSet</a:t>
            </a:r>
            <a:r>
              <a:rPr lang="zh-CN" altLang="en-US" sz="1800" b="1" i="0" dirty="0" smtClean="0">
                <a:solidFill>
                  <a:srgbClr val="000000"/>
                </a:solidFill>
                <a:latin typeface="Adobe 宋体 Std L" pitchFamily="18" charset="-122"/>
                <a:ea typeface="Adobe 宋体 Std L" pitchFamily="18" charset="-122"/>
              </a:rPr>
              <a:t>中添加重复元素</a:t>
            </a:r>
            <a:endParaRPr lang="zh-CN" altLang="en-US" sz="1800" b="1" i="0" dirty="0" smtClean="0">
              <a:solidFill>
                <a:srgbClr val="000000"/>
              </a:solidFill>
              <a:latin typeface="Adobe 宋体 Std L" pitchFamily="18" charset="-122"/>
              <a:ea typeface="Adobe 宋体 Std L" pitchFamily="18" charset="-122"/>
            </a:endParaRPr>
          </a:p>
        </p:txBody>
      </p:sp>
      <p:sp>
        <p:nvSpPr>
          <p:cNvPr id="10" name="矩形 9"/>
          <p:cNvSpPr/>
          <p:nvPr/>
        </p:nvSpPr>
        <p:spPr bwMode="auto">
          <a:xfrm>
            <a:off x="857224" y="2643188"/>
            <a:ext cx="3929090" cy="785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4857752" y="1928808"/>
            <a:ext cx="1928826" cy="57150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使用</a:t>
            </a:r>
            <a:r>
              <a:rPr lang="en-US" altLang="en-US" sz="1800" b="1" i="0" dirty="0" err="1" smtClean="0">
                <a:solidFill>
                  <a:srgbClr val="000000"/>
                </a:solidFill>
                <a:latin typeface="Adobe 宋体 Std L" pitchFamily="18" charset="-122"/>
                <a:ea typeface="Adobe 宋体 Std L" pitchFamily="18" charset="-122"/>
              </a:rPr>
              <a:t>foreach</a:t>
            </a:r>
            <a:r>
              <a:rPr lang="zh-CN" altLang="en-US" sz="1800" b="1" i="0" dirty="0" smtClean="0">
                <a:solidFill>
                  <a:srgbClr val="000000"/>
                </a:solidFill>
                <a:latin typeface="Adobe 宋体 Std L" pitchFamily="18" charset="-122"/>
                <a:ea typeface="Adobe 宋体 Std L" pitchFamily="18" charset="-122"/>
              </a:rPr>
              <a:t>循环遍历</a:t>
            </a:r>
            <a:r>
              <a:rPr lang="en-US" altLang="zh-CN" sz="1800" b="1" i="0" dirty="0" err="1" smtClean="0">
                <a:solidFill>
                  <a:srgbClr val="000000"/>
                </a:solidFill>
                <a:latin typeface="Adobe 宋体 Std L" pitchFamily="18" charset="-122"/>
                <a:ea typeface="Adobe 宋体 Std L" pitchFamily="18" charset="-122"/>
              </a:rPr>
              <a:t>HashSet</a:t>
            </a:r>
            <a:endParaRPr lang="zh-CN" altLang="en-US" sz="1800" b="1" i="0" dirty="0" smtClean="0">
              <a:solidFill>
                <a:srgbClr val="000000"/>
              </a:solidFill>
              <a:latin typeface="Adobe 宋体 Std L" pitchFamily="18" charset="-122"/>
              <a:ea typeface="Adobe 宋体 Std L" pitchFamily="18" charset="-122"/>
            </a:endParaRPr>
          </a:p>
        </p:txBody>
      </p:sp>
      <p:sp>
        <p:nvSpPr>
          <p:cNvPr id="13" name="矩形 12"/>
          <p:cNvSpPr/>
          <p:nvPr/>
        </p:nvSpPr>
        <p:spPr bwMode="auto">
          <a:xfrm>
            <a:off x="928662" y="4357700"/>
            <a:ext cx="5286412" cy="785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6286512" y="3643320"/>
            <a:ext cx="1714512" cy="57150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使用迭代器遍历</a:t>
            </a:r>
            <a:r>
              <a:rPr lang="en-US" altLang="zh-CN" sz="1800" b="1" i="0" dirty="0" err="1" smtClean="0">
                <a:solidFill>
                  <a:srgbClr val="000000"/>
                </a:solidFill>
                <a:latin typeface="Adobe 宋体 Std L" pitchFamily="18" charset="-122"/>
                <a:ea typeface="Adobe 宋体 Std L" pitchFamily="18" charset="-122"/>
              </a:rPr>
              <a:t>HashSet</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P spid="10" grpId="0" animBg="1"/>
      <p:bldP spid="12" grpId="0" animBg="1"/>
      <p:bldP spid="13" grpId="0" animBg="1"/>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smtClean="0"/>
              <a:t>运行结果如下：</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71552"/>
            <a:ext cx="8072462" cy="3170099"/>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a:t>
            </a:r>
            <a:r>
              <a:rPr lang="zh-CN" altLang="en-US" sz="2000" dirty="0" smtClean="0"/>
              <a:t>第二个</a:t>
            </a:r>
            <a:r>
              <a:rPr lang="en-US" sz="2000" dirty="0" smtClean="0"/>
              <a:t>, </a:t>
            </a:r>
            <a:r>
              <a:rPr lang="zh-CN" altLang="en-US" sz="2000" dirty="0" smtClean="0"/>
              <a:t>第四个</a:t>
            </a:r>
            <a:r>
              <a:rPr lang="en-US" sz="2000" dirty="0" smtClean="0"/>
              <a:t>, </a:t>
            </a:r>
            <a:r>
              <a:rPr lang="zh-CN" altLang="en-US" sz="2000" dirty="0" smtClean="0"/>
              <a:t>第三个</a:t>
            </a:r>
            <a:r>
              <a:rPr lang="en-US" sz="2000" dirty="0" smtClean="0"/>
              <a:t>, </a:t>
            </a:r>
            <a:r>
              <a:rPr lang="zh-CN" altLang="en-US" sz="2000" dirty="0" smtClean="0"/>
              <a:t>第一个</a:t>
            </a:r>
            <a:r>
              <a:rPr lang="en-US" sz="2000" dirty="0" smtClean="0"/>
              <a:t>]</a:t>
            </a:r>
            <a:endParaRPr lang="zh-CN" altLang="en-US" sz="2000" dirty="0" smtClean="0"/>
          </a:p>
          <a:p>
            <a:r>
              <a:rPr lang="zh-CN" altLang="en-US" sz="2000" dirty="0" smtClean="0"/>
              <a:t>第二个</a:t>
            </a:r>
            <a:endParaRPr lang="zh-CN" altLang="en-US" sz="2000" dirty="0" smtClean="0"/>
          </a:p>
          <a:p>
            <a:r>
              <a:rPr lang="zh-CN" altLang="en-US" sz="2000" dirty="0" smtClean="0"/>
              <a:t>第四个</a:t>
            </a:r>
            <a:endParaRPr lang="zh-CN" altLang="en-US" sz="2000" dirty="0" smtClean="0"/>
          </a:p>
          <a:p>
            <a:r>
              <a:rPr lang="zh-CN" altLang="en-US" sz="2000" dirty="0" smtClean="0"/>
              <a:t>第三个</a:t>
            </a:r>
            <a:endParaRPr lang="zh-CN" altLang="en-US" sz="2000" dirty="0" smtClean="0"/>
          </a:p>
          <a:p>
            <a:r>
              <a:rPr lang="zh-CN" altLang="en-US" sz="2000" dirty="0" smtClean="0"/>
              <a:t>第一个</a:t>
            </a:r>
            <a:endParaRPr lang="zh-CN" altLang="en-US" sz="2000" dirty="0" smtClean="0"/>
          </a:p>
          <a:p>
            <a:r>
              <a:rPr lang="en-US" sz="2000" dirty="0" smtClean="0"/>
              <a:t>------------------</a:t>
            </a:r>
            <a:endParaRPr lang="zh-CN" altLang="en-US" sz="2000" dirty="0" smtClean="0"/>
          </a:p>
          <a:p>
            <a:r>
              <a:rPr lang="zh-CN" altLang="en-US" sz="2000" dirty="0" smtClean="0"/>
              <a:t>删除后剩下的数据：</a:t>
            </a:r>
            <a:endParaRPr lang="zh-CN" altLang="en-US" sz="2000" dirty="0" smtClean="0"/>
          </a:p>
          <a:p>
            <a:r>
              <a:rPr lang="zh-CN" altLang="en-US" sz="2000" dirty="0" smtClean="0"/>
              <a:t>第二个</a:t>
            </a:r>
            <a:endParaRPr lang="zh-CN" altLang="en-US" sz="2000" dirty="0" smtClean="0"/>
          </a:p>
          <a:p>
            <a:r>
              <a:rPr lang="zh-CN" altLang="en-US" sz="2000" dirty="0" smtClean="0"/>
              <a:t>第四个</a:t>
            </a:r>
            <a:endParaRPr lang="zh-CN" altLang="en-US" sz="2000" dirty="0" smtClean="0"/>
          </a:p>
          <a:p>
            <a:r>
              <a:rPr lang="zh-CN" altLang="en-US" sz="2000" dirty="0" smtClean="0"/>
              <a:t>第三个</a:t>
            </a:r>
            <a:endParaRPr lang="zh-CN" altLang="en-US" sz="2000" dirty="0"/>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1428742"/>
            <a:ext cx="2214578" cy="1214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000364" y="285734"/>
            <a:ext cx="2357454" cy="92869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集合中的元素是无序的，且没有重复元素</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428610"/>
            <a:ext cx="8207375" cy="3857649"/>
          </a:xfrm>
        </p:spPr>
        <p:txBody>
          <a:bodyPr/>
          <a:lstStyle/>
          <a:p>
            <a:r>
              <a:rPr lang="zh-CN" dirty="0"/>
              <a:t>下述</a:t>
            </a:r>
            <a:r>
              <a:rPr lang="zh-CN" dirty="0" smtClean="0"/>
              <a:t>代码</a:t>
            </a:r>
            <a:r>
              <a:rPr dirty="0"/>
              <a:t>TreeSetDemo</a:t>
            </a:r>
            <a:r>
              <a:rPr dirty="0" smtClean="0"/>
              <a:t>.java</a:t>
            </a:r>
            <a:r>
              <a:rPr lang="zh-CN" dirty="0" smtClean="0"/>
              <a:t>演示</a:t>
            </a:r>
            <a:r>
              <a:rPr dirty="0"/>
              <a:t>TreeSet</a:t>
            </a:r>
            <a:r>
              <a:rPr lang="zh-CN" dirty="0" smtClean="0"/>
              <a:t>的使用</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857224" y="928676"/>
            <a:ext cx="8072462" cy="4278094"/>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err="1" smtClean="0">
                <a:latin typeface="Courier New" panose="02070309020205020404" pitchFamily="49" charset="0"/>
                <a:cs typeface="Courier New" panose="02070309020205020404" pitchFamily="49" charset="0"/>
              </a:rPr>
              <a:t>TreeSet</a:t>
            </a:r>
            <a:r>
              <a:rPr kumimoji="1" lang="en-US" altLang="en-US" sz="1600" dirty="0" smtClean="0">
                <a:latin typeface="Courier New" panose="02070309020205020404" pitchFamily="49" charset="0"/>
                <a:cs typeface="Courier New" panose="02070309020205020404" pitchFamily="49" charset="0"/>
              </a:rPr>
              <a:t>&lt;String&gt; </a:t>
            </a:r>
            <a:r>
              <a:rPr kumimoji="1" lang="en-US" altLang="en-US" sz="1600" dirty="0" err="1" smtClean="0">
                <a:latin typeface="Courier New" panose="02070309020205020404" pitchFamily="49" charset="0"/>
                <a:cs typeface="Courier New" panose="02070309020205020404" pitchFamily="49" charset="0"/>
              </a:rPr>
              <a:t>hs</a:t>
            </a:r>
            <a:r>
              <a:rPr kumimoji="1" lang="en-US" altLang="en-US" sz="1600" dirty="0" smtClean="0">
                <a:latin typeface="Courier New" panose="02070309020205020404" pitchFamily="49" charset="0"/>
                <a:cs typeface="Courier New" panose="02070309020205020404" pitchFamily="49" charset="0"/>
              </a:rPr>
              <a:t> = new </a:t>
            </a:r>
            <a:r>
              <a:rPr kumimoji="1" lang="en-US" altLang="en-US" sz="1600" dirty="0" err="1" smtClean="0">
                <a:latin typeface="Courier New" panose="02070309020205020404" pitchFamily="49" charset="0"/>
                <a:cs typeface="Courier New" panose="02070309020205020404" pitchFamily="49" charset="0"/>
              </a:rPr>
              <a:t>TreeSet</a:t>
            </a:r>
            <a:r>
              <a:rPr kumimoji="1" lang="en-US" altLang="en-US" sz="1600" dirty="0" smtClean="0">
                <a:latin typeface="Courier New" panose="02070309020205020404" pitchFamily="49" charset="0"/>
                <a:cs typeface="Courier New" panose="02070309020205020404" pitchFamily="49" charset="0"/>
              </a:rPr>
              <a:t>&lt;String&gt;();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a:t>
            </a:r>
            <a:r>
              <a:rPr kumimoji="1" lang="en-US" altLang="en-US" sz="1600" dirty="0" smtClean="0">
                <a:latin typeface="Courier New" panose="02070309020205020404" pitchFamily="49" charset="0"/>
                <a:cs typeface="Courier New" panose="02070309020205020404" pitchFamily="49" charset="0"/>
              </a:rPr>
              <a:t>1</a:t>
            </a:r>
            <a:r>
              <a:rPr kumimoji="1" lang="zh-CN" altLang="en-US" sz="1600" dirty="0" smtClean="0">
                <a:latin typeface="Courier New" panose="02070309020205020404" pitchFamily="49" charset="0"/>
                <a:cs typeface="Courier New" panose="02070309020205020404" pitchFamily="49" charset="0"/>
              </a:rPr>
              <a:t>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a:t>
            </a:r>
            <a:r>
              <a:rPr kumimoji="1" lang="en-US" altLang="en-US" sz="1600" dirty="0" smtClean="0">
                <a:latin typeface="Courier New" panose="02070309020205020404" pitchFamily="49" charset="0"/>
                <a:cs typeface="Courier New" panose="02070309020205020404" pitchFamily="49" charset="0"/>
              </a:rPr>
              <a:t>1</a:t>
            </a:r>
            <a:r>
              <a:rPr kumimoji="1" lang="zh-CN" altLang="en-US" sz="1600" dirty="0" smtClean="0">
                <a:latin typeface="Courier New" panose="02070309020205020404" pitchFamily="49" charset="0"/>
                <a:cs typeface="Courier New" panose="02070309020205020404" pitchFamily="49" charset="0"/>
              </a:rPr>
              <a:t>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a:t>
            </a:r>
            <a:r>
              <a:rPr kumimoji="1" lang="en-US" altLang="en-US" sz="1600" dirty="0" smtClean="0">
                <a:latin typeface="Courier New" panose="02070309020205020404" pitchFamily="49" charset="0"/>
                <a:cs typeface="Courier New" panose="02070309020205020404" pitchFamily="49" charset="0"/>
              </a:rPr>
              <a:t>3</a:t>
            </a:r>
            <a:r>
              <a:rPr kumimoji="1" lang="zh-CN" altLang="en-US" sz="1600" dirty="0" smtClean="0">
                <a:latin typeface="Courier New" panose="02070309020205020404" pitchFamily="49" charset="0"/>
                <a:cs typeface="Courier New" panose="02070309020205020404" pitchFamily="49" charset="0"/>
              </a:rPr>
              <a:t>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a:t>
            </a:r>
            <a:r>
              <a:rPr kumimoji="1" lang="en-US" altLang="en-US" sz="1600" dirty="0" smtClean="0">
                <a:latin typeface="Courier New" panose="02070309020205020404" pitchFamily="49" charset="0"/>
                <a:cs typeface="Courier New" panose="02070309020205020404" pitchFamily="49" charset="0"/>
              </a:rPr>
              <a:t>4</a:t>
            </a:r>
            <a:r>
              <a:rPr kumimoji="1" lang="zh-CN" altLang="en-US" sz="1600" dirty="0" smtClean="0">
                <a:latin typeface="Courier New" panose="02070309020205020404" pitchFamily="49" charset="0"/>
                <a:cs typeface="Courier New" panose="02070309020205020404" pitchFamily="49" charset="0"/>
              </a:rPr>
              <a:t>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hs.add</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a:t>
            </a:r>
            <a:r>
              <a:rPr kumimoji="1" lang="en-US" altLang="en-US" sz="1600" dirty="0" smtClean="0">
                <a:latin typeface="Courier New" panose="02070309020205020404" pitchFamily="49" charset="0"/>
                <a:cs typeface="Courier New" panose="02070309020205020404" pitchFamily="49" charset="0"/>
              </a:rPr>
              <a:t>2</a:t>
            </a:r>
            <a:r>
              <a:rPr kumimoji="1" lang="zh-CN" altLang="en-US" sz="1600" dirty="0" smtClean="0">
                <a:latin typeface="Courier New" panose="02070309020205020404" pitchFamily="49" charset="0"/>
                <a:cs typeface="Courier New" panose="02070309020205020404" pitchFamily="49" charset="0"/>
              </a:rPr>
              <a:t>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hs</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for (String </a:t>
            </a:r>
            <a:r>
              <a:rPr kumimoji="1" lang="en-US" altLang="en-US" sz="1600" dirty="0" err="1" smtClean="0">
                <a:latin typeface="Courier New" panose="02070309020205020404" pitchFamily="49" charset="0"/>
                <a:cs typeface="Courier New" panose="02070309020205020404" pitchFamily="49" charset="0"/>
              </a:rPr>
              <a:t>str</a:t>
            </a:r>
            <a:r>
              <a:rPr kumimoji="1" lang="en-US" altLang="en-US" sz="1600" dirty="0" smtClean="0">
                <a:latin typeface="Courier New" panose="02070309020205020404" pitchFamily="49" charset="0"/>
                <a:cs typeface="Courier New" panose="02070309020205020404" pitchFamily="49" charset="0"/>
              </a:rPr>
              <a:t> : </a:t>
            </a:r>
            <a:r>
              <a:rPr kumimoji="1" lang="en-US" altLang="en-US" sz="1600" dirty="0" err="1" smtClean="0">
                <a:latin typeface="Courier New" panose="02070309020205020404" pitchFamily="49" charset="0"/>
                <a:cs typeface="Courier New" panose="02070309020205020404" pitchFamily="49" charset="0"/>
              </a:rPr>
              <a:t>hs</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str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hs.remove</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第</a:t>
            </a:r>
            <a:r>
              <a:rPr kumimoji="1" lang="en-US" altLang="en-US" sz="1600" dirty="0" smtClean="0">
                <a:latin typeface="Courier New" panose="02070309020205020404" pitchFamily="49" charset="0"/>
                <a:cs typeface="Courier New" panose="02070309020205020404" pitchFamily="49" charset="0"/>
              </a:rPr>
              <a:t>1</a:t>
            </a:r>
            <a:r>
              <a:rPr kumimoji="1" lang="zh-CN" altLang="en-US" sz="1600" dirty="0" smtClean="0">
                <a:latin typeface="Courier New" panose="02070309020205020404" pitchFamily="49" charset="0"/>
                <a:cs typeface="Courier New" panose="02070309020205020404" pitchFamily="49" charset="0"/>
              </a:rPr>
              <a:t>个</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删除后剩下的数据：</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err="1" smtClean="0">
                <a:latin typeface="Courier New" panose="02070309020205020404" pitchFamily="49" charset="0"/>
                <a:cs typeface="Courier New" panose="02070309020205020404" pitchFamily="49" charset="0"/>
              </a:rPr>
              <a:t>Iterator</a:t>
            </a:r>
            <a:r>
              <a:rPr kumimoji="1" lang="en-US" altLang="en-US" sz="1600" dirty="0" smtClean="0">
                <a:latin typeface="Courier New" panose="02070309020205020404" pitchFamily="49" charset="0"/>
                <a:cs typeface="Courier New" panose="02070309020205020404" pitchFamily="49" charset="0"/>
              </a:rPr>
              <a:t>&lt;String&gt; </a:t>
            </a:r>
            <a:r>
              <a:rPr kumimoji="1" lang="en-US" altLang="en-US" sz="1600" dirty="0" err="1" smtClean="0">
                <a:latin typeface="Courier New" panose="02070309020205020404" pitchFamily="49" charset="0"/>
                <a:cs typeface="Courier New" panose="02070309020205020404" pitchFamily="49" charset="0"/>
              </a:rPr>
              <a:t>iterator</a:t>
            </a:r>
            <a:r>
              <a:rPr kumimoji="1" lang="en-US" altLang="en-US" sz="1600" dirty="0" smtClean="0">
                <a:latin typeface="Courier New" panose="02070309020205020404" pitchFamily="49" charset="0"/>
                <a:cs typeface="Courier New" panose="02070309020205020404" pitchFamily="49" charset="0"/>
              </a:rPr>
              <a:t> = </a:t>
            </a:r>
            <a:r>
              <a:rPr kumimoji="1" lang="en-US" altLang="en-US" sz="1600" dirty="0" err="1" smtClean="0">
                <a:latin typeface="Courier New" panose="02070309020205020404" pitchFamily="49" charset="0"/>
                <a:cs typeface="Courier New" panose="02070309020205020404" pitchFamily="49" charset="0"/>
              </a:rPr>
              <a:t>hs.iterator</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while (</a:t>
            </a:r>
            <a:r>
              <a:rPr kumimoji="1" lang="en-US" altLang="en-US" sz="1600" dirty="0" err="1" smtClean="0">
                <a:latin typeface="Courier New" panose="02070309020205020404" pitchFamily="49" charset="0"/>
                <a:cs typeface="Courier New" panose="02070309020205020404" pitchFamily="49" charset="0"/>
              </a:rPr>
              <a:t>iterator.hasNext</a:t>
            </a:r>
            <a:r>
              <a:rPr kumimoji="1" lang="en-US" altLang="en-US" sz="1600" dirty="0" smtClean="0">
                <a:latin typeface="Courier New" panose="02070309020205020404" pitchFamily="49" charset="0"/>
                <a:cs typeface="Courier New" panose="02070309020205020404" pitchFamily="49" charset="0"/>
              </a:rPr>
              <a:t>()) {</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System.out.println</a:t>
            </a:r>
            <a:r>
              <a:rPr kumimoji="1" lang="en-US" altLang="en-US" sz="1600" dirty="0" smtClean="0">
                <a:latin typeface="Courier New" panose="02070309020205020404" pitchFamily="49" charset="0"/>
                <a:cs typeface="Courier New" panose="02070309020205020404" pitchFamily="49" charset="0"/>
              </a:rPr>
              <a:t>(</a:t>
            </a:r>
            <a:r>
              <a:rPr kumimoji="1" lang="en-US" altLang="en-US" sz="1600" dirty="0" err="1" smtClean="0">
                <a:latin typeface="Courier New" panose="02070309020205020404" pitchFamily="49" charset="0"/>
                <a:cs typeface="Courier New" panose="02070309020205020404" pitchFamily="49" charset="0"/>
              </a:rPr>
              <a:t>iterator.next</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13" name="矩形 12"/>
          <p:cNvSpPr/>
          <p:nvPr/>
        </p:nvSpPr>
        <p:spPr bwMode="auto">
          <a:xfrm>
            <a:off x="857224" y="1714494"/>
            <a:ext cx="2071702" cy="714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3428992" y="1500180"/>
            <a:ext cx="1714512" cy="428628"/>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添加顺序无序</a:t>
            </a:r>
            <a:endParaRPr lang="zh-CN" altLang="en-US" sz="1800" b="1" i="0" dirty="0" smtClean="0">
              <a:solidFill>
                <a:srgbClr val="000000"/>
              </a:solidFill>
              <a:latin typeface="Adobe 宋体 Std L" pitchFamily="18" charset="-122"/>
              <a:ea typeface="Adobe 宋体 Std L" pitchFamily="18" charset="-122"/>
            </a:endParaRPr>
          </a:p>
        </p:txBody>
      </p:sp>
      <p:sp>
        <p:nvSpPr>
          <p:cNvPr id="15" name="矩形 14"/>
          <p:cNvSpPr/>
          <p:nvPr/>
        </p:nvSpPr>
        <p:spPr bwMode="auto">
          <a:xfrm>
            <a:off x="857224" y="1428742"/>
            <a:ext cx="2071702"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6" name="圆角矩形标注 15"/>
          <p:cNvSpPr>
            <a:spLocks noChangeArrowheads="1"/>
          </p:cNvSpPr>
          <p:nvPr/>
        </p:nvSpPr>
        <p:spPr bwMode="auto">
          <a:xfrm>
            <a:off x="3214678" y="857238"/>
            <a:ext cx="1714512" cy="428628"/>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添加重复元素</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3" grpId="0" animBg="1"/>
      <p:bldP spid="14" grpId="0" animBg="1"/>
      <p:bldP spid="15" grpId="0" animBg="1"/>
      <p:bldP spid="1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smtClean="0"/>
              <a:t>运行结果如下：</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71552"/>
            <a:ext cx="8072462" cy="3170099"/>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a:t>
            </a:r>
            <a:r>
              <a:rPr lang="zh-CN" altLang="en-US" sz="2000" dirty="0" smtClean="0"/>
              <a:t>第</a:t>
            </a:r>
            <a:r>
              <a:rPr lang="en-US" sz="2000" dirty="0" smtClean="0"/>
              <a:t>1</a:t>
            </a:r>
            <a:r>
              <a:rPr lang="zh-CN" altLang="en-US" sz="2000" dirty="0" smtClean="0"/>
              <a:t>个</a:t>
            </a:r>
            <a:r>
              <a:rPr lang="en-US" sz="2000" dirty="0" smtClean="0"/>
              <a:t>, </a:t>
            </a:r>
            <a:r>
              <a:rPr lang="zh-CN" altLang="en-US" sz="2000" dirty="0" smtClean="0"/>
              <a:t>第</a:t>
            </a:r>
            <a:r>
              <a:rPr lang="en-US" sz="2000" dirty="0" smtClean="0"/>
              <a:t>2</a:t>
            </a:r>
            <a:r>
              <a:rPr lang="zh-CN" altLang="en-US" sz="2000" dirty="0" smtClean="0"/>
              <a:t>个</a:t>
            </a:r>
            <a:r>
              <a:rPr lang="en-US" sz="2000" dirty="0" smtClean="0"/>
              <a:t>, </a:t>
            </a:r>
            <a:r>
              <a:rPr lang="zh-CN" altLang="en-US" sz="2000" dirty="0" smtClean="0"/>
              <a:t>第</a:t>
            </a:r>
            <a:r>
              <a:rPr lang="en-US" sz="2000" dirty="0" smtClean="0"/>
              <a:t>3</a:t>
            </a:r>
            <a:r>
              <a:rPr lang="zh-CN" altLang="en-US" sz="2000" dirty="0" smtClean="0"/>
              <a:t>个</a:t>
            </a:r>
            <a:r>
              <a:rPr lang="en-US" sz="2000" dirty="0" smtClean="0"/>
              <a:t>, </a:t>
            </a:r>
            <a:r>
              <a:rPr lang="zh-CN" altLang="en-US" sz="2000" dirty="0" smtClean="0"/>
              <a:t>第</a:t>
            </a:r>
            <a:r>
              <a:rPr lang="en-US" sz="2000" dirty="0" smtClean="0"/>
              <a:t>4</a:t>
            </a:r>
            <a:r>
              <a:rPr lang="zh-CN" altLang="en-US" sz="2000" dirty="0" smtClean="0"/>
              <a:t>个</a:t>
            </a:r>
            <a:r>
              <a:rPr lang="en-US" sz="2000" dirty="0" smtClean="0"/>
              <a:t>]</a:t>
            </a:r>
            <a:endParaRPr lang="zh-CN" altLang="en-US" sz="2000" dirty="0" smtClean="0"/>
          </a:p>
          <a:p>
            <a:r>
              <a:rPr lang="zh-CN" altLang="en-US" sz="2000" dirty="0" smtClean="0"/>
              <a:t>第</a:t>
            </a:r>
            <a:r>
              <a:rPr lang="en-US" sz="2000" dirty="0" smtClean="0"/>
              <a:t>1</a:t>
            </a:r>
            <a:r>
              <a:rPr lang="zh-CN" altLang="en-US" sz="2000" dirty="0" smtClean="0"/>
              <a:t>个</a:t>
            </a:r>
            <a:endParaRPr lang="zh-CN" altLang="en-US" sz="2000" dirty="0" smtClean="0"/>
          </a:p>
          <a:p>
            <a:r>
              <a:rPr lang="zh-CN" altLang="en-US" sz="2000" dirty="0" smtClean="0"/>
              <a:t>第</a:t>
            </a:r>
            <a:r>
              <a:rPr lang="en-US" sz="2000" dirty="0" smtClean="0"/>
              <a:t>2</a:t>
            </a:r>
            <a:r>
              <a:rPr lang="zh-CN" altLang="en-US" sz="2000" dirty="0" smtClean="0"/>
              <a:t>个</a:t>
            </a:r>
            <a:endParaRPr lang="zh-CN" altLang="en-US" sz="2000" dirty="0" smtClean="0"/>
          </a:p>
          <a:p>
            <a:r>
              <a:rPr lang="zh-CN" altLang="en-US" sz="2000" dirty="0" smtClean="0"/>
              <a:t>第</a:t>
            </a:r>
            <a:r>
              <a:rPr lang="en-US" sz="2000" dirty="0" smtClean="0"/>
              <a:t>3</a:t>
            </a:r>
            <a:r>
              <a:rPr lang="zh-CN" altLang="en-US" sz="2000" dirty="0" smtClean="0"/>
              <a:t>个</a:t>
            </a:r>
            <a:endParaRPr lang="zh-CN" altLang="en-US" sz="2000" dirty="0" smtClean="0"/>
          </a:p>
          <a:p>
            <a:r>
              <a:rPr lang="zh-CN" altLang="en-US" sz="2000" dirty="0" smtClean="0"/>
              <a:t>第</a:t>
            </a:r>
            <a:r>
              <a:rPr lang="en-US" sz="2000" dirty="0" smtClean="0"/>
              <a:t>4</a:t>
            </a:r>
            <a:r>
              <a:rPr lang="zh-CN" altLang="en-US" sz="2000" dirty="0" smtClean="0"/>
              <a:t>个</a:t>
            </a:r>
            <a:endParaRPr lang="zh-CN" altLang="en-US" sz="2000" dirty="0" smtClean="0"/>
          </a:p>
          <a:p>
            <a:r>
              <a:rPr lang="en-US" sz="2000" dirty="0" smtClean="0"/>
              <a:t>------------------</a:t>
            </a:r>
            <a:endParaRPr lang="zh-CN" altLang="en-US" sz="2000" dirty="0" smtClean="0"/>
          </a:p>
          <a:p>
            <a:r>
              <a:rPr lang="zh-CN" altLang="en-US" sz="2000" dirty="0" smtClean="0"/>
              <a:t>删除后剩下的数据：</a:t>
            </a:r>
            <a:endParaRPr lang="zh-CN" altLang="en-US" sz="2000" dirty="0" smtClean="0"/>
          </a:p>
          <a:p>
            <a:r>
              <a:rPr lang="zh-CN" altLang="en-US" sz="2000" dirty="0" smtClean="0"/>
              <a:t>第</a:t>
            </a:r>
            <a:r>
              <a:rPr lang="en-US" sz="2000" dirty="0" smtClean="0"/>
              <a:t>2</a:t>
            </a:r>
            <a:r>
              <a:rPr lang="zh-CN" altLang="en-US" sz="2000" dirty="0" smtClean="0"/>
              <a:t>个</a:t>
            </a:r>
            <a:endParaRPr lang="zh-CN" altLang="en-US" sz="2000" dirty="0" smtClean="0"/>
          </a:p>
          <a:p>
            <a:r>
              <a:rPr lang="zh-CN" altLang="en-US" sz="2000" dirty="0" smtClean="0"/>
              <a:t>第</a:t>
            </a:r>
            <a:r>
              <a:rPr lang="en-US" sz="2000" dirty="0" smtClean="0"/>
              <a:t>3</a:t>
            </a:r>
            <a:r>
              <a:rPr lang="zh-CN" altLang="en-US" sz="2000" dirty="0" smtClean="0"/>
              <a:t>个</a:t>
            </a:r>
            <a:endParaRPr lang="zh-CN" altLang="en-US" sz="2000" dirty="0" smtClean="0"/>
          </a:p>
          <a:p>
            <a:r>
              <a:rPr lang="zh-CN" altLang="en-US" sz="2000" dirty="0" smtClean="0"/>
              <a:t>第</a:t>
            </a:r>
            <a:r>
              <a:rPr lang="en-US" sz="2000" dirty="0" smtClean="0"/>
              <a:t>4</a:t>
            </a:r>
            <a:r>
              <a:rPr lang="zh-CN" altLang="en-US" sz="2000" dirty="0" smtClean="0"/>
              <a:t>个</a:t>
            </a:r>
            <a:endParaRPr lang="zh-CN" altLang="en-US" sz="2000" dirty="0"/>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1428742"/>
            <a:ext cx="2214578" cy="1214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000364" y="285734"/>
            <a:ext cx="3357586" cy="928694"/>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en-US" sz="1800" b="1" i="0" dirty="0" err="1" smtClean="0">
                <a:solidFill>
                  <a:srgbClr val="000000"/>
                </a:solidFill>
                <a:latin typeface="Adobe 宋体 Std L" pitchFamily="18" charset="-122"/>
                <a:ea typeface="Adobe 宋体 Std L" pitchFamily="18" charset="-122"/>
              </a:rPr>
              <a:t>TreeSet</a:t>
            </a:r>
            <a:r>
              <a:rPr lang="zh-CN" altLang="en-US" sz="1800" b="1" i="0" dirty="0" smtClean="0">
                <a:solidFill>
                  <a:srgbClr val="000000"/>
                </a:solidFill>
                <a:latin typeface="Adobe 宋体 Std L" pitchFamily="18" charset="-122"/>
                <a:ea typeface="Adobe 宋体 Std L" pitchFamily="18" charset="-122"/>
              </a:rPr>
              <a:t>集合中不能包含重复元素，输出的元素都是有序的</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00" name="矩形 99"/>
          <p:cNvSpPr/>
          <p:nvPr/>
        </p:nvSpPr>
        <p:spPr>
          <a:xfrm>
            <a:off x="543560" y="639445"/>
            <a:ext cx="8191500" cy="3006090"/>
          </a:xfrm>
          <a:prstGeom prst="rect">
            <a:avLst/>
          </a:prstGeom>
          <a:noFill/>
          <a:ln w="9525">
            <a:noFill/>
            <a:miter lim="800000"/>
          </a:ln>
        </p:spPr>
        <p:txBody>
          <a:bodyPr vert="horz" wrap="square" lIns="91440" tIns="45720" rIns="91440" bIns="45720" numCol="1" rtlCol="0" anchor="t" anchorCtr="0" compatLnSpc="1">
            <a:normAutofit/>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zh-CN" altLang="en-US" sz="2000" b="1" dirty="0" smtClean="0">
                <a:latin typeface="Adobe 宋体 Std L" pitchFamily="18" charset="-122"/>
                <a:ea typeface="Adobe 宋体 Std L" pitchFamily="18" charset="-122"/>
                <a:cs typeface="华文细黑" panose="02010600040101010101" pitchFamily="2" charset="-122"/>
                <a:sym typeface="+mn-ea"/>
              </a:rPr>
              <a:t>TreeSet排序时，会调用元素的compareTo(</a:t>
            </a:r>
            <a:r>
              <a:rPr lang="zh-CN" altLang="en-US" sz="2000" b="1" dirty="0" smtClean="0">
                <a:latin typeface="Adobe 宋体 Std L" pitchFamily="18" charset="-122"/>
                <a:ea typeface="Adobe 宋体 Std L" pitchFamily="18" charset="-122"/>
                <a:cs typeface="华文细黑" panose="02010600040101010101" pitchFamily="2" charset="-122"/>
                <a:sym typeface="+mn-ea"/>
                <a:hlinkClick r:id="rId1" tooltip="Comparable 中的类型参数"/>
              </a:rPr>
              <a:t>T</a:t>
            </a:r>
            <a:r>
              <a:rPr lang="zh-CN" altLang="en-US" sz="2000" b="1" dirty="0" smtClean="0">
                <a:latin typeface="Adobe 宋体 Std L" pitchFamily="18" charset="-122"/>
                <a:ea typeface="Adobe 宋体 Std L" pitchFamily="18" charset="-122"/>
                <a:cs typeface="华文细黑" panose="02010600040101010101" pitchFamily="2" charset="-122"/>
                <a:sym typeface="+mn-ea"/>
              </a:rPr>
              <a:t> o)方法，或根据创建 set 时提供的 </a:t>
            </a:r>
            <a:r>
              <a:rPr lang="zh-CN" altLang="en-US" sz="2000" b="1" dirty="0" smtClean="0">
                <a:latin typeface="Adobe 宋体 Std L" pitchFamily="18" charset="-122"/>
                <a:ea typeface="Adobe 宋体 Std L" pitchFamily="18" charset="-122"/>
                <a:cs typeface="华文细黑" panose="02010600040101010101" pitchFamily="2" charset="-122"/>
                <a:sym typeface="+mn-ea"/>
                <a:hlinkClick r:id="rId2" tooltip="java.util 中的接口"/>
              </a:rPr>
              <a:t>Comparator</a:t>
            </a:r>
            <a:r>
              <a:rPr lang="zh-CN" altLang="en-US" sz="2000" b="1" dirty="0" smtClean="0">
                <a:latin typeface="Adobe 宋体 Std L" pitchFamily="18" charset="-122"/>
                <a:ea typeface="Adobe 宋体 Std L" pitchFamily="18" charset="-122"/>
                <a:cs typeface="华文细黑" panose="02010600040101010101" pitchFamily="2" charset="-122"/>
                <a:sym typeface="+mn-ea"/>
              </a:rPr>
              <a:t> 进行排序，这意味着TreeSet中的元素要实现Comparable接口，或者有一个自定义的比较器Comparator。下述代码演示元素实现Comparable接口，TreeSet根据元素覆写的compareTo方法进行排序。【代码8- 11】ComparableTreeSet.java</a:t>
            </a:r>
            <a:endParaRPr lang="zh-CN" altLang="en-US" sz="2000" b="1" dirty="0" smtClean="0">
              <a:latin typeface="Adobe 宋体 Std L" pitchFamily="18" charset="-122"/>
              <a:ea typeface="Adobe 宋体 Std L" pitchFamily="18" charset="-122"/>
              <a:cs typeface="华文细黑" panose="02010600040101010101" pitchFamily="2"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857250" y="1000114"/>
            <a:ext cx="7215212" cy="928694"/>
          </a:xfrm>
        </p:spPr>
        <p:txBody>
          <a:bodyPr/>
          <a:lstStyle/>
          <a:p>
            <a:r>
              <a:rPr dirty="0"/>
              <a:t>因</a:t>
            </a:r>
            <a:r>
              <a:rPr lang="en-US" dirty="0" err="1"/>
              <a:t>EnumSet</a:t>
            </a:r>
            <a:r>
              <a:rPr dirty="0"/>
              <a:t>涉及枚举类型，其具体使用参见本书</a:t>
            </a:r>
            <a:r>
              <a:rPr lang="en-US" dirty="0"/>
              <a:t>15</a:t>
            </a:r>
            <a:r>
              <a:rPr dirty="0"/>
              <a:t>章</a:t>
            </a:r>
            <a:r>
              <a:rPr dirty="0" smtClean="0"/>
              <a:t>。</a:t>
            </a:r>
            <a:endParaRPr dirty="0">
              <a:latin typeface="Times New Roman" panose="02020603050405020304" pitchFamily="18" charset="0"/>
              <a:cs typeface="Times New Roman" panose="02020603050405020304"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1" cstate="print">
            <a:duotone>
              <a:schemeClr val="accent1">
                <a:shade val="45000"/>
                <a:satMod val="135000"/>
              </a:schemeClr>
              <a:prstClr val="white"/>
            </a:duotone>
          </a:blip>
          <a:stretch>
            <a:fillRect/>
          </a:stretch>
        </p:blipFill>
        <p:spPr>
          <a:xfrm>
            <a:off x="227052" y="1176027"/>
            <a:ext cx="484014" cy="484014"/>
          </a:xfrm>
          <a:prstGeom prst="rect">
            <a:avLst/>
          </a:prstGeom>
        </p:spPr>
      </p:pic>
      <p:sp>
        <p:nvSpPr>
          <p:cNvPr id="12" name="文本框 6"/>
          <p:cNvSpPr txBox="1"/>
          <p:nvPr/>
        </p:nvSpPr>
        <p:spPr>
          <a:xfrm>
            <a:off x="192061" y="1628986"/>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
        <p:nvSpPr>
          <p:cNvPr id="13" name="标题 12"/>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从</a:t>
            </a:r>
            <a:r>
              <a:rPr dirty="0"/>
              <a:t>JDK 5.0</a:t>
            </a:r>
            <a:r>
              <a:rPr lang="zh-CN" dirty="0"/>
              <a:t>开始，</a:t>
            </a:r>
            <a:r>
              <a:rPr dirty="0"/>
              <a:t>Java</a:t>
            </a:r>
            <a:r>
              <a:rPr lang="zh-CN" dirty="0"/>
              <a:t>增加对泛型的支持。使用泛型之后就不会出现上述问题。泛型的好处是在程序编译期会对类型进行检查，捕捉类型不匹配错误，以免引起</a:t>
            </a:r>
            <a:r>
              <a:rPr dirty="0"/>
              <a:t>ClassCastException</a:t>
            </a:r>
            <a:r>
              <a:rPr lang="zh-CN" dirty="0"/>
              <a:t>异常；而且泛型不需要进行强制转换，数据类型都是自动转换的</a:t>
            </a:r>
            <a:r>
              <a:rPr lang="zh-CN" dirty="0" smtClean="0"/>
              <a:t>。</a:t>
            </a:r>
            <a:endParaRPr dirty="0" smtClean="0"/>
          </a:p>
          <a:p>
            <a:r>
              <a:rPr lang="zh-CN" dirty="0"/>
              <a:t>泛型经常使用在类、接口和方法的定义中，分别称为泛型类、泛型接口和泛型方法。泛型类是引用类型，在内存堆</a:t>
            </a:r>
            <a:r>
              <a:rPr lang="zh-CN" dirty="0" smtClean="0"/>
              <a:t>中</a:t>
            </a:r>
            <a:r>
              <a:rPr lang="zh-CN" altLang="en-US" dirty="0" smtClean="0"/>
              <a:t>。</a:t>
            </a:r>
            <a:endParaRPr lang="zh-CN" dirty="0"/>
          </a:p>
          <a:p>
            <a:endParaRPr lang="zh-CN" altLang="en-US" dirty="0" smtClean="0"/>
          </a:p>
          <a:p>
            <a:endParaRPr lang="en-US" altLang="zh-CN" dirty="0" smtClean="0"/>
          </a:p>
          <a:p>
            <a:endParaRPr lang="en-US" altLang="zh-CN" dirty="0" smtClean="0"/>
          </a:p>
          <a:p>
            <a:endParaRPr lang="zh-CN" altLang="en-US" dirty="0"/>
          </a:p>
        </p:txBody>
      </p:sp>
      <p:sp>
        <p:nvSpPr>
          <p:cNvPr id="6" name="标题 5"/>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lang="zh-CN" dirty="0"/>
              <a:t>队列</a:t>
            </a:r>
            <a:r>
              <a:rPr dirty="0"/>
              <a:t>Queue</a:t>
            </a:r>
            <a:r>
              <a:rPr lang="zh-CN" dirty="0"/>
              <a:t>通常以“先进先出（</a:t>
            </a:r>
            <a:r>
              <a:rPr dirty="0"/>
              <a:t>FIFO</a:t>
            </a:r>
            <a:r>
              <a:rPr lang="zh-CN" dirty="0"/>
              <a:t>）”的方式排序各个元素，即最先入队的元素最先出队。</a:t>
            </a:r>
            <a:r>
              <a:rPr dirty="0"/>
              <a:t>Queue</a:t>
            </a:r>
            <a:r>
              <a:rPr lang="zh-CN" dirty="0"/>
              <a:t>接口继承</a:t>
            </a:r>
            <a:r>
              <a:rPr dirty="0"/>
              <a:t>Collection</a:t>
            </a:r>
            <a:r>
              <a:rPr lang="zh-CN" dirty="0"/>
              <a:t>接口，</a:t>
            </a:r>
            <a:r>
              <a:rPr lang="zh-CN" dirty="0" smtClean="0"/>
              <a:t>除了Collection接口</a:t>
            </a:r>
            <a:r>
              <a:rPr lang="zh-CN" dirty="0"/>
              <a:t>中的基本操作外，还提供了队列的插入、提取和检查操作，且每个操作都存在两种形式：一种操作失败时抛出异常；另一种操作失败时返回一个特殊值（</a:t>
            </a:r>
            <a:r>
              <a:rPr dirty="0"/>
              <a:t>null</a:t>
            </a:r>
            <a:r>
              <a:rPr lang="zh-CN" dirty="0"/>
              <a:t>或</a:t>
            </a:r>
            <a:r>
              <a:rPr dirty="0"/>
              <a:t>false</a:t>
            </a:r>
            <a:r>
              <a:rPr lang="zh-CN" dirty="0"/>
              <a:t>） </a:t>
            </a:r>
            <a:r>
              <a:rPr lang="zh-CN" altLang="en-US" dirty="0" smtClean="0"/>
              <a:t>。</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8.3.4 Queue</a:t>
            </a:r>
            <a:r>
              <a:rPr dirty="0" smtClean="0"/>
              <a:t>接口及其实现类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071834"/>
          </a:xfrm>
        </p:spPr>
        <p:txBody>
          <a:bodyPr/>
          <a:lstStyle/>
          <a:p>
            <a:r>
              <a:rPr dirty="0"/>
              <a:t>Queue</a:t>
            </a:r>
            <a:r>
              <a:rPr lang="zh-CN" dirty="0"/>
              <a:t>接口中</a:t>
            </a:r>
            <a:r>
              <a:rPr lang="zh-CN" dirty="0" smtClean="0"/>
              <a:t>的</a:t>
            </a:r>
            <a:r>
              <a:rPr lang="zh-CN" altLang="en-US" dirty="0"/>
              <a:t>常用</a:t>
            </a:r>
            <a:r>
              <a:rPr lang="zh-CN" dirty="0" smtClean="0"/>
              <a:t>方法</a:t>
            </a:r>
            <a:r>
              <a:rPr lang="zh-CN" altLang="en-US" dirty="0" smtClean="0"/>
              <a:t>列表如下：</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785786" y="1357304"/>
          <a:ext cx="8143932" cy="2634508"/>
        </p:xfrm>
        <a:graphic>
          <a:graphicData uri="http://schemas.openxmlformats.org/drawingml/2006/table">
            <a:tbl>
              <a:tblPr/>
              <a:tblGrid>
                <a:gridCol w="2120251"/>
                <a:gridCol w="6023681"/>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element()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获取队头元素，但不移除此队列的头</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offer(E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将指定元素插入此队列，当队列有容量限制时，该方法通常要优于</a:t>
                      </a:r>
                      <a:r>
                        <a:rPr lang="en-US" sz="1400" kern="100" dirty="0">
                          <a:solidFill>
                            <a:schemeClr val="dk1"/>
                          </a:solidFill>
                          <a:latin typeface="Times New Roman" panose="02020603050405020304"/>
                          <a:ea typeface="宋体" panose="02010600030101010101" pitchFamily="2" charset="-122"/>
                          <a:cs typeface="Times New Roman" panose="02020603050405020304"/>
                          <a:hlinkClick r:id="rId1" action="ppaction://hlinkfile"/>
                        </a:rPr>
                        <a:t>add()</a:t>
                      </a:r>
                      <a:r>
                        <a:rPr lang="zh-CN" sz="1400" kern="100" dirty="0">
                          <a:solidFill>
                            <a:schemeClr val="dk1"/>
                          </a:solidFill>
                          <a:latin typeface="Times New Roman" panose="02020603050405020304"/>
                          <a:ea typeface="宋体" panose="02010600030101010101" pitchFamily="2" charset="-122"/>
                          <a:cs typeface="Times New Roman" panose="02020603050405020304"/>
                        </a:rPr>
                        <a:t>方法，后者可能无法插入元素，而只是抛出一个异常</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peek()</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查看队头元素，但不移除此队列的头，如果此队列为空，则返回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null</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poll()</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获取并移除此队列的头，如果此队列为空，则返回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null</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remove()</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获取并移除此队列的头</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071834"/>
          </a:xfrm>
        </p:spPr>
        <p:txBody>
          <a:bodyPr/>
          <a:lstStyle/>
          <a:p>
            <a:r>
              <a:rPr dirty="0"/>
              <a:t>Deque(double ended queue</a:t>
            </a:r>
            <a:r>
              <a:rPr lang="zh-CN" dirty="0"/>
              <a:t>，双端队列</a:t>
            </a:r>
            <a:r>
              <a:rPr dirty="0"/>
              <a:t>)</a:t>
            </a:r>
            <a:r>
              <a:rPr lang="zh-CN" dirty="0"/>
              <a:t>是</a:t>
            </a:r>
            <a:r>
              <a:rPr dirty="0"/>
              <a:t>Queue</a:t>
            </a:r>
            <a:r>
              <a:rPr lang="zh-CN" dirty="0"/>
              <a:t>的子接口，支持在队列的两端插入和移除元素。</a:t>
            </a:r>
            <a:r>
              <a:rPr dirty="0"/>
              <a:t>Deque</a:t>
            </a:r>
            <a:r>
              <a:rPr lang="zh-CN" dirty="0"/>
              <a:t>接口中定义在双端队列两端插入、移除和检查元素的方法，其常用方法</a:t>
            </a:r>
            <a:r>
              <a:rPr lang="zh-CN" altLang="en-US" dirty="0" smtClean="0"/>
              <a:t>列表如下：</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642910" y="2214560"/>
          <a:ext cx="8143932" cy="2634508"/>
        </p:xfrm>
        <a:graphic>
          <a:graphicData uri="http://schemas.openxmlformats.org/drawingml/2006/table">
            <a:tbl>
              <a:tblPr/>
              <a:tblGrid>
                <a:gridCol w="2120251"/>
                <a:gridCol w="6023681"/>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addFirst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将指定元素插入此双端队列的开头，插入失败将抛出异常</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addLast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将指定元素插入此双端队列的末尾，插入失败将抛出异常</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getFirst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获取但不移除此双端队列的第一个元素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getLast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获取但不移除此双端队列的最后一个元素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offerFirst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将指定的元素插入此双端队列的开头</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500034" y="1008812"/>
          <a:ext cx="8143932" cy="3491764"/>
        </p:xfrm>
        <a:graphic>
          <a:graphicData uri="http://schemas.openxmlformats.org/drawingml/2006/table">
            <a:tbl>
              <a:tblPr/>
              <a:tblGrid>
                <a:gridCol w="2120251"/>
                <a:gridCol w="6023681"/>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marL="0" algn="just" defTabSz="914400" rtl="0" eaLnBrk="1" latinLnBrk="0" hangingPunct="1">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offerLast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将指定的元素插入此双端队列的末尾</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peekFirst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获取但不移除此双端队列的第一个元素，如果此双端队列为空，则返回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null</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peekLast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获取但不移除此双端队列的最后一个元素，如果此双端队列为空，则返回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null</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pollFirst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获取并移除此双端队列的第一个元素，如果此双端队列为空，则返回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null</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pollLast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获取并移除此双端队列的最后一个元素，如果此双端队列为空，则返回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null</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removeFirst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获取并移除此双端队列第一个元素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marL="0" algn="just" defTabSz="914400" rtl="0" eaLnBrk="1" latinLnBrk="0" hangingPunct="1">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removeLast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获取并移除此双端队列的最后一个元素</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lang="zh-CN" dirty="0"/>
              <a:t>链接列表</a:t>
            </a:r>
            <a:r>
              <a:rPr dirty="0"/>
              <a:t>LinkedList</a:t>
            </a:r>
            <a:r>
              <a:rPr lang="zh-CN" dirty="0"/>
              <a:t>是</a:t>
            </a:r>
            <a:r>
              <a:rPr dirty="0"/>
              <a:t>Deque</a:t>
            </a:r>
            <a:r>
              <a:rPr lang="zh-CN" dirty="0"/>
              <a:t>和</a:t>
            </a:r>
            <a:r>
              <a:rPr dirty="0"/>
              <a:t>List</a:t>
            </a:r>
            <a:r>
              <a:rPr lang="zh-CN" dirty="0"/>
              <a:t>两个接口的实现类，兼具队列和列表两种特性，是最常使用的集合类之一。</a:t>
            </a:r>
            <a:r>
              <a:rPr dirty="0"/>
              <a:t>LinkedList</a:t>
            </a:r>
            <a:r>
              <a:rPr lang="zh-CN" dirty="0"/>
              <a:t>不是基于线程安全的，如果多个线程同时访问一个</a:t>
            </a:r>
            <a:r>
              <a:rPr dirty="0"/>
              <a:t>LinkedList</a:t>
            </a:r>
            <a:r>
              <a:rPr lang="zh-CN" dirty="0"/>
              <a:t>实例，而其中至少有一个线程从结构上修改该列表时，则必须有外部代码手动保持同步</a:t>
            </a:r>
            <a:r>
              <a:rPr lang="zh-CN" dirty="0" smtClean="0"/>
              <a:t>。</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a:t>
            </a:r>
            <a:r>
              <a:rPr lang="zh-CN" dirty="0" smtClean="0"/>
              <a:t>代码</a:t>
            </a:r>
            <a:r>
              <a:rPr dirty="0" smtClean="0"/>
              <a:t>LinkedListDemo.java</a:t>
            </a:r>
            <a:r>
              <a:rPr lang="zh-CN" altLang="en-US" dirty="0" smtClean="0"/>
              <a:t>（代码</a:t>
            </a:r>
            <a:r>
              <a:rPr dirty="0" smtClean="0"/>
              <a:t>1</a:t>
            </a:r>
            <a:r>
              <a:rPr lang="zh-CN" altLang="en-US" dirty="0" smtClean="0"/>
              <a:t>）</a:t>
            </a:r>
            <a:r>
              <a:rPr lang="zh-CN" dirty="0" smtClean="0"/>
              <a:t>演示</a:t>
            </a:r>
            <a:r>
              <a:rPr dirty="0"/>
              <a:t>LinkedList</a:t>
            </a:r>
            <a:r>
              <a:rPr lang="zh-CN" dirty="0"/>
              <a:t>的使用</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71552"/>
            <a:ext cx="8072462" cy="35394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使用泛型</a:t>
            </a:r>
            <a:r>
              <a:rPr kumimoji="1" lang="en-US" altLang="en-US" sz="1400" dirty="0" err="1" smtClean="0">
                <a:latin typeface="Courier New" panose="02070309020205020404" pitchFamily="49" charset="0"/>
                <a:cs typeface="Courier New" panose="02070309020205020404" pitchFamily="49" charset="0"/>
              </a:rPr>
              <a:t>LinkedList</a:t>
            </a:r>
            <a:r>
              <a:rPr kumimoji="1" lang="zh-CN" altLang="en-US" sz="1400" dirty="0" smtClean="0">
                <a:latin typeface="Courier New" panose="02070309020205020404" pitchFamily="49" charset="0"/>
                <a:cs typeface="Courier New" panose="02070309020205020404" pitchFamily="49" charset="0"/>
              </a:rPr>
              <a:t>集合</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LinkedList</a:t>
            </a:r>
            <a:r>
              <a:rPr kumimoji="1" lang="en-US" altLang="en-US" sz="1400" dirty="0" smtClean="0">
                <a:latin typeface="Courier New" panose="02070309020205020404" pitchFamily="49" charset="0"/>
                <a:cs typeface="Courier New" panose="02070309020205020404" pitchFamily="49" charset="0"/>
              </a:rPr>
              <a:t>&lt;String&gt; books = new </a:t>
            </a:r>
            <a:r>
              <a:rPr kumimoji="1" lang="en-US" altLang="en-US" sz="1400" dirty="0" err="1" smtClean="0">
                <a:latin typeface="Courier New" panose="02070309020205020404" pitchFamily="49" charset="0"/>
                <a:cs typeface="Courier New" panose="02070309020205020404" pitchFamily="49" charset="0"/>
              </a:rPr>
              <a:t>LinkedList</a:t>
            </a:r>
            <a:r>
              <a:rPr kumimoji="1" lang="en-US" altLang="en-US" sz="1400" dirty="0" smtClean="0">
                <a:latin typeface="Courier New" panose="02070309020205020404" pitchFamily="49" charset="0"/>
                <a:cs typeface="Courier New" panose="02070309020205020404" pitchFamily="49" charset="0"/>
              </a:rPr>
              <a:t>&lt;&gt;();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在队尾添加元素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books.offer</a:t>
            </a:r>
            <a:r>
              <a:rPr kumimoji="1" lang="en-US" altLang="en-US" sz="1400" dirty="0" smtClean="0">
                <a:latin typeface="Courier New" panose="02070309020205020404" pitchFamily="49" charset="0"/>
                <a:cs typeface="Courier New" panose="02070309020205020404" pitchFamily="49" charset="0"/>
              </a:rPr>
              <a:t>(“Java8</a:t>
            </a:r>
            <a:r>
              <a:rPr kumimoji="1" lang="zh-CN" altLang="en-US" sz="1400" dirty="0" smtClean="0">
                <a:latin typeface="Courier New" panose="02070309020205020404" pitchFamily="49" charset="0"/>
                <a:cs typeface="Courier New" panose="02070309020205020404" pitchFamily="49" charset="0"/>
              </a:rPr>
              <a:t>程序设计</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在队头添加元素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books.push</a:t>
            </a:r>
            <a:r>
              <a:rPr kumimoji="1" lang="en-US" altLang="en-US" sz="1400" dirty="0" smtClean="0">
                <a:latin typeface="Courier New" panose="02070309020205020404" pitchFamily="49" charset="0"/>
                <a:cs typeface="Courier New" panose="02070309020205020404" pitchFamily="49" charset="0"/>
              </a:rPr>
              <a:t>(“Java EE</a:t>
            </a:r>
            <a:r>
              <a:rPr kumimoji="1" lang="zh-CN" altLang="en-US" sz="1400" dirty="0" smtClean="0">
                <a:latin typeface="Courier New" panose="02070309020205020404" pitchFamily="49" charset="0"/>
                <a:cs typeface="Courier New" panose="02070309020205020404" pitchFamily="49" charset="0"/>
              </a:rPr>
              <a:t>企业应用开发</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在队头添加元素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books.offerFirst</a:t>
            </a:r>
            <a:r>
              <a:rPr kumimoji="1" lang="en-US" altLang="en-US" sz="1400" dirty="0" smtClean="0">
                <a:latin typeface="Courier New" panose="02070309020205020404" pitchFamily="49" charset="0"/>
                <a:cs typeface="Courier New" panose="02070309020205020404" pitchFamily="49" charset="0"/>
              </a:rPr>
              <a:t>(“C++</a:t>
            </a:r>
            <a:r>
              <a:rPr kumimoji="1" lang="zh-CN" altLang="en-US" sz="1400" dirty="0" smtClean="0">
                <a:latin typeface="Courier New" panose="02070309020205020404" pitchFamily="49" charset="0"/>
                <a:cs typeface="Courier New" panose="02070309020205020404" pitchFamily="49" charset="0"/>
              </a:rPr>
              <a:t>程序设计</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在队尾添加元素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books.offerLast</a:t>
            </a:r>
            <a:r>
              <a:rPr kumimoji="1" lang="en-US" altLang="en-US" sz="1400" dirty="0" smtClean="0">
                <a:latin typeface="Courier New" panose="02070309020205020404" pitchFamily="49" charset="0"/>
                <a:cs typeface="Courier New" panose="02070309020205020404" pitchFamily="49" charset="0"/>
              </a:rPr>
              <a:t>(“C#</a:t>
            </a:r>
            <a:r>
              <a:rPr kumimoji="1" lang="zh-CN" altLang="en-US" sz="1400" dirty="0" smtClean="0">
                <a:latin typeface="Courier New" panose="02070309020205020404" pitchFamily="49" charset="0"/>
                <a:cs typeface="Courier New" panose="02070309020205020404" pitchFamily="49" charset="0"/>
              </a:rPr>
              <a:t>应用开发</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 </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(books);</a:t>
            </a:r>
            <a:r>
              <a:rPr kumimoji="1" lang="zh-CN" altLang="en-US" sz="1400" dirty="0" smtClean="0">
                <a:latin typeface="Courier New" panose="02070309020205020404" pitchFamily="49" charset="0"/>
                <a:cs typeface="Courier New" panose="02070309020205020404" pitchFamily="49" charset="0"/>
              </a:rPr>
              <a:t> </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foreach</a:t>
            </a:r>
            <a:r>
              <a:rPr kumimoji="1" lang="zh-CN" altLang="en-US" sz="1400" dirty="0" smtClean="0">
                <a:latin typeface="Courier New" panose="02070309020205020404" pitchFamily="49" charset="0"/>
                <a:cs typeface="Courier New" panose="02070309020205020404" pitchFamily="49" charset="0"/>
              </a:rPr>
              <a:t>遍历：</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(String </a:t>
            </a:r>
            <a:r>
              <a:rPr kumimoji="1" lang="en-US" altLang="en-US" sz="1400" dirty="0" err="1" smtClean="0">
                <a:latin typeface="Courier New" panose="02070309020205020404" pitchFamily="49" charset="0"/>
                <a:cs typeface="Courier New" panose="02070309020205020404" pitchFamily="49" charset="0"/>
              </a:rPr>
              <a:t>str</a:t>
            </a:r>
            <a:r>
              <a:rPr kumimoji="1" lang="en-US" altLang="en-US" sz="1400" dirty="0" smtClean="0">
                <a:latin typeface="Courier New" panose="02070309020205020404" pitchFamily="49" charset="0"/>
                <a:cs typeface="Courier New" panose="02070309020205020404" pitchFamily="49" charset="0"/>
              </a:rPr>
              <a:t> : books)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str</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dirty="0" smtClean="0"/>
              <a:t>LinkedListDemo.java</a:t>
            </a:r>
            <a:r>
              <a:rPr lang="zh-CN" altLang="en-US" dirty="0" smtClean="0"/>
              <a:t>（代码</a:t>
            </a:r>
            <a:r>
              <a:rPr dirty="0" smtClean="0"/>
              <a:t>2</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000114"/>
            <a:ext cx="8072462" cy="4185761"/>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按索引访问遍历：</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a:t>
            </a:r>
            <a:r>
              <a:rPr kumimoji="1" lang="en-US" altLang="en-US" sz="1400" dirty="0" err="1" smtClean="0">
                <a:latin typeface="Courier New" panose="02070309020205020404" pitchFamily="49" charset="0"/>
                <a:cs typeface="Courier New" panose="02070309020205020404" pitchFamily="49" charset="0"/>
              </a:rPr>
              <a:t>int</a:t>
            </a:r>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i</a:t>
            </a:r>
            <a:r>
              <a:rPr kumimoji="1" lang="en-US" altLang="en-US" sz="1400" dirty="0" smtClean="0">
                <a:latin typeface="Courier New" panose="02070309020205020404" pitchFamily="49" charset="0"/>
                <a:cs typeface="Courier New" panose="02070309020205020404" pitchFamily="49" charset="0"/>
              </a:rPr>
              <a:t> = 0; </a:t>
            </a:r>
            <a:r>
              <a:rPr kumimoji="1" lang="en-US" altLang="en-US" sz="1400" dirty="0" err="1" smtClean="0">
                <a:latin typeface="Courier New" panose="02070309020205020404" pitchFamily="49" charset="0"/>
                <a:cs typeface="Courier New" panose="02070309020205020404" pitchFamily="49" charset="0"/>
              </a:rPr>
              <a:t>i</a:t>
            </a:r>
            <a:r>
              <a:rPr kumimoji="1" lang="en-US" altLang="en-US" sz="1400" dirty="0" smtClean="0">
                <a:latin typeface="Courier New" panose="02070309020205020404" pitchFamily="49" charset="0"/>
                <a:cs typeface="Courier New" panose="02070309020205020404" pitchFamily="49" charset="0"/>
              </a:rPr>
              <a:t> &lt; </a:t>
            </a:r>
            <a:r>
              <a:rPr kumimoji="1" lang="en-US" altLang="en-US" sz="1400" dirty="0" err="1" smtClean="0">
                <a:latin typeface="Courier New" panose="02070309020205020404" pitchFamily="49" charset="0"/>
                <a:cs typeface="Courier New" panose="02070309020205020404" pitchFamily="49" charset="0"/>
              </a:rPr>
              <a:t>books.size</a:t>
            </a:r>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i</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books.get</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i</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 </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访问、并不删除栈顶的元素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peekFirst</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books.peekFirst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访问、并不删除队列的最后一个元素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peekLast</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books.peekLast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将栈顶的元素弹出</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栈</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(“pop</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 + books.pop());</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访问、并删除队列的最后一个元素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pollLast</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books.pollLast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 </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删除后剩下的数据：</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Iterator</a:t>
            </a:r>
            <a:r>
              <a:rPr kumimoji="1" lang="en-US" altLang="en-US" sz="1400" dirty="0" smtClean="0">
                <a:latin typeface="Courier New" panose="02070309020205020404" pitchFamily="49" charset="0"/>
                <a:cs typeface="Courier New" panose="02070309020205020404" pitchFamily="49" charset="0"/>
              </a:rPr>
              <a:t>&lt;String&gt; </a:t>
            </a:r>
            <a:r>
              <a:rPr kumimoji="1" lang="en-US" altLang="en-US" sz="1400" dirty="0" err="1" smtClean="0">
                <a:latin typeface="Courier New" panose="02070309020205020404" pitchFamily="49" charset="0"/>
                <a:cs typeface="Courier New" panose="02070309020205020404" pitchFamily="49" charset="0"/>
              </a:rPr>
              <a:t>iterator</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books.iterator</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while (</a:t>
            </a:r>
            <a:r>
              <a:rPr kumimoji="1" lang="en-US" altLang="en-US" sz="1400" dirty="0" err="1" smtClean="0">
                <a:latin typeface="Courier New" panose="02070309020205020404" pitchFamily="49" charset="0"/>
                <a:cs typeface="Courier New" panose="02070309020205020404" pitchFamily="49" charset="0"/>
              </a:rPr>
              <a:t>iterator.hasNext</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iterator.next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07375" cy="3857649"/>
          </a:xfrm>
        </p:spPr>
        <p:txBody>
          <a:bodyPr/>
          <a:lstStyle/>
          <a:p>
            <a:r>
              <a:rPr lang="zh-CN" altLang="en-US" dirty="0" smtClean="0"/>
              <a:t>运行结果如下（结果</a:t>
            </a:r>
            <a:r>
              <a:rPr smtClean="0"/>
              <a:t>1</a:t>
            </a:r>
            <a:r>
              <a:rPr lang="zh-CN" altLang="en-US"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357866"/>
            <a:ext cx="8072462" cy="37856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[C++</a:t>
            </a:r>
            <a:r>
              <a:rPr lang="zh-CN" altLang="en-US" sz="2000" dirty="0" smtClean="0"/>
              <a:t>程序设计</a:t>
            </a:r>
            <a:r>
              <a:rPr lang="en-US" sz="2000" dirty="0" smtClean="0"/>
              <a:t>, Java EE</a:t>
            </a:r>
            <a:r>
              <a:rPr lang="zh-CN" altLang="en-US" sz="2000" dirty="0" smtClean="0"/>
              <a:t>企业应用开发</a:t>
            </a:r>
            <a:r>
              <a:rPr lang="en-US" sz="2000" dirty="0" smtClean="0"/>
              <a:t>, Java8</a:t>
            </a:r>
            <a:r>
              <a:rPr lang="zh-CN" altLang="en-US" sz="2000" dirty="0" smtClean="0"/>
              <a:t>程序设计</a:t>
            </a:r>
            <a:r>
              <a:rPr lang="en-US" sz="2000" dirty="0" smtClean="0"/>
              <a:t>, C#</a:t>
            </a:r>
            <a:r>
              <a:rPr lang="zh-CN" altLang="en-US" sz="2000" dirty="0" smtClean="0"/>
              <a:t>应用开发</a:t>
            </a:r>
            <a:r>
              <a:rPr lang="en-US" sz="2000" dirty="0" smtClean="0"/>
              <a:t>]</a:t>
            </a:r>
            <a:endParaRPr lang="zh-CN" altLang="en-US" sz="2000" dirty="0" smtClean="0"/>
          </a:p>
          <a:p>
            <a:r>
              <a:rPr lang="en-US" sz="2000" dirty="0" err="1" smtClean="0"/>
              <a:t>foreach</a:t>
            </a:r>
            <a:r>
              <a:rPr lang="zh-CN" altLang="en-US" sz="2000" dirty="0" smtClean="0"/>
              <a:t>遍历：</a:t>
            </a:r>
            <a:endParaRPr lang="zh-CN" altLang="en-US" sz="2000" dirty="0" smtClean="0"/>
          </a:p>
          <a:p>
            <a:r>
              <a:rPr lang="en-US" sz="2000" dirty="0" smtClean="0"/>
              <a:t>C++</a:t>
            </a:r>
            <a:r>
              <a:rPr lang="zh-CN" altLang="en-US" sz="2000" dirty="0" smtClean="0"/>
              <a:t>程序设计</a:t>
            </a:r>
            <a:endParaRPr lang="zh-CN" altLang="en-US" sz="2000" dirty="0" smtClean="0"/>
          </a:p>
          <a:p>
            <a:r>
              <a:rPr lang="en-US" sz="2000" dirty="0" smtClean="0"/>
              <a:t>Java EE</a:t>
            </a:r>
            <a:r>
              <a:rPr lang="zh-CN" altLang="en-US" sz="2000" dirty="0" smtClean="0"/>
              <a:t>企业应用开发</a:t>
            </a:r>
            <a:endParaRPr lang="zh-CN" altLang="en-US" sz="2000" dirty="0" smtClean="0"/>
          </a:p>
          <a:p>
            <a:r>
              <a:rPr lang="en-US" sz="2000" dirty="0" smtClean="0"/>
              <a:t>Java8</a:t>
            </a:r>
            <a:r>
              <a:rPr lang="zh-CN" altLang="en-US" sz="2000" dirty="0" smtClean="0"/>
              <a:t>程序设计</a:t>
            </a:r>
            <a:endParaRPr lang="zh-CN" altLang="en-US" sz="2000" dirty="0" smtClean="0"/>
          </a:p>
          <a:p>
            <a:r>
              <a:rPr lang="en-US" sz="2000" dirty="0" smtClean="0"/>
              <a:t>C#</a:t>
            </a:r>
            <a:r>
              <a:rPr lang="zh-CN" altLang="en-US" sz="2000" dirty="0" smtClean="0"/>
              <a:t>应用开发</a:t>
            </a:r>
            <a:endParaRPr lang="zh-CN" altLang="en-US" sz="2000" dirty="0" smtClean="0"/>
          </a:p>
          <a:p>
            <a:r>
              <a:rPr lang="en-US" sz="2000" dirty="0" smtClean="0"/>
              <a:t>------------------</a:t>
            </a:r>
            <a:endParaRPr lang="zh-CN" altLang="en-US" sz="2000" dirty="0" smtClean="0"/>
          </a:p>
          <a:p>
            <a:r>
              <a:rPr lang="zh-CN" altLang="en-US" sz="2000" dirty="0" smtClean="0"/>
              <a:t>按索引访问遍历：</a:t>
            </a:r>
            <a:endParaRPr lang="zh-CN" altLang="en-US" sz="2000" dirty="0" smtClean="0"/>
          </a:p>
          <a:p>
            <a:r>
              <a:rPr lang="en-US" sz="2000" dirty="0" smtClean="0"/>
              <a:t>C++</a:t>
            </a:r>
            <a:r>
              <a:rPr lang="zh-CN" altLang="en-US" sz="2000" dirty="0" smtClean="0"/>
              <a:t>程序设计</a:t>
            </a:r>
            <a:endParaRPr lang="zh-CN" altLang="en-US" sz="2000" dirty="0" smtClean="0"/>
          </a:p>
          <a:p>
            <a:r>
              <a:rPr lang="en-US" sz="2000" dirty="0" smtClean="0"/>
              <a:t>Java EE</a:t>
            </a:r>
            <a:r>
              <a:rPr lang="zh-CN" altLang="en-US" sz="2000" dirty="0" smtClean="0"/>
              <a:t>企业应用开发</a:t>
            </a:r>
            <a:endParaRPr lang="zh-CN" altLang="en-US" sz="2000" dirty="0" smtClean="0"/>
          </a:p>
          <a:p>
            <a:r>
              <a:rPr lang="en-US" sz="2000" dirty="0" smtClean="0"/>
              <a:t>Java8</a:t>
            </a:r>
            <a:r>
              <a:rPr lang="zh-CN" altLang="en-US" sz="2000" dirty="0" smtClean="0"/>
              <a:t>程序设计</a:t>
            </a:r>
            <a:endParaRPr lang="zh-CN" altLang="en-US" sz="2000" dirty="0" smtClean="0"/>
          </a:p>
          <a:p>
            <a:r>
              <a:rPr lang="en-US" sz="2000" dirty="0" smtClean="0"/>
              <a:t>C#</a:t>
            </a:r>
            <a:r>
              <a:rPr lang="zh-CN" altLang="en-US" sz="2000" dirty="0" smtClean="0"/>
              <a:t>应用开发</a:t>
            </a:r>
            <a:endParaRPr lang="zh-CN" altLang="en-US" sz="2000" dirty="0" smtClean="0"/>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3857649"/>
          </a:xfrm>
        </p:spPr>
        <p:txBody>
          <a:bodyPr/>
          <a:lstStyle/>
          <a:p>
            <a:r>
              <a:rPr lang="zh-CN" altLang="en-US" dirty="0" smtClean="0"/>
              <a:t>运行结果如下（结果</a:t>
            </a:r>
            <a:r>
              <a:rPr dirty="0" smtClean="0"/>
              <a:t>2</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1541686"/>
            <a:ext cx="8072462" cy="255454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a:t>
            </a:r>
            <a:endParaRPr lang="zh-CN" altLang="en-US" sz="2000" dirty="0" smtClean="0"/>
          </a:p>
          <a:p>
            <a:r>
              <a:rPr lang="en-US" sz="2000" dirty="0" err="1" smtClean="0"/>
              <a:t>peekFirst</a:t>
            </a:r>
            <a:r>
              <a:rPr lang="zh-CN" altLang="en-US" sz="2000" dirty="0" smtClean="0"/>
              <a:t>：</a:t>
            </a:r>
            <a:r>
              <a:rPr lang="en-US" sz="2000" dirty="0" smtClean="0"/>
              <a:t>C++</a:t>
            </a:r>
            <a:r>
              <a:rPr lang="zh-CN" altLang="en-US" sz="2000" dirty="0" smtClean="0"/>
              <a:t>程序设计</a:t>
            </a:r>
            <a:endParaRPr lang="zh-CN" altLang="en-US" sz="2000" dirty="0" smtClean="0"/>
          </a:p>
          <a:p>
            <a:r>
              <a:rPr lang="en-US" sz="2000" dirty="0" err="1" smtClean="0"/>
              <a:t>peekLast</a:t>
            </a:r>
            <a:r>
              <a:rPr lang="zh-CN" altLang="en-US" sz="2000" dirty="0" smtClean="0"/>
              <a:t>：</a:t>
            </a:r>
            <a:r>
              <a:rPr lang="en-US" sz="2000" dirty="0" smtClean="0"/>
              <a:t>C#</a:t>
            </a:r>
            <a:r>
              <a:rPr lang="zh-CN" altLang="en-US" sz="2000" dirty="0" smtClean="0"/>
              <a:t>应用开发</a:t>
            </a:r>
            <a:endParaRPr lang="zh-CN" altLang="en-US" sz="2000" dirty="0" smtClean="0"/>
          </a:p>
          <a:p>
            <a:r>
              <a:rPr lang="en-US" sz="2000" dirty="0" smtClean="0"/>
              <a:t>pop</a:t>
            </a:r>
            <a:r>
              <a:rPr lang="zh-CN" altLang="en-US" sz="2000" dirty="0" smtClean="0"/>
              <a:t>：</a:t>
            </a:r>
            <a:r>
              <a:rPr lang="en-US" sz="2000" dirty="0" smtClean="0"/>
              <a:t>C++</a:t>
            </a:r>
            <a:r>
              <a:rPr lang="zh-CN" altLang="en-US" sz="2000" dirty="0" smtClean="0"/>
              <a:t>程序设计</a:t>
            </a:r>
            <a:endParaRPr lang="zh-CN" altLang="en-US" sz="2000" dirty="0" smtClean="0"/>
          </a:p>
          <a:p>
            <a:r>
              <a:rPr lang="en-US" sz="2000" dirty="0" err="1" smtClean="0"/>
              <a:t>pollLast</a:t>
            </a:r>
            <a:r>
              <a:rPr lang="zh-CN" altLang="en-US" sz="2000" dirty="0" smtClean="0"/>
              <a:t>：</a:t>
            </a:r>
            <a:r>
              <a:rPr lang="en-US" sz="2000" dirty="0" smtClean="0"/>
              <a:t>C#</a:t>
            </a:r>
            <a:r>
              <a:rPr lang="zh-CN" altLang="en-US" sz="2000" dirty="0" smtClean="0"/>
              <a:t>应用开发</a:t>
            </a:r>
            <a:endParaRPr lang="zh-CN" altLang="en-US" sz="2000" dirty="0" smtClean="0"/>
          </a:p>
          <a:p>
            <a:r>
              <a:rPr lang="zh-CN" altLang="en-US" sz="2000" dirty="0" smtClean="0"/>
              <a:t>删除后剩下的数据：</a:t>
            </a:r>
            <a:endParaRPr lang="zh-CN" altLang="en-US" sz="2000" dirty="0" smtClean="0"/>
          </a:p>
          <a:p>
            <a:r>
              <a:rPr lang="en-US" sz="2000" dirty="0" smtClean="0"/>
              <a:t>Java EE</a:t>
            </a:r>
            <a:r>
              <a:rPr lang="zh-CN" altLang="en-US" sz="2000" dirty="0" smtClean="0"/>
              <a:t>企业应用开发</a:t>
            </a:r>
            <a:endParaRPr lang="zh-CN" altLang="en-US" sz="2000" dirty="0" smtClean="0"/>
          </a:p>
          <a:p>
            <a:r>
              <a:rPr lang="en-US" sz="2000" dirty="0" smtClean="0"/>
              <a:t>Java8</a:t>
            </a:r>
            <a:r>
              <a:rPr lang="zh-CN" altLang="en-US" sz="2000" dirty="0" smtClean="0"/>
              <a:t>程序设计</a:t>
            </a:r>
            <a:endParaRPr kumimoji="1" lang="zh-CN" altLang="en-US" sz="20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dirty="0"/>
              <a:t>ArrayDeque</a:t>
            </a:r>
            <a:r>
              <a:rPr lang="zh-CN" dirty="0"/>
              <a:t>称为“数组双端队列”，是</a:t>
            </a:r>
            <a:r>
              <a:rPr dirty="0"/>
              <a:t>Deque</a:t>
            </a:r>
            <a:r>
              <a:rPr lang="zh-CN" dirty="0"/>
              <a:t>接口的实现类，其特点如下</a:t>
            </a:r>
            <a:r>
              <a:rPr lang="zh-CN" dirty="0" smtClean="0"/>
              <a:t>：</a:t>
            </a:r>
            <a:endParaRPr dirty="0" smtClean="0"/>
          </a:p>
          <a:p>
            <a:pPr lvl="1"/>
            <a:r>
              <a:rPr altLang="zh-CN" dirty="0"/>
              <a:t>ArrayDeque没有容量限制，可以根据需要增加容量；</a:t>
            </a:r>
            <a:endParaRPr altLang="zh-CN" dirty="0"/>
          </a:p>
          <a:p>
            <a:pPr lvl="1"/>
            <a:r>
              <a:rPr altLang="zh-CN" dirty="0"/>
              <a:t>ArrayDeque不是基于线程安全的，在没有外部代码同步时，不支持多个线程的并发访问；</a:t>
            </a:r>
            <a:endParaRPr altLang="zh-CN" dirty="0"/>
          </a:p>
          <a:p>
            <a:pPr lvl="1"/>
            <a:r>
              <a:rPr altLang="zh-CN" dirty="0"/>
              <a:t>ArrayDeque禁止添加null元素；</a:t>
            </a:r>
            <a:endParaRPr altLang="zh-CN" dirty="0"/>
          </a:p>
          <a:p>
            <a:pPr lvl="1"/>
            <a:r>
              <a:rPr altLang="zh-CN" dirty="0"/>
              <a:t>ArrayDeque在用作堆栈时快于Stack，在用作队列时快于LinkedList</a:t>
            </a:r>
            <a:r>
              <a:rPr dirty="0"/>
              <a:t>。</a:t>
            </a:r>
            <a:endParaRPr alt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dirty="0"/>
              <a:t>定义泛型类的</a:t>
            </a:r>
            <a:r>
              <a:rPr lang="zh-CN" altLang="en-US" dirty="0" smtClean="0"/>
              <a:t>语法：</a:t>
            </a:r>
            <a:endParaRPr dirty="0" smtClean="0"/>
          </a:p>
          <a:p>
            <a:pPr>
              <a:buNone/>
            </a:pPr>
            <a:endParaRPr dirty="0"/>
          </a:p>
        </p:txBody>
      </p:sp>
      <p:sp>
        <p:nvSpPr>
          <p:cNvPr id="9" name="文本占位符 8"/>
          <p:cNvSpPr>
            <a:spLocks noGrp="1"/>
          </p:cNvSpPr>
          <p:nvPr>
            <p:ph type="body" sz="quarter" idx="11"/>
          </p:nvPr>
        </p:nvSpPr>
        <p:spPr>
          <a:xfrm>
            <a:off x="1000100" y="1643056"/>
            <a:ext cx="6357956" cy="1438855"/>
          </a:xfrm>
        </p:spPr>
        <p:txBody>
          <a:bodyPr/>
          <a:lstStyle/>
          <a:p>
            <a:r>
              <a:rPr lang="en-US" dirty="0"/>
              <a:t>[</a:t>
            </a:r>
            <a:r>
              <a:rPr dirty="0"/>
              <a:t>访问符</a:t>
            </a:r>
            <a:r>
              <a:rPr lang="en-US" dirty="0"/>
              <a:t>] class </a:t>
            </a:r>
            <a:r>
              <a:rPr dirty="0"/>
              <a:t>类名</a:t>
            </a:r>
            <a:r>
              <a:rPr lang="en-US" dirty="0"/>
              <a:t>&lt;</a:t>
            </a:r>
            <a:r>
              <a:rPr dirty="0"/>
              <a:t>类型参数列表</a:t>
            </a:r>
            <a:r>
              <a:rPr lang="en-US" dirty="0"/>
              <a:t>&gt; {</a:t>
            </a:r>
            <a:endParaRPr dirty="0"/>
          </a:p>
          <a:p>
            <a:r>
              <a:rPr lang="en-US" dirty="0"/>
              <a:t>	//</a:t>
            </a:r>
            <a:r>
              <a:rPr dirty="0"/>
              <a:t>类体</a:t>
            </a:r>
            <a:r>
              <a:rPr lang="en-US" dirty="0"/>
              <a:t>......</a:t>
            </a:r>
            <a:endParaRPr dirty="0"/>
          </a:p>
          <a:p>
            <a:r>
              <a:rPr 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7" name="矩形 6"/>
          <p:cNvSpPr/>
          <p:nvPr/>
        </p:nvSpPr>
        <p:spPr bwMode="auto">
          <a:xfrm>
            <a:off x="3857620" y="1714494"/>
            <a:ext cx="1071570" cy="428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4714876" y="214296"/>
            <a:ext cx="3214710" cy="857256"/>
          </a:xfrm>
          <a:prstGeom prst="wedgeRoundRectCallout">
            <a:avLst>
              <a:gd name="adj1" fmla="val -55722"/>
              <a:gd name="adj2" fmla="val 122239"/>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r>
              <a:rPr lang="zh-CN" altLang="en-US" sz="1800" b="1" i="0" dirty="0" smtClean="0">
                <a:solidFill>
                  <a:srgbClr val="000000"/>
                </a:solidFill>
                <a:latin typeface="Adobe 宋体 Std L" pitchFamily="18" charset="-122"/>
                <a:ea typeface="Adobe 宋体 Std L" pitchFamily="18" charset="-122"/>
              </a:rPr>
              <a:t>类型参数只是占位符，一般使用大写的“</a:t>
            </a:r>
            <a:r>
              <a:rPr lang="en-US" altLang="en-US" sz="1800" b="1" i="0" dirty="0" smtClean="0">
                <a:solidFill>
                  <a:srgbClr val="000000"/>
                </a:solidFill>
                <a:latin typeface="Adobe 宋体 Std L" pitchFamily="18" charset="-122"/>
                <a:ea typeface="Adobe 宋体 Std L" pitchFamily="18" charset="-122"/>
              </a:rPr>
              <a:t>T</a:t>
            </a:r>
            <a:r>
              <a:rPr lang="zh-CN" altLang="en-US" sz="1800" b="1" i="0" dirty="0" smtClean="0">
                <a:solidFill>
                  <a:srgbClr val="000000"/>
                </a:solidFill>
                <a:latin typeface="Adobe 宋体 Std L" pitchFamily="18" charset="-122"/>
                <a:ea typeface="Adobe 宋体 Std L" pitchFamily="18" charset="-122"/>
              </a:rPr>
              <a:t>”、“</a:t>
            </a:r>
            <a:r>
              <a:rPr lang="en-US" altLang="en-US" sz="1800" b="1" i="0" dirty="0" smtClean="0">
                <a:solidFill>
                  <a:srgbClr val="000000"/>
                </a:solidFill>
                <a:latin typeface="Adobe 宋体 Std L" pitchFamily="18" charset="-122"/>
                <a:ea typeface="Adobe 宋体 Std L" pitchFamily="18" charset="-122"/>
              </a:rPr>
              <a:t>U</a:t>
            </a:r>
            <a:r>
              <a:rPr lang="zh-CN" altLang="en-US" sz="1800" b="1" i="0" dirty="0" smtClean="0">
                <a:solidFill>
                  <a:srgbClr val="000000"/>
                </a:solidFill>
                <a:latin typeface="Adobe 宋体 Std L" pitchFamily="18" charset="-122"/>
                <a:ea typeface="Adobe 宋体 Std L" pitchFamily="18" charset="-122"/>
              </a:rPr>
              <a:t>”、“</a:t>
            </a:r>
            <a:r>
              <a:rPr lang="en-US" altLang="en-US" sz="1800" b="1" i="0" dirty="0" smtClean="0">
                <a:solidFill>
                  <a:srgbClr val="000000"/>
                </a:solidFill>
                <a:latin typeface="Adobe 宋体 Std L" pitchFamily="18" charset="-122"/>
                <a:ea typeface="Adobe 宋体 Std L" pitchFamily="18" charset="-122"/>
              </a:rPr>
              <a:t>V</a:t>
            </a:r>
            <a:r>
              <a:rPr lang="zh-CN" altLang="en-US" sz="1800" b="1" i="0" dirty="0" smtClean="0">
                <a:solidFill>
                  <a:srgbClr val="000000"/>
                </a:solidFill>
                <a:latin typeface="Adobe 宋体 Std L" pitchFamily="18" charset="-122"/>
                <a:ea typeface="Adobe 宋体 Std L" pitchFamily="18" charset="-122"/>
              </a:rPr>
              <a:t>”等作为类型参数</a:t>
            </a:r>
            <a:endParaRPr lang="zh-CN" altLang="en-US" sz="1800" b="1" i="0" dirty="0" smtClean="0">
              <a:solidFill>
                <a:srgbClr val="000000"/>
              </a:solidFill>
              <a:latin typeface="Adobe 宋体 Std L" pitchFamily="18" charset="-122"/>
              <a:ea typeface="Adobe 宋体 Std L" pitchFamily="18" charset="-122"/>
            </a:endParaRPr>
          </a:p>
        </p:txBody>
      </p:sp>
      <p:sp>
        <p:nvSpPr>
          <p:cNvPr id="11" name="矩形 10"/>
          <p:cNvSpPr/>
          <p:nvPr/>
        </p:nvSpPr>
        <p:spPr bwMode="auto">
          <a:xfrm>
            <a:off x="3857620" y="1714494"/>
            <a:ext cx="1571636" cy="428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5715008" y="2786064"/>
            <a:ext cx="2428892" cy="1000132"/>
          </a:xfrm>
          <a:prstGeom prst="wedgeRoundRectCallout">
            <a:avLst>
              <a:gd name="adj1" fmla="val -70670"/>
              <a:gd name="adj2" fmla="val -11036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可以由多个类型参数组成，多个类型参数之间使用“</a:t>
            </a:r>
            <a:r>
              <a:rPr lang="en-US" altLang="en-US" sz="1800" b="1" i="0" dirty="0" smtClean="0">
                <a:solidFill>
                  <a:srgbClr val="000000"/>
                </a:solidFill>
                <a:latin typeface="Adobe 宋体 Std L" pitchFamily="18" charset="-122"/>
                <a:ea typeface="Adobe 宋体 Std L" pitchFamily="18" charset="-122"/>
              </a:rPr>
              <a:t>,</a:t>
            </a:r>
            <a:r>
              <a:rPr lang="zh-CN" altLang="en-US" sz="1800" b="1" i="0" dirty="0" smtClean="0">
                <a:solidFill>
                  <a:srgbClr val="000000"/>
                </a:solidFill>
                <a:latin typeface="Adobe 宋体 Std L" pitchFamily="18" charset="-122"/>
                <a:ea typeface="Adobe 宋体 Std L" pitchFamily="18" charset="-122"/>
              </a:rPr>
              <a:t>”隔开</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10"/>
                                        </p:tgtEl>
                                        <p:attrNameLst>
                                          <p:attrName>ppt_x</p:attrName>
                                        </p:attrNameLst>
                                      </p:cBhvr>
                                      <p:tavLst>
                                        <p:tav tm="0">
                                          <p:val>
                                            <p:strVal val="ppt_x"/>
                                          </p:val>
                                        </p:tav>
                                        <p:tav tm="100000">
                                          <p:val>
                                            <p:strVal val="ppt_x"/>
                                          </p:val>
                                        </p:tav>
                                      </p:tavLst>
                                    </p:anim>
                                    <p:anim calcmode="lin" valueType="num">
                                      <p:cBhvr additive="base">
                                        <p:cTn id="41" dur="500"/>
                                        <p:tgtEl>
                                          <p:spTgt spid="10"/>
                                        </p:tgtEl>
                                        <p:attrNameLst>
                                          <p:attrName>ppt_y</p:attrName>
                                        </p:attrNameLst>
                                      </p:cBhvr>
                                      <p:tavLst>
                                        <p:tav tm="0">
                                          <p:val>
                                            <p:strVal val="ppt_y"/>
                                          </p:val>
                                        </p:tav>
                                        <p:tav tm="100000">
                                          <p:val>
                                            <p:strVal val="1+ppt_h/2"/>
                                          </p:val>
                                        </p:tav>
                                      </p:tavLst>
                                    </p:anim>
                                    <p:set>
                                      <p:cBhvr>
                                        <p:cTn id="42" dur="1" fill="hold">
                                          <p:stCondLst>
                                            <p:cond delay="499"/>
                                          </p:stCondLst>
                                        </p:cTn>
                                        <p:tgtEl>
                                          <p:spTgt spid="10"/>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500"/>
                                        <p:tgtEl>
                                          <p:spTgt spid="7"/>
                                        </p:tgtEl>
                                        <p:attrNameLst>
                                          <p:attrName>ppt_x</p:attrName>
                                        </p:attrNameLst>
                                      </p:cBhvr>
                                      <p:tavLst>
                                        <p:tav tm="0">
                                          <p:val>
                                            <p:strVal val="ppt_x"/>
                                          </p:val>
                                        </p:tav>
                                        <p:tav tm="100000">
                                          <p:val>
                                            <p:strVal val="ppt_x"/>
                                          </p:val>
                                        </p:tav>
                                      </p:tavLst>
                                    </p:anim>
                                    <p:anim calcmode="lin" valueType="num">
                                      <p:cBhvr additive="base">
                                        <p:cTn id="45" dur="500"/>
                                        <p:tgtEl>
                                          <p:spTgt spid="7"/>
                                        </p:tgtEl>
                                        <p:attrNameLst>
                                          <p:attrName>ppt_y</p:attrName>
                                        </p:attrNameLst>
                                      </p:cBhvr>
                                      <p:tavLst>
                                        <p:tav tm="0">
                                          <p:val>
                                            <p:strVal val="ppt_y"/>
                                          </p:val>
                                        </p:tav>
                                        <p:tav tm="100000">
                                          <p:val>
                                            <p:strVal val="1+ppt_h/2"/>
                                          </p:val>
                                        </p:tav>
                                      </p:tavLst>
                                    </p:anim>
                                    <p:set>
                                      <p:cBhvr>
                                        <p:cTn id="46" dur="1" fill="hold">
                                          <p:stCondLst>
                                            <p:cond delay="499"/>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P spid="7" grpId="0" animBg="1"/>
      <p:bldP spid="7" grpId="1" animBg="1"/>
      <p:bldP spid="10" grpId="0" animBg="1"/>
      <p:bldP spid="10" grpId="1" animBg="1"/>
      <p:bldP spid="11" grpId="0" animBg="1"/>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a:t>
            </a:r>
            <a:r>
              <a:rPr lang="zh-CN" dirty="0" smtClean="0"/>
              <a:t>代码</a:t>
            </a:r>
            <a:r>
              <a:rPr dirty="0"/>
              <a:t>ArrayDequeDemo</a:t>
            </a:r>
            <a:r>
              <a:rPr dirty="0" smtClean="0"/>
              <a:t>.java</a:t>
            </a:r>
            <a:r>
              <a:rPr lang="zh-CN" altLang="en-US" dirty="0" smtClean="0"/>
              <a:t>（代码</a:t>
            </a:r>
            <a:r>
              <a:rPr dirty="0" smtClean="0"/>
              <a:t>1</a:t>
            </a:r>
            <a:r>
              <a:rPr lang="zh-CN" altLang="en-US" dirty="0" smtClean="0"/>
              <a:t>）</a:t>
            </a:r>
            <a:r>
              <a:rPr lang="zh-CN" dirty="0" smtClean="0"/>
              <a:t>演示</a:t>
            </a:r>
            <a:r>
              <a:rPr dirty="0"/>
              <a:t>ArrayDeque</a:t>
            </a:r>
            <a:r>
              <a:rPr lang="zh-CN" dirty="0" smtClean="0"/>
              <a:t>的</a:t>
            </a:r>
            <a:r>
              <a:rPr lang="zh-CN" dirty="0"/>
              <a:t>使用</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857256" y="1428742"/>
            <a:ext cx="8072462" cy="3754874"/>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使用泛型</a:t>
            </a:r>
            <a:r>
              <a:rPr kumimoji="1" lang="en-US" altLang="en-US" sz="1400" dirty="0" err="1" smtClean="0">
                <a:latin typeface="Courier New" panose="02070309020205020404" pitchFamily="49" charset="0"/>
                <a:cs typeface="Courier New" panose="02070309020205020404" pitchFamily="49" charset="0"/>
              </a:rPr>
              <a:t>ArrayDeque</a:t>
            </a:r>
            <a:r>
              <a:rPr kumimoji="1" lang="zh-CN" altLang="en-US" sz="1400" dirty="0" smtClean="0">
                <a:latin typeface="Courier New" panose="02070309020205020404" pitchFamily="49" charset="0"/>
                <a:cs typeface="Courier New" panose="02070309020205020404" pitchFamily="49" charset="0"/>
              </a:rPr>
              <a:t>集合</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ArrayDeque</a:t>
            </a:r>
            <a:r>
              <a:rPr kumimoji="1" lang="en-US" altLang="en-US" sz="1400" dirty="0" smtClean="0">
                <a:latin typeface="Courier New" panose="02070309020205020404" pitchFamily="49" charset="0"/>
                <a:cs typeface="Courier New" panose="02070309020205020404" pitchFamily="49" charset="0"/>
              </a:rPr>
              <a:t>&lt;String&gt; queue = new </a:t>
            </a:r>
            <a:r>
              <a:rPr kumimoji="1" lang="en-US" altLang="en-US" sz="1400" dirty="0" err="1" smtClean="0">
                <a:latin typeface="Courier New" panose="02070309020205020404" pitchFamily="49" charset="0"/>
                <a:cs typeface="Courier New" panose="02070309020205020404" pitchFamily="49" charset="0"/>
              </a:rPr>
              <a:t>ArrayDeque</a:t>
            </a:r>
            <a:r>
              <a:rPr kumimoji="1" lang="en-US" altLang="en-US" sz="1400" dirty="0" smtClean="0">
                <a:latin typeface="Courier New" panose="02070309020205020404" pitchFamily="49" charset="0"/>
                <a:cs typeface="Courier New" panose="02070309020205020404" pitchFamily="49" charset="0"/>
              </a:rPr>
              <a:t>&lt;&gt;();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在队尾添加元素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queue.offer</a:t>
            </a:r>
            <a:r>
              <a:rPr kumimoji="1" lang="en-US" altLang="en-US" sz="1400" dirty="0" smtClean="0">
                <a:latin typeface="Courier New" panose="02070309020205020404" pitchFamily="49" charset="0"/>
                <a:cs typeface="Courier New" panose="02070309020205020404" pitchFamily="49" charset="0"/>
              </a:rPr>
              <a:t>(“Java8</a:t>
            </a:r>
            <a:r>
              <a:rPr kumimoji="1" lang="zh-CN" altLang="en-US" sz="1400" dirty="0" smtClean="0">
                <a:latin typeface="Courier New" panose="02070309020205020404" pitchFamily="49" charset="0"/>
                <a:cs typeface="Courier New" panose="02070309020205020404" pitchFamily="49" charset="0"/>
              </a:rPr>
              <a:t>程序设计</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在队头添加元素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queue.push</a:t>
            </a:r>
            <a:r>
              <a:rPr kumimoji="1" lang="en-US" altLang="en-US" sz="1400" dirty="0" smtClean="0">
                <a:latin typeface="Courier New" panose="02070309020205020404" pitchFamily="49" charset="0"/>
                <a:cs typeface="Courier New" panose="02070309020205020404" pitchFamily="49" charset="0"/>
              </a:rPr>
              <a:t>(“Java EE</a:t>
            </a:r>
            <a:r>
              <a:rPr kumimoji="1" lang="zh-CN" altLang="en-US" sz="1400" dirty="0" smtClean="0">
                <a:latin typeface="Courier New" panose="02070309020205020404" pitchFamily="49" charset="0"/>
                <a:cs typeface="Courier New" panose="02070309020205020404" pitchFamily="49" charset="0"/>
              </a:rPr>
              <a:t>企业应用开发</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在队头添加元素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queue.offerFirst</a:t>
            </a:r>
            <a:r>
              <a:rPr kumimoji="1" lang="en-US" altLang="en-US" sz="1400" dirty="0" smtClean="0">
                <a:latin typeface="Courier New" panose="02070309020205020404" pitchFamily="49" charset="0"/>
                <a:cs typeface="Courier New" panose="02070309020205020404" pitchFamily="49" charset="0"/>
              </a:rPr>
              <a:t>(“C++</a:t>
            </a:r>
            <a:r>
              <a:rPr kumimoji="1" lang="zh-CN" altLang="en-US" sz="1400" dirty="0" smtClean="0">
                <a:latin typeface="Courier New" panose="02070309020205020404" pitchFamily="49" charset="0"/>
                <a:cs typeface="Courier New" panose="02070309020205020404" pitchFamily="49" charset="0"/>
              </a:rPr>
              <a:t>程序设计</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在队尾添加元素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queue.offerLast</a:t>
            </a:r>
            <a:r>
              <a:rPr kumimoji="1" lang="en-US" altLang="en-US" sz="1400" dirty="0" smtClean="0">
                <a:latin typeface="Courier New" panose="02070309020205020404" pitchFamily="49" charset="0"/>
                <a:cs typeface="Courier New" panose="02070309020205020404" pitchFamily="49" charset="0"/>
              </a:rPr>
              <a:t>(“C#</a:t>
            </a:r>
            <a:r>
              <a:rPr kumimoji="1" lang="zh-CN" altLang="en-US" sz="1400" dirty="0" smtClean="0">
                <a:latin typeface="Courier New" panose="02070309020205020404" pitchFamily="49" charset="0"/>
                <a:cs typeface="Courier New" panose="02070309020205020404" pitchFamily="49" charset="0"/>
              </a:rPr>
              <a:t>应用开发</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直接输出</a:t>
            </a:r>
            <a:r>
              <a:rPr kumimoji="1" lang="en-US" altLang="en-US" sz="1400" dirty="0" err="1" smtClean="0">
                <a:latin typeface="Courier New" panose="02070309020205020404" pitchFamily="49" charset="0"/>
                <a:cs typeface="Courier New" panose="02070309020205020404" pitchFamily="49" charset="0"/>
              </a:rPr>
              <a:t>ArrayDeque</a:t>
            </a:r>
            <a:r>
              <a:rPr kumimoji="1" lang="zh-CN" altLang="en-US" sz="1400" dirty="0" smtClean="0">
                <a:latin typeface="Courier New" panose="02070309020205020404" pitchFamily="49" charset="0"/>
                <a:cs typeface="Courier New" panose="02070309020205020404" pitchFamily="49" charset="0"/>
              </a:rPr>
              <a:t>集合对象</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(queue);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访问队列头部的元素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(“peek</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queue.peek</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(“peek</a:t>
            </a:r>
            <a:r>
              <a:rPr kumimoji="1" lang="zh-CN" altLang="en-US" sz="1400" dirty="0" smtClean="0">
                <a:latin typeface="Courier New" panose="02070309020205020404" pitchFamily="49" charset="0"/>
                <a:cs typeface="Courier New" panose="02070309020205020404" pitchFamily="49" charset="0"/>
              </a:rPr>
              <a:t>后：</a:t>
            </a:r>
            <a:r>
              <a:rPr kumimoji="1" lang="en-US" altLang="en-US" sz="1400" dirty="0" smtClean="0">
                <a:latin typeface="Courier New" panose="02070309020205020404" pitchFamily="49" charset="0"/>
                <a:cs typeface="Courier New" panose="02070309020205020404" pitchFamily="49" charset="0"/>
              </a:rPr>
              <a:t>” + queue);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dirty="0" smtClean="0"/>
              <a:t>ArrayDequeDemo.java</a:t>
            </a:r>
            <a:r>
              <a:rPr lang="zh-CN" altLang="en-US" dirty="0" smtClean="0"/>
              <a:t>（代码</a:t>
            </a:r>
            <a:r>
              <a:rPr dirty="0" smtClean="0"/>
              <a:t>2</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857256" y="1317206"/>
            <a:ext cx="8072462" cy="3754874"/>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smtClean="0">
                <a:latin typeface="Courier New" panose="02070309020205020404" pitchFamily="49" charset="0"/>
                <a:cs typeface="Courier New" panose="02070309020205020404" pitchFamily="49" charset="0"/>
              </a:rPr>
              <a:t>// poll</a:t>
            </a:r>
            <a:r>
              <a:rPr kumimoji="1" lang="zh-CN" altLang="en-US" sz="1400" dirty="0" smtClean="0">
                <a:latin typeface="Courier New" panose="02070309020205020404" pitchFamily="49" charset="0"/>
                <a:cs typeface="Courier New" panose="02070309020205020404" pitchFamily="49" charset="0"/>
              </a:rPr>
              <a:t>出第一个元素</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queue.poll</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(“queue</a:t>
            </a:r>
            <a:r>
              <a:rPr kumimoji="1" lang="zh-CN" altLang="en-US" sz="1400" dirty="0" smtClean="0">
                <a:latin typeface="Courier New" panose="02070309020205020404" pitchFamily="49" charset="0"/>
                <a:cs typeface="Courier New" panose="02070309020205020404" pitchFamily="49" charset="0"/>
              </a:rPr>
              <a:t>后：</a:t>
            </a:r>
            <a:r>
              <a:rPr kumimoji="1" lang="en-US" altLang="en-US" sz="1400" dirty="0" smtClean="0">
                <a:latin typeface="Courier New" panose="02070309020205020404" pitchFamily="49" charset="0"/>
                <a:cs typeface="Courier New" panose="02070309020205020404" pitchFamily="49" charset="0"/>
              </a:rPr>
              <a:t>” + queue);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 </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foreach</a:t>
            </a:r>
            <a:r>
              <a:rPr kumimoji="1" lang="zh-CN" altLang="en-US" sz="1400" dirty="0" smtClean="0">
                <a:latin typeface="Courier New" panose="02070309020205020404" pitchFamily="49" charset="0"/>
                <a:cs typeface="Courier New" panose="02070309020205020404" pitchFamily="49" charset="0"/>
              </a:rPr>
              <a:t>遍历：</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使用</a:t>
            </a:r>
            <a:r>
              <a:rPr kumimoji="1" lang="en-US" altLang="en-US" sz="1400" dirty="0" err="1" smtClean="0">
                <a:latin typeface="Courier New" panose="02070309020205020404" pitchFamily="49" charset="0"/>
                <a:cs typeface="Courier New" panose="02070309020205020404" pitchFamily="49" charset="0"/>
              </a:rPr>
              <a:t>foreach</a:t>
            </a:r>
            <a:r>
              <a:rPr kumimoji="1" lang="zh-CN" altLang="en-US" sz="1400" dirty="0" smtClean="0">
                <a:latin typeface="Courier New" panose="02070309020205020404" pitchFamily="49" charset="0"/>
                <a:cs typeface="Courier New" panose="02070309020205020404" pitchFamily="49" charset="0"/>
              </a:rPr>
              <a:t>循环遍历</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(String </a:t>
            </a:r>
            <a:r>
              <a:rPr kumimoji="1" lang="en-US" altLang="en-US" sz="1400" dirty="0" err="1" smtClean="0">
                <a:latin typeface="Courier New" panose="02070309020205020404" pitchFamily="49" charset="0"/>
                <a:cs typeface="Courier New" panose="02070309020205020404" pitchFamily="49" charset="0"/>
              </a:rPr>
              <a:t>str</a:t>
            </a:r>
            <a:r>
              <a:rPr kumimoji="1" lang="en-US" altLang="en-US" sz="1400" dirty="0" smtClean="0">
                <a:latin typeface="Courier New" panose="02070309020205020404" pitchFamily="49" charset="0"/>
                <a:cs typeface="Courier New" panose="02070309020205020404" pitchFamily="49" charset="0"/>
              </a:rPr>
              <a:t> : queue)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str</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迭代器遍历：</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获取</a:t>
            </a:r>
            <a:r>
              <a:rPr kumimoji="1" lang="en-US" altLang="en-US" sz="1400" dirty="0" err="1" smtClean="0">
                <a:latin typeface="Courier New" panose="02070309020205020404" pitchFamily="49" charset="0"/>
                <a:cs typeface="Courier New" panose="02070309020205020404" pitchFamily="49" charset="0"/>
              </a:rPr>
              <a:t>ArrayDeque</a:t>
            </a:r>
            <a:r>
              <a:rPr kumimoji="1" lang="zh-CN" altLang="en-US" sz="1400" dirty="0" smtClean="0">
                <a:latin typeface="Courier New" panose="02070309020205020404" pitchFamily="49" charset="0"/>
                <a:cs typeface="Courier New" panose="02070309020205020404" pitchFamily="49" charset="0"/>
              </a:rPr>
              <a:t>的迭代器</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Iterator</a:t>
            </a:r>
            <a:r>
              <a:rPr kumimoji="1" lang="en-US" altLang="en-US" sz="1400" dirty="0" smtClean="0">
                <a:latin typeface="Courier New" panose="02070309020205020404" pitchFamily="49" charset="0"/>
                <a:cs typeface="Courier New" panose="02070309020205020404" pitchFamily="49" charset="0"/>
              </a:rPr>
              <a:t>&lt;String&gt; </a:t>
            </a:r>
            <a:r>
              <a:rPr kumimoji="1" lang="en-US" altLang="en-US" sz="1400" dirty="0" err="1" smtClean="0">
                <a:latin typeface="Courier New" panose="02070309020205020404" pitchFamily="49" charset="0"/>
                <a:cs typeface="Courier New" panose="02070309020205020404" pitchFamily="49" charset="0"/>
              </a:rPr>
              <a:t>iterator</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queue.iterator</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使用迭代器遍历</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while (</a:t>
            </a:r>
            <a:r>
              <a:rPr kumimoji="1" lang="en-US" altLang="en-US" sz="1400" dirty="0" err="1" smtClean="0">
                <a:latin typeface="Courier New" panose="02070309020205020404" pitchFamily="49" charset="0"/>
                <a:cs typeface="Courier New" panose="02070309020205020404" pitchFamily="49" charset="0"/>
              </a:rPr>
              <a:t>iterator.hasNext</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iterator.next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428610"/>
            <a:ext cx="8207375" cy="3857649"/>
          </a:xfrm>
        </p:spPr>
        <p:txBody>
          <a:bodyPr/>
          <a:lstStyle/>
          <a:p>
            <a:r>
              <a:rPr lang="zh-CN" altLang="en-US" dirty="0" smtClean="0"/>
              <a:t>运行结果如下：</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857256" y="928676"/>
            <a:ext cx="8072462" cy="4278094"/>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1600" dirty="0" smtClean="0"/>
              <a:t>[C++</a:t>
            </a:r>
            <a:r>
              <a:rPr lang="zh-CN" altLang="en-US" sz="1600" dirty="0" smtClean="0"/>
              <a:t>程序设计</a:t>
            </a:r>
            <a:r>
              <a:rPr lang="en-US" sz="1600" dirty="0" smtClean="0"/>
              <a:t>, Java EE</a:t>
            </a:r>
            <a:r>
              <a:rPr lang="zh-CN" altLang="en-US" sz="1600" dirty="0" smtClean="0"/>
              <a:t>企业应用开发</a:t>
            </a:r>
            <a:r>
              <a:rPr lang="en-US" sz="1600" dirty="0" smtClean="0"/>
              <a:t>, Java8</a:t>
            </a:r>
            <a:r>
              <a:rPr lang="zh-CN" altLang="en-US" sz="1600" dirty="0" smtClean="0"/>
              <a:t>程序设计</a:t>
            </a:r>
            <a:r>
              <a:rPr lang="en-US" sz="1600" dirty="0" smtClean="0"/>
              <a:t>, C#</a:t>
            </a:r>
            <a:r>
              <a:rPr lang="zh-CN" altLang="en-US" sz="1600" dirty="0" smtClean="0"/>
              <a:t>应用开发</a:t>
            </a:r>
            <a:r>
              <a:rPr lang="en-US" sz="1600" dirty="0" smtClean="0"/>
              <a:t>]</a:t>
            </a:r>
            <a:endParaRPr lang="zh-CN" altLang="en-US" sz="1600" dirty="0" smtClean="0"/>
          </a:p>
          <a:p>
            <a:r>
              <a:rPr lang="en-US" sz="1600" dirty="0" smtClean="0"/>
              <a:t>------------------</a:t>
            </a:r>
            <a:endParaRPr lang="zh-CN" altLang="en-US" sz="1600" dirty="0" smtClean="0"/>
          </a:p>
          <a:p>
            <a:r>
              <a:rPr lang="en-US" sz="1600" dirty="0" smtClean="0"/>
              <a:t>peek</a:t>
            </a:r>
            <a:r>
              <a:rPr lang="zh-CN" altLang="en-US" sz="1600" dirty="0" smtClean="0"/>
              <a:t>：</a:t>
            </a:r>
            <a:r>
              <a:rPr lang="en-US" sz="1600" dirty="0" smtClean="0"/>
              <a:t>C++</a:t>
            </a:r>
            <a:r>
              <a:rPr lang="zh-CN" altLang="en-US" sz="1600" dirty="0" smtClean="0"/>
              <a:t>程序设计</a:t>
            </a:r>
            <a:endParaRPr lang="zh-CN" altLang="en-US" sz="1600" dirty="0" smtClean="0"/>
          </a:p>
          <a:p>
            <a:r>
              <a:rPr lang="en-US" sz="1600" dirty="0" smtClean="0"/>
              <a:t>peek</a:t>
            </a:r>
            <a:r>
              <a:rPr lang="zh-CN" altLang="en-US" sz="1600" dirty="0" smtClean="0"/>
              <a:t>后：</a:t>
            </a:r>
            <a:r>
              <a:rPr lang="en-US" sz="1600" dirty="0" smtClean="0"/>
              <a:t>[C++</a:t>
            </a:r>
            <a:r>
              <a:rPr lang="zh-CN" altLang="en-US" sz="1600" dirty="0" smtClean="0"/>
              <a:t>程序设计</a:t>
            </a:r>
            <a:r>
              <a:rPr lang="en-US" sz="1600" dirty="0" smtClean="0"/>
              <a:t>, Java EE</a:t>
            </a:r>
            <a:r>
              <a:rPr lang="zh-CN" altLang="en-US" sz="1600" dirty="0" smtClean="0"/>
              <a:t>企业应用开发</a:t>
            </a:r>
            <a:r>
              <a:rPr lang="en-US" sz="1600" dirty="0" smtClean="0"/>
              <a:t>, Java8</a:t>
            </a:r>
            <a:r>
              <a:rPr lang="zh-CN" altLang="en-US" sz="1600" dirty="0" smtClean="0"/>
              <a:t>程序设计</a:t>
            </a:r>
            <a:r>
              <a:rPr lang="en-US" sz="1600" dirty="0" smtClean="0"/>
              <a:t>, C#</a:t>
            </a:r>
            <a:r>
              <a:rPr lang="zh-CN" altLang="en-US" sz="1600" dirty="0" smtClean="0"/>
              <a:t>应用开发</a:t>
            </a:r>
            <a:r>
              <a:rPr lang="en-US" sz="1600" dirty="0" smtClean="0"/>
              <a:t>]</a:t>
            </a:r>
            <a:endParaRPr lang="zh-CN" altLang="en-US" sz="1600" dirty="0" smtClean="0"/>
          </a:p>
          <a:p>
            <a:r>
              <a:rPr lang="en-US" sz="1600" dirty="0" smtClean="0"/>
              <a:t>------------------</a:t>
            </a:r>
            <a:endParaRPr lang="zh-CN" altLang="en-US" sz="1600" dirty="0" smtClean="0"/>
          </a:p>
          <a:p>
            <a:r>
              <a:rPr lang="en-US" sz="1600" dirty="0" smtClean="0"/>
              <a:t>C++</a:t>
            </a:r>
            <a:r>
              <a:rPr lang="zh-CN" altLang="en-US" sz="1600" dirty="0" smtClean="0"/>
              <a:t>程序设计</a:t>
            </a:r>
            <a:endParaRPr lang="zh-CN" altLang="en-US" sz="1600" dirty="0" smtClean="0"/>
          </a:p>
          <a:p>
            <a:r>
              <a:rPr lang="en-US" sz="1600" dirty="0" smtClean="0"/>
              <a:t>queue</a:t>
            </a:r>
            <a:r>
              <a:rPr lang="zh-CN" altLang="en-US" sz="1600" dirty="0" smtClean="0"/>
              <a:t>后：</a:t>
            </a:r>
            <a:r>
              <a:rPr lang="en-US" sz="1600" dirty="0" smtClean="0"/>
              <a:t>[Java EE</a:t>
            </a:r>
            <a:r>
              <a:rPr lang="zh-CN" altLang="en-US" sz="1600" dirty="0" smtClean="0"/>
              <a:t>企业应用开发</a:t>
            </a:r>
            <a:r>
              <a:rPr lang="en-US" sz="1600" dirty="0" smtClean="0"/>
              <a:t>, Java8</a:t>
            </a:r>
            <a:r>
              <a:rPr lang="zh-CN" altLang="en-US" sz="1600" dirty="0" smtClean="0"/>
              <a:t>程序设计</a:t>
            </a:r>
            <a:r>
              <a:rPr lang="en-US" sz="1600" dirty="0" smtClean="0"/>
              <a:t>, C#</a:t>
            </a:r>
            <a:r>
              <a:rPr lang="zh-CN" altLang="en-US" sz="1600" dirty="0" smtClean="0"/>
              <a:t>应用开发</a:t>
            </a:r>
            <a:r>
              <a:rPr lang="en-US" sz="1600" dirty="0" smtClean="0"/>
              <a:t>]</a:t>
            </a:r>
            <a:endParaRPr lang="zh-CN" altLang="en-US" sz="1600" dirty="0" smtClean="0"/>
          </a:p>
          <a:p>
            <a:r>
              <a:rPr lang="en-US" sz="1600" dirty="0" smtClean="0"/>
              <a:t>------------------</a:t>
            </a:r>
            <a:endParaRPr lang="zh-CN" altLang="en-US" sz="1600" dirty="0" smtClean="0"/>
          </a:p>
          <a:p>
            <a:r>
              <a:rPr lang="en-US" sz="1600" dirty="0" err="1" smtClean="0"/>
              <a:t>foreach</a:t>
            </a:r>
            <a:r>
              <a:rPr lang="zh-CN" altLang="en-US" sz="1600" dirty="0" smtClean="0"/>
              <a:t>遍历：</a:t>
            </a:r>
            <a:endParaRPr lang="zh-CN" altLang="en-US" sz="1600" dirty="0" smtClean="0"/>
          </a:p>
          <a:p>
            <a:r>
              <a:rPr lang="en-US" sz="1600" dirty="0" smtClean="0"/>
              <a:t>Java EE</a:t>
            </a:r>
            <a:r>
              <a:rPr lang="zh-CN" altLang="en-US" sz="1600" dirty="0" smtClean="0"/>
              <a:t>企业应用开发</a:t>
            </a:r>
            <a:endParaRPr lang="zh-CN" altLang="en-US" sz="1600" dirty="0" smtClean="0"/>
          </a:p>
          <a:p>
            <a:r>
              <a:rPr lang="en-US" sz="1600" dirty="0" smtClean="0"/>
              <a:t>Java8</a:t>
            </a:r>
            <a:r>
              <a:rPr lang="zh-CN" altLang="en-US" sz="1600" dirty="0" smtClean="0"/>
              <a:t>程序设计</a:t>
            </a:r>
            <a:endParaRPr lang="zh-CN" altLang="en-US" sz="1600" dirty="0" smtClean="0"/>
          </a:p>
          <a:p>
            <a:r>
              <a:rPr lang="en-US" sz="1600" dirty="0" smtClean="0"/>
              <a:t>C#</a:t>
            </a:r>
            <a:r>
              <a:rPr lang="zh-CN" altLang="en-US" sz="1600" dirty="0" smtClean="0"/>
              <a:t>应用开发</a:t>
            </a:r>
            <a:endParaRPr lang="zh-CN" altLang="en-US" sz="1600" dirty="0" smtClean="0"/>
          </a:p>
          <a:p>
            <a:r>
              <a:rPr lang="en-US" sz="1600" dirty="0" smtClean="0"/>
              <a:t>------------------</a:t>
            </a:r>
            <a:endParaRPr lang="zh-CN" altLang="en-US" sz="1600" dirty="0" smtClean="0"/>
          </a:p>
          <a:p>
            <a:r>
              <a:rPr lang="zh-CN" altLang="en-US" sz="1600" dirty="0" smtClean="0"/>
              <a:t>迭代器遍历：</a:t>
            </a:r>
            <a:endParaRPr lang="zh-CN" altLang="en-US" sz="1600" dirty="0" smtClean="0"/>
          </a:p>
          <a:p>
            <a:r>
              <a:rPr lang="en-US" sz="1600" dirty="0" smtClean="0"/>
              <a:t>Java EE</a:t>
            </a:r>
            <a:r>
              <a:rPr lang="zh-CN" altLang="en-US" sz="1600" dirty="0" smtClean="0"/>
              <a:t>企业应用开发</a:t>
            </a:r>
            <a:endParaRPr lang="zh-CN" altLang="en-US" sz="1600" dirty="0" smtClean="0"/>
          </a:p>
          <a:p>
            <a:r>
              <a:rPr lang="en-US" sz="1600" dirty="0" smtClean="0"/>
              <a:t>Java8</a:t>
            </a:r>
            <a:r>
              <a:rPr lang="zh-CN" altLang="en-US" sz="1600" dirty="0" smtClean="0"/>
              <a:t>程序设计</a:t>
            </a:r>
            <a:endParaRPr lang="zh-CN" altLang="en-US" sz="1600" dirty="0" smtClean="0"/>
          </a:p>
          <a:p>
            <a:r>
              <a:rPr lang="en-US" sz="1600" dirty="0" smtClean="0"/>
              <a:t>C#</a:t>
            </a:r>
            <a:r>
              <a:rPr lang="zh-CN" altLang="en-US" sz="1600" dirty="0" smtClean="0"/>
              <a:t>应用开发</a:t>
            </a:r>
            <a:endParaRPr lang="zh-CN" altLang="en-US" sz="1600" dirty="0" smtClean="0"/>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dirty="0"/>
              <a:t>PriorityQueue</a:t>
            </a:r>
            <a:r>
              <a:rPr lang="zh-CN" dirty="0"/>
              <a:t>是</a:t>
            </a:r>
            <a:r>
              <a:rPr dirty="0"/>
              <a:t>Queue</a:t>
            </a:r>
            <a:r>
              <a:rPr lang="zh-CN" dirty="0"/>
              <a:t>接口的实现类，是基于优先级的、无界</a:t>
            </a:r>
            <a:r>
              <a:rPr dirty="0">
                <a:hlinkClick r:id="rId1" tooltip="java.util 中的接口" action="ppaction://hlinkfile"/>
              </a:rPr>
              <a:t>队列</a:t>
            </a:r>
            <a:r>
              <a:rPr lang="zh-CN" dirty="0"/>
              <a:t>，通常称为“优先级队列”。优先级队列的元素按照其</a:t>
            </a:r>
            <a:r>
              <a:rPr dirty="0">
                <a:hlinkClick r:id="rId2" tooltip="java.lang 中的接口" action="ppaction://hlinkfile"/>
              </a:rPr>
              <a:t>自然顺序</a:t>
            </a:r>
            <a:r>
              <a:rPr lang="zh-CN" dirty="0"/>
              <a:t>进行排序，或定制排序，优先级队列不允许使用</a:t>
            </a:r>
            <a:r>
              <a:rPr dirty="0"/>
              <a:t>null</a:t>
            </a:r>
            <a:r>
              <a:rPr lang="zh-CN" dirty="0"/>
              <a:t>元素。依靠自然顺序的优先级队列不允许插入不可比较的对象</a:t>
            </a:r>
            <a:r>
              <a:rPr lang="zh-CN" dirty="0" smtClean="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a:t>
            </a:r>
            <a:r>
              <a:rPr lang="zh-CN" dirty="0" smtClean="0"/>
              <a:t>代码</a:t>
            </a:r>
            <a:r>
              <a:rPr dirty="0" smtClean="0"/>
              <a:t>PriorityQueueDemo.java</a:t>
            </a:r>
            <a:r>
              <a:rPr lang="zh-CN" dirty="0" smtClean="0"/>
              <a:t>演示</a:t>
            </a:r>
            <a:r>
              <a:rPr dirty="0"/>
              <a:t>PriorityQueue</a:t>
            </a:r>
            <a:r>
              <a:rPr lang="zh-CN" dirty="0" smtClean="0"/>
              <a:t>的</a:t>
            </a:r>
            <a:r>
              <a:rPr lang="zh-CN" dirty="0"/>
              <a:t>使用</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532650"/>
            <a:ext cx="6215074" cy="35394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err="1" smtClean="0">
                <a:latin typeface="Courier New" panose="02070309020205020404" pitchFamily="49" charset="0"/>
                <a:cs typeface="Courier New" panose="02070309020205020404" pitchFamily="49" charset="0"/>
              </a:rPr>
              <a:t>PriorityQueue</a:t>
            </a:r>
            <a:r>
              <a:rPr kumimoji="1" lang="en-US" altLang="en-US" sz="1400" dirty="0" smtClean="0">
                <a:latin typeface="Courier New" panose="02070309020205020404" pitchFamily="49" charset="0"/>
                <a:cs typeface="Courier New" panose="02070309020205020404" pitchFamily="49" charset="0"/>
              </a:rPr>
              <a:t>&lt;Integer&gt; </a:t>
            </a:r>
            <a:r>
              <a:rPr kumimoji="1" lang="en-US" altLang="en-US" sz="1400" dirty="0" err="1" smtClean="0">
                <a:latin typeface="Courier New" panose="02070309020205020404" pitchFamily="49" charset="0"/>
                <a:cs typeface="Courier New" panose="02070309020205020404" pitchFamily="49" charset="0"/>
              </a:rPr>
              <a:t>pq</a:t>
            </a:r>
            <a:r>
              <a:rPr kumimoji="1" lang="en-US" altLang="en-US" sz="1400" dirty="0" smtClean="0">
                <a:latin typeface="Courier New" panose="02070309020205020404" pitchFamily="49" charset="0"/>
                <a:cs typeface="Courier New" panose="02070309020205020404" pitchFamily="49" charset="0"/>
              </a:rPr>
              <a:t> = new </a:t>
            </a:r>
            <a:r>
              <a:rPr kumimoji="1" lang="en-US" altLang="en-US" sz="1400" dirty="0" err="1" smtClean="0">
                <a:latin typeface="Courier New" panose="02070309020205020404" pitchFamily="49" charset="0"/>
                <a:cs typeface="Courier New" panose="02070309020205020404" pitchFamily="49" charset="0"/>
              </a:rPr>
              <a:t>PriorityQueue</a:t>
            </a:r>
            <a:r>
              <a:rPr kumimoji="1" lang="en-US" altLang="en-US" sz="1400" dirty="0" smtClean="0">
                <a:latin typeface="Courier New" panose="02070309020205020404" pitchFamily="49" charset="0"/>
                <a:cs typeface="Courier New" panose="02070309020205020404" pitchFamily="49" charset="0"/>
              </a:rPr>
              <a:t>&lt;&gt;();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pq.offer</a:t>
            </a:r>
            <a:r>
              <a:rPr kumimoji="1" lang="en-US" altLang="en-US" sz="1400" dirty="0" smtClean="0">
                <a:latin typeface="Courier New" panose="02070309020205020404" pitchFamily="49" charset="0"/>
                <a:cs typeface="Courier New" panose="02070309020205020404" pitchFamily="49" charset="0"/>
              </a:rPr>
              <a:t>(6);</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pq.offer</a:t>
            </a:r>
            <a:r>
              <a:rPr kumimoji="1" lang="en-US" altLang="en-US" sz="1400" dirty="0" smtClean="0">
                <a:latin typeface="Courier New" panose="02070309020205020404" pitchFamily="49" charset="0"/>
                <a:cs typeface="Courier New" panose="02070309020205020404" pitchFamily="49" charset="0"/>
              </a:rPr>
              <a:t>(-3);</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pq.offer</a:t>
            </a:r>
            <a:r>
              <a:rPr kumimoji="1" lang="en-US" altLang="en-US" sz="1400" dirty="0" smtClean="0">
                <a:latin typeface="Courier New" panose="02070309020205020404" pitchFamily="49" charset="0"/>
                <a:cs typeface="Courier New" panose="02070309020205020404" pitchFamily="49" charset="0"/>
              </a:rPr>
              <a:t>(20);</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pq.offer</a:t>
            </a:r>
            <a:r>
              <a:rPr kumimoji="1" lang="en-US" altLang="en-US" sz="1400" dirty="0" smtClean="0">
                <a:latin typeface="Courier New" panose="02070309020205020404" pitchFamily="49" charset="0"/>
                <a:cs typeface="Courier New" panose="02070309020205020404" pitchFamily="49" charset="0"/>
              </a:rPr>
              <a:t>(18);</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pq</a:t>
            </a:r>
            <a:r>
              <a:rPr kumimoji="1" lang="en-US" altLang="en-US" sz="1400" dirty="0" smtClean="0">
                <a:latin typeface="Courier New" panose="02070309020205020404" pitchFamily="49" charset="0"/>
                <a:cs typeface="Courier New" panose="02070309020205020404" pitchFamily="49" charset="0"/>
              </a:rPr>
              <a:t>); // </a:t>
            </a:r>
            <a:r>
              <a:rPr kumimoji="1" lang="zh-CN" altLang="en-US" sz="1400" dirty="0" smtClean="0">
                <a:latin typeface="Courier New" panose="02070309020205020404" pitchFamily="49" charset="0"/>
                <a:cs typeface="Courier New" panose="02070309020205020404" pitchFamily="49" charset="0"/>
              </a:rPr>
              <a:t>输出</a:t>
            </a:r>
            <a:r>
              <a:rPr kumimoji="1" lang="en-US" altLang="en-US" sz="1400" dirty="0" smtClean="0">
                <a:latin typeface="Courier New" panose="02070309020205020404" pitchFamily="49" charset="0"/>
                <a:cs typeface="Courier New" panose="02070309020205020404" pitchFamily="49" charset="0"/>
              </a:rPr>
              <a:t>[-3, 6, 20, 18]</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(“poll</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pq.poll</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foreach</a:t>
            </a:r>
            <a:r>
              <a:rPr kumimoji="1" lang="zh-CN" altLang="en-US" sz="1400" dirty="0" smtClean="0">
                <a:latin typeface="Courier New" panose="02070309020205020404" pitchFamily="49" charset="0"/>
                <a:cs typeface="Courier New" panose="02070309020205020404" pitchFamily="49" charset="0"/>
              </a:rPr>
              <a:t>遍历：</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(Integer e : </a:t>
            </a:r>
            <a:r>
              <a:rPr kumimoji="1" lang="en-US" altLang="en-US" sz="1400" dirty="0" err="1" smtClean="0">
                <a:latin typeface="Courier New" panose="02070309020205020404" pitchFamily="49" charset="0"/>
                <a:cs typeface="Courier New" panose="02070309020205020404" pitchFamily="49" charset="0"/>
              </a:rPr>
              <a:t>pq</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迭代器遍历：</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Iterator</a:t>
            </a:r>
            <a:r>
              <a:rPr kumimoji="1" lang="en-US" altLang="en-US" sz="1400" dirty="0" smtClean="0">
                <a:latin typeface="Courier New" panose="02070309020205020404" pitchFamily="49" charset="0"/>
                <a:cs typeface="Courier New" panose="02070309020205020404" pitchFamily="49" charset="0"/>
              </a:rPr>
              <a:t>&lt;Integer&gt; </a:t>
            </a:r>
            <a:r>
              <a:rPr kumimoji="1" lang="en-US" altLang="en-US" sz="1400" dirty="0" err="1" smtClean="0">
                <a:latin typeface="Courier New" panose="02070309020205020404" pitchFamily="49" charset="0"/>
                <a:cs typeface="Courier New" panose="02070309020205020404" pitchFamily="49" charset="0"/>
              </a:rPr>
              <a:t>iterator</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pq.iterator</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while (</a:t>
            </a:r>
            <a:r>
              <a:rPr kumimoji="1" lang="en-US" altLang="en-US" sz="1400" dirty="0" err="1" smtClean="0">
                <a:latin typeface="Courier New" panose="02070309020205020404" pitchFamily="49" charset="0"/>
                <a:cs typeface="Courier New" panose="02070309020205020404" pitchFamily="49" charset="0"/>
              </a:rPr>
              <a:t>iterator.hasNext</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iterator.next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928662" y="1788192"/>
            <a:ext cx="1571636" cy="857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2500298" y="1216688"/>
            <a:ext cx="1500198" cy="428628"/>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添加元素</a:t>
            </a:r>
            <a:endParaRPr lang="zh-CN" altLang="en-US" sz="1800" b="1" i="0" dirty="0" smtClean="0">
              <a:solidFill>
                <a:srgbClr val="000000"/>
              </a:solidFill>
              <a:latin typeface="Adobe 宋体 Std L" pitchFamily="18" charset="-122"/>
              <a:ea typeface="Adobe 宋体 Std L" pitchFamily="18" charset="-122"/>
            </a:endParaRPr>
          </a:p>
        </p:txBody>
      </p:sp>
      <p:sp>
        <p:nvSpPr>
          <p:cNvPr id="10" name="矩形 9"/>
          <p:cNvSpPr/>
          <p:nvPr/>
        </p:nvSpPr>
        <p:spPr bwMode="auto">
          <a:xfrm>
            <a:off x="4143372" y="2788324"/>
            <a:ext cx="1143008" cy="283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5143504" y="1931068"/>
            <a:ext cx="2571768" cy="428628"/>
          </a:xfrm>
          <a:prstGeom prst="wedgeRoundRectCallout">
            <a:avLst>
              <a:gd name="adj1" fmla="val -65389"/>
              <a:gd name="adj2" fmla="val 148383"/>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访问队列的第一个元素</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P spid="10" grpId="0" animBg="1"/>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1000117"/>
            <a:ext cx="8207375" cy="3857649"/>
          </a:xfrm>
        </p:spPr>
        <p:txBody>
          <a:bodyPr/>
          <a:lstStyle/>
          <a:p>
            <a:r>
              <a:rPr lang="zh-CN" altLang="en-US" dirty="0" smtClean="0"/>
              <a:t>运行结果如下：</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857256" y="1830543"/>
            <a:ext cx="8072462" cy="3170099"/>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[-3, 6, 20, 18]</a:t>
            </a:r>
            <a:endParaRPr lang="zh-CN" altLang="en-US" sz="2000" dirty="0" smtClean="0"/>
          </a:p>
          <a:p>
            <a:r>
              <a:rPr lang="en-US" sz="2000" dirty="0" smtClean="0"/>
              <a:t>poll</a:t>
            </a:r>
            <a:r>
              <a:rPr lang="zh-CN" altLang="en-US" sz="2000" dirty="0" smtClean="0"/>
              <a:t>：</a:t>
            </a:r>
            <a:r>
              <a:rPr lang="en-US" sz="2000" dirty="0" smtClean="0"/>
              <a:t>-3</a:t>
            </a:r>
            <a:endParaRPr lang="zh-CN" altLang="en-US" sz="2000" dirty="0" smtClean="0"/>
          </a:p>
          <a:p>
            <a:r>
              <a:rPr lang="en-US" sz="2000" dirty="0" err="1" smtClean="0"/>
              <a:t>foreach</a:t>
            </a:r>
            <a:r>
              <a:rPr lang="zh-CN" altLang="en-US" sz="2000" dirty="0" smtClean="0"/>
              <a:t>遍历：</a:t>
            </a:r>
            <a:endParaRPr lang="zh-CN" altLang="en-US" sz="2000" dirty="0" smtClean="0"/>
          </a:p>
          <a:p>
            <a:r>
              <a:rPr lang="en-US" sz="2000" dirty="0" smtClean="0"/>
              <a:t>6</a:t>
            </a:r>
            <a:endParaRPr lang="zh-CN" altLang="en-US" sz="2000" dirty="0" smtClean="0"/>
          </a:p>
          <a:p>
            <a:r>
              <a:rPr lang="en-US" sz="2000" dirty="0" smtClean="0"/>
              <a:t>18</a:t>
            </a:r>
            <a:endParaRPr lang="zh-CN" altLang="en-US" sz="2000" dirty="0" smtClean="0"/>
          </a:p>
          <a:p>
            <a:r>
              <a:rPr lang="en-US" sz="2000" dirty="0" smtClean="0"/>
              <a:t>20</a:t>
            </a:r>
            <a:endParaRPr lang="zh-CN" altLang="en-US" sz="2000" dirty="0" smtClean="0"/>
          </a:p>
          <a:p>
            <a:r>
              <a:rPr lang="zh-CN" altLang="en-US" sz="2000" dirty="0" smtClean="0"/>
              <a:t>迭代器遍历：</a:t>
            </a:r>
            <a:endParaRPr lang="zh-CN" altLang="en-US" sz="2000" dirty="0" smtClean="0"/>
          </a:p>
          <a:p>
            <a:r>
              <a:rPr lang="en-US" sz="2000" dirty="0" smtClean="0"/>
              <a:t>6</a:t>
            </a:r>
            <a:endParaRPr lang="zh-CN" altLang="en-US" sz="2000" dirty="0" smtClean="0"/>
          </a:p>
          <a:p>
            <a:r>
              <a:rPr lang="en-US" sz="2000" dirty="0" smtClean="0"/>
              <a:t>18</a:t>
            </a:r>
            <a:endParaRPr lang="zh-CN" altLang="en-US" sz="2000" dirty="0" smtClean="0"/>
          </a:p>
          <a:p>
            <a:r>
              <a:rPr lang="en-US" sz="2000" dirty="0" smtClean="0"/>
              <a:t>20</a:t>
            </a:r>
            <a:endParaRPr lang="zh-CN" altLang="en-US" sz="2000" dirty="0" smtClean="0"/>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928662" y="2500312"/>
            <a:ext cx="1571636" cy="24288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2285984" y="1571618"/>
            <a:ext cx="2857520" cy="714380"/>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队列中的元素是有序的</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1486"/>
            <a:ext cx="8207375" cy="3071834"/>
          </a:xfrm>
        </p:spPr>
        <p:txBody>
          <a:bodyPr/>
          <a:lstStyle/>
          <a:p>
            <a:r>
              <a:rPr dirty="0"/>
              <a:t>Map</a:t>
            </a:r>
            <a:r>
              <a:rPr lang="zh-CN" dirty="0"/>
              <a:t>接口是集合框架的另一个根接口，与</a:t>
            </a:r>
            <a:r>
              <a:rPr dirty="0"/>
              <a:t>Collection</a:t>
            </a:r>
            <a:r>
              <a:rPr lang="zh-CN" dirty="0"/>
              <a:t>接口并列。</a:t>
            </a:r>
            <a:r>
              <a:rPr dirty="0"/>
              <a:t>Map</a:t>
            </a:r>
            <a:r>
              <a:rPr lang="zh-CN" dirty="0"/>
              <a:t>是以</a:t>
            </a:r>
            <a:r>
              <a:rPr dirty="0"/>
              <a:t>key/value </a:t>
            </a:r>
            <a:r>
              <a:rPr lang="zh-CN" dirty="0"/>
              <a:t>键值对映射关系存储的集合，其</a:t>
            </a:r>
            <a:r>
              <a:rPr dirty="0" smtClean="0"/>
              <a:t>key-value</a:t>
            </a:r>
            <a:r>
              <a:rPr lang="zh-CN" dirty="0"/>
              <a:t>键值对映射</a:t>
            </a:r>
            <a:r>
              <a:rPr lang="zh-CN" dirty="0" smtClean="0"/>
              <a:t>关系如</a:t>
            </a:r>
            <a:r>
              <a:rPr dirty="0" smtClean="0"/>
              <a:t>图</a:t>
            </a:r>
            <a:r>
              <a:rPr lang="zh-CN" dirty="0" smtClean="0"/>
              <a:t>所示</a:t>
            </a:r>
            <a:r>
              <a:rPr lang="zh-CN" altLang="en-US" dirty="0" smtClean="0"/>
              <a:t>：</a:t>
            </a:r>
            <a:endParaRPr 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8.3.5 </a:t>
            </a:r>
            <a:r>
              <a:rPr lang="en-US" altLang="zh-CN" dirty="0" smtClean="0"/>
              <a:t>Map</a:t>
            </a:r>
            <a:r>
              <a:rPr dirty="0" smtClean="0"/>
              <a:t>接口及其实现类</a:t>
            </a:r>
            <a:endParaRPr lang="zh-CN" altLang="en-US" dirty="0"/>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01441" name="Object 1"/>
          <p:cNvGraphicFramePr>
            <a:graphicFrameLocks noChangeAspect="1"/>
          </p:cNvGraphicFramePr>
          <p:nvPr/>
        </p:nvGraphicFramePr>
        <p:xfrm>
          <a:off x="1571604" y="2214560"/>
          <a:ext cx="5000660" cy="2825770"/>
        </p:xfrm>
        <a:graphic>
          <a:graphicData uri="http://schemas.openxmlformats.org/presentationml/2006/ole">
            <mc:AlternateContent xmlns:mc="http://schemas.openxmlformats.org/markup-compatibility/2006">
              <mc:Choice xmlns:v="urn:schemas-microsoft-com:vml" Requires="v">
                <p:oleObj spid="_x0000_s4097" name="" r:id="rId1" imgW="6692900" imgH="3771900" progId="Visio.Drawing.11">
                  <p:embed/>
                </p:oleObj>
              </mc:Choice>
              <mc:Fallback>
                <p:oleObj name="" r:id="rId1" imgW="6692900" imgH="3771900" progId="Visio.Drawing.11">
                  <p:embed/>
                  <p:pic>
                    <p:nvPicPr>
                      <p:cNvPr id="0" name="图片 4096"/>
                      <p:cNvPicPr>
                        <a:picLocks noChangeAspect="1"/>
                      </p:cNvPicPr>
                      <p:nvPr/>
                    </p:nvPicPr>
                    <p:blipFill>
                      <a:blip r:embed="rId2"/>
                      <a:stretch>
                        <a:fillRect/>
                      </a:stretch>
                    </p:blipFill>
                    <p:spPr>
                      <a:xfrm>
                        <a:off x="1571604" y="2214560"/>
                        <a:ext cx="5000660" cy="282577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1441"/>
                                        </p:tgtEl>
                                        <p:attrNameLst>
                                          <p:attrName>style.visibility</p:attrName>
                                        </p:attrNameLst>
                                      </p:cBhvr>
                                      <p:to>
                                        <p:strVal val="visible"/>
                                      </p:to>
                                    </p:set>
                                    <p:anim calcmode="lin" valueType="num">
                                      <p:cBhvr additive="base">
                                        <p:cTn id="13" dur="500" fill="hold"/>
                                        <p:tgtEl>
                                          <p:spTgt spid="701441"/>
                                        </p:tgtEl>
                                        <p:attrNameLst>
                                          <p:attrName>ppt_x</p:attrName>
                                        </p:attrNameLst>
                                      </p:cBhvr>
                                      <p:tavLst>
                                        <p:tav tm="0">
                                          <p:val>
                                            <p:strVal val="#ppt_x"/>
                                          </p:val>
                                        </p:tav>
                                        <p:tav tm="100000">
                                          <p:val>
                                            <p:strVal val="#ppt_x"/>
                                          </p:val>
                                        </p:tav>
                                      </p:tavLst>
                                    </p:anim>
                                    <p:anim calcmode="lin" valueType="num">
                                      <p:cBhvr additive="base">
                                        <p:cTn id="14" dur="500" fill="hold"/>
                                        <p:tgtEl>
                                          <p:spTgt spid="701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071834"/>
          </a:xfrm>
        </p:spPr>
        <p:txBody>
          <a:bodyPr/>
          <a:lstStyle/>
          <a:p>
            <a:r>
              <a:rPr dirty="0" smtClean="0"/>
              <a:t>Map</a:t>
            </a:r>
            <a:r>
              <a:rPr lang="zh-CN" dirty="0" smtClean="0"/>
              <a:t>接口</a:t>
            </a:r>
            <a:r>
              <a:rPr lang="zh-CN" dirty="0"/>
              <a:t>中</a:t>
            </a:r>
            <a:r>
              <a:rPr lang="zh-CN" dirty="0" smtClean="0"/>
              <a:t>的</a:t>
            </a:r>
            <a:r>
              <a:rPr lang="zh-CN" altLang="en-US" dirty="0" smtClean="0"/>
              <a:t>常用</a:t>
            </a:r>
            <a:r>
              <a:rPr lang="zh-CN" dirty="0" smtClean="0"/>
              <a:t>方法</a:t>
            </a:r>
            <a:r>
              <a:rPr lang="zh-CN" altLang="en-US" dirty="0" smtClean="0"/>
              <a:t>列表如下：</a:t>
            </a:r>
            <a:endParaRPr dirty="0" smtClean="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785786" y="1437440"/>
          <a:ext cx="8218452" cy="3491764"/>
        </p:xfrm>
        <a:graphic>
          <a:graphicData uri="http://schemas.openxmlformats.org/drawingml/2006/table">
            <a:tbl>
              <a:tblPr/>
              <a:tblGrid>
                <a:gridCol w="2682875"/>
                <a:gridCol w="5535577"/>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clear(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移除所有映射关系</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containsKey</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(Object key)</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判断是否包含指定键的映射关系，包含则返回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true</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containsValue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(Object key)</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判断是否包含指定值的映射关系，包含则返回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true</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Set&lt;</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Map,Entry</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&lt;K,V&gt;&gt;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entrySet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返回此映射中包含的映射关系的</a:t>
                      </a:r>
                      <a:r>
                        <a:rPr lang="en-US" sz="1400" kern="100" dirty="0">
                          <a:solidFill>
                            <a:schemeClr val="dk1"/>
                          </a:solidFill>
                          <a:latin typeface="Times New Roman" panose="02020603050405020304"/>
                          <a:ea typeface="宋体" panose="02010600030101010101" pitchFamily="2" charset="-122"/>
                          <a:cs typeface="Times New Roman" panose="02020603050405020304"/>
                        </a:rPr>
                        <a:t>Set</a:t>
                      </a:r>
                      <a:r>
                        <a:rPr lang="zh-CN" sz="1400" kern="100" dirty="0">
                          <a:solidFill>
                            <a:schemeClr val="dk1"/>
                          </a:solidFill>
                          <a:latin typeface="Times New Roman" panose="02020603050405020304"/>
                          <a:ea typeface="宋体" panose="02010600030101010101" pitchFamily="2" charset="-122"/>
                          <a:cs typeface="Times New Roman" panose="02020603050405020304"/>
                        </a:rPr>
                        <a:t>视图</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 get(Object key)</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返回指定键所映射的值，如果没有则返回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null</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hashCode</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返回此映射的哈希码值</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boolean</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isEmpty</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判断是否为空，为空则返回</a:t>
                      </a:r>
                      <a:r>
                        <a:rPr lang="en-US" sz="1400" kern="100" dirty="0">
                          <a:solidFill>
                            <a:schemeClr val="dk1"/>
                          </a:solidFill>
                          <a:latin typeface="Times New Roman" panose="02020603050405020304"/>
                          <a:ea typeface="宋体" panose="02010600030101010101" pitchFamily="2" charset="-122"/>
                          <a:cs typeface="Times New Roman" panose="02020603050405020304"/>
                        </a:rPr>
                        <a:t>true</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500034" y="1000114"/>
          <a:ext cx="8423442" cy="3063136"/>
        </p:xfrm>
        <a:graphic>
          <a:graphicData uri="http://schemas.openxmlformats.org/drawingml/2006/table">
            <a:tbl>
              <a:tblPr/>
              <a:tblGrid>
                <a:gridCol w="3547047"/>
                <a:gridCol w="4876395"/>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方法</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rPr>
                        <a:t>功能描述</a:t>
                      </a:r>
                      <a:endParaRPr kumimoji="0" lang="zh-CN" altLang="zh-CN" sz="1800" b="1" i="0" u="none" strike="noStrike" kern="1200" cap="none" normalizeH="0" baseline="0" dirty="0" smtClean="0">
                        <a:ln>
                          <a:noFill/>
                        </a:ln>
                        <a:solidFill>
                          <a:srgbClr val="FFFFFF"/>
                        </a:solidFill>
                        <a:effectLst/>
                        <a:latin typeface="Times New Roman" panose="02020603050405020304" pitchFamily="18" charset="0"/>
                        <a:ea typeface="Adobe 仿宋 Std R" pitchFamily="18"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9136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Set&lt;K&gt;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keySet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返回此映射中包含的键的</a:t>
                      </a:r>
                      <a:r>
                        <a:rPr lang="en-US" sz="1400" kern="100" dirty="0">
                          <a:solidFill>
                            <a:schemeClr val="dk1"/>
                          </a:solidFill>
                          <a:latin typeface="Times New Roman" panose="02020603050405020304"/>
                          <a:ea typeface="宋体" panose="02010600030101010101" pitchFamily="2" charset="-122"/>
                          <a:cs typeface="Times New Roman" panose="02020603050405020304"/>
                          <a:hlinkClick r:id="rId1" tooltip="java.util 中的接口" action="ppaction://hlinkfile"/>
                        </a:rPr>
                        <a:t>Set</a:t>
                      </a:r>
                      <a:r>
                        <a:rPr lang="zh-CN" sz="1400" kern="100" dirty="0">
                          <a:solidFill>
                            <a:schemeClr val="dk1"/>
                          </a:solidFill>
                          <a:latin typeface="Times New Roman" panose="02020603050405020304"/>
                          <a:ea typeface="宋体" panose="02010600030101010101" pitchFamily="2" charset="-122"/>
                          <a:cs typeface="Times New Roman" panose="02020603050405020304"/>
                        </a:rPr>
                        <a:t>视图</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 put(K key, V value)</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将指定的值与此映射中的指定键关联</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putAll</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(Map&lt;? extends K,? extends V&gt; m)</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从指定映射中将所有映射关系复制到此映射中</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 remove(Object key)</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移除指定键的映射关系</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size()</a:t>
                      </a:r>
                      <a:endParaRPr lang="zh-CN" sz="14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返回此映射中的关系数，即大小</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r h="428628">
                <a:tc>
                  <a:txBody>
                    <a:bodyPr/>
                    <a:lstStyle/>
                    <a:p>
                      <a:pPr algn="just">
                        <a:spcAft>
                          <a:spcPts val="0"/>
                        </a:spcAft>
                      </a:pPr>
                      <a:r>
                        <a:rPr lang="en-US"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Collection&lt;V&gt; values()</a:t>
                      </a:r>
                      <a:endParaRPr lang="zh-CN" sz="1400" kern="1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panose="02020603050405020304"/>
                          <a:ea typeface="宋体" panose="02010600030101010101" pitchFamily="2" charset="-122"/>
                          <a:cs typeface="Times New Roman" panose="02020603050405020304"/>
                        </a:rPr>
                        <a:t>返回此映射中包含的值的</a:t>
                      </a:r>
                      <a:r>
                        <a:rPr lang="en-US" sz="1400" kern="100" dirty="0">
                          <a:solidFill>
                            <a:schemeClr val="dk1"/>
                          </a:solidFill>
                          <a:latin typeface="Times New Roman" panose="02020603050405020304"/>
                          <a:ea typeface="宋体" panose="02010600030101010101" pitchFamily="2" charset="-122"/>
                          <a:cs typeface="Times New Roman" panose="02020603050405020304"/>
                        </a:rPr>
                        <a:t>Collection</a:t>
                      </a:r>
                      <a:r>
                        <a:rPr lang="zh-CN" sz="1400" kern="100" dirty="0">
                          <a:solidFill>
                            <a:schemeClr val="dk1"/>
                          </a:solidFill>
                          <a:latin typeface="Times New Roman" panose="02020603050405020304"/>
                          <a:ea typeface="宋体" panose="02010600030101010101" pitchFamily="2" charset="-122"/>
                          <a:cs typeface="Times New Roman" panose="02020603050405020304"/>
                        </a:rPr>
                        <a:t>视图</a:t>
                      </a:r>
                      <a:endParaRPr lang="zh-CN" sz="1400" kern="100" dirty="0">
                        <a:solidFill>
                          <a:schemeClr val="dk1"/>
                        </a:solidFill>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dirty="0"/>
              <a:t>HashMap</a:t>
            </a:r>
            <a:r>
              <a:rPr lang="zh-CN" dirty="0"/>
              <a:t>和</a:t>
            </a:r>
            <a:r>
              <a:rPr dirty="0"/>
              <a:t>TreeMap</a:t>
            </a:r>
            <a:r>
              <a:rPr lang="zh-CN" dirty="0"/>
              <a:t>是</a:t>
            </a:r>
            <a:r>
              <a:rPr dirty="0"/>
              <a:t>Map</a:t>
            </a:r>
            <a:r>
              <a:rPr lang="zh-CN" dirty="0"/>
              <a:t>体系中两个常用实现类，其特点如下</a:t>
            </a:r>
            <a:r>
              <a:rPr lang="zh-CN" dirty="0" smtClean="0"/>
              <a:t>：</a:t>
            </a:r>
            <a:endParaRPr dirty="0" smtClean="0"/>
          </a:p>
          <a:p>
            <a:pPr lvl="1"/>
            <a:r>
              <a:rPr altLang="zh-CN" dirty="0"/>
              <a:t>HashMap是基于哈希算法的Map接口的实现类，该实现类提供所有映射操作，并允许使用null键和null值，但不能保证映射的顺序，即是无序的映射集合；</a:t>
            </a:r>
            <a:endParaRPr altLang="zh-CN" dirty="0"/>
          </a:p>
          <a:p>
            <a:pPr lvl="1"/>
            <a:r>
              <a:rPr altLang="zh-CN" dirty="0"/>
              <a:t>TreeMap是基于“树”结构来存储的Map接口实现类，可以根据其键的自然顺序进行排序，或定制排序方式。 </a:t>
            </a:r>
            <a:endParaRPr alt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dirty="0" smtClean="0"/>
              <a:t>【</a:t>
            </a:r>
            <a:r>
              <a:rPr lang="zh-CN" altLang="en-US" dirty="0" smtClean="0"/>
              <a:t>示例</a:t>
            </a:r>
            <a:r>
              <a:rPr dirty="0" smtClean="0"/>
              <a:t>】</a:t>
            </a:r>
            <a:r>
              <a:rPr lang="zh-CN" altLang="en-US" dirty="0" smtClean="0"/>
              <a:t>泛型类：</a:t>
            </a:r>
            <a:endParaRPr dirty="0" smtClean="0"/>
          </a:p>
          <a:p>
            <a:pPr>
              <a:buNone/>
            </a:pPr>
            <a:endParaRPr dirty="0"/>
          </a:p>
        </p:txBody>
      </p:sp>
      <p:sp>
        <p:nvSpPr>
          <p:cNvPr id="9" name="文本占位符 8"/>
          <p:cNvSpPr>
            <a:spLocks noGrp="1"/>
          </p:cNvSpPr>
          <p:nvPr>
            <p:ph type="body" sz="quarter" idx="11"/>
          </p:nvPr>
        </p:nvSpPr>
        <p:spPr>
          <a:xfrm>
            <a:off x="1142976" y="1714494"/>
            <a:ext cx="6357956" cy="1908215"/>
          </a:xfrm>
        </p:spPr>
        <p:txBody>
          <a:bodyPr/>
          <a:lstStyle/>
          <a:p>
            <a:r>
              <a:rPr lang="en-US" sz="1600" dirty="0"/>
              <a:t>class Node&lt;T&gt; {</a:t>
            </a:r>
            <a:endParaRPr sz="1600" dirty="0"/>
          </a:p>
          <a:p>
            <a:r>
              <a:rPr lang="en-US" sz="1600" dirty="0"/>
              <a:t>	private T data;</a:t>
            </a:r>
            <a:endParaRPr sz="1600" dirty="0"/>
          </a:p>
          <a:p>
            <a:r>
              <a:rPr lang="en-US" sz="1600" dirty="0"/>
              <a:t>	public Node&lt;T&gt; next;</a:t>
            </a:r>
            <a:endParaRPr sz="1600" dirty="0"/>
          </a:p>
          <a:p>
            <a:r>
              <a:rPr lang="en-US" sz="1600" dirty="0"/>
              <a:t>	//</a:t>
            </a:r>
            <a:r>
              <a:rPr sz="1600" dirty="0"/>
              <a:t>省略</a:t>
            </a:r>
            <a:r>
              <a:rPr lang="en-US" sz="1600" dirty="0"/>
              <a:t>......</a:t>
            </a:r>
            <a:endParaRPr sz="1600" dirty="0"/>
          </a:p>
          <a:p>
            <a:r>
              <a:rPr lang="en-US" sz="1600" dirty="0"/>
              <a:t>}</a:t>
            </a:r>
            <a:endParaRPr sz="1600"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 calcmode="lin" valueType="num">
                                      <p:cBhvr additive="base">
                                        <p:cTn id="3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a:t>
            </a:r>
            <a:r>
              <a:rPr lang="zh-CN" dirty="0" smtClean="0"/>
              <a:t>代码</a:t>
            </a:r>
            <a:r>
              <a:rPr dirty="0" smtClean="0"/>
              <a:t>HashMapDemo.java</a:t>
            </a:r>
            <a:r>
              <a:rPr lang="zh-CN" dirty="0" smtClean="0"/>
              <a:t>演示</a:t>
            </a:r>
            <a:r>
              <a:rPr dirty="0"/>
              <a:t>HashMap</a:t>
            </a:r>
            <a:r>
              <a:rPr lang="zh-CN" dirty="0" smtClean="0"/>
              <a:t>的</a:t>
            </a:r>
            <a:r>
              <a:rPr lang="zh-CN" dirty="0"/>
              <a:t>使用</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173200"/>
            <a:ext cx="6215074" cy="3970318"/>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使用泛型</a:t>
            </a:r>
            <a:r>
              <a:rPr kumimoji="1" lang="en-US" altLang="en-US" sz="1400" dirty="0" err="1" smtClean="0">
                <a:latin typeface="Courier New" panose="02070309020205020404" pitchFamily="49" charset="0"/>
                <a:cs typeface="Courier New" panose="02070309020205020404" pitchFamily="49" charset="0"/>
              </a:rPr>
              <a:t>HashMap</a:t>
            </a:r>
            <a:r>
              <a:rPr kumimoji="1" lang="zh-CN" altLang="en-US" sz="1400" dirty="0" smtClean="0">
                <a:latin typeface="Courier New" panose="02070309020205020404" pitchFamily="49" charset="0"/>
                <a:cs typeface="Courier New" panose="02070309020205020404" pitchFamily="49" charset="0"/>
              </a:rPr>
              <a:t>集合</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HashMap</a:t>
            </a:r>
            <a:r>
              <a:rPr kumimoji="1" lang="en-US" altLang="en-US" sz="1400" dirty="0" smtClean="0">
                <a:latin typeface="Courier New" panose="02070309020205020404" pitchFamily="49" charset="0"/>
                <a:cs typeface="Courier New" panose="02070309020205020404" pitchFamily="49" charset="0"/>
              </a:rPr>
              <a:t>&lt;Integer, String&gt; </a:t>
            </a:r>
            <a:r>
              <a:rPr kumimoji="1" lang="en-US" altLang="en-US" sz="1400" dirty="0" err="1" smtClean="0">
                <a:latin typeface="Courier New" panose="02070309020205020404" pitchFamily="49" charset="0"/>
                <a:cs typeface="Courier New" panose="02070309020205020404" pitchFamily="49" charset="0"/>
              </a:rPr>
              <a:t>hm</a:t>
            </a:r>
            <a:r>
              <a:rPr kumimoji="1" lang="en-US" altLang="en-US" sz="1400" dirty="0" smtClean="0">
                <a:latin typeface="Courier New" panose="02070309020205020404" pitchFamily="49" charset="0"/>
                <a:cs typeface="Courier New" panose="02070309020205020404" pitchFamily="49" charset="0"/>
              </a:rPr>
              <a:t> = new </a:t>
            </a:r>
            <a:r>
              <a:rPr kumimoji="1" lang="en-US" altLang="en-US" sz="1400" dirty="0" err="1" smtClean="0">
                <a:latin typeface="Courier New" panose="02070309020205020404" pitchFamily="49" charset="0"/>
                <a:cs typeface="Courier New" panose="02070309020205020404" pitchFamily="49" charset="0"/>
              </a:rPr>
              <a:t>HashMap</a:t>
            </a:r>
            <a:r>
              <a:rPr kumimoji="1" lang="en-US" altLang="en-US" sz="1400" dirty="0" smtClean="0">
                <a:latin typeface="Courier New" panose="02070309020205020404" pitchFamily="49" charset="0"/>
                <a:cs typeface="Courier New" panose="02070309020205020404" pitchFamily="49" charset="0"/>
              </a:rPr>
              <a:t>&lt;&gt;();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添加数据，</a:t>
            </a:r>
            <a:r>
              <a:rPr kumimoji="1" lang="en-US" altLang="en-US" sz="1400" dirty="0" smtClean="0">
                <a:latin typeface="Courier New" panose="02070309020205020404" pitchFamily="49" charset="0"/>
                <a:cs typeface="Courier New" panose="02070309020205020404" pitchFamily="49" charset="0"/>
              </a:rPr>
              <a:t>key-value</a:t>
            </a:r>
            <a:r>
              <a:rPr kumimoji="1" lang="zh-CN" altLang="en-US" sz="1400" dirty="0" smtClean="0">
                <a:latin typeface="Courier New" panose="02070309020205020404" pitchFamily="49" charset="0"/>
                <a:cs typeface="Courier New" panose="02070309020205020404" pitchFamily="49" charset="0"/>
              </a:rPr>
              <a:t>键值对形式</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(1, “</a:t>
            </a:r>
            <a:r>
              <a:rPr kumimoji="1" lang="en-US" altLang="en-US" sz="1400" dirty="0" err="1" smtClean="0">
                <a:latin typeface="Courier New" panose="02070309020205020404" pitchFamily="49" charset="0"/>
                <a:cs typeface="Courier New" panose="02070309020205020404" pitchFamily="49" charset="0"/>
              </a:rPr>
              <a:t>zhangsan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(2, “</a:t>
            </a:r>
            <a:r>
              <a:rPr kumimoji="1" lang="en-US" altLang="en-US" sz="1400" dirty="0" err="1" smtClean="0">
                <a:latin typeface="Courier New" panose="02070309020205020404" pitchFamily="49" charset="0"/>
                <a:cs typeface="Courier New" panose="02070309020205020404" pitchFamily="49" charset="0"/>
              </a:rPr>
              <a:t>lisi</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(3, “</a:t>
            </a:r>
            <a:r>
              <a:rPr kumimoji="1" lang="en-US" altLang="en-US" sz="1400" dirty="0" err="1" smtClean="0">
                <a:latin typeface="Courier New" panose="02070309020205020404" pitchFamily="49" charset="0"/>
                <a:cs typeface="Courier New" panose="02070309020205020404" pitchFamily="49" charset="0"/>
              </a:rPr>
              <a:t>wangwu</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(4, “</a:t>
            </a:r>
            <a:r>
              <a:rPr kumimoji="1" lang="en-US" altLang="en-US" sz="1400" dirty="0" err="1" smtClean="0">
                <a:latin typeface="Courier New" panose="02070309020205020404" pitchFamily="49" charset="0"/>
                <a:cs typeface="Courier New" panose="02070309020205020404" pitchFamily="49" charset="0"/>
              </a:rPr>
              <a:t>maliu</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(5, “</a:t>
            </a:r>
            <a:r>
              <a:rPr kumimoji="1" lang="en-US" altLang="en-US" sz="1400" dirty="0" err="1" smtClean="0">
                <a:latin typeface="Courier New" panose="02070309020205020404" pitchFamily="49" charset="0"/>
                <a:cs typeface="Courier New" panose="02070309020205020404" pitchFamily="49" charset="0"/>
              </a:rPr>
              <a:t>zhaokel</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null,null</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根据</a:t>
            </a:r>
            <a:r>
              <a:rPr kumimoji="1" lang="en-US" altLang="en-US" sz="1400" dirty="0" smtClean="0">
                <a:latin typeface="Courier New" panose="02070309020205020404" pitchFamily="49" charset="0"/>
                <a:cs typeface="Courier New" panose="02070309020205020404" pitchFamily="49" charset="0"/>
              </a:rPr>
              <a:t>key</a:t>
            </a:r>
            <a:r>
              <a:rPr kumimoji="1" lang="zh-CN" altLang="en-US" sz="1400" dirty="0" smtClean="0">
                <a:latin typeface="Courier New" panose="02070309020205020404" pitchFamily="49" charset="0"/>
                <a:cs typeface="Courier New" panose="02070309020205020404" pitchFamily="49" charset="0"/>
              </a:rPr>
              <a:t>获取</a:t>
            </a:r>
            <a:r>
              <a:rPr kumimoji="1" lang="en-US" altLang="en-US" sz="1400" dirty="0" smtClean="0">
                <a:latin typeface="Courier New" panose="02070309020205020404" pitchFamily="49" charset="0"/>
                <a:cs typeface="Courier New" panose="02070309020205020404" pitchFamily="49" charset="0"/>
              </a:rPr>
              <a:t>value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hm.get</a:t>
            </a:r>
            <a:r>
              <a:rPr kumimoji="1" lang="en-US" altLang="en-US" sz="1400" dirty="0" smtClean="0">
                <a:latin typeface="Courier New" panose="02070309020205020404" pitchFamily="49" charset="0"/>
                <a:cs typeface="Courier New" panose="02070309020205020404" pitchFamily="49" charset="0"/>
              </a:rPr>
              <a:t>(1));</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hm.get</a:t>
            </a:r>
            <a:r>
              <a:rPr kumimoji="1" lang="en-US" altLang="en-US" sz="1400" dirty="0" smtClean="0">
                <a:latin typeface="Courier New" panose="02070309020205020404" pitchFamily="49" charset="0"/>
                <a:cs typeface="Courier New" panose="02070309020205020404" pitchFamily="49" charset="0"/>
              </a:rPr>
              <a:t>(3));</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hm.get</a:t>
            </a:r>
            <a:r>
              <a:rPr kumimoji="1" lang="en-US" altLang="en-US" sz="1400" dirty="0" smtClean="0">
                <a:latin typeface="Courier New" panose="02070309020205020404" pitchFamily="49" charset="0"/>
                <a:cs typeface="Courier New" panose="02070309020205020404" pitchFamily="49" charset="0"/>
              </a:rPr>
              <a:t>(5));</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hm.get</a:t>
            </a:r>
            <a:r>
              <a:rPr kumimoji="1" lang="en-US" altLang="en-US" sz="1400" dirty="0" smtClean="0">
                <a:latin typeface="Courier New" panose="02070309020205020404" pitchFamily="49" charset="0"/>
                <a:cs typeface="Courier New" panose="02070309020205020404" pitchFamily="49" charset="0"/>
              </a:rPr>
              <a:t>(null));</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根据</a:t>
            </a:r>
            <a:r>
              <a:rPr kumimoji="1" lang="en-US" altLang="en-US" sz="1400" dirty="0" smtClean="0">
                <a:latin typeface="Courier New" panose="02070309020205020404" pitchFamily="49" charset="0"/>
                <a:cs typeface="Courier New" panose="02070309020205020404" pitchFamily="49" charset="0"/>
              </a:rPr>
              <a:t>key</a:t>
            </a:r>
            <a:r>
              <a:rPr kumimoji="1" lang="zh-CN" altLang="en-US" sz="1400" dirty="0" smtClean="0">
                <a:latin typeface="Courier New" panose="02070309020205020404" pitchFamily="49" charset="0"/>
                <a:cs typeface="Courier New" panose="02070309020205020404" pitchFamily="49" charset="0"/>
              </a:rPr>
              <a:t>删除</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hm.remove</a:t>
            </a:r>
            <a:r>
              <a:rPr kumimoji="1" lang="en-US" altLang="en-US" sz="1400" dirty="0" smtClean="0">
                <a:latin typeface="Courier New" panose="02070309020205020404" pitchFamily="49" charset="0"/>
                <a:cs typeface="Courier New" panose="02070309020205020404" pitchFamily="49" charset="0"/>
              </a:rPr>
              <a:t>(1);</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key</a:t>
            </a:r>
            <a:r>
              <a:rPr kumimoji="1" lang="zh-CN" altLang="en-US" sz="1400" dirty="0" smtClean="0">
                <a:latin typeface="Courier New" panose="02070309020205020404" pitchFamily="49" charset="0"/>
                <a:cs typeface="Courier New" panose="02070309020205020404" pitchFamily="49" charset="0"/>
              </a:rPr>
              <a:t>为</a:t>
            </a:r>
            <a:r>
              <a:rPr kumimoji="1" lang="en-US" altLang="en-US" sz="1400" dirty="0" smtClean="0">
                <a:latin typeface="Courier New" panose="02070309020205020404" pitchFamily="49" charset="0"/>
                <a:cs typeface="Courier New" panose="02070309020205020404" pitchFamily="49" charset="0"/>
              </a:rPr>
              <a:t>1</a:t>
            </a:r>
            <a:r>
              <a:rPr kumimoji="1" lang="zh-CN" altLang="en-US" sz="1400" dirty="0" smtClean="0">
                <a:latin typeface="Courier New" panose="02070309020205020404" pitchFamily="49" charset="0"/>
                <a:cs typeface="Courier New" panose="02070309020205020404" pitchFamily="49" charset="0"/>
              </a:rPr>
              <a:t>的元素已经删除，返回</a:t>
            </a:r>
            <a:r>
              <a:rPr kumimoji="1" lang="en-US" altLang="en-US" sz="1400" dirty="0" smtClean="0">
                <a:latin typeface="Courier New" panose="02070309020205020404" pitchFamily="49" charset="0"/>
                <a:cs typeface="Courier New" panose="02070309020205020404" pitchFamily="49" charset="0"/>
              </a:rPr>
              <a:t>null</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hm.get</a:t>
            </a:r>
            <a:r>
              <a:rPr kumimoji="1" lang="en-US" altLang="en-US" sz="1400" dirty="0" smtClean="0">
                <a:latin typeface="Courier New" panose="02070309020205020404" pitchFamily="49" charset="0"/>
                <a:cs typeface="Courier New" panose="02070309020205020404" pitchFamily="49" charset="0"/>
              </a:rPr>
              <a:t>(1));</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13" name="矩形 12"/>
          <p:cNvSpPr/>
          <p:nvPr/>
        </p:nvSpPr>
        <p:spPr bwMode="auto">
          <a:xfrm>
            <a:off x="928662" y="2928940"/>
            <a:ext cx="2071702"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3214678" y="2000246"/>
            <a:ext cx="2428892" cy="714380"/>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允许向</a:t>
            </a:r>
            <a:r>
              <a:rPr lang="en-US" altLang="en-US" sz="1800" b="1" i="0" dirty="0" err="1" smtClean="0">
                <a:solidFill>
                  <a:srgbClr val="000000"/>
                </a:solidFill>
                <a:latin typeface="Adobe 宋体 Std L" pitchFamily="18" charset="-122"/>
                <a:ea typeface="Adobe 宋体 Std L" pitchFamily="18" charset="-122"/>
              </a:rPr>
              <a:t>HashMap</a:t>
            </a:r>
            <a:r>
              <a:rPr lang="zh-CN" altLang="en-US" sz="1800" b="1" i="0" dirty="0" smtClean="0">
                <a:solidFill>
                  <a:srgbClr val="000000"/>
                </a:solidFill>
                <a:latin typeface="Adobe 宋体 Std L" pitchFamily="18" charset="-122"/>
                <a:ea typeface="Adobe 宋体 Std L" pitchFamily="18" charset="-122"/>
              </a:rPr>
              <a:t>中添加</a:t>
            </a:r>
            <a:r>
              <a:rPr lang="en-US" altLang="en-US" sz="1800" b="1" i="0" dirty="0" smtClean="0">
                <a:solidFill>
                  <a:srgbClr val="000000"/>
                </a:solidFill>
                <a:latin typeface="Adobe 宋体 Std L" pitchFamily="18" charset="-122"/>
                <a:ea typeface="Adobe 宋体 Std L" pitchFamily="18" charset="-122"/>
              </a:rPr>
              <a:t>null</a:t>
            </a:r>
            <a:r>
              <a:rPr lang="zh-CN" altLang="en-US" sz="1800" b="1" i="0" dirty="0" smtClean="0">
                <a:solidFill>
                  <a:srgbClr val="000000"/>
                </a:solidFill>
                <a:latin typeface="Adobe 宋体 Std L" pitchFamily="18" charset="-122"/>
                <a:ea typeface="Adobe 宋体 Std L" pitchFamily="18" charset="-122"/>
              </a:rPr>
              <a:t>键和</a:t>
            </a:r>
            <a:r>
              <a:rPr lang="en-US" altLang="en-US" sz="1800" b="1" i="0" dirty="0" smtClean="0">
                <a:solidFill>
                  <a:srgbClr val="000000"/>
                </a:solidFill>
                <a:latin typeface="Adobe 宋体 Std L" pitchFamily="18" charset="-122"/>
                <a:ea typeface="Adobe 宋体 Std L" pitchFamily="18" charset="-122"/>
              </a:rPr>
              <a:t>null</a:t>
            </a:r>
            <a:r>
              <a:rPr lang="zh-CN" altLang="en-US" sz="1800" b="1" i="0" dirty="0" smtClean="0">
                <a:solidFill>
                  <a:srgbClr val="000000"/>
                </a:solidFill>
                <a:latin typeface="Adobe 宋体 Std L" pitchFamily="18" charset="-122"/>
                <a:ea typeface="Adobe 宋体 Std L" pitchFamily="18" charset="-122"/>
              </a:rPr>
              <a:t>值</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3" grpId="0" animBg="1"/>
      <p:bldP spid="1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9"/>
            <a:ext cx="8207375" cy="3857649"/>
          </a:xfrm>
        </p:spPr>
        <p:txBody>
          <a:bodyPr/>
          <a:lstStyle/>
          <a:p>
            <a:r>
              <a:rPr lang="zh-CN" altLang="en-US" dirty="0" smtClean="0"/>
              <a:t>运行结果如下：</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726352"/>
            <a:ext cx="6215074" cy="163121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2000" dirty="0" err="1" smtClean="0">
                <a:latin typeface="Courier New" panose="02070309020205020404" pitchFamily="49" charset="0"/>
                <a:cs typeface="Courier New" panose="02070309020205020404" pitchFamily="49" charset="0"/>
              </a:rPr>
              <a:t>zhangsan</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wangwu</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zhaokel</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null</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null</a:t>
            </a:r>
            <a:endParaRPr kumimoji="1" lang="zh-CN" altLang="en-US" sz="20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a:xfrm>
            <a:off x="857250" y="3746293"/>
            <a:ext cx="7215212" cy="928694"/>
          </a:xfrm>
        </p:spPr>
        <p:txBody>
          <a:bodyPr/>
          <a:lstStyle/>
          <a:p>
            <a:r>
              <a:rPr lang="en-US" dirty="0" err="1"/>
              <a:t>HashMap</a:t>
            </a:r>
            <a:r>
              <a:rPr dirty="0"/>
              <a:t>类除了非同步和允许使用</a:t>
            </a:r>
            <a:r>
              <a:rPr lang="en-US" dirty="0"/>
              <a:t>null</a:t>
            </a:r>
            <a:r>
              <a:rPr dirty="0"/>
              <a:t>之外，与</a:t>
            </a:r>
            <a:r>
              <a:rPr lang="en-US" dirty="0" err="1"/>
              <a:t>Hashtable</a:t>
            </a:r>
            <a:r>
              <a:rPr dirty="0"/>
              <a:t>类的使用大致相同。</a:t>
            </a:r>
            <a:endParaRPr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duotone>
              <a:schemeClr val="accent1">
                <a:shade val="45000"/>
                <a:satMod val="135000"/>
              </a:schemeClr>
              <a:prstClr val="white"/>
            </a:duotone>
          </a:blip>
          <a:stretch>
            <a:fillRect/>
          </a:stretch>
        </p:blipFill>
        <p:spPr>
          <a:xfrm>
            <a:off x="227052" y="3922206"/>
            <a:ext cx="484014" cy="484014"/>
          </a:xfrm>
          <a:prstGeom prst="rect">
            <a:avLst/>
          </a:prstGeom>
        </p:spPr>
      </p:pic>
      <p:sp>
        <p:nvSpPr>
          <p:cNvPr id="12" name="文本框 6"/>
          <p:cNvSpPr txBox="1"/>
          <p:nvPr/>
        </p:nvSpPr>
        <p:spPr>
          <a:xfrm>
            <a:off x="192061" y="4375165"/>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9" grpId="0" animBg="1" build="p"/>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00" name="矩形 99"/>
          <p:cNvSpPr/>
          <p:nvPr/>
        </p:nvSpPr>
        <p:spPr>
          <a:xfrm>
            <a:off x="771525" y="782955"/>
            <a:ext cx="7749540" cy="3784600"/>
          </a:xfrm>
          <a:prstGeom prst="rect">
            <a:avLst/>
          </a:prstGeom>
          <a:noFill/>
          <a:ln w="9525">
            <a:noFill/>
            <a:miter lim="800000"/>
          </a:ln>
        </p:spPr>
        <p:txBody>
          <a:bodyPr vert="horz" wrap="square" lIns="91440" tIns="45720" rIns="91440" bIns="45720" numCol="1" rtlCol="0" anchor="t" anchorCtr="0" compatLnSpc="1">
            <a:normAutofit/>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zh-CN" altLang="zh-CN" sz="2000" b="1" dirty="0" smtClean="0">
                <a:latin typeface="Adobe 宋体 Std L" pitchFamily="18" charset="-122"/>
                <a:ea typeface="Adobe 宋体 Std L" pitchFamily="18" charset="-122"/>
                <a:cs typeface="华文细黑" panose="02010600040101010101" pitchFamily="2" charset="-122"/>
                <a:sym typeface="+mn-ea"/>
              </a:rPr>
              <a:t>HashMap没有对存放的元素进行排序，TreeMap按照存放元素的key值进行排序，如果key是自定义元素，则需要实现Comparable接口，TreeMap排序时，会调用元素覆写的compareTo(</a:t>
            </a:r>
            <a:r>
              <a:rPr lang="zh-CN" altLang="zh-CN" sz="2000" b="1" dirty="0" smtClean="0">
                <a:latin typeface="Adobe 宋体 Std L" pitchFamily="18" charset="-122"/>
                <a:ea typeface="Adobe 宋体 Std L" pitchFamily="18" charset="-122"/>
                <a:cs typeface="华文细黑" panose="02010600040101010101" pitchFamily="2" charset="-122"/>
                <a:sym typeface="+mn-ea"/>
                <a:hlinkClick r:id="rId1" tooltip="Comparable 中的类型参数"/>
              </a:rPr>
              <a:t>T</a:t>
            </a:r>
            <a:r>
              <a:rPr lang="zh-CN" altLang="zh-CN" sz="2000" b="1" dirty="0" smtClean="0">
                <a:latin typeface="Adobe 宋体 Std L" pitchFamily="18" charset="-122"/>
                <a:ea typeface="Adobe 宋体 Std L" pitchFamily="18" charset="-122"/>
                <a:cs typeface="华文细黑" panose="02010600040101010101" pitchFamily="2" charset="-122"/>
                <a:sym typeface="+mn-ea"/>
              </a:rPr>
              <a:t> o)方法。下述代码演示TreeMap使用自定义key类型进行排序。【代码8- 17】TreeMapDemo.java</a:t>
            </a:r>
            <a:endParaRPr lang="zh-CN" altLang="zh-CN" sz="2000" b="1" dirty="0" smtClean="0">
              <a:latin typeface="Adobe 宋体 Std L" pitchFamily="18" charset="-122"/>
              <a:ea typeface="Adobe 宋体 Std L" pitchFamily="18" charset="-122"/>
              <a:cs typeface="华文细黑" panose="02010600040101010101" pitchFamily="2" charset="-122"/>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a:t>
            </a:r>
            <a:r>
              <a:rPr lang="zh-CN" dirty="0" smtClean="0"/>
              <a:t>代码</a:t>
            </a:r>
            <a:r>
              <a:rPr dirty="0"/>
              <a:t>TreeMap</a:t>
            </a:r>
            <a:r>
              <a:rPr dirty="0" smtClean="0"/>
              <a:t>Demo.java</a:t>
            </a:r>
            <a:r>
              <a:rPr lang="zh-CN" dirty="0" smtClean="0"/>
              <a:t>演示</a:t>
            </a:r>
            <a:r>
              <a:rPr dirty="0"/>
              <a:t>TreeMap</a:t>
            </a:r>
            <a:r>
              <a:rPr lang="zh-CN" dirty="0" smtClean="0"/>
              <a:t>的</a:t>
            </a:r>
            <a:r>
              <a:rPr lang="zh-CN" dirty="0"/>
              <a:t>使用</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173200"/>
            <a:ext cx="6215074" cy="3970318"/>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使用泛型</a:t>
            </a:r>
            <a:r>
              <a:rPr kumimoji="1" lang="en-US" altLang="en-US" sz="1400" dirty="0" err="1" smtClean="0">
                <a:latin typeface="Courier New" panose="02070309020205020404" pitchFamily="49" charset="0"/>
                <a:cs typeface="Courier New" panose="02070309020205020404" pitchFamily="49" charset="0"/>
              </a:rPr>
              <a:t>TreeMap</a:t>
            </a:r>
            <a:r>
              <a:rPr kumimoji="1" lang="zh-CN" altLang="en-US" sz="1400" dirty="0" smtClean="0">
                <a:latin typeface="Courier New" panose="02070309020205020404" pitchFamily="49" charset="0"/>
                <a:cs typeface="Courier New" panose="02070309020205020404" pitchFamily="49" charset="0"/>
              </a:rPr>
              <a:t>集合</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TreeMap</a:t>
            </a:r>
            <a:r>
              <a:rPr kumimoji="1" lang="en-US" altLang="en-US" sz="1400" dirty="0" smtClean="0">
                <a:latin typeface="Courier New" panose="02070309020205020404" pitchFamily="49" charset="0"/>
                <a:cs typeface="Courier New" panose="02070309020205020404" pitchFamily="49" charset="0"/>
              </a:rPr>
              <a:t>&lt;Integer, String&gt; tm = new </a:t>
            </a:r>
            <a:r>
              <a:rPr kumimoji="1" lang="en-US" altLang="en-US" sz="1400" dirty="0" err="1" smtClean="0">
                <a:latin typeface="Courier New" panose="02070309020205020404" pitchFamily="49" charset="0"/>
                <a:cs typeface="Courier New" panose="02070309020205020404" pitchFamily="49" charset="0"/>
              </a:rPr>
              <a:t>TreeMap</a:t>
            </a:r>
            <a:r>
              <a:rPr kumimoji="1" lang="en-US" altLang="en-US" sz="1400" dirty="0" smtClean="0">
                <a:latin typeface="Courier New" panose="02070309020205020404" pitchFamily="49" charset="0"/>
                <a:cs typeface="Courier New" panose="02070309020205020404" pitchFamily="49" charset="0"/>
              </a:rPr>
              <a:t>&lt;&gt;();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添加数据，</a:t>
            </a:r>
            <a:r>
              <a:rPr kumimoji="1" lang="en-US" altLang="en-US" sz="1400" dirty="0" smtClean="0">
                <a:latin typeface="Courier New" panose="02070309020205020404" pitchFamily="49" charset="0"/>
                <a:cs typeface="Courier New" panose="02070309020205020404" pitchFamily="49" charset="0"/>
              </a:rPr>
              <a:t>key-value</a:t>
            </a:r>
            <a:r>
              <a:rPr kumimoji="1" lang="zh-CN" altLang="en-US" sz="1400" dirty="0" smtClean="0">
                <a:latin typeface="Courier New" panose="02070309020205020404" pitchFamily="49" charset="0"/>
                <a:cs typeface="Courier New" panose="02070309020205020404" pitchFamily="49" charset="0"/>
              </a:rPr>
              <a:t>键值对形式</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tm.put</a:t>
            </a:r>
            <a:r>
              <a:rPr kumimoji="1" lang="en-US" altLang="en-US" sz="1400" dirty="0" smtClean="0">
                <a:latin typeface="Courier New" panose="02070309020205020404" pitchFamily="49" charset="0"/>
                <a:cs typeface="Courier New" panose="02070309020205020404" pitchFamily="49" charset="0"/>
              </a:rPr>
              <a:t>(1, “</a:t>
            </a:r>
            <a:r>
              <a:rPr kumimoji="1" lang="en-US" altLang="en-US" sz="1400" dirty="0" err="1" smtClean="0">
                <a:latin typeface="Courier New" panose="02070309020205020404" pitchFamily="49" charset="0"/>
                <a:cs typeface="Courier New" panose="02070309020205020404" pitchFamily="49" charset="0"/>
              </a:rPr>
              <a:t>zhangsan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tm.put</a:t>
            </a:r>
            <a:r>
              <a:rPr kumimoji="1" lang="en-US" altLang="en-US" sz="1400" dirty="0" smtClean="0">
                <a:latin typeface="Courier New" panose="02070309020205020404" pitchFamily="49" charset="0"/>
                <a:cs typeface="Courier New" panose="02070309020205020404" pitchFamily="49" charset="0"/>
              </a:rPr>
              <a:t>(2, “</a:t>
            </a:r>
            <a:r>
              <a:rPr kumimoji="1" lang="en-US" altLang="en-US" sz="1400" dirty="0" err="1" smtClean="0">
                <a:latin typeface="Courier New" panose="02070309020205020404" pitchFamily="49" charset="0"/>
                <a:cs typeface="Courier New" panose="02070309020205020404" pitchFamily="49" charset="0"/>
              </a:rPr>
              <a:t>lisi</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tm.put</a:t>
            </a:r>
            <a:r>
              <a:rPr kumimoji="1" lang="en-US" altLang="en-US" sz="1400" dirty="0" smtClean="0">
                <a:latin typeface="Courier New" panose="02070309020205020404" pitchFamily="49" charset="0"/>
                <a:cs typeface="Courier New" panose="02070309020205020404" pitchFamily="49" charset="0"/>
              </a:rPr>
              <a:t>(3, “</a:t>
            </a:r>
            <a:r>
              <a:rPr kumimoji="1" lang="en-US" altLang="en-US" sz="1400" dirty="0" err="1" smtClean="0">
                <a:latin typeface="Courier New" panose="02070309020205020404" pitchFamily="49" charset="0"/>
                <a:cs typeface="Courier New" panose="02070309020205020404" pitchFamily="49" charset="0"/>
              </a:rPr>
              <a:t>wangwu</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tm.put</a:t>
            </a:r>
            <a:r>
              <a:rPr kumimoji="1" lang="en-US" altLang="en-US" sz="1400" dirty="0" smtClean="0">
                <a:latin typeface="Courier New" panose="02070309020205020404" pitchFamily="49" charset="0"/>
                <a:cs typeface="Courier New" panose="02070309020205020404" pitchFamily="49" charset="0"/>
              </a:rPr>
              <a:t>(4, “</a:t>
            </a:r>
            <a:r>
              <a:rPr kumimoji="1" lang="en-US" altLang="en-US" sz="1400" dirty="0" err="1" smtClean="0">
                <a:latin typeface="Courier New" panose="02070309020205020404" pitchFamily="49" charset="0"/>
                <a:cs typeface="Courier New" panose="02070309020205020404" pitchFamily="49" charset="0"/>
              </a:rPr>
              <a:t>maliu</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tm.put</a:t>
            </a:r>
            <a:r>
              <a:rPr kumimoji="1" lang="en-US" altLang="en-US" sz="1400" dirty="0" smtClean="0">
                <a:latin typeface="Courier New" panose="02070309020205020404" pitchFamily="49" charset="0"/>
                <a:cs typeface="Courier New" panose="02070309020205020404" pitchFamily="49" charset="0"/>
              </a:rPr>
              <a:t>(5, “</a:t>
            </a:r>
            <a:r>
              <a:rPr kumimoji="1" lang="en-US" altLang="en-US" sz="1400" dirty="0" err="1" smtClean="0">
                <a:latin typeface="Courier New" panose="02070309020205020404" pitchFamily="49" charset="0"/>
                <a:cs typeface="Courier New" panose="02070309020205020404" pitchFamily="49" charset="0"/>
              </a:rPr>
              <a:t>zhaokel</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tm.put</a:t>
            </a:r>
            <a:r>
              <a:rPr kumimoji="1" lang="en-US" altLang="en-US" sz="1400" dirty="0" smtClean="0">
                <a:latin typeface="Courier New" panose="02070309020205020404" pitchFamily="49" charset="0"/>
                <a:cs typeface="Courier New" panose="02070309020205020404" pitchFamily="49" charset="0"/>
              </a:rPr>
              <a:t>(null, null);</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根据</a:t>
            </a:r>
            <a:r>
              <a:rPr kumimoji="1" lang="en-US" altLang="en-US" sz="1400" dirty="0" smtClean="0">
                <a:latin typeface="Courier New" panose="02070309020205020404" pitchFamily="49" charset="0"/>
                <a:cs typeface="Courier New" panose="02070309020205020404" pitchFamily="49" charset="0"/>
              </a:rPr>
              <a:t>key</a:t>
            </a:r>
            <a:r>
              <a:rPr kumimoji="1" lang="zh-CN" altLang="en-US" sz="1400" dirty="0" smtClean="0">
                <a:latin typeface="Courier New" panose="02070309020205020404" pitchFamily="49" charset="0"/>
                <a:cs typeface="Courier New" panose="02070309020205020404" pitchFamily="49" charset="0"/>
              </a:rPr>
              <a:t>获取</a:t>
            </a:r>
            <a:r>
              <a:rPr kumimoji="1" lang="en-US" altLang="en-US" sz="1400" dirty="0" smtClean="0">
                <a:latin typeface="Courier New" panose="02070309020205020404" pitchFamily="49" charset="0"/>
                <a:cs typeface="Courier New" panose="02070309020205020404" pitchFamily="49" charset="0"/>
              </a:rPr>
              <a:t>value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tm.get</a:t>
            </a:r>
            <a:r>
              <a:rPr kumimoji="1" lang="en-US" altLang="en-US" sz="1400" dirty="0" smtClean="0">
                <a:latin typeface="Courier New" panose="02070309020205020404" pitchFamily="49" charset="0"/>
                <a:cs typeface="Courier New" panose="02070309020205020404" pitchFamily="49" charset="0"/>
              </a:rPr>
              <a:t>(1));</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tm.get</a:t>
            </a:r>
            <a:r>
              <a:rPr kumimoji="1" lang="en-US" altLang="en-US" sz="1400" dirty="0" smtClean="0">
                <a:latin typeface="Courier New" panose="02070309020205020404" pitchFamily="49" charset="0"/>
                <a:cs typeface="Courier New" panose="02070309020205020404" pitchFamily="49" charset="0"/>
              </a:rPr>
              <a:t>(3));</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tm.get</a:t>
            </a:r>
            <a:r>
              <a:rPr kumimoji="1" lang="en-US" altLang="en-US" sz="1400" dirty="0" smtClean="0">
                <a:latin typeface="Courier New" panose="02070309020205020404" pitchFamily="49" charset="0"/>
                <a:cs typeface="Courier New" panose="02070309020205020404" pitchFamily="49" charset="0"/>
              </a:rPr>
              <a:t>(5));</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tm.get</a:t>
            </a:r>
            <a:r>
              <a:rPr kumimoji="1" lang="en-US" altLang="en-US" sz="1400" dirty="0" smtClean="0">
                <a:latin typeface="Courier New" panose="02070309020205020404" pitchFamily="49" charset="0"/>
                <a:cs typeface="Courier New" panose="02070309020205020404" pitchFamily="49" charset="0"/>
              </a:rPr>
              <a:t>(null));</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zh-CN" altLang="en-US" sz="1400" dirty="0" smtClean="0">
                <a:latin typeface="Courier New" panose="02070309020205020404" pitchFamily="49" charset="0"/>
                <a:cs typeface="Courier New" panose="02070309020205020404" pitchFamily="49" charset="0"/>
              </a:rPr>
              <a:t>根据</a:t>
            </a:r>
            <a:r>
              <a:rPr kumimoji="1" lang="en-US" altLang="en-US" sz="1400" dirty="0" smtClean="0">
                <a:latin typeface="Courier New" panose="02070309020205020404" pitchFamily="49" charset="0"/>
                <a:cs typeface="Courier New" panose="02070309020205020404" pitchFamily="49" charset="0"/>
              </a:rPr>
              <a:t>key</a:t>
            </a:r>
            <a:r>
              <a:rPr kumimoji="1" lang="zh-CN" altLang="en-US" sz="1400" dirty="0" smtClean="0">
                <a:latin typeface="Courier New" panose="02070309020205020404" pitchFamily="49" charset="0"/>
                <a:cs typeface="Courier New" panose="02070309020205020404" pitchFamily="49" charset="0"/>
              </a:rPr>
              <a:t>删除</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tm.remove</a:t>
            </a:r>
            <a:r>
              <a:rPr kumimoji="1" lang="en-US" altLang="en-US" sz="1400" dirty="0" smtClean="0">
                <a:latin typeface="Courier New" panose="02070309020205020404" pitchFamily="49" charset="0"/>
                <a:cs typeface="Courier New" panose="02070309020205020404" pitchFamily="49" charset="0"/>
              </a:rPr>
              <a:t>(1);</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key</a:t>
            </a:r>
            <a:r>
              <a:rPr kumimoji="1" lang="zh-CN" altLang="en-US" sz="1400" dirty="0" smtClean="0">
                <a:latin typeface="Courier New" panose="02070309020205020404" pitchFamily="49" charset="0"/>
                <a:cs typeface="Courier New" panose="02070309020205020404" pitchFamily="49" charset="0"/>
              </a:rPr>
              <a:t>为</a:t>
            </a:r>
            <a:r>
              <a:rPr kumimoji="1" lang="en-US" altLang="en-US" sz="1400" dirty="0" smtClean="0">
                <a:latin typeface="Courier New" panose="02070309020205020404" pitchFamily="49" charset="0"/>
                <a:cs typeface="Courier New" panose="02070309020205020404" pitchFamily="49" charset="0"/>
              </a:rPr>
              <a:t>1</a:t>
            </a:r>
            <a:r>
              <a:rPr kumimoji="1" lang="zh-CN" altLang="en-US" sz="1400" dirty="0" smtClean="0">
                <a:latin typeface="Courier New" panose="02070309020205020404" pitchFamily="49" charset="0"/>
                <a:cs typeface="Courier New" panose="02070309020205020404" pitchFamily="49" charset="0"/>
              </a:rPr>
              <a:t>的元素已经删除，返回</a:t>
            </a:r>
            <a:r>
              <a:rPr kumimoji="1" lang="en-US" altLang="en-US" sz="1400" dirty="0" smtClean="0">
                <a:latin typeface="Courier New" panose="02070309020205020404" pitchFamily="49" charset="0"/>
                <a:cs typeface="Courier New" panose="02070309020205020404" pitchFamily="49" charset="0"/>
              </a:rPr>
              <a:t>null</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tm.get</a:t>
            </a:r>
            <a:r>
              <a:rPr kumimoji="1" lang="en-US" altLang="en-US" sz="1400" dirty="0" smtClean="0">
                <a:latin typeface="Courier New" panose="02070309020205020404" pitchFamily="49" charset="0"/>
                <a:cs typeface="Courier New" panose="02070309020205020404" pitchFamily="49" charset="0"/>
              </a:rPr>
              <a:t>(1));</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13" name="矩形 12"/>
          <p:cNvSpPr/>
          <p:nvPr/>
        </p:nvSpPr>
        <p:spPr bwMode="auto">
          <a:xfrm>
            <a:off x="1000100" y="2928940"/>
            <a:ext cx="2286016"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3286116" y="2000246"/>
            <a:ext cx="3214710" cy="714380"/>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错误，不允许</a:t>
            </a:r>
            <a:r>
              <a:rPr lang="en-US" altLang="en-US" sz="1800" b="1" i="0" dirty="0" smtClean="0">
                <a:solidFill>
                  <a:srgbClr val="000000"/>
                </a:solidFill>
                <a:latin typeface="Adobe 宋体 Std L" pitchFamily="18" charset="-122"/>
                <a:ea typeface="Adobe 宋体 Std L" pitchFamily="18" charset="-122"/>
              </a:rPr>
              <a:t>null</a:t>
            </a:r>
            <a:r>
              <a:rPr lang="zh-CN" altLang="en-US" sz="1800" b="1" i="0" dirty="0" smtClean="0">
                <a:solidFill>
                  <a:srgbClr val="000000"/>
                </a:solidFill>
                <a:latin typeface="Adobe 宋体 Std L" pitchFamily="18" charset="-122"/>
                <a:ea typeface="Adobe 宋体 Std L" pitchFamily="18" charset="-122"/>
              </a:rPr>
              <a:t>键和</a:t>
            </a:r>
            <a:r>
              <a:rPr lang="en-US" altLang="en-US" sz="1800" b="1" i="0" dirty="0" smtClean="0">
                <a:solidFill>
                  <a:srgbClr val="000000"/>
                </a:solidFill>
                <a:latin typeface="Adobe 宋体 Std L" pitchFamily="18" charset="-122"/>
                <a:ea typeface="Adobe 宋体 Std L" pitchFamily="18" charset="-122"/>
              </a:rPr>
              <a:t>null</a:t>
            </a:r>
            <a:r>
              <a:rPr lang="zh-CN" altLang="en-US" sz="1800" b="1" i="0" dirty="0" smtClean="0">
                <a:solidFill>
                  <a:srgbClr val="000000"/>
                </a:solidFill>
                <a:latin typeface="Adobe 宋体 Std L" pitchFamily="18" charset="-122"/>
                <a:ea typeface="Adobe 宋体 Std L" pitchFamily="18" charset="-122"/>
              </a:rPr>
              <a:t>值</a:t>
            </a:r>
            <a:endParaRPr lang="zh-CN" altLang="en-US" sz="1800" b="1" i="0" dirty="0" smtClean="0">
              <a:solidFill>
                <a:srgbClr val="000000"/>
              </a:solidFill>
              <a:latin typeface="Adobe 宋体 Std L" pitchFamily="18" charset="-122"/>
              <a:ea typeface="Adobe 宋体 Std L" pitchFamily="18" charset="-122"/>
            </a:endParaRPr>
          </a:p>
        </p:txBody>
      </p:sp>
      <p:sp>
        <p:nvSpPr>
          <p:cNvPr id="9" name="矩形 8"/>
          <p:cNvSpPr/>
          <p:nvPr/>
        </p:nvSpPr>
        <p:spPr bwMode="auto">
          <a:xfrm>
            <a:off x="1000100" y="4000510"/>
            <a:ext cx="3786214"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4714876" y="3071816"/>
            <a:ext cx="2857520" cy="714380"/>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错误，不允许</a:t>
            </a:r>
            <a:r>
              <a:rPr lang="en-US" altLang="en-US" sz="1800" b="1" i="0" dirty="0" smtClean="0">
                <a:solidFill>
                  <a:srgbClr val="000000"/>
                </a:solidFill>
                <a:latin typeface="Adobe 宋体 Std L" pitchFamily="18" charset="-122"/>
                <a:ea typeface="Adobe 宋体 Std L" pitchFamily="18" charset="-122"/>
              </a:rPr>
              <a:t>null</a:t>
            </a:r>
            <a:r>
              <a:rPr lang="zh-CN" altLang="en-US" sz="1800" b="1" i="0" dirty="0" smtClean="0">
                <a:solidFill>
                  <a:srgbClr val="000000"/>
                </a:solidFill>
                <a:latin typeface="Adobe 宋体 Std L" pitchFamily="18" charset="-122"/>
                <a:ea typeface="Adobe 宋体 Std L" pitchFamily="18" charset="-122"/>
              </a:rPr>
              <a:t>键</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3" grpId="0" animBg="1"/>
      <p:bldP spid="14" grpId="0" animBg="1"/>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9"/>
            <a:ext cx="8207375" cy="3857649"/>
          </a:xfrm>
        </p:spPr>
        <p:txBody>
          <a:bodyPr/>
          <a:lstStyle/>
          <a:p>
            <a:r>
              <a:rPr lang="zh-CN" altLang="en-US" dirty="0" smtClean="0"/>
              <a:t>运行结果如下：</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726352"/>
            <a:ext cx="6215074" cy="1323439"/>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2000" dirty="0" err="1" smtClean="0">
                <a:latin typeface="Courier New" panose="02070309020205020404" pitchFamily="49" charset="0"/>
                <a:cs typeface="Courier New" panose="02070309020205020404" pitchFamily="49" charset="0"/>
              </a:rPr>
              <a:t>zhangsan</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wangwu</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err="1" smtClean="0">
                <a:latin typeface="Courier New" panose="02070309020205020404" pitchFamily="49" charset="0"/>
                <a:cs typeface="Courier New" panose="02070309020205020404" pitchFamily="49" charset="0"/>
              </a:rPr>
              <a:t>zhaokel</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null</a:t>
            </a:r>
            <a:endParaRPr kumimoji="1" lang="zh-CN" altLang="en-US" sz="20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100" name="矩形 99"/>
          <p:cNvSpPr/>
          <p:nvPr/>
        </p:nvSpPr>
        <p:spPr>
          <a:xfrm>
            <a:off x="468630" y="759460"/>
            <a:ext cx="8341360" cy="3084830"/>
          </a:xfrm>
          <a:prstGeom prst="rect">
            <a:avLst/>
          </a:prstGeom>
          <a:noFill/>
          <a:ln w="9525">
            <a:noFill/>
            <a:miter lim="800000"/>
          </a:ln>
        </p:spPr>
        <p:txBody>
          <a:bodyPr vert="horz" wrap="square" lIns="91440" tIns="45720" rIns="91440" bIns="45720" numCol="1" rtlCol="0" anchor="t" anchorCtr="0" compatLnSpc="1">
            <a:normAutofit/>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zh-CN" altLang="en-US" sz="2000" b="1" dirty="0" smtClean="0">
                <a:latin typeface="Adobe 宋体 Std L" pitchFamily="18" charset="-122"/>
                <a:ea typeface="Adobe 宋体 Std L" pitchFamily="18" charset="-122"/>
                <a:cs typeface="华文细黑" panose="02010600040101010101" pitchFamily="2" charset="-122"/>
                <a:sym typeface="+mn-ea"/>
              </a:rPr>
              <a:t>如果在开发类时没有实现Comparable接口，但是在应用类对象时，需要对类对象进行排序，这种情况可实现Comparator接口作为一种补救办法，该接口有一个方法compare(T o1,T o2)，在进行排序时需要指定该接口的实例作为比较器。下述代码利用Compartor接口实现Person类对象之间的比较。【代码8- 22】PersonComparator.java</a:t>
            </a:r>
            <a:endParaRPr lang="zh-CN" altLang="en-US" sz="2000" b="1" dirty="0" smtClean="0">
              <a:latin typeface="Adobe 宋体 Std L" pitchFamily="18" charset="-122"/>
              <a:ea typeface="Adobe 宋体 Std L" pitchFamily="18" charset="-122"/>
              <a:cs typeface="华文细黑" panose="02010600040101010101" pitchFamily="2" charset="-122"/>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1486"/>
            <a:ext cx="8207375" cy="4000528"/>
          </a:xfrm>
        </p:spPr>
        <p:txBody>
          <a:bodyPr/>
          <a:lstStyle/>
          <a:p>
            <a:r>
              <a:rPr dirty="0" smtClean="0"/>
              <a:t>Java</a:t>
            </a:r>
            <a:r>
              <a:rPr lang="zh-CN" dirty="0"/>
              <a:t>集合框架有两大体系：</a:t>
            </a:r>
            <a:r>
              <a:rPr dirty="0"/>
              <a:t>Collection</a:t>
            </a:r>
            <a:r>
              <a:rPr lang="zh-CN" dirty="0"/>
              <a:t>和</a:t>
            </a:r>
            <a:r>
              <a:rPr dirty="0"/>
              <a:t>Map</a:t>
            </a:r>
            <a:r>
              <a:rPr lang="zh-CN" dirty="0"/>
              <a:t>，两者虽然从本质上是不同的，各自具有自身的特性，但可以将</a:t>
            </a:r>
            <a:r>
              <a:rPr dirty="0"/>
              <a:t>Map</a:t>
            </a:r>
            <a:r>
              <a:rPr lang="zh-CN" dirty="0"/>
              <a:t>集合转换为</a:t>
            </a:r>
            <a:r>
              <a:rPr dirty="0"/>
              <a:t>Collection</a:t>
            </a:r>
            <a:r>
              <a:rPr lang="zh-CN" dirty="0"/>
              <a:t>集合。</a:t>
            </a:r>
            <a:endParaRPr lang="zh-CN" dirty="0"/>
          </a:p>
          <a:p>
            <a:r>
              <a:rPr lang="zh-CN" dirty="0"/>
              <a:t>将</a:t>
            </a:r>
            <a:r>
              <a:rPr dirty="0"/>
              <a:t>Map</a:t>
            </a:r>
            <a:r>
              <a:rPr lang="zh-CN" dirty="0"/>
              <a:t>集合转换为</a:t>
            </a:r>
            <a:r>
              <a:rPr dirty="0"/>
              <a:t>Collection</a:t>
            </a:r>
            <a:r>
              <a:rPr lang="zh-CN" dirty="0"/>
              <a:t>集合有三个方法</a:t>
            </a:r>
            <a:r>
              <a:rPr lang="zh-CN" altLang="en-US" dirty="0" smtClean="0"/>
              <a:t>：</a:t>
            </a:r>
            <a:endParaRPr dirty="0" smtClean="0"/>
          </a:p>
          <a:p>
            <a:pPr lvl="1"/>
            <a:r>
              <a:rPr altLang="zh-CN" dirty="0"/>
              <a:t>entrySet()：返回一个包含了Map中元素的集合，每个元素都包括键和值；</a:t>
            </a:r>
            <a:endParaRPr altLang="zh-CN" dirty="0"/>
          </a:p>
          <a:p>
            <a:pPr lvl="1"/>
            <a:r>
              <a:rPr altLang="zh-CN" dirty="0"/>
              <a:t>keySet()：返回Map中所有键的集合；</a:t>
            </a:r>
            <a:endParaRPr altLang="zh-CN" dirty="0"/>
          </a:p>
          <a:p>
            <a:pPr lvl="1"/>
            <a:r>
              <a:rPr altLang="zh-CN" dirty="0"/>
              <a:t>values()：返回Map中所有值的集合。</a:t>
            </a:r>
            <a:endParaRPr alt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标题 5"/>
          <p:cNvSpPr>
            <a:spLocks noGrp="1"/>
          </p:cNvSpPr>
          <p:nvPr>
            <p:ph type="title"/>
          </p:nvPr>
        </p:nvSpPr>
        <p:spPr/>
        <p:txBody>
          <a:bodyPr/>
          <a:lstStyle/>
          <a:p>
            <a:r>
              <a:rPr lang="en-US" dirty="0" smtClean="0"/>
              <a:t>8.4 </a:t>
            </a:r>
            <a:r>
              <a:rPr dirty="0" smtClean="0"/>
              <a:t>集合转换</a:t>
            </a:r>
            <a:endParaRPr lang="zh-CN" altLang="en-US" dirty="0"/>
          </a:p>
        </p:txBody>
      </p:sp>
      <p:sp>
        <p:nvSpPr>
          <p:cNvPr id="7014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68924" y="779453"/>
            <a:ext cx="8207375" cy="3857649"/>
          </a:xfrm>
        </p:spPr>
        <p:txBody>
          <a:bodyPr/>
          <a:lstStyle/>
          <a:p>
            <a:r>
              <a:rPr lang="zh-CN" dirty="0"/>
              <a:t>下述</a:t>
            </a:r>
            <a:r>
              <a:rPr lang="zh-CN" dirty="0" smtClean="0"/>
              <a:t>代码</a:t>
            </a:r>
            <a:r>
              <a:rPr dirty="0" smtClean="0"/>
              <a:t>MapChangeCollectionDemo.java</a:t>
            </a:r>
            <a:r>
              <a:rPr lang="zh-CN" altLang="en-US" dirty="0" smtClean="0"/>
              <a:t>（代码</a:t>
            </a:r>
            <a:r>
              <a:rPr dirty="0" smtClean="0"/>
              <a:t>1</a:t>
            </a:r>
            <a:r>
              <a:rPr lang="zh-CN" altLang="en-US" dirty="0" smtClean="0"/>
              <a:t>）</a:t>
            </a:r>
            <a:r>
              <a:rPr lang="zh-CN" dirty="0" smtClean="0"/>
              <a:t>演示</a:t>
            </a:r>
            <a:r>
              <a:rPr lang="zh-CN" dirty="0"/>
              <a:t>将</a:t>
            </a:r>
            <a:r>
              <a:rPr dirty="0"/>
              <a:t>Map</a:t>
            </a:r>
            <a:r>
              <a:rPr lang="zh-CN" dirty="0"/>
              <a:t>集合转换成</a:t>
            </a:r>
            <a:r>
              <a:rPr dirty="0"/>
              <a:t>Colleciton</a:t>
            </a:r>
            <a:r>
              <a:rPr lang="zh-CN" dirty="0"/>
              <a:t>集合</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963537"/>
            <a:ext cx="6215074" cy="310854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err="1" smtClean="0">
                <a:latin typeface="Courier New" panose="02070309020205020404" pitchFamily="49" charset="0"/>
                <a:cs typeface="Courier New" panose="02070309020205020404" pitchFamily="49" charset="0"/>
              </a:rPr>
              <a:t>HashMap</a:t>
            </a:r>
            <a:r>
              <a:rPr kumimoji="1" lang="en-US" altLang="en-US" sz="1400" dirty="0" smtClean="0">
                <a:latin typeface="Courier New" panose="02070309020205020404" pitchFamily="49" charset="0"/>
                <a:cs typeface="Courier New" panose="02070309020205020404" pitchFamily="49" charset="0"/>
              </a:rPr>
              <a:t>&lt;Integer, String&gt; </a:t>
            </a:r>
            <a:r>
              <a:rPr kumimoji="1" lang="en-US" altLang="en-US" sz="1400" dirty="0" err="1" smtClean="0">
                <a:latin typeface="Courier New" panose="02070309020205020404" pitchFamily="49" charset="0"/>
                <a:cs typeface="Courier New" panose="02070309020205020404" pitchFamily="49" charset="0"/>
              </a:rPr>
              <a:t>hm</a:t>
            </a:r>
            <a:r>
              <a:rPr kumimoji="1" lang="en-US" altLang="en-US" sz="1400" dirty="0" smtClean="0">
                <a:latin typeface="Courier New" panose="02070309020205020404" pitchFamily="49" charset="0"/>
                <a:cs typeface="Courier New" panose="02070309020205020404" pitchFamily="49" charset="0"/>
              </a:rPr>
              <a:t> = new </a:t>
            </a:r>
            <a:r>
              <a:rPr kumimoji="1" lang="en-US" altLang="en-US" sz="1400" dirty="0" err="1" smtClean="0">
                <a:latin typeface="Courier New" panose="02070309020205020404" pitchFamily="49" charset="0"/>
                <a:cs typeface="Courier New" panose="02070309020205020404" pitchFamily="49" charset="0"/>
              </a:rPr>
              <a:t>HashMap</a:t>
            </a:r>
            <a:r>
              <a:rPr kumimoji="1" lang="en-US" altLang="en-US" sz="1400" dirty="0" smtClean="0">
                <a:latin typeface="Courier New" panose="02070309020205020404" pitchFamily="49" charset="0"/>
                <a:cs typeface="Courier New" panose="02070309020205020404" pitchFamily="49" charset="0"/>
              </a:rPr>
              <a:t>&lt;&gt;();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(1, "</a:t>
            </a:r>
            <a:r>
              <a:rPr kumimoji="1" lang="en-US" altLang="en-US" sz="1400" dirty="0" err="1" smtClean="0">
                <a:latin typeface="Courier New" panose="02070309020205020404" pitchFamily="49" charset="0"/>
                <a:cs typeface="Courier New" panose="02070309020205020404" pitchFamily="49" charset="0"/>
              </a:rPr>
              <a:t>zhangsan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(2, "</a:t>
            </a:r>
            <a:r>
              <a:rPr kumimoji="1" lang="en-US" altLang="en-US" sz="1400" dirty="0" err="1" smtClean="0">
                <a:latin typeface="Courier New" panose="02070309020205020404" pitchFamily="49" charset="0"/>
                <a:cs typeface="Courier New" panose="02070309020205020404" pitchFamily="49" charset="0"/>
              </a:rPr>
              <a:t>lisi</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(3, "</a:t>
            </a:r>
            <a:r>
              <a:rPr kumimoji="1" lang="en-US" altLang="en-US" sz="1400" dirty="0" err="1" smtClean="0">
                <a:latin typeface="Courier New" panose="02070309020205020404" pitchFamily="49" charset="0"/>
                <a:cs typeface="Courier New" panose="02070309020205020404" pitchFamily="49" charset="0"/>
              </a:rPr>
              <a:t>wangwu</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(4, "</a:t>
            </a:r>
            <a:r>
              <a:rPr kumimoji="1" lang="en-US" altLang="en-US" sz="1400" dirty="0" err="1" smtClean="0">
                <a:latin typeface="Courier New" panose="02070309020205020404" pitchFamily="49" charset="0"/>
                <a:cs typeface="Courier New" panose="02070309020205020404" pitchFamily="49" charset="0"/>
              </a:rPr>
              <a:t>maliu</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(5, "</a:t>
            </a:r>
            <a:r>
              <a:rPr kumimoji="1" lang="en-US" altLang="en-US" sz="1400" dirty="0" err="1" smtClean="0">
                <a:latin typeface="Courier New" panose="02070309020205020404" pitchFamily="49" charset="0"/>
                <a:cs typeface="Courier New" panose="02070309020205020404" pitchFamily="49" charset="0"/>
              </a:rPr>
              <a:t>zhaokel</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hm.put</a:t>
            </a:r>
            <a:r>
              <a:rPr kumimoji="1" lang="en-US" altLang="en-US" sz="1400" dirty="0" smtClean="0">
                <a:latin typeface="Courier New" panose="02070309020205020404" pitchFamily="49" charset="0"/>
                <a:cs typeface="Courier New" panose="02070309020205020404" pitchFamily="49" charset="0"/>
              </a:rPr>
              <a:t>(null, null);</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Set&lt;Entry&lt;Integer, String&gt;&gt; set = </a:t>
            </a:r>
            <a:r>
              <a:rPr kumimoji="1" lang="en-US" altLang="en-US" sz="1400" dirty="0" err="1" smtClean="0">
                <a:latin typeface="Courier New" panose="02070309020205020404" pitchFamily="49" charset="0"/>
                <a:cs typeface="Courier New" panose="02070309020205020404" pitchFamily="49" charset="0"/>
              </a:rPr>
              <a:t>hm.entrySet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所有</a:t>
            </a:r>
            <a:r>
              <a:rPr kumimoji="1" lang="en-US" altLang="en-US" sz="1400" dirty="0" smtClean="0">
                <a:latin typeface="Courier New" panose="02070309020205020404" pitchFamily="49" charset="0"/>
                <a:cs typeface="Courier New" panose="02070309020205020404" pitchFamily="49" charset="0"/>
              </a:rPr>
              <a:t>Entry</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(Entry&lt;Integer, String&gt; entry : set)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en-US" altLang="en-US" sz="1400" dirty="0" err="1" smtClean="0">
                <a:latin typeface="Courier New" panose="02070309020205020404" pitchFamily="49" charset="0"/>
                <a:cs typeface="Courier New" panose="02070309020205020404" pitchFamily="49" charset="0"/>
              </a:rPr>
              <a:t>entry.getKey</a:t>
            </a:r>
            <a:r>
              <a:rPr kumimoji="1" lang="en-US" altLang="en-US" sz="1400" dirty="0" smtClean="0">
                <a:latin typeface="Courier New" panose="02070309020205020404" pitchFamily="49" charset="0"/>
                <a:cs typeface="Courier New" panose="02070309020205020404" pitchFamily="49" charset="0"/>
              </a:rPr>
              <a:t>() + " : " + </a:t>
            </a:r>
            <a:r>
              <a:rPr kumimoji="1" lang="en-US" altLang="en-US" sz="1400" dirty="0" err="1" smtClean="0">
                <a:latin typeface="Courier New" panose="02070309020205020404" pitchFamily="49" charset="0"/>
                <a:cs typeface="Courier New" panose="02070309020205020404" pitchFamily="49" charset="0"/>
              </a:rPr>
              <a:t>entry.getValue</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13" name="矩形 12"/>
          <p:cNvSpPr/>
          <p:nvPr/>
        </p:nvSpPr>
        <p:spPr bwMode="auto">
          <a:xfrm>
            <a:off x="4572000" y="3500444"/>
            <a:ext cx="1643074"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6072198" y="2428874"/>
            <a:ext cx="2500330" cy="714380"/>
          </a:xfrm>
          <a:prstGeom prst="wedgeRoundRectCallout">
            <a:avLst>
              <a:gd name="adj1" fmla="val -76808"/>
              <a:gd name="adj2" fmla="val 9881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使用</a:t>
            </a:r>
            <a:r>
              <a:rPr lang="en-US" altLang="en-US" sz="1800" b="1" i="0" dirty="0" err="1" smtClean="0">
                <a:solidFill>
                  <a:srgbClr val="000000"/>
                </a:solidFill>
                <a:latin typeface="Adobe 宋体 Std L" pitchFamily="18" charset="-122"/>
                <a:ea typeface="Adobe 宋体 Std L" pitchFamily="18" charset="-122"/>
              </a:rPr>
              <a:t>entrySet</a:t>
            </a:r>
            <a:r>
              <a:rPr lang="en-US" altLang="en-US" sz="1800" b="1" i="0" dirty="0" smtClean="0">
                <a:solidFill>
                  <a:srgbClr val="000000"/>
                </a:solidFill>
                <a:latin typeface="Adobe 宋体 Std L" pitchFamily="18" charset="-122"/>
                <a:ea typeface="Adobe 宋体 Std L" pitchFamily="18" charset="-122"/>
              </a:rPr>
              <a:t>()</a:t>
            </a:r>
            <a:r>
              <a:rPr lang="zh-CN" altLang="en-US" sz="1800" b="1" i="0" dirty="0" smtClean="0">
                <a:solidFill>
                  <a:srgbClr val="000000"/>
                </a:solidFill>
                <a:latin typeface="Adobe 宋体 Std L" pitchFamily="18" charset="-122"/>
                <a:ea typeface="Adobe 宋体 Std L" pitchFamily="18" charset="-122"/>
              </a:rPr>
              <a:t>方法获取</a:t>
            </a:r>
            <a:r>
              <a:rPr lang="en-US" altLang="en-US" sz="1800" b="1" i="0" dirty="0" smtClean="0">
                <a:solidFill>
                  <a:srgbClr val="000000"/>
                </a:solidFill>
                <a:latin typeface="Adobe 宋体 Std L" pitchFamily="18" charset="-122"/>
                <a:ea typeface="Adobe 宋体 Std L" pitchFamily="18" charset="-122"/>
              </a:rPr>
              <a:t>Entry</a:t>
            </a:r>
            <a:r>
              <a:rPr lang="zh-CN" altLang="en-US" sz="1800" b="1" i="0" dirty="0" smtClean="0">
                <a:solidFill>
                  <a:srgbClr val="000000"/>
                </a:solidFill>
                <a:latin typeface="Adobe 宋体 Std L" pitchFamily="18" charset="-122"/>
                <a:ea typeface="Adobe 宋体 Std L" pitchFamily="18" charset="-122"/>
              </a:rPr>
              <a:t>键值对集合</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3" grpId="0" animBg="1"/>
      <p:bldP spid="1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3857649"/>
          </a:xfrm>
        </p:spPr>
        <p:txBody>
          <a:bodyPr/>
          <a:lstStyle/>
          <a:p>
            <a:r>
              <a:rPr dirty="0" smtClean="0"/>
              <a:t>MapChangeCollectionDemo.java</a:t>
            </a:r>
            <a:r>
              <a:rPr lang="zh-CN" altLang="en-US" dirty="0" smtClean="0"/>
              <a:t>（代码</a:t>
            </a:r>
            <a:r>
              <a:rPr dirty="0" smtClean="0"/>
              <a:t>2</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530390"/>
            <a:ext cx="6215074" cy="246221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400" dirty="0" smtClean="0">
                <a:latin typeface="Courier New" panose="02070309020205020404" pitchFamily="49" charset="0"/>
                <a:cs typeface="Courier New" panose="02070309020205020404" pitchFamily="49" charset="0"/>
              </a:rPr>
              <a:t>Set&lt;Integer&gt; </a:t>
            </a:r>
            <a:r>
              <a:rPr kumimoji="1" lang="en-US" altLang="en-US" sz="1400" dirty="0" err="1" smtClean="0">
                <a:latin typeface="Courier New" panose="02070309020205020404" pitchFamily="49" charset="0"/>
                <a:cs typeface="Courier New" panose="02070309020205020404" pitchFamily="49" charset="0"/>
              </a:rPr>
              <a:t>keySet</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hm.keySet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所有</a:t>
            </a:r>
            <a:r>
              <a:rPr kumimoji="1" lang="en-US" altLang="en-US" sz="1400" dirty="0" smtClean="0">
                <a:latin typeface="Courier New" panose="02070309020205020404" pitchFamily="49" charset="0"/>
                <a:cs typeface="Courier New" panose="02070309020205020404" pitchFamily="49" charset="0"/>
              </a:rPr>
              <a:t>key</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(Integer key : </a:t>
            </a:r>
            <a:r>
              <a:rPr kumimoji="1" lang="en-US" altLang="en-US" sz="1400" dirty="0" err="1" smtClean="0">
                <a:latin typeface="Courier New" panose="02070309020205020404" pitchFamily="49" charset="0"/>
                <a:cs typeface="Courier New" panose="02070309020205020404" pitchFamily="49" charset="0"/>
              </a:rPr>
              <a:t>keySet</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(key);</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Collection&lt;String&gt; </a:t>
            </a:r>
            <a:r>
              <a:rPr kumimoji="1" lang="en-US" altLang="en-US" sz="1400" dirty="0" err="1" smtClean="0">
                <a:latin typeface="Courier New" panose="02070309020205020404" pitchFamily="49" charset="0"/>
                <a:cs typeface="Courier New" panose="02070309020205020404" pitchFamily="49" charset="0"/>
              </a:rPr>
              <a:t>valueSet</a:t>
            </a:r>
            <a:r>
              <a:rPr kumimoji="1" lang="en-US" altLang="en-US" sz="1400" dirty="0" smtClean="0">
                <a:latin typeface="Courier New" panose="02070309020205020404" pitchFamily="49" charset="0"/>
                <a:cs typeface="Courier New" panose="02070309020205020404" pitchFamily="49" charset="0"/>
              </a:rPr>
              <a:t> = </a:t>
            </a:r>
            <a:r>
              <a:rPr kumimoji="1" lang="en-US" altLang="en-US" sz="1400" dirty="0" err="1" smtClean="0">
                <a:latin typeface="Courier New" panose="02070309020205020404" pitchFamily="49" charset="0"/>
                <a:cs typeface="Courier New" panose="02070309020205020404" pitchFamily="49" charset="0"/>
              </a:rPr>
              <a:t>hm.values</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a:t>
            </a:r>
            <a:r>
              <a:rPr kumimoji="1" lang="zh-CN" altLang="en-US" sz="1400" dirty="0" smtClean="0">
                <a:latin typeface="Courier New" panose="02070309020205020404" pitchFamily="49" charset="0"/>
                <a:cs typeface="Courier New" panose="02070309020205020404" pitchFamily="49" charset="0"/>
              </a:rPr>
              <a:t>所有</a:t>
            </a:r>
            <a:r>
              <a:rPr kumimoji="1" lang="en-US" altLang="en-US" sz="1400" dirty="0" smtClean="0">
                <a:latin typeface="Courier New" panose="02070309020205020404" pitchFamily="49" charset="0"/>
                <a:cs typeface="Courier New" panose="02070309020205020404" pitchFamily="49" charset="0"/>
              </a:rPr>
              <a:t>value</a:t>
            </a:r>
            <a:r>
              <a:rPr kumimoji="1" lang="zh-CN" altLang="en-US" sz="1400" dirty="0" smtClean="0">
                <a:latin typeface="Courier New" panose="02070309020205020404" pitchFamily="49" charset="0"/>
                <a:cs typeface="Courier New" panose="02070309020205020404" pitchFamily="49" charset="0"/>
              </a:rPr>
              <a:t>：</a:t>
            </a:r>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for (String value : </a:t>
            </a:r>
            <a:r>
              <a:rPr kumimoji="1" lang="en-US" altLang="en-US" sz="1400" dirty="0" err="1" smtClean="0">
                <a:latin typeface="Courier New" panose="02070309020205020404" pitchFamily="49" charset="0"/>
                <a:cs typeface="Courier New" panose="02070309020205020404" pitchFamily="49" charset="0"/>
              </a:rPr>
              <a:t>valueSet</a:t>
            </a:r>
            <a:r>
              <a:rPr kumimoji="1" lang="en-US" altLang="en-US" sz="1400" dirty="0" smtClean="0">
                <a:latin typeface="Courier New" panose="02070309020205020404" pitchFamily="49" charset="0"/>
                <a:cs typeface="Courier New" panose="02070309020205020404" pitchFamily="49" charset="0"/>
              </a:rPr>
              <a:t>) {</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	</a:t>
            </a:r>
            <a:r>
              <a:rPr kumimoji="1" lang="en-US" altLang="en-US" sz="1400" dirty="0" err="1" smtClean="0">
                <a:latin typeface="Courier New" panose="02070309020205020404" pitchFamily="49" charset="0"/>
                <a:cs typeface="Courier New" panose="02070309020205020404" pitchFamily="49" charset="0"/>
              </a:rPr>
              <a:t>System.out.println</a:t>
            </a:r>
            <a:r>
              <a:rPr kumimoji="1" lang="en-US" altLang="en-US" sz="1400" dirty="0" smtClean="0">
                <a:latin typeface="Courier New" panose="02070309020205020404" pitchFamily="49" charset="0"/>
                <a:cs typeface="Courier New" panose="02070309020205020404" pitchFamily="49" charset="0"/>
              </a:rPr>
              <a:t>(value);</a:t>
            </a:r>
            <a:endParaRPr kumimoji="1" lang="zh-CN" altLang="en-US" sz="1400" dirty="0" smtClean="0">
              <a:latin typeface="Courier New" panose="02070309020205020404" pitchFamily="49" charset="0"/>
              <a:cs typeface="Courier New" panose="02070309020205020404" pitchFamily="49" charset="0"/>
            </a:endParaRPr>
          </a:p>
          <a:p>
            <a:r>
              <a:rPr kumimoji="1" lang="en-US" altLang="en-US" sz="1400" dirty="0" smtClean="0">
                <a:latin typeface="Courier New" panose="02070309020205020404" pitchFamily="49" charset="0"/>
                <a:cs typeface="Courier New" panose="02070309020205020404" pitchFamily="49" charset="0"/>
              </a:rPr>
              <a:t>}</a:t>
            </a:r>
            <a:endParaRPr kumimoji="1" lang="zh-CN" altLang="en-US" sz="1400" dirty="0" err="1"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
        <p:nvSpPr>
          <p:cNvPr id="13" name="矩形 12"/>
          <p:cNvSpPr/>
          <p:nvPr/>
        </p:nvSpPr>
        <p:spPr bwMode="auto">
          <a:xfrm>
            <a:off x="3286116" y="1571618"/>
            <a:ext cx="1428760"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5072066" y="642924"/>
            <a:ext cx="2214578" cy="714380"/>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使用</a:t>
            </a:r>
            <a:r>
              <a:rPr lang="en-US" altLang="en-US" sz="1800" b="1" i="0" dirty="0" err="1" smtClean="0">
                <a:solidFill>
                  <a:srgbClr val="000000"/>
                </a:solidFill>
                <a:latin typeface="Adobe 宋体 Std L" pitchFamily="18" charset="-122"/>
                <a:ea typeface="Adobe 宋体 Std L" pitchFamily="18" charset="-122"/>
              </a:rPr>
              <a:t>keySet</a:t>
            </a:r>
            <a:r>
              <a:rPr lang="en-US" altLang="en-US" sz="1800" b="1" i="0" dirty="0" smtClean="0">
                <a:solidFill>
                  <a:srgbClr val="000000"/>
                </a:solidFill>
                <a:latin typeface="Adobe 宋体 Std L" pitchFamily="18" charset="-122"/>
                <a:ea typeface="Adobe 宋体 Std L" pitchFamily="18" charset="-122"/>
              </a:rPr>
              <a:t>()</a:t>
            </a:r>
            <a:r>
              <a:rPr lang="zh-CN" altLang="en-US" sz="1800" b="1" i="0" dirty="0" smtClean="0">
                <a:solidFill>
                  <a:srgbClr val="000000"/>
                </a:solidFill>
                <a:latin typeface="Adobe 宋体 Std L" pitchFamily="18" charset="-122"/>
                <a:ea typeface="Adobe 宋体 Std L" pitchFamily="18" charset="-122"/>
              </a:rPr>
              <a:t>方法获取所有键的集合</a:t>
            </a:r>
            <a:endParaRPr lang="zh-CN" altLang="en-US" sz="1800" b="1" i="0" dirty="0" smtClean="0">
              <a:solidFill>
                <a:srgbClr val="000000"/>
              </a:solidFill>
              <a:latin typeface="Adobe 宋体 Std L" pitchFamily="18" charset="-122"/>
              <a:ea typeface="Adobe 宋体 Std L" pitchFamily="18" charset="-122"/>
            </a:endParaRPr>
          </a:p>
        </p:txBody>
      </p:sp>
      <p:sp>
        <p:nvSpPr>
          <p:cNvPr id="9" name="矩形 8"/>
          <p:cNvSpPr/>
          <p:nvPr/>
        </p:nvSpPr>
        <p:spPr bwMode="auto">
          <a:xfrm>
            <a:off x="4143372" y="2857502"/>
            <a:ext cx="1428760"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5929322" y="1928808"/>
            <a:ext cx="2214578" cy="714380"/>
          </a:xfrm>
          <a:prstGeom prst="wedgeRoundRectCallout">
            <a:avLst>
              <a:gd name="adj1" fmla="val -80683"/>
              <a:gd name="adj2" fmla="val 76226"/>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使用</a:t>
            </a:r>
            <a:r>
              <a:rPr lang="en-US" altLang="en-US" sz="1800" b="1" i="0" dirty="0" smtClean="0">
                <a:solidFill>
                  <a:srgbClr val="000000"/>
                </a:solidFill>
                <a:latin typeface="Adobe 宋体 Std L" pitchFamily="18" charset="-122"/>
                <a:ea typeface="Adobe 宋体 Std L" pitchFamily="18" charset="-122"/>
              </a:rPr>
              <a:t>values()</a:t>
            </a:r>
            <a:r>
              <a:rPr lang="zh-CN" altLang="en-US" sz="1800" b="1" i="0" dirty="0" smtClean="0">
                <a:solidFill>
                  <a:srgbClr val="000000"/>
                </a:solidFill>
                <a:latin typeface="Adobe 宋体 Std L" pitchFamily="18" charset="-122"/>
                <a:ea typeface="Adobe 宋体 Std L" pitchFamily="18" charset="-122"/>
              </a:rPr>
              <a:t>方法获取所有值的集合</a:t>
            </a:r>
            <a:endParaRPr lang="zh-CN" altLang="en-US" sz="1800" b="1" i="0" dirty="0" smtClean="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3" grpId="0" animBg="1"/>
      <p:bldP spid="14" grpId="0" animBg="1"/>
      <p:bldP spid="9" grpId="0" animBg="1"/>
      <p:bldP spid="1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smtClean="0"/>
              <a:t>运行结果如下（结果</a:t>
            </a:r>
            <a:r>
              <a:rPr dirty="0" smtClean="0"/>
              <a:t>1</a:t>
            </a:r>
            <a:r>
              <a:rPr lang="zh-CN" altLang="en-US" dirty="0" smtClean="0"/>
              <a:t>）：</a:t>
            </a:r>
            <a:endParaRPr dirty="0" smtClean="0"/>
          </a:p>
          <a:p>
            <a:endParaRPr dirty="0" smtClean="0"/>
          </a:p>
          <a:p>
            <a:endParaRPr dirty="0"/>
          </a:p>
          <a:p>
            <a:pPr>
              <a:buNone/>
            </a:pPr>
            <a:endParaRPr dirty="0" smtClean="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928662" y="1034275"/>
            <a:ext cx="6215074" cy="37856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zh-CN" altLang="en-US" sz="2000" dirty="0" smtClean="0">
                <a:latin typeface="Courier New" panose="02070309020205020404" pitchFamily="49" charset="0"/>
                <a:cs typeface="Courier New" panose="02070309020205020404" pitchFamily="49" charset="0"/>
              </a:rPr>
              <a:t>所有</a:t>
            </a:r>
            <a:r>
              <a:rPr kumimoji="1" lang="en-US" altLang="en-US" sz="2000" dirty="0" smtClean="0">
                <a:latin typeface="Courier New" panose="02070309020205020404" pitchFamily="49" charset="0"/>
                <a:cs typeface="Courier New" panose="02070309020205020404" pitchFamily="49" charset="0"/>
              </a:rPr>
              <a:t>Entry</a:t>
            </a:r>
            <a:r>
              <a:rPr kumimoji="1" lang="zh-CN" altLang="en-US" sz="2000" dirty="0" smtClean="0">
                <a:latin typeface="Courier New" panose="02070309020205020404" pitchFamily="49" charset="0"/>
                <a:cs typeface="Courier New" panose="02070309020205020404" pitchFamily="49" charset="0"/>
              </a:rPr>
              <a:t>：</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null : null</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1 : </a:t>
            </a:r>
            <a:r>
              <a:rPr kumimoji="1" lang="en-US" altLang="en-US" sz="2000" dirty="0" err="1" smtClean="0">
                <a:latin typeface="Courier New" panose="02070309020205020404" pitchFamily="49" charset="0"/>
                <a:cs typeface="Courier New" panose="02070309020205020404" pitchFamily="49" charset="0"/>
              </a:rPr>
              <a:t>zhangsan</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2 : </a:t>
            </a:r>
            <a:r>
              <a:rPr kumimoji="1" lang="en-US" altLang="en-US" sz="2000" dirty="0" err="1" smtClean="0">
                <a:latin typeface="Courier New" panose="02070309020205020404" pitchFamily="49" charset="0"/>
                <a:cs typeface="Courier New" panose="02070309020205020404" pitchFamily="49" charset="0"/>
              </a:rPr>
              <a:t>lisi</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3 : </a:t>
            </a:r>
            <a:r>
              <a:rPr kumimoji="1" lang="en-US" altLang="en-US" sz="2000" dirty="0" err="1" smtClean="0">
                <a:latin typeface="Courier New" panose="02070309020205020404" pitchFamily="49" charset="0"/>
                <a:cs typeface="Courier New" panose="02070309020205020404" pitchFamily="49" charset="0"/>
              </a:rPr>
              <a:t>wangwu</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4 : </a:t>
            </a:r>
            <a:r>
              <a:rPr kumimoji="1" lang="en-US" altLang="en-US" sz="2000" dirty="0" err="1" smtClean="0">
                <a:latin typeface="Courier New" panose="02070309020205020404" pitchFamily="49" charset="0"/>
                <a:cs typeface="Courier New" panose="02070309020205020404" pitchFamily="49" charset="0"/>
              </a:rPr>
              <a:t>maliu</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5 : </a:t>
            </a:r>
            <a:r>
              <a:rPr kumimoji="1" lang="en-US" altLang="en-US" sz="2000" dirty="0" err="1" smtClean="0">
                <a:latin typeface="Courier New" panose="02070309020205020404" pitchFamily="49" charset="0"/>
                <a:cs typeface="Courier New" panose="02070309020205020404" pitchFamily="49" charset="0"/>
              </a:rPr>
              <a:t>zhaokel</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a:t>
            </a:r>
            <a:endParaRPr kumimoji="1" lang="zh-CN" altLang="en-US" sz="2000" dirty="0" smtClean="0">
              <a:latin typeface="Courier New" panose="02070309020205020404" pitchFamily="49" charset="0"/>
              <a:cs typeface="Courier New" panose="02070309020205020404" pitchFamily="49" charset="0"/>
            </a:endParaRPr>
          </a:p>
          <a:p>
            <a:r>
              <a:rPr kumimoji="1" lang="zh-CN" altLang="en-US" sz="2000" dirty="0" smtClean="0">
                <a:latin typeface="Courier New" panose="02070309020205020404" pitchFamily="49" charset="0"/>
                <a:cs typeface="Courier New" panose="02070309020205020404" pitchFamily="49" charset="0"/>
              </a:rPr>
              <a:t>所有</a:t>
            </a:r>
            <a:r>
              <a:rPr kumimoji="1" lang="en-US" altLang="en-US" sz="2000" dirty="0" smtClean="0">
                <a:latin typeface="Courier New" panose="02070309020205020404" pitchFamily="49" charset="0"/>
                <a:cs typeface="Courier New" panose="02070309020205020404" pitchFamily="49" charset="0"/>
              </a:rPr>
              <a:t>key</a:t>
            </a:r>
            <a:r>
              <a:rPr kumimoji="1" lang="zh-CN" altLang="en-US" sz="2000" dirty="0" smtClean="0">
                <a:latin typeface="Courier New" panose="02070309020205020404" pitchFamily="49" charset="0"/>
                <a:cs typeface="Courier New" panose="02070309020205020404" pitchFamily="49" charset="0"/>
              </a:rPr>
              <a:t>：</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null</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1</a:t>
            </a:r>
            <a:endParaRPr kumimoji="1" lang="zh-CN" altLang="en-US" sz="2000" dirty="0" smtClean="0">
              <a:latin typeface="Courier New" panose="02070309020205020404" pitchFamily="49" charset="0"/>
              <a:cs typeface="Courier New" panose="02070309020205020404" pitchFamily="49" charset="0"/>
            </a:endParaRPr>
          </a:p>
          <a:p>
            <a:r>
              <a:rPr kumimoji="1" lang="en-US" altLang="en-US" sz="2000" dirty="0" smtClean="0">
                <a:latin typeface="Courier New" panose="02070309020205020404" pitchFamily="49" charset="0"/>
                <a:cs typeface="Courier New" panose="02070309020205020404" pitchFamily="49" charset="0"/>
              </a:rPr>
              <a:t>2</a:t>
            </a:r>
            <a:endParaRPr kumimoji="1" lang="zh-CN" altLang="en-US" sz="2000" dirty="0" smtClean="0">
              <a:latin typeface="Courier New" panose="02070309020205020404" pitchFamily="49" charset="0"/>
              <a:cs typeface="Courier New" panose="02070309020205020404"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theme/theme1.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txDef>
      <a:spPr bwMode="auto">
        <a:noFill/>
        <a:ln w="9525">
          <a:noFill/>
          <a:miter lim="800000"/>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JavaSE主题1</Template>
  <TotalTime>0</TotalTime>
  <Words>25939</Words>
  <Application>WPS 演示</Application>
  <PresentationFormat>全屏显示(16:9)</PresentationFormat>
  <Paragraphs>1780</Paragraphs>
  <Slides>114</Slides>
  <Notes>110</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1</vt:i4>
      </vt:variant>
      <vt:variant>
        <vt:lpstr>幻灯片标题</vt:lpstr>
      </vt:variant>
      <vt:variant>
        <vt:i4>114</vt:i4>
      </vt:variant>
    </vt:vector>
  </HeadingPairs>
  <TitlesOfParts>
    <vt:vector size="136" baseType="lpstr">
      <vt:lpstr>Arial</vt:lpstr>
      <vt:lpstr>宋体</vt:lpstr>
      <vt:lpstr>Wingdings</vt:lpstr>
      <vt:lpstr>华文细黑</vt:lpstr>
      <vt:lpstr>Adobe 黑体 Std R</vt:lpstr>
      <vt:lpstr>MS UI Gothic</vt:lpstr>
      <vt:lpstr>Calibri</vt:lpstr>
      <vt:lpstr>Adobe 宋体 Std L</vt:lpstr>
      <vt:lpstr>Adobe 黑体 Std R</vt:lpstr>
      <vt:lpstr>Adobe 仿宋 Std R</vt:lpstr>
      <vt:lpstr>Courier New</vt:lpstr>
      <vt:lpstr>微软雅黑</vt:lpstr>
      <vt:lpstr>Times New Roman</vt:lpstr>
      <vt:lpstr>黑体</vt:lpstr>
      <vt:lpstr>Arial Unicode MS</vt:lpstr>
      <vt:lpstr>Cambria Math</vt:lpstr>
      <vt:lpstr>Times New Roman</vt:lpstr>
      <vt:lpstr>仿宋</vt:lpstr>
      <vt:lpstr>JavaSE模板</vt:lpstr>
      <vt:lpstr>2_nordridesign.com</vt:lpstr>
      <vt:lpstr>1_自定义设计方案</vt:lpstr>
      <vt:lpstr>Visio.Drawing.11</vt:lpstr>
      <vt:lpstr>第八章  泛型与集合</vt:lpstr>
      <vt:lpstr>本章重点</vt:lpstr>
      <vt:lpstr>学习路线</vt:lpstr>
      <vt:lpstr>本章目标</vt:lpstr>
      <vt:lpstr>8.1  泛型</vt:lpstr>
      <vt:lpstr>8.1.1  泛型定义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8.1.2  通配符</vt:lpstr>
      <vt:lpstr>PowerPoint 演示文稿</vt:lpstr>
      <vt:lpstr>PowerPoint 演示文稿</vt:lpstr>
      <vt:lpstr>PowerPoint 演示文稿</vt:lpstr>
      <vt:lpstr>PowerPoint 演示文稿</vt:lpstr>
      <vt:lpstr>8.1.3  有界类型</vt:lpstr>
      <vt:lpstr>上界</vt:lpstr>
      <vt:lpstr>上界</vt:lpstr>
      <vt:lpstr>上界</vt:lpstr>
      <vt:lpstr>上界</vt:lpstr>
      <vt:lpstr>上界</vt:lpstr>
      <vt:lpstr>下界</vt:lpstr>
      <vt:lpstr>下界</vt:lpstr>
      <vt:lpstr>下界</vt:lpstr>
      <vt:lpstr>8.1.4  泛型的限制</vt:lpstr>
      <vt:lpstr>PowerPoint 演示文稿</vt:lpstr>
      <vt:lpstr>8.2  集合概述</vt:lpstr>
      <vt:lpstr>8.2.1  集合框架</vt:lpstr>
      <vt:lpstr>Collection集合体系</vt:lpstr>
      <vt:lpstr>Collection集合体系</vt:lpstr>
      <vt:lpstr>Map集合体系</vt:lpstr>
      <vt:lpstr>Map集合体系</vt:lpstr>
      <vt:lpstr>PowerPoint 演示文稿</vt:lpstr>
      <vt:lpstr>8.2.2  迭代器接口</vt:lpstr>
      <vt:lpstr>PowerPoint 演示文稿</vt:lpstr>
      <vt:lpstr>PowerPoint 演示文稿</vt:lpstr>
      <vt:lpstr>8.3.1  Collection接口</vt:lpstr>
      <vt:lpstr>PowerPoint 演示文稿</vt:lpstr>
      <vt:lpstr>PowerPoint 演示文稿</vt:lpstr>
      <vt:lpstr>8.3.2  List接口及其实现类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8.3.3 Set接口及其实现类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8.3.4 Queue接口及其实现类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8.3.5 Map接口及其实现类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集合转换</vt:lpstr>
      <vt:lpstr>PowerPoint 演示文稿</vt:lpstr>
      <vt:lpstr>PowerPoint 演示文稿</vt:lpstr>
      <vt:lpstr>PowerPoint 演示文稿</vt:lpstr>
      <vt:lpstr>PowerPoint 演示文稿</vt:lpstr>
      <vt:lpstr>8.5 集合工具类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lpstr>本章总结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Administrator</dc:creator>
  <cp:lastModifiedBy>老赵</cp:lastModifiedBy>
  <cp:revision>1257</cp:revision>
  <dcterms:created xsi:type="dcterms:W3CDTF">2014-10-31T04:56:00Z</dcterms:created>
  <dcterms:modified xsi:type="dcterms:W3CDTF">2018-12-11T05:26:05Z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