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3"/>
    <p:sldMasterId id="2147483675" r:id="rId4"/>
  </p:sldMasterIdLst>
  <p:notesMasterIdLst>
    <p:notesMasterId r:id="rId6"/>
  </p:notesMasterIdLst>
  <p:handoutMasterIdLst>
    <p:handoutMasterId r:id="rId30"/>
  </p:handoutMasterIdLst>
  <p:sldIdLst>
    <p:sldId id="257" r:id="rId5"/>
    <p:sldId id="295" r:id="rId7"/>
    <p:sldId id="261" r:id="rId8"/>
    <p:sldId id="258" r:id="rId9"/>
    <p:sldId id="259" r:id="rId10"/>
    <p:sldId id="262" r:id="rId11"/>
    <p:sldId id="427" r:id="rId12"/>
    <p:sldId id="428" r:id="rId13"/>
    <p:sldId id="429" r:id="rId14"/>
    <p:sldId id="439" r:id="rId15"/>
    <p:sldId id="440" r:id="rId16"/>
    <p:sldId id="430" r:id="rId17"/>
    <p:sldId id="431" r:id="rId18"/>
    <p:sldId id="432" r:id="rId19"/>
    <p:sldId id="433" r:id="rId20"/>
    <p:sldId id="434" r:id="rId21"/>
    <p:sldId id="435" r:id="rId22"/>
    <p:sldId id="449" r:id="rId23"/>
    <p:sldId id="437" r:id="rId24"/>
    <p:sldId id="445" r:id="rId25"/>
    <p:sldId id="448" r:id="rId26"/>
    <p:sldId id="426" r:id="rId27"/>
    <p:sldId id="424" r:id="rId28"/>
    <p:sldId id="304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AB"/>
    <a:srgbClr val="FFFF9B"/>
    <a:srgbClr val="CCFFCC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6730" autoAdjust="0"/>
  </p:normalViewPr>
  <p:slideViewPr>
    <p:cSldViewPr>
      <p:cViewPr>
        <p:scale>
          <a:sx n="75" d="100"/>
          <a:sy n="75" d="100"/>
        </p:scale>
        <p:origin x="-774" y="-330"/>
      </p:cViewPr>
      <p:guideLst>
        <p:guide orient="horz" pos="1584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16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2898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单击此处编辑代码文本样式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7" Type="http://schemas.openxmlformats.org/officeDocument/2006/relationships/theme" Target="../theme/theme3.xml"/><Relationship Id="rId36" Type="http://schemas.openxmlformats.org/officeDocument/2006/relationships/image" Target="../media/image7.png"/><Relationship Id="rId35" Type="http://schemas.openxmlformats.org/officeDocument/2006/relationships/image" Target="../media/image2.jpeg"/><Relationship Id="rId34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5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5930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 userDrawn="1"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36"/>
          <a:srcRect/>
          <a:stretch>
            <a:fillRect/>
          </a:stretch>
        </p:blipFill>
        <p:spPr bwMode="auto">
          <a:xfrm>
            <a:off x="7319833" y="5930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2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2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第</a:t>
            </a:r>
            <a:r>
              <a:rPr altLang="en-US" sz="3600" dirty="0" smtClean="0">
                <a:solidFill>
                  <a:schemeClr val="tx1"/>
                </a:solidFill>
              </a:rPr>
              <a:t>八</a:t>
            </a:r>
            <a:r>
              <a:rPr lang="zh-CN" altLang="en-US" sz="3600" smtClean="0">
                <a:solidFill>
                  <a:schemeClr val="tx1"/>
                </a:solidFill>
              </a:rPr>
              <a:t>章  </a:t>
            </a:r>
            <a:r>
              <a:rPr lang="en-US" altLang="zh-CN" sz="3600" smtClean="0">
                <a:solidFill>
                  <a:schemeClr val="tx1"/>
                </a:solidFill>
              </a:rPr>
              <a:t>JAVA </a:t>
            </a:r>
            <a:r>
              <a:rPr lang="en-US" altLang="zh-CN" sz="3600" dirty="0" smtClean="0">
                <a:solidFill>
                  <a:schemeClr val="tx1"/>
                </a:solidFill>
              </a:rPr>
              <a:t>8</a:t>
            </a:r>
            <a:r>
              <a:rPr sz="3600" dirty="0" smtClean="0">
                <a:solidFill>
                  <a:schemeClr val="tx1"/>
                </a:solidFill>
              </a:rPr>
              <a:t>新特性</a:t>
            </a:r>
            <a:endParaRPr sz="3600" dirty="0" smtClean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dirty="0"/>
              <a:t>【示例】省略</a:t>
            </a:r>
            <a:r>
              <a:rPr dirty="0"/>
              <a:t>{}</a:t>
            </a:r>
            <a:r>
              <a:rPr lang="zh-CN" dirty="0"/>
              <a:t>和</a:t>
            </a:r>
            <a:r>
              <a:rPr dirty="0"/>
              <a:t>return</a:t>
            </a:r>
            <a:r>
              <a:rPr lang="zh-CN" dirty="0"/>
              <a:t>关键字的</a:t>
            </a:r>
            <a:r>
              <a:rPr dirty="0"/>
              <a:t>Lambda</a:t>
            </a:r>
            <a:r>
              <a:rPr lang="zh-CN" dirty="0"/>
              <a:t>表达式</a:t>
            </a:r>
            <a:endParaRPr lang="zh-CN" dirty="0"/>
          </a:p>
          <a:p>
            <a:pPr>
              <a:buNone/>
            </a:pPr>
            <a:endParaRPr dirty="0"/>
          </a:p>
          <a:p>
            <a:r>
              <a:rPr lang="zh-CN" dirty="0"/>
              <a:t>【语法】只有一个参数的</a:t>
            </a:r>
            <a:r>
              <a:rPr dirty="0"/>
              <a:t>Lambda</a:t>
            </a:r>
            <a:r>
              <a:rPr lang="zh-CN" dirty="0" smtClean="0"/>
              <a:t>表达式</a:t>
            </a:r>
            <a:endParaRPr dirty="0" smtClean="0"/>
          </a:p>
          <a:p>
            <a:endParaRPr dirty="0"/>
          </a:p>
          <a:p>
            <a:r>
              <a:rPr lang="zh-CN" dirty="0"/>
              <a:t>【示例】省略</a:t>
            </a:r>
            <a:r>
              <a:rPr dirty="0"/>
              <a:t>()</a:t>
            </a:r>
            <a:r>
              <a:rPr lang="zh-CN" dirty="0"/>
              <a:t>的</a:t>
            </a:r>
            <a:r>
              <a:t>Lambda</a:t>
            </a:r>
            <a:r>
              <a:rPr lang="zh-CN" smtClean="0"/>
              <a:t>表达式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28662" y="1142990"/>
            <a:ext cx="657229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 -&gt; x + y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28662" y="2214560"/>
            <a:ext cx="657229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参数名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{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方法体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28662" y="3214692"/>
            <a:ext cx="6572296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-&gt; { 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++x;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r>
              <a:rPr lang="zh-CN" dirty="0"/>
              <a:t>【语法】只有一个参数和一条语句的</a:t>
            </a:r>
            <a:r>
              <a:rPr dirty="0"/>
              <a:t>Lambda</a:t>
            </a:r>
            <a:r>
              <a:rPr lang="zh-CN" dirty="0"/>
              <a:t>表达式</a:t>
            </a:r>
            <a:endParaRPr lang="zh-CN" dirty="0"/>
          </a:p>
          <a:p>
            <a:pPr>
              <a:buNone/>
            </a:pPr>
            <a:endParaRPr dirty="0"/>
          </a:p>
          <a:p>
            <a:r>
              <a:rPr lang="zh-CN" dirty="0"/>
              <a:t>【示例】省略</a:t>
            </a:r>
            <a:r>
              <a:rPr dirty="0"/>
              <a:t>()</a:t>
            </a:r>
            <a:r>
              <a:rPr lang="zh-CN" dirty="0"/>
              <a:t>、</a:t>
            </a:r>
            <a:r>
              <a:rPr dirty="0"/>
              <a:t>{}</a:t>
            </a:r>
            <a:r>
              <a:rPr lang="zh-CN" dirty="0"/>
              <a:t>和</a:t>
            </a:r>
            <a:r>
              <a:rPr dirty="0"/>
              <a:t>return</a:t>
            </a:r>
            <a:r>
              <a:rPr lang="zh-CN" dirty="0"/>
              <a:t>关键字的</a:t>
            </a:r>
            <a:r>
              <a:rPr dirty="0"/>
              <a:t>Lambda</a:t>
            </a:r>
            <a:r>
              <a:rPr lang="zh-CN" dirty="0"/>
              <a:t>表达式</a:t>
            </a:r>
            <a:endParaRPr lang="zh-CN" dirty="0"/>
          </a:p>
          <a:p>
            <a:endParaRPr dirty="0"/>
          </a:p>
          <a:p>
            <a:r>
              <a:rPr lang="zh-CN" dirty="0"/>
              <a:t>【语法】没有参数的</a:t>
            </a:r>
            <a:r>
              <a:rPr dirty="0"/>
              <a:t>Lambda</a:t>
            </a:r>
            <a:r>
              <a:rPr lang="zh-CN" dirty="0" smtClean="0"/>
              <a:t>表达式</a:t>
            </a:r>
            <a:endParaRPr dirty="0" smtClean="0"/>
          </a:p>
          <a:p>
            <a:endParaRPr dirty="0"/>
          </a:p>
          <a:p>
            <a:r>
              <a:rPr lang="zh-CN" dirty="0"/>
              <a:t>【示例】没有参数的</a:t>
            </a:r>
            <a:r>
              <a:t>Lambda</a:t>
            </a:r>
            <a:r>
              <a:rPr lang="zh-CN" smtClean="0"/>
              <a:t>表达式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28662" y="1142990"/>
            <a:ext cx="657229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28662" y="2214560"/>
            <a:ext cx="657229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-&gt; ++x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28662" y="3214692"/>
            <a:ext cx="657229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{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方法体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57224" y="4143386"/>
            <a:ext cx="6572296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没有参数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返回值为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5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没有参数，只打印信息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("QST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欢迎您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642924"/>
            <a:ext cx="8207375" cy="714380"/>
          </a:xfrm>
        </p:spPr>
        <p:txBody>
          <a:bodyPr/>
          <a:lstStyle/>
          <a:p>
            <a:pPr lvl="0"/>
            <a:r>
              <a:rPr lang="zh-CN" dirty="0"/>
              <a:t>使用</a:t>
            </a:r>
            <a:r>
              <a:rPr dirty="0"/>
              <a:t>Lambda</a:t>
            </a:r>
            <a:r>
              <a:rPr lang="zh-CN" dirty="0"/>
              <a:t>表达式输出集合</a:t>
            </a:r>
            <a:r>
              <a:rPr lang="zh-CN" dirty="0" smtClean="0"/>
              <a:t>内容</a:t>
            </a:r>
            <a:endParaRPr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8.2.2  Lambda</a:t>
            </a:r>
            <a:r>
              <a:rPr dirty="0" smtClean="0"/>
              <a:t>应用</a:t>
            </a:r>
            <a:endParaRPr lang="zh-CN" altLang="en-US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1923678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645788" y="242927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428728" y="2137992"/>
            <a:ext cx="64294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600" dirty="0" smtClean="0"/>
              <a:t>Java 8</a:t>
            </a:r>
            <a:r>
              <a:rPr lang="zh-CN" altLang="en-US" sz="1600" dirty="0" smtClean="0"/>
              <a:t>提供双冒号操作符</a:t>
            </a:r>
            <a:r>
              <a:rPr lang="en-US" sz="1600" dirty="0" smtClean="0"/>
              <a:t>::</a:t>
            </a:r>
            <a:r>
              <a:rPr lang="zh-CN" altLang="en-US" sz="1600" dirty="0" smtClean="0"/>
              <a:t>，该操作符用于方法引用。</a:t>
            </a:r>
            <a:endParaRPr lang="zh-CN" altLang="en-US" sz="1600" dirty="0">
              <a:ea typeface="Adobe 仿宋 Std R"/>
            </a:endParaRPr>
          </a:p>
        </p:txBody>
      </p:sp>
      <p:grpSp>
        <p:nvGrpSpPr>
          <p:cNvPr id="11" name="组合 12"/>
          <p:cNvGrpSpPr/>
          <p:nvPr/>
        </p:nvGrpSpPr>
        <p:grpSpPr>
          <a:xfrm>
            <a:off x="744969" y="744207"/>
            <a:ext cx="7398931" cy="1107463"/>
            <a:chOff x="861289" y="3903051"/>
            <a:chExt cx="6739177" cy="1107463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861289" y="4393593"/>
              <a:ext cx="6481763" cy="616921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zh-CN" altLang="en-US" sz="1800" dirty="0" smtClean="0"/>
            </a:p>
            <a:p>
              <a:pPr algn="ctr"/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sz="1400" b="1" i="0" dirty="0" smtClean="0"/>
                <a:t>8- 3</a:t>
              </a:r>
              <a:r>
                <a:rPr lang="en-US" altLang="zh-CN" sz="1400" b="1" i="0" dirty="0" smtClean="0"/>
                <a:t>】</a:t>
              </a:r>
              <a:r>
                <a:rPr lang="en-US" sz="1400" b="1" i="0" dirty="0" smtClean="0"/>
                <a:t>LambdaDemo.java</a:t>
              </a:r>
              <a:endParaRPr lang="zh-CN" altLang="en-US" sz="1400" i="0" dirty="0" smtClean="0"/>
            </a:p>
            <a:p>
              <a:pPr algn="ctr"/>
              <a:endParaRPr lang="zh-CN" altLang="en-US" sz="1400" i="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07813" y="3903051"/>
              <a:ext cx="492653" cy="749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内容占位符 4"/>
          <p:cNvSpPr txBox="1"/>
          <p:nvPr/>
        </p:nvSpPr>
        <p:spPr bwMode="auto">
          <a:xfrm>
            <a:off x="357158" y="2571750"/>
            <a:ext cx="8207375" cy="714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使用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Lambda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表达式实现排序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pSp>
        <p:nvGrpSpPr>
          <p:cNvPr id="15" name="组合 12"/>
          <p:cNvGrpSpPr/>
          <p:nvPr/>
        </p:nvGrpSpPr>
        <p:grpSpPr>
          <a:xfrm>
            <a:off x="785786" y="2761737"/>
            <a:ext cx="7429552" cy="902673"/>
            <a:chOff x="1000100" y="2831481"/>
            <a:chExt cx="6767067" cy="902673"/>
          </a:xfrm>
        </p:grpSpPr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1000100" y="3117233"/>
              <a:ext cx="6481763" cy="616921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zh-CN" altLang="en-US" sz="1800" dirty="0" smtClean="0"/>
            </a:p>
            <a:p>
              <a:pPr algn="ctr"/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sz="1400" b="1" i="0" dirty="0" smtClean="0"/>
                <a:t>8- 4</a:t>
              </a:r>
              <a:r>
                <a:rPr lang="en-US" altLang="zh-CN" sz="1400" b="1" i="0" dirty="0" smtClean="0"/>
                <a:t>】</a:t>
              </a:r>
              <a:r>
                <a:rPr lang="en-US" sz="1400" b="1" i="0" dirty="0" smtClean="0"/>
                <a:t>LambdaDemo2.java</a:t>
              </a:r>
              <a:endParaRPr lang="zh-CN" altLang="en-US" sz="1400" i="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74514" y="2831481"/>
              <a:ext cx="492653" cy="749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8" name="内容占位符 4"/>
          <p:cNvSpPr txBox="1"/>
          <p:nvPr/>
        </p:nvSpPr>
        <p:spPr bwMode="auto">
          <a:xfrm>
            <a:off x="357158" y="3651870"/>
            <a:ext cx="8207375" cy="500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使用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Lambda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表达式实现监听器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pSp>
        <p:nvGrpSpPr>
          <p:cNvPr id="19" name="组合 12"/>
          <p:cNvGrpSpPr/>
          <p:nvPr/>
        </p:nvGrpSpPr>
        <p:grpSpPr>
          <a:xfrm>
            <a:off x="845476" y="3723878"/>
            <a:ext cx="7398932" cy="1107463"/>
            <a:chOff x="915657" y="3498346"/>
            <a:chExt cx="6739178" cy="1107463"/>
          </a:xfrm>
        </p:grpSpPr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915657" y="3988888"/>
              <a:ext cx="6481763" cy="616921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zh-CN" altLang="en-US" sz="1800" dirty="0" smtClean="0"/>
            </a:p>
            <a:p>
              <a:pPr algn="ctr"/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sz="1400" b="1" i="0" dirty="0" smtClean="0"/>
                <a:t>8- 5</a:t>
              </a:r>
              <a:r>
                <a:rPr lang="en-US" altLang="zh-CN" sz="1400" b="1" i="0" dirty="0" smtClean="0"/>
                <a:t>】</a:t>
              </a:r>
              <a:r>
                <a:rPr lang="en-US" sz="1400" b="1" i="0" dirty="0" smtClean="0"/>
                <a:t>LambdaDemo3.java</a:t>
              </a:r>
              <a:endParaRPr lang="zh-CN" altLang="en-US" sz="1400" i="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62182" y="3498346"/>
              <a:ext cx="492653" cy="749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 animBg="1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15370" cy="4286280"/>
          </a:xfrm>
        </p:spPr>
        <p:txBody>
          <a:bodyPr/>
          <a:lstStyle/>
          <a:p>
            <a:pPr lvl="0"/>
            <a:r>
              <a:rPr lang="zh-CN" dirty="0"/>
              <a:t>函数式接口本质上是一个仅有一个抽象方法的</a:t>
            </a:r>
            <a:r>
              <a:rPr lang="zh-CN"/>
              <a:t>普通</a:t>
            </a:r>
            <a:r>
              <a:rPr lang="zh-CN" smtClean="0"/>
              <a:t>接口</a:t>
            </a:r>
            <a:endParaRPr smtClean="0"/>
          </a:p>
          <a:p>
            <a:pPr lvl="0"/>
            <a:r>
              <a:rPr lang="zh-CN" smtClean="0"/>
              <a:t>函数</a:t>
            </a:r>
            <a:r>
              <a:rPr lang="zh-CN" dirty="0"/>
              <a:t>式接口能够被隐式地转换为</a:t>
            </a:r>
            <a:r>
              <a:t>Lambda</a:t>
            </a:r>
            <a:r>
              <a:rPr lang="zh-CN" smtClean="0"/>
              <a:t>表达式</a:t>
            </a:r>
            <a:endParaRPr dirty="0" smtClean="0"/>
          </a:p>
          <a:p>
            <a:pPr lvl="0"/>
            <a:r>
              <a:rPr dirty="0"/>
              <a:t>Java 8</a:t>
            </a:r>
            <a:r>
              <a:rPr lang="zh-CN" dirty="0"/>
              <a:t>增加了一个注解</a:t>
            </a:r>
            <a:r>
              <a:rPr dirty="0"/>
              <a:t>@FunctionalInterface</a:t>
            </a:r>
            <a:r>
              <a:rPr lang="zh-CN" dirty="0"/>
              <a:t>来定义函数</a:t>
            </a:r>
            <a:r>
              <a:rPr lang="zh-CN"/>
              <a:t>式</a:t>
            </a:r>
            <a:r>
              <a:rPr lang="zh-CN" smtClean="0"/>
              <a:t>接口</a:t>
            </a:r>
            <a:endParaRPr smtClean="0"/>
          </a:p>
          <a:p>
            <a:pPr>
              <a:buNone/>
            </a:pPr>
            <a:r>
              <a:rPr smtClean="0"/>
              <a:t>     </a:t>
            </a:r>
            <a:r>
              <a:rPr lang="zh-CN" smtClean="0"/>
              <a:t>【语法】</a:t>
            </a:r>
            <a:endParaRPr 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8.3  </a:t>
            </a:r>
            <a:r>
              <a:rPr dirty="0" smtClean="0"/>
              <a:t>函数式接口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28662" y="2617775"/>
            <a:ext cx="7000924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接口名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只有一个抽象方法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9" y="4005718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645788" y="4582749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428728" y="3851986"/>
            <a:ext cx="6929485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@FunctionalInterface</a:t>
            </a:r>
            <a:r>
              <a:rPr lang="zh-CN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注解已经在第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基本注解中介绍过，使用该注解修饰的接口必须是函数式接口，该接口中只能声明一个抽象方法，如果声明多个抽象方法则会报错。但是默认方法和静态方法不属于抽象方法，因此在函数式接口中也可以定义默认方法和静态方法。</a:t>
            </a:r>
            <a:endParaRPr lang="zh-CN" altLang="en-US" sz="1600" dirty="0">
              <a:latin typeface="Times New Roman" panose="02020603050405020304" pitchFamily="18" charset="0"/>
              <a:ea typeface="Adobe 仿宋 Std R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71472" y="3286130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224" y="3525550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788663" y="4031143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71604" y="3454112"/>
            <a:ext cx="678661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表达式只能为函数式接口创建对象，即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表达式只能实现具有一个抽象方法的接口，且该接口必须是由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注解修饰的函数式接口。</a:t>
            </a:r>
            <a:endParaRPr lang="zh-CN" altLang="en-US" sz="1600" dirty="0">
              <a:latin typeface="Times New Roman" panose="02020603050405020304" pitchFamily="18" charset="0"/>
              <a:ea typeface="Adobe 仿宋 Std R"/>
              <a:cs typeface="Times New Roman" panose="02020603050405020304" pitchFamily="18" charset="0"/>
            </a:endParaRPr>
          </a:p>
        </p:txBody>
      </p:sp>
      <p:grpSp>
        <p:nvGrpSpPr>
          <p:cNvPr id="14" name="组合 12"/>
          <p:cNvGrpSpPr/>
          <p:nvPr/>
        </p:nvGrpSpPr>
        <p:grpSpPr>
          <a:xfrm>
            <a:off x="1000100" y="915566"/>
            <a:ext cx="7261250" cy="1872212"/>
            <a:chOff x="1071538" y="2742355"/>
            <a:chExt cx="6730878" cy="1617055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071538" y="3286130"/>
              <a:ext cx="6481763" cy="107328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en-US" altLang="zh-CN" sz="16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i="0" dirty="0" smtClean="0"/>
                <a:t>【</a:t>
              </a:r>
              <a:r>
                <a:rPr lang="zh-CN" altLang="en-US" sz="1600" b="1" i="0" dirty="0" smtClean="0"/>
                <a:t>代码</a:t>
              </a:r>
              <a:r>
                <a:rPr lang="en-US" sz="1600" b="1" i="0" dirty="0" smtClean="0"/>
                <a:t>8- 6</a:t>
              </a:r>
              <a:r>
                <a:rPr lang="en-US" altLang="zh-CN" sz="1600" b="1" i="0" dirty="0" smtClean="0"/>
                <a:t>】</a:t>
              </a:r>
              <a:r>
                <a:rPr lang="en-US" sz="1600" b="1" i="0" dirty="0" smtClean="0"/>
                <a:t>FIConverter.java</a:t>
              </a:r>
              <a:r>
                <a:rPr lang="zh-CN" altLang="en-US" sz="1600" b="1" i="0" dirty="0" smtClean="0"/>
                <a:t>  </a:t>
              </a:r>
              <a:endParaRPr lang="en-US" altLang="zh-CN" sz="1600" b="1" i="0" dirty="0" smtClean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i="0" dirty="0" smtClean="0"/>
                <a:t>【</a:t>
              </a:r>
              <a:r>
                <a:rPr lang="zh-CN" altLang="en-US" sz="1600" b="1" i="0" dirty="0" smtClean="0"/>
                <a:t>代码</a:t>
              </a:r>
              <a:r>
                <a:rPr lang="en-US" sz="1600" b="1" i="0" dirty="0" smtClean="0"/>
                <a:t>8- 7</a:t>
              </a:r>
              <a:r>
                <a:rPr lang="en-US" altLang="zh-CN" sz="1600" b="1" i="0" dirty="0" smtClean="0"/>
                <a:t>】</a:t>
              </a:r>
              <a:r>
                <a:rPr lang="en-US" sz="1600" b="1" i="0" dirty="0" smtClean="0"/>
                <a:t>FunctionalInterfaceDemo.java</a:t>
              </a:r>
              <a:endParaRPr lang="zh-CN" altLang="en-US" sz="16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18982" y="2742355"/>
              <a:ext cx="883434" cy="1057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71486"/>
            <a:ext cx="8207375" cy="4214842"/>
          </a:xfrm>
        </p:spPr>
        <p:txBody>
          <a:bodyPr/>
          <a:lstStyle/>
          <a:p>
            <a:pPr lvl="0"/>
            <a:r>
              <a:rPr lang="zh-CN" dirty="0"/>
              <a:t>在</a:t>
            </a:r>
            <a:r>
              <a:rPr dirty="0"/>
              <a:t>Java 8</a:t>
            </a:r>
            <a:r>
              <a:rPr lang="zh-CN" dirty="0"/>
              <a:t>中可以使用双冒号操作符</a:t>
            </a:r>
            <a:r>
              <a:rPr dirty="0"/>
              <a:t>::</a:t>
            </a:r>
            <a:r>
              <a:rPr lang="zh-CN" dirty="0"/>
              <a:t>来简化</a:t>
            </a:r>
            <a:r>
              <a:t>Lambda</a:t>
            </a:r>
            <a:r>
              <a:rPr lang="zh-CN" smtClean="0"/>
              <a:t>表达式</a:t>
            </a:r>
            <a:r>
              <a:rPr lang="zh-CN" altLang="en-US" smtClean="0"/>
              <a:t>，其语法</a:t>
            </a:r>
            <a:endParaRPr dirty="0" smtClean="0"/>
          </a:p>
          <a:p>
            <a:pPr lvl="0"/>
            <a:endParaRPr altLang="zh-CN" dirty="0"/>
          </a:p>
          <a:p>
            <a:r>
              <a:rPr dirty="0"/>
              <a:t>::</a:t>
            </a:r>
            <a:r>
              <a:rPr lang="zh-CN" dirty="0"/>
              <a:t>方法</a:t>
            </a:r>
            <a:r>
              <a:rPr lang="zh-CN" dirty="0" smtClean="0"/>
              <a:t>引用</a:t>
            </a:r>
            <a:r>
              <a:rPr lang="zh-CN" smtClean="0"/>
              <a:t>静态方法</a:t>
            </a:r>
            <a:endParaRPr dirty="0" smtClean="0"/>
          </a:p>
          <a:p>
            <a:endParaRPr altLang="zh-CN" dirty="0"/>
          </a:p>
          <a:p>
            <a:r>
              <a:rPr dirty="0"/>
              <a:t>::</a:t>
            </a:r>
            <a:r>
              <a:rPr lang="zh-CN" altLang="en-US" dirty="0"/>
              <a:t>方法</a:t>
            </a:r>
            <a:r>
              <a:rPr lang="zh-CN" altLang="en-US" dirty="0" smtClean="0"/>
              <a:t>引用</a:t>
            </a:r>
            <a:r>
              <a:rPr lang="zh-CN" altLang="en-US"/>
              <a:t>实例</a:t>
            </a:r>
            <a:r>
              <a:rPr lang="zh-CN" altLang="en-US" smtClean="0"/>
              <a:t>方法</a:t>
            </a:r>
            <a:endParaRPr dirty="0" smtClean="0"/>
          </a:p>
          <a:p>
            <a:endParaRPr dirty="0"/>
          </a:p>
          <a:p>
            <a:r>
              <a:rPr dirty="0"/>
              <a:t>::</a:t>
            </a:r>
            <a:r>
              <a:rPr lang="zh-CN" altLang="en-US" dirty="0"/>
              <a:t>方法</a:t>
            </a:r>
            <a:r>
              <a:rPr lang="zh-CN" altLang="en-US" dirty="0" smtClean="0"/>
              <a:t>引用</a:t>
            </a:r>
            <a:r>
              <a:rPr lang="zh-CN" altLang="en-US"/>
              <a:t>构造</a:t>
            </a:r>
            <a:r>
              <a:rPr lang="zh-CN" altLang="en-US" smtClean="0"/>
              <a:t>方法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8.4  ::</a:t>
            </a:r>
            <a:r>
              <a:rPr dirty="0" smtClean="0"/>
              <a:t>方法引用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1192403"/>
            <a:ext cx="6429420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容器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方法名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57224" y="2192535"/>
            <a:ext cx="6429420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类名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静态方法名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57224" y="3264105"/>
            <a:ext cx="6429420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实例方法名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57224" y="4335675"/>
            <a:ext cx="6429420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类名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::new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71486"/>
            <a:ext cx="8207375" cy="2571768"/>
          </a:xfrm>
        </p:spPr>
        <p:txBody>
          <a:bodyPr/>
          <a:lstStyle/>
          <a:p>
            <a:r>
              <a:rPr lang="zh-CN" dirty="0"/>
              <a:t>【示例】</a:t>
            </a:r>
            <a:r>
              <a:rPr dirty="0"/>
              <a:t>::</a:t>
            </a:r>
            <a:r>
              <a:rPr lang="zh-CN" dirty="0"/>
              <a:t>静态方法引用</a:t>
            </a:r>
            <a:endParaRPr lang="zh-CN" dirty="0"/>
          </a:p>
          <a:p>
            <a:pPr lvl="0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28662" y="1189015"/>
            <a:ext cx="6357982" cy="95410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静态方法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//Math.max()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静态方法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Math::max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1000100" y="2143122"/>
            <a:ext cx="7429552" cy="1311905"/>
            <a:chOff x="1000100" y="2831481"/>
            <a:chExt cx="6767067" cy="1311905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000100" y="3286130"/>
              <a:ext cx="6481763" cy="85725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zh-CN" altLang="en-US" sz="1800" dirty="0" smtClean="0"/>
            </a:p>
            <a:p>
              <a:pPr algn="ctr"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8- 8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MethodReferenceDemo.java</a:t>
              </a:r>
              <a:r>
                <a:rPr lang="zh-CN" altLang="en-US" sz="1400" b="1" smtClean="0"/>
                <a:t> </a:t>
              </a:r>
              <a:endParaRPr lang="en-US" altLang="zh-CN" sz="1400" b="1" smtClean="0"/>
            </a:p>
            <a:p>
              <a:pPr algn="ctr"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8- 9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ConstructorMethodReferenceDemo.java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74514" y="2831481"/>
              <a:ext cx="492653" cy="749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7224" y="4082804"/>
            <a:ext cx="484014" cy="484014"/>
          </a:xfrm>
          <a:prstGeom prst="rect">
            <a:avLst/>
          </a:prstGeom>
        </p:spPr>
      </p:pic>
      <p:sp>
        <p:nvSpPr>
          <p:cNvPr id="12" name="文本框 7"/>
          <p:cNvSpPr txBox="1"/>
          <p:nvPr/>
        </p:nvSpPr>
        <p:spPr>
          <a:xfrm rot="21540000">
            <a:off x="788663" y="4588397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71604" y="3923424"/>
            <a:ext cx="700092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无论是方法引用还是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CN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表达式，其最终原理和所要实现的就是当某一个类中，或者接口中的某一方法，其入参为一个接口类型时，使用方法引用或者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CN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表达式可以快速而简洁的实现这个接口，而不必繁琐的创建一个这个接口的对象或者直接实现。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571768"/>
          </a:xfrm>
        </p:spPr>
        <p:txBody>
          <a:bodyPr/>
          <a:lstStyle/>
          <a:p>
            <a:pPr lvl="0"/>
            <a:r>
              <a:rPr dirty="0"/>
              <a:t>Optional</a:t>
            </a:r>
            <a:r>
              <a:rPr lang="zh-CN" dirty="0"/>
              <a:t>类实际上是个容器，可以保存类型</a:t>
            </a:r>
            <a:r>
              <a:rPr dirty="0"/>
              <a:t>T</a:t>
            </a:r>
            <a:r>
              <a:rPr lang="zh-CN" dirty="0"/>
              <a:t>的值，或者仅</a:t>
            </a:r>
            <a:r>
              <a:rPr lang="zh-CN"/>
              <a:t>保存</a:t>
            </a:r>
            <a:r>
              <a:rPr smtClean="0"/>
              <a:t>null</a:t>
            </a:r>
            <a:endParaRPr smtClean="0"/>
          </a:p>
          <a:p>
            <a:pPr lvl="0"/>
            <a:r>
              <a:t>Optional</a:t>
            </a:r>
            <a:r>
              <a:rPr lang="zh-CN" altLang="en-US"/>
              <a:t>类</a:t>
            </a:r>
            <a:r>
              <a:rPr lang="zh-CN" smtClean="0"/>
              <a:t>常用</a:t>
            </a:r>
            <a:r>
              <a:rPr lang="zh-CN"/>
              <a:t>的方法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8.5.1  Optional</a:t>
            </a:r>
            <a:r>
              <a:rPr dirty="0" smtClean="0"/>
              <a:t>类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24" y="1571618"/>
          <a:ext cx="7643866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4714908"/>
              </a:tblGrid>
              <a:tr h="3463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779222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orElse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 other)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通过工厂方法创建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类。注意创建对象时传入的参数不能为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，如果传入的参数为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，则抛出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NullPointerException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8341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&lt;T&gt; Optional&lt;T&gt;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ofNullable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 value)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为指定的值创建一个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，如果指定的值为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，则返回一个空的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；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173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isPresent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如果值存在返回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8341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T get()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有值则将其返回，否则抛出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NoSuchElementException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异常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26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ifPresent(Consumer&lt;? super T&gt; consumer)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实例有值则为其调用</a:t>
                      </a: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consumer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，否则不做处理。</a:t>
                      </a: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Consumer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类包含一个抽象方法，该抽象方法可以对传入的值进行处理，但没有返回值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63" y="714362"/>
          <a:ext cx="8207376" cy="38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09"/>
                <a:gridCol w="4564067"/>
              </a:tblGrid>
              <a:tr h="291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功能描述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43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T orElse(T other)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如果有值则将其返回，否则返回指定的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other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T orElseGet(Supplier&lt;? extends T&gt; other)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orElseGet()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与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orElse()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方法类似，区别在于得到的默认值，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orElse()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方法可将传入的字符串作为默认值，而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orElseGet()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方法可以接受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Supplier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接口的实现来生成默认值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&lt;X</a:t>
                      </a:r>
                      <a:r>
                        <a:rPr lang="zh-CN" altLang="en-US" sz="1400" kern="1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extends 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Throwable&gt; T orElseThrow(Supplier&lt;? extends X&gt; exceptionSupplier) throws X extends Throwable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如果有值则将其返回，否则抛出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Supplier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接口创建的异常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24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&lt;U&gt; Optional&lt;U&gt; map(Function&lt;? super T,? extends U&gt; mapper)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如果有值，则对其执行该方法得到返回值；如果返回值不为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null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，则创建包含返回值的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Optional</a:t>
                      </a: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，否则返回空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Optional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289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&lt;U&gt; Optional&lt;U&gt; flatMap(Function&lt;? super T,Optional&lt;U&gt;&gt; mapper)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如果有值，为其执行该方法返回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Optional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类型的返回值，否则返回空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Optional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flatMap()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与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map()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方法类似，区别在于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flatMap()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中的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mapper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返回值必须是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Optional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，调用结束时，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flatMap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不会对结果用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Optional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封装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644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Optional&lt;T&gt; filter(Predicate&lt;? super T&gt; predicate)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通过传入限定条件对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Optional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实例的值进行过滤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12"/>
          <p:cNvGrpSpPr/>
          <p:nvPr/>
        </p:nvGrpSpPr>
        <p:grpSpPr>
          <a:xfrm>
            <a:off x="714348" y="4000510"/>
            <a:ext cx="7643867" cy="1071570"/>
            <a:chOff x="1071538" y="2928940"/>
            <a:chExt cx="6715174" cy="1071570"/>
          </a:xfrm>
        </p:grpSpPr>
        <p:sp>
          <p:nvSpPr>
            <p:cNvPr id="6" name="TextBox 14"/>
            <p:cNvSpPr txBox="1">
              <a:spLocks noChangeArrowheads="1"/>
            </p:cNvSpPr>
            <p:nvPr/>
          </p:nvSpPr>
          <p:spPr bwMode="auto">
            <a:xfrm>
              <a:off x="1071538" y="3357568"/>
              <a:ext cx="6481763" cy="64294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4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8- 10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OptionalDemo.java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98447" y="2928940"/>
              <a:ext cx="488265" cy="743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71486"/>
            <a:ext cx="8207375" cy="1643074"/>
          </a:xfrm>
        </p:spPr>
        <p:txBody>
          <a:bodyPr/>
          <a:lstStyle/>
          <a:p>
            <a:pPr lvl="0"/>
            <a:r>
              <a:rPr dirty="0"/>
              <a:t>java.util.stream</a:t>
            </a:r>
            <a:r>
              <a:rPr lang="zh-CN" dirty="0"/>
              <a:t>包中提供了一些</a:t>
            </a:r>
            <a:r>
              <a:rPr dirty="0"/>
              <a:t>Stream </a:t>
            </a:r>
            <a:r>
              <a:rPr dirty="0" smtClean="0"/>
              <a:t>API</a:t>
            </a:r>
            <a:r>
              <a:rPr lang="zh-CN" altLang="en-US" dirty="0" smtClean="0"/>
              <a:t>，</a:t>
            </a:r>
            <a:r>
              <a:rPr dirty="0"/>
              <a:t> Stream API</a:t>
            </a:r>
            <a:r>
              <a:rPr lang="zh-CN" dirty="0"/>
              <a:t>将真正的函数式编程风格引入到</a:t>
            </a:r>
            <a:r>
              <a:t>Java</a:t>
            </a:r>
            <a:r>
              <a:rPr lang="zh-CN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8.5.2  Stream API</a:t>
            </a:r>
            <a:endParaRPr lang="zh-CN" altLang="en-US" dirty="0" smtClean="0"/>
          </a:p>
        </p:txBody>
      </p:sp>
      <p:grpSp>
        <p:nvGrpSpPr>
          <p:cNvPr id="7" name="组合 12"/>
          <p:cNvGrpSpPr/>
          <p:nvPr/>
        </p:nvGrpSpPr>
        <p:grpSpPr>
          <a:xfrm>
            <a:off x="714348" y="1857370"/>
            <a:ext cx="7143800" cy="1000133"/>
            <a:chOff x="1071538" y="2928939"/>
            <a:chExt cx="6715173" cy="1000133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071538" y="3286130"/>
              <a:ext cx="6481763" cy="64294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4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8- 11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StreamDemo.java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6644" y="2928939"/>
              <a:ext cx="500067" cy="76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08545" name="Picture 1" descr="D:\工具\pain图片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3" y="3500444"/>
            <a:ext cx="9155113" cy="1511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036223"/>
          </a:xfrm>
        </p:spPr>
        <p:txBody>
          <a:bodyPr/>
          <a:lstStyle/>
          <a:p>
            <a:pPr lvl="0"/>
            <a:r>
              <a:rPr lang="zh-CN" altLang="en-US" dirty="0" smtClean="0"/>
              <a:t>掌握接口默认方法和静态方法的使用</a:t>
            </a:r>
            <a:endParaRPr dirty="0" smtClean="0"/>
          </a:p>
          <a:p>
            <a:pPr lvl="0"/>
            <a:r>
              <a:rPr lang="zh-CN" altLang="en-US" dirty="0" smtClean="0"/>
              <a:t>掌握</a:t>
            </a:r>
            <a:r>
              <a:rPr dirty="0" smtClean="0"/>
              <a:t>Lambda</a:t>
            </a:r>
            <a:r>
              <a:rPr lang="zh-CN" altLang="en-US" dirty="0" smtClean="0"/>
              <a:t>表达式的规范和使用</a:t>
            </a:r>
            <a:endParaRPr dirty="0" smtClean="0"/>
          </a:p>
          <a:p>
            <a:pPr lvl="0"/>
            <a:r>
              <a:rPr lang="zh-CN" altLang="en-US" dirty="0" smtClean="0"/>
              <a:t>掌握函数式接口的使用</a:t>
            </a:r>
            <a:endParaRPr dirty="0" smtClean="0"/>
          </a:p>
          <a:p>
            <a:r>
              <a:rPr lang="zh-CN" altLang="en-US" smtClean="0"/>
              <a:t>了解</a:t>
            </a:r>
            <a:r>
              <a:rPr smtClean="0"/>
              <a:t>::</a:t>
            </a:r>
            <a:r>
              <a:rPr lang="zh-CN" smtClean="0"/>
              <a:t>方法</a:t>
            </a:r>
            <a:r>
              <a:rPr lang="zh-CN" dirty="0" smtClean="0"/>
              <a:t>引用</a:t>
            </a:r>
            <a:endParaRPr dirty="0" smtClean="0"/>
          </a:p>
          <a:p>
            <a:r>
              <a:rPr lang="zh-CN" altLang="en-US" dirty="0" smtClean="0"/>
              <a:t>了解</a:t>
            </a:r>
            <a:r>
              <a:rPr dirty="0" smtClean="0"/>
              <a:t>JAVA 8</a:t>
            </a:r>
            <a:r>
              <a:rPr lang="zh-CN" altLang="en-US" dirty="0" smtClean="0"/>
              <a:t>新增类库</a:t>
            </a:r>
            <a:endParaRPr dirty="0" smtClean="0"/>
          </a:p>
          <a:p>
            <a:pPr lvl="0"/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altLang="en-US" dirty="0" smtClean="0"/>
              <a:t>重点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571636"/>
          </a:xfrm>
        </p:spPr>
        <p:txBody>
          <a:bodyPr/>
          <a:lstStyle/>
          <a:p>
            <a:pPr lvl="0"/>
            <a:r>
              <a:rPr dirty="0"/>
              <a:t>java.util.Base64</a:t>
            </a:r>
            <a:r>
              <a:rPr lang="zh-CN" dirty="0"/>
              <a:t>工具类提供了一套静态方法获取</a:t>
            </a:r>
            <a:r>
              <a:rPr dirty="0"/>
              <a:t>Basic</a:t>
            </a:r>
            <a:r>
              <a:rPr lang="zh-CN" dirty="0"/>
              <a:t>、</a:t>
            </a:r>
            <a:r>
              <a:rPr dirty="0"/>
              <a:t>URL</a:t>
            </a:r>
            <a:r>
              <a:rPr lang="zh-CN" dirty="0"/>
              <a:t>和</a:t>
            </a:r>
            <a:r>
              <a:rPr dirty="0"/>
              <a:t>MIME</a:t>
            </a:r>
            <a:r>
              <a:rPr lang="zh-CN" dirty="0"/>
              <a:t>三种</a:t>
            </a:r>
            <a:r>
              <a:rPr dirty="0"/>
              <a:t>Base64</a:t>
            </a:r>
            <a:r>
              <a:rPr lang="zh-CN" dirty="0"/>
              <a:t>编码</a:t>
            </a:r>
            <a:r>
              <a:rPr lang="zh-CN"/>
              <a:t>和</a:t>
            </a:r>
            <a:r>
              <a:rPr lang="zh-CN" smtClean="0"/>
              <a:t>解码器</a:t>
            </a:r>
            <a:endParaRPr smtClean="0"/>
          </a:p>
          <a:p>
            <a:r>
              <a:rPr lang="zh-CN" smtClean="0"/>
              <a:t>其</a:t>
            </a:r>
            <a:r>
              <a:rPr lang="zh-CN"/>
              <a:t>常用的方法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8.5.3  Base64</a:t>
            </a:r>
            <a:r>
              <a:rPr dirty="0" smtClean="0"/>
              <a:t>类</a:t>
            </a:r>
            <a:endParaRPr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2000246"/>
          <a:ext cx="77153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176"/>
                <a:gridCol w="3482128"/>
              </a:tblGrid>
              <a:tr h="2551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25513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Base64.Encoder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getEncoder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获取基于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类型的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Base64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编码器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13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Base64.Encoder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getUrlEncoder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获取基于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类型的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Base64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编码器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13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Base64.Encoder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getMimeEncoder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获取基于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MIME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类型的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Base64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编码器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13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Base64.Decoder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getDecoder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获取基于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类型的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Base64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解码器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13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Base64.Decoder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getUrlDecoder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获取基于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类型的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Base64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解码器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13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Base64.Decoder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getMimeDecoder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获取基于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MIME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类型的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Base64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解码器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12"/>
          <p:cNvGrpSpPr/>
          <p:nvPr/>
        </p:nvGrpSpPr>
        <p:grpSpPr>
          <a:xfrm>
            <a:off x="714348" y="4071947"/>
            <a:ext cx="8215370" cy="1000133"/>
            <a:chOff x="1071538" y="2928939"/>
            <a:chExt cx="6715173" cy="1000133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071538" y="3286130"/>
              <a:ext cx="6481763" cy="64294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4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8- 12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Base64Demo.java</a:t>
              </a:r>
              <a:endParaRPr lang="zh-CN" altLang="en-US" sz="1800" i="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6644" y="2928939"/>
              <a:ext cx="500067" cy="76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928826"/>
          </a:xfrm>
        </p:spPr>
        <p:txBody>
          <a:bodyPr/>
          <a:lstStyle/>
          <a:p>
            <a:pPr lvl="0"/>
            <a:r>
              <a:rPr dirty="0"/>
              <a:t>Java </a:t>
            </a:r>
            <a:r>
              <a:rPr dirty="0" smtClean="0"/>
              <a:t>8</a:t>
            </a:r>
            <a:r>
              <a:rPr lang="zh-CN" altLang="en-US" dirty="0" smtClean="0"/>
              <a:t>中</a:t>
            </a:r>
            <a:r>
              <a:rPr lang="zh-CN" dirty="0"/>
              <a:t>支持并行数组操作，并增加了大量使用</a:t>
            </a:r>
            <a:r>
              <a:rPr dirty="0"/>
              <a:t>Lambda</a:t>
            </a:r>
            <a:r>
              <a:rPr lang="zh-CN" dirty="0"/>
              <a:t>表达式的新方法用于对数组进行排序、过滤和分组</a:t>
            </a:r>
            <a:r>
              <a:rPr lang="zh-CN"/>
              <a:t>等</a:t>
            </a:r>
            <a:r>
              <a:rPr lang="zh-CN" smtClean="0"/>
              <a:t>操作</a:t>
            </a:r>
            <a:endParaRPr lang="en-US" altLang="zh-CN" dirty="0" smtClean="0"/>
          </a:p>
          <a:p>
            <a:r>
              <a:rPr lang="zh-CN" dirty="0"/>
              <a:t>【示例】使用</a:t>
            </a:r>
            <a:r>
              <a:rPr dirty="0"/>
              <a:t>parallelSort()</a:t>
            </a:r>
            <a:r>
              <a:rPr lang="zh-CN" dirty="0"/>
              <a:t>方法</a:t>
            </a:r>
            <a:r>
              <a:rPr lang="zh-CN" dirty="0" smtClean="0"/>
              <a:t>排序</a:t>
            </a:r>
            <a:endParaRPr dirty="0" smtClean="0"/>
          </a:p>
          <a:p>
            <a:pPr>
              <a:buNone/>
            </a:pPr>
          </a:p>
          <a:p>
            <a:pPr>
              <a:buNone/>
            </a:pPr>
            <a:endParaRPr smtClean="0"/>
          </a:p>
          <a:p>
            <a:pPr>
              <a:buNone/>
            </a:pP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8.5.4  </a:t>
            </a:r>
            <a:r>
              <a:rPr dirty="0" smtClean="0"/>
              <a:t>并行数组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2071684"/>
            <a:ext cx="6429420" cy="27699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parallelSort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(numbers);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57224" y="2928940"/>
            <a:ext cx="7286676" cy="46166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Map&lt;Boolean, List&lt;Integer&gt;&gt;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groupByOdd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numbers.parallelStream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.collect(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groupingBy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-&gt; x % 2 == 0));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928662" y="3929072"/>
            <a:ext cx="7715304" cy="27699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Integer[] evens = </a:t>
            </a:r>
            <a:r>
              <a:rPr lang="en-US" sz="120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numbers.parallelStream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(x -&gt; x % 2 == 0).toArray();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内容占位符 4"/>
          <p:cNvSpPr txBox="1"/>
          <p:nvPr/>
        </p:nvSpPr>
        <p:spPr bwMode="auto">
          <a:xfrm>
            <a:off x="357158" y="2357436"/>
            <a:ext cx="8207375" cy="571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【示例】使用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groupingBy()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方法分组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2" name="内容占位符 4"/>
          <p:cNvSpPr txBox="1"/>
          <p:nvPr/>
        </p:nvSpPr>
        <p:spPr bwMode="auto">
          <a:xfrm>
            <a:off x="357158" y="3357568"/>
            <a:ext cx="8207375" cy="642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【示例】使用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filter()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方法过滤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4348" y="4071947"/>
            <a:ext cx="8215370" cy="1000133"/>
            <a:chOff x="1071538" y="2928939"/>
            <a:chExt cx="6715173" cy="1000133"/>
          </a:xfrm>
        </p:grpSpPr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1071538" y="3286130"/>
              <a:ext cx="6481763" cy="64294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演示讲解</a:t>
              </a:r>
              <a:endParaRPr lang="en-US" altLang="zh-CN" sz="1400" b="1" i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8- 1</a:t>
              </a:r>
              <a:r>
                <a:rPr lang="en-US" altLang="zh-CN" sz="1400" b="1" i="0" smtClean="0"/>
                <a:t>3】</a:t>
              </a:r>
              <a:r>
                <a:rPr lang="en-US" sz="1400" b="1" smtClean="0"/>
                <a:t> </a:t>
              </a:r>
              <a:r>
                <a:rPr lang="en-US" sz="1400" b="1" i="0" smtClean="0"/>
                <a:t>ParallelArraysDemo.java</a:t>
              </a:r>
              <a:endParaRPr lang="zh-CN" altLang="en-US" sz="1800" i="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6644" y="2928939"/>
              <a:ext cx="500067" cy="76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714362"/>
            <a:ext cx="8207375" cy="3750469"/>
          </a:xfrm>
        </p:spPr>
        <p:txBody>
          <a:bodyPr/>
          <a:lstStyle/>
          <a:p>
            <a:pPr lvl="0"/>
            <a:r>
              <a:rPr lang="zh-CN" dirty="0" smtClean="0"/>
              <a:t>【</a:t>
            </a:r>
            <a:r>
              <a:rPr lang="zh-CN" dirty="0"/>
              <a:t>任务</a:t>
            </a:r>
            <a:r>
              <a:rPr dirty="0"/>
              <a:t>8-1</a:t>
            </a:r>
            <a:r>
              <a:rPr lang="zh-CN" dirty="0"/>
              <a:t>】使用</a:t>
            </a:r>
            <a:r>
              <a:rPr dirty="0"/>
              <a:t>Lambda</a:t>
            </a:r>
            <a:r>
              <a:rPr lang="zh-CN" dirty="0"/>
              <a:t>表达式迭代升级主窗口中“帮助”菜单的事件处理</a:t>
            </a:r>
            <a:r>
              <a:rPr lang="zh-CN" dirty="0" smtClean="0"/>
              <a:t>。</a:t>
            </a:r>
            <a:endParaRPr lang="zh-CN" dirty="0"/>
          </a:p>
          <a:p>
            <a:pPr lvl="1"/>
            <a:r>
              <a:rPr lang="en-US" dirty="0"/>
              <a:t>MainFrame.java </a:t>
            </a:r>
            <a:endParaRPr lang="en-US" dirty="0" smtClean="0"/>
          </a:p>
          <a:p>
            <a:r>
              <a:rPr lang="zh-CN" dirty="0"/>
              <a:t>【任务</a:t>
            </a:r>
            <a:r>
              <a:rPr dirty="0"/>
              <a:t>8-2</a:t>
            </a:r>
            <a:r>
              <a:rPr lang="zh-CN" dirty="0"/>
              <a:t>】使用</a:t>
            </a:r>
            <a:r>
              <a:rPr dirty="0"/>
              <a:t>Lambda</a:t>
            </a:r>
            <a:r>
              <a:rPr lang="zh-CN" dirty="0"/>
              <a:t>表达式实现查找指定的匹配信息并显示。</a:t>
            </a:r>
            <a:endParaRPr lang="zh-CN" dirty="0"/>
          </a:p>
          <a:p>
            <a:pPr lvl="1"/>
            <a:r>
              <a:rPr lang="en-US" dirty="0" smtClean="0"/>
              <a:t>IDataAnalyse.java</a:t>
            </a:r>
            <a:endParaRPr lang="en-US" dirty="0" smtClean="0"/>
          </a:p>
          <a:p>
            <a:pPr lvl="1"/>
            <a:r>
              <a:rPr lang="en-US" dirty="0" smtClean="0"/>
              <a:t>LogRecService.java</a:t>
            </a:r>
            <a:endParaRPr lang="en-US" dirty="0" smtClean="0"/>
          </a:p>
          <a:p>
            <a:pPr lvl="1"/>
            <a:r>
              <a:rPr lang="en-US" dirty="0" smtClean="0"/>
              <a:t>TransportService.java</a:t>
            </a:r>
            <a:endParaRPr lang="en-US" dirty="0" smtClean="0"/>
          </a:p>
          <a:p>
            <a:pPr lvl="1"/>
            <a:r>
              <a:rPr lang="en-US" dirty="0"/>
              <a:t>LambdaSearchDemo.java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8.6  </a:t>
            </a:r>
            <a:r>
              <a:rPr dirty="0" smtClean="0"/>
              <a:t>贯穿任务实现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15365" cy="4429136"/>
          </a:xfrm>
        </p:spPr>
        <p:txBody>
          <a:bodyPr/>
          <a:lstStyle/>
          <a:p>
            <a:pPr lvl="0"/>
            <a:r>
              <a:rPr lang="zh-CN" sz="1800" dirty="0"/>
              <a:t>默认方法又称为扩展方法，需要在方法前使用</a:t>
            </a:r>
            <a:r>
              <a:rPr sz="1800" dirty="0"/>
              <a:t>default</a:t>
            </a:r>
            <a:r>
              <a:rPr lang="zh-CN" sz="1800" dirty="0"/>
              <a:t>关键字进行修饰</a:t>
            </a:r>
            <a:endParaRPr lang="zh-CN" sz="1800" dirty="0"/>
          </a:p>
          <a:p>
            <a:pPr lvl="0"/>
            <a:r>
              <a:rPr lang="zh-CN" sz="1800" dirty="0"/>
              <a:t>静态方法就是类方法，需要在方法前使用</a:t>
            </a:r>
            <a:r>
              <a:rPr sz="1800" dirty="0"/>
              <a:t>static</a:t>
            </a:r>
            <a:r>
              <a:rPr lang="zh-CN" sz="1800" dirty="0"/>
              <a:t>关键字进行修饰</a:t>
            </a:r>
            <a:endParaRPr lang="zh-CN" sz="1800" dirty="0"/>
          </a:p>
          <a:p>
            <a:pPr lvl="0"/>
            <a:r>
              <a:rPr sz="1800" dirty="0"/>
              <a:t>Lambda</a:t>
            </a:r>
            <a:r>
              <a:rPr lang="zh-CN" sz="1800" dirty="0"/>
              <a:t>表达式是</a:t>
            </a:r>
            <a:r>
              <a:rPr sz="1800" dirty="0"/>
              <a:t>Java 8</a:t>
            </a:r>
            <a:r>
              <a:rPr lang="zh-CN" sz="1800" dirty="0"/>
              <a:t>更新的重要新特性</a:t>
            </a:r>
            <a:endParaRPr lang="zh-CN" sz="1800" dirty="0"/>
          </a:p>
          <a:p>
            <a:pPr lvl="0"/>
            <a:r>
              <a:rPr sz="1800" dirty="0"/>
              <a:t>Lambda</a:t>
            </a:r>
            <a:r>
              <a:rPr lang="zh-CN" sz="1800" dirty="0"/>
              <a:t>表达式由参数列表、箭头和方法体三部分组成</a:t>
            </a:r>
            <a:endParaRPr lang="zh-CN" sz="1800" dirty="0"/>
          </a:p>
          <a:p>
            <a:pPr lvl="0"/>
            <a:r>
              <a:rPr lang="zh-CN" sz="1800" dirty="0"/>
              <a:t>函数式接口使用</a:t>
            </a:r>
            <a:r>
              <a:rPr sz="1800" dirty="0"/>
              <a:t>@FunctionalInterface</a:t>
            </a:r>
            <a:r>
              <a:rPr lang="zh-CN" sz="1800" dirty="0"/>
              <a:t>注解来定义</a:t>
            </a:r>
            <a:endParaRPr lang="zh-CN" sz="1800" dirty="0"/>
          </a:p>
          <a:p>
            <a:pPr lvl="0"/>
            <a:r>
              <a:rPr sz="1800" dirty="0"/>
              <a:t>::</a:t>
            </a:r>
            <a:r>
              <a:rPr lang="zh-CN" sz="1800" dirty="0"/>
              <a:t>方法引用可以更加简化</a:t>
            </a:r>
            <a:r>
              <a:rPr sz="1800" dirty="0"/>
              <a:t>Lambda</a:t>
            </a:r>
            <a:r>
              <a:rPr lang="zh-CN" sz="1800" dirty="0"/>
              <a:t>表达式</a:t>
            </a:r>
            <a:endParaRPr lang="zh-CN" sz="1800" dirty="0"/>
          </a:p>
          <a:p>
            <a:pPr lvl="0"/>
            <a:r>
              <a:rPr sz="1800" dirty="0"/>
              <a:t>Optional</a:t>
            </a:r>
            <a:r>
              <a:rPr lang="zh-CN" sz="1800" dirty="0"/>
              <a:t>类通过使用检查空值的方式来防止代码污染</a:t>
            </a:r>
            <a:endParaRPr lang="zh-CN" sz="1800" dirty="0"/>
          </a:p>
          <a:p>
            <a:pPr lvl="0"/>
            <a:r>
              <a:rPr sz="1800" dirty="0"/>
              <a:t>Stream API</a:t>
            </a:r>
            <a:r>
              <a:rPr lang="zh-CN" sz="1800" dirty="0"/>
              <a:t>将真正的函数式编程风格引入到</a:t>
            </a:r>
            <a:r>
              <a:rPr sz="1800" dirty="0"/>
              <a:t>Java</a:t>
            </a:r>
            <a:r>
              <a:rPr lang="zh-CN" sz="1800" dirty="0"/>
              <a:t>中</a:t>
            </a:r>
            <a:endParaRPr lang="zh-CN" sz="1800" dirty="0"/>
          </a:p>
          <a:p>
            <a:pPr lvl="0"/>
            <a:r>
              <a:rPr sz="1800" dirty="0"/>
              <a:t>Base64</a:t>
            </a:r>
            <a:r>
              <a:rPr lang="zh-CN" sz="1800" dirty="0"/>
              <a:t>工具类提供一套静态方法获取</a:t>
            </a:r>
            <a:r>
              <a:rPr sz="1800" dirty="0"/>
              <a:t>Basic</a:t>
            </a:r>
            <a:r>
              <a:rPr lang="zh-CN" sz="1800" dirty="0"/>
              <a:t>、</a:t>
            </a:r>
            <a:r>
              <a:rPr sz="1800" dirty="0"/>
              <a:t>URL</a:t>
            </a:r>
            <a:r>
              <a:rPr lang="zh-CN" sz="1800" dirty="0"/>
              <a:t>和</a:t>
            </a:r>
            <a:r>
              <a:rPr sz="1800" dirty="0"/>
              <a:t>MIME</a:t>
            </a:r>
            <a:r>
              <a:rPr lang="zh-CN" sz="1800" dirty="0"/>
              <a:t>三种</a:t>
            </a:r>
            <a:r>
              <a:rPr sz="1800" dirty="0"/>
              <a:t>Base64</a:t>
            </a:r>
            <a:r>
              <a:rPr lang="zh-CN" sz="1800" dirty="0"/>
              <a:t>编码</a:t>
            </a:r>
            <a:r>
              <a:rPr lang="zh-CN" sz="1800"/>
              <a:t>和</a:t>
            </a:r>
            <a:r>
              <a:rPr lang="zh-CN" sz="1800" smtClean="0"/>
              <a:t>解码器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7" y="857241"/>
            <a:ext cx="8358246" cy="1071567"/>
          </a:xfrm>
        </p:spPr>
        <p:txBody>
          <a:bodyPr/>
          <a:lstStyle/>
          <a:p>
            <a:pPr lvl="0"/>
            <a:r>
              <a:rPr lang="zh-CN" dirty="0"/>
              <a:t>本章任务是使用</a:t>
            </a:r>
            <a:r>
              <a:rPr dirty="0"/>
              <a:t>Lambda</a:t>
            </a:r>
            <a:r>
              <a:rPr lang="zh-CN" dirty="0"/>
              <a:t>迭代升级“</a:t>
            </a:r>
            <a:r>
              <a:rPr dirty="0"/>
              <a:t>Q-DMS</a:t>
            </a:r>
            <a:r>
              <a:rPr lang="zh-CN" dirty="0"/>
              <a:t>数据挖掘”系统中的部分代码</a:t>
            </a:r>
            <a:r>
              <a:rPr lang="zh-CN" altLang="en-US" dirty="0" smtClean="0"/>
              <a:t>，具体要求如下：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任务驱动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1000100" y="2000246"/>
            <a:ext cx="7358114" cy="928694"/>
          </a:xfrm>
        </p:spPr>
        <p:txBody>
          <a:bodyPr/>
          <a:lstStyle/>
          <a:p>
            <a:pPr lvl="0"/>
            <a:r>
              <a:rPr dirty="0"/>
              <a:t>【任务</a:t>
            </a:r>
            <a:r>
              <a:rPr lang="en-US" dirty="0"/>
              <a:t>8-1</a:t>
            </a:r>
            <a:r>
              <a:rPr dirty="0"/>
              <a:t>】 使用</a:t>
            </a:r>
            <a:r>
              <a:rPr lang="en-US" dirty="0"/>
              <a:t>Lambda</a:t>
            </a:r>
            <a:r>
              <a:rPr dirty="0"/>
              <a:t>表达式迭代升级主窗口中“帮助”菜单的事件处理。</a:t>
            </a:r>
            <a:endParaRPr dirty="0"/>
          </a:p>
          <a:p>
            <a:pPr lvl="0"/>
            <a:r>
              <a:rPr dirty="0"/>
              <a:t>【任务</a:t>
            </a:r>
            <a:r>
              <a:rPr lang="en-US" dirty="0"/>
              <a:t>8-2</a:t>
            </a:r>
            <a:r>
              <a:rPr dirty="0"/>
              <a:t>】 使用</a:t>
            </a:r>
            <a:r>
              <a:rPr lang="en-US" dirty="0"/>
              <a:t>Lambda</a:t>
            </a:r>
            <a:r>
              <a:rPr dirty="0"/>
              <a:t>表达式实现查找指定的匹配信息并显示。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785786" y="1143000"/>
          <a:ext cx="7526725" cy="300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9194800" imgH="3657600" progId="Visio.Drawing.11">
                  <p:embed/>
                </p:oleObj>
              </mc:Choice>
              <mc:Fallback>
                <p:oleObj name="Visio" r:id="rId2" imgW="9194800" imgH="36576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786" y="1143000"/>
                        <a:ext cx="7526725" cy="30003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6" name="Group 96"/>
          <p:cNvGraphicFramePr>
            <a:graphicFrameLocks noGrp="1"/>
          </p:cNvGraphicFramePr>
          <p:nvPr/>
        </p:nvGraphicFramePr>
        <p:xfrm>
          <a:off x="857224" y="857238"/>
          <a:ext cx="7748587" cy="2656172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接口默认方法和静态方法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Lambda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表达式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函数式接口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方法引用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Java 8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新增类库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501122" cy="2571768"/>
          </a:xfrm>
        </p:spPr>
        <p:txBody>
          <a:bodyPr/>
          <a:lstStyle/>
          <a:p>
            <a:pPr>
              <a:buNone/>
            </a:pPr>
            <a:r>
              <a:rPr lang="zh-CN" dirty="0"/>
              <a:t>从</a:t>
            </a:r>
            <a:r>
              <a:rPr dirty="0"/>
              <a:t>Java 8</a:t>
            </a:r>
            <a:r>
              <a:rPr lang="zh-CN" dirty="0"/>
              <a:t>开始允许在接口中定义默认方法和</a:t>
            </a:r>
            <a:r>
              <a:rPr lang="zh-CN"/>
              <a:t>静态</a:t>
            </a:r>
            <a:r>
              <a:rPr lang="zh-CN" smtClean="0"/>
              <a:t>方法</a:t>
            </a:r>
            <a:endParaRPr lang="zh-CN" dirty="0"/>
          </a:p>
          <a:p>
            <a:pPr lvl="0"/>
            <a:r>
              <a:rPr lang="zh-CN" dirty="0"/>
              <a:t>默认方法又称为扩展方法，需要在方法前使用</a:t>
            </a:r>
            <a:r>
              <a:rPr dirty="0"/>
              <a:t>default</a:t>
            </a:r>
            <a:r>
              <a:rPr lang="zh-CN" dirty="0"/>
              <a:t>关键字</a:t>
            </a:r>
            <a:r>
              <a:rPr lang="zh-CN"/>
              <a:t>进行</a:t>
            </a:r>
            <a:r>
              <a:rPr lang="zh-CN" smtClean="0"/>
              <a:t>修饰</a:t>
            </a:r>
            <a:endParaRPr lang="zh-CN" dirty="0"/>
          </a:p>
          <a:p>
            <a:pPr lvl="0"/>
            <a:r>
              <a:rPr lang="zh-CN" dirty="0"/>
              <a:t>静态方法就是类</a:t>
            </a:r>
            <a:r>
              <a:rPr lang="zh-CN" dirty="0" smtClean="0"/>
              <a:t>方法，需要在方法前使用</a:t>
            </a:r>
            <a:r>
              <a:rPr dirty="0" smtClean="0"/>
              <a:t>static</a:t>
            </a:r>
            <a:r>
              <a:rPr lang="zh-CN" dirty="0" smtClean="0"/>
              <a:t>关键字</a:t>
            </a:r>
            <a:r>
              <a:rPr lang="zh-CN" smtClean="0"/>
              <a:t>进行修饰</a:t>
            </a:r>
            <a:endParaRPr smtClean="0"/>
          </a:p>
          <a:p>
            <a:pPr lvl="0"/>
            <a:endParaRPr altLang="zh-CN"/>
          </a:p>
          <a:p>
            <a:pPr lvl="0">
              <a:buNone/>
            </a:pPr>
            <a:endParaRPr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8.1  </a:t>
            </a:r>
            <a:r>
              <a:rPr dirty="0" smtClean="0"/>
              <a:t>接口的默认方法和静态方法</a:t>
            </a:r>
            <a:endParaRPr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2511168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502912" y="301676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14414" y="2511168"/>
            <a:ext cx="721523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接口中定义的普通方法不管是否使用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进行修饰，其默认总是使用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来修饰，即接口中的普通方法都是抽象方法，不能有方法的实现（方法体）；而接口的默认方法和静态方法都必须有方法的实现（方法体）。</a:t>
            </a:r>
            <a:endParaRPr lang="zh-CN" altLang="en-US" sz="1600" dirty="0">
              <a:latin typeface="Times New Roman" panose="02020603050405020304" pitchFamily="18" charset="0"/>
              <a:ea typeface="Adobe 仿宋 Std R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3" y="3429008"/>
            <a:ext cx="7215239" cy="1143006"/>
            <a:chOff x="1071538" y="2928941"/>
            <a:chExt cx="6858049" cy="898076"/>
          </a:xfrm>
        </p:grpSpPr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1071538" y="3286129"/>
              <a:ext cx="6481763" cy="5408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zh-CN" altLang="en-US" sz="1800" i="0" dirty="0" smtClean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8- 1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IDefaultStatic.java</a:t>
              </a:r>
              <a:endParaRPr lang="zh-CN" altLang="en-US" sz="1400" i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3" y="2928941"/>
              <a:ext cx="571504" cy="652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1214446"/>
          </a:xfrm>
        </p:spPr>
        <p:txBody>
          <a:bodyPr/>
          <a:lstStyle/>
          <a:p>
            <a:pPr lvl="0"/>
            <a:r>
              <a:rPr lang="zh-CN" dirty="0"/>
              <a:t>默认方法虽然有方法体，但不能通过接口直接访问，必须通过接口实现类的实例</a:t>
            </a:r>
            <a:r>
              <a:rPr lang="zh-CN"/>
              <a:t>进行</a:t>
            </a:r>
            <a:r>
              <a:rPr lang="zh-CN" smtClean="0"/>
              <a:t>访问</a:t>
            </a:r>
            <a:endParaRPr lang="zh-CN" smtClean="0"/>
          </a:p>
          <a:p>
            <a:pPr>
              <a:buNone/>
            </a:pPr>
            <a:r>
              <a:rPr lang="zh-CN" altLang="en-US" smtClean="0"/>
              <a:t>   </a:t>
            </a:r>
            <a:endParaRPr lang="zh-CN"/>
          </a:p>
          <a:p>
            <a:pPr lvl="0">
              <a:buNone/>
            </a:pPr>
            <a:endParaRPr lang="en-GB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altLang="en-US" smtClean="0"/>
              <a:t> 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857224" y="1978221"/>
            <a:ext cx="657229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对象名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默认方法名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3714758"/>
            <a:ext cx="657229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接口名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静态方法名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内容占位符 4"/>
          <p:cNvSpPr txBox="1"/>
          <p:nvPr/>
        </p:nvSpPr>
        <p:spPr bwMode="auto">
          <a:xfrm>
            <a:off x="579467" y="1428760"/>
            <a:ext cx="8207375" cy="500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【语法】访问默认方法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GB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内容占位符 4"/>
          <p:cNvSpPr txBox="1"/>
          <p:nvPr/>
        </p:nvSpPr>
        <p:spPr bwMode="auto">
          <a:xfrm>
            <a:off x="365153" y="2285998"/>
            <a:ext cx="8207375" cy="9286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静态方法则可以直接通过接口名进行访问，也可以通过接口实现类的实例进行访问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 </a:t>
            </a:r>
            <a:endParaRPr lang="en-US" altLang="zh-CN" sz="20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0" name="内容占位符 4"/>
          <p:cNvSpPr txBox="1"/>
          <p:nvPr/>
        </p:nvSpPr>
        <p:spPr bwMode="auto">
          <a:xfrm>
            <a:off x="571472" y="3143254"/>
            <a:ext cx="8207375" cy="500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【语法】访问默认方法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GB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7223" y="3786198"/>
            <a:ext cx="7215239" cy="1143006"/>
            <a:chOff x="1071538" y="2928941"/>
            <a:chExt cx="6858049" cy="898076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071538" y="3286129"/>
              <a:ext cx="6481763" cy="5408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讲师演示讲解</a:t>
              </a:r>
              <a:endParaRPr lang="zh-CN" altLang="en-US" sz="1800" i="0" dirty="0" smtClean="0"/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8- 2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IDefaultStaticDemo.java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3" y="2928941"/>
              <a:ext cx="571504" cy="652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2214578"/>
          </a:xfrm>
        </p:spPr>
        <p:txBody>
          <a:bodyPr/>
          <a:lstStyle/>
          <a:p>
            <a:r>
              <a:rPr dirty="0"/>
              <a:t>Lambda</a:t>
            </a:r>
            <a:r>
              <a:rPr lang="zh-CN" dirty="0" smtClean="0"/>
              <a:t>表达式</a:t>
            </a:r>
            <a:r>
              <a:rPr lang="zh-CN" dirty="0"/>
              <a:t>支持将代码作为方法参数，允许使用更加简洁的代码来创建只有一个抽象方法的</a:t>
            </a:r>
            <a:r>
              <a:rPr lang="zh-CN"/>
              <a:t>接口</a:t>
            </a:r>
            <a:r>
              <a:rPr lang="zh-CN" smtClean="0"/>
              <a:t>实例</a:t>
            </a:r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 smtClean="0"/>
              <a:t>8.2.1  Lambda</a:t>
            </a:r>
            <a:r>
              <a:rPr dirty="0" smtClean="0"/>
              <a:t>规范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57224" y="1904524"/>
            <a:ext cx="6572296" cy="73866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返回类型 方法名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参数列表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方法体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85786" y="3143254"/>
            <a:ext cx="6572296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/>
              <a:t>(</a:t>
            </a:r>
            <a:r>
              <a:rPr lang="zh-CN" altLang="en-US" sz="1400" dirty="0" smtClean="0"/>
              <a:t>参数列表</a:t>
            </a:r>
            <a:r>
              <a:rPr lang="en-US" sz="1400" dirty="0" smtClean="0"/>
              <a:t>) -&gt; { </a:t>
            </a:r>
            <a:r>
              <a:rPr lang="zh-CN" altLang="en-US" sz="1400" dirty="0" smtClean="0"/>
              <a:t>方法体</a:t>
            </a:r>
            <a:r>
              <a:rPr lang="en-US" sz="1400" dirty="0" smtClean="0"/>
              <a:t> }</a:t>
            </a:r>
            <a:endParaRPr lang="zh-CN" altLang="en-US" sz="1400" dirty="0"/>
          </a:p>
        </p:txBody>
      </p:sp>
      <p:sp>
        <p:nvSpPr>
          <p:cNvPr id="9" name="内容占位符 4"/>
          <p:cNvSpPr txBox="1"/>
          <p:nvPr/>
        </p:nvSpPr>
        <p:spPr bwMode="auto">
          <a:xfrm>
            <a:off x="365153" y="1500180"/>
            <a:ext cx="8207375" cy="500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【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语法</a:t>
            </a: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】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普通方法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的定义</a:t>
            </a:r>
            <a:endParaRPr lang="zh-CN" altLang="en-US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1" name="内容占位符 4"/>
          <p:cNvSpPr txBox="1"/>
          <p:nvPr/>
        </p:nvSpPr>
        <p:spPr bwMode="auto">
          <a:xfrm>
            <a:off x="357158" y="2714626"/>
            <a:ext cx="8207375" cy="500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</a:t>
            </a: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【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语法</a:t>
            </a:r>
            <a:r>
              <a:rPr lang="en-US" altLang="zh-CN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】 Lambda</a:t>
            </a:r>
            <a:r>
              <a:rPr lang="zh-CN" altLang="en-US" sz="2000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表达式（匿名方法）</a:t>
            </a:r>
            <a:endParaRPr lang="zh-CN" altLang="en-US" sz="20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defRPr/>
            </a:pPr>
            <a:endParaRPr kumimoji="0" lang="en-GB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2" name="内容占位符 4"/>
          <p:cNvSpPr txBox="1"/>
          <p:nvPr/>
        </p:nvSpPr>
        <p:spPr bwMode="auto">
          <a:xfrm>
            <a:off x="793781" y="3500444"/>
            <a:ext cx="8207375" cy="1347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 参数</a:t>
            </a:r>
            <a:r>
              <a:rPr lang="zh-CN" altLang="en-US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列表中的参数都是匿名方法的形参，即</a:t>
            </a: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输入参数</a:t>
            </a:r>
            <a:endParaRPr lang="en-US" altLang="zh-CN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 </a:t>
            </a:r>
            <a:r>
              <a:rPr lang="en-US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-&gt;</a:t>
            </a: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箭头</a:t>
            </a:r>
            <a:r>
              <a:rPr lang="zh-CN" altLang="en-US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</a:t>
            </a:r>
            <a:r>
              <a:rPr lang="en-US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Lambda</a:t>
            </a: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运算符</a:t>
            </a:r>
            <a:endParaRPr lang="en-US" altLang="zh-CN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  方法</a:t>
            </a:r>
            <a:r>
              <a:rPr lang="zh-CN" altLang="en-US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体可以是单一的表达式或多条语句组成的语句块</a:t>
            </a:r>
            <a:endParaRPr lang="en-GB" altLang="zh-CN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71486"/>
            <a:ext cx="8207375" cy="2500330"/>
          </a:xfrm>
        </p:spPr>
        <p:txBody>
          <a:bodyPr/>
          <a:lstStyle/>
          <a:p>
            <a:r>
              <a:rPr lang="zh-CN" dirty="0"/>
              <a:t>【示例】多参数、多语句的</a:t>
            </a:r>
            <a:r>
              <a:rPr dirty="0"/>
              <a:t>Lambda</a:t>
            </a:r>
            <a:r>
              <a:rPr lang="zh-CN" dirty="0" smtClean="0"/>
              <a:t>表达式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pPr>
              <a:buNone/>
            </a:pPr>
            <a:endParaRPr dirty="0"/>
          </a:p>
          <a:p>
            <a:r>
              <a:rPr lang="zh-CN" dirty="0"/>
              <a:t>【示例】省略参数类型的</a:t>
            </a:r>
            <a:r>
              <a:t>Lambda</a:t>
            </a:r>
            <a:r>
              <a:rPr lang="zh-CN" smtClean="0"/>
              <a:t>表达式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28662" y="1259323"/>
            <a:ext cx="6572296" cy="116955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-&gt;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00100" y="3214692"/>
            <a:ext cx="6572296" cy="116955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-&gt; {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5161</Words>
  <Application>WPS 演示</Application>
  <PresentationFormat>全屏显示(16:9)</PresentationFormat>
  <Paragraphs>449</Paragraphs>
  <Slides>24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7" baseType="lpstr">
      <vt:lpstr>Arial</vt:lpstr>
      <vt:lpstr>宋体</vt:lpstr>
      <vt:lpstr>Wingdings</vt:lpstr>
      <vt:lpstr>华文细黑</vt:lpstr>
      <vt:lpstr>Calibri</vt:lpstr>
      <vt:lpstr>Adobe 黑体 Std R</vt:lpstr>
      <vt:lpstr>Adobe 宋体 Std L</vt:lpstr>
      <vt:lpstr>MS UI Gothic</vt:lpstr>
      <vt:lpstr>Adobe 黑体 Std R</vt:lpstr>
      <vt:lpstr>Adobe 仿宋 Std R</vt:lpstr>
      <vt:lpstr>微软雅黑</vt:lpstr>
      <vt:lpstr>Times New Roman</vt:lpstr>
      <vt:lpstr>Adobe 仿宋 Std R</vt:lpstr>
      <vt:lpstr>黑体</vt:lpstr>
      <vt:lpstr>Courier New</vt:lpstr>
      <vt:lpstr>Arial Unicode MS</vt:lpstr>
      <vt:lpstr>Calibri</vt:lpstr>
      <vt:lpstr>Times New Roman</vt:lpstr>
      <vt:lpstr>仿宋</vt:lpstr>
      <vt:lpstr>1_nordridesign.com</vt:lpstr>
      <vt:lpstr>自定义设计方案</vt:lpstr>
      <vt:lpstr>JavaSE模板</vt:lpstr>
      <vt:lpstr>Visio.Drawing.11</vt:lpstr>
      <vt:lpstr>第八章  JAVA 8新特性</vt:lpstr>
      <vt:lpstr>本章重点</vt:lpstr>
      <vt:lpstr>任务驱动</vt:lpstr>
      <vt:lpstr>学习路线</vt:lpstr>
      <vt:lpstr>本章目标</vt:lpstr>
      <vt:lpstr>8.1  接口的默认方法和静态方法</vt:lpstr>
      <vt:lpstr> </vt:lpstr>
      <vt:lpstr>8.2.1  Lambda规范</vt:lpstr>
      <vt:lpstr>PowerPoint 演示文稿</vt:lpstr>
      <vt:lpstr>PowerPoint 演示文稿</vt:lpstr>
      <vt:lpstr>PowerPoint 演示文稿</vt:lpstr>
      <vt:lpstr>8.2.2  Lambda应用</vt:lpstr>
      <vt:lpstr>8.3  函数式接口</vt:lpstr>
      <vt:lpstr>PowerPoint 演示文稿</vt:lpstr>
      <vt:lpstr>8.4  ::方法引用</vt:lpstr>
      <vt:lpstr>PowerPoint 演示文稿</vt:lpstr>
      <vt:lpstr>8.5.1  Optional类</vt:lpstr>
      <vt:lpstr>PowerPoint 演示文稿</vt:lpstr>
      <vt:lpstr>8.5.2  Stream API</vt:lpstr>
      <vt:lpstr>8.5.3  Base64类</vt:lpstr>
      <vt:lpstr>8.5.4  并行数组</vt:lpstr>
      <vt:lpstr>8.6  贯穿任务实现</vt:lpstr>
      <vt:lpstr>本章总结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1022</cp:revision>
  <dcterms:created xsi:type="dcterms:W3CDTF">2014-10-31T04:56:00Z</dcterms:created>
  <dcterms:modified xsi:type="dcterms:W3CDTF">2018-12-12T13:46:04Z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