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sldIdLst>
    <p:sldId id="257" r:id="rId2"/>
    <p:sldId id="258" r:id="rId3"/>
    <p:sldId id="318" r:id="rId4"/>
    <p:sldId id="316" r:id="rId5"/>
    <p:sldId id="317" r:id="rId6"/>
    <p:sldId id="319" r:id="rId7"/>
    <p:sldId id="320" r:id="rId8"/>
    <p:sldId id="321" r:id="rId9"/>
    <p:sldId id="315" r:id="rId10"/>
  </p:sldIdLst>
  <p:sldSz cx="9145588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196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395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591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789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5985" algn="l" defTabSz="914395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182" algn="l" defTabSz="914395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380" algn="l" defTabSz="914395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576" algn="l" defTabSz="914395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944" y="-402"/>
      </p:cViewPr>
      <p:guideLst>
        <p:guide orient="horz" pos="2160"/>
        <p:guide pos="2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2017/12/13 Wednesday</a:t>
            </a:fld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26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25FB59B8-0486-464A-AA8C-34338F446D75}" type="slidenum">
              <a:rPr lang="zh-CN" altLang="en-US"/>
              <a:pPr/>
              <a:t>‹#›</a:t>
            </a:fld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5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5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1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9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247775" y="1279525"/>
            <a:ext cx="4606925" cy="3454400"/>
          </a:xfrm>
          <a:ln>
            <a:miter lim="800000"/>
          </a:ln>
        </p:spPr>
      </p:sp>
      <p:sp>
        <p:nvSpPr>
          <p:cNvPr id="1331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fld id="{7CB01528-4E14-4BCA-9FF1-C3049D76EE3C}" type="slidenum">
              <a:rPr lang="zh-CN" altLang="en-US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247775" y="1279525"/>
            <a:ext cx="4606925" cy="3454400"/>
          </a:xfrm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fld id="{7160B9A9-CA33-461B-B2F7-D5B7AA1B2675}" type="slidenum">
              <a:rPr lang="zh-CN" altLang="en-US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247775" y="1279525"/>
            <a:ext cx="4606925" cy="3454400"/>
          </a:xfrm>
          <a:ln>
            <a:miter lim="800000"/>
          </a:ln>
        </p:spPr>
      </p:sp>
      <p:sp>
        <p:nvSpPr>
          <p:cNvPr id="1095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95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fld id="{018EBC66-EFD2-4B05-815B-AA2ECD12BDB6}" type="slidenum">
              <a:rPr lang="zh-CN" altLang="en-US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4763" y="0"/>
            <a:ext cx="9145588" cy="6858000"/>
          </a:xfrm>
          <a:custGeom>
            <a:avLst/>
            <a:gdLst>
              <a:gd name="connsiteX0" fmla="*/ 0 w 12192000"/>
              <a:gd name="connsiteY0" fmla="*/ 0 h 6857999"/>
              <a:gd name="connsiteX1" fmla="*/ 5240789 w 12192000"/>
              <a:gd name="connsiteY1" fmla="*/ 0 h 6857999"/>
              <a:gd name="connsiteX2" fmla="*/ 12192000 w 12192000"/>
              <a:gd name="connsiteY2" fmla="*/ 6857999 h 6857999"/>
              <a:gd name="connsiteX3" fmla="*/ 3322564 w 12192000"/>
              <a:gd name="connsiteY3" fmla="*/ 6857999 h 6857999"/>
              <a:gd name="connsiteX4" fmla="*/ 0 w 12192000"/>
              <a:gd name="connsiteY4" fmla="*/ 3579989 h 6857999"/>
              <a:gd name="connsiteX5" fmla="*/ 0 w 12192000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5240789" y="0"/>
                </a:lnTo>
                <a:lnTo>
                  <a:pt x="12192000" y="6857999"/>
                </a:lnTo>
                <a:lnTo>
                  <a:pt x="3322564" y="6857999"/>
                </a:lnTo>
                <a:lnTo>
                  <a:pt x="0" y="3579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9" tIns="46801" rIns="89999" bIns="46801" anchor="ctr">
            <a:normAutofit/>
          </a:bodyPr>
          <a:lstStyle/>
          <a:p>
            <a:pPr algn="ctr" fontAlgn="auto"/>
            <a:endParaRPr lang="zh-CN" altLang="en-US" noProof="1"/>
          </a:p>
        </p:txBody>
      </p:sp>
      <p:sp>
        <p:nvSpPr>
          <p:cNvPr id="5" name="直角三角形 4"/>
          <p:cNvSpPr/>
          <p:nvPr/>
        </p:nvSpPr>
        <p:spPr>
          <a:xfrm>
            <a:off x="-4763" y="3579810"/>
            <a:ext cx="2491220" cy="327819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9" tIns="46801" rIns="89999" bIns="46801" anchor="ctr">
            <a:normAutofit/>
          </a:bodyPr>
          <a:lstStyle/>
          <a:p>
            <a:pPr algn="ctr" fontAlgn="auto"/>
            <a:endParaRPr lang="zh-CN" altLang="en-US" noProof="1"/>
          </a:p>
        </p:txBody>
      </p:sp>
      <p:sp>
        <p:nvSpPr>
          <p:cNvPr id="6" name="直角三角形 5"/>
          <p:cNvSpPr/>
          <p:nvPr/>
        </p:nvSpPr>
        <p:spPr>
          <a:xfrm rot="16200000">
            <a:off x="4501143" y="2218322"/>
            <a:ext cx="2232023" cy="704734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9" tIns="46801" rIns="89999" bIns="46801" anchor="ctr">
            <a:normAutofit/>
          </a:bodyPr>
          <a:lstStyle/>
          <a:p>
            <a:pPr algn="ctr" fontAlgn="auto"/>
            <a:endParaRPr lang="zh-CN" altLang="en-US" noProof="1"/>
          </a:p>
        </p:txBody>
      </p:sp>
      <p:pic>
        <p:nvPicPr>
          <p:cNvPr id="7" name="图片 3" descr="重庆大学附属肿瘤医院、重庆市肿瘤医院（小格式）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37" y="6103944"/>
            <a:ext cx="4650198" cy="61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5426" y="1827649"/>
            <a:ext cx="5633802" cy="1250858"/>
          </a:xfrm>
        </p:spPr>
        <p:txBody>
          <a:bodyPr lIns="89999" tIns="46801" rIns="89999" bIns="46801" rtlCol="0" anchor="b">
            <a:normAutofit/>
          </a:bodyPr>
          <a:lstStyle>
            <a:lvl1pPr>
              <a:defRPr lang="zh-CN" altLang="en-US" sz="6000" b="0" dirty="0">
                <a:solidFill>
                  <a:schemeClr val="bg1"/>
                </a:solidFill>
                <a:latin typeface="+mj-ea"/>
              </a:defRPr>
            </a:lvl1pPr>
          </a:lstStyle>
          <a:p>
            <a:pPr lvl="0"/>
            <a:r>
              <a:rPr lang="zh-CN" altLang="en-US" noProof="1" smtClean="0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427" y="3185186"/>
            <a:ext cx="5633801" cy="948473"/>
          </a:xfrm>
        </p:spPr>
        <p:txBody>
          <a:bodyPr lIns="89999" tIns="46801" rIns="89999" bIns="46801" rtlCol="0">
            <a:normAutofit/>
          </a:bodyPr>
          <a:lstStyle>
            <a:lvl1pPr>
              <a:defRPr lang="zh-CN" altLang="en-US" sz="19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8"/>
          <p:cNvSpPr>
            <a:spLocks noGrp="1"/>
          </p:cNvSpPr>
          <p:nvPr>
            <p:ph type="dt" sz="half" idx="10"/>
          </p:nvPr>
        </p:nvSpPr>
        <p:spPr/>
        <p:txBody>
          <a:bodyPr lIns="89999" tIns="46801" rIns="89999" bIns="46801"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 lIns="89999" tIns="46801" rIns="89999" bIns="46801"/>
          <a:lstStyle>
            <a:lvl1pPr>
              <a:defRPr/>
            </a:lvl1pPr>
          </a:lstStyle>
          <a:p>
            <a:fld id="{13C76257-853E-4500-B1C9-3BF296DEE6F0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1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21436" y="706441"/>
            <a:ext cx="9099146" cy="447675"/>
            <a:chOff x="44" y="1113"/>
            <a:chExt cx="19103" cy="704"/>
          </a:xfrm>
        </p:grpSpPr>
        <p:sp>
          <p:nvSpPr>
            <p:cNvPr id="3" name="矩形 2"/>
            <p:cNvSpPr/>
            <p:nvPr userDrawn="1">
              <p:custDataLst>
                <p:tags r:id="rId1"/>
              </p:custDataLst>
            </p:nvPr>
          </p:nvSpPr>
          <p:spPr>
            <a:xfrm rot="5400000" flipH="1">
              <a:off x="5357" y="-3895"/>
              <a:ext cx="85" cy="107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8651" y="1009"/>
              <a:ext cx="85" cy="9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pic>
          <p:nvPicPr>
            <p:cNvPr id="5" name="图片 6" descr="重庆大学附属肿瘤医院、重庆市肿瘤医院（小格式）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2" y="1113"/>
              <a:ext cx="7088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A0700-48EC-4BA5-9EB1-54F87B8901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/>
          <p:cNvGrpSpPr>
            <a:grpSpLocks/>
          </p:cNvGrpSpPr>
          <p:nvPr userDrawn="1"/>
        </p:nvGrpSpPr>
        <p:grpSpPr bwMode="auto">
          <a:xfrm>
            <a:off x="21436" y="706441"/>
            <a:ext cx="9099146" cy="447675"/>
            <a:chOff x="44" y="1113"/>
            <a:chExt cx="19103" cy="704"/>
          </a:xfrm>
        </p:grpSpPr>
        <p:sp>
          <p:nvSpPr>
            <p:cNvPr id="5" name="矩形 4"/>
            <p:cNvSpPr/>
            <p:nvPr userDrawn="1">
              <p:custDataLst>
                <p:tags r:id="rId1"/>
              </p:custDataLst>
            </p:nvPr>
          </p:nvSpPr>
          <p:spPr>
            <a:xfrm rot="5400000" flipH="1">
              <a:off x="5357" y="-3895"/>
              <a:ext cx="85" cy="107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8651" y="1009"/>
              <a:ext cx="85" cy="9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pic>
          <p:nvPicPr>
            <p:cNvPr id="7" name="图片 12" descr="重庆大学附属肿瘤医院、重庆市肿瘤医院（小格式）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2" y="1113"/>
              <a:ext cx="7088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1D827-4569-44B5-B600-D0BF3AE759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" y="0"/>
            <a:ext cx="8749041" cy="6858000"/>
          </a:xfrm>
          <a:custGeom>
            <a:avLst/>
            <a:gdLst>
              <a:gd name="connsiteX0" fmla="*/ 4406732 w 11663266"/>
              <a:gd name="connsiteY0" fmla="*/ 0 h 6858000"/>
              <a:gd name="connsiteX1" fmla="*/ 11663266 w 11663266"/>
              <a:gd name="connsiteY1" fmla="*/ 0 h 6858000"/>
              <a:gd name="connsiteX2" fmla="*/ 4805266 w 11663266"/>
              <a:gd name="connsiteY2" fmla="*/ 6858000 h 6858000"/>
              <a:gd name="connsiteX3" fmla="*/ 0 w 11663266"/>
              <a:gd name="connsiteY3" fmla="*/ 6858000 h 6858000"/>
              <a:gd name="connsiteX4" fmla="*/ 0 w 11663266"/>
              <a:gd name="connsiteY4" fmla="*/ 4406732 h 6858000"/>
              <a:gd name="connsiteX5" fmla="*/ 4406732 w 1166326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3266" h="6858000">
                <a:moveTo>
                  <a:pt x="4406732" y="0"/>
                </a:moveTo>
                <a:lnTo>
                  <a:pt x="11663266" y="0"/>
                </a:lnTo>
                <a:lnTo>
                  <a:pt x="4805266" y="6858000"/>
                </a:lnTo>
                <a:lnTo>
                  <a:pt x="0" y="6858000"/>
                </a:lnTo>
                <a:lnTo>
                  <a:pt x="0" y="4406732"/>
                </a:lnTo>
                <a:lnTo>
                  <a:pt x="4406732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" name="直角三角形 5"/>
          <p:cNvSpPr/>
          <p:nvPr/>
        </p:nvSpPr>
        <p:spPr>
          <a:xfrm rot="5400000">
            <a:off x="-609097" y="609103"/>
            <a:ext cx="4689473" cy="34712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7" name="图片 3" descr="（新）院徽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830" y="277816"/>
            <a:ext cx="1365884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07795"/>
            <a:ext cx="2390238" cy="1093470"/>
          </a:xfrm>
        </p:spPr>
        <p:txBody>
          <a:bodyPr lIns="89999" tIns="46801" rIns="89999" bIns="46801" rtlCol="0" anchor="ctr">
            <a:noAutofit/>
          </a:bodyPr>
          <a:lstStyle>
            <a:lvl1pPr>
              <a:defRPr lang="zh-CN" altLang="en-US" sz="3700" i="1" dirty="0">
                <a:blipFill>
                  <a:blip r:embed="rId4"/>
                  <a:stretch>
                    <a:fillRect/>
                  </a:stretch>
                </a:blip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en-US" noProof="1"/>
              <a:t>cqch.com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7495" y="2710800"/>
            <a:ext cx="4820337" cy="1094400"/>
          </a:xfrm>
        </p:spPr>
        <p:txBody>
          <a:bodyPr rtlCol="0" anchor="b">
            <a:normAutofit/>
          </a:bodyPr>
          <a:lstStyle>
            <a:lvl1pPr>
              <a:defRPr lang="zh-CN" alt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 smtClean="0"/>
              <a:t>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7495" y="3830400"/>
            <a:ext cx="4820337" cy="1501200"/>
          </a:xfrm>
        </p:spPr>
        <p:txBody>
          <a:bodyPr rtlCol="0">
            <a:normAutofit/>
          </a:bodyPr>
          <a:lstStyle>
            <a:lvl1pPr>
              <a:defRPr lang="zh-CN" altLang="en-US" sz="19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10" name="页脚占位符 10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5B0EE17-B6F3-4F4E-A8A9-CDB41EE64E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/>
          <p:cNvGrpSpPr>
            <a:grpSpLocks/>
          </p:cNvGrpSpPr>
          <p:nvPr userDrawn="1"/>
        </p:nvGrpSpPr>
        <p:grpSpPr bwMode="auto">
          <a:xfrm>
            <a:off x="21436" y="706441"/>
            <a:ext cx="9099146" cy="447675"/>
            <a:chOff x="44" y="1113"/>
            <a:chExt cx="19103" cy="704"/>
          </a:xfrm>
        </p:grpSpPr>
        <p:sp>
          <p:nvSpPr>
            <p:cNvPr id="6" name="矩形 5"/>
            <p:cNvSpPr/>
            <p:nvPr userDrawn="1">
              <p:custDataLst>
                <p:tags r:id="rId1"/>
              </p:custDataLst>
            </p:nvPr>
          </p:nvSpPr>
          <p:spPr>
            <a:xfrm rot="5400000" flipH="1">
              <a:off x="5357" y="-3895"/>
              <a:ext cx="85" cy="107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8651" y="1009"/>
              <a:ext cx="85" cy="9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pic>
          <p:nvPicPr>
            <p:cNvPr id="8" name="图片 10" descr="重庆大学附属肿瘤医院、重庆市肿瘤医院（小格式）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2" y="1113"/>
              <a:ext cx="7088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504339"/>
            <a:ext cx="3886875" cy="467262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954" y="1504339"/>
            <a:ext cx="3886875" cy="467262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57526-8A20-44C7-B47C-CDB2DA44DD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6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"/>
          <p:cNvGrpSpPr>
            <a:grpSpLocks/>
          </p:cNvGrpSpPr>
          <p:nvPr userDrawn="1"/>
        </p:nvGrpSpPr>
        <p:grpSpPr bwMode="auto">
          <a:xfrm>
            <a:off x="21436" y="706441"/>
            <a:ext cx="9099146" cy="447675"/>
            <a:chOff x="44" y="1113"/>
            <a:chExt cx="19103" cy="704"/>
          </a:xfrm>
        </p:grpSpPr>
        <p:sp>
          <p:nvSpPr>
            <p:cNvPr id="8" name="矩形 7"/>
            <p:cNvSpPr/>
            <p:nvPr userDrawn="1">
              <p:custDataLst>
                <p:tags r:id="rId1"/>
              </p:custDataLst>
            </p:nvPr>
          </p:nvSpPr>
          <p:spPr>
            <a:xfrm rot="5400000" flipH="1">
              <a:off x="5357" y="-3895"/>
              <a:ext cx="85" cy="107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8651" y="1009"/>
              <a:ext cx="85" cy="9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pic>
          <p:nvPicPr>
            <p:cNvPr id="10" name="图片 11" descr="重庆大学附属肿瘤医院、重庆市肿瘤医院（小格式）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2" y="1113"/>
              <a:ext cx="7088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51" y="1681166"/>
            <a:ext cx="3869012" cy="82391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96" indent="0">
              <a:buNone/>
              <a:defRPr sz="2100" b="1"/>
            </a:lvl2pPr>
            <a:lvl3pPr marL="914395" indent="0">
              <a:buNone/>
              <a:defRPr sz="19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2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6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51" y="2505076"/>
            <a:ext cx="3869012" cy="368458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5" y="1681166"/>
            <a:ext cx="3888066" cy="82391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96" indent="0">
              <a:buNone/>
              <a:defRPr sz="2100" b="1"/>
            </a:lvl2pPr>
            <a:lvl3pPr marL="914395" indent="0">
              <a:buNone/>
              <a:defRPr sz="1900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2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6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5" y="2505076"/>
            <a:ext cx="3888066" cy="368458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89B90-66B3-49B9-8B81-2502C25A7B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6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flipH="1">
            <a:off x="0" y="0"/>
            <a:ext cx="9145588" cy="6858000"/>
          </a:xfrm>
          <a:custGeom>
            <a:avLst/>
            <a:gdLst>
              <a:gd name="connsiteX0" fmla="*/ 0 w 12192000"/>
              <a:gd name="connsiteY0" fmla="*/ 0 h 6857999"/>
              <a:gd name="connsiteX1" fmla="*/ 5240789 w 12192000"/>
              <a:gd name="connsiteY1" fmla="*/ 0 h 6857999"/>
              <a:gd name="connsiteX2" fmla="*/ 12192000 w 12192000"/>
              <a:gd name="connsiteY2" fmla="*/ 6857999 h 6857999"/>
              <a:gd name="connsiteX3" fmla="*/ 3322564 w 12192000"/>
              <a:gd name="connsiteY3" fmla="*/ 6857999 h 6857999"/>
              <a:gd name="connsiteX4" fmla="*/ 0 w 12192000"/>
              <a:gd name="connsiteY4" fmla="*/ 3579989 h 6857999"/>
              <a:gd name="connsiteX5" fmla="*/ 0 w 12192000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5240789" y="0"/>
                </a:lnTo>
                <a:lnTo>
                  <a:pt x="12192000" y="6857999"/>
                </a:lnTo>
                <a:lnTo>
                  <a:pt x="3322564" y="6857999"/>
                </a:lnTo>
                <a:lnTo>
                  <a:pt x="0" y="3579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9" tIns="46801" rIns="89999" bIns="46801" anchor="ctr">
            <a:normAutofit/>
          </a:bodyPr>
          <a:lstStyle/>
          <a:p>
            <a:pPr algn="ctr" fontAlgn="auto"/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ctrTitle" hasCustomPrompt="1"/>
          </p:nvPr>
        </p:nvSpPr>
        <p:spPr>
          <a:xfrm>
            <a:off x="3634008" y="1122365"/>
            <a:ext cx="4882821" cy="2387603"/>
          </a:xfrm>
        </p:spPr>
        <p:txBody>
          <a:bodyPr rtlCol="0" anchor="b">
            <a:normAutofit/>
          </a:bodyPr>
          <a:lstStyle>
            <a:lvl1pPr>
              <a:defRPr lang="zh-CN" alt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 smtClean="0"/>
              <a:t>编辑标题</a:t>
            </a:r>
            <a:endParaRPr lang="zh-CN" altLang="en-US" noProof="1"/>
          </a:p>
        </p:txBody>
      </p: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634008" y="3602040"/>
            <a:ext cx="4882821" cy="1655760"/>
          </a:xfrm>
        </p:spPr>
        <p:txBody>
          <a:bodyPr rtlCol="0">
            <a:normAutofit/>
          </a:bodyPr>
          <a:lstStyle>
            <a:lvl1pPr>
              <a:defRPr lang="zh-CN" altLang="en-US"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 smtClean="0"/>
              <a:t>编辑副标题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 lIns="89999" tIns="46801" rIns="89999" bIns="46801"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 lIns="89999" tIns="46801" rIns="89999" bIns="4680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lIns="89999" tIns="46801" rIns="89999" bIns="46801"/>
          <a:lstStyle>
            <a:lvl1pPr>
              <a:defRPr/>
            </a:lvl1pPr>
          </a:lstStyle>
          <a:p>
            <a:fld id="{17EACE20-CB1A-4B8C-8855-E87DCFCDBC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21436" y="706441"/>
            <a:ext cx="9099146" cy="447675"/>
            <a:chOff x="44" y="1113"/>
            <a:chExt cx="19103" cy="704"/>
          </a:xfrm>
        </p:grpSpPr>
        <p:sp>
          <p:nvSpPr>
            <p:cNvPr id="3" name="矩形 2"/>
            <p:cNvSpPr/>
            <p:nvPr userDrawn="1">
              <p:custDataLst>
                <p:tags r:id="rId1"/>
              </p:custDataLst>
            </p:nvPr>
          </p:nvSpPr>
          <p:spPr>
            <a:xfrm rot="5400000" flipH="1">
              <a:off x="5357" y="-3895"/>
              <a:ext cx="85" cy="107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8651" y="1009"/>
              <a:ext cx="85" cy="9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pic>
          <p:nvPicPr>
            <p:cNvPr id="5" name="图片 6" descr="重庆大学附属肿瘤医院、重庆市肿瘤医院（小格式）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2" y="1113"/>
              <a:ext cx="7088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EE700-DA72-4A64-87F1-C77C23CEE4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7DF4F-4A0D-4C44-B02F-851272E64A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4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21436" y="706441"/>
            <a:ext cx="9099146" cy="447675"/>
            <a:chOff x="44" y="1113"/>
            <a:chExt cx="19103" cy="704"/>
          </a:xfrm>
        </p:grpSpPr>
        <p:sp>
          <p:nvSpPr>
            <p:cNvPr id="3" name="矩形 2"/>
            <p:cNvSpPr/>
            <p:nvPr userDrawn="1">
              <p:custDataLst>
                <p:tags r:id="rId1"/>
              </p:custDataLst>
            </p:nvPr>
          </p:nvSpPr>
          <p:spPr>
            <a:xfrm rot="5400000" flipH="1">
              <a:off x="5357" y="-3895"/>
              <a:ext cx="85" cy="1071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 userDrawn="1">
              <p:custDataLst>
                <p:tags r:id="rId2"/>
              </p:custDataLst>
            </p:nvPr>
          </p:nvSpPr>
          <p:spPr>
            <a:xfrm rot="5400000" flipH="1">
              <a:off x="18651" y="1009"/>
              <a:ext cx="85" cy="9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endParaRPr lang="zh-CN" altLang="en-US" noProof="1">
                <a:solidFill>
                  <a:schemeClr val="bg1"/>
                </a:solidFill>
              </a:endParaRPr>
            </a:p>
          </p:txBody>
        </p:sp>
        <p:pic>
          <p:nvPicPr>
            <p:cNvPr id="5" name="图片 6" descr="重庆大学附属肿瘤医院、重庆市肿瘤医院（小格式）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2" y="1113"/>
              <a:ext cx="7088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43ED7-ACAE-4833-A5EE-AAF6DA4AD6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4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28759" y="365134"/>
            <a:ext cx="7888070" cy="8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  <p:custDataLst>
              <p:tags r:id="rId13"/>
            </p:custDataLst>
          </p:nvPr>
        </p:nvSpPr>
        <p:spPr bwMode="auto">
          <a:xfrm>
            <a:off x="628759" y="1358902"/>
            <a:ext cx="7888070" cy="481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6356360"/>
            <a:ext cx="2057757" cy="365123"/>
          </a:xfrm>
          <a:prstGeom prst="rect">
            <a:avLst/>
          </a:prstGeom>
        </p:spPr>
        <p:txBody>
          <a:bodyPr vert="horz" lIns="91439" tIns="45720" rIns="91439" bIns="45720" rtlCol="0" anchor="ctr">
            <a:normAutofit/>
          </a:bodyPr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FFE3B4D-40AF-4081-8429-C6BF24FA7187}" type="datetimeFigureOut">
              <a:rPr lang="zh-CN" altLang="en-US"/>
              <a:pPr/>
              <a:t>2017/12/13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6356360"/>
            <a:ext cx="3086636" cy="365123"/>
          </a:xfrm>
          <a:prstGeom prst="rect">
            <a:avLst/>
          </a:prstGeom>
        </p:spPr>
        <p:txBody>
          <a:bodyPr vert="horz" lIns="91439" tIns="45720" rIns="91439" bIns="45720" rtlCol="0" anchor="ctr">
            <a:normAutofit/>
          </a:bodyPr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6356360"/>
            <a:ext cx="2057757" cy="365123"/>
          </a:xfrm>
          <a:prstGeom prst="rect">
            <a:avLst/>
          </a:prstGeom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>
                <a:solidFill>
                  <a:srgbClr val="8F8F8F"/>
                </a:solidFill>
              </a:defRPr>
            </a:lvl1pPr>
          </a:lstStyle>
          <a:p>
            <a:fld id="{FBE7417F-F206-401D-B8CF-E8ED0250F42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0" r:id="rId8"/>
    <p:sldLayoutId id="2147483678" r:id="rId9"/>
    <p:sldLayoutId id="2147483679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7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accent1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accent1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accent1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accent1"/>
          </a:solidFill>
          <a:latin typeface="Arial" pitchFamily="34" charset="0"/>
          <a:ea typeface="黑体" pitchFamily="49" charset="-122"/>
        </a:defRPr>
      </a:lvl5pPr>
      <a:lvl6pPr marL="457196" algn="l" rtl="0" fontAlgn="base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accent1"/>
          </a:solidFill>
          <a:latin typeface="Arial" pitchFamily="34" charset="0"/>
          <a:ea typeface="黑体" pitchFamily="49" charset="-122"/>
        </a:defRPr>
      </a:lvl6pPr>
      <a:lvl7pPr marL="914395" algn="l" rtl="0" fontAlgn="base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accent1"/>
          </a:solidFill>
          <a:latin typeface="Arial" pitchFamily="34" charset="0"/>
          <a:ea typeface="黑体" pitchFamily="49" charset="-122"/>
        </a:defRPr>
      </a:lvl7pPr>
      <a:lvl8pPr marL="1371591" algn="l" rtl="0" fontAlgn="base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accent1"/>
          </a:solidFill>
          <a:latin typeface="Arial" pitchFamily="34" charset="0"/>
          <a:ea typeface="黑体" pitchFamily="49" charset="-122"/>
        </a:defRPr>
      </a:lvl8pPr>
      <a:lvl9pPr marL="1828789" algn="l" rtl="0" fontAlgn="base">
        <a:lnSpc>
          <a:spcPct val="90000"/>
        </a:lnSpc>
        <a:spcBef>
          <a:spcPct val="0"/>
        </a:spcBef>
        <a:spcAft>
          <a:spcPct val="0"/>
        </a:spcAft>
        <a:defRPr sz="3700" b="1">
          <a:solidFill>
            <a:schemeClr val="accent1"/>
          </a:solidFill>
          <a:latin typeface="Arial" pitchFamily="34" charset="0"/>
          <a:ea typeface="黑体" pitchFamily="49" charset="-122"/>
        </a:defRPr>
      </a:lvl9pPr>
    </p:titleStyle>
    <p:bodyStyle>
      <a:lvl1pPr marL="228598" indent="-228598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8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189" indent="-228598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87" indent="-228598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8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2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8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4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9143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9143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2" algn="l" defTabSz="9143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9143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6" algn="l" defTabSz="91439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5800" y="1827221"/>
            <a:ext cx="6276925" cy="125094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3600" b="1" noProof="1"/>
              <a:t>放疗</a:t>
            </a:r>
            <a:r>
              <a:rPr lang="zh-CN" altLang="en-US" sz="3600" b="1" noProof="1">
                <a:latin typeface="+mj-lt"/>
              </a:rPr>
              <a:t>人工智能课题相关研究</a:t>
            </a:r>
            <a:endParaRPr lang="en-US" altLang="zh-CN" sz="3600" b="1" noProof="1">
              <a:latin typeface="+mj-lt"/>
            </a:endParaRPr>
          </a:p>
        </p:txBody>
      </p:sp>
      <p:sp>
        <p:nvSpPr>
          <p:cNvPr id="12290" name="副标题 2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5800" y="3184526"/>
            <a:ext cx="5633825" cy="949328"/>
          </a:xfrm>
        </p:spPr>
        <p:txBody>
          <a:bodyPr/>
          <a:lstStyle/>
          <a:p>
            <a:r>
              <a:rPr lang="zh-CN" altLang="en-US" dirty="0">
                <a:latin typeface="Arial" pitchFamily="34" charset="0"/>
                <a:ea typeface="黑体" pitchFamily="49" charset="-122"/>
              </a:rPr>
              <a:t>放疗</a:t>
            </a:r>
            <a:r>
              <a:rPr lang="zh-CN" altLang="en-US" dirty="0" smtClean="0">
                <a:latin typeface="Arial" pitchFamily="34" charset="0"/>
                <a:ea typeface="黑体" pitchFamily="49" charset="-122"/>
              </a:rPr>
              <a:t>科物技组</a:t>
            </a:r>
            <a:endParaRPr dirty="0" smtClean="0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 txBox="1">
            <a:spLocks noGrp="1"/>
          </p:cNvSpPr>
          <p:nvPr>
            <p:ph idx="1"/>
          </p:nvPr>
        </p:nvSpPr>
        <p:spPr>
          <a:xfrm>
            <a:off x="603588" y="1233067"/>
            <a:ext cx="8216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解剖组织的自动勾画 </a:t>
            </a:r>
            <a:endParaRPr kumimoji="1" lang="en-US" altLang="zh-CN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治疗计划中预测放疗产生的副作用</a:t>
            </a:r>
            <a:endParaRPr kumimoji="1" lang="en-US" altLang="zh-CN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AI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辅助的自动计划与自动优化</a:t>
            </a:r>
            <a:endParaRPr kumimoji="1" lang="en-US" altLang="zh-CN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机器学习预测</a:t>
            </a:r>
            <a:r>
              <a:rPr kumimoji="1" lang="en-US" altLang="zh-CN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SBRT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的剂量分布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基于机器学习的治疗计划质量评估</a:t>
            </a:r>
            <a:endParaRPr kumimoji="1" lang="en-US" altLang="zh-CN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三维及“实时”四维</a:t>
            </a:r>
            <a:r>
              <a:rPr kumimoji="1" lang="en-US" altLang="zh-CN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MRI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图像重建</a:t>
            </a:r>
            <a:endParaRPr kumimoji="1" lang="en-US" altLang="zh-CN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AI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及影像组学在图像分析及临床中的应用</a:t>
            </a:r>
            <a:endParaRPr kumimoji="1" lang="en-US" altLang="zh-CN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疾病筛查检测方面的应用研究</a:t>
            </a:r>
          </a:p>
        </p:txBody>
      </p:sp>
      <p:sp>
        <p:nvSpPr>
          <p:cNvPr id="9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4365" y="192090"/>
            <a:ext cx="5044363" cy="64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9" tIns="46801" rIns="89999" bIns="4680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23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相关课题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1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目前情况：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手动勾画</a:t>
            </a:r>
            <a:endParaRPr kumimoji="1" lang="en-US" altLang="zh-CN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sz="21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问题：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耗时耗力，一致性差！</a:t>
            </a:r>
            <a:endParaRPr kumimoji="1" lang="en-US" altLang="zh-CN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sz="21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解决途径：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深度卷积神经网络应用于多目标分割中，快递提取各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组组织轮廓并将其可视化</a:t>
            </a:r>
            <a:endParaRPr kumimoji="1" lang="en-US" altLang="zh-CN" sz="2100" dirty="0" smtClean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方法：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构架深度卷积神经网络（非线性激活函数选择，性能检测，基于</a:t>
            </a:r>
            <a:r>
              <a:rPr kumimoji="1" lang="en-US" altLang="zh-CN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GPU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的并行算法提高效果等）和开发可视化软件（ </a:t>
            </a:r>
            <a:r>
              <a:rPr kumimoji="1" lang="en-US" altLang="zh-CN" sz="2100" dirty="0" err="1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openCV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1" lang="en-US" altLang="zh-CN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VTK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1" lang="en-US" altLang="zh-CN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ITK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等图像处理软件库，</a:t>
            </a:r>
            <a:r>
              <a:rPr kumimoji="1" lang="en-US" altLang="zh-CN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kumimoji="1" lang="en-US" altLang="zh-CN" sz="2100" dirty="0" err="1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Maltab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等编程语言，等）</a:t>
            </a:r>
            <a:endParaRPr kumimoji="1" lang="zh-CN" altLang="en-US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365" y="192090"/>
            <a:ext cx="5044363" cy="64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9" tIns="46801" rIns="89999" bIns="4680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靶区自动勾画，器官自动分割</a:t>
            </a:r>
          </a:p>
        </p:txBody>
      </p:sp>
    </p:spTree>
    <p:extLst>
      <p:ext uri="{BB962C8B-B14F-4D97-AF65-F5344CB8AC3E}">
        <p14:creationId xmlns:p14="http://schemas.microsoft.com/office/powerpoint/2010/main" val="37596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目前情况：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基于预期达到的目标，设定优化目标函数，逆向求解，获得最佳治疗计划。</a:t>
            </a:r>
          </a:p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问题：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复杂 效率低，一致性差！</a:t>
            </a:r>
          </a:p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</a:t>
            </a:r>
            <a:r>
              <a:rPr kumimoji="1" lang="zh-CN" altLang="en-US" sz="21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途径</a:t>
            </a:r>
            <a:r>
              <a:rPr kumimoji="1" lang="en-US" altLang="zh-CN" sz="21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21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通过大数据的医学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图像和优质计划机器学习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，建立解剖几何坐标信息与临床计划剂量数据之间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的预测模型；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其后，将目标权重因子间的关联程度应用于自动再优化中，建立系统、完善和稳健的放疗计划自动再优化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平台；最后，构建计划质量</a:t>
            </a:r>
            <a:r>
              <a:rPr kumimoji="1" lang="en-US" altLang="zh-CN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QA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模型。</a:t>
            </a:r>
            <a:endParaRPr kumimoji="1" lang="en-US" altLang="zh-CN" sz="21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kumimoji="1" lang="zh-CN" altLang="en-US" sz="21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海量数据提取，无监督学习（聚类分析、主成分分析），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概率图模型</a:t>
            </a:r>
            <a:r>
              <a:rPr kumimoji="1" lang="zh-CN" altLang="en-US" sz="21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、多元回归</a:t>
            </a:r>
            <a:r>
              <a:rPr kumimoji="1" lang="zh-CN" altLang="en-US" sz="21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模型，计划系统脚本语言编辑，等</a:t>
            </a:r>
          </a:p>
        </p:txBody>
      </p:sp>
      <p:sp>
        <p:nvSpPr>
          <p:cNvPr id="3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365" y="192090"/>
            <a:ext cx="5745910" cy="64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9" tIns="46801" rIns="89999" bIns="4680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基于机器学习的预测模型与</a:t>
            </a:r>
            <a:r>
              <a:rPr lang="zh-CN" altLang="en-US" sz="2400" b="1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自动优化</a:t>
            </a:r>
            <a:endParaRPr lang="zh-CN" altLang="en-US" sz="2400" b="1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4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解决途径：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用深度学习模型替代现有的诺模图， 实现准确度更高的个体化预测。现有方法是在给出剂量分布后，通过一些指标评估预测放疗的毒性，比如平均剂量大于多少会产生临床上无法接受的毒性。使用深度学习模型可以代替这些旧的指标，不再依靠仅有的几个参数做临床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决定。</a:t>
            </a:r>
            <a:endParaRPr kumimoji="1" lang="en-US" altLang="zh-CN" sz="1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成功案例：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斯坦福大学医学物理中心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大量病人的影像、治疗计划和治疗后的毒性等数据，构建了世界上第一个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深度学习的肝癌放疗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模型。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和实际临床观测到的预后相比发现，深度学习的预测要比现有模型要准确得多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。这也是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深度学习在放疗转化医学中的首次实质性应用</a:t>
            </a:r>
            <a:r>
              <a:rPr kumimoji="1"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1" lang="zh-CN" altLang="en-US" sz="1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1009" y="361366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365" y="192090"/>
            <a:ext cx="5044363" cy="64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9" tIns="46801" rIns="89999" bIns="4680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治疗计划中</a:t>
            </a:r>
            <a:r>
              <a:rPr lang="zh-CN" altLang="en-US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预测放疗</a:t>
            </a:r>
            <a:r>
              <a:rPr lang="zh-CN" altLang="en-US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产生的</a:t>
            </a:r>
            <a:r>
              <a:rPr lang="zh-CN" altLang="en-US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副作用</a:t>
            </a:r>
            <a:endParaRPr lang="zh-CN" altLang="en-US" sz="2400" b="1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62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zh-CN" altLang="en-US" sz="21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应用：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深度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学习在疾病筛查检测方面的应用研究也很活跃，新方法新技术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层出不穷 </a:t>
            </a:r>
            <a:endParaRPr kumimoji="1" lang="en-US" altLang="zh-CN" sz="1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举例：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深度学习来改进现有的前列腺癌的检测方法。大致地讲，当发现前列腺特异性抗原（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PSA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）升高时，一般要靠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MRI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及活检来确诊。 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大量的病人影像及诊断结果，利用深度学习来</a:t>
            </a:r>
            <a:r>
              <a:rPr kumimoji="1"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进行前列腺肿瘤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的诊断分析，由此找出所有病灶及肿瘤的恶化程度，从而避免或减少活检及病人的花费和痛苦。</a:t>
            </a:r>
          </a:p>
        </p:txBody>
      </p:sp>
      <p:sp>
        <p:nvSpPr>
          <p:cNvPr id="3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364" y="192090"/>
            <a:ext cx="5793535" cy="64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9" tIns="46801" rIns="89999" bIns="4680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AI</a:t>
            </a:r>
            <a:r>
              <a:rPr lang="zh-CN" altLang="en-US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及影响组学在图像分析及临床中的应用</a:t>
            </a:r>
            <a:endParaRPr lang="zh-CN" altLang="en-US" sz="2400" b="1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31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需求：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MRI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引导放疗或用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MRI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来进行心脏等运动器官的成像中，需要迅速实时地采集并重建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MRI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图像。</a:t>
            </a:r>
            <a:endParaRPr kumimoji="1" lang="en-US" altLang="zh-CN" sz="1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目前情况：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现有的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MRI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每秒可生成 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4-8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帧平面图像，重建耗时</a:t>
            </a:r>
            <a:endParaRPr kumimoji="1" lang="en-US" altLang="zh-CN" sz="1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解决途径</a:t>
            </a:r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用深度学习模型可以极大地缩短三维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MRI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图像重建所需的时间， 使“实时”的四维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MRI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图像重建成为可能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1" lang="en-US" altLang="zh-CN" sz="1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sz="21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扩展：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机器学习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也同样可以应用于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CT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图像的重建。在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CT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成像时， 病人通常要接受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1-5 </a:t>
            </a:r>
            <a:r>
              <a:rPr kumimoji="1" lang="en-US" altLang="zh-CN" sz="1800" dirty="0" err="1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cGy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的辐射剂量，如果剂量降低，噪声信号就会显著升高，导致图像质量下降。我们用以前病人的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CT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数据构建一个模型，利用该模型与新的低剂量数据联合进行重建。从而将大大地降低了</a:t>
            </a:r>
            <a:r>
              <a:rPr kumimoji="1" lang="en-US" altLang="zh-CN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CT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成像的辐射剂量。</a:t>
            </a:r>
          </a:p>
        </p:txBody>
      </p:sp>
      <p:sp>
        <p:nvSpPr>
          <p:cNvPr id="3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364" y="192090"/>
            <a:ext cx="5793535" cy="64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9" tIns="46801" rIns="89999" bIns="4680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2400" b="1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人工智能在</a:t>
            </a:r>
            <a:r>
              <a:rPr lang="en-US" altLang="zh-CN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MRI</a:t>
            </a:r>
            <a:r>
              <a:rPr lang="zh-CN" altLang="en-US" sz="24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引导</a:t>
            </a:r>
            <a:r>
              <a:rPr lang="zh-CN" altLang="en-US" sz="2400" b="1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放疗的应用</a:t>
            </a:r>
            <a:endParaRPr lang="zh-CN" altLang="en-US" sz="2400" b="1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24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759" y="1358902"/>
            <a:ext cx="7888070" cy="20224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1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海量高质量数据的收集、分类、</a:t>
            </a:r>
            <a:r>
              <a:rPr kumimoji="1" lang="zh-CN" altLang="en-US" sz="1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标定</a:t>
            </a:r>
            <a:endParaRPr kumimoji="1" lang="en-US" altLang="zh-CN" sz="1800" dirty="0" smtClean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199" lvl="1" indent="0">
              <a:lnSpc>
                <a:spcPct val="150000"/>
              </a:lnSpc>
              <a:buNone/>
            </a:pPr>
            <a:r>
              <a:rPr kumimoji="1"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包括：影像</a:t>
            </a: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、电子病历、基因组学数据、可穿戴数据</a:t>
            </a:r>
            <a:r>
              <a:rPr kumimoji="1" lang="zh-CN" altLang="en-US" sz="1800" dirty="0" smtClean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endParaRPr kumimoji="1" lang="zh-CN" altLang="en-US" sz="1800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算法的精度和速度</a:t>
            </a:r>
          </a:p>
        </p:txBody>
      </p:sp>
      <p:sp>
        <p:nvSpPr>
          <p:cNvPr id="3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364" y="192090"/>
            <a:ext cx="5793535" cy="64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9" tIns="46801" rIns="89999" bIns="4680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挑战</a:t>
            </a:r>
            <a:endParaRPr lang="zh-CN" altLang="en-US" sz="24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14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13016" y="1634609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人工智能在医学领域的应用才刚刚开始</a:t>
            </a:r>
          </a:p>
        </p:txBody>
      </p:sp>
      <p:sp>
        <p:nvSpPr>
          <p:cNvPr id="10" name="矩形 9"/>
          <p:cNvSpPr/>
          <p:nvPr/>
        </p:nvSpPr>
        <p:spPr>
          <a:xfrm>
            <a:off x="2896880" y="2923222"/>
            <a:ext cx="6248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未来还有很长的路要走</a:t>
            </a:r>
          </a:p>
        </p:txBody>
      </p:sp>
      <p:sp>
        <p:nvSpPr>
          <p:cNvPr id="11" name="矩形 10"/>
          <p:cNvSpPr/>
          <p:nvPr/>
        </p:nvSpPr>
        <p:spPr>
          <a:xfrm>
            <a:off x="3421063" y="2299901"/>
            <a:ext cx="572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真正实现临床医学上的实质性应用估计还需要</a:t>
            </a:r>
            <a:r>
              <a:rPr lang="zh-CN" altLang="en-US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三至五年</a:t>
            </a:r>
            <a:endParaRPr lang="zh-CN" altLang="en-US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0739" y="4901684"/>
            <a:ext cx="21098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Thank You!</a:t>
            </a:r>
            <a:endParaRPr lang="zh-CN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608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0870"/>
  <p:tag name="KSO_WM_TAG_VERSION" val="1.0"/>
  <p:tag name="KSO_WM_SLIDE_ID" val="custom201608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4、8、11、15、19、24、29、38、44、49、50、56、5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a"/>
  <p:tag name="KSO_WM_UNIT_INDEX" val="1"/>
  <p:tag name="KSO_WM_UNIT_ID" val="custom20160870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PRESET_TEXT" val="BUSINESS REPORT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b"/>
  <p:tag name="KSO_WM_UNIT_INDEX" val="1"/>
  <p:tag name="KSO_WM_UNIT_ID" val="custom20160870_1*b*1"/>
  <p:tag name="KSO_WM_UNIT_LAYERLEVEL" val="1"/>
  <p:tag name="KSO_WM_UNIT_VALUE" val="6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0870"/>
  <p:tag name="KSO_WM_TAG_VERSION" val="1.0"/>
  <p:tag name="KSO_WM_SLIDE_ID" val="custom201608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07"/>
  <p:tag name="KSO_WM_SLIDE_SIZE" val="828*37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a"/>
  <p:tag name="KSO_WM_UNIT_INDEX" val="1"/>
  <p:tag name="KSO_WM_UNIT_ID" val="custom20160870_12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608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a"/>
  <p:tag name="KSO_WM_UNIT_INDEX" val="1"/>
  <p:tag name="KSO_WM_UNIT_ID" val="custom20160870_12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a"/>
  <p:tag name="KSO_WM_UNIT_INDEX" val="1"/>
  <p:tag name="KSO_WM_UNIT_ID" val="custom20160870_12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a"/>
  <p:tag name="KSO_WM_UNIT_INDEX" val="1"/>
  <p:tag name="KSO_WM_UNIT_ID" val="custom20160870_12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a"/>
  <p:tag name="KSO_WM_UNIT_INDEX" val="1"/>
  <p:tag name="KSO_WM_UNIT_ID" val="custom20160870_12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a"/>
  <p:tag name="KSO_WM_UNIT_INDEX" val="1"/>
  <p:tag name="KSO_WM_UNIT_ID" val="custom20160870_12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a"/>
  <p:tag name="KSO_WM_UNIT_INDEX" val="1"/>
  <p:tag name="KSO_WM_UNIT_ID" val="custom20160870_12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60870"/>
  <p:tag name="KSO_WM_TAG_VERSION" val="1.0"/>
  <p:tag name="KSO_WM_SLIDE_ID" val="custom20160870_59"/>
  <p:tag name="KSO_WM_SLIDE_INDEX" val="5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60870"/>
  <p:tag name="KSO_WM_UNIT_TYPE" val="m_i"/>
  <p:tag name="KSO_WM_UNIT_INDEX" val="1_1"/>
  <p:tag name="KSO_WM_UNIT_ID" val="custom20160870_23*m_i*1_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0">
      <a:dk1>
        <a:srgbClr val="333333"/>
      </a:dk1>
      <a:lt1>
        <a:srgbClr val="FFFFFF"/>
      </a:lt1>
      <a:dk2>
        <a:srgbClr val="3F3F3F"/>
      </a:dk2>
      <a:lt2>
        <a:srgbClr val="FFFFFF"/>
      </a:lt2>
      <a:accent1>
        <a:srgbClr val="1AAEA0"/>
      </a:accent1>
      <a:accent2>
        <a:srgbClr val="333333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7F7F7F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786</Words>
  <Application>Microsoft Office PowerPoint</Application>
  <PresentationFormat>自定义</PresentationFormat>
  <Paragraphs>43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自定义设计方案</vt:lpstr>
      <vt:lpstr>放疗人工智能课题相关研究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罗焕丽</cp:lastModifiedBy>
  <cp:revision>34</cp:revision>
  <dcterms:created xsi:type="dcterms:W3CDTF">2017-11-20T03:19:15Z</dcterms:created>
  <dcterms:modified xsi:type="dcterms:W3CDTF">2017-12-13T05:18:36Z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