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7" r:id="rId5"/>
    <p:sldId id="259" r:id="rId6"/>
    <p:sldId id="260" r:id="rId7"/>
    <p:sldId id="275" r:id="rId8"/>
    <p:sldId id="265" r:id="rId9"/>
    <p:sldId id="261" r:id="rId10"/>
    <p:sldId id="262" r:id="rId11"/>
    <p:sldId id="266" r:id="rId12"/>
    <p:sldId id="281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99A3-ABC8-493A-9DC3-3C3DFCBF5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image" Target="../media/image2.pn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65.xml"/><Relationship Id="rId7" Type="http://schemas.openxmlformats.org/officeDocument/2006/relationships/image" Target="../media/image6.png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image" Target="../media/image9.png"/><Relationship Id="rId12" Type="http://schemas.openxmlformats.org/officeDocument/2006/relationships/tags" Target="../tags/tag67.xml"/><Relationship Id="rId11" Type="http://schemas.openxmlformats.org/officeDocument/2006/relationships/image" Target="../media/image8.png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image" Target="../media/image5.png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209800" y="2552400"/>
            <a:ext cx="7772400" cy="10152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209800" y="3607200"/>
            <a:ext cx="7772400" cy="478800"/>
          </a:xfrm>
        </p:spPr>
        <p:txBody>
          <a:bodyPr lIns="90000" tIns="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1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535805" y="5446800"/>
            <a:ext cx="3121200" cy="399600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pic>
        <p:nvPicPr>
          <p:cNvPr id="22" name="图片 21" descr="素材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 l="-2352" b="-27151"/>
          <a:stretch>
            <a:fillRect/>
          </a:stretch>
        </p:blipFill>
        <p:spPr>
          <a:xfrm rot="16200000">
            <a:off x="43180" y="-51435"/>
            <a:ext cx="3862705" cy="3949065"/>
          </a:xfrm>
          <a:prstGeom prst="rect">
            <a:avLst/>
          </a:prstGeom>
        </p:spPr>
      </p:pic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9029531" y="2818910"/>
            <a:ext cx="3162814" cy="4051712"/>
            <a:chOff x="10534" y="1731"/>
            <a:chExt cx="4828" cy="6337"/>
          </a:xfrm>
        </p:grpSpPr>
        <p:pic>
          <p:nvPicPr>
            <p:cNvPr id="24" name="图片 23" descr="素材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 t="-3671"/>
            <a:stretch>
              <a:fillRect/>
            </a:stretch>
          </p:blipFill>
          <p:spPr>
            <a:xfrm>
              <a:off x="10534" y="1731"/>
              <a:ext cx="4828" cy="6337"/>
            </a:xfrm>
            <a:prstGeom prst="rect">
              <a:avLst/>
            </a:prstGeom>
          </p:spPr>
        </p:pic>
        <p:pic>
          <p:nvPicPr>
            <p:cNvPr id="25" name="图片 24" descr="素材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>
            <a:xfrm>
              <a:off x="13278" y="5448"/>
              <a:ext cx="2083" cy="26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480130" y="2923200"/>
            <a:ext cx="5230800" cy="101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3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素材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16200000" flipH="1">
            <a:off x="8582660" y="3232150"/>
            <a:ext cx="3450590" cy="3783965"/>
          </a:xfrm>
          <a:prstGeom prst="rect">
            <a:avLst/>
          </a:prstGeom>
        </p:spPr>
      </p:pic>
      <p:pic>
        <p:nvPicPr>
          <p:cNvPr id="15" name="图片 14" descr="素材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V="1">
            <a:off x="0" y="0"/>
            <a:ext cx="3006090" cy="2425700"/>
          </a:xfrm>
          <a:prstGeom prst="rect">
            <a:avLst/>
          </a:prstGeom>
        </p:spPr>
      </p:pic>
      <p:pic>
        <p:nvPicPr>
          <p:cNvPr id="16" name="图片 15" descr="素材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52705" y="640080"/>
            <a:ext cx="1805305" cy="1911350"/>
          </a:xfrm>
          <a:prstGeom prst="rect">
            <a:avLst/>
          </a:prstGeom>
        </p:spPr>
      </p:pic>
      <p:pic>
        <p:nvPicPr>
          <p:cNvPr id="17" name="图片 16" descr="素材8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7697470" y="5485765"/>
            <a:ext cx="1759585" cy="13722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815185" y="2703600"/>
            <a:ext cx="6495415" cy="119880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7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815185" y="4359600"/>
            <a:ext cx="6495415" cy="13752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>
            <p:custDataLst>
              <p:tags r:id="rId7"/>
            </p:custDataLst>
          </p:nvPr>
        </p:nvGrpSpPr>
        <p:grpSpPr>
          <a:xfrm>
            <a:off x="1045845" y="1115695"/>
            <a:ext cx="2907665" cy="4837430"/>
            <a:chOff x="1933" y="1591"/>
            <a:chExt cx="4579" cy="7618"/>
          </a:xfrm>
        </p:grpSpPr>
        <p:pic>
          <p:nvPicPr>
            <p:cNvPr id="8" name="图片 7" descr="素材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933" y="1591"/>
              <a:ext cx="4579" cy="7618"/>
            </a:xfrm>
            <a:prstGeom prst="rect">
              <a:avLst/>
            </a:prstGeom>
          </p:spPr>
        </p:pic>
        <p:pic>
          <p:nvPicPr>
            <p:cNvPr id="9" name="图片 8" descr="素材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829" y="2441"/>
              <a:ext cx="1723" cy="16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image" Target="../media/image16.png"/><Relationship Id="rId1" Type="http://schemas.openxmlformats.org/officeDocument/2006/relationships/tags" Target="../tags/tag18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image" Target="../media/image11.png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10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image" Target="../media/image15.png"/><Relationship Id="rId7" Type="http://schemas.openxmlformats.org/officeDocument/2006/relationships/tags" Target="../tags/tag164.xml"/><Relationship Id="rId6" Type="http://schemas.openxmlformats.org/officeDocument/2006/relationships/image" Target="../media/image14.png"/><Relationship Id="rId5" Type="http://schemas.openxmlformats.org/officeDocument/2006/relationships/tags" Target="../tags/tag163.xml"/><Relationship Id="rId4" Type="http://schemas.openxmlformats.org/officeDocument/2006/relationships/image" Target="../media/image13.png"/><Relationship Id="rId3" Type="http://schemas.openxmlformats.org/officeDocument/2006/relationships/tags" Target="../tags/tag162.xml"/><Relationship Id="rId2" Type="http://schemas.openxmlformats.org/officeDocument/2006/relationships/image" Target="../media/image12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6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6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860550" y="1837690"/>
            <a:ext cx="8470900" cy="31692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0000" b="1" spc="300" dirty="0">
                <a:solidFill>
                  <a:schemeClr val="bg1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2022</a:t>
            </a:r>
            <a:endParaRPr lang="en-US" altLang="zh-CN" sz="20000" b="1" spc="300" dirty="0">
              <a:solidFill>
                <a:schemeClr val="bg1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09800" y="2552400"/>
            <a:ext cx="7772400" cy="101520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Arial" panose="020B0604020202020204" pitchFamily="34" charset="0"/>
              </a:rPr>
              <a:t>假期进展汇报（一）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209800" y="3607200"/>
            <a:ext cx="7772400" cy="478800"/>
          </a:xfrm>
        </p:spPr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2022.01.0</a:t>
            </a:r>
            <a:r>
              <a:rPr lang="en-US" altLang="zh-CN">
                <a:sym typeface="Arial" panose="020B0604020202020204" pitchFamily="34" charset="0"/>
              </a:rPr>
              <a:t>6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4535805" y="5446800"/>
            <a:ext cx="3121200" cy="39960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Arial" panose="020B0604020202020204" pitchFamily="34" charset="0"/>
              </a:rPr>
              <a:t>姜新寅</a:t>
            </a:r>
            <a:endParaRPr lang="zh-CN" altLang="en-US"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1990" y="340995"/>
            <a:ext cx="3566160" cy="1160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7200" b="1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Arial" panose="020B0604020202020204" pitchFamily="34" charset="0"/>
              </a:rPr>
              <a:t>Mask</a:t>
            </a:r>
            <a:r>
              <a:rPr lang="zh-CN" altLang="en-US">
                <a:sym typeface="Arial" panose="020B0604020202020204" pitchFamily="34" charset="0"/>
              </a:rPr>
              <a:t>实验</a:t>
            </a:r>
            <a:endParaRPr lang="zh-CN" altLang="en-US"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501775"/>
            <a:ext cx="6534150" cy="4829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62280" y="1998345"/>
            <a:ext cx="11268710" cy="28613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8000" b="1" spc="300">
                <a:solidFill>
                  <a:schemeClr val="bg1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</a:t>
            </a:r>
            <a:endParaRPr lang="en-US" altLang="zh-CN" sz="18000" b="1" spc="300">
              <a:solidFill>
                <a:schemeClr val="bg1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80130" y="2923200"/>
            <a:ext cx="5230800" cy="1015200"/>
          </a:xfrm>
        </p:spPr>
        <p:txBody>
          <a:bodyPr lIns="91440" tIns="45720" rIns="91440" bIns="4572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感谢观看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素材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0800000" flipH="1">
            <a:off x="4413250" y="636270"/>
            <a:ext cx="2756535" cy="23177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423285" y="1274445"/>
            <a:ext cx="5230495" cy="829945"/>
          </a:xfrm>
          <a:prstGeom prst="rect">
            <a:avLst/>
          </a:prstGeom>
          <a:noFill/>
        </p:spPr>
        <p:txBody>
          <a:bodyPr wrap="square" lIns="91440" tIns="45720" rIns="91440" bIns="0" rtlCol="0">
            <a:normAutofit/>
          </a:bodyPr>
          <a:lstStyle/>
          <a:p>
            <a:pPr algn="ctr"/>
            <a:r>
              <a:rPr lang="zh-CN" altLang="en-US" sz="4800" spc="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 Light" panose="020B0502040204020203" charset="-122"/>
                <a:sym typeface="Arial" panose="020B0604020202020204" pitchFamily="34" charset="0"/>
              </a:rPr>
              <a:t>目录</a:t>
            </a:r>
            <a:endParaRPr lang="zh-CN" altLang="en-US" sz="4800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423285" y="2152650"/>
            <a:ext cx="5230495" cy="39878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 algn="ctr"/>
            <a:r>
              <a:rPr lang="en-US" altLang="zh-CN" sz="2000" spc="1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素材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2162513" y="3429000"/>
            <a:ext cx="977900" cy="91503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228553" y="3594735"/>
            <a:ext cx="846455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209629" y="3625850"/>
            <a:ext cx="2337360" cy="521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Keras</a:t>
            </a:r>
            <a:endParaRPr lang="en-US" altLang="zh-CN" sz="28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28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8" name="图片 17" descr="素材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645013" y="3429000"/>
            <a:ext cx="977900" cy="91503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711053" y="3594735"/>
            <a:ext cx="846455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7692128" y="3625850"/>
            <a:ext cx="2459083" cy="5219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spc="1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Tensorflow</a:t>
            </a:r>
            <a:endParaRPr lang="zh-CN" altLang="en-US" sz="2800" spc="1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200650" y="540385"/>
            <a:ext cx="57264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spc="300">
                <a:solidFill>
                  <a:schemeClr val="bg2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0000" spc="300">
              <a:solidFill>
                <a:schemeClr val="bg2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15185" y="2703600"/>
            <a:ext cx="6495415" cy="1198800"/>
          </a:xfrm>
        </p:spPr>
        <p:txBody>
          <a:bodyPr/>
          <a:lstStyle/>
          <a:p>
            <a:r>
              <a:rPr lang="en-US" altLang="zh-CN">
                <a:sym typeface="Arial" panose="020B0604020202020204" pitchFamily="34" charset="0"/>
              </a:rPr>
              <a:t>K</a:t>
            </a:r>
            <a:r>
              <a:rPr lang="en-US" altLang="zh-CN">
                <a:sym typeface="Arial" panose="020B0604020202020204" pitchFamily="34" charset="0"/>
              </a:rPr>
              <a:t>eras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319905" y="4210685"/>
            <a:ext cx="7488555" cy="197485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Keras是一个用</a:t>
            </a:r>
            <a:r>
              <a:rPr lang="en-US" altLang="zh-CN" dirty="0">
                <a:sym typeface="Arial" panose="020B0604020202020204" pitchFamily="34" charset="0"/>
              </a:rPr>
              <a:t>Python</a:t>
            </a:r>
            <a:r>
              <a:rPr dirty="0">
                <a:sym typeface="Arial" panose="020B0604020202020204" pitchFamily="34" charset="0"/>
              </a:rPr>
              <a:t>编写的高级神经网络</a:t>
            </a:r>
            <a:r>
              <a:rPr lang="en-US" altLang="zh-CN" dirty="0">
                <a:sym typeface="Arial" panose="020B0604020202020204" pitchFamily="34" charset="0"/>
              </a:rPr>
              <a:t>API</a:t>
            </a:r>
            <a:r>
              <a:rPr dirty="0">
                <a:sym typeface="Arial" panose="020B0604020202020204" pitchFamily="34" charset="0"/>
              </a:rPr>
              <a:t>，它能够以</a:t>
            </a:r>
            <a:r>
              <a:rPr lang="en-US" altLang="zh-CN" dirty="0">
                <a:sym typeface="Arial" panose="020B0604020202020204" pitchFamily="34" charset="0"/>
              </a:rPr>
              <a:t>TensorFlow</a:t>
            </a:r>
            <a:r>
              <a:rPr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CNTK</a:t>
            </a:r>
            <a:r>
              <a:rPr dirty="0">
                <a:sym typeface="Arial" panose="020B0604020202020204" pitchFamily="34" charset="0"/>
              </a:rPr>
              <a:t>或者</a:t>
            </a:r>
            <a:r>
              <a:rPr lang="en-US" altLang="zh-CN" dirty="0">
                <a:sym typeface="Arial" panose="020B0604020202020204" pitchFamily="34" charset="0"/>
              </a:rPr>
              <a:t>Theano</a:t>
            </a:r>
            <a:r>
              <a:rPr dirty="0">
                <a:sym typeface="Arial" panose="020B0604020202020204" pitchFamily="34" charset="0"/>
              </a:rPr>
              <a:t>作为后端</a:t>
            </a:r>
            <a:r>
              <a:rPr dirty="0">
                <a:sym typeface="Arial" panose="020B0604020202020204" pitchFamily="34" charset="0"/>
              </a:rPr>
              <a:t>运行</a:t>
            </a:r>
            <a:endParaRPr dirty="0">
              <a:sym typeface="Arial" panose="020B0604020202020204" pitchFamily="34" charset="0"/>
            </a:endParaRPr>
          </a:p>
          <a:p>
            <a:endParaRPr dirty="0">
              <a:sym typeface="Arial" panose="020B0604020202020204" pitchFamily="34" charset="0"/>
            </a:endParaRPr>
          </a:p>
          <a:p>
            <a:r>
              <a:rPr dirty="0">
                <a:sym typeface="Arial" panose="020B0604020202020204" pitchFamily="34" charset="0"/>
              </a:rPr>
              <a:t>基于用户的使用体验，Keras提供一致而简洁的API，能够极大减少一般应用下用户的工作量，同时，Keras提供清晰和具有实践意义的bug反馈。</a:t>
            </a:r>
            <a:endParaRPr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3805" y="1539875"/>
            <a:ext cx="89998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设计原则及</a:t>
            </a:r>
            <a:r>
              <a:rPr lang="zh-CN" altLang="en-US"/>
              <a:t>优点：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用户友好：Keras遵循减少认知困难的最佳实践：Keras提供一致而简洁的API， 能够极大减少一般应用下用户的工作量，同时，Keras提供清晰和具有实践意义的bug反馈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模块化：模型可理解为一个层的序列或数据的运算图，完全可配置的模块可以用最少的代价自由组合在一起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易扩展</a:t>
            </a:r>
            <a:r>
              <a:rPr lang="zh-CN" altLang="en-US"/>
              <a:t>性：添加新模块超级容易，只需要仿照现有的模块编写新的类或函数即可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实现：Keras没有单独的模型配置文件类型，模型由python代码描述，使其更紧凑和更易debug，并提供了扩展的便利性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同时支持</a:t>
            </a:r>
            <a:r>
              <a:rPr lang="en-US" altLang="zh-CN"/>
              <a:t>CNN</a:t>
            </a:r>
            <a:r>
              <a:rPr lang="zh-CN" altLang="en-US"/>
              <a:t>和</a:t>
            </a:r>
            <a:r>
              <a:rPr lang="en-US" altLang="zh-CN"/>
              <a:t>RNN</a:t>
            </a:r>
            <a:r>
              <a:rPr lang="zh-CN" altLang="en-US"/>
              <a:t>，以及二者的</a:t>
            </a:r>
            <a:r>
              <a:rPr lang="zh-CN" altLang="en-US"/>
              <a:t>结合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支持在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r>
              <a:rPr lang="zh-CN" altLang="en-US"/>
              <a:t>上的</a:t>
            </a:r>
            <a:r>
              <a:rPr lang="zh-CN" altLang="en-US"/>
              <a:t>无缝运行</a:t>
            </a: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1990" y="340995"/>
            <a:ext cx="3566160" cy="1198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7200" b="1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Arial" panose="020B0604020202020204" pitchFamily="34" charset="0"/>
              </a:rPr>
              <a:t>K</a:t>
            </a:r>
            <a:r>
              <a:rPr lang="en-US" altLang="zh-CN">
                <a:sym typeface="Arial" panose="020B0604020202020204" pitchFamily="34" charset="0"/>
              </a:rPr>
              <a:t>eras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200650" y="540385"/>
            <a:ext cx="57264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0" spc="300">
                <a:solidFill>
                  <a:schemeClr val="bg2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0000" spc="300">
              <a:solidFill>
                <a:schemeClr val="bg2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200650" y="540385"/>
            <a:ext cx="57264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0" spc="300">
                <a:solidFill>
                  <a:schemeClr val="bg2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0000" spc="300">
              <a:solidFill>
                <a:schemeClr val="bg2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1990" y="340995"/>
            <a:ext cx="4032250" cy="8566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7200" b="1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Arial" panose="020B0604020202020204" pitchFamily="34" charset="0"/>
              </a:rPr>
              <a:t>Keras</a:t>
            </a:r>
            <a:r>
              <a:rPr lang="zh-CN" altLang="en-US">
                <a:sym typeface="Arial" panose="020B0604020202020204" pitchFamily="34" charset="0"/>
              </a:rPr>
              <a:t>开发特点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270" y="1998345"/>
            <a:ext cx="97148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Keras</a:t>
            </a:r>
            <a:r>
              <a:rPr lang="zh-CN" altLang="en-US"/>
              <a:t>是为人类而非机器设计的</a:t>
            </a:r>
            <a:r>
              <a:rPr lang="en-US" altLang="zh-CN"/>
              <a:t>API</a:t>
            </a:r>
            <a:r>
              <a:rPr lang="zh-CN" altLang="en-US"/>
              <a:t>，它将常见用例所需的用户操作数量降至最低，并且在用户错误时提供清晰和可操作的</a:t>
            </a:r>
            <a:r>
              <a:rPr lang="zh-CN" altLang="en-US"/>
              <a:t>反馈。这使</a:t>
            </a:r>
            <a:r>
              <a:rPr lang="en-US" altLang="zh-CN"/>
              <a:t>Keras</a:t>
            </a:r>
            <a:r>
              <a:rPr lang="zh-CN" altLang="en-US"/>
              <a:t>易于学习和使用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Keras</a:t>
            </a:r>
            <a:r>
              <a:rPr lang="zh-CN" altLang="en-US"/>
              <a:t>易用性并不以降低灵活性为代价：因为</a:t>
            </a:r>
            <a:r>
              <a:rPr lang="en-US" altLang="zh-CN"/>
              <a:t>Keras</a:t>
            </a:r>
            <a:r>
              <a:rPr lang="zh-CN" altLang="en-US"/>
              <a:t>与底层深度学习语言（特别是</a:t>
            </a:r>
            <a:r>
              <a:rPr lang="en-US" altLang="zh-CN"/>
              <a:t>TensorFlow</a:t>
            </a:r>
            <a:r>
              <a:rPr lang="zh-CN" altLang="en-US"/>
              <a:t>）集成在一起，所以它可以让你实现任何你可以用基础语言编写的东西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特别是，</a:t>
            </a:r>
            <a:r>
              <a:rPr lang="en-US" altLang="zh-CN"/>
              <a:t>tf.keras</a:t>
            </a:r>
            <a:r>
              <a:rPr lang="zh-CN" altLang="en-US"/>
              <a:t>作为</a:t>
            </a:r>
            <a:r>
              <a:rPr lang="en-US" altLang="zh-CN"/>
              <a:t>Keras API</a:t>
            </a:r>
            <a:r>
              <a:rPr lang="zh-CN" altLang="en-US"/>
              <a:t>可以与</a:t>
            </a:r>
            <a:r>
              <a:rPr lang="en-US" altLang="zh-CN"/>
              <a:t>TensorFlow</a:t>
            </a:r>
            <a:r>
              <a:rPr lang="zh-CN" altLang="en-US"/>
              <a:t>工作流</a:t>
            </a:r>
            <a:r>
              <a:rPr lang="zh-CN" altLang="en-US"/>
              <a:t>无缝集成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Keras</a:t>
            </a:r>
            <a:r>
              <a:rPr lang="zh-CN" altLang="en-US"/>
              <a:t>拥有强大的多</a:t>
            </a:r>
            <a:r>
              <a:rPr lang="en-US" altLang="zh-CN"/>
              <a:t>GPU</a:t>
            </a:r>
            <a:r>
              <a:rPr lang="zh-CN" altLang="en-US"/>
              <a:t>和分布式训练</a:t>
            </a:r>
            <a:r>
              <a:rPr lang="zh-CN" altLang="en-US"/>
              <a:t>支持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Hexagon 30"/>
          <p:cNvSpPr/>
          <p:nvPr>
            <p:custDataLst>
              <p:tags r:id="rId1"/>
            </p:custDataLst>
          </p:nvPr>
        </p:nvSpPr>
        <p:spPr>
          <a:xfrm>
            <a:off x="6652742" y="1751878"/>
            <a:ext cx="1470873" cy="1706355"/>
          </a:xfrm>
          <a:custGeom>
            <a:avLst/>
            <a:gdLst>
              <a:gd name="connsiteX0" fmla="*/ 523421 w 1046844"/>
              <a:gd name="connsiteY0" fmla="*/ 0 h 1214891"/>
              <a:gd name="connsiteX1" fmla="*/ 1046843 w 1046844"/>
              <a:gd name="connsiteY1" fmla="*/ 294771 h 1214891"/>
              <a:gd name="connsiteX2" fmla="*/ 1046844 w 1046844"/>
              <a:gd name="connsiteY2" fmla="*/ 920122 h 1214891"/>
              <a:gd name="connsiteX3" fmla="*/ 523421 w 1046844"/>
              <a:gd name="connsiteY3" fmla="*/ 1214891 h 1214891"/>
              <a:gd name="connsiteX4" fmla="*/ 0 w 1046844"/>
              <a:gd name="connsiteY4" fmla="*/ 920121 h 1214891"/>
              <a:gd name="connsiteX5" fmla="*/ 0 w 1046844"/>
              <a:gd name="connsiteY5" fmla="*/ 294770 h 12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844" h="1214891">
                <a:moveTo>
                  <a:pt x="523421" y="0"/>
                </a:moveTo>
                <a:lnTo>
                  <a:pt x="1046843" y="294771"/>
                </a:lnTo>
                <a:lnTo>
                  <a:pt x="1046844" y="920122"/>
                </a:lnTo>
                <a:lnTo>
                  <a:pt x="523421" y="1214891"/>
                </a:lnTo>
                <a:lnTo>
                  <a:pt x="0" y="920121"/>
                </a:lnTo>
                <a:lnTo>
                  <a:pt x="0" y="294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92100" sx="102000" sy="102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Hexagon 3"/>
          <p:cNvSpPr/>
          <p:nvPr>
            <p:custDataLst>
              <p:tags r:id="rId2"/>
            </p:custDataLst>
          </p:nvPr>
        </p:nvSpPr>
        <p:spPr>
          <a:xfrm>
            <a:off x="3911692" y="1751878"/>
            <a:ext cx="1470873" cy="1706355"/>
          </a:xfrm>
          <a:custGeom>
            <a:avLst/>
            <a:gdLst>
              <a:gd name="connsiteX0" fmla="*/ 523421 w 1046844"/>
              <a:gd name="connsiteY0" fmla="*/ 0 h 1214892"/>
              <a:gd name="connsiteX1" fmla="*/ 1046843 w 1046844"/>
              <a:gd name="connsiteY1" fmla="*/ 294769 h 1214892"/>
              <a:gd name="connsiteX2" fmla="*/ 1046844 w 1046844"/>
              <a:gd name="connsiteY2" fmla="*/ 920121 h 1214892"/>
              <a:gd name="connsiteX3" fmla="*/ 523421 w 1046844"/>
              <a:gd name="connsiteY3" fmla="*/ 1214892 h 1214892"/>
              <a:gd name="connsiteX4" fmla="*/ 0 w 1046844"/>
              <a:gd name="connsiteY4" fmla="*/ 920121 h 1214892"/>
              <a:gd name="connsiteX5" fmla="*/ 0 w 1046844"/>
              <a:gd name="connsiteY5" fmla="*/ 294769 h 121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844" h="1214892">
                <a:moveTo>
                  <a:pt x="523421" y="0"/>
                </a:moveTo>
                <a:lnTo>
                  <a:pt x="1046843" y="294769"/>
                </a:lnTo>
                <a:lnTo>
                  <a:pt x="1046844" y="920121"/>
                </a:lnTo>
                <a:lnTo>
                  <a:pt x="523421" y="1214892"/>
                </a:lnTo>
                <a:lnTo>
                  <a:pt x="0" y="920121"/>
                </a:lnTo>
                <a:lnTo>
                  <a:pt x="0" y="294769"/>
                </a:lnTo>
                <a:close/>
              </a:path>
            </a:pathLst>
          </a:custGeom>
          <a:ln>
            <a:noFill/>
          </a:ln>
          <a:effectLst>
            <a:outerShdw blurRad="2921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H="1">
            <a:off x="4643114" y="3440394"/>
            <a:ext cx="3568" cy="523592"/>
          </a:xfrm>
          <a:prstGeom prst="line">
            <a:avLst/>
          </a:prstGeom>
          <a:ln w="285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4560160" y="3898871"/>
            <a:ext cx="186424" cy="186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5"/>
            </p:custDataLst>
          </p:nvPr>
        </p:nvSpPr>
        <p:spPr>
          <a:xfrm flipH="1">
            <a:off x="4018729" y="1998064"/>
            <a:ext cx="1290693" cy="1215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  <a:sym typeface="Arial" panose="020B0604020202020204" pitchFamily="34" charset="0"/>
              </a:rPr>
              <a:t>01</a:t>
            </a:r>
            <a:endParaRPr lang="en-US" sz="32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  <a:sym typeface="Arial" panose="020B0604020202020204" pitchFamily="34" charset="0"/>
            </a:endParaRPr>
          </a:p>
        </p:txBody>
      </p:sp>
      <p:sp>
        <p:nvSpPr>
          <p:cNvPr id="11" name="TextBox 21"/>
          <p:cNvSpPr txBox="1"/>
          <p:nvPr>
            <p:custDataLst>
              <p:tags r:id="rId6"/>
            </p:custDataLst>
          </p:nvPr>
        </p:nvSpPr>
        <p:spPr>
          <a:xfrm flipH="1">
            <a:off x="3314065" y="4839970"/>
            <a:ext cx="2658745" cy="152908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ym typeface="+mn-ea"/>
              </a:rPr>
              <a:t>Sequential 模型是一系列网络层按顺序构成的栈,是单输入和单输出的，层与层之间只有相邻关系，是最简单的一种模型</a:t>
            </a:r>
            <a:endParaRPr lang="zh-CN" altLang="en-US" sz="1400" spc="15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ectangle 29"/>
          <p:cNvSpPr/>
          <p:nvPr>
            <p:custDataLst>
              <p:tags r:id="rId7"/>
            </p:custDataLst>
          </p:nvPr>
        </p:nvSpPr>
        <p:spPr>
          <a:xfrm flipH="1">
            <a:off x="3314066" y="4144165"/>
            <a:ext cx="2658989" cy="839352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ym typeface="+mn-ea"/>
              </a:rPr>
              <a:t>Sequential模型</a:t>
            </a:r>
            <a:endParaRPr lang="zh-CN" altLang="en-US" sz="2400" b="1" spc="3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8"/>
            </p:custDataLst>
          </p:nvPr>
        </p:nvCxnSpPr>
        <p:spPr>
          <a:xfrm flipH="1">
            <a:off x="7384165" y="3440394"/>
            <a:ext cx="3568" cy="523592"/>
          </a:xfrm>
          <a:prstGeom prst="line">
            <a:avLst/>
          </a:prstGeom>
          <a:ln w="285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>
            <p:custDataLst>
              <p:tags r:id="rId9"/>
            </p:custDataLst>
          </p:nvPr>
        </p:nvSpPr>
        <p:spPr>
          <a:xfrm>
            <a:off x="7302103" y="3898871"/>
            <a:ext cx="186424" cy="1864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 flipH="1">
            <a:off x="6759780" y="1998064"/>
            <a:ext cx="1290693" cy="1215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  <a:sym typeface="Arial" panose="020B0604020202020204" pitchFamily="34" charset="0"/>
              </a:rPr>
              <a:t>02</a:t>
            </a:r>
            <a:endParaRPr lang="en-US" sz="32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  <a:sym typeface="Arial" panose="020B0604020202020204" pitchFamily="34" charset="0"/>
            </a:endParaRPr>
          </a:p>
        </p:txBody>
      </p:sp>
      <p:sp>
        <p:nvSpPr>
          <p:cNvPr id="34" name="TextBox 21"/>
          <p:cNvSpPr txBox="1"/>
          <p:nvPr>
            <p:custDataLst>
              <p:tags r:id="rId11"/>
            </p:custDataLst>
          </p:nvPr>
        </p:nvSpPr>
        <p:spPr>
          <a:xfrm flipH="1">
            <a:off x="6055360" y="4983480"/>
            <a:ext cx="2658745" cy="138557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ym typeface="+mn-ea"/>
              </a:rPr>
              <a:t>Model 模型是用来建立更复杂的模型</a:t>
            </a:r>
            <a:endParaRPr lang="zh-CN" altLang="en-US" sz="1400" spc="15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29"/>
          <p:cNvSpPr/>
          <p:nvPr>
            <p:custDataLst>
              <p:tags r:id="rId12"/>
            </p:custDataLst>
          </p:nvPr>
        </p:nvSpPr>
        <p:spPr>
          <a:xfrm flipH="1">
            <a:off x="6055116" y="4144165"/>
            <a:ext cx="2658989" cy="839352"/>
          </a:xfrm>
          <a:prstGeom prst="rect">
            <a:avLst/>
          </a:prstGeom>
        </p:spPr>
        <p:txBody>
          <a:bodyPr wrap="square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ym typeface="+mn-ea"/>
              </a:rPr>
              <a:t>Model 模型。</a:t>
            </a:r>
            <a:endParaRPr lang="zh-CN" altLang="en-US" sz="2400" b="1" spc="3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标题1"/>
          <p:cNvSpPr txBox="1"/>
          <p:nvPr>
            <p:custDataLst>
              <p:tags r:id="rId13"/>
            </p:custDataLst>
          </p:nvPr>
        </p:nvSpPr>
        <p:spPr>
          <a:xfrm>
            <a:off x="2199005" y="391160"/>
            <a:ext cx="7794625" cy="824865"/>
          </a:xfrm>
          <a:prstGeom prst="rect">
            <a:avLst/>
          </a:prstGeom>
        </p:spPr>
        <p:txBody>
          <a:bodyPr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altLang="zh-CN" sz="4000">
                <a:sym typeface="Arial" panose="020B0604020202020204" pitchFamily="34" charset="0"/>
              </a:rPr>
              <a:t>Keras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Poppins SemiBold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3" name="文本框 60"/>
          <p:cNvSpPr txBox="1"/>
          <p:nvPr>
            <p:custDataLst>
              <p:tags r:id="rId14"/>
            </p:custDataLst>
          </p:nvPr>
        </p:nvSpPr>
        <p:spPr>
          <a:xfrm>
            <a:off x="2225040" y="1223010"/>
            <a:ext cx="7741920" cy="407670"/>
          </a:xfrm>
          <a:prstGeom prst="rect">
            <a:avLst/>
          </a:prstGeom>
          <a:noFill/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>
                <a:sym typeface="+mn-ea"/>
              </a:rPr>
              <a:t>Keras 的核心数据结构是模型。模型是用来组织网络层的方式。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5200650" y="540385"/>
            <a:ext cx="57264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0" spc="300">
                <a:solidFill>
                  <a:schemeClr val="bg2">
                    <a:lumMod val="65000"/>
                    <a:alpha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0000" spc="300">
              <a:solidFill>
                <a:schemeClr val="bg2">
                  <a:lumMod val="65000"/>
                  <a:alpha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素材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0" y="4968875"/>
            <a:ext cx="2340610" cy="1889125"/>
          </a:xfrm>
          <a:prstGeom prst="rect">
            <a:avLst/>
          </a:prstGeom>
        </p:spPr>
      </p:pic>
      <p:pic>
        <p:nvPicPr>
          <p:cNvPr id="28" name="图片 27" descr="素材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-220"/>
          <a:stretch>
            <a:fillRect/>
          </a:stretch>
        </p:blipFill>
        <p:spPr>
          <a:xfrm>
            <a:off x="0" y="4333240"/>
            <a:ext cx="1508760" cy="1858645"/>
          </a:xfrm>
          <a:prstGeom prst="rect">
            <a:avLst/>
          </a:prstGeom>
        </p:spPr>
      </p:pic>
      <p:pic>
        <p:nvPicPr>
          <p:cNvPr id="30" name="图片 29" descr="素材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rot="16200000">
            <a:off x="9597366" y="-317476"/>
            <a:ext cx="2276993" cy="2911946"/>
          </a:xfrm>
          <a:prstGeom prst="rect">
            <a:avLst/>
          </a:prstGeom>
        </p:spPr>
      </p:pic>
      <p:pic>
        <p:nvPicPr>
          <p:cNvPr id="31" name="图片 30" descr="素材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10777059" y="209390"/>
            <a:ext cx="1414777" cy="259604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947035" y="858520"/>
            <a:ext cx="57264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0" spc="300">
                <a:solidFill>
                  <a:schemeClr val="bg2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30000" spc="300">
              <a:solidFill>
                <a:schemeClr val="bg2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2561570" y="3021735"/>
            <a:ext cx="6495415" cy="1198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7200" b="1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pc="100">
                <a:sym typeface="Arial" panose="020B0604020202020204" pitchFamily="34" charset="0"/>
              </a:rPr>
              <a:t>Tensorflow</a:t>
            </a: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7670" y="4940300"/>
            <a:ext cx="5725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tensorflow=tensor +flow=张量+流=数据结构：多维数组+计算模型：张量之间通过计算而转化的过程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947035" y="849630"/>
            <a:ext cx="57264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0" spc="300">
                <a:solidFill>
                  <a:schemeClr val="bg2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30000" spc="300">
              <a:solidFill>
                <a:schemeClr val="bg2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2653645" y="366165"/>
            <a:ext cx="6495415" cy="1198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7200" b="1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pc="100">
                <a:sym typeface="Arial" panose="020B0604020202020204" pitchFamily="34" charset="0"/>
              </a:rPr>
              <a:t>张量</a:t>
            </a:r>
            <a:endParaRPr lang="zh-CN" altLang="en-US" spc="100"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85515" y="1830070"/>
            <a:ext cx="464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Tensor(“Add_4:0”,  shape=(),  dtype=float32)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47035" y="301942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名字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2875" y="3019425"/>
            <a:ext cx="135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张量的维度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5745" y="3019425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张量的类型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7870" y="2148205"/>
            <a:ext cx="1454785" cy="8712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>
            <a:off x="5810250" y="2198370"/>
            <a:ext cx="91440" cy="821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>
            <a:off x="7104380" y="2113915"/>
            <a:ext cx="1476375" cy="9055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80995" y="3629660"/>
            <a:ext cx="62680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在tensorflow中，所有的数据都通过张量的形式来表示</a:t>
            </a:r>
            <a:endParaRPr lang="zh-CN" altLang="en-US"/>
          </a:p>
          <a:p>
            <a:r>
              <a:rPr lang="zh-CN" altLang="en-US"/>
              <a:t>零阶张量表示标量，就是一个常数</a:t>
            </a:r>
            <a:endParaRPr lang="zh-CN" altLang="en-US"/>
          </a:p>
          <a:p>
            <a:r>
              <a:rPr lang="zh-CN" altLang="en-US"/>
              <a:t>一阶张量表示向量，就是一维数组</a:t>
            </a:r>
            <a:endParaRPr lang="zh-CN" altLang="en-US"/>
          </a:p>
          <a:p>
            <a:r>
              <a:rPr lang="zh-CN" altLang="en-US"/>
              <a:t>二阶张量表示矩阵，就是二维数组</a:t>
            </a:r>
            <a:endParaRPr lang="zh-CN" altLang="en-US"/>
          </a:p>
          <a:p>
            <a:r>
              <a:rPr lang="zh-CN" altLang="en-US"/>
              <a:t>n阶张量可以理解为一个n维数组</a:t>
            </a:r>
            <a:endParaRPr lang="zh-CN" altLang="en-US"/>
          </a:p>
          <a:p>
            <a:r>
              <a:rPr lang="zh-CN" altLang="en-US"/>
              <a:t>张量实质保存的是计算过程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52395" y="5624830"/>
            <a:ext cx="8166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tensorflow中不存在像编程语言中的类型转换，故运算时必须保证数据类型一致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947035" y="849630"/>
            <a:ext cx="57264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0" spc="300">
                <a:solidFill>
                  <a:schemeClr val="bg2">
                    <a:lumMod val="65000"/>
                    <a:alpha val="1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30000" spc="300">
              <a:solidFill>
                <a:schemeClr val="bg2">
                  <a:lumMod val="65000"/>
                  <a:alpha val="10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2653645" y="366165"/>
            <a:ext cx="6495415" cy="1198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7200" b="1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pc="100">
                <a:sym typeface="Arial" panose="020B0604020202020204" pitchFamily="34" charset="0"/>
              </a:rPr>
              <a:t>数据流图</a:t>
            </a:r>
            <a:endParaRPr lang="zh-CN" altLang="en-US" spc="100"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7660" y="1642745"/>
            <a:ext cx="952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数据流是一种常用的并行计算编程模型，数据流图是由节点(nodes)和线(edges)构成的有向图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845945" y="2282190"/>
            <a:ext cx="64960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数据流图的优点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可并行</a:t>
            </a:r>
            <a:r>
              <a:rPr lang="zh-CN" altLang="en-US"/>
              <a:t>：计算节点之间有明确的线进行连接，系统可以很容易的判断出哪些计算操作可以并行执行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可分发</a:t>
            </a:r>
            <a:r>
              <a:rPr lang="zh-CN" altLang="en-US"/>
              <a:t>：图中的各个节点可以分布在不同的计算单元(CPU、GPU、TPU等)或者不同的机器中，每个节点产生的数据可以通过明确的线发送的下一个节点中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可优化</a:t>
            </a:r>
            <a:r>
              <a:rPr lang="zh-CN" altLang="en-US"/>
              <a:t>：TensorFlow中的 XLA 编译器可以根据数据流图进行代码优化，加快运行速度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可移植</a:t>
            </a:r>
            <a:r>
              <a:rPr lang="zh-CN" altLang="en-US"/>
              <a:t>：数据流图的信息可以不依赖代码进行保存，如使用Python创建的图，经过保存后可以在C++或Java中使用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366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TEMPLATE_THUMBS_INDEX" val="1、4、7、12、14、15、17、18、21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1836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推广规划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366_1*b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BRAND PLANING"/>
</p:tagLst>
</file>

<file path=ppt/tags/tag123.xml><?xml version="1.0" encoding="utf-8"?>
<p:tagLst xmlns:p="http://schemas.openxmlformats.org/presentationml/2006/main">
  <p:tag name="KSO_WM_UNIT_SUBTYPE" val="b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商业产品部"/>
</p:tagLst>
</file>

<file path=ppt/tags/tag124.xml><?xml version="1.0" encoding="utf-8"?>
<p:tagLst xmlns:p="http://schemas.openxmlformats.org/presentationml/2006/main">
  <p:tag name="KSO_WM_TEMPLATE_THUMBS_INDEX" val="1、4、7、12、14、15、17、18、21"/>
  <p:tag name="KSO_WM_SLIDE_ID" val="custom2021836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366"/>
  <p:tag name="KSO_WM_SLIDE_LAYOUT" val="a_b_f"/>
  <p:tag name="KSO_WM_SLIDE_LAYOUT_CNT" val="1_1_1"/>
  <p:tag name="KSO_WM_SPECIAL_SOURCE" val="bdnull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18366_2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USESOURCEFORMAT_APPLY" val="1"/>
</p:tagLst>
</file>

<file path=ppt/tags/tag12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18366_2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目录"/>
  <p:tag name="KSO_WM_UNIT_TEXT_FILL_FORE_SCHEMECOLOR_INDEX" val="14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18366_2*b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18366_2*l_h_i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18366_2*l_h_i*1_1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18366_2*l_h_f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品牌介绍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18366_2*l_h_i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18366_2*l_h_i*1_2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18366_2*l_h_f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产品展示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SLIDE_ID" val="custom20218366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366"/>
  <p:tag name="KSO_WM_SLIDE_LAYOUT" val="a_b_l"/>
  <p:tag name="KSO_WM_SLIDE_LAYOUT_CNT" val="1_1_1"/>
  <p:tag name="KSO_WM_SPECIAL_SOURCE" val="bdnull"/>
</p:tagLst>
</file>

<file path=ppt/tags/tag135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13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点击此处添加正文，文字是您思想的提炼，为了演示发布的良好效果，请言简意赅的阐述您的观点。"/>
  <p:tag name="KSO_WM_UNIT_NOCLEAR" val="0"/>
  <p:tag name="KSO_WM_UNIT_VALUE" val="1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7*f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ID" val="custom202183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366"/>
  <p:tag name="KSO_WM_SLIDE_LAYOUT" val="a_e_f"/>
  <p:tag name="KSO_WM_SLIDE_LAYOUT_CNT" val="1_1_1"/>
  <p:tag name="KSO_WM_SPECIAL_SOURCE" val="bdnull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</p:tagLst>
</file>

<file path=ppt/tags/tag141.xml><?xml version="1.0" encoding="utf-8"?>
<p:tagLst xmlns:p="http://schemas.openxmlformats.org/presentationml/2006/main">
  <p:tag name="KSO_WM_SLIDE_ID" val="custom20218366_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8"/>
  <p:tag name="KSO_WM_SLIDE_SIZE" val="302.7*258.8"/>
  <p:tag name="KSO_WM_SLIDE_POSITION" val="328.65*184.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366"/>
  <p:tag name="KSO_WM_SLIDE_LAYOUT" val="a_f_l"/>
  <p:tag name="KSO_WM_SLIDE_LAYOUT_CNT" val="1_1_1"/>
  <p:tag name="KSO_WM_SPECIAL_SOURCE" val="bdnull"/>
</p:tagLst>
</file>

<file path=ppt/tags/tag142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144.xml><?xml version="1.0" encoding="utf-8"?>
<p:tagLst xmlns:p="http://schemas.openxmlformats.org/presentationml/2006/main">
  <p:tag name="KSO_WM_SLIDE_ID" val="custom20218366_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8"/>
  <p:tag name="KSO_WM_SLIDE_SIZE" val="302.7*258.8"/>
  <p:tag name="KSO_WM_SLIDE_POSITION" val="328.65*184.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366"/>
  <p:tag name="KSO_WM_SLIDE_LAYOUT" val="a_f_l"/>
  <p:tag name="KSO_WM_SLIDE_LAYOUT_CNT" val="1_1_1"/>
  <p:tag name="KSO_WM_SPECIAL_SOURCE" val="bdnull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18366_8*l_h_i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18366_8*l_h_i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3"/>
  <p:tag name="KSO_WM_UNIT_ID" val="custom20218366_8*l_h_i*1_1_3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4"/>
  <p:tag name="KSO_WM_UNIT_ID" val="custom20218366_8*l_h_i*1_1_4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2"/>
  <p:tag name="KSO_WM_UNIT_ID" val="custom20218366_8*l_h_i*1_1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18366_8*l_h_f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18366_8*l_h_a*1_1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3"/>
  <p:tag name="KSO_WM_UNIT_ID" val="custom20218366_8*l_h_i*1_2_3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4"/>
  <p:tag name="KSO_WM_UNIT_ID" val="custom20218366_8*l_h_i*1_2_4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2"/>
  <p:tag name="KSO_WM_UNIT_ID" val="custom20218366_8*l_h_i*1_2_2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18366_8*l_h_f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18366_8*l_h_a*1_2_1"/>
  <p:tag name="KSO_WM_TEMPLATE_CATEGORY" val="custom"/>
  <p:tag name="KSO_WM_TEMPLATE_INDEX" val="202183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18366_8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输入大标题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366_8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单击此处输入你的正文，准确理解您传达的信息。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18366_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8"/>
  <p:tag name="KSO_WM_SLIDE_SIZE" val="302.7*258.8"/>
  <p:tag name="KSO_WM_SLIDE_POSITION" val="328.65*184.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366"/>
  <p:tag name="KSO_WM_SLIDE_LAYOUT" val="a_f_l"/>
  <p:tag name="KSO_WM_SLIDE_LAYOUT_CNT" val="1_1_1"/>
  <p:tag name="KSO_WM_SPECIAL_SOURCE" val="bdnull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4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4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4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4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167.xml><?xml version="1.0" encoding="utf-8"?>
<p:tagLst xmlns:p="http://schemas.openxmlformats.org/presentationml/2006/main">
  <p:tag name="KSO_WM_SLIDE_ID" val="custom20218366_14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4"/>
  <p:tag name="KSO_WM_SLIDE_SIZE" val="959*563"/>
  <p:tag name="KSO_WM_SLIDE_POSITION" val="0*-24"/>
  <p:tag name="KSO_WM_TAG_VERSION" val="1.0"/>
  <p:tag name="KSO_WM_BEAUTIFY_FLAG" val="#wm#"/>
  <p:tag name="KSO_WM_TEMPLATE_CATEGORY" val="custom"/>
  <p:tag name="KSO_WM_TEMPLATE_INDEX" val="20218366"/>
  <p:tag name="KSO_WM_SLIDE_LAYOUT" val="a_f"/>
  <p:tag name="KSO_WM_SLIDE_LAYOUT_CNT" val="1_3"/>
  <p:tag name="KSO_WM_SPECIAL_SOURCE" val="bdnull"/>
</p:tagLst>
</file>

<file path=ppt/tags/tag168.xml><?xml version="1.0" encoding="utf-8"?>
<p:tagLst xmlns:p="http://schemas.openxmlformats.org/presentationml/2006/main"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5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5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5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5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TEMPLATE_ASSEMBLE_XID" val="5fd0df2d1fa9d42129dd9336"/>
  <p:tag name="KSO_WM_TEMPLATE_ASSEMBLE_GROUPID" val="5fd0df2d1fa9d42129dd9336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366_15*i*5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TEMPLATE_ASSEMBLE_XID" val="5fd0df2d1fa9d42129dd9336"/>
  <p:tag name="KSO_WM_TEMPLATE_ASSEMBLE_GROUPID" val="5fd0df2d1fa9d42129dd9336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18366_15*i*6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176.xml><?xml version="1.0" encoding="utf-8"?>
<p:tagLst xmlns:p="http://schemas.openxmlformats.org/presentationml/2006/main">
  <p:tag name="KSO_WM_SLIDE_LAYOUT_INFO" val="{&quot;direction&quot;:1,&quot;id&quot;:&quot;2020-12-09T22:29:01&quot;,&quot;maxSize&quot;:{&quot;size1&quot;:46.299999999999997},&quot;minSize&quot;:{&quot;size1&quot;:35.100000000000001},&quot;normalSize&quot;:{&quot;size1&quot;:35.100000000000001},&quot;subLayout&quot;:[{&quot;id&quot;:&quot;2020-12-09T22:29:01&quot;,&quot;margin&quot;:{&quot;bottom&quot;:5.1150002479553223,&quot;left&quot;:1.6929999589920044,&quot;right&quot;:0.026000002399086952,&quot;top&quot;:5.9270000457763672},&quot;type&quot;:0},{&quot;id&quot;:&quot;2020-12-09T22:29:01&quot;,&quot;margin&quot;:{&quot;bottom&quot;:1.6929999589920044,&quot;left&quot;:1.6670000553131104,&quot;right&quot;:1.6929999589920044,&quot;top&quot;:3.3870000839233398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CHIP_DECFILLPROP" val="[]"/>
  <p:tag name="KSO_WM_SLIDE_CAN_ADD_NAVIGATION" val="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5fd0df2d1fa9d42129dd9336"/>
  <p:tag name="KSO_WM_TEMPLATE_ASSEMBLE_GROUPID" val="5fd0df2d1fa9d42129dd9336"/>
  <p:tag name="KSO_WM_SLIDE_ID" val="custom20218366_1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5"/>
  <p:tag name="KSO_WM_SLIDE_SIZE" val="912*490"/>
  <p:tag name="KSO_WM_SLIDE_POSITION" val="0*48"/>
  <p:tag name="KSO_WM_TAG_VERSION" val="1.0"/>
  <p:tag name="KSO_WM_BEAUTIFY_FLAG" val="#wm#"/>
  <p:tag name="KSO_WM_TEMPLATE_CATEGORY" val="custom"/>
  <p:tag name="KSO_WM_TEMPLATE_INDEX" val="20218366"/>
  <p:tag name="KSO_WM_SLIDE_LAYOUT" val="a_d"/>
  <p:tag name="KSO_WM_SLIDE_LAYOUT_CNT" val="1_1"/>
  <p:tag name="KSO_WM_SPECIAL_SOURCE" val="bdnull"/>
</p:tagLst>
</file>

<file path=ppt/tags/tag177.xml><?xml version="1.0" encoding="utf-8"?>
<p:tagLst xmlns:p="http://schemas.openxmlformats.org/presentationml/2006/main"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15*i*1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366_15*i*2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366_15*i*3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ASSEMBLE_XID" val="5fd0df2d1fa9d42129dd9336"/>
  <p:tag name="KSO_WM_TEMPLATE_ASSEMBLE_GROUPID" val="5fd0df2d1fa9d42129dd9336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366_15*i*4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TEMPLATE_ASSEMBLE_XID" val="5fd0df2d1fa9d42129dd9336"/>
  <p:tag name="KSO_WM_TEMPLATE_ASSEMBLE_GROUPID" val="5fd0df2d1fa9d42129dd9336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366_15*i*5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TEMPLATE_ASSEMBLE_XID" val="5fd0df2d1fa9d42129dd9336"/>
  <p:tag name="KSO_WM_TEMPLATE_ASSEMBLE_GROUPID" val="5fd0df2d1fa9d42129dd9336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18366_15*i*6"/>
  <p:tag name="KSO_WM_TEMPLATE_CATEGORY" val="custom"/>
  <p:tag name="KSO_WM_TEMPLATE_INDEX" val="2021836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366_7*e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0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185.xml><?xml version="1.0" encoding="utf-8"?>
<p:tagLst xmlns:p="http://schemas.openxmlformats.org/presentationml/2006/main">
  <p:tag name="KSO_WM_SLIDE_LAYOUT_INFO" val="{&quot;direction&quot;:1,&quot;id&quot;:&quot;2020-12-09T22:29:01&quot;,&quot;maxSize&quot;:{&quot;size1&quot;:46.299999999999997},&quot;minSize&quot;:{&quot;size1&quot;:35.100000000000001},&quot;normalSize&quot;:{&quot;size1&quot;:35.100000000000001},&quot;subLayout&quot;:[{&quot;id&quot;:&quot;2020-12-09T22:29:01&quot;,&quot;margin&quot;:{&quot;bottom&quot;:5.1150002479553223,&quot;left&quot;:1.6929999589920044,&quot;right&quot;:0.026000002399086952,&quot;top&quot;:5.9270000457763672},&quot;type&quot;:0},{&quot;id&quot;:&quot;2020-12-09T22:29:01&quot;,&quot;margin&quot;:{&quot;bottom&quot;:1.6929999589920044,&quot;left&quot;:1.6670000553131104,&quot;right&quot;:1.6929999589920044,&quot;top&quot;:3.3870000839233398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CHIP_DECFILLPROP" val="[]"/>
  <p:tag name="KSO_WM_SLIDE_CAN_ADD_NAVIGATION" val="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5fd0df2d1fa9d42129dd9336"/>
  <p:tag name="KSO_WM_TEMPLATE_ASSEMBLE_GROUPID" val="5fd0df2d1fa9d42129dd9336"/>
  <p:tag name="KSO_WM_SLIDE_ID" val="custom20218366_1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5"/>
  <p:tag name="KSO_WM_SLIDE_SIZE" val="912*490"/>
  <p:tag name="KSO_WM_SLIDE_POSITION" val="0*48"/>
  <p:tag name="KSO_WM_TAG_VERSION" val="1.0"/>
  <p:tag name="KSO_WM_BEAUTIFY_FLAG" val="#wm#"/>
  <p:tag name="KSO_WM_TEMPLATE_CATEGORY" val="custom"/>
  <p:tag name="KSO_WM_TEMPLATE_INDEX" val="20218366"/>
  <p:tag name="KSO_WM_SLIDE_LAYOUT" val="a_d"/>
  <p:tag name="KSO_WM_SLIDE_LAYOUT_CNT" val="1_1"/>
  <p:tag name="KSO_WM_SPECIAL_SOURCE" val="bdnull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7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品牌介绍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18366"/>
  <p:tag name="KSO_WM_SPECIAL_SOURCE" val="bdnull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366_21*i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THANKS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366_21*a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感谢观看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18366_2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1"/>
  <p:tag name="KSO_WM_TAG_VERSION" val="1.0"/>
  <p:tag name="KSO_WM_BEAUTIFY_FLAG" val="#wm#"/>
  <p:tag name="KSO_WM_TEMPLATE_CATEGORY" val="custom"/>
  <p:tag name="KSO_WM_TEMPLATE_INDEX" val="20218366"/>
  <p:tag name="KSO_WM_SLIDE_LAYOUT" val="a"/>
  <p:tag name="KSO_WM_SLIDE_LAYOUT_CNT" val="1"/>
  <p:tag name="KSO_WM_SPECIAL_SOURCE" val="bdnul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scxqx3">
      <a:dk1>
        <a:sysClr val="windowText" lastClr="000000"/>
      </a:dk1>
      <a:lt1>
        <a:sysClr val="window" lastClr="FFFFFF"/>
      </a:lt1>
      <a:dk2>
        <a:srgbClr val="EAE6E6"/>
      </a:dk2>
      <a:lt2>
        <a:srgbClr val="F2EFEF"/>
      </a:lt2>
      <a:accent1>
        <a:srgbClr val="5C988F"/>
      </a:accent1>
      <a:accent2>
        <a:srgbClr val="879C7D"/>
      </a:accent2>
      <a:accent3>
        <a:srgbClr val="B2A16C"/>
      </a:accent3>
      <a:accent4>
        <a:srgbClr val="BC976D"/>
      </a:accent4>
      <a:accent5>
        <a:srgbClr val="A68082"/>
      </a:accent5>
      <a:accent6>
        <a:srgbClr val="90699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演示</Application>
  <PresentationFormat>宽屏</PresentationFormat>
  <Paragraphs>127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微软雅黑 Light</vt:lpstr>
      <vt:lpstr>Montserrat Black</vt:lpstr>
      <vt:lpstr>Segoe Print</vt:lpstr>
      <vt:lpstr>Poppins SemiBold</vt:lpstr>
      <vt:lpstr>Arial Unicode MS</vt:lpstr>
      <vt:lpstr>Calibri</vt:lpstr>
      <vt:lpstr>Wide Latin</vt:lpstr>
      <vt:lpstr>1_Office 主题​​</vt:lpstr>
      <vt:lpstr>假期进展汇报（一）</vt:lpstr>
      <vt:lpstr>PowerPoint 演示文稿</vt:lpstr>
      <vt:lpstr>Keras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阿寅.</cp:lastModifiedBy>
  <cp:revision>176</cp:revision>
  <dcterms:created xsi:type="dcterms:W3CDTF">2019-06-19T02:08:00Z</dcterms:created>
  <dcterms:modified xsi:type="dcterms:W3CDTF">2022-01-06T12:47:25Z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6094874F878240AF9FFC906A0F6A2AC1</vt:lpwstr>
  </property>
</Properties>
</file>