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9" r:id="rId4"/>
    <p:sldId id="355" r:id="rId5"/>
    <p:sldId id="356" r:id="rId7"/>
    <p:sldId id="359" r:id="rId8"/>
    <p:sldId id="360" r:id="rId9"/>
    <p:sldId id="265" r:id="rId10"/>
    <p:sldId id="297" r:id="rId11"/>
    <p:sldId id="349" r:id="rId12"/>
    <p:sldId id="347" r:id="rId13"/>
    <p:sldId id="348" r:id="rId14"/>
    <p:sldId id="361" r:id="rId15"/>
    <p:sldId id="362" r:id="rId16"/>
    <p:sldId id="296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5" name="作者" initials="A" lastIdx="0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gs" Target="tags/tag183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6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3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5" Type="http://schemas.openxmlformats.org/officeDocument/2006/relationships/tags" Target="../tags/tag40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image" Target="file:///C:\Users\1V994W2\Documents\Tencent%20Files\574576071\FileRecv\&#25340;&#35013;&#32032;&#26448;\&#31616;&#32422;&#28385;&#29256;-60\\9\subject_holdleft_67,116,224_0_staid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41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1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9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6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8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8.png"/><Relationship Id="rId6" Type="http://schemas.openxmlformats.org/officeDocument/2006/relationships/tags" Target="../tags/tag13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7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6" name="直接连接符 7"/>
          <p:cNvCxnSpPr/>
          <p:nvPr userDrawn="1">
            <p:custDataLst>
              <p:tags r:id="rId8"/>
            </p:custDataLst>
          </p:nvPr>
        </p:nvCxnSpPr>
        <p:spPr>
          <a:xfrm>
            <a:off x="2831792" y="3065650"/>
            <a:ext cx="597789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idx="13" hasCustomPrompt="1"/>
            <p:custDataLst>
              <p:tags r:id="rId9"/>
            </p:custDataLst>
          </p:nvPr>
        </p:nvSpPr>
        <p:spPr>
          <a:xfrm>
            <a:off x="2645737" y="1422270"/>
            <a:ext cx="6350000" cy="1440180"/>
          </a:xfrm>
        </p:spPr>
        <p:txBody>
          <a:bodyPr vert="horz" wrap="square" lIns="90170" tIns="46990" rIns="90170" bIns="46990" rtlCol="0" anchor="b" anchorCtr="0">
            <a:normAutofit/>
          </a:bodyPr>
          <a:lstStyle>
            <a:lvl1pPr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4" hasCustomPrompt="1"/>
            <p:custDataLst>
              <p:tags r:id="rId10"/>
            </p:custDataLst>
          </p:nvPr>
        </p:nvSpPr>
        <p:spPr>
          <a:xfrm>
            <a:off x="2831792" y="3268850"/>
            <a:ext cx="5977890" cy="1103630"/>
          </a:xfrm>
        </p:spPr>
        <p:txBody>
          <a:bodyPr vert="horz" wrap="square" lIns="90170" tIns="46990" rIns="90170" bIns="46990" rtlCol="0" anchor="t">
            <a:normAutofit/>
          </a:bodyPr>
          <a:lstStyle>
            <a:lvl1pPr>
              <a:defRPr lang="zh-CN" altLang="en-US" sz="18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2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03077"/>
          </a:xfrm>
          <a:prstGeom prst="rect">
            <a:avLst/>
          </a:prstGeom>
        </p:spPr>
      </p:pic>
      <p:pic>
        <p:nvPicPr>
          <p:cNvPr id="7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34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7" name="矩形 8"/>
          <p:cNvSpPr/>
          <p:nvPr userDrawn="1">
            <p:custDataLst>
              <p:tags r:id="rId8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3" hasCustomPrompt="1"/>
            <p:custDataLst>
              <p:tags r:id="rId12"/>
            </p:custDataLst>
          </p:nvPr>
        </p:nvSpPr>
        <p:spPr>
          <a:xfrm>
            <a:off x="3858260" y="4233228"/>
            <a:ext cx="4475480" cy="730250"/>
          </a:xfrm>
        </p:spPr>
        <p:txBody>
          <a:bodyPr vert="horz" wrap="square" lIns="90170" tIns="0" rIns="90170" bIns="46990" rtlCol="0">
            <a:normAutofit/>
          </a:bodyPr>
          <a:lstStyle>
            <a:lvl1pPr>
              <a:defRPr kumimoji="0" lang="zh-CN" altLang="en-US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ctrTitle" idx="14" hasCustomPrompt="1"/>
            <p:custDataLst>
              <p:tags r:id="rId13"/>
            </p:custDataLst>
          </p:nvPr>
        </p:nvSpPr>
        <p:spPr>
          <a:xfrm>
            <a:off x="3858260" y="3406457"/>
            <a:ext cx="4475480" cy="688340"/>
          </a:xfrm>
        </p:spPr>
        <p:txBody>
          <a:bodyPr vert="horz" wrap="square" lIns="90170" tIns="46990" rIns="90170" bIns="0" rtlCol="0" anchor="b" anchorCtr="0">
            <a:normAutofit/>
          </a:bodyPr>
          <a:lstStyle>
            <a:lvl1pPr>
              <a:defRPr kumimoji="0" lang="zh-CN" altLang="en-US" sz="2800" b="0" i="0" spc="3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0307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34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03077"/>
          </a:xfrm>
          <a:prstGeom prst="rect">
            <a:avLst/>
          </a:prstGeom>
        </p:spPr>
      </p:pic>
      <p:pic>
        <p:nvPicPr>
          <p:cNvPr id="10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34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354923"/>
            <a:ext cx="720090" cy="50307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0307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34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03077"/>
          </a:xfrm>
          <a:prstGeom prst="rect">
            <a:avLst/>
          </a:prstGeom>
        </p:spPr>
      </p:pic>
      <p:pic>
        <p:nvPicPr>
          <p:cNvPr id="7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34568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03077"/>
          </a:xfrm>
          <a:prstGeom prst="rect">
            <a:avLst/>
          </a:prstGeom>
        </p:spPr>
      </p:pic>
      <p:pic>
        <p:nvPicPr>
          <p:cNvPr id="6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3456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 idx="14" hasCustomPrompt="1"/>
            <p:custDataLst>
              <p:tags r:id="rId8"/>
            </p:custDataLst>
          </p:nvPr>
        </p:nvSpPr>
        <p:spPr>
          <a:xfrm>
            <a:off x="3590883" y="2252773"/>
            <a:ext cx="5365750" cy="1398905"/>
          </a:xfrm>
        </p:spPr>
        <p:txBody>
          <a:bodyPr vert="horz" wrap="square" lIns="90170" tIns="46990" rIns="90170" bIns="0" rtlCol="0" anchor="b" anchorCtr="0">
            <a:normAutofit/>
          </a:bodyPr>
          <a:lstStyle>
            <a:lvl1pPr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9"/>
            </p:custDataLst>
          </p:nvPr>
        </p:nvSpPr>
        <p:spPr>
          <a:xfrm>
            <a:off x="3590250" y="3862499"/>
            <a:ext cx="5366385" cy="448945"/>
          </a:xfrm>
          <a:prstGeom prst="rect">
            <a:avLst/>
          </a:prstGeom>
        </p:spPr>
        <p:txBody>
          <a:bodyPr vert="horz" wrap="square" lIns="90170" tIns="46990" rIns="90170" bIns="46990" rtlCol="0" anchor="t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dist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单击此处编辑文本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03077"/>
          </a:xfrm>
          <a:prstGeom prst="rect">
            <a:avLst/>
          </a:prstGeom>
        </p:spPr>
      </p:pic>
      <p:pic>
        <p:nvPicPr>
          <p:cNvPr id="6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34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03077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434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50307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03077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434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03077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434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354923"/>
            <a:ext cx="720090" cy="503077"/>
          </a:xfrm>
          <a:prstGeom prst="rect">
            <a:avLst/>
          </a:prstGeom>
        </p:spPr>
      </p:pic>
      <p:pic>
        <p:nvPicPr>
          <p:cNvPr id="10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423432"/>
            <a:ext cx="720090" cy="434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726078"/>
            <a:ext cx="1620202" cy="1131922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880222"/>
            <a:ext cx="1620202" cy="97777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tags" Target="../tags/tag17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7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72.xml"/><Relationship Id="rId13" Type="http://schemas.openxmlformats.org/officeDocument/2006/relationships/slideLayout" Target="../slideLayouts/slideLayout18.xml"/><Relationship Id="rId12" Type="http://schemas.openxmlformats.org/officeDocument/2006/relationships/tags" Target="../tags/tag175.xml"/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1" Type="http://schemas.openxmlformats.org/officeDocument/2006/relationships/tags" Target="../tags/tag171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77.xml"/><Relationship Id="rId2" Type="http://schemas.openxmlformats.org/officeDocument/2006/relationships/image" Target="../media/image22.png"/><Relationship Id="rId1" Type="http://schemas.openxmlformats.org/officeDocument/2006/relationships/tags" Target="../tags/tag17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14.xml"/><Relationship Id="rId1" Type="http://schemas.openxmlformats.org/officeDocument/2006/relationships/tags" Target="../tags/tag178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2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47.xml"/><Relationship Id="rId2" Type="http://schemas.openxmlformats.org/officeDocument/2006/relationships/image" Target="../media/image9.png"/><Relationship Id="rId1" Type="http://schemas.openxmlformats.org/officeDocument/2006/relationships/tags" Target="../tags/tag14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49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14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51.xml"/><Relationship Id="rId2" Type="http://schemas.openxmlformats.org/officeDocument/2006/relationships/image" Target="../media/image12.png"/><Relationship Id="rId1" Type="http://schemas.openxmlformats.org/officeDocument/2006/relationships/tags" Target="../tags/tag15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55.xml"/><Relationship Id="rId2" Type="http://schemas.openxmlformats.org/officeDocument/2006/relationships/image" Target="../media/image14.png"/><Relationship Id="rId1" Type="http://schemas.openxmlformats.org/officeDocument/2006/relationships/tags" Target="../tags/tag15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tags" Target="../tags/tag15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5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57.xml"/><Relationship Id="rId13" Type="http://schemas.openxmlformats.org/officeDocument/2006/relationships/slideLayout" Target="../slideLayouts/slideLayout18.xml"/><Relationship Id="rId12" Type="http://schemas.openxmlformats.org/officeDocument/2006/relationships/tags" Target="../tags/tag160.xml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" Type="http://schemas.openxmlformats.org/officeDocument/2006/relationships/tags" Target="../tags/tag15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tags" Target="../tags/tag16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6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62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165.xml"/><Relationship Id="rId1" Type="http://schemas.openxmlformats.org/officeDocument/2006/relationships/tags" Target="../tags/tag16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tags" Target="../tags/tag16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6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67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170.xml"/><Relationship Id="rId1" Type="http://schemas.openxmlformats.org/officeDocument/2006/relationships/tags" Target="../tags/tag1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dirty="0"/>
              <a:t>学习汇报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4"/>
            <p:custDataLst>
              <p:tags r:id="rId2"/>
            </p:custDataLst>
          </p:nvPr>
        </p:nvSpPr>
        <p:spPr>
          <a:xfrm>
            <a:off x="7456170" y="3268980"/>
            <a:ext cx="1353820" cy="61214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2400" dirty="0"/>
              <a:t>李增耀</a:t>
            </a:r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354923"/>
            <a:ext cx="720090" cy="503077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423432"/>
            <a:ext cx="720090" cy="434568"/>
          </a:xfrm>
          <a:prstGeom prst="rect">
            <a:avLst/>
          </a:prstGeom>
        </p:spPr>
      </p:pic>
      <p:sp>
        <p:nvSpPr>
          <p:cNvPr id="5" name="Title 6"/>
          <p:cNvSpPr txBox="1"/>
          <p:nvPr>
            <p:custDataLst>
              <p:tags r:id="rId8"/>
            </p:custDataLst>
          </p:nvPr>
        </p:nvSpPr>
        <p:spPr>
          <a:xfrm>
            <a:off x="608330" y="76200"/>
            <a:ext cx="10974705" cy="7620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24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Knowledge Distillation from Internal Representations</a:t>
            </a:r>
            <a:endParaRPr altLang="zh-CN" sz="240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4640" y="4068445"/>
            <a:ext cx="4678680" cy="25876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18385" y="5469255"/>
            <a:ext cx="4022725" cy="1032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/>
              <a:t>在测试集中，我们的内部蒸馏结果始终优于标准</a:t>
            </a:r>
            <a:r>
              <a:rPr lang="en-US" altLang="zh-CN"/>
              <a:t>soft target</a:t>
            </a:r>
            <a:r>
              <a:rPr lang="zh-CN" altLang="en-US"/>
              <a:t>蒸馏。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330" y="1180465"/>
            <a:ext cx="4438015" cy="3660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67120" y="914400"/>
            <a:ext cx="4584700" cy="315785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67080" y="755015"/>
            <a:ext cx="10911840" cy="488950"/>
          </a:xfrm>
          <a:prstGeom prst="rect">
            <a:avLst/>
          </a:prstGeom>
          <a:noFill/>
        </p:spPr>
        <p:txBody>
          <a:bodyPr vert="horz" wrap="square" lIns="90170" tIns="46990" rIns="90170" bIns="46990" rtlCol="0" anchor="b" anchorCtr="0">
            <a:normAutofit fontScale="25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sz="96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Deep Mutual Learning</a:t>
            </a:r>
            <a:r>
              <a:rPr lang="zh-CN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CVP</a:t>
            </a:r>
            <a:r>
              <a:rPr lang="en-US" altLang="zh-CN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R2017</a:t>
            </a:r>
            <a:r>
              <a:rPr lang="zh-CN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zh-CN" sz="9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130" y="3451225"/>
            <a:ext cx="7825740" cy="2735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67080" y="1360805"/>
            <a:ext cx="9476740" cy="1751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/>
              <a:t>本文提出了一种深度相互学习策略(deep mutual learning, DML)，在此策略中，一组</a:t>
            </a:r>
            <a:r>
              <a:rPr lang="zh-CN" altLang="en-US">
                <a:solidFill>
                  <a:srgbClr val="FF0000"/>
                </a:solidFill>
              </a:rPr>
              <a:t>学生网络</a:t>
            </a:r>
            <a:r>
              <a:rPr lang="zh-CN" altLang="en-US"/>
              <a:t>在整个训练过程中</a:t>
            </a:r>
            <a:r>
              <a:rPr lang="zh-CN" altLang="en-US">
                <a:solidFill>
                  <a:srgbClr val="FF0000"/>
                </a:solidFill>
              </a:rPr>
              <a:t>相互学习、相互指导</a:t>
            </a:r>
            <a:r>
              <a:rPr lang="zh-CN" altLang="en-US"/>
              <a:t>，而不是静态的预先定义好教师和学生之间的单向转换通路。作者通过在CIFAR-100和Market-1501数据集上的实验，表明DML网络在分类和任务重识别任务中的有效性。更重要的是，DML的成功揭示了没有强大的教师网络是可行的，相互学习的对象是由一个个简单的学生网络组成的集合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67080" y="755015"/>
            <a:ext cx="10911840" cy="488950"/>
          </a:xfrm>
          <a:prstGeom prst="rect">
            <a:avLst/>
          </a:prstGeom>
          <a:noFill/>
        </p:spPr>
        <p:txBody>
          <a:bodyPr vert="horz" wrap="square" lIns="90170" tIns="46990" rIns="90170" bIns="46990" rtlCol="0" anchor="b" anchorCtr="0">
            <a:normAutofit fontScale="25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sz="96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Deep Mutual Learning</a:t>
            </a:r>
            <a:r>
              <a:rPr lang="zh-CN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CVP</a:t>
            </a:r>
            <a:r>
              <a:rPr lang="en-US" altLang="zh-CN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zh-CN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zh-CN" sz="9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260" y="3641090"/>
            <a:ext cx="4826000" cy="1101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120" y="4961890"/>
            <a:ext cx="3510280" cy="6356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0120" y="5816600"/>
            <a:ext cx="3491230" cy="6578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9625" y="2687955"/>
            <a:ext cx="4206240" cy="974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7425" y="1816735"/>
            <a:ext cx="2933065" cy="8667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9930" y="1191895"/>
            <a:ext cx="1471930" cy="4203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9420" y="1448435"/>
            <a:ext cx="1517015" cy="3143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67080" y="1448435"/>
            <a:ext cx="37166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给定来自 </a:t>
            </a:r>
            <a:r>
              <a:rPr lang="en-US" altLang="zh-CN"/>
              <a:t>M</a:t>
            </a:r>
            <a:r>
              <a:rPr lang="zh-CN" altLang="en-US"/>
              <a:t>个类别的 </a:t>
            </a:r>
            <a:r>
              <a:rPr lang="en-US" altLang="zh-CN"/>
              <a:t>N</a:t>
            </a:r>
            <a:r>
              <a:rPr lang="zh-CN" altLang="en-US"/>
              <a:t>个样本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722745" y="124396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对应的标签集合为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67080" y="2021205"/>
            <a:ext cx="5334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θ1网络中某个样本</a:t>
            </a:r>
            <a:r>
              <a:rPr lang="en-US" altLang="zh-CN"/>
              <a:t>x</a:t>
            </a:r>
            <a:r>
              <a:rPr lang="en-US" altLang="zh-CN" baseline="-25000"/>
              <a:t>i</a:t>
            </a:r>
            <a:r>
              <a:rPr lang="zh-CN" altLang="en-US"/>
              <a:t> 属于类别</a:t>
            </a:r>
            <a:r>
              <a:rPr lang="en-US" altLang="zh-CN"/>
              <a:t>M</a:t>
            </a:r>
            <a:r>
              <a:rPr lang="zh-CN" altLang="en-US"/>
              <a:t>的概率可以表示为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900160" y="1883410"/>
            <a:ext cx="29451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z</a:t>
            </a:r>
            <a:r>
              <a:rPr lang="en-US" altLang="zh-CN" baseline="30000"/>
              <a:t>m</a:t>
            </a:r>
            <a:r>
              <a:rPr lang="zh-CN" altLang="en-US"/>
              <a:t>是θ1网络中经过softmax层前输出的预测概率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27405" y="2853055"/>
            <a:ext cx="47917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多目标分类任务而言，θ1网络的目标函数</a:t>
            </a:r>
            <a:r>
              <a:rPr lang="zh-CN" altLang="en-US"/>
              <a:t>为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27405" y="4818380"/>
            <a:ext cx="46894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对于θ1网络来说，此时总的损失函数就由两部分构成：自身监督损失函数，来自θ2网络的匹配损失函数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67080" y="3662680"/>
            <a:ext cx="52679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KL 散度是一种衡量两个概率分布的匹配程度的指标，两个分布差异越大，KL散度越大。作者采用KL散度，衡量这两个网络的预测p1和p2是否匹配。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67080" y="5857875"/>
            <a:ext cx="52177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结果：通过这种方法，我们可以获得紧凑的网络，其性能优于从静态教师网络中</a:t>
            </a:r>
            <a:r>
              <a:rPr lang="zh-CN" altLang="en-US"/>
              <a:t>蒸馏的网络。</a:t>
            </a:r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1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marL="0" indent="0" algn="dist">
              <a:buNone/>
            </a:pPr>
            <a:r>
              <a:rPr lang="zh-CN" altLang="en-US" dirty="0"/>
              <a:t>单/击/此/处/添/加/副/标/题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294967295"/>
            <p:custDataLst>
              <p:tags r:id="rId1"/>
            </p:custDataLst>
          </p:nvPr>
        </p:nvSpPr>
        <p:spPr>
          <a:xfrm>
            <a:off x="640080" y="628015"/>
            <a:ext cx="10911840" cy="488950"/>
          </a:xfrm>
          <a:noFill/>
        </p:spPr>
        <p:txBody>
          <a:bodyPr wrap="square" lIns="90170" tIns="46990" rIns="90170" bIns="46990" rtlCol="0" anchor="b" anchorCtr="0">
            <a:normAutofit fontScale="25000"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FITNETS: HINTS FOR THIN DEEP NETS</a:t>
            </a:r>
            <a:r>
              <a:rPr lang="zh-CN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ICLR2015</a:t>
            </a:r>
            <a:r>
              <a:rPr lang="zh-CN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zh-CN" sz="9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0080" y="1196340"/>
            <a:ext cx="670687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/>
              <a:t>知识蒸馏方法旨在获得小型且快速执行的模型。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45" y="2599055"/>
            <a:ext cx="9791700" cy="38709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40080" y="1699260"/>
            <a:ext cx="9103995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>
                <a:sym typeface="+mn-ea"/>
              </a:rPr>
              <a:t>本文提出了一个新的框架，通过引入来自教师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隐藏层的中间特征</a:t>
            </a:r>
            <a:r>
              <a:rPr lang="zh-CN" altLang="en-US">
                <a:sym typeface="+mn-ea"/>
              </a:rPr>
              <a:t>来指导学生的训练过程，将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广和深</a:t>
            </a:r>
            <a:r>
              <a:rPr lang="zh-CN" altLang="en-US">
                <a:sym typeface="+mn-ea"/>
              </a:rPr>
              <a:t>的网络压缩为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细和更深</a:t>
            </a:r>
            <a:r>
              <a:rPr lang="zh-CN" altLang="en-US">
                <a:sym typeface="+mn-ea"/>
              </a:rPr>
              <a:t>的网络。模型使用中间特征和</a:t>
            </a:r>
            <a:r>
              <a:rPr lang="en-US" altLang="zh-CN">
                <a:sym typeface="+mn-ea"/>
              </a:rPr>
              <a:t>soft target</a:t>
            </a:r>
            <a:r>
              <a:rPr lang="zh-CN" altLang="en-US">
                <a:sym typeface="+mn-ea"/>
              </a:rPr>
              <a:t>，以较少的参数来训练非常深入的学生模型，这可以比他们的老师更好地概括和运行得更快。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294967295"/>
            <p:custDataLst>
              <p:tags r:id="rId1"/>
            </p:custDataLst>
          </p:nvPr>
        </p:nvSpPr>
        <p:spPr>
          <a:xfrm>
            <a:off x="640080" y="628015"/>
            <a:ext cx="10911840" cy="488950"/>
          </a:xfrm>
          <a:noFill/>
        </p:spPr>
        <p:txBody>
          <a:bodyPr wrap="square" lIns="90170" tIns="46990" rIns="90170" bIns="46990" rtlCol="0" anchor="b" anchorCtr="0">
            <a:normAutofit fontScale="25000"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FITNETS: HINTS FOR THIN DEEP NETS</a:t>
            </a:r>
            <a:r>
              <a:rPr lang="zh-CN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ICLR</a:t>
            </a:r>
            <a:r>
              <a:rPr lang="zh-CN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zh-CN" sz="9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0080" y="1468120"/>
            <a:ext cx="7330440" cy="1419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/>
              <a:t>考虑到教师网络通常比FitNet更宽，选定的提示层可能比引导层有更多的输出。因此，我们向引导层</a:t>
            </a:r>
            <a:r>
              <a:rPr lang="zh-CN" altLang="en-US">
                <a:solidFill>
                  <a:srgbClr val="FF0000"/>
                </a:solidFill>
              </a:rPr>
              <a:t>添加了一个回归器</a:t>
            </a:r>
            <a:r>
              <a:rPr lang="zh-CN" altLang="en-US"/>
              <a:t>，其输出与提示层的大小匹配。然后，我们通过最小化以下损失函数来训练从第一层到引导层的FitNet参数以及回归器参数：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970020"/>
            <a:ext cx="4960620" cy="541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032760"/>
            <a:ext cx="8229600" cy="7924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40080" y="4968875"/>
            <a:ext cx="7446010" cy="755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/>
              <a:t>结论：在CIFAR-10上，参数少近10.4倍的深度学生网络比更大、最先进的教师网络表现</a:t>
            </a:r>
            <a:r>
              <a:rPr lang="zh-CN" altLang="en-US">
                <a:sym typeface="+mn-ea"/>
              </a:rPr>
              <a:t>相当甚至更好</a:t>
            </a:r>
            <a:r>
              <a:rPr lang="zh-CN" altLang="en-US"/>
              <a:t>。 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294967295"/>
            <p:custDataLst>
              <p:tags r:id="rId1"/>
            </p:custDataLst>
          </p:nvPr>
        </p:nvSpPr>
        <p:spPr>
          <a:xfrm>
            <a:off x="640080" y="628015"/>
            <a:ext cx="10911840" cy="488950"/>
          </a:xfrm>
          <a:noFill/>
        </p:spPr>
        <p:txBody>
          <a:bodyPr wrap="square" lIns="90170" tIns="46990" rIns="90170" bIns="46990" rtlCol="0" anchor="b" anchorCtr="0">
            <a:normAutofit fontScale="25000"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sz="96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N2N LEARNING: NETWORK TO NETWORK COMPRESSION VIA POLICY GRADIENT REINFORCEMENT</a:t>
            </a:r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 </a:t>
            </a:r>
            <a:r>
              <a:rPr sz="96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LEARNING</a:t>
            </a:r>
            <a:r>
              <a:rPr lang="zh-CN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ICLR2017</a:t>
            </a:r>
            <a:r>
              <a:rPr lang="zh-CN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zh-CN" sz="9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0080" y="1236980"/>
            <a:ext cx="107353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利用强化学习，对网络进行</a:t>
            </a:r>
            <a:r>
              <a:rPr lang="zh-CN" altLang="en-US">
                <a:solidFill>
                  <a:srgbClr val="FF0000"/>
                </a:solidFill>
              </a:rPr>
              <a:t>裁剪</a:t>
            </a:r>
            <a:r>
              <a:rPr lang="zh-CN" altLang="en-US"/>
              <a:t>，从Layer Removal和Layer Shrinkage两个维度进行裁剪。 第一阶段，一个循环策略网络从大型“教师”模型中</a:t>
            </a:r>
            <a:r>
              <a:rPr lang="zh-CN" altLang="en-US">
                <a:solidFill>
                  <a:srgbClr val="FF0000"/>
                </a:solidFill>
              </a:rPr>
              <a:t>移除层</a:t>
            </a:r>
            <a:r>
              <a:rPr lang="zh-CN" altLang="en-US"/>
              <a:t>。在第二阶段，另一个循环策略网络小心地</a:t>
            </a:r>
            <a:r>
              <a:rPr lang="zh-CN" altLang="en-US">
                <a:solidFill>
                  <a:srgbClr val="FF0000"/>
                </a:solidFill>
              </a:rPr>
              <a:t>减小每个剩余层的大小</a:t>
            </a:r>
            <a:r>
              <a:rPr lang="zh-CN" altLang="en-US"/>
              <a:t>。然后对生成的网络进行评估以获得奖励——基于网络的准确性和压缩程度的分数。该方法使用这</a:t>
            </a:r>
            <a:r>
              <a:rPr lang="zh-CN" altLang="en-US"/>
              <a:t>种带有策略梯度的奖励信号来训练策略，以找到一个局部最优的学生网络。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780" y="2364105"/>
            <a:ext cx="7924800" cy="38938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3090" y="1116965"/>
            <a:ext cx="8465820" cy="49453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0080" y="6062345"/>
            <a:ext cx="51168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结果：ResNet-34上实现了10倍的压缩。</a:t>
            </a:r>
            <a:endParaRPr lang="zh-CN" altLang="en-US"/>
          </a:p>
        </p:txBody>
      </p:sp>
      <p:sp>
        <p:nvSpPr>
          <p:cNvPr id="5" name="Text Placeholder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67080" y="755015"/>
            <a:ext cx="10911840" cy="488950"/>
          </a:xfrm>
          <a:prstGeom prst="rect">
            <a:avLst/>
          </a:prstGeom>
          <a:noFill/>
        </p:spPr>
        <p:txBody>
          <a:bodyPr vert="horz" wrap="square" lIns="90170" tIns="46990" rIns="90170" bIns="46990" rtlCol="0" anchor="b" anchorCtr="0">
            <a:normAutofit fontScale="25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sz="96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N2N LEARNING: NETWORK TO NETWORK COMPRESSION VIA POLICY GRADIENT REINFORCEMENT</a:t>
            </a:r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 </a:t>
            </a:r>
            <a:r>
              <a:rPr sz="96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LEARNING</a:t>
            </a:r>
            <a:r>
              <a:rPr lang="zh-CN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ICLR</a:t>
            </a:r>
            <a:r>
              <a:rPr lang="zh-CN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zh-CN" sz="9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294967295"/>
            <p:custDataLst>
              <p:tags r:id="rId1"/>
            </p:custDataLst>
          </p:nvPr>
        </p:nvSpPr>
        <p:spPr>
          <a:xfrm>
            <a:off x="640080" y="628015"/>
            <a:ext cx="10911840" cy="488950"/>
          </a:xfrm>
          <a:noFill/>
        </p:spPr>
        <p:txBody>
          <a:bodyPr wrap="square" lIns="90170" tIns="46990" rIns="90170" bIns="46990" rtlCol="0" anchor="b" anchorCtr="0">
            <a:normAutofit fontScale="25000"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Knowledge Distillation from Internal Representations</a:t>
            </a:r>
            <a:r>
              <a:rPr lang="zh-CN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AAAI2020</a:t>
            </a:r>
            <a:r>
              <a:rPr lang="zh-CN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zh-CN" sz="9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0080" y="1469390"/>
            <a:ext cx="5674360" cy="2802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/>
              <a:t>当教师相当庞大时，并不能保证教师的内部知识会转移到学生身上；即使学生很接近地匹配</a:t>
            </a:r>
            <a:r>
              <a:rPr lang="en-US" altLang="zh-CN"/>
              <a:t>soft target</a:t>
            </a:r>
            <a:r>
              <a:rPr lang="zh-CN" altLang="en-US"/>
              <a:t>，其</a:t>
            </a:r>
            <a:r>
              <a:rPr lang="zh-CN" altLang="en-US">
                <a:solidFill>
                  <a:srgbClr val="FF0000"/>
                </a:solidFill>
              </a:rPr>
              <a:t>内部表示也可能会有很大的不同</a:t>
            </a:r>
            <a:r>
              <a:rPr lang="zh-CN" altLang="en-US"/>
              <a:t>。</a:t>
            </a:r>
            <a:endParaRPr lang="zh-CN" altLang="en-US"/>
          </a:p>
          <a:p>
            <a:pPr>
              <a:lnSpc>
                <a:spcPct val="140000"/>
              </a:lnSpc>
            </a:pP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这种内部的不匹配会</a:t>
            </a:r>
            <a:r>
              <a:rPr lang="zh-CN" altLang="en-US">
                <a:solidFill>
                  <a:srgbClr val="FF0000"/>
                </a:solidFill>
              </a:rPr>
              <a:t>破坏</a:t>
            </a:r>
            <a:r>
              <a:rPr lang="zh-CN" altLang="en-US"/>
              <a:t>原本打算从</a:t>
            </a:r>
            <a:r>
              <a:rPr lang="zh-CN" altLang="en-US">
                <a:solidFill>
                  <a:srgbClr val="FF0000"/>
                </a:solidFill>
              </a:rPr>
              <a:t>教师转移到学生身上的泛化能力</a:t>
            </a:r>
            <a:r>
              <a:rPr lang="zh-CN" altLang="en-US"/>
              <a:t>。在本文中，作者提出了将一个大型模型（</a:t>
            </a:r>
            <a:r>
              <a:rPr lang="en-US" altLang="zh-CN"/>
              <a:t>Bert</a:t>
            </a:r>
            <a:r>
              <a:rPr lang="zh-CN" altLang="en-US"/>
              <a:t>）的内部表示提取为一个简化</a:t>
            </a:r>
            <a:r>
              <a:rPr lang="zh-CN" altLang="en-US"/>
              <a:t>版本。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0080" y="4537075"/>
            <a:ext cx="5674995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/>
              <a:t>图显示了一个具有两倍于学生层数的教师，其中彩色框表示向学生教授教师内部表示的层。在这种情况下，学生将两层压缩为一层，同时保留跨教师层的语言行为。 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480" y="1469390"/>
            <a:ext cx="4663440" cy="46710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354923"/>
            <a:ext cx="720090" cy="503077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423432"/>
            <a:ext cx="720090" cy="434568"/>
          </a:xfrm>
          <a:prstGeom prst="rect">
            <a:avLst/>
          </a:prstGeom>
        </p:spPr>
      </p:pic>
      <p:sp>
        <p:nvSpPr>
          <p:cNvPr id="5" name="Title 6"/>
          <p:cNvSpPr txBox="1"/>
          <p:nvPr>
            <p:custDataLst>
              <p:tags r:id="rId8"/>
            </p:custDataLst>
          </p:nvPr>
        </p:nvSpPr>
        <p:spPr>
          <a:xfrm>
            <a:off x="608330" y="76200"/>
            <a:ext cx="10974705" cy="7620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24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Knowledge Distillation from Internal Representations</a:t>
            </a:r>
            <a:endParaRPr altLang="zh-CN" sz="240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6500" y="2647950"/>
            <a:ext cx="2870200" cy="8331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07695" y="4695825"/>
            <a:ext cx="503618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/>
              <a:t>KL</a:t>
            </a:r>
            <a:r>
              <a:rPr lang="zh-CN" altLang="en-US"/>
              <a:t>散度：强迫自注意概率分布之间的差异尽可能小，可以保持学生的语言行为。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08330" y="3633470"/>
            <a:ext cx="503618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/>
              <a:t>L</a:t>
            </a:r>
            <a:r>
              <a:rPr lang="zh-CN" altLang="en-US"/>
              <a:t>是一个序列长度，A是一个自注意矩阵，它包含给定序列中每个</a:t>
            </a:r>
            <a:r>
              <a:rPr lang="en-US" altLang="zh-CN"/>
              <a:t>token</a:t>
            </a:r>
            <a:r>
              <a:rPr lang="zh-CN" altLang="en-US"/>
              <a:t>的概率分布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rcRect t="43750" r="39528" b="4583"/>
          <a:stretch>
            <a:fillRect/>
          </a:stretch>
        </p:blipFill>
        <p:spPr>
          <a:xfrm>
            <a:off x="1206500" y="2155190"/>
            <a:ext cx="3006090" cy="4927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07695" y="1174115"/>
            <a:ext cx="54495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）所有transformer heads的自注意概率的 Kullback-Leibler (KL) 散度损失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17945" y="1878330"/>
            <a:ext cx="2453640" cy="47498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245225" y="2720975"/>
            <a:ext cx="609282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/>
              <a:t>hT 和 hS 是教师和学生的 [CLS] 标记的隐藏向量表示</a:t>
            </a:r>
            <a:endParaRPr lang="zh-CN" altLang="en-US"/>
          </a:p>
          <a:p>
            <a:pPr>
              <a:lnSpc>
                <a:spcPct val="120000"/>
              </a:lnSpc>
            </a:pP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133465" y="1174115"/>
            <a:ext cx="57892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）给定层的 [CLS] 激活向量之间的余弦相似度损失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245225" y="3633470"/>
            <a:ext cx="5226685" cy="755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/>
              <a:t>使用这个额外的</a:t>
            </a:r>
            <a:r>
              <a:rPr lang="zh-CN" altLang="en-US"/>
              <a:t>损失，我们可以规范化样本的上下文表示，使其与老师提供的上下文表示相似。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354923"/>
            <a:ext cx="720090" cy="503077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423432"/>
            <a:ext cx="720090" cy="434568"/>
          </a:xfrm>
          <a:prstGeom prst="rect">
            <a:avLst/>
          </a:prstGeom>
        </p:spPr>
      </p:pic>
      <p:sp>
        <p:nvSpPr>
          <p:cNvPr id="5" name="Title 6"/>
          <p:cNvSpPr txBox="1"/>
          <p:nvPr>
            <p:custDataLst>
              <p:tags r:id="rId8"/>
            </p:custDataLst>
          </p:nvPr>
        </p:nvSpPr>
        <p:spPr>
          <a:xfrm>
            <a:off x="608330" y="76200"/>
            <a:ext cx="10974705" cy="7620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24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Knowledge Distillation from Internal Representations</a:t>
            </a:r>
            <a:endParaRPr altLang="zh-CN" sz="240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9595" y="1093470"/>
            <a:ext cx="4663440" cy="46710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51840" y="1329055"/>
            <a:ext cx="5869305" cy="4741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/>
              <a:t>三种</a:t>
            </a:r>
            <a:r>
              <a:rPr lang="zh-CN" altLang="en-US"/>
              <a:t>方法：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Internal distillation of all layers：学生的所有层都经过优化，以匹配每个时期老师的层。在图1中，蒸馏</a:t>
            </a:r>
            <a:r>
              <a:rPr lang="zh-CN" altLang="en-US">
                <a:solidFill>
                  <a:srgbClr val="FF0000"/>
                </a:solidFill>
              </a:rPr>
              <a:t>同时发生</a:t>
            </a:r>
            <a:r>
              <a:rPr lang="zh-CN" altLang="en-US"/>
              <a:t>在圈出的数字</a:t>
            </a:r>
            <a:r>
              <a:rPr lang="zh-CN" altLang="en-US">
                <a:solidFill>
                  <a:srgbClr val="FF0000"/>
                </a:solidFill>
              </a:rPr>
              <a:t>1、2、3和4</a:t>
            </a:r>
            <a:r>
              <a:rPr lang="zh-CN" altLang="en-US"/>
              <a:t>上。</a:t>
            </a:r>
            <a:endParaRPr lang="zh-CN" altLang="en-US"/>
          </a:p>
          <a:p>
            <a:pPr>
              <a:lnSpc>
                <a:spcPct val="120000"/>
              </a:lnSpc>
            </a:pP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Progressive internal distillation (PID)：我们首先从底层(接近输入)提取知识，逐步移动到上层，直到模型只关注分级蒸馏。一次只能优化一个层。在图1中，损失将由过渡</a:t>
            </a:r>
            <a:r>
              <a:rPr lang="zh-CN" altLang="en-US">
                <a:solidFill>
                  <a:srgbClr val="FF0000"/>
                </a:solidFill>
              </a:rPr>
              <a:t>1→2→3→4</a:t>
            </a:r>
            <a:r>
              <a:rPr lang="zh-CN" altLang="en-US"/>
              <a:t>给出。</a:t>
            </a:r>
            <a:endParaRPr lang="zh-CN" altLang="en-US"/>
          </a:p>
          <a:p>
            <a:pPr>
              <a:lnSpc>
                <a:spcPct val="120000"/>
              </a:lnSpc>
            </a:pP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Stacked internal distillation (SID)：我们首先从底层提取知识，但不是从一层转移到另一层，而是在我们向上移动的过程中，把前一层所产生的损失叠加起来。在图1中，损失是由变换</a:t>
            </a:r>
            <a:r>
              <a:rPr lang="zh-CN" altLang="en-US">
                <a:solidFill>
                  <a:srgbClr val="FF0000"/>
                </a:solidFill>
              </a:rPr>
              <a:t>1→1 + 2→1 + 2 + 3→4</a:t>
            </a:r>
            <a:r>
              <a:rPr lang="zh-CN" altLang="en-US"/>
              <a:t>决定的。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08330" y="899795"/>
            <a:ext cx="91516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学生模型的第一层使用 BERT 基础模型第二层的参数进行初始化。</a:t>
            </a:r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354923"/>
            <a:ext cx="720090" cy="503077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423432"/>
            <a:ext cx="720090" cy="434568"/>
          </a:xfrm>
          <a:prstGeom prst="rect">
            <a:avLst/>
          </a:prstGeom>
        </p:spPr>
      </p:pic>
      <p:sp>
        <p:nvSpPr>
          <p:cNvPr id="5" name="Title 6"/>
          <p:cNvSpPr txBox="1"/>
          <p:nvPr>
            <p:custDataLst>
              <p:tags r:id="rId8"/>
            </p:custDataLst>
          </p:nvPr>
        </p:nvSpPr>
        <p:spPr>
          <a:xfrm>
            <a:off x="608330" y="76200"/>
            <a:ext cx="10974705" cy="7620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24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Knowledge Distillation from Internal Representations</a:t>
            </a:r>
            <a:endParaRPr altLang="zh-CN" sz="240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0815" y="1969135"/>
            <a:ext cx="9311005" cy="42722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4205" y="1310640"/>
            <a:ext cx="8916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数据集：GLUE基准的四个数据集</a:t>
            </a:r>
            <a:r>
              <a:rPr lang="en-US" altLang="zh-CN"/>
              <a:t>——</a:t>
            </a:r>
            <a:r>
              <a:rPr lang="zh-CN" altLang="en-US"/>
              <a:t>CoLA、</a:t>
            </a:r>
            <a:r>
              <a:rPr lang="en-US" altLang="zh-CN"/>
              <a:t>QQP</a:t>
            </a:r>
            <a:r>
              <a:rPr lang="zh-CN" altLang="en-US"/>
              <a:t>、</a:t>
            </a:r>
            <a:r>
              <a:rPr lang="en-US" altLang="zh-CN"/>
              <a:t>MRPC</a:t>
            </a:r>
            <a:r>
              <a:rPr lang="zh-CN" altLang="en-US"/>
              <a:t>、</a:t>
            </a:r>
            <a:r>
              <a:rPr lang="en-US" altLang="zh-CN"/>
              <a:t>RTE</a:t>
            </a:r>
            <a:endParaRPr lang="en-US" altLang="zh-CN"/>
          </a:p>
        </p:txBody>
      </p:sp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1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3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7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7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427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7、20、21、22、23、24、28、30、34、38"/>
</p:tagLst>
</file>

<file path=ppt/tags/tag143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数据分析总结"/>
  <p:tag name="KSO_WM_TEMPLATE_CATEGORY" val="custom"/>
  <p:tag name="KSO_WM_TEMPLATE_INDEX" val="20204427"/>
  <p:tag name="KSO_WM_UNIT_ID" val="custom20204427_1*a*1"/>
  <p:tag name="KSO_WM_UNIT_ISNUMDGMTITLE" val="0"/>
</p:tagLst>
</file>

<file path=ppt/tags/tag144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击此处输入你的副标题，文字是您思想的提炼。"/>
  <p:tag name="KSO_WM_TEMPLATE_CATEGORY" val="custom"/>
  <p:tag name="KSO_WM_TEMPLATE_INDEX" val="20204427"/>
  <p:tag name="KSO_WM_UNIT_ID" val="custom20204427_1*b*1"/>
  <p:tag name="KSO_WM_UNIT_ISNUMDGMTITLE" val="0"/>
</p:tagLst>
</file>

<file path=ppt/tags/tag145.xml><?xml version="1.0" encoding="utf-8"?>
<p:tagLst xmlns:p="http://schemas.openxmlformats.org/presentationml/2006/main">
  <p:tag name="KSO_WM_BEAUTIFY_FLAG" val="#wm#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427"/>
  <p:tag name="KSO_WM_SLIDE_ID" val="custom20204427_1"/>
  <p:tag name="KSO_WM_TEMPLATE_MASTER_THUMB_INDEX" val="12"/>
  <p:tag name="KSO_WM_TEMPLATE_THUMBS_INDEX" val="1、4、7、9、12、17、20、21、22、23、24、28、30、34、38"/>
  <p:tag name="KSO_WM_SPECIAL_SOURCE" val="bdnull"/>
</p:tagLst>
</file>

<file path=ppt/tags/tag146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壹"/>
  <p:tag name="KSO_WM_TEMPLATE_CATEGORY" val="custom"/>
  <p:tag name="KSO_WM_TEMPLATE_INDEX" val="20204427"/>
  <p:tag name="KSO_WM_UNIT_ID" val="custom20204427_7*e*1"/>
</p:tagLst>
</file>

<file path=ppt/tags/tag147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b_e"/>
  <p:tag name="KSO_WM_SLIDE_LAYOUT_CNT" val="1_1_1"/>
  <p:tag name="KSO_WM_TEMPLATE_MASTER_TYPE" val="1"/>
  <p:tag name="KSO_WM_TEMPLATE_COLOR_TYPE" val="1"/>
  <p:tag name="KSO_WM_TEMPLATE_CATEGORY" val="custom"/>
  <p:tag name="KSO_WM_TEMPLATE_INDEX" val="20204427"/>
  <p:tag name="KSO_WM_SLIDE_ID" val="custom20204427_7"/>
  <p:tag name="KSO_WM_SPECIAL_SOURCE" val="bdnull"/>
</p:tagLst>
</file>

<file path=ppt/tags/tag14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壹"/>
  <p:tag name="KSO_WM_TEMPLATE_CATEGORY" val="custom"/>
  <p:tag name="KSO_WM_TEMPLATE_INDEX" val="20204427"/>
  <p:tag name="KSO_WM_UNIT_ID" val="custom20204427_7*e*1"/>
</p:tagLst>
</file>

<file path=ppt/tags/tag149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b_e"/>
  <p:tag name="KSO_WM_SLIDE_LAYOUT_CNT" val="1_1_1"/>
  <p:tag name="KSO_WM_TEMPLATE_MASTER_TYPE" val="1"/>
  <p:tag name="KSO_WM_TEMPLATE_COLOR_TYPE" val="1"/>
  <p:tag name="KSO_WM_TEMPLATE_CATEGORY" val="custom"/>
  <p:tag name="KSO_WM_TEMPLATE_INDEX" val="20204427"/>
  <p:tag name="KSO_WM_SLIDE_ID" val="custom20204427_7"/>
  <p:tag name="KSO_WM_SPECIAL_SOURCE" val="bdnull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壹"/>
  <p:tag name="KSO_WM_TEMPLATE_CATEGORY" val="custom"/>
  <p:tag name="KSO_WM_TEMPLATE_INDEX" val="20204427"/>
  <p:tag name="KSO_WM_UNIT_ID" val="custom20204427_7*e*1"/>
</p:tagLst>
</file>

<file path=ppt/tags/tag151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b_e"/>
  <p:tag name="KSO_WM_SLIDE_LAYOUT_CNT" val="1_1_1"/>
  <p:tag name="KSO_WM_TEMPLATE_MASTER_TYPE" val="1"/>
  <p:tag name="KSO_WM_TEMPLATE_COLOR_TYPE" val="1"/>
  <p:tag name="KSO_WM_TEMPLATE_CATEGORY" val="custom"/>
  <p:tag name="KSO_WM_TEMPLATE_INDEX" val="20204427"/>
  <p:tag name="KSO_WM_SLIDE_ID" val="custom20204427_7"/>
  <p:tag name="KSO_WM_SPECIAL_SOURCE" val="bdnull"/>
</p:tagLst>
</file>

<file path=ppt/tags/tag152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壹"/>
  <p:tag name="KSO_WM_TEMPLATE_CATEGORY" val="custom"/>
  <p:tag name="KSO_WM_TEMPLATE_INDEX" val="20204427"/>
  <p:tag name="KSO_WM_UNIT_ID" val="custom20204427_7*e*1"/>
</p:tagLst>
</file>

<file path=ppt/tags/tag153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b_e"/>
  <p:tag name="KSO_WM_SLIDE_LAYOUT_CNT" val="1_1_1"/>
  <p:tag name="KSO_WM_TEMPLATE_MASTER_TYPE" val="1"/>
  <p:tag name="KSO_WM_TEMPLATE_COLOR_TYPE" val="1"/>
  <p:tag name="KSO_WM_TEMPLATE_CATEGORY" val="custom"/>
  <p:tag name="KSO_WM_TEMPLATE_INDEX" val="20204427"/>
  <p:tag name="KSO_WM_SLIDE_ID" val="custom20204427_7"/>
  <p:tag name="KSO_WM_SPECIAL_SOURCE" val="bdnull"/>
</p:tagLst>
</file>

<file path=ppt/tags/tag154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壹"/>
  <p:tag name="KSO_WM_TEMPLATE_CATEGORY" val="custom"/>
  <p:tag name="KSO_WM_TEMPLATE_INDEX" val="20204427"/>
  <p:tag name="KSO_WM_UNIT_ID" val="custom20204427_7*e*1"/>
</p:tagLst>
</file>

<file path=ppt/tags/tag155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b_e"/>
  <p:tag name="KSO_WM_SLIDE_LAYOUT_CNT" val="1_1_1"/>
  <p:tag name="KSO_WM_TEMPLATE_MASTER_TYPE" val="1"/>
  <p:tag name="KSO_WM_TEMPLATE_COLOR_TYPE" val="1"/>
  <p:tag name="KSO_WM_TEMPLATE_CATEGORY" val="custom"/>
  <p:tag name="KSO_WM_TEMPLATE_INDEX" val="20204427"/>
  <p:tag name="KSO_WM_SLIDE_ID" val="custom20204427_7"/>
  <p:tag name="KSO_WM_SPECIAL_SOURCE" val="bdnull"/>
</p:tagLst>
</file>

<file path=ppt/tags/tag156.xml><?xml version="1.0" encoding="utf-8"?>
<p:tagLst xmlns:p="http://schemas.openxmlformats.org/presentationml/2006/main">
  <p:tag name="KSO_WM_SLIDE_BACKGROUND_TYPE" val="navigation"/>
  <p:tag name="KSO_WM_UNIT_SUBTYPE" val="h"/>
  <p:tag name="KSO_WM_UNIT_TYPE" val="i"/>
  <p:tag name="KSO_WM_UNIT_INDEX" val="1"/>
  <p:tag name="KSO_WM_TEMPLATE_CATEGORY" val="custom"/>
  <p:tag name="KSO_WM_TEMPLATE_INDEX" val="20204427"/>
  <p:tag name="KSO_WM_UNIT_ID" val="custom20204427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navigation"/>
  <p:tag name="KSO_WM_UNIT_TYPE" val="i"/>
  <p:tag name="KSO_WM_UNIT_INDEX" val="2"/>
  <p:tag name="KSO_WM_TEMPLATE_CATEGORY" val="custom"/>
  <p:tag name="KSO_WM_TEMPLATE_INDEX" val="20204427"/>
  <p:tag name="KSO_WM_UNIT_ID" val="custom20204427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navigation"/>
  <p:tag name="KSO_WM_UNIT_TYPE" val="i"/>
  <p:tag name="KSO_WM_UNIT_INDEX" val="3"/>
  <p:tag name="KSO_WM_TEMPLATE_CATEGORY" val="custom"/>
  <p:tag name="KSO_WM_TEMPLATE_INDEX" val="20204427"/>
  <p:tag name="KSO_WM_UNIT_ID" val="custom20204427_8*i*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427"/>
  <p:tag name="KSO_WM_UNIT_ID" val="custom20204427_8*a*1"/>
  <p:tag name="KSO_WM_UNIT_ISNUMDGMTITLE" val="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8"/>
  <p:tag name="KSO_WM_SLIDE_SIZE" val="960*539"/>
  <p:tag name="KSO_WM_SLIDE_POSITION" val="0*0"/>
  <p:tag name="KSO_WM_TAG_VERSION" val="1.0"/>
  <p:tag name="KSO_WM_BEAUTIFY_FLAG" val="#wm#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427"/>
  <p:tag name="KSO_WM_SLIDE_ID" val="custom20204427_8"/>
  <p:tag name="KSO_WM_SPECIAL_SOURCE" val="bdnull"/>
</p:tagLst>
</file>

<file path=ppt/tags/tag161.xml><?xml version="1.0" encoding="utf-8"?>
<p:tagLst xmlns:p="http://schemas.openxmlformats.org/presentationml/2006/main">
  <p:tag name="KSO_WM_SLIDE_BACKGROUND_TYPE" val="navigation"/>
  <p:tag name="KSO_WM_UNIT_SUBTYPE" val="h"/>
  <p:tag name="KSO_WM_UNIT_TYPE" val="i"/>
  <p:tag name="KSO_WM_UNIT_INDEX" val="1"/>
  <p:tag name="KSO_WM_TEMPLATE_CATEGORY" val="custom"/>
  <p:tag name="KSO_WM_TEMPLATE_INDEX" val="20204427"/>
  <p:tag name="KSO_WM_UNIT_ID" val="custom20204427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navigation"/>
  <p:tag name="KSO_WM_UNIT_TYPE" val="i"/>
  <p:tag name="KSO_WM_UNIT_INDEX" val="2"/>
  <p:tag name="KSO_WM_TEMPLATE_CATEGORY" val="custom"/>
  <p:tag name="KSO_WM_TEMPLATE_INDEX" val="20204427"/>
  <p:tag name="KSO_WM_UNIT_ID" val="custom20204427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navigation"/>
  <p:tag name="KSO_WM_UNIT_TYPE" val="i"/>
  <p:tag name="KSO_WM_UNIT_INDEX" val="3"/>
  <p:tag name="KSO_WM_TEMPLATE_CATEGORY" val="custom"/>
  <p:tag name="KSO_WM_TEMPLATE_INDEX" val="20204427"/>
  <p:tag name="KSO_WM_UNIT_ID" val="custom20204427_8*i*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427"/>
  <p:tag name="KSO_WM_UNIT_ID" val="custom20204427_8*a*1"/>
  <p:tag name="KSO_WM_UNIT_ISNUMDGMTITLE" val="0"/>
</p:tagLst>
</file>

<file path=ppt/tags/tag165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8"/>
  <p:tag name="KSO_WM_SLIDE_SIZE" val="960*539"/>
  <p:tag name="KSO_WM_SLIDE_POSITION" val="0*0"/>
  <p:tag name="KSO_WM_TAG_VERSION" val="1.0"/>
  <p:tag name="KSO_WM_BEAUTIFY_FLAG" val="#wm#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427"/>
  <p:tag name="KSO_WM_SLIDE_ID" val="custom20204427_8"/>
  <p:tag name="KSO_WM_SPECIAL_SOURCE" val="bdnull"/>
</p:tagLst>
</file>

<file path=ppt/tags/tag166.xml><?xml version="1.0" encoding="utf-8"?>
<p:tagLst xmlns:p="http://schemas.openxmlformats.org/presentationml/2006/main">
  <p:tag name="KSO_WM_SLIDE_BACKGROUND_TYPE" val="navigation"/>
  <p:tag name="KSO_WM_UNIT_SUBTYPE" val="h"/>
  <p:tag name="KSO_WM_UNIT_TYPE" val="i"/>
  <p:tag name="KSO_WM_UNIT_INDEX" val="1"/>
  <p:tag name="KSO_WM_TEMPLATE_CATEGORY" val="custom"/>
  <p:tag name="KSO_WM_TEMPLATE_INDEX" val="20204427"/>
  <p:tag name="KSO_WM_UNIT_ID" val="custom20204427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navigation"/>
  <p:tag name="KSO_WM_UNIT_TYPE" val="i"/>
  <p:tag name="KSO_WM_UNIT_INDEX" val="2"/>
  <p:tag name="KSO_WM_TEMPLATE_CATEGORY" val="custom"/>
  <p:tag name="KSO_WM_TEMPLATE_INDEX" val="20204427"/>
  <p:tag name="KSO_WM_UNIT_ID" val="custom20204427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navigation"/>
  <p:tag name="KSO_WM_UNIT_TYPE" val="i"/>
  <p:tag name="KSO_WM_UNIT_INDEX" val="3"/>
  <p:tag name="KSO_WM_TEMPLATE_CATEGORY" val="custom"/>
  <p:tag name="KSO_WM_TEMPLATE_INDEX" val="20204427"/>
  <p:tag name="KSO_WM_UNIT_ID" val="custom20204427_8*i*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427"/>
  <p:tag name="KSO_WM_UNIT_ID" val="custom20204427_8*a*1"/>
  <p:tag name="KSO_WM_UNIT_ISNUMDGMTITLE" val="0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8"/>
  <p:tag name="KSO_WM_SLIDE_SIZE" val="960*539"/>
  <p:tag name="KSO_WM_SLIDE_POSITION" val="0*0"/>
  <p:tag name="KSO_WM_TAG_VERSION" val="1.0"/>
  <p:tag name="KSO_WM_BEAUTIFY_FLAG" val="#wm#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427"/>
  <p:tag name="KSO_WM_SLIDE_ID" val="custom20204427_8"/>
  <p:tag name="KSO_WM_SPECIAL_SOURCE" val="bdnull"/>
</p:tagLst>
</file>

<file path=ppt/tags/tag171.xml><?xml version="1.0" encoding="utf-8"?>
<p:tagLst xmlns:p="http://schemas.openxmlformats.org/presentationml/2006/main">
  <p:tag name="KSO_WM_SLIDE_BACKGROUND_TYPE" val="navigation"/>
  <p:tag name="KSO_WM_UNIT_SUBTYPE" val="h"/>
  <p:tag name="KSO_WM_UNIT_TYPE" val="i"/>
  <p:tag name="KSO_WM_UNIT_INDEX" val="1"/>
  <p:tag name="KSO_WM_TEMPLATE_CATEGORY" val="custom"/>
  <p:tag name="KSO_WM_TEMPLATE_INDEX" val="20204427"/>
  <p:tag name="KSO_WM_UNIT_ID" val="custom20204427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navigation"/>
  <p:tag name="KSO_WM_UNIT_TYPE" val="i"/>
  <p:tag name="KSO_WM_UNIT_INDEX" val="2"/>
  <p:tag name="KSO_WM_TEMPLATE_CATEGORY" val="custom"/>
  <p:tag name="KSO_WM_TEMPLATE_INDEX" val="20204427"/>
  <p:tag name="KSO_WM_UNIT_ID" val="custom20204427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navigation"/>
  <p:tag name="KSO_WM_UNIT_TYPE" val="i"/>
  <p:tag name="KSO_WM_UNIT_INDEX" val="3"/>
  <p:tag name="KSO_WM_TEMPLATE_CATEGORY" val="custom"/>
  <p:tag name="KSO_WM_TEMPLATE_INDEX" val="20204427"/>
  <p:tag name="KSO_WM_UNIT_ID" val="custom20204427_8*i*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427"/>
  <p:tag name="KSO_WM_UNIT_ID" val="custom20204427_8*a*1"/>
  <p:tag name="KSO_WM_UNIT_ISNUMDGMTITLE" val="0"/>
</p:tagLst>
</file>

<file path=ppt/tags/tag175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8"/>
  <p:tag name="KSO_WM_SLIDE_SIZE" val="960*539"/>
  <p:tag name="KSO_WM_SLIDE_POSITION" val="0*0"/>
  <p:tag name="KSO_WM_TAG_VERSION" val="1.0"/>
  <p:tag name="KSO_WM_BEAUTIFY_FLAG" val="#wm#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427"/>
  <p:tag name="KSO_WM_SLIDE_ID" val="custom20204427_8"/>
  <p:tag name="KSO_WM_SPECIAL_SOURCE" val="bdnull"/>
</p:tagLst>
</file>

<file path=ppt/tags/tag176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壹"/>
  <p:tag name="KSO_WM_TEMPLATE_CATEGORY" val="custom"/>
  <p:tag name="KSO_WM_TEMPLATE_INDEX" val="20204427"/>
  <p:tag name="KSO_WM_UNIT_ID" val="custom20204427_7*e*1"/>
</p:tagLst>
</file>

<file path=ppt/tags/tag177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b_e"/>
  <p:tag name="KSO_WM_SLIDE_LAYOUT_CNT" val="1_1_1"/>
  <p:tag name="KSO_WM_TEMPLATE_MASTER_TYPE" val="1"/>
  <p:tag name="KSO_WM_TEMPLATE_COLOR_TYPE" val="1"/>
  <p:tag name="KSO_WM_TEMPLATE_CATEGORY" val="custom"/>
  <p:tag name="KSO_WM_TEMPLATE_INDEX" val="20204427"/>
  <p:tag name="KSO_WM_SLIDE_ID" val="custom20204427_7"/>
  <p:tag name="KSO_WM_SPECIAL_SOURCE" val="bdnull"/>
</p:tagLst>
</file>

<file path=ppt/tags/tag17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壹"/>
  <p:tag name="KSO_WM_TEMPLATE_CATEGORY" val="custom"/>
  <p:tag name="KSO_WM_TEMPLATE_INDEX" val="20204427"/>
  <p:tag name="KSO_WM_UNIT_ID" val="custom20204427_7*e*1"/>
</p:tagLst>
</file>

<file path=ppt/tags/tag179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b_e"/>
  <p:tag name="KSO_WM_SLIDE_LAYOUT_CNT" val="1_1_1"/>
  <p:tag name="KSO_WM_TEMPLATE_MASTER_TYPE" val="1"/>
  <p:tag name="KSO_WM_TEMPLATE_COLOR_TYPE" val="1"/>
  <p:tag name="KSO_WM_TEMPLATE_CATEGORY" val="custom"/>
  <p:tag name="KSO_WM_TEMPLATE_INDEX" val="20204427"/>
  <p:tag name="KSO_WM_SLIDE_ID" val="custom20204427_7"/>
  <p:tag name="KSO_WM_SPECIAL_SOURCE" val="bdnull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TYPE" val="a"/>
  <p:tag name="KSO_WM_UNIT_INDEX" val="1"/>
  <p:tag name="KSO_WM_UNIT_PRESET_TEXT" val="THANKS"/>
  <p:tag name="KSO_WM_TEMPLATE_CATEGORY" val="custom"/>
  <p:tag name="KSO_WM_TEMPLATE_INDEX" val="20204427"/>
  <p:tag name="KSO_WM_UNIT_ID" val="custom20204427_38*a*1"/>
  <p:tag name="KSO_WM_UNIT_ISNUMDGMTITLE" val="0"/>
</p:tagLst>
</file>

<file path=ppt/tags/tag181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/击/此/处/添/加/副/标/题"/>
  <p:tag name="KSO_WM_TEMPLATE_CATEGORY" val="custom"/>
  <p:tag name="KSO_WM_TEMPLATE_INDEX" val="20204427"/>
  <p:tag name="KSO_WM_UNIT_ID" val="custom20204427_38*b*1"/>
  <p:tag name="KSO_WM_UNIT_ISNUMDGMTITLE" val="0"/>
</p:tagLst>
</file>

<file path=ppt/tags/tag182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38"/>
  <p:tag name="KSO_WM_TAG_VERSION" val="1.0"/>
  <p:tag name="KSO_WM_SLIDE_LAYOUT" val="a_b"/>
  <p:tag name="KSO_WM_SLIDE_LAYOUT_CNT" val="1_1"/>
  <p:tag name="KSO_WM_SLIDE_TYPE" val="endPage"/>
  <p:tag name="KSO_WM_SLIDE_SUBTYPE" val="pureTxt"/>
  <p:tag name="KSO_WM_TEMPLATE_MASTER_TYPE" val="1"/>
  <p:tag name="KSO_WM_TEMPLATE_COLOR_TYPE" val="1"/>
  <p:tag name="KSO_WM_TEMPLATE_CATEGORY" val="custom"/>
  <p:tag name="KSO_WM_TEMPLATE_INDEX" val="20204427"/>
  <p:tag name="KSO_WM_SLIDE_ID" val="custom20204427_38"/>
  <p:tag name="KSO_WM_SPECIAL_SOURCE" val="bdnull"/>
</p:tagLst>
</file>

<file path=ppt/tags/tag183.xml><?xml version="1.0" encoding="utf-8"?>
<p:tagLst xmlns:p="http://schemas.openxmlformats.org/presentationml/2006/main">
  <p:tag name="KSO_DOCER_TEMPLATE_OPEN_ONCE_MARK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y"/>
  <p:tag name="KSO_WM_UNIT_INDEX" val="1"/>
  <p:tag name="KSO_WM_UNIT_ID" val="_1*y*1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8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51">
      <a:dk1>
        <a:srgbClr val="000000"/>
      </a:dk1>
      <a:lt1>
        <a:srgbClr val="FFFFFF"/>
      </a:lt1>
      <a:dk2>
        <a:srgbClr val="EDF2F9"/>
      </a:dk2>
      <a:lt2>
        <a:srgbClr val="FFFFFF"/>
      </a:lt2>
      <a:accent1>
        <a:srgbClr val="257AC1"/>
      </a:accent1>
      <a:accent2>
        <a:srgbClr val="2761BF"/>
      </a:accent2>
      <a:accent3>
        <a:srgbClr val="179185"/>
      </a:accent3>
      <a:accent4>
        <a:srgbClr val="439230"/>
      </a:accent4>
      <a:accent5>
        <a:srgbClr val="B09E16"/>
      </a:accent5>
      <a:accent6>
        <a:srgbClr val="CA443A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2472</Words>
  <Application>WPS 演示</Application>
  <PresentationFormat>宽屏</PresentationFormat>
  <Paragraphs>93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Arial Unicode MS</vt:lpstr>
      <vt:lpstr>Calibri</vt:lpstr>
      <vt:lpstr>Office 主题</vt:lpstr>
      <vt:lpstr>1_Office 主题​​</vt:lpstr>
      <vt:lpstr>学习汇报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Zero</dc:creator>
  <cp:lastModifiedBy>耀</cp:lastModifiedBy>
  <cp:revision>51</cp:revision>
  <dcterms:created xsi:type="dcterms:W3CDTF">2022-01-09T09:10:00Z</dcterms:created>
  <dcterms:modified xsi:type="dcterms:W3CDTF">2022-01-13T11:31:47Z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D08F8E89D3944F0DA7D9234212CEE718</vt:lpwstr>
  </property>
  <property fmtid="{D5CDD505-2E9C-101B-9397-08002B2CF9AE}" pid="3" name="KSOProductBuildVer">
    <vt:lpwstr>2052-11.1.0.11294</vt:lpwstr>
  </property>
</Properties>
</file>