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4975" y="521970"/>
            <a:ext cx="122999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115" y="609600"/>
            <a:ext cx="1021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根据省事项系统的质检规则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2011045" y="527050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64080" y="521970"/>
            <a:ext cx="10433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检查五区</a:t>
            </a:r>
            <a:r>
              <a:rPr lang="zh-CN" altLang="en-US" sz="1000"/>
              <a:t>的办事指南的规范性和完整性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3875405" y="532765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06850" y="521970"/>
            <a:ext cx="1131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针对五区</a:t>
            </a:r>
            <a:r>
              <a:rPr lang="zh-CN" altLang="en-US" sz="1000"/>
              <a:t>的问题清单、统计报表和操作指引</a:t>
            </a:r>
            <a:endParaRPr lang="zh-CN" altLang="en-US" sz="1000"/>
          </a:p>
        </p:txBody>
      </p:sp>
      <p:cxnSp>
        <p:nvCxnSpPr>
          <p:cNvPr id="15" name="直接箭头连接符 14"/>
          <p:cNvCxnSpPr>
            <a:stCxn id="5" idx="3"/>
            <a:endCxn id="9" idx="1"/>
          </p:cNvCxnSpPr>
          <p:nvPr/>
        </p:nvCxnSpPr>
        <p:spPr>
          <a:xfrm flipV="1">
            <a:off x="1560830" y="798195"/>
            <a:ext cx="45021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3" idx="1"/>
          </p:cNvCxnSpPr>
          <p:nvPr/>
        </p:nvCxnSpPr>
        <p:spPr>
          <a:xfrm>
            <a:off x="3338830" y="798195"/>
            <a:ext cx="53657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01955" y="4448175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33400" y="4437380"/>
            <a:ext cx="1131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本区各部门的问题清单，下发</a:t>
            </a:r>
            <a:r>
              <a:rPr lang="zh-CN" altLang="en-US" sz="1000"/>
              <a:t>各部门</a:t>
            </a:r>
            <a:endParaRPr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2547620" y="4448175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48255" y="4448175"/>
            <a:ext cx="13271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督促部门制定整改方案和整改计划、根据部门上报</a:t>
            </a:r>
            <a:endParaRPr lang="zh-CN" altLang="en-US" sz="1000"/>
          </a:p>
        </p:txBody>
      </p:sp>
      <p:sp>
        <p:nvSpPr>
          <p:cNvPr id="22" name="矩形 21"/>
          <p:cNvSpPr/>
          <p:nvPr/>
        </p:nvSpPr>
        <p:spPr>
          <a:xfrm>
            <a:off x="4626610" y="4448175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58055" y="4437380"/>
            <a:ext cx="1131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制定区一级的整体方案和整改计划</a:t>
            </a:r>
            <a:endParaRPr lang="zh-CN" altLang="en-US" sz="1000"/>
          </a:p>
        </p:txBody>
      </p:sp>
      <p:cxnSp>
        <p:nvCxnSpPr>
          <p:cNvPr id="24" name="直接箭头连接符 23"/>
          <p:cNvCxnSpPr>
            <a:stCxn id="18" idx="3"/>
            <a:endCxn id="21" idx="1"/>
          </p:cNvCxnSpPr>
          <p:nvPr/>
        </p:nvCxnSpPr>
        <p:spPr>
          <a:xfrm>
            <a:off x="1729740" y="4719320"/>
            <a:ext cx="81851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 flipV="1">
            <a:off x="3875405" y="4719320"/>
            <a:ext cx="75120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1191895" y="1086485"/>
            <a:ext cx="3383915" cy="3357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439535" y="4447540"/>
            <a:ext cx="1609090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15735" y="4448175"/>
            <a:ext cx="15976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组织本区业务部门针对问题清单，按照计划，参照操作指引进行整改</a:t>
            </a:r>
            <a:endParaRPr lang="zh-CN" altLang="en-US" sz="100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54395" y="4719320"/>
            <a:ext cx="49657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533765" y="4458970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665210" y="4448175"/>
            <a:ext cx="1131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整改计划、整改</a:t>
            </a:r>
            <a:r>
              <a:rPr lang="zh-CN" altLang="en-US" sz="1000"/>
              <a:t>进度</a:t>
            </a:r>
            <a:endParaRPr lang="zh-CN" altLang="en-US" sz="100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032750" y="4719320"/>
            <a:ext cx="49657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806440" y="521970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812155" y="521970"/>
            <a:ext cx="14027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收集各区运营团队报送的整改方案和整改计划、整改进度</a:t>
            </a:r>
            <a:endParaRPr lang="zh-CN" altLang="en-US" sz="1000"/>
          </a:p>
        </p:txBody>
      </p:sp>
      <p:cxnSp>
        <p:nvCxnSpPr>
          <p:cNvPr id="36" name="肘形连接符 35"/>
          <p:cNvCxnSpPr/>
          <p:nvPr/>
        </p:nvCxnSpPr>
        <p:spPr>
          <a:xfrm rot="16200000">
            <a:off x="4052570" y="2364740"/>
            <a:ext cx="3343910" cy="802005"/>
          </a:xfrm>
          <a:prstGeom prst="bentConnector3">
            <a:avLst>
              <a:gd name="adj1" fmla="val 499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2" idx="0"/>
          </p:cNvCxnSpPr>
          <p:nvPr/>
        </p:nvCxnSpPr>
        <p:spPr>
          <a:xfrm rot="16200000" flipV="1">
            <a:off x="6337300" y="1554480"/>
            <a:ext cx="3344545" cy="24422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670800" y="518795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676515" y="518795"/>
            <a:ext cx="1402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对方案和计划的合理性和执行性进行检查</a:t>
            </a:r>
            <a:endParaRPr lang="zh-CN" altLang="en-US" sz="1000"/>
          </a:p>
        </p:txBody>
      </p:sp>
      <p:sp>
        <p:nvSpPr>
          <p:cNvPr id="40" name="矩形 39"/>
          <p:cNvSpPr/>
          <p:nvPr/>
        </p:nvSpPr>
        <p:spPr>
          <a:xfrm>
            <a:off x="9596120" y="524510"/>
            <a:ext cx="1327785" cy="54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58655" y="513715"/>
            <a:ext cx="14027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对整改是否按进度进行、整改达标情况进行核查</a:t>
            </a:r>
            <a:endParaRPr lang="zh-CN" altLang="en-US" sz="1000"/>
          </a:p>
        </p:txBody>
      </p:sp>
      <p:cxnSp>
        <p:nvCxnSpPr>
          <p:cNvPr id="42" name="直接箭头连接符 41"/>
          <p:cNvCxnSpPr>
            <a:endCxn id="39" idx="1"/>
          </p:cNvCxnSpPr>
          <p:nvPr/>
        </p:nvCxnSpPr>
        <p:spPr>
          <a:xfrm flipV="1">
            <a:off x="7099935" y="718185"/>
            <a:ext cx="57658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0072370" y="280035"/>
            <a:ext cx="1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5" idx="0"/>
          </p:cNvCxnSpPr>
          <p:nvPr/>
        </p:nvCxnSpPr>
        <p:spPr>
          <a:xfrm rot="16200000">
            <a:off x="8202930" y="-1525270"/>
            <a:ext cx="357505" cy="3736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1" idx="0"/>
          </p:cNvCxnSpPr>
          <p:nvPr/>
        </p:nvCxnSpPr>
        <p:spPr>
          <a:xfrm flipH="1">
            <a:off x="10260330" y="168910"/>
            <a:ext cx="3810" cy="34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决策 51"/>
          <p:cNvSpPr/>
          <p:nvPr/>
        </p:nvSpPr>
        <p:spPr>
          <a:xfrm>
            <a:off x="7764145" y="1575435"/>
            <a:ext cx="1141095" cy="5918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021955" y="1748790"/>
            <a:ext cx="711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是否合理？</a:t>
            </a:r>
            <a:endParaRPr lang="zh-CN" altLang="en-US" sz="1000"/>
          </a:p>
        </p:txBody>
      </p:sp>
      <p:cxnSp>
        <p:nvCxnSpPr>
          <p:cNvPr id="54" name="直接箭头连接符 53"/>
          <p:cNvCxnSpPr>
            <a:stCxn id="38" idx="2"/>
            <a:endCxn id="52" idx="0"/>
          </p:cNvCxnSpPr>
          <p:nvPr/>
        </p:nvCxnSpPr>
        <p:spPr>
          <a:xfrm>
            <a:off x="8335010" y="1061085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2" idx="2"/>
          </p:cNvCxnSpPr>
          <p:nvPr/>
        </p:nvCxnSpPr>
        <p:spPr>
          <a:xfrm rot="5400000">
            <a:off x="6522085" y="1348740"/>
            <a:ext cx="995045" cy="26308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704205" y="3152140"/>
            <a:ext cx="9525" cy="127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902575" y="2167255"/>
            <a:ext cx="432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否</a:t>
            </a:r>
            <a:endParaRPr lang="zh-CN" altLang="en-US" sz="1200"/>
          </a:p>
        </p:txBody>
      </p:sp>
      <p:sp>
        <p:nvSpPr>
          <p:cNvPr id="60" name="流程图: 决策 59"/>
          <p:cNvSpPr/>
          <p:nvPr/>
        </p:nvSpPr>
        <p:spPr>
          <a:xfrm>
            <a:off x="10082530" y="1574800"/>
            <a:ext cx="1141095" cy="5918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340340" y="1748155"/>
            <a:ext cx="711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是否</a:t>
            </a:r>
            <a:r>
              <a:rPr lang="zh-CN" altLang="en-US" sz="1000"/>
              <a:t>达标？</a:t>
            </a:r>
            <a:endParaRPr lang="zh-CN" altLang="en-US" sz="10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0653395" y="1093470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可选过程 62"/>
          <p:cNvSpPr/>
          <p:nvPr/>
        </p:nvSpPr>
        <p:spPr>
          <a:xfrm>
            <a:off x="9138920" y="1659890"/>
            <a:ext cx="592455" cy="4216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209405" y="1748155"/>
            <a:ext cx="451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完成</a:t>
            </a:r>
            <a:endParaRPr lang="zh-CN" altLang="en-US" sz="1000"/>
          </a:p>
        </p:txBody>
      </p:sp>
      <p:sp>
        <p:nvSpPr>
          <p:cNvPr id="65" name="流程图: 可选过程 64"/>
          <p:cNvSpPr/>
          <p:nvPr/>
        </p:nvSpPr>
        <p:spPr>
          <a:xfrm>
            <a:off x="11495405" y="1659890"/>
            <a:ext cx="592455" cy="4216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1565890" y="1748155"/>
            <a:ext cx="451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完成</a:t>
            </a:r>
            <a:endParaRPr lang="zh-CN" altLang="en-US" sz="1000"/>
          </a:p>
        </p:txBody>
      </p:sp>
      <p:cxnSp>
        <p:nvCxnSpPr>
          <p:cNvPr id="67" name="直接箭头连接符 66"/>
          <p:cNvCxnSpPr>
            <a:stCxn id="52" idx="3"/>
            <a:endCxn id="63" idx="1"/>
          </p:cNvCxnSpPr>
          <p:nvPr/>
        </p:nvCxnSpPr>
        <p:spPr>
          <a:xfrm flipV="1">
            <a:off x="8905240" y="1870710"/>
            <a:ext cx="2336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0" idx="3"/>
          </p:cNvCxnSpPr>
          <p:nvPr/>
        </p:nvCxnSpPr>
        <p:spPr>
          <a:xfrm>
            <a:off x="11223625" y="1870710"/>
            <a:ext cx="2717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/>
          <p:cNvSpPr/>
          <p:nvPr/>
        </p:nvSpPr>
        <p:spPr>
          <a:xfrm>
            <a:off x="10170795" y="2938780"/>
            <a:ext cx="963930" cy="57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0291445" y="3021330"/>
            <a:ext cx="73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督促继续整改</a:t>
            </a:r>
            <a:endParaRPr lang="zh-CN" altLang="en-US" sz="1000"/>
          </a:p>
        </p:txBody>
      </p:sp>
      <p:cxnSp>
        <p:nvCxnSpPr>
          <p:cNvPr id="71" name="直接箭头连接符 70"/>
          <p:cNvCxnSpPr>
            <a:stCxn id="60" idx="2"/>
            <a:endCxn id="69" idx="0"/>
          </p:cNvCxnSpPr>
          <p:nvPr/>
        </p:nvCxnSpPr>
        <p:spPr>
          <a:xfrm flipH="1">
            <a:off x="10652760" y="2166620"/>
            <a:ext cx="635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91445" y="2167255"/>
            <a:ext cx="281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否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 flipH="1">
            <a:off x="11031220" y="1472565"/>
            <a:ext cx="376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 flipH="1">
            <a:off x="8733790" y="1473200"/>
            <a:ext cx="264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是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蛇皮棒棒糖</cp:lastModifiedBy>
  <cp:revision>3</cp:revision>
  <dcterms:created xsi:type="dcterms:W3CDTF">2022-02-15T08:25:00Z</dcterms:created>
  <dcterms:modified xsi:type="dcterms:W3CDTF">2022-02-15T09:30:50Z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23E35AF0F9D047F6AB4A3F87110E16A1</vt:lpwstr>
  </property>
  <property fmtid="{D5CDD505-2E9C-101B-9397-08002B2CF9AE}" pid="3" name="KSOProductBuildVer">
    <vt:lpwstr>2052-11.1.0.11294</vt:lpwstr>
  </property>
</Properties>
</file>