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3"/>
  </p:sldMasterIdLst>
  <p:sldIdLst>
    <p:sldId id="256" r:id="rId4"/>
    <p:sldId id="258" r:id="rId5"/>
    <p:sldId id="272" r:id="rId6"/>
    <p:sldId id="273" r:id="rId7"/>
    <p:sldId id="274" r:id="rId8"/>
    <p:sldId id="275" r:id="rId9"/>
    <p:sldId id="276" r:id="rId10"/>
    <p:sldId id="277"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6E1C080-DF4E-4948-9F5C-42F2D782C0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3DA575-62A0-45FD-8F20-39CBB64D371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96E1C080-DF4E-4948-9F5C-42F2D782C0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3DA575-62A0-45FD-8F20-39CBB64D371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96E1C080-DF4E-4948-9F5C-42F2D782C0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3DA575-62A0-45FD-8F20-39CBB64D371B}" type="slidenum">
              <a:rPr lang="zh-CN" altLang="en-US" smtClean="0"/>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96E1C080-DF4E-4948-9F5C-42F2D782C0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3DA575-62A0-45FD-8F20-39CBB64D371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96E1C080-DF4E-4948-9F5C-42F2D782C0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3DA575-62A0-45FD-8F20-39CBB64D371B}" type="slidenum">
              <a:rPr lang="zh-CN" altLang="en-US" smtClean="0"/>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96E1C080-DF4E-4948-9F5C-42F2D782C0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3DA575-62A0-45FD-8F20-39CBB64D371B}"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E1C080-DF4E-4948-9F5C-42F2D782C0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3DA575-62A0-45FD-8F20-39CBB64D371B}"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E1C080-DF4E-4948-9F5C-42F2D782C0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3DA575-62A0-45FD-8F20-39CBB64D371B}"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6E1C080-DF4E-4948-9F5C-42F2D782C0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3DA575-62A0-45FD-8F20-39CBB64D371B}"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E1C080-DF4E-4948-9F5C-42F2D782C0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3DA575-62A0-45FD-8F20-39CBB64D371B}"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96E1C080-DF4E-4948-9F5C-42F2D782C0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3DA575-62A0-45FD-8F20-39CBB64D371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E1C080-DF4E-4948-9F5C-42F2D782C0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3DA575-62A0-45FD-8F20-39CBB64D371B}"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6E1C080-DF4E-4948-9F5C-42F2D782C08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83DA575-62A0-45FD-8F20-39CBB64D371B}"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6E1C080-DF4E-4948-9F5C-42F2D782C088}"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83DA575-62A0-45FD-8F20-39CBB64D371B}"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6E1C080-DF4E-4948-9F5C-42F2D782C088}"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83DA575-62A0-45FD-8F20-39CBB64D371B}"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E1C080-DF4E-4948-9F5C-42F2D782C088}"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83DA575-62A0-45FD-8F20-39CBB64D371B}"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96E1C080-DF4E-4948-9F5C-42F2D782C08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83DA575-62A0-45FD-8F20-39CBB64D371B}"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96E1C080-DF4E-4948-9F5C-42F2D782C08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83DA575-62A0-45FD-8F20-39CBB64D371B}"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96E1C080-DF4E-4948-9F5C-42F2D782C0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3DA575-62A0-45FD-8F20-39CBB64D371B}"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96E1C080-DF4E-4948-9F5C-42F2D782C0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3DA575-62A0-45FD-8F20-39CBB64D371B}" type="slidenum">
              <a:rPr lang="zh-CN" altLang="en-US" smtClean="0"/>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96E1C080-DF4E-4948-9F5C-42F2D782C0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3DA575-62A0-45FD-8F20-39CBB64D371B}"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96E1C080-DF4E-4948-9F5C-42F2D782C0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3DA575-62A0-45FD-8F20-39CBB64D371B}" type="slidenum">
              <a:rPr lang="zh-CN" altLang="en-US" smtClean="0"/>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96E1C080-DF4E-4948-9F5C-42F2D782C0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3DA575-62A0-45FD-8F20-39CBB64D371B}"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96E1C080-DF4E-4948-9F5C-42F2D782C0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3DA575-62A0-45FD-8F20-39CBB64D371B}"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E1C080-DF4E-4948-9F5C-42F2D782C0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3DA575-62A0-45FD-8F20-39CBB64D371B}"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E1C080-DF4E-4948-9F5C-42F2D782C0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3DA575-62A0-45FD-8F20-39CBB64D371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6E1C080-DF4E-4948-9F5C-42F2D782C08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83DA575-62A0-45FD-8F20-39CBB64D371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6E1C080-DF4E-4948-9F5C-42F2D782C088}"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83DA575-62A0-45FD-8F20-39CBB64D371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6E1C080-DF4E-4948-9F5C-42F2D782C088}"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83DA575-62A0-45FD-8F20-39CBB64D371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E1C080-DF4E-4948-9F5C-42F2D782C088}"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83DA575-62A0-45FD-8F20-39CBB64D371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96E1C080-DF4E-4948-9F5C-42F2D782C08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83DA575-62A0-45FD-8F20-39CBB64D371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96E1C080-DF4E-4948-9F5C-42F2D782C08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83DA575-62A0-45FD-8F20-39CBB64D371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7" Type="http://schemas.openxmlformats.org/officeDocument/2006/relationships/theme" Target="../theme/theme2.xml"/><Relationship Id="rId16" Type="http://schemas.openxmlformats.org/officeDocument/2006/relationships/slideLayout" Target="../slideLayouts/slideLayout32.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1" Type="http://schemas.openxmlformats.org/officeDocument/2006/relationships/slideLayout" Target="../slideLayouts/slideLayout27.xml"/><Relationship Id="rId10" Type="http://schemas.openxmlformats.org/officeDocument/2006/relationships/slideLayout" Target="../slideLayouts/slideLayout26.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E1C080-DF4E-4948-9F5C-42F2D782C088}" type="datetimeFigureOut">
              <a:rPr lang="zh-CN" altLang="en-US" smtClean="0"/>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83DA575-62A0-45FD-8F20-39CBB64D371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E1C080-DF4E-4948-9F5C-42F2D782C088}" type="datetimeFigureOut">
              <a:rPr lang="zh-CN" altLang="en-US" smtClean="0"/>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83DA575-62A0-45FD-8F20-39CBB64D371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blog.csdn.net/moxibingdao/article/details/106799014?utm_medium=distribute.pc_relevant.none-task-blog-2~default~baidujs_baidulandingword~default-0.no_search_link&amp;spm=1001.2101.3001.4242.1&amp;utm_relevant_index=3"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blog.csdn.net/fkyyly/article/details/103927996?ops_request_misc=%257B%2522request%255Fid%2522%253A%2522164206040216780265416039%2522%252C%2522scm%2522%253A%252220140713.130102334..%2522%257D&amp;request_id=164206040216780265416039&amp;biz_id=0&amp;utm_medium=d" TargetMode="External"/><Relationship Id="rId1" Type="http://schemas.openxmlformats.org/officeDocument/2006/relationships/hyperlink" Target="https://zhuanlan.zhihu.com/p/100271181" TargetMode="Externa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4.png"/><Relationship Id="rId2" Type="http://schemas.openxmlformats.org/officeDocument/2006/relationships/hyperlink" Target="https://blog.csdn.net/ChenVast/article/details/83022649" TargetMode="External"/><Relationship Id="rId1" Type="http://schemas.openxmlformats.org/officeDocument/2006/relationships/hyperlink" Target="https://www.zhihu.com/question/19734616?sort=created" TargetMode="Externa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00735" y="1402715"/>
            <a:ext cx="8983980" cy="1083310"/>
          </a:xfrm>
        </p:spPr>
        <p:txBody>
          <a:bodyPr/>
          <a:lstStyle/>
          <a:p>
            <a:pPr algn="ctr"/>
            <a:r>
              <a:rPr lang="zh-CN" altLang="en-US" sz="3200" dirty="0" smtClean="0">
                <a:solidFill>
                  <a:schemeClr val="tx1">
                    <a:lumMod val="95000"/>
                    <a:lumOff val="5000"/>
                  </a:schemeClr>
                </a:solidFill>
              </a:rPr>
              <a:t>Siamese Recurrent Architectures for Learning Sentence Similarity</a:t>
            </a:r>
            <a:br>
              <a:rPr lang="zh-CN" altLang="en-US" sz="3200" dirty="0" smtClean="0">
                <a:solidFill>
                  <a:schemeClr val="tx1">
                    <a:lumMod val="95000"/>
                    <a:lumOff val="5000"/>
                  </a:schemeClr>
                </a:solidFill>
              </a:rPr>
            </a:br>
            <a:r>
              <a:rPr lang="zh-CN" altLang="en-US" sz="3200" dirty="0" smtClean="0">
                <a:solidFill>
                  <a:schemeClr val="tx1">
                    <a:lumMod val="95000"/>
                    <a:lumOff val="5000"/>
                  </a:schemeClr>
                </a:solidFill>
              </a:rPr>
              <a:t>关于学习句子相似性的孪生网络</a:t>
            </a:r>
            <a:r>
              <a:rPr lang="zh-CN" altLang="en-US" sz="3200" dirty="0" smtClean="0">
                <a:solidFill>
                  <a:schemeClr val="tx1">
                    <a:lumMod val="95000"/>
                    <a:lumOff val="5000"/>
                  </a:schemeClr>
                </a:solidFill>
              </a:rPr>
              <a:t>架构</a:t>
            </a:r>
            <a:endParaRPr lang="zh-CN" altLang="en-US" sz="3200" dirty="0" smtClean="0">
              <a:solidFill>
                <a:schemeClr val="tx1">
                  <a:lumMod val="95000"/>
                  <a:lumOff val="5000"/>
                </a:schemeClr>
              </a:solidFill>
            </a:endParaRPr>
          </a:p>
        </p:txBody>
      </p:sp>
      <p:sp>
        <p:nvSpPr>
          <p:cNvPr id="4" name="文本框 3"/>
          <p:cNvSpPr txBox="1"/>
          <p:nvPr/>
        </p:nvSpPr>
        <p:spPr>
          <a:xfrm>
            <a:off x="2625090" y="4201795"/>
            <a:ext cx="8442325" cy="368300"/>
          </a:xfrm>
          <a:prstGeom prst="rect">
            <a:avLst/>
          </a:prstGeom>
          <a:noFill/>
        </p:spPr>
        <p:txBody>
          <a:bodyPr wrap="square" rtlCol="0" anchor="t">
            <a:spAutoFit/>
          </a:bodyPr>
          <a:p>
            <a:r>
              <a:rPr lang="zh-CN" altLang="en-US"/>
              <a:t>Proceedings of the Thirtieth AAAI Conference on Artificial Intelligence (AAAI-16)</a:t>
            </a:r>
            <a:endParaRPr lang="zh-CN" altLang="en-US"/>
          </a:p>
        </p:txBody>
      </p:sp>
      <p:sp>
        <p:nvSpPr>
          <p:cNvPr id="5" name="文本框 4"/>
          <p:cNvSpPr txBox="1"/>
          <p:nvPr/>
        </p:nvSpPr>
        <p:spPr>
          <a:xfrm>
            <a:off x="6205220" y="3833495"/>
            <a:ext cx="4862195" cy="368300"/>
          </a:xfrm>
          <a:prstGeom prst="rect">
            <a:avLst/>
          </a:prstGeom>
          <a:noFill/>
        </p:spPr>
        <p:txBody>
          <a:bodyPr wrap="square" rtlCol="0" anchor="t">
            <a:spAutoFit/>
          </a:bodyPr>
          <a:p>
            <a:r>
              <a:rPr lang="zh-CN" altLang="en-US"/>
              <a:t>Author：Jonas Mueller，Aditya Thyagarajan</a:t>
            </a:r>
            <a:r>
              <a:rPr lang="en-US" altLang="zh-CN"/>
              <a:t> </a:t>
            </a:r>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35660" y="1025525"/>
            <a:ext cx="7776845" cy="3969385"/>
          </a:xfrm>
          <a:prstGeom prst="rect">
            <a:avLst/>
          </a:prstGeom>
          <a:noFill/>
        </p:spPr>
        <p:txBody>
          <a:bodyPr wrap="square" rtlCol="0">
            <a:spAutoFit/>
          </a:bodyPr>
          <a:p>
            <a:pPr marL="285750" indent="-285750" algn="l">
              <a:buFont typeface="Arial" panose="020B0604020202020204" pitchFamily="34" charset="0"/>
              <a:buChar char="•"/>
            </a:pPr>
            <a:r>
              <a:rPr lang="zh-CN" altLang="en-US">
                <a:latin typeface="宋体" panose="02010600030101010101" pitchFamily="2" charset="-122"/>
                <a:ea typeface="宋体" panose="02010600030101010101" pitchFamily="2" charset="-122"/>
                <a:cs typeface="宋体" panose="02010600030101010101" pitchFamily="2" charset="-122"/>
                <a:sym typeface="+mn-ea"/>
                <a:hlinkClick r:id="rId1" action="ppaction://hlinkfile"/>
              </a:rPr>
              <a:t>Siamese Recurrent：</a:t>
            </a:r>
            <a:r>
              <a:rPr lang="zh-CN" altLang="en-US">
                <a:latin typeface="宋体" panose="02010600030101010101" pitchFamily="2" charset="-122"/>
                <a:ea typeface="宋体" panose="02010600030101010101" pitchFamily="2" charset="-122"/>
                <a:cs typeface="宋体" panose="02010600030101010101" pitchFamily="2" charset="-122"/>
                <a:sym typeface="+mn-ea"/>
              </a:rPr>
              <a:t>中文名叫孪生网络，是一种常用的网络结构，用于比较两段文本之间的相似性</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marL="285750" indent="-285750" algn="l">
              <a:buFont typeface="Arial" panose="020B0604020202020204" pitchFamily="34" charset="0"/>
              <a:buChar char="•"/>
            </a:pP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indent="0" algn="l">
              <a:buFont typeface="Arial" panose="020B0604020202020204" pitchFamily="34" charset="0"/>
              <a:buNone/>
            </a:pP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0" algn="l">
              <a:buFont typeface="Arial" panose="020B0604020202020204" pitchFamily="34" charset="0"/>
              <a:buNone/>
            </a:pP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algn="l">
              <a:buFont typeface="Arial" panose="020B0604020202020204" pitchFamily="34" charset="0"/>
              <a:buChar char="•"/>
            </a:pPr>
            <a:r>
              <a:rPr lang="zh-CN" altLang="en-US">
                <a:latin typeface="宋体" panose="02010600030101010101" pitchFamily="2" charset="-122"/>
                <a:ea typeface="宋体" panose="02010600030101010101" pitchFamily="2" charset="-122"/>
                <a:cs typeface="宋体" panose="02010600030101010101" pitchFamily="2" charset="-122"/>
              </a:rPr>
              <a:t>文本理解和信息检索是一个重要的任务。</a:t>
            </a:r>
            <a:endParaRPr lang="zh-CN" altLang="en-US">
              <a:latin typeface="宋体" panose="02010600030101010101" pitchFamily="2" charset="-122"/>
              <a:ea typeface="宋体" panose="02010600030101010101" pitchFamily="2" charset="-122"/>
              <a:cs typeface="宋体" panose="02010600030101010101" pitchFamily="2" charset="-122"/>
            </a:endParaRPr>
          </a:p>
          <a:p>
            <a:pPr indent="0" algn="l">
              <a:buFont typeface="Arial" panose="020B0604020202020204" pitchFamily="34" charset="0"/>
              <a:buNone/>
            </a:pPr>
            <a:endParaRPr lang="zh-CN" altLang="en-US">
              <a:latin typeface="宋体" panose="02010600030101010101" pitchFamily="2" charset="-122"/>
              <a:ea typeface="宋体" panose="02010600030101010101" pitchFamily="2" charset="-122"/>
              <a:cs typeface="宋体" panose="02010600030101010101" pitchFamily="2" charset="-122"/>
            </a:endParaRPr>
          </a:p>
          <a:p>
            <a:pPr indent="0" algn="l">
              <a:buFont typeface="Arial" panose="020B0604020202020204" pitchFamily="34" charset="0"/>
              <a:buNone/>
            </a:pP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建模句子/短语之间的潜在语义相似性，是完成这个任务的一种较好</a:t>
            </a:r>
            <a:r>
              <a:rPr lang="zh-CN" altLang="en-US">
                <a:latin typeface="宋体" panose="02010600030101010101" pitchFamily="2" charset="-122"/>
                <a:ea typeface="宋体" panose="02010600030101010101" pitchFamily="2" charset="-122"/>
                <a:cs typeface="宋体" panose="02010600030101010101" pitchFamily="2" charset="-122"/>
              </a:rPr>
              <a:t>途径。人们对学习这种语义文本相似度量产生了大量的研究兴趣，但是因为标记数据稀缺，句子具有可变的长度和复杂的结构等原因，这仍然是一个</a:t>
            </a:r>
            <a:r>
              <a:rPr lang="zh-CN" altLang="en-US">
                <a:latin typeface="宋体" panose="02010600030101010101" pitchFamily="2" charset="-122"/>
                <a:ea typeface="宋体" panose="02010600030101010101" pitchFamily="2" charset="-122"/>
                <a:cs typeface="宋体" panose="02010600030101010101" pitchFamily="2" charset="-122"/>
              </a:rPr>
              <a:t>难题。</a:t>
            </a:r>
            <a:endParaRPr lang="zh-CN" altLang="en-US">
              <a:latin typeface="宋体" panose="02010600030101010101" pitchFamily="2" charset="-122"/>
              <a:ea typeface="宋体" panose="02010600030101010101" pitchFamily="2" charset="-122"/>
              <a:cs typeface="宋体" panose="02010600030101010101" pitchFamily="2" charset="-122"/>
            </a:endParaRPr>
          </a:p>
          <a:p>
            <a:pPr indent="0" algn="l">
              <a:buFont typeface="Arial" panose="020B0604020202020204" pitchFamily="34" charset="0"/>
              <a:buNone/>
            </a:pPr>
            <a:r>
              <a:rPr lang="en-US" altLang="zh-CN">
                <a:latin typeface="宋体" panose="02010600030101010101" pitchFamily="2" charset="-122"/>
                <a:ea typeface="宋体" panose="02010600030101010101" pitchFamily="2" charset="-122"/>
                <a:cs typeface="宋体" panose="02010600030101010101" pitchFamily="2" charset="-122"/>
              </a:rPr>
              <a:t>   2015</a:t>
            </a:r>
            <a:r>
              <a:rPr lang="zh-CN" altLang="en-US">
                <a:latin typeface="宋体" panose="02010600030101010101" pitchFamily="2" charset="-122"/>
                <a:ea typeface="宋体" panose="02010600030101010101" pitchFamily="2" charset="-122"/>
                <a:cs typeface="宋体" panose="02010600030101010101" pitchFamily="2" charset="-122"/>
              </a:rPr>
              <a:t>年</a:t>
            </a:r>
            <a:r>
              <a:rPr lang="zh-CN" altLang="en-US">
                <a:latin typeface="宋体" panose="02010600030101010101" pitchFamily="2" charset="-122"/>
                <a:ea typeface="宋体" panose="02010600030101010101" pitchFamily="2" charset="-122"/>
                <a:cs typeface="宋体" panose="02010600030101010101" pitchFamily="2" charset="-122"/>
              </a:rPr>
              <a:t>之前，获得句向量的方式主要有两种，一种是基于词袋模型的句表示，比如通过TF-IDF得到词的权重，然后对句子中的词对应的词向量加权求和得到句向量；另一种是基于神经网络的句表示，常见的有基于语言模型学习得到句向量</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6140" y="305435"/>
            <a:ext cx="1774190" cy="624840"/>
          </a:xfrm>
        </p:spPr>
        <p:txBody>
          <a:bodyPr>
            <a:normAutofit/>
          </a:bodyPr>
          <a:lstStyle/>
          <a:p>
            <a:pPr marL="0" indent="0">
              <a:buNone/>
            </a:pPr>
            <a:r>
              <a:rPr lang="zh-CN" altLang="en-US" sz="2800" dirty="0" smtClean="0">
                <a:solidFill>
                  <a:schemeClr val="tx1"/>
                </a:solidFill>
                <a:latin typeface="宋体" panose="02010600030101010101" pitchFamily="2" charset="-122"/>
                <a:ea typeface="宋体" panose="02010600030101010101" pitchFamily="2" charset="-122"/>
              </a:rPr>
              <a:t>相关工作：</a:t>
            </a:r>
            <a:endParaRPr lang="zh-CN" altLang="en-US" sz="2800" dirty="0" smtClean="0">
              <a:solidFill>
                <a:schemeClr val="tx1"/>
              </a:solidFill>
              <a:latin typeface="宋体" panose="02010600030101010101" pitchFamily="2" charset="-122"/>
              <a:ea typeface="宋体" panose="02010600030101010101" pitchFamily="2" charset="-122"/>
            </a:endParaRPr>
          </a:p>
          <a:p>
            <a:pPr marL="0" indent="0">
              <a:buNone/>
            </a:pPr>
            <a:endParaRPr lang="en-US" altLang="zh-CN" sz="2800" dirty="0" smtClean="0">
              <a:solidFill>
                <a:srgbClr val="FF0000"/>
              </a:solidFill>
              <a:latin typeface="宋体" panose="02010600030101010101" pitchFamily="2" charset="-122"/>
              <a:ea typeface="宋体" panose="02010600030101010101" pitchFamily="2" charset="-122"/>
            </a:endParaRPr>
          </a:p>
          <a:p>
            <a:pPr marL="0" indent="0">
              <a:buNone/>
            </a:pPr>
            <a:endParaRPr lang="en-US" altLang="zh-CN" sz="2800" dirty="0" smtClean="0">
              <a:solidFill>
                <a:srgbClr val="FF0000"/>
              </a:solidFill>
              <a:latin typeface="宋体" panose="02010600030101010101" pitchFamily="2" charset="-122"/>
              <a:ea typeface="宋体" panose="02010600030101010101" pitchFamily="2" charset="-122"/>
            </a:endParaRPr>
          </a:p>
        </p:txBody>
      </p:sp>
      <p:sp>
        <p:nvSpPr>
          <p:cNvPr id="6" name="文本框 5"/>
          <p:cNvSpPr txBox="1"/>
          <p:nvPr/>
        </p:nvSpPr>
        <p:spPr>
          <a:xfrm>
            <a:off x="866140" y="1289685"/>
            <a:ext cx="7776845" cy="2861310"/>
          </a:xfrm>
          <a:prstGeom prst="rect">
            <a:avLst/>
          </a:prstGeom>
          <a:noFill/>
        </p:spPr>
        <p:txBody>
          <a:bodyPr wrap="square" rtlCol="0">
            <a:spAutoFit/>
          </a:bodyPr>
          <a:p>
            <a:pPr marL="285750" indent="-285750" algn="l">
              <a:buFont typeface="Arial" panose="020B0604020202020204" pitchFamily="34" charset="0"/>
              <a:buChar char="•"/>
            </a:pPr>
            <a:r>
              <a:rPr lang="zh-CN" altLang="en-US">
                <a:latin typeface="宋体" panose="02010600030101010101" pitchFamily="2" charset="-122"/>
                <a:ea typeface="宋体" panose="02010600030101010101" pitchFamily="2" charset="-122"/>
                <a:cs typeface="宋体" panose="02010600030101010101" pitchFamily="2" charset="-122"/>
              </a:rPr>
              <a:t>Kiros等人（2015年）提出了</a:t>
            </a:r>
            <a:r>
              <a:rPr lang="zh-CN" altLang="en-US">
                <a:latin typeface="宋体" panose="02010600030101010101" pitchFamily="2" charset="-122"/>
                <a:ea typeface="宋体" panose="02010600030101010101" pitchFamily="2" charset="-122"/>
                <a:cs typeface="宋体" panose="02010600030101010101" pitchFamily="2" charset="-122"/>
                <a:hlinkClick r:id="rId1" tooltip="" action="ppaction://hlinkfile"/>
              </a:rPr>
              <a:t>Skip-thought</a:t>
            </a:r>
            <a:r>
              <a:rPr lang="zh-CN" altLang="en-US">
                <a:latin typeface="宋体" panose="02010600030101010101" pitchFamily="2" charset="-122"/>
                <a:ea typeface="宋体" panose="02010600030101010101" pitchFamily="2" charset="-122"/>
                <a:cs typeface="宋体" panose="02010600030101010101" pitchFamily="2" charset="-122"/>
              </a:rPr>
              <a:t>模型，将word2vec的跳跃思维方法从单词层面扩展到句子层面。</a:t>
            </a:r>
            <a:endParaRPr lang="zh-CN" altLang="en-US">
              <a:latin typeface="宋体" panose="02010600030101010101" pitchFamily="2" charset="-122"/>
              <a:ea typeface="宋体" panose="02010600030101010101" pitchFamily="2" charset="-122"/>
              <a:cs typeface="宋体" panose="02010600030101010101" pitchFamily="2" charset="-122"/>
            </a:endParaRPr>
          </a:p>
          <a:p>
            <a:pPr indent="0" algn="l">
              <a:buFont typeface="Arial" panose="020B0604020202020204" pitchFamily="34" charset="0"/>
              <a:buNone/>
            </a:pP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algn="l">
              <a:buFont typeface="Arial" panose="020B0604020202020204" pitchFamily="34" charset="0"/>
              <a:buChar char="•"/>
            </a:pPr>
            <a:r>
              <a:rPr lang="zh-CN" altLang="en-US">
                <a:latin typeface="宋体" panose="02010600030101010101" pitchFamily="2" charset="-122"/>
                <a:ea typeface="宋体" panose="02010600030101010101" pitchFamily="2" charset="-122"/>
                <a:cs typeface="宋体" panose="02010600030101010101" pitchFamily="2" charset="-122"/>
              </a:rPr>
              <a:t>Tai、Socher和Manning（2015）提出了</a:t>
            </a:r>
            <a:r>
              <a:rPr lang="zh-CN" altLang="en-US">
                <a:latin typeface="宋体" panose="02010600030101010101" pitchFamily="2" charset="-122"/>
                <a:ea typeface="宋体" panose="02010600030101010101" pitchFamily="2" charset="-122"/>
                <a:cs typeface="宋体" panose="02010600030101010101" pitchFamily="2" charset="-122"/>
                <a:hlinkClick r:id="rId2" tooltip="" action="ppaction://hlinkfile"/>
              </a:rPr>
              <a:t>Tree-LSTMs</a:t>
            </a:r>
            <a:r>
              <a:rPr lang="zh-CN" altLang="en-US">
                <a:latin typeface="宋体" panose="02010600030101010101" pitchFamily="2" charset="-122"/>
                <a:ea typeface="宋体" panose="02010600030101010101" pitchFamily="2" charset="-122"/>
                <a:cs typeface="宋体" panose="02010600030101010101" pitchFamily="2" charset="-122"/>
              </a:rPr>
              <a:t>，将标准lstm的顺序敏感链结构推广到树状网络拓扑。每个句子首先被转换为解析树（使用单独训练的解析器），Tree-LSTM从相应的单词以及所有子节点的隐藏状态中组成其在给定树节点上的隐藏状态。</a:t>
            </a:r>
            <a:endParaRPr lang="zh-CN" altLang="en-US">
              <a:latin typeface="宋体" panose="02010600030101010101" pitchFamily="2" charset="-122"/>
              <a:ea typeface="宋体" panose="02010600030101010101" pitchFamily="2" charset="-122"/>
              <a:cs typeface="宋体" panose="02010600030101010101" pitchFamily="2" charset="-122"/>
            </a:endParaRPr>
          </a:p>
          <a:p>
            <a:pPr indent="0" algn="l">
              <a:buFont typeface="Arial" panose="020B0604020202020204" pitchFamily="34" charset="0"/>
              <a:buNone/>
            </a:pP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algn="l">
              <a:buFont typeface="Arial" panose="020B0604020202020204" pitchFamily="34" charset="0"/>
              <a:buChar char="•"/>
            </a:pPr>
            <a:r>
              <a:rPr lang="en-US" altLang="zh-CN">
                <a:latin typeface="宋体" panose="02010600030101010101" pitchFamily="2" charset="-122"/>
                <a:ea typeface="宋体" panose="02010600030101010101" pitchFamily="2" charset="-122"/>
                <a:cs typeface="宋体" panose="02010600030101010101" pitchFamily="2" charset="-122"/>
              </a:rPr>
              <a:t>He, Gimpel, </a:t>
            </a:r>
            <a:r>
              <a:rPr lang="zh-CN" altLang="en-US">
                <a:latin typeface="宋体" panose="02010600030101010101" pitchFamily="2" charset="-122"/>
                <a:ea typeface="宋体" panose="02010600030101010101" pitchFamily="2" charset="-122"/>
                <a:cs typeface="宋体" panose="02010600030101010101" pitchFamily="2" charset="-122"/>
              </a:rPr>
              <a:t>和</a:t>
            </a:r>
            <a:r>
              <a:rPr lang="en-US" altLang="zh-CN">
                <a:latin typeface="宋体" panose="02010600030101010101" pitchFamily="2" charset="-122"/>
                <a:ea typeface="宋体" panose="02010600030101010101" pitchFamily="2" charset="-122"/>
                <a:cs typeface="宋体" panose="02010600030101010101" pitchFamily="2" charset="-122"/>
              </a:rPr>
              <a:t> Lin (2015)提出了一种复杂的卷积网络(ConvNet)变体，它通过在不同尺度上整合许多卷积中的各种差异来推断句子的相似性。</a:t>
            </a:r>
            <a:endParaRPr lang="en-US" altLang="zh-CN">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438400" y="305435"/>
            <a:ext cx="5059680" cy="624840"/>
          </a:xfrm>
        </p:spPr>
        <p:txBody>
          <a:bodyPr>
            <a:noAutofit/>
          </a:bodyPr>
          <a:lstStyle/>
          <a:p>
            <a:pPr marL="0" indent="0" algn="ctr">
              <a:buNone/>
            </a:pPr>
            <a:r>
              <a:rPr lang="zh-CN" altLang="en-US" sz="3600" dirty="0" smtClean="0">
                <a:solidFill>
                  <a:schemeClr val="tx1"/>
                </a:solidFill>
                <a:latin typeface="宋体" panose="02010600030101010101" pitchFamily="2" charset="-122"/>
                <a:ea typeface="宋体" panose="02010600030101010101" pitchFamily="2" charset="-122"/>
              </a:rPr>
              <a:t>Manhattan LSTM Model</a:t>
            </a:r>
            <a:endParaRPr lang="zh-CN" altLang="en-US" sz="3600" dirty="0" smtClean="0">
              <a:solidFill>
                <a:schemeClr val="tx1"/>
              </a:solidFill>
              <a:latin typeface="宋体" panose="02010600030101010101" pitchFamily="2" charset="-122"/>
              <a:ea typeface="宋体" panose="02010600030101010101" pitchFamily="2" charset="-122"/>
            </a:endParaRPr>
          </a:p>
          <a:p>
            <a:pPr marL="0" indent="0" algn="ctr">
              <a:buNone/>
            </a:pPr>
            <a:endParaRPr lang="zh-CN" altLang="en-US" sz="3600" dirty="0" smtClean="0">
              <a:solidFill>
                <a:schemeClr val="tx1"/>
              </a:solidFill>
              <a:latin typeface="宋体" panose="02010600030101010101" pitchFamily="2" charset="-122"/>
              <a:ea typeface="宋体" panose="02010600030101010101" pitchFamily="2" charset="-122"/>
            </a:endParaRPr>
          </a:p>
        </p:txBody>
      </p:sp>
      <p:sp>
        <p:nvSpPr>
          <p:cNvPr id="6" name="文本框 5"/>
          <p:cNvSpPr txBox="1"/>
          <p:nvPr/>
        </p:nvSpPr>
        <p:spPr>
          <a:xfrm>
            <a:off x="866140" y="1289685"/>
            <a:ext cx="7776845" cy="368300"/>
          </a:xfrm>
          <a:prstGeom prst="rect">
            <a:avLst/>
          </a:prstGeom>
          <a:noFill/>
        </p:spPr>
        <p:txBody>
          <a:bodyPr wrap="square" rtlCol="0">
            <a:spAutoFit/>
          </a:bodyPr>
          <a:p>
            <a:pPr indent="0" algn="l">
              <a:buFont typeface="Arial" panose="020B0604020202020204" pitchFamily="34" charset="0"/>
              <a:buNone/>
            </a:pPr>
            <a:r>
              <a:rPr lang="en-US" altLang="zh-CN">
                <a:latin typeface="宋体" panose="02010600030101010101" pitchFamily="2" charset="-122"/>
                <a:ea typeface="宋体" panose="02010600030101010101" pitchFamily="2" charset="-122"/>
                <a:cs typeface="宋体" panose="02010600030101010101" pitchFamily="2" charset="-122"/>
              </a:rPr>
              <a:t>   </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1"/>
          <a:stretch>
            <a:fillRect/>
          </a:stretch>
        </p:blipFill>
        <p:spPr>
          <a:xfrm>
            <a:off x="560070" y="1289685"/>
            <a:ext cx="6242050" cy="5264150"/>
          </a:xfrm>
          <a:prstGeom prst="rect">
            <a:avLst/>
          </a:prstGeom>
        </p:spPr>
      </p:pic>
      <p:pic>
        <p:nvPicPr>
          <p:cNvPr id="5" name="图片 4"/>
          <p:cNvPicPr>
            <a:picLocks noChangeAspect="1"/>
          </p:cNvPicPr>
          <p:nvPr/>
        </p:nvPicPr>
        <p:blipFill>
          <a:blip r:embed="rId2"/>
          <a:stretch>
            <a:fillRect/>
          </a:stretch>
        </p:blipFill>
        <p:spPr>
          <a:xfrm>
            <a:off x="6802120" y="2752090"/>
            <a:ext cx="3520440" cy="246126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438400" y="305435"/>
            <a:ext cx="5059680" cy="624840"/>
          </a:xfrm>
        </p:spPr>
        <p:txBody>
          <a:bodyPr>
            <a:noAutofit/>
          </a:bodyPr>
          <a:lstStyle/>
          <a:p>
            <a:pPr marL="0" indent="0" algn="ctr">
              <a:buNone/>
            </a:pPr>
            <a:r>
              <a:rPr lang="zh-CN" altLang="en-US" sz="3600" dirty="0" smtClean="0">
                <a:solidFill>
                  <a:schemeClr val="tx1"/>
                </a:solidFill>
                <a:latin typeface="宋体" panose="02010600030101010101" pitchFamily="2" charset="-122"/>
                <a:ea typeface="宋体" panose="02010600030101010101" pitchFamily="2" charset="-122"/>
              </a:rPr>
              <a:t>语义相关性</a:t>
            </a:r>
            <a:r>
              <a:rPr lang="zh-CN" altLang="en-US" sz="3600" dirty="0" smtClean="0">
                <a:solidFill>
                  <a:schemeClr val="tx1"/>
                </a:solidFill>
                <a:latin typeface="宋体" panose="02010600030101010101" pitchFamily="2" charset="-122"/>
                <a:ea typeface="宋体" panose="02010600030101010101" pitchFamily="2" charset="-122"/>
              </a:rPr>
              <a:t>评分</a:t>
            </a:r>
            <a:endParaRPr lang="zh-CN" altLang="en-US" sz="3600" dirty="0" smtClean="0">
              <a:solidFill>
                <a:schemeClr val="tx1"/>
              </a:solidFill>
              <a:latin typeface="宋体" panose="02010600030101010101" pitchFamily="2" charset="-122"/>
              <a:ea typeface="宋体" panose="02010600030101010101" pitchFamily="2" charset="-122"/>
            </a:endParaRPr>
          </a:p>
        </p:txBody>
      </p:sp>
      <p:sp>
        <p:nvSpPr>
          <p:cNvPr id="6" name="文本框 5"/>
          <p:cNvSpPr txBox="1"/>
          <p:nvPr/>
        </p:nvSpPr>
        <p:spPr>
          <a:xfrm>
            <a:off x="866140" y="1289685"/>
            <a:ext cx="7776845" cy="645160"/>
          </a:xfrm>
          <a:prstGeom prst="rect">
            <a:avLst/>
          </a:prstGeom>
          <a:noFill/>
        </p:spPr>
        <p:txBody>
          <a:bodyPr wrap="square" rtlCol="0">
            <a:spAutoFit/>
          </a:bodyPr>
          <a:p>
            <a:pPr indent="0" algn="l">
              <a:buFont typeface="Arial" panose="020B0604020202020204" pitchFamily="34" charset="0"/>
              <a:buNone/>
            </a:pP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训练</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测试数据共包含9927个句子对，其中</a:t>
            </a:r>
            <a:r>
              <a:rPr lang="en-US" altLang="zh-CN">
                <a:latin typeface="宋体" panose="02010600030101010101" pitchFamily="2" charset="-122"/>
                <a:ea typeface="宋体" panose="02010600030101010101" pitchFamily="2" charset="-122"/>
                <a:cs typeface="宋体" panose="02010600030101010101" pitchFamily="2" charset="-122"/>
              </a:rPr>
              <a:t>5000</a:t>
            </a:r>
            <a:r>
              <a:rPr lang="zh-CN" altLang="en-US">
                <a:latin typeface="宋体" panose="02010600030101010101" pitchFamily="2" charset="-122"/>
                <a:ea typeface="宋体" panose="02010600030101010101" pitchFamily="2" charset="-122"/>
                <a:cs typeface="宋体" panose="02010600030101010101" pitchFamily="2" charset="-122"/>
              </a:rPr>
              <a:t>个作为训练数据，</a:t>
            </a:r>
            <a:r>
              <a:rPr lang="en-US" altLang="zh-CN">
                <a:latin typeface="宋体" panose="02010600030101010101" pitchFamily="2" charset="-122"/>
                <a:ea typeface="宋体" panose="02010600030101010101" pitchFamily="2" charset="-122"/>
                <a:cs typeface="宋体" panose="02010600030101010101" pitchFamily="2" charset="-122"/>
              </a:rPr>
              <a:t>4927</a:t>
            </a:r>
            <a:r>
              <a:rPr lang="zh-CN" altLang="en-US">
                <a:latin typeface="宋体" panose="02010600030101010101" pitchFamily="2" charset="-122"/>
                <a:ea typeface="宋体" panose="02010600030101010101" pitchFamily="2" charset="-122"/>
                <a:cs typeface="宋体" panose="02010600030101010101" pitchFamily="2" charset="-122"/>
              </a:rPr>
              <a:t>个作为测试数据，每对都有一个相关性评分标签∈[1,5]。</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1"/>
          <a:stretch>
            <a:fillRect/>
          </a:stretch>
        </p:blipFill>
        <p:spPr>
          <a:xfrm>
            <a:off x="1548130" y="2211705"/>
            <a:ext cx="6412230" cy="442150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84400" y="305435"/>
            <a:ext cx="5059680" cy="624840"/>
          </a:xfrm>
        </p:spPr>
        <p:txBody>
          <a:bodyPr>
            <a:noAutofit/>
          </a:bodyPr>
          <a:lstStyle/>
          <a:p>
            <a:pPr marL="0" indent="0" algn="ctr">
              <a:buNone/>
            </a:pPr>
            <a:r>
              <a:rPr lang="zh-CN" altLang="en-US" sz="3600" dirty="0" smtClean="0">
                <a:solidFill>
                  <a:schemeClr val="tx1"/>
                </a:solidFill>
                <a:latin typeface="宋体" panose="02010600030101010101" pitchFamily="2" charset="-122"/>
                <a:ea typeface="宋体" panose="02010600030101010101" pitchFamily="2" charset="-122"/>
              </a:rPr>
              <a:t>结果</a:t>
            </a:r>
            <a:endParaRPr lang="zh-CN" altLang="en-US" sz="3600" dirty="0" smtClean="0">
              <a:solidFill>
                <a:schemeClr val="tx1"/>
              </a:solidFill>
              <a:latin typeface="宋体" panose="02010600030101010101" pitchFamily="2" charset="-122"/>
              <a:ea typeface="宋体" panose="02010600030101010101" pitchFamily="2" charset="-122"/>
            </a:endParaRPr>
          </a:p>
        </p:txBody>
      </p:sp>
      <p:sp>
        <p:nvSpPr>
          <p:cNvPr id="6" name="文本框 5"/>
          <p:cNvSpPr txBox="1"/>
          <p:nvPr/>
        </p:nvSpPr>
        <p:spPr>
          <a:xfrm>
            <a:off x="825500" y="930275"/>
            <a:ext cx="7776845" cy="645160"/>
          </a:xfrm>
          <a:prstGeom prst="rect">
            <a:avLst/>
          </a:prstGeom>
          <a:noFill/>
        </p:spPr>
        <p:txBody>
          <a:bodyPr wrap="square" rtlCol="0">
            <a:spAutoFit/>
          </a:bodyPr>
          <a:p>
            <a:pPr indent="0" algn="l">
              <a:buFont typeface="Arial" panose="020B0604020202020204" pitchFamily="34" charset="0"/>
              <a:buNone/>
            </a:pP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论文里的</a:t>
            </a:r>
            <a:r>
              <a:rPr>
                <a:latin typeface="宋体" panose="02010600030101010101" pitchFamily="2" charset="-122"/>
                <a:ea typeface="宋体" panose="02010600030101010101" pitchFamily="2" charset="-122"/>
                <a:cs typeface="宋体" panose="02010600030101010101" pitchFamily="2" charset="-122"/>
              </a:rPr>
              <a:t>方法在所有三个评估指标上的语义关联任务方面比现有系统表现得更好</a:t>
            </a:r>
            <a:r>
              <a:rPr lang="zh-CN">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hlinkClick r:id="rId1" tooltip="" action="ppaction://hlinkfile"/>
              </a:rPr>
              <a:t>Pearson correlation</a:t>
            </a:r>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hlinkClick r:id="rId2" tooltip="" action="ppaction://hlinkfile"/>
              </a:rPr>
              <a:t>Spearman</a:t>
            </a:r>
            <a:endParaRPr lang="en-US" altLang="zh-CN">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3"/>
          <a:stretch>
            <a:fillRect/>
          </a:stretch>
        </p:blipFill>
        <p:spPr>
          <a:xfrm>
            <a:off x="2080895" y="1575435"/>
            <a:ext cx="5260340" cy="480314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84400" y="305435"/>
            <a:ext cx="5059680" cy="624840"/>
          </a:xfrm>
        </p:spPr>
        <p:txBody>
          <a:bodyPr>
            <a:noAutofit/>
          </a:bodyPr>
          <a:lstStyle/>
          <a:p>
            <a:pPr marL="0" indent="0" algn="ctr">
              <a:buNone/>
            </a:pPr>
            <a:r>
              <a:rPr lang="zh-CN" altLang="en-US" sz="3600" dirty="0" smtClean="0">
                <a:solidFill>
                  <a:schemeClr val="tx1"/>
                </a:solidFill>
                <a:latin typeface="宋体" panose="02010600030101010101" pitchFamily="2" charset="-122"/>
                <a:ea typeface="宋体" panose="02010600030101010101" pitchFamily="2" charset="-122"/>
              </a:rPr>
              <a:t>和Tree-LSTM</a:t>
            </a:r>
            <a:r>
              <a:rPr lang="zh-CN" altLang="en-US" sz="3600" dirty="0" smtClean="0">
                <a:solidFill>
                  <a:schemeClr val="tx1"/>
                </a:solidFill>
                <a:latin typeface="宋体" panose="02010600030101010101" pitchFamily="2" charset="-122"/>
                <a:ea typeface="宋体" panose="02010600030101010101" pitchFamily="2" charset="-122"/>
              </a:rPr>
              <a:t>做对比</a:t>
            </a:r>
            <a:endParaRPr lang="zh-CN" altLang="en-US" sz="3600" dirty="0" smtClean="0">
              <a:solidFill>
                <a:schemeClr val="tx1"/>
              </a:solidFill>
              <a:latin typeface="宋体" panose="02010600030101010101" pitchFamily="2" charset="-122"/>
              <a:ea typeface="宋体" panose="02010600030101010101" pitchFamily="2" charset="-122"/>
            </a:endParaRPr>
          </a:p>
        </p:txBody>
      </p:sp>
      <p:sp>
        <p:nvSpPr>
          <p:cNvPr id="6" name="文本框 5"/>
          <p:cNvSpPr txBox="1"/>
          <p:nvPr/>
        </p:nvSpPr>
        <p:spPr>
          <a:xfrm>
            <a:off x="825500" y="930275"/>
            <a:ext cx="3161665" cy="3415030"/>
          </a:xfrm>
          <a:prstGeom prst="rect">
            <a:avLst/>
          </a:prstGeom>
          <a:noFill/>
        </p:spPr>
        <p:txBody>
          <a:bodyPr wrap="square" rtlCol="0">
            <a:spAutoFit/>
          </a:bodyPr>
          <a:p>
            <a:pPr indent="0" algn="l">
              <a:buFont typeface="Arial" panose="020B0604020202020204" pitchFamily="34" charset="0"/>
              <a:buNone/>
            </a:pPr>
            <a:r>
              <a:rPr lang="en-US" altLang="zh-CN">
                <a:latin typeface="宋体" panose="02010600030101010101" pitchFamily="2" charset="-122"/>
                <a:ea typeface="宋体" panose="02010600030101010101" pitchFamily="2" charset="-122"/>
                <a:cs typeface="宋体" panose="02010600030101010101" pitchFamily="2" charset="-122"/>
              </a:rPr>
              <a:t>   Tree-LSTM对三个给定句子发现的最相似的测试集例子及其</a:t>
            </a:r>
            <a:r>
              <a:rPr lang="zh-CN" altLang="en-US">
                <a:latin typeface="宋体" panose="02010600030101010101" pitchFamily="2" charset="-122"/>
                <a:ea typeface="宋体" panose="02010600030101010101" pitchFamily="2" charset="-122"/>
                <a:cs typeface="宋体" panose="02010600030101010101" pitchFamily="2" charset="-122"/>
              </a:rPr>
              <a:t>得到</a:t>
            </a:r>
            <a:r>
              <a:rPr lang="en-US" altLang="zh-CN">
                <a:latin typeface="宋体" panose="02010600030101010101" pitchFamily="2" charset="-122"/>
                <a:ea typeface="宋体" panose="02010600030101010101" pitchFamily="2" charset="-122"/>
                <a:cs typeface="宋体" panose="02010600030101010101" pitchFamily="2" charset="-122"/>
              </a:rPr>
              <a:t>的相似性</a:t>
            </a:r>
            <a:r>
              <a:rPr lang="zh-CN" altLang="en-US">
                <a:latin typeface="宋体" panose="02010600030101010101" pitchFamily="2" charset="-122"/>
                <a:ea typeface="宋体" panose="02010600030101010101" pitchFamily="2" charset="-122"/>
                <a:cs typeface="宋体" panose="02010600030101010101" pitchFamily="2" charset="-122"/>
              </a:rPr>
              <a:t>评分</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论文作者</a:t>
            </a:r>
            <a:r>
              <a:rPr lang="en-US" altLang="zh-CN">
                <a:latin typeface="宋体" panose="02010600030101010101" pitchFamily="2" charset="-122"/>
                <a:ea typeface="宋体" panose="02010600030101010101" pitchFamily="2" charset="-122"/>
                <a:cs typeface="宋体" panose="02010600030101010101" pitchFamily="2" charset="-122"/>
              </a:rPr>
              <a:t>将Manhattan LSTM模型应用于这些相同的例子，确定虽然顺序MaLSTM在识别主动-被动等价方面稍差，但</a:t>
            </a:r>
            <a:r>
              <a:rPr lang="zh-CN" altLang="en-US">
                <a:latin typeface="宋体" panose="02010600030101010101" pitchFamily="2" charset="-122"/>
                <a:ea typeface="宋体" panose="02010600030101010101" pitchFamily="2" charset="-122"/>
                <a:cs typeface="宋体" panose="02010600030101010101" pitchFamily="2" charset="-122"/>
              </a:rPr>
              <a:t>他们</a:t>
            </a:r>
            <a:r>
              <a:rPr lang="en-US" altLang="zh-CN">
                <a:latin typeface="宋体" panose="02010600030101010101" pitchFamily="2" charset="-122"/>
                <a:ea typeface="宋体" panose="02010600030101010101" pitchFamily="2" charset="-122"/>
                <a:cs typeface="宋体" panose="02010600030101010101" pitchFamily="2" charset="-122"/>
              </a:rPr>
              <a:t>的方法在区分动词和宾语方面比组合TreeLSTM更好</a:t>
            </a:r>
            <a:r>
              <a:rPr lang="zh-CN" altLang="en-US">
                <a:latin typeface="宋体" panose="02010600030101010101" pitchFamily="2" charset="-122"/>
                <a:ea typeface="宋体" panose="02010600030101010101" pitchFamily="2" charset="-122"/>
                <a:cs typeface="宋体" panose="02010600030101010101" pitchFamily="2" charset="-122"/>
              </a:rPr>
              <a:t>。。例如，在</a:t>
            </a:r>
            <a:r>
              <a:rPr lang="en-US" altLang="zh-CN">
                <a:latin typeface="宋体" panose="02010600030101010101" pitchFamily="2" charset="-122"/>
                <a:ea typeface="宋体" panose="02010600030101010101" pitchFamily="2" charset="-122"/>
                <a:cs typeface="宋体" panose="02010600030101010101" pitchFamily="2" charset="-122"/>
              </a:rPr>
              <a:t>SICK</a:t>
            </a:r>
            <a:r>
              <a:rPr lang="zh-CN" altLang="en-US">
                <a:latin typeface="宋体" panose="02010600030101010101" pitchFamily="2" charset="-122"/>
                <a:ea typeface="宋体" panose="02010600030101010101" pitchFamily="2" charset="-122"/>
                <a:cs typeface="宋体" panose="02010600030101010101" pitchFamily="2" charset="-122"/>
              </a:rPr>
              <a:t>测试集中，“豆腐被女人切”和“女人切黄油”之间的真实标签只有2.7。</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1"/>
          <a:stretch>
            <a:fillRect/>
          </a:stretch>
        </p:blipFill>
        <p:spPr>
          <a:xfrm>
            <a:off x="4494530" y="966470"/>
            <a:ext cx="4904740" cy="492506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84400" y="305435"/>
            <a:ext cx="5059680" cy="624840"/>
          </a:xfrm>
        </p:spPr>
        <p:txBody>
          <a:bodyPr>
            <a:noAutofit/>
          </a:bodyPr>
          <a:lstStyle/>
          <a:p>
            <a:pPr marL="0" indent="0" algn="ctr">
              <a:buNone/>
            </a:pPr>
            <a:r>
              <a:rPr lang="zh-CN" altLang="en-US" sz="3600" dirty="0" smtClean="0">
                <a:solidFill>
                  <a:schemeClr val="tx1"/>
                </a:solidFill>
                <a:latin typeface="宋体" panose="02010600030101010101" pitchFamily="2" charset="-122"/>
                <a:ea typeface="宋体" panose="02010600030101010101" pitchFamily="2" charset="-122"/>
              </a:rPr>
              <a:t>信息</a:t>
            </a:r>
            <a:r>
              <a:rPr lang="zh-CN" altLang="en-US" sz="3600" dirty="0" smtClean="0">
                <a:solidFill>
                  <a:schemeClr val="tx1"/>
                </a:solidFill>
                <a:latin typeface="宋体" panose="02010600030101010101" pitchFamily="2" charset="-122"/>
                <a:ea typeface="宋体" panose="02010600030101010101" pitchFamily="2" charset="-122"/>
              </a:rPr>
              <a:t>可视化</a:t>
            </a:r>
            <a:endParaRPr lang="zh-CN" altLang="en-US" sz="3600" dirty="0" smtClean="0">
              <a:solidFill>
                <a:schemeClr val="tx1"/>
              </a:solidFill>
              <a:latin typeface="宋体" panose="02010600030101010101" pitchFamily="2" charset="-122"/>
              <a:ea typeface="宋体" panose="02010600030101010101" pitchFamily="2" charset="-122"/>
            </a:endParaRPr>
          </a:p>
        </p:txBody>
      </p:sp>
      <p:sp>
        <p:nvSpPr>
          <p:cNvPr id="4" name="文本框 3"/>
          <p:cNvSpPr txBox="1"/>
          <p:nvPr/>
        </p:nvSpPr>
        <p:spPr>
          <a:xfrm>
            <a:off x="1093470" y="993140"/>
            <a:ext cx="7915275" cy="645160"/>
          </a:xfrm>
          <a:prstGeom prst="rect">
            <a:avLst/>
          </a:prstGeom>
          <a:noFill/>
        </p:spPr>
        <p:txBody>
          <a:bodyPr wrap="square" rtlCol="0" anchor="t">
            <a:spAutoFit/>
          </a:bodyPr>
          <a:p>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与t-SNE(vanderMaatan和Hinton2008)一样，</a:t>
            </a:r>
            <a:r>
              <a:rPr lang="zh-CN" altLang="en-US">
                <a:latin typeface="宋体" panose="02010600030101010101" pitchFamily="2" charset="-122"/>
                <a:ea typeface="宋体" panose="02010600030101010101" pitchFamily="2" charset="-122"/>
                <a:cs typeface="宋体" panose="02010600030101010101" pitchFamily="2" charset="-122"/>
              </a:rPr>
              <a:t>论文里简单地使用主成分分析(PCA)来实现MaLSTM表示的简单结构，从而对它们进行信息可视化。</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1"/>
          <a:stretch>
            <a:fillRect/>
          </a:stretch>
        </p:blipFill>
        <p:spPr>
          <a:xfrm>
            <a:off x="2276475" y="1774190"/>
            <a:ext cx="5708015" cy="477266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FF0000"/>
      </a:hlink>
      <a:folHlink>
        <a:srgbClr val="C42F1A"/>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平面">
  <a:themeElements>
    <a:clrScheme nam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FF0000"/>
      </a:hlink>
      <a:folHlink>
        <a:srgbClr val="C42F1A"/>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1209</Words>
  <Application>WPS 演示</Application>
  <PresentationFormat>宽屏</PresentationFormat>
  <Paragraphs>46</Paragraphs>
  <Slides>8</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8</vt:i4>
      </vt:variant>
    </vt:vector>
  </HeadingPairs>
  <TitlesOfParts>
    <vt:vector size="21" baseType="lpstr">
      <vt:lpstr>Arial</vt:lpstr>
      <vt:lpstr>宋体</vt:lpstr>
      <vt:lpstr>Wingdings</vt:lpstr>
      <vt:lpstr>Wingdings 3</vt:lpstr>
      <vt:lpstr>Arial</vt:lpstr>
      <vt:lpstr>方正姚体</vt:lpstr>
      <vt:lpstr>Trebuchet MS</vt:lpstr>
      <vt:lpstr>华文新魏</vt:lpstr>
      <vt:lpstr>微软雅黑</vt:lpstr>
      <vt:lpstr>Arial Unicode MS</vt:lpstr>
      <vt:lpstr>Calibri</vt:lpstr>
      <vt:lpstr>平面</vt:lpstr>
      <vt:lpstr>1_平面</vt:lpstr>
      <vt:lpstr>自然语言处理之文本预处理</vt:lpstr>
      <vt:lpstr>我们首先来看看NLP的任务类型：</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dc:creator>
  <cp:lastModifiedBy>蛇皮棒棒糖</cp:lastModifiedBy>
  <cp:revision>36</cp:revision>
  <dcterms:created xsi:type="dcterms:W3CDTF">2021-09-28T11:23:00Z</dcterms:created>
  <dcterms:modified xsi:type="dcterms:W3CDTF">2022-01-13T11:50:51Z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E8003281E2394A3EA8F9058EB5593310</vt:lpwstr>
  </property>
  <property fmtid="{D5CDD505-2E9C-101B-9397-08002B2CF9AE}" pid="3" name="KSOProductBuildVer">
    <vt:lpwstr>2052-11.1.0.11194</vt:lpwstr>
  </property>
</Properties>
</file>