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5" r:id="rId5"/>
    <p:sldId id="260" r:id="rId6"/>
    <p:sldId id="276" r:id="rId7"/>
    <p:sldId id="261" r:id="rId8"/>
    <p:sldId id="262" r:id="rId9"/>
    <p:sldId id="263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4" r:id="rId18"/>
    <p:sldId id="265" r:id="rId19"/>
    <p:sldId id="284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CC"/>
    <a:srgbClr val="3076A4"/>
    <a:srgbClr val="7BD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607FA-2FB4-464A-BBB0-89560C1454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D506A8-5FDA-4BD2-9175-FA7946350B2D}">
      <dgm:prSet custT="1"/>
      <dgm:spPr/>
      <dgm:t>
        <a:bodyPr/>
        <a:lstStyle/>
        <a:p>
          <a:r>
            <a:rPr lang="pt-BR" sz="2800" dirty="0"/>
            <a:t>Funcionamento base:</a:t>
          </a:r>
        </a:p>
      </dgm:t>
    </dgm:pt>
    <dgm:pt modelId="{901F196C-8735-4395-890D-FADEF5E9155E}" type="parTrans" cxnId="{A6E0C8EE-64EC-4275-8289-4A6DF6FEFB1E}">
      <dgm:prSet/>
      <dgm:spPr/>
      <dgm:t>
        <a:bodyPr/>
        <a:lstStyle/>
        <a:p>
          <a:endParaRPr lang="pt-BR"/>
        </a:p>
      </dgm:t>
    </dgm:pt>
    <dgm:pt modelId="{930414ED-CF4A-4FC4-A802-F08E1F0FABA7}" type="sibTrans" cxnId="{A6E0C8EE-64EC-4275-8289-4A6DF6FEFB1E}">
      <dgm:prSet/>
      <dgm:spPr/>
      <dgm:t>
        <a:bodyPr/>
        <a:lstStyle/>
        <a:p>
          <a:endParaRPr lang="pt-BR"/>
        </a:p>
      </dgm:t>
    </dgm:pt>
    <dgm:pt modelId="{B17B38E2-413D-45C3-8EBA-F44D0131456E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Chegada de clientes;</a:t>
          </a:r>
        </a:p>
      </dgm:t>
    </dgm:pt>
    <dgm:pt modelId="{48B735EA-94CB-4C2D-8B30-B6A65FD2D2A5}" type="parTrans" cxnId="{59BF758D-0177-487A-8894-D3D99126C1BE}">
      <dgm:prSet/>
      <dgm:spPr/>
      <dgm:t>
        <a:bodyPr/>
        <a:lstStyle/>
        <a:p>
          <a:endParaRPr lang="pt-BR"/>
        </a:p>
      </dgm:t>
    </dgm:pt>
    <dgm:pt modelId="{86359D3A-DE25-4D78-A323-F9CBBC2DBECB}" type="sibTrans" cxnId="{59BF758D-0177-487A-8894-D3D99126C1BE}">
      <dgm:prSet/>
      <dgm:spPr/>
      <dgm:t>
        <a:bodyPr/>
        <a:lstStyle/>
        <a:p>
          <a:endParaRPr lang="pt-BR"/>
        </a:p>
      </dgm:t>
    </dgm:pt>
    <dgm:pt modelId="{38E8884C-7D60-4AAA-A50C-4068F28BF668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Espera na fila;</a:t>
          </a:r>
        </a:p>
      </dgm:t>
    </dgm:pt>
    <dgm:pt modelId="{0FABEB6A-A799-4FE3-AB83-8F1DB2221903}" type="parTrans" cxnId="{655FDAAD-00C9-4462-9D93-8EED619BDAFE}">
      <dgm:prSet/>
      <dgm:spPr/>
      <dgm:t>
        <a:bodyPr/>
        <a:lstStyle/>
        <a:p>
          <a:endParaRPr lang="pt-BR"/>
        </a:p>
      </dgm:t>
    </dgm:pt>
    <dgm:pt modelId="{808C3204-D441-41D1-8D9D-574F01E6E37F}" type="sibTrans" cxnId="{655FDAAD-00C9-4462-9D93-8EED619BDAFE}">
      <dgm:prSet/>
      <dgm:spPr/>
      <dgm:t>
        <a:bodyPr/>
        <a:lstStyle/>
        <a:p>
          <a:endParaRPr lang="pt-BR"/>
        </a:p>
      </dgm:t>
    </dgm:pt>
    <dgm:pt modelId="{46A1CC20-2FB9-4A89-B108-FC6899ADE069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Atendimento;</a:t>
          </a:r>
        </a:p>
      </dgm:t>
    </dgm:pt>
    <dgm:pt modelId="{5DC55950-E7E6-4C21-A691-528D40E12CEC}" type="parTrans" cxnId="{39629D65-E6A0-4E65-835A-DF4165CD564E}">
      <dgm:prSet/>
      <dgm:spPr/>
      <dgm:t>
        <a:bodyPr/>
        <a:lstStyle/>
        <a:p>
          <a:endParaRPr lang="pt-BR"/>
        </a:p>
      </dgm:t>
    </dgm:pt>
    <dgm:pt modelId="{0463539A-C496-4BFB-9423-7D0D7E4ADE98}" type="sibTrans" cxnId="{39629D65-E6A0-4E65-835A-DF4165CD564E}">
      <dgm:prSet/>
      <dgm:spPr/>
      <dgm:t>
        <a:bodyPr/>
        <a:lstStyle/>
        <a:p>
          <a:endParaRPr lang="pt-BR"/>
        </a:p>
      </dgm:t>
    </dgm:pt>
    <dgm:pt modelId="{543EFF45-4086-443D-A013-116E32F7FBCA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Partida do cliente.</a:t>
          </a:r>
        </a:p>
      </dgm:t>
    </dgm:pt>
    <dgm:pt modelId="{4B9258A8-D722-4B3C-A2B9-A4880CB0C45E}" type="parTrans" cxnId="{E2C77830-76CA-4237-B7E4-68C222ED0FDB}">
      <dgm:prSet/>
      <dgm:spPr/>
      <dgm:t>
        <a:bodyPr/>
        <a:lstStyle/>
        <a:p>
          <a:endParaRPr lang="pt-BR"/>
        </a:p>
      </dgm:t>
    </dgm:pt>
    <dgm:pt modelId="{8C8003A1-E5E4-4204-B78C-CB5C6623AB58}" type="sibTrans" cxnId="{E2C77830-76CA-4237-B7E4-68C222ED0FDB}">
      <dgm:prSet/>
      <dgm:spPr/>
      <dgm:t>
        <a:bodyPr/>
        <a:lstStyle/>
        <a:p>
          <a:endParaRPr lang="pt-BR"/>
        </a:p>
      </dgm:t>
    </dgm:pt>
    <dgm:pt modelId="{F47BA62F-5981-4F6E-AC4B-79DA37CB8B40}" type="pres">
      <dgm:prSet presAssocID="{5CC607FA-2FB4-464A-BBB0-89560C1454E6}" presName="linear" presStyleCnt="0">
        <dgm:presLayoutVars>
          <dgm:animLvl val="lvl"/>
          <dgm:resizeHandles val="exact"/>
        </dgm:presLayoutVars>
      </dgm:prSet>
      <dgm:spPr/>
    </dgm:pt>
    <dgm:pt modelId="{E11E8B34-D11C-44E1-AEDD-50B8AEB2BE03}" type="pres">
      <dgm:prSet presAssocID="{AFD506A8-5FDA-4BD2-9175-FA7946350B2D}" presName="parentText" presStyleLbl="node1" presStyleIdx="0" presStyleCnt="1" custScaleY="44233">
        <dgm:presLayoutVars>
          <dgm:chMax val="0"/>
          <dgm:bulletEnabled val="1"/>
        </dgm:presLayoutVars>
      </dgm:prSet>
      <dgm:spPr/>
    </dgm:pt>
    <dgm:pt modelId="{266C39CB-7937-4A70-B832-C4080094FE0A}" type="pres">
      <dgm:prSet presAssocID="{AFD506A8-5FDA-4BD2-9175-FA7946350B2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98B7603-C60D-47D5-9512-5A258503A9EB}" type="presOf" srcId="{46A1CC20-2FB9-4A89-B108-FC6899ADE069}" destId="{266C39CB-7937-4A70-B832-C4080094FE0A}" srcOrd="0" destOrd="2" presId="urn:microsoft.com/office/officeart/2005/8/layout/vList2"/>
    <dgm:cxn modelId="{E2C77830-76CA-4237-B7E4-68C222ED0FDB}" srcId="{AFD506A8-5FDA-4BD2-9175-FA7946350B2D}" destId="{543EFF45-4086-443D-A013-116E32F7FBCA}" srcOrd="3" destOrd="0" parTransId="{4B9258A8-D722-4B3C-A2B9-A4880CB0C45E}" sibTransId="{8C8003A1-E5E4-4204-B78C-CB5C6623AB58}"/>
    <dgm:cxn modelId="{39629D65-E6A0-4E65-835A-DF4165CD564E}" srcId="{AFD506A8-5FDA-4BD2-9175-FA7946350B2D}" destId="{46A1CC20-2FB9-4A89-B108-FC6899ADE069}" srcOrd="2" destOrd="0" parTransId="{5DC55950-E7E6-4C21-A691-528D40E12CEC}" sibTransId="{0463539A-C496-4BFB-9423-7D0D7E4ADE98}"/>
    <dgm:cxn modelId="{A8A1FE6B-84CD-41F7-97FB-1EDF6CA22C3F}" type="presOf" srcId="{5CC607FA-2FB4-464A-BBB0-89560C1454E6}" destId="{F47BA62F-5981-4F6E-AC4B-79DA37CB8B40}" srcOrd="0" destOrd="0" presId="urn:microsoft.com/office/officeart/2005/8/layout/vList2"/>
    <dgm:cxn modelId="{D809EF73-67B3-404B-B7C4-5ED2578EEFE8}" type="presOf" srcId="{543EFF45-4086-443D-A013-116E32F7FBCA}" destId="{266C39CB-7937-4A70-B832-C4080094FE0A}" srcOrd="0" destOrd="3" presId="urn:microsoft.com/office/officeart/2005/8/layout/vList2"/>
    <dgm:cxn modelId="{4A27C377-9AB9-4936-8E65-99214DF30B46}" type="presOf" srcId="{38E8884C-7D60-4AAA-A50C-4068F28BF668}" destId="{266C39CB-7937-4A70-B832-C4080094FE0A}" srcOrd="0" destOrd="1" presId="urn:microsoft.com/office/officeart/2005/8/layout/vList2"/>
    <dgm:cxn modelId="{59BF758D-0177-487A-8894-D3D99126C1BE}" srcId="{AFD506A8-5FDA-4BD2-9175-FA7946350B2D}" destId="{B17B38E2-413D-45C3-8EBA-F44D0131456E}" srcOrd="0" destOrd="0" parTransId="{48B735EA-94CB-4C2D-8B30-B6A65FD2D2A5}" sibTransId="{86359D3A-DE25-4D78-A323-F9CBBC2DBECB}"/>
    <dgm:cxn modelId="{655FDAAD-00C9-4462-9D93-8EED619BDAFE}" srcId="{AFD506A8-5FDA-4BD2-9175-FA7946350B2D}" destId="{38E8884C-7D60-4AAA-A50C-4068F28BF668}" srcOrd="1" destOrd="0" parTransId="{0FABEB6A-A799-4FE3-AB83-8F1DB2221903}" sibTransId="{808C3204-D441-41D1-8D9D-574F01E6E37F}"/>
    <dgm:cxn modelId="{DE8B75AE-0AF4-4F28-A3BE-754202619604}" type="presOf" srcId="{B17B38E2-413D-45C3-8EBA-F44D0131456E}" destId="{266C39CB-7937-4A70-B832-C4080094FE0A}" srcOrd="0" destOrd="0" presId="urn:microsoft.com/office/officeart/2005/8/layout/vList2"/>
    <dgm:cxn modelId="{0840FDB2-205C-40D4-8D92-02A220109FF3}" type="presOf" srcId="{AFD506A8-5FDA-4BD2-9175-FA7946350B2D}" destId="{E11E8B34-D11C-44E1-AEDD-50B8AEB2BE03}" srcOrd="0" destOrd="0" presId="urn:microsoft.com/office/officeart/2005/8/layout/vList2"/>
    <dgm:cxn modelId="{A6E0C8EE-64EC-4275-8289-4A6DF6FEFB1E}" srcId="{5CC607FA-2FB4-464A-BBB0-89560C1454E6}" destId="{AFD506A8-5FDA-4BD2-9175-FA7946350B2D}" srcOrd="0" destOrd="0" parTransId="{901F196C-8735-4395-890D-FADEF5E9155E}" sibTransId="{930414ED-CF4A-4FC4-A802-F08E1F0FABA7}"/>
    <dgm:cxn modelId="{CAB14ECB-95E9-4C81-BA72-881360182494}" type="presParOf" srcId="{F47BA62F-5981-4F6E-AC4B-79DA37CB8B40}" destId="{E11E8B34-D11C-44E1-AEDD-50B8AEB2BE03}" srcOrd="0" destOrd="0" presId="urn:microsoft.com/office/officeart/2005/8/layout/vList2"/>
    <dgm:cxn modelId="{1F7A4774-6988-435A-9C72-182AA3F3434A}" type="presParOf" srcId="{F47BA62F-5981-4F6E-AC4B-79DA37CB8B40}" destId="{266C39CB-7937-4A70-B832-C4080094FE0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B9D3856-44EC-4897-BDF2-12A0BE05D0CD}" type="presOf" srcId="{E976D5F4-EEA4-4916-92FD-3D27ACE41E9A}" destId="{0E6CFA42-F1EC-4CAF-86EA-BD84F45B783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B9D3856-44EC-4897-BDF2-12A0BE05D0CD}" type="presOf" srcId="{E976D5F4-EEA4-4916-92FD-3D27ACE41E9A}" destId="{0E6CFA42-F1EC-4CAF-86EA-BD84F45B783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B9D3856-44EC-4897-BDF2-12A0BE05D0CD}" type="presOf" srcId="{E976D5F4-EEA4-4916-92FD-3D27ACE41E9A}" destId="{0E6CFA42-F1EC-4CAF-86EA-BD84F45B783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B9D3856-44EC-4897-BDF2-12A0BE05D0CD}" type="presOf" srcId="{E976D5F4-EEA4-4916-92FD-3D27ACE41E9A}" destId="{0E6CFA42-F1EC-4CAF-86EA-BD84F45B783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B9D3856-44EC-4897-BDF2-12A0BE05D0CD}" type="presOf" srcId="{E976D5F4-EEA4-4916-92FD-3D27ACE41E9A}" destId="{0E6CFA42-F1EC-4CAF-86EA-BD84F45B783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1B436EE-E267-42DE-AE67-EDC65AFCEB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76312B3-4061-43D9-9D1C-CF0872A93C0C}">
      <dgm:prSet/>
      <dgm:spPr/>
      <dgm:t>
        <a:bodyPr/>
        <a:lstStyle/>
        <a:p>
          <a:endParaRPr lang="pt-BR" dirty="0"/>
        </a:p>
      </dgm:t>
    </dgm:pt>
    <dgm:pt modelId="{46A5D8E7-2899-4443-9D49-923B77986DB6}" type="parTrans" cxnId="{C55D6049-1716-4FB2-B012-C4CBB8F32FB0}">
      <dgm:prSet/>
      <dgm:spPr/>
      <dgm:t>
        <a:bodyPr/>
        <a:lstStyle/>
        <a:p>
          <a:endParaRPr lang="pt-BR"/>
        </a:p>
      </dgm:t>
    </dgm:pt>
    <dgm:pt modelId="{E5C20CBB-7AF2-4287-9080-35B39500DCDD}" type="sibTrans" cxnId="{C55D6049-1716-4FB2-B012-C4CBB8F32FB0}">
      <dgm:prSet/>
      <dgm:spPr/>
      <dgm:t>
        <a:bodyPr/>
        <a:lstStyle/>
        <a:p>
          <a:endParaRPr lang="pt-BR"/>
        </a:p>
      </dgm:t>
    </dgm:pt>
    <dgm:pt modelId="{4B6F211F-6A39-4B35-A9AA-9E58373FA364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Em comparação com outro tipo de fila que é parecido, ao alterar o fator de utilização ρ, os parâmetro mais importante que sofrem as consequências são justamente o tempo de espera, tanto na fila quanto o tempo de espera do serviço, alterando também o tempo médio total. Observa-se também o número médio de pacotes, nos quais são alterados tanto para uma fila quanto para duas filas, cujo valor com duas filas é menor do que a metade, visto que são divididos por 2 filas, consequentemente diminuindo também o número médio de pacotes no sistema completo. Desta forma, conclui-se que a eficiência utilizando duas filas e dois servidores, é consideravelmente maior caso fosse utilizado apenas uma fila e um servidor de saída.</a:t>
          </a:r>
        </a:p>
      </dgm:t>
    </dgm:pt>
    <dgm:pt modelId="{6A3CB36F-8BD8-440D-940B-CB973A0893D1}" type="parTrans" cxnId="{0D6EB092-7479-4F9D-8128-DE361D3EE63D}">
      <dgm:prSet/>
      <dgm:spPr/>
      <dgm:t>
        <a:bodyPr/>
        <a:lstStyle/>
        <a:p>
          <a:endParaRPr lang="pt-BR"/>
        </a:p>
      </dgm:t>
    </dgm:pt>
    <dgm:pt modelId="{1064BFF6-AF0D-4CF6-AD57-85D56E19D654}" type="sibTrans" cxnId="{0D6EB092-7479-4F9D-8128-DE361D3EE63D}">
      <dgm:prSet/>
      <dgm:spPr/>
      <dgm:t>
        <a:bodyPr/>
        <a:lstStyle/>
        <a:p>
          <a:endParaRPr lang="pt-BR"/>
        </a:p>
      </dgm:t>
    </dgm:pt>
    <dgm:pt modelId="{885F2A19-520B-4FF0-BBF0-C8B4F6D10AE8}" type="pres">
      <dgm:prSet presAssocID="{61B436EE-E267-42DE-AE67-EDC65AFCEBF6}" presName="linear" presStyleCnt="0">
        <dgm:presLayoutVars>
          <dgm:animLvl val="lvl"/>
          <dgm:resizeHandles val="exact"/>
        </dgm:presLayoutVars>
      </dgm:prSet>
      <dgm:spPr/>
    </dgm:pt>
    <dgm:pt modelId="{5D4A2F59-7348-4596-9A5D-ACF70C4BE113}" type="pres">
      <dgm:prSet presAssocID="{776312B3-4061-43D9-9D1C-CF0872A93C0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2461D5-02F0-40E7-99D1-7C44631F7403}" type="pres">
      <dgm:prSet presAssocID="{776312B3-4061-43D9-9D1C-CF0872A93C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FE9B0C-246F-4A3F-9A22-72BEAA9BFA2C}" type="presOf" srcId="{776312B3-4061-43D9-9D1C-CF0872A93C0C}" destId="{5D4A2F59-7348-4596-9A5D-ACF70C4BE113}" srcOrd="0" destOrd="0" presId="urn:microsoft.com/office/officeart/2005/8/layout/vList2"/>
    <dgm:cxn modelId="{C55D6049-1716-4FB2-B012-C4CBB8F32FB0}" srcId="{61B436EE-E267-42DE-AE67-EDC65AFCEBF6}" destId="{776312B3-4061-43D9-9D1C-CF0872A93C0C}" srcOrd="0" destOrd="0" parTransId="{46A5D8E7-2899-4443-9D49-923B77986DB6}" sibTransId="{E5C20CBB-7AF2-4287-9080-35B39500DCDD}"/>
    <dgm:cxn modelId="{7425B47E-FC2D-4107-87A2-3E718E10908D}" type="presOf" srcId="{4B6F211F-6A39-4B35-A9AA-9E58373FA364}" destId="{6E2461D5-02F0-40E7-99D1-7C44631F7403}" srcOrd="0" destOrd="0" presId="urn:microsoft.com/office/officeart/2005/8/layout/vList2"/>
    <dgm:cxn modelId="{0D6EB092-7479-4F9D-8128-DE361D3EE63D}" srcId="{776312B3-4061-43D9-9D1C-CF0872A93C0C}" destId="{4B6F211F-6A39-4B35-A9AA-9E58373FA364}" srcOrd="0" destOrd="0" parTransId="{6A3CB36F-8BD8-440D-940B-CB973A0893D1}" sibTransId="{1064BFF6-AF0D-4CF6-AD57-85D56E19D654}"/>
    <dgm:cxn modelId="{D8A69CE6-5C82-405B-812F-F4709C8C3311}" type="presOf" srcId="{61B436EE-E267-42DE-AE67-EDC65AFCEBF6}" destId="{885F2A19-520B-4FF0-BBF0-C8B4F6D10AE8}" srcOrd="0" destOrd="0" presId="urn:microsoft.com/office/officeart/2005/8/layout/vList2"/>
    <dgm:cxn modelId="{F944F66F-D1F6-49E0-9653-878F00D31C84}" type="presParOf" srcId="{885F2A19-520B-4FF0-BBF0-C8B4F6D10AE8}" destId="{5D4A2F59-7348-4596-9A5D-ACF70C4BE113}" srcOrd="0" destOrd="0" presId="urn:microsoft.com/office/officeart/2005/8/layout/vList2"/>
    <dgm:cxn modelId="{D92D14C2-4C0D-4576-931F-139D2A25ED4A}" type="presParOf" srcId="{885F2A19-520B-4FF0-BBF0-C8B4F6D10AE8}" destId="{6E2461D5-02F0-40E7-99D1-7C44631F74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C607FA-2FB4-464A-BBB0-89560C1454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D506A8-5FDA-4BD2-9175-FA7946350B2D}">
      <dgm:prSet custT="1"/>
      <dgm:spPr/>
      <dgm:t>
        <a:bodyPr/>
        <a:lstStyle/>
        <a:p>
          <a:r>
            <a:rPr lang="pt-BR" sz="2800" dirty="0"/>
            <a:t>Vantagens:</a:t>
          </a:r>
        </a:p>
      </dgm:t>
    </dgm:pt>
    <dgm:pt modelId="{901F196C-8735-4395-890D-FADEF5E9155E}" type="parTrans" cxnId="{A6E0C8EE-64EC-4275-8289-4A6DF6FEFB1E}">
      <dgm:prSet/>
      <dgm:spPr/>
      <dgm:t>
        <a:bodyPr/>
        <a:lstStyle/>
        <a:p>
          <a:endParaRPr lang="pt-BR"/>
        </a:p>
      </dgm:t>
    </dgm:pt>
    <dgm:pt modelId="{930414ED-CF4A-4FC4-A802-F08E1F0FABA7}" type="sibTrans" cxnId="{A6E0C8EE-64EC-4275-8289-4A6DF6FEFB1E}">
      <dgm:prSet/>
      <dgm:spPr/>
      <dgm:t>
        <a:bodyPr/>
        <a:lstStyle/>
        <a:p>
          <a:endParaRPr lang="pt-BR"/>
        </a:p>
      </dgm:t>
    </dgm:pt>
    <dgm:pt modelId="{B17B38E2-413D-45C3-8EBA-F44D0131456E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Otimização do sistema;</a:t>
          </a:r>
        </a:p>
      </dgm:t>
    </dgm:pt>
    <dgm:pt modelId="{48B735EA-94CB-4C2D-8B30-B6A65FD2D2A5}" type="parTrans" cxnId="{59BF758D-0177-487A-8894-D3D99126C1BE}">
      <dgm:prSet/>
      <dgm:spPr/>
      <dgm:t>
        <a:bodyPr/>
        <a:lstStyle/>
        <a:p>
          <a:endParaRPr lang="pt-BR"/>
        </a:p>
      </dgm:t>
    </dgm:pt>
    <dgm:pt modelId="{86359D3A-DE25-4D78-A323-F9CBBC2DBECB}" type="sibTrans" cxnId="{59BF758D-0177-487A-8894-D3D99126C1BE}">
      <dgm:prSet/>
      <dgm:spPr/>
      <dgm:t>
        <a:bodyPr/>
        <a:lstStyle/>
        <a:p>
          <a:endParaRPr lang="pt-BR"/>
        </a:p>
      </dgm:t>
    </dgm:pt>
    <dgm:pt modelId="{38E8884C-7D60-4AAA-A50C-4068F28BF668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Análise detalhada;</a:t>
          </a:r>
        </a:p>
      </dgm:t>
    </dgm:pt>
    <dgm:pt modelId="{0FABEB6A-A799-4FE3-AB83-8F1DB2221903}" type="parTrans" cxnId="{655FDAAD-00C9-4462-9D93-8EED619BDAFE}">
      <dgm:prSet/>
      <dgm:spPr/>
      <dgm:t>
        <a:bodyPr/>
        <a:lstStyle/>
        <a:p>
          <a:endParaRPr lang="pt-BR"/>
        </a:p>
      </dgm:t>
    </dgm:pt>
    <dgm:pt modelId="{808C3204-D441-41D1-8D9D-574F01E6E37F}" type="sibTrans" cxnId="{655FDAAD-00C9-4462-9D93-8EED619BDAFE}">
      <dgm:prSet/>
      <dgm:spPr/>
      <dgm:t>
        <a:bodyPr/>
        <a:lstStyle/>
        <a:p>
          <a:endParaRPr lang="pt-BR"/>
        </a:p>
      </dgm:t>
    </dgm:pt>
    <dgm:pt modelId="{46A1CC20-2FB9-4A89-B108-FC6899ADE069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Alta aplicabilidade em diferentes contextos;</a:t>
          </a:r>
        </a:p>
      </dgm:t>
    </dgm:pt>
    <dgm:pt modelId="{5DC55950-E7E6-4C21-A691-528D40E12CEC}" type="parTrans" cxnId="{39629D65-E6A0-4E65-835A-DF4165CD564E}">
      <dgm:prSet/>
      <dgm:spPr/>
      <dgm:t>
        <a:bodyPr/>
        <a:lstStyle/>
        <a:p>
          <a:endParaRPr lang="pt-BR"/>
        </a:p>
      </dgm:t>
    </dgm:pt>
    <dgm:pt modelId="{0463539A-C496-4BFB-9423-7D0D7E4ADE98}" type="sibTrans" cxnId="{39629D65-E6A0-4E65-835A-DF4165CD564E}">
      <dgm:prSet/>
      <dgm:spPr/>
      <dgm:t>
        <a:bodyPr/>
        <a:lstStyle/>
        <a:p>
          <a:endParaRPr lang="pt-BR"/>
        </a:p>
      </dgm:t>
    </dgm:pt>
    <dgm:pt modelId="{543EFF45-4086-443D-A013-116E32F7FBCA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Melhoria na disponibilização de recursos.</a:t>
          </a:r>
        </a:p>
      </dgm:t>
    </dgm:pt>
    <dgm:pt modelId="{4B9258A8-D722-4B3C-A2B9-A4880CB0C45E}" type="parTrans" cxnId="{E2C77830-76CA-4237-B7E4-68C222ED0FDB}">
      <dgm:prSet/>
      <dgm:spPr/>
      <dgm:t>
        <a:bodyPr/>
        <a:lstStyle/>
        <a:p>
          <a:endParaRPr lang="pt-BR"/>
        </a:p>
      </dgm:t>
    </dgm:pt>
    <dgm:pt modelId="{8C8003A1-E5E4-4204-B78C-CB5C6623AB58}" type="sibTrans" cxnId="{E2C77830-76CA-4237-B7E4-68C222ED0FDB}">
      <dgm:prSet/>
      <dgm:spPr/>
      <dgm:t>
        <a:bodyPr/>
        <a:lstStyle/>
        <a:p>
          <a:endParaRPr lang="pt-BR"/>
        </a:p>
      </dgm:t>
    </dgm:pt>
    <dgm:pt modelId="{F47BA62F-5981-4F6E-AC4B-79DA37CB8B40}" type="pres">
      <dgm:prSet presAssocID="{5CC607FA-2FB4-464A-BBB0-89560C1454E6}" presName="linear" presStyleCnt="0">
        <dgm:presLayoutVars>
          <dgm:animLvl val="lvl"/>
          <dgm:resizeHandles val="exact"/>
        </dgm:presLayoutVars>
      </dgm:prSet>
      <dgm:spPr/>
    </dgm:pt>
    <dgm:pt modelId="{E11E8B34-D11C-44E1-AEDD-50B8AEB2BE03}" type="pres">
      <dgm:prSet presAssocID="{AFD506A8-5FDA-4BD2-9175-FA7946350B2D}" presName="parentText" presStyleLbl="node1" presStyleIdx="0" presStyleCnt="1" custScaleY="44233">
        <dgm:presLayoutVars>
          <dgm:chMax val="0"/>
          <dgm:bulletEnabled val="1"/>
        </dgm:presLayoutVars>
      </dgm:prSet>
      <dgm:spPr/>
    </dgm:pt>
    <dgm:pt modelId="{266C39CB-7937-4A70-B832-C4080094FE0A}" type="pres">
      <dgm:prSet presAssocID="{AFD506A8-5FDA-4BD2-9175-FA7946350B2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98B7603-C60D-47D5-9512-5A258503A9EB}" type="presOf" srcId="{46A1CC20-2FB9-4A89-B108-FC6899ADE069}" destId="{266C39CB-7937-4A70-B832-C4080094FE0A}" srcOrd="0" destOrd="2" presId="urn:microsoft.com/office/officeart/2005/8/layout/vList2"/>
    <dgm:cxn modelId="{E2C77830-76CA-4237-B7E4-68C222ED0FDB}" srcId="{AFD506A8-5FDA-4BD2-9175-FA7946350B2D}" destId="{543EFF45-4086-443D-A013-116E32F7FBCA}" srcOrd="3" destOrd="0" parTransId="{4B9258A8-D722-4B3C-A2B9-A4880CB0C45E}" sibTransId="{8C8003A1-E5E4-4204-B78C-CB5C6623AB58}"/>
    <dgm:cxn modelId="{39629D65-E6A0-4E65-835A-DF4165CD564E}" srcId="{AFD506A8-5FDA-4BD2-9175-FA7946350B2D}" destId="{46A1CC20-2FB9-4A89-B108-FC6899ADE069}" srcOrd="2" destOrd="0" parTransId="{5DC55950-E7E6-4C21-A691-528D40E12CEC}" sibTransId="{0463539A-C496-4BFB-9423-7D0D7E4ADE98}"/>
    <dgm:cxn modelId="{A8A1FE6B-84CD-41F7-97FB-1EDF6CA22C3F}" type="presOf" srcId="{5CC607FA-2FB4-464A-BBB0-89560C1454E6}" destId="{F47BA62F-5981-4F6E-AC4B-79DA37CB8B40}" srcOrd="0" destOrd="0" presId="urn:microsoft.com/office/officeart/2005/8/layout/vList2"/>
    <dgm:cxn modelId="{D809EF73-67B3-404B-B7C4-5ED2578EEFE8}" type="presOf" srcId="{543EFF45-4086-443D-A013-116E32F7FBCA}" destId="{266C39CB-7937-4A70-B832-C4080094FE0A}" srcOrd="0" destOrd="3" presId="urn:microsoft.com/office/officeart/2005/8/layout/vList2"/>
    <dgm:cxn modelId="{4A27C377-9AB9-4936-8E65-99214DF30B46}" type="presOf" srcId="{38E8884C-7D60-4AAA-A50C-4068F28BF668}" destId="{266C39CB-7937-4A70-B832-C4080094FE0A}" srcOrd="0" destOrd="1" presId="urn:microsoft.com/office/officeart/2005/8/layout/vList2"/>
    <dgm:cxn modelId="{59BF758D-0177-487A-8894-D3D99126C1BE}" srcId="{AFD506A8-5FDA-4BD2-9175-FA7946350B2D}" destId="{B17B38E2-413D-45C3-8EBA-F44D0131456E}" srcOrd="0" destOrd="0" parTransId="{48B735EA-94CB-4C2D-8B30-B6A65FD2D2A5}" sibTransId="{86359D3A-DE25-4D78-A323-F9CBBC2DBECB}"/>
    <dgm:cxn modelId="{655FDAAD-00C9-4462-9D93-8EED619BDAFE}" srcId="{AFD506A8-5FDA-4BD2-9175-FA7946350B2D}" destId="{38E8884C-7D60-4AAA-A50C-4068F28BF668}" srcOrd="1" destOrd="0" parTransId="{0FABEB6A-A799-4FE3-AB83-8F1DB2221903}" sibTransId="{808C3204-D441-41D1-8D9D-574F01E6E37F}"/>
    <dgm:cxn modelId="{DE8B75AE-0AF4-4F28-A3BE-754202619604}" type="presOf" srcId="{B17B38E2-413D-45C3-8EBA-F44D0131456E}" destId="{266C39CB-7937-4A70-B832-C4080094FE0A}" srcOrd="0" destOrd="0" presId="urn:microsoft.com/office/officeart/2005/8/layout/vList2"/>
    <dgm:cxn modelId="{0840FDB2-205C-40D4-8D92-02A220109FF3}" type="presOf" srcId="{AFD506A8-5FDA-4BD2-9175-FA7946350B2D}" destId="{E11E8B34-D11C-44E1-AEDD-50B8AEB2BE03}" srcOrd="0" destOrd="0" presId="urn:microsoft.com/office/officeart/2005/8/layout/vList2"/>
    <dgm:cxn modelId="{A6E0C8EE-64EC-4275-8289-4A6DF6FEFB1E}" srcId="{5CC607FA-2FB4-464A-BBB0-89560C1454E6}" destId="{AFD506A8-5FDA-4BD2-9175-FA7946350B2D}" srcOrd="0" destOrd="0" parTransId="{901F196C-8735-4395-890D-FADEF5E9155E}" sibTransId="{930414ED-CF4A-4FC4-A802-F08E1F0FABA7}"/>
    <dgm:cxn modelId="{CAB14ECB-95E9-4C81-BA72-881360182494}" type="presParOf" srcId="{F47BA62F-5981-4F6E-AC4B-79DA37CB8B40}" destId="{E11E8B34-D11C-44E1-AEDD-50B8AEB2BE03}" srcOrd="0" destOrd="0" presId="urn:microsoft.com/office/officeart/2005/8/layout/vList2"/>
    <dgm:cxn modelId="{1F7A4774-6988-435A-9C72-182AA3F3434A}" type="presParOf" srcId="{F47BA62F-5981-4F6E-AC4B-79DA37CB8B40}" destId="{266C39CB-7937-4A70-B832-C4080094FE0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607FA-2FB4-464A-BBB0-89560C1454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D506A8-5FDA-4BD2-9175-FA7946350B2D}">
      <dgm:prSet custT="1"/>
      <dgm:spPr/>
      <dgm:t>
        <a:bodyPr/>
        <a:lstStyle/>
        <a:p>
          <a:r>
            <a:rPr lang="pt-BR" sz="2800" dirty="0"/>
            <a:t>Enunciado do problema:</a:t>
          </a:r>
        </a:p>
      </dgm:t>
    </dgm:pt>
    <dgm:pt modelId="{901F196C-8735-4395-890D-FADEF5E9155E}" type="parTrans" cxnId="{A6E0C8EE-64EC-4275-8289-4A6DF6FEFB1E}">
      <dgm:prSet/>
      <dgm:spPr/>
      <dgm:t>
        <a:bodyPr/>
        <a:lstStyle/>
        <a:p>
          <a:endParaRPr lang="pt-BR"/>
        </a:p>
      </dgm:t>
    </dgm:pt>
    <dgm:pt modelId="{930414ED-CF4A-4FC4-A802-F08E1F0FABA7}" type="sibTrans" cxnId="{A6E0C8EE-64EC-4275-8289-4A6DF6FEFB1E}">
      <dgm:prSet/>
      <dgm:spPr/>
      <dgm:t>
        <a:bodyPr/>
        <a:lstStyle/>
        <a:p>
          <a:endParaRPr lang="pt-BR"/>
        </a:p>
      </dgm:t>
    </dgm:pt>
    <dgm:pt modelId="{B17B38E2-413D-45C3-8EBA-F44D0131456E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Suponha que as chegadas sejam distribuídas de acordo com um processo de </a:t>
          </a:r>
          <a:r>
            <a:rPr lang="pt-BR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Poisson </a:t>
          </a: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 taxa λ e, quando os clientes chegam, estes selecionam a fila mais curta; se um cliente chegar e encontrar as duas filas com o mesmo número de clientes em espera, ele precisa selecionar sua própria linha de espera aleatoriamente (considere uma escolha com distribuição de </a:t>
          </a:r>
          <a:r>
            <a:rPr lang="pt-BR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Bernoulli</a:t>
          </a: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de média 0.5). Os tempos de serviço  seguem uma distribuição genérica de média 1/μ.</a:t>
          </a:r>
        </a:p>
      </dgm:t>
    </dgm:pt>
    <dgm:pt modelId="{48B735EA-94CB-4C2D-8B30-B6A65FD2D2A5}" type="parTrans" cxnId="{59BF758D-0177-487A-8894-D3D99126C1BE}">
      <dgm:prSet/>
      <dgm:spPr/>
      <dgm:t>
        <a:bodyPr/>
        <a:lstStyle/>
        <a:p>
          <a:endParaRPr lang="pt-BR"/>
        </a:p>
      </dgm:t>
    </dgm:pt>
    <dgm:pt modelId="{86359D3A-DE25-4D78-A323-F9CBBC2DBECB}" type="sibTrans" cxnId="{59BF758D-0177-487A-8894-D3D99126C1BE}">
      <dgm:prSet/>
      <dgm:spPr/>
      <dgm:t>
        <a:bodyPr/>
        <a:lstStyle/>
        <a:p>
          <a:endParaRPr lang="pt-BR"/>
        </a:p>
      </dgm:t>
    </dgm:pt>
    <dgm:pt modelId="{F47BA62F-5981-4F6E-AC4B-79DA37CB8B40}" type="pres">
      <dgm:prSet presAssocID="{5CC607FA-2FB4-464A-BBB0-89560C1454E6}" presName="linear" presStyleCnt="0">
        <dgm:presLayoutVars>
          <dgm:animLvl val="lvl"/>
          <dgm:resizeHandles val="exact"/>
        </dgm:presLayoutVars>
      </dgm:prSet>
      <dgm:spPr/>
    </dgm:pt>
    <dgm:pt modelId="{E11E8B34-D11C-44E1-AEDD-50B8AEB2BE03}" type="pres">
      <dgm:prSet presAssocID="{AFD506A8-5FDA-4BD2-9175-FA7946350B2D}" presName="parentText" presStyleLbl="node1" presStyleIdx="0" presStyleCnt="1" custScaleY="44233">
        <dgm:presLayoutVars>
          <dgm:chMax val="0"/>
          <dgm:bulletEnabled val="1"/>
        </dgm:presLayoutVars>
      </dgm:prSet>
      <dgm:spPr/>
    </dgm:pt>
    <dgm:pt modelId="{266C39CB-7937-4A70-B832-C4080094FE0A}" type="pres">
      <dgm:prSet presAssocID="{AFD506A8-5FDA-4BD2-9175-FA7946350B2D}" presName="childText" presStyleLbl="revTx" presStyleIdx="0" presStyleCnt="1" custScaleY="111136">
        <dgm:presLayoutVars>
          <dgm:bulletEnabled val="1"/>
        </dgm:presLayoutVars>
      </dgm:prSet>
      <dgm:spPr/>
    </dgm:pt>
  </dgm:ptLst>
  <dgm:cxnLst>
    <dgm:cxn modelId="{A8A1FE6B-84CD-41F7-97FB-1EDF6CA22C3F}" type="presOf" srcId="{5CC607FA-2FB4-464A-BBB0-89560C1454E6}" destId="{F47BA62F-5981-4F6E-AC4B-79DA37CB8B40}" srcOrd="0" destOrd="0" presId="urn:microsoft.com/office/officeart/2005/8/layout/vList2"/>
    <dgm:cxn modelId="{59BF758D-0177-487A-8894-D3D99126C1BE}" srcId="{AFD506A8-5FDA-4BD2-9175-FA7946350B2D}" destId="{B17B38E2-413D-45C3-8EBA-F44D0131456E}" srcOrd="0" destOrd="0" parTransId="{48B735EA-94CB-4C2D-8B30-B6A65FD2D2A5}" sibTransId="{86359D3A-DE25-4D78-A323-F9CBBC2DBECB}"/>
    <dgm:cxn modelId="{DE8B75AE-0AF4-4F28-A3BE-754202619604}" type="presOf" srcId="{B17B38E2-413D-45C3-8EBA-F44D0131456E}" destId="{266C39CB-7937-4A70-B832-C4080094FE0A}" srcOrd="0" destOrd="0" presId="urn:microsoft.com/office/officeart/2005/8/layout/vList2"/>
    <dgm:cxn modelId="{0840FDB2-205C-40D4-8D92-02A220109FF3}" type="presOf" srcId="{AFD506A8-5FDA-4BD2-9175-FA7946350B2D}" destId="{E11E8B34-D11C-44E1-AEDD-50B8AEB2BE03}" srcOrd="0" destOrd="0" presId="urn:microsoft.com/office/officeart/2005/8/layout/vList2"/>
    <dgm:cxn modelId="{A6E0C8EE-64EC-4275-8289-4A6DF6FEFB1E}" srcId="{5CC607FA-2FB4-464A-BBB0-89560C1454E6}" destId="{AFD506A8-5FDA-4BD2-9175-FA7946350B2D}" srcOrd="0" destOrd="0" parTransId="{901F196C-8735-4395-890D-FADEF5E9155E}" sibTransId="{930414ED-CF4A-4FC4-A802-F08E1F0FABA7}"/>
    <dgm:cxn modelId="{CAB14ECB-95E9-4C81-BA72-881360182494}" type="presParOf" srcId="{F47BA62F-5981-4F6E-AC4B-79DA37CB8B40}" destId="{E11E8B34-D11C-44E1-AEDD-50B8AEB2BE03}" srcOrd="0" destOrd="0" presId="urn:microsoft.com/office/officeart/2005/8/layout/vList2"/>
    <dgm:cxn modelId="{1F7A4774-6988-435A-9C72-182AA3F3434A}" type="presParOf" srcId="{F47BA62F-5981-4F6E-AC4B-79DA37CB8B40}" destId="{266C39CB-7937-4A70-B832-C4080094FE0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B436EE-E267-42DE-AE67-EDC65AFCEB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76312B3-4061-43D9-9D1C-CF0872A93C0C}">
      <dgm:prSet/>
      <dgm:spPr/>
      <dgm:t>
        <a:bodyPr/>
        <a:lstStyle/>
        <a:p>
          <a:r>
            <a:rPr lang="pt-BR" dirty="0"/>
            <a:t>Pontos principais:</a:t>
          </a:r>
        </a:p>
      </dgm:t>
    </dgm:pt>
    <dgm:pt modelId="{46A5D8E7-2899-4443-9D49-923B77986DB6}" type="parTrans" cxnId="{C55D6049-1716-4FB2-B012-C4CBB8F32FB0}">
      <dgm:prSet/>
      <dgm:spPr/>
      <dgm:t>
        <a:bodyPr/>
        <a:lstStyle/>
        <a:p>
          <a:endParaRPr lang="pt-BR"/>
        </a:p>
      </dgm:t>
    </dgm:pt>
    <dgm:pt modelId="{E5C20CBB-7AF2-4287-9080-35B39500DCDD}" type="sibTrans" cxnId="{C55D6049-1716-4FB2-B012-C4CBB8F32FB0}">
      <dgm:prSet/>
      <dgm:spPr/>
      <dgm:t>
        <a:bodyPr/>
        <a:lstStyle/>
        <a:p>
          <a:endParaRPr lang="pt-BR"/>
        </a:p>
      </dgm:t>
    </dgm:pt>
    <dgm:pt modelId="{4B6F211F-6A39-4B35-A9AA-9E58373FA364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As chegadas dos clientes são modeladas por um processo de Poisson com taxa </a:t>
          </a:r>
          <a:r>
            <a:rPr lang="pt-BR" dirty="0"/>
            <a:t>λ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;
Os tempos de serviço seguem uma distribuição genérica com média 1/</a:t>
          </a:r>
          <a:r>
            <a:rPr lang="pt-BR" dirty="0"/>
            <a:t>μ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;
Os clientes escolhem a fila mais curta ao chegar. Se as filas têm o mesmo comprimento, a escolha é feita de forma aleatória, representada por uma distribuição de Bernoulli com média 0.5;
Caso haja saída e uma das filas tenha um comprimento menor, usuários já ingressos em outra fila não podem alterar de fila;</a:t>
          </a:r>
        </a:p>
      </dgm:t>
    </dgm:pt>
    <dgm:pt modelId="{6A3CB36F-8BD8-440D-940B-CB973A0893D1}" type="parTrans" cxnId="{0D6EB092-7479-4F9D-8128-DE361D3EE63D}">
      <dgm:prSet/>
      <dgm:spPr/>
      <dgm:t>
        <a:bodyPr/>
        <a:lstStyle/>
        <a:p>
          <a:endParaRPr lang="pt-BR"/>
        </a:p>
      </dgm:t>
    </dgm:pt>
    <dgm:pt modelId="{1064BFF6-AF0D-4CF6-AD57-85D56E19D654}" type="sibTrans" cxnId="{0D6EB092-7479-4F9D-8128-DE361D3EE63D}">
      <dgm:prSet/>
      <dgm:spPr/>
      <dgm:t>
        <a:bodyPr/>
        <a:lstStyle/>
        <a:p>
          <a:endParaRPr lang="pt-BR"/>
        </a:p>
      </dgm:t>
    </dgm:pt>
    <dgm:pt modelId="{885F2A19-520B-4FF0-BBF0-C8B4F6D10AE8}" type="pres">
      <dgm:prSet presAssocID="{61B436EE-E267-42DE-AE67-EDC65AFCEBF6}" presName="linear" presStyleCnt="0">
        <dgm:presLayoutVars>
          <dgm:animLvl val="lvl"/>
          <dgm:resizeHandles val="exact"/>
        </dgm:presLayoutVars>
      </dgm:prSet>
      <dgm:spPr/>
    </dgm:pt>
    <dgm:pt modelId="{5D4A2F59-7348-4596-9A5D-ACF70C4BE113}" type="pres">
      <dgm:prSet presAssocID="{776312B3-4061-43D9-9D1C-CF0872A93C0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2461D5-02F0-40E7-99D1-7C44631F7403}" type="pres">
      <dgm:prSet presAssocID="{776312B3-4061-43D9-9D1C-CF0872A93C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FE9B0C-246F-4A3F-9A22-72BEAA9BFA2C}" type="presOf" srcId="{776312B3-4061-43D9-9D1C-CF0872A93C0C}" destId="{5D4A2F59-7348-4596-9A5D-ACF70C4BE113}" srcOrd="0" destOrd="0" presId="urn:microsoft.com/office/officeart/2005/8/layout/vList2"/>
    <dgm:cxn modelId="{C55D6049-1716-4FB2-B012-C4CBB8F32FB0}" srcId="{61B436EE-E267-42DE-AE67-EDC65AFCEBF6}" destId="{776312B3-4061-43D9-9D1C-CF0872A93C0C}" srcOrd="0" destOrd="0" parTransId="{46A5D8E7-2899-4443-9D49-923B77986DB6}" sibTransId="{E5C20CBB-7AF2-4287-9080-35B39500DCDD}"/>
    <dgm:cxn modelId="{7425B47E-FC2D-4107-87A2-3E718E10908D}" type="presOf" srcId="{4B6F211F-6A39-4B35-A9AA-9E58373FA364}" destId="{6E2461D5-02F0-40E7-99D1-7C44631F7403}" srcOrd="0" destOrd="0" presId="urn:microsoft.com/office/officeart/2005/8/layout/vList2"/>
    <dgm:cxn modelId="{0D6EB092-7479-4F9D-8128-DE361D3EE63D}" srcId="{776312B3-4061-43D9-9D1C-CF0872A93C0C}" destId="{4B6F211F-6A39-4B35-A9AA-9E58373FA364}" srcOrd="0" destOrd="0" parTransId="{6A3CB36F-8BD8-440D-940B-CB973A0893D1}" sibTransId="{1064BFF6-AF0D-4CF6-AD57-85D56E19D654}"/>
    <dgm:cxn modelId="{D8A69CE6-5C82-405B-812F-F4709C8C3311}" type="presOf" srcId="{61B436EE-E267-42DE-AE67-EDC65AFCEBF6}" destId="{885F2A19-520B-4FF0-BBF0-C8B4F6D10AE8}" srcOrd="0" destOrd="0" presId="urn:microsoft.com/office/officeart/2005/8/layout/vList2"/>
    <dgm:cxn modelId="{F944F66F-D1F6-49E0-9653-878F00D31C84}" type="presParOf" srcId="{885F2A19-520B-4FF0-BBF0-C8B4F6D10AE8}" destId="{5D4A2F59-7348-4596-9A5D-ACF70C4BE113}" srcOrd="0" destOrd="0" presId="urn:microsoft.com/office/officeart/2005/8/layout/vList2"/>
    <dgm:cxn modelId="{D92D14C2-4C0D-4576-931F-139D2A25ED4A}" type="presParOf" srcId="{885F2A19-520B-4FF0-BBF0-C8B4F6D10AE8}" destId="{6E2461D5-02F0-40E7-99D1-7C44631F74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67AE55-3368-4186-A8D2-4EDCE58B23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24569F8-B8E0-4163-8FC5-F4393640E541}">
      <dgm:prSet phldrT="[Texto]"/>
      <dgm:spPr/>
      <dgm:t>
        <a:bodyPr/>
        <a:lstStyle/>
        <a:p>
          <a:r>
            <a:rPr lang="pt-BR" dirty="0"/>
            <a:t> </a:t>
          </a:r>
          <a:r>
            <a:rPr lang="pt-BR" b="1" dirty="0"/>
            <a:t>A</a:t>
          </a:r>
          <a:r>
            <a:rPr lang="pt-BR" dirty="0"/>
            <a:t>: descreve a distribuição das chegadas dos clientes. Usa-se M para representar processo chegada </a:t>
          </a:r>
          <a:r>
            <a:rPr lang="pt-BR" i="1" dirty="0" err="1"/>
            <a:t>Poissoniano</a:t>
          </a:r>
          <a:r>
            <a:rPr lang="pt-BR" dirty="0"/>
            <a:t>;</a:t>
          </a:r>
        </a:p>
      </dgm:t>
    </dgm:pt>
    <dgm:pt modelId="{642772AD-1DCC-468D-9EC4-1FB81AA2D37B}" type="parTrans" cxnId="{E9823808-7BB5-46A2-AB6C-DC18B7BAE7A8}">
      <dgm:prSet/>
      <dgm:spPr/>
      <dgm:t>
        <a:bodyPr/>
        <a:lstStyle/>
        <a:p>
          <a:endParaRPr lang="pt-BR"/>
        </a:p>
      </dgm:t>
    </dgm:pt>
    <dgm:pt modelId="{0E7EEE8C-C4BE-4C1A-B074-0E9F4CD1B9B7}" type="sibTrans" cxnId="{E9823808-7BB5-46A2-AB6C-DC18B7BAE7A8}">
      <dgm:prSet/>
      <dgm:spPr/>
      <dgm:t>
        <a:bodyPr/>
        <a:lstStyle/>
        <a:p>
          <a:endParaRPr lang="pt-BR"/>
        </a:p>
      </dgm:t>
    </dgm:pt>
    <dgm:pt modelId="{41BBF6F2-431B-48DF-BC14-CB1FB5E7062C}">
      <dgm:prSet phldrT="[Texto]"/>
      <dgm:spPr/>
      <dgm:t>
        <a:bodyPr/>
        <a:lstStyle/>
        <a:p>
          <a:r>
            <a:rPr lang="pt-BR" b="1" dirty="0"/>
            <a:t>B</a:t>
          </a:r>
          <a:r>
            <a:rPr lang="pt-BR" dirty="0"/>
            <a:t>: descreve a distribuição do tempo de serviço;</a:t>
          </a:r>
        </a:p>
      </dgm:t>
    </dgm:pt>
    <dgm:pt modelId="{6AD66203-48B9-4225-A6EC-56A6FD3C746C}" type="parTrans" cxnId="{6D524570-7E9B-47D1-BFBE-A34158BDB7F6}">
      <dgm:prSet/>
      <dgm:spPr/>
      <dgm:t>
        <a:bodyPr/>
        <a:lstStyle/>
        <a:p>
          <a:endParaRPr lang="pt-BR"/>
        </a:p>
      </dgm:t>
    </dgm:pt>
    <dgm:pt modelId="{5459F726-BC2E-4749-A1CC-15303D992E16}" type="sibTrans" cxnId="{6D524570-7E9B-47D1-BFBE-A34158BDB7F6}">
      <dgm:prSet/>
      <dgm:spPr/>
      <dgm:t>
        <a:bodyPr/>
        <a:lstStyle/>
        <a:p>
          <a:endParaRPr lang="pt-BR"/>
        </a:p>
      </dgm:t>
    </dgm:pt>
    <dgm:pt modelId="{A83722DF-0E8C-41A7-B878-E398B34CD1BE}">
      <dgm:prSet phldrT="[Texto]"/>
      <dgm:spPr/>
      <dgm:t>
        <a:bodyPr/>
        <a:lstStyle/>
        <a:p>
          <a:r>
            <a:rPr lang="pt-BR" dirty="0"/>
            <a:t>    </a:t>
          </a:r>
          <a:r>
            <a:rPr lang="pt-BR" b="1" dirty="0"/>
            <a:t>C</a:t>
          </a:r>
          <a:r>
            <a:rPr lang="pt-BR" dirty="0"/>
            <a:t>: descreve o número de servidores;</a:t>
          </a:r>
        </a:p>
      </dgm:t>
    </dgm:pt>
    <dgm:pt modelId="{F94DFC8A-1D52-42EB-A464-62FF3C4CD760}" type="parTrans" cxnId="{74AB6314-CB74-4130-ABCA-597607E320DF}">
      <dgm:prSet/>
      <dgm:spPr/>
      <dgm:t>
        <a:bodyPr/>
        <a:lstStyle/>
        <a:p>
          <a:endParaRPr lang="pt-BR"/>
        </a:p>
      </dgm:t>
    </dgm:pt>
    <dgm:pt modelId="{AA4C94E7-0C6C-4BAC-9285-964B21C37F2B}" type="sibTrans" cxnId="{74AB6314-CB74-4130-ABCA-597607E320DF}">
      <dgm:prSet/>
      <dgm:spPr/>
      <dgm:t>
        <a:bodyPr/>
        <a:lstStyle/>
        <a:p>
          <a:endParaRPr lang="pt-BR"/>
        </a:p>
      </dgm:t>
    </dgm:pt>
    <dgm:pt modelId="{22D78A02-7A6C-4BE0-816D-D0C037E05275}">
      <dgm:prSet phldrT="[Texto]"/>
      <dgm:spPr/>
      <dgm:t>
        <a:bodyPr/>
        <a:lstStyle/>
        <a:p>
          <a:r>
            <a:rPr lang="pt-BR" dirty="0"/>
            <a:t>    </a:t>
          </a:r>
          <a:r>
            <a:rPr lang="pt-BR" b="1" dirty="0"/>
            <a:t>K</a:t>
          </a:r>
          <a:r>
            <a:rPr lang="pt-BR" dirty="0"/>
            <a:t>: descreve a capacidade do sistema, ou seja, quantos clientes podem ser atendidos pelo sistema;</a:t>
          </a:r>
        </a:p>
      </dgm:t>
    </dgm:pt>
    <dgm:pt modelId="{05C5E5E2-9C30-45B2-9A5E-AE4454A707C0}" type="parTrans" cxnId="{3F8D52F6-64B8-47F0-B6AA-A34AD95D26FF}">
      <dgm:prSet/>
      <dgm:spPr/>
      <dgm:t>
        <a:bodyPr/>
        <a:lstStyle/>
        <a:p>
          <a:endParaRPr lang="pt-BR"/>
        </a:p>
      </dgm:t>
    </dgm:pt>
    <dgm:pt modelId="{DB0621C2-23E3-461C-A04C-A9BBB4CB062F}" type="sibTrans" cxnId="{3F8D52F6-64B8-47F0-B6AA-A34AD95D26FF}">
      <dgm:prSet/>
      <dgm:spPr/>
      <dgm:t>
        <a:bodyPr/>
        <a:lstStyle/>
        <a:p>
          <a:endParaRPr lang="pt-BR"/>
        </a:p>
      </dgm:t>
    </dgm:pt>
    <dgm:pt modelId="{98E05089-03F1-4B23-8E46-C89F7F1B709A}">
      <dgm:prSet phldrT="[Texto]"/>
      <dgm:spPr/>
      <dgm:t>
        <a:bodyPr/>
        <a:lstStyle/>
        <a:p>
          <a:r>
            <a:rPr lang="pt-BR" b="1" dirty="0"/>
            <a:t>Z</a:t>
          </a:r>
          <a:r>
            <a:rPr lang="pt-BR" dirty="0"/>
            <a:t>: descreve a disciplina de tratamento da fila, por exemplo, </a:t>
          </a:r>
          <a:r>
            <a:rPr lang="pt-BR" i="1" dirty="0" err="1"/>
            <a:t>First</a:t>
          </a:r>
          <a:r>
            <a:rPr lang="pt-BR" i="1" dirty="0"/>
            <a:t> In, </a:t>
          </a:r>
          <a:r>
            <a:rPr lang="pt-BR" i="1" dirty="0" err="1"/>
            <a:t>First</a:t>
          </a:r>
          <a:r>
            <a:rPr lang="pt-BR" i="1" dirty="0"/>
            <a:t> Out </a:t>
          </a:r>
          <a:r>
            <a:rPr lang="pt-BR" dirty="0"/>
            <a:t>(FIFO). Neste caso em específico, a denotação pode ser ocultada;</a:t>
          </a:r>
        </a:p>
      </dgm:t>
    </dgm:pt>
    <dgm:pt modelId="{CA4A86F9-D0E8-4644-B9AB-E605AA0C133E}" type="parTrans" cxnId="{43A7D59D-6019-470B-A898-0714261FDE09}">
      <dgm:prSet/>
      <dgm:spPr/>
      <dgm:t>
        <a:bodyPr/>
        <a:lstStyle/>
        <a:p>
          <a:endParaRPr lang="pt-BR"/>
        </a:p>
      </dgm:t>
    </dgm:pt>
    <dgm:pt modelId="{6F170B29-70C5-446E-8FCF-71B8B922CCDD}" type="sibTrans" cxnId="{43A7D59D-6019-470B-A898-0714261FDE09}">
      <dgm:prSet/>
      <dgm:spPr/>
      <dgm:t>
        <a:bodyPr/>
        <a:lstStyle/>
        <a:p>
          <a:endParaRPr lang="pt-BR"/>
        </a:p>
      </dgm:t>
    </dgm:pt>
    <dgm:pt modelId="{68E75976-5204-480B-9DCB-02E595C74A0E}">
      <dgm:prSet phldrT="[Texto]"/>
      <dgm:spPr/>
      <dgm:t>
        <a:bodyPr/>
        <a:lstStyle/>
        <a:p>
          <a:r>
            <a:rPr lang="pt-BR" dirty="0"/>
            <a:t>    </a:t>
          </a:r>
          <a:r>
            <a:rPr lang="pt-BR" b="1" dirty="0"/>
            <a:t>m:</a:t>
          </a:r>
          <a:r>
            <a:rPr lang="pt-BR" dirty="0"/>
            <a:t> tamanho da população;</a:t>
          </a:r>
        </a:p>
      </dgm:t>
    </dgm:pt>
    <dgm:pt modelId="{E24AD237-C76F-4507-AD69-7B66FA413B42}" type="parTrans" cxnId="{869D9DDD-59FE-4788-954D-D0C5DC6C82C0}">
      <dgm:prSet/>
      <dgm:spPr/>
      <dgm:t>
        <a:bodyPr/>
        <a:lstStyle/>
        <a:p>
          <a:endParaRPr lang="pt-BR"/>
        </a:p>
      </dgm:t>
    </dgm:pt>
    <dgm:pt modelId="{7599F5F0-D12C-4C2E-B448-7EEE4B21CC32}" type="sibTrans" cxnId="{869D9DDD-59FE-4788-954D-D0C5DC6C82C0}">
      <dgm:prSet/>
      <dgm:spPr/>
      <dgm:t>
        <a:bodyPr/>
        <a:lstStyle/>
        <a:p>
          <a:endParaRPr lang="pt-BR"/>
        </a:p>
      </dgm:t>
    </dgm:pt>
    <dgm:pt modelId="{51D237CD-56AF-4CE5-A3CA-FD183A3A4296}" type="pres">
      <dgm:prSet presAssocID="{0667AE55-3368-4186-A8D2-4EDCE58B234A}" presName="diagram" presStyleCnt="0">
        <dgm:presLayoutVars>
          <dgm:dir/>
          <dgm:resizeHandles val="exact"/>
        </dgm:presLayoutVars>
      </dgm:prSet>
      <dgm:spPr/>
    </dgm:pt>
    <dgm:pt modelId="{9D4453FF-0D2D-483E-BB4F-7E3486E53373}" type="pres">
      <dgm:prSet presAssocID="{A24569F8-B8E0-4163-8FC5-F4393640E541}" presName="node" presStyleLbl="node1" presStyleIdx="0" presStyleCnt="6">
        <dgm:presLayoutVars>
          <dgm:bulletEnabled val="1"/>
        </dgm:presLayoutVars>
      </dgm:prSet>
      <dgm:spPr/>
    </dgm:pt>
    <dgm:pt modelId="{18DE1063-56F9-4DE4-B04B-EC71AE9B8DAD}" type="pres">
      <dgm:prSet presAssocID="{0E7EEE8C-C4BE-4C1A-B074-0E9F4CD1B9B7}" presName="sibTrans" presStyleCnt="0"/>
      <dgm:spPr/>
    </dgm:pt>
    <dgm:pt modelId="{61E8EAED-641F-46F2-9559-EF8EBCAFBF05}" type="pres">
      <dgm:prSet presAssocID="{41BBF6F2-431B-48DF-BC14-CB1FB5E7062C}" presName="node" presStyleLbl="node1" presStyleIdx="1" presStyleCnt="6">
        <dgm:presLayoutVars>
          <dgm:bulletEnabled val="1"/>
        </dgm:presLayoutVars>
      </dgm:prSet>
      <dgm:spPr/>
    </dgm:pt>
    <dgm:pt modelId="{58479AC8-5924-49C1-9338-F16E134DEAFA}" type="pres">
      <dgm:prSet presAssocID="{5459F726-BC2E-4749-A1CC-15303D992E16}" presName="sibTrans" presStyleCnt="0"/>
      <dgm:spPr/>
    </dgm:pt>
    <dgm:pt modelId="{C79198E7-F97A-41F0-BF23-FF3812384702}" type="pres">
      <dgm:prSet presAssocID="{A83722DF-0E8C-41A7-B878-E398B34CD1BE}" presName="node" presStyleLbl="node1" presStyleIdx="2" presStyleCnt="6">
        <dgm:presLayoutVars>
          <dgm:bulletEnabled val="1"/>
        </dgm:presLayoutVars>
      </dgm:prSet>
      <dgm:spPr/>
    </dgm:pt>
    <dgm:pt modelId="{293DEB7C-886D-486B-AC77-28208D048989}" type="pres">
      <dgm:prSet presAssocID="{AA4C94E7-0C6C-4BAC-9285-964B21C37F2B}" presName="sibTrans" presStyleCnt="0"/>
      <dgm:spPr/>
    </dgm:pt>
    <dgm:pt modelId="{2EB45B3B-83BC-42C1-AEF2-0DBE6E5AAF63}" type="pres">
      <dgm:prSet presAssocID="{22D78A02-7A6C-4BE0-816D-D0C037E05275}" presName="node" presStyleLbl="node1" presStyleIdx="3" presStyleCnt="6">
        <dgm:presLayoutVars>
          <dgm:bulletEnabled val="1"/>
        </dgm:presLayoutVars>
      </dgm:prSet>
      <dgm:spPr/>
    </dgm:pt>
    <dgm:pt modelId="{5724A32C-ED44-4706-9F23-33866EC98021}" type="pres">
      <dgm:prSet presAssocID="{DB0621C2-23E3-461C-A04C-A9BBB4CB062F}" presName="sibTrans" presStyleCnt="0"/>
      <dgm:spPr/>
    </dgm:pt>
    <dgm:pt modelId="{1D6D8B2A-16BD-41AF-944E-552F17565788}" type="pres">
      <dgm:prSet presAssocID="{68E75976-5204-480B-9DCB-02E595C74A0E}" presName="node" presStyleLbl="node1" presStyleIdx="4" presStyleCnt="6">
        <dgm:presLayoutVars>
          <dgm:bulletEnabled val="1"/>
        </dgm:presLayoutVars>
      </dgm:prSet>
      <dgm:spPr/>
    </dgm:pt>
    <dgm:pt modelId="{E5C59530-96A3-428B-86AD-6B8D398B70B2}" type="pres">
      <dgm:prSet presAssocID="{7599F5F0-D12C-4C2E-B448-7EEE4B21CC32}" presName="sibTrans" presStyleCnt="0"/>
      <dgm:spPr/>
    </dgm:pt>
    <dgm:pt modelId="{B4AE6174-7EB7-4BD6-A2D7-B84E036C15E9}" type="pres">
      <dgm:prSet presAssocID="{98E05089-03F1-4B23-8E46-C89F7F1B709A}" presName="node" presStyleLbl="node1" presStyleIdx="5" presStyleCnt="6">
        <dgm:presLayoutVars>
          <dgm:bulletEnabled val="1"/>
        </dgm:presLayoutVars>
      </dgm:prSet>
      <dgm:spPr/>
    </dgm:pt>
  </dgm:ptLst>
  <dgm:cxnLst>
    <dgm:cxn modelId="{E9823808-7BB5-46A2-AB6C-DC18B7BAE7A8}" srcId="{0667AE55-3368-4186-A8D2-4EDCE58B234A}" destId="{A24569F8-B8E0-4163-8FC5-F4393640E541}" srcOrd="0" destOrd="0" parTransId="{642772AD-1DCC-468D-9EC4-1FB81AA2D37B}" sibTransId="{0E7EEE8C-C4BE-4C1A-B074-0E9F4CD1B9B7}"/>
    <dgm:cxn modelId="{74AB6314-CB74-4130-ABCA-597607E320DF}" srcId="{0667AE55-3368-4186-A8D2-4EDCE58B234A}" destId="{A83722DF-0E8C-41A7-B878-E398B34CD1BE}" srcOrd="2" destOrd="0" parTransId="{F94DFC8A-1D52-42EB-A464-62FF3C4CD760}" sibTransId="{AA4C94E7-0C6C-4BAC-9285-964B21C37F2B}"/>
    <dgm:cxn modelId="{47EE7C26-53F4-4258-934E-117BD5D4D49F}" type="presOf" srcId="{68E75976-5204-480B-9DCB-02E595C74A0E}" destId="{1D6D8B2A-16BD-41AF-944E-552F17565788}" srcOrd="0" destOrd="0" presId="urn:microsoft.com/office/officeart/2005/8/layout/default"/>
    <dgm:cxn modelId="{6D524570-7E9B-47D1-BFBE-A34158BDB7F6}" srcId="{0667AE55-3368-4186-A8D2-4EDCE58B234A}" destId="{41BBF6F2-431B-48DF-BC14-CB1FB5E7062C}" srcOrd="1" destOrd="0" parTransId="{6AD66203-48B9-4225-A6EC-56A6FD3C746C}" sibTransId="{5459F726-BC2E-4749-A1CC-15303D992E16}"/>
    <dgm:cxn modelId="{5EBB5A73-CF1F-4AA3-96BA-2C4FB74DE06D}" type="presOf" srcId="{A24569F8-B8E0-4163-8FC5-F4393640E541}" destId="{9D4453FF-0D2D-483E-BB4F-7E3486E53373}" srcOrd="0" destOrd="0" presId="urn:microsoft.com/office/officeart/2005/8/layout/default"/>
    <dgm:cxn modelId="{9C9B9B82-B803-4958-8688-B1C0EFDF00F9}" type="presOf" srcId="{A83722DF-0E8C-41A7-B878-E398B34CD1BE}" destId="{C79198E7-F97A-41F0-BF23-FF3812384702}" srcOrd="0" destOrd="0" presId="urn:microsoft.com/office/officeart/2005/8/layout/default"/>
    <dgm:cxn modelId="{E369C78D-8FDE-4958-939E-DA0ECF3BB62F}" type="presOf" srcId="{98E05089-03F1-4B23-8E46-C89F7F1B709A}" destId="{B4AE6174-7EB7-4BD6-A2D7-B84E036C15E9}" srcOrd="0" destOrd="0" presId="urn:microsoft.com/office/officeart/2005/8/layout/default"/>
    <dgm:cxn modelId="{43A7D59D-6019-470B-A898-0714261FDE09}" srcId="{0667AE55-3368-4186-A8D2-4EDCE58B234A}" destId="{98E05089-03F1-4B23-8E46-C89F7F1B709A}" srcOrd="5" destOrd="0" parTransId="{CA4A86F9-D0E8-4644-B9AB-E605AA0C133E}" sibTransId="{6F170B29-70C5-446E-8FCF-71B8B922CCDD}"/>
    <dgm:cxn modelId="{992643A9-0AFE-4509-8984-F4BDE072AB78}" type="presOf" srcId="{0667AE55-3368-4186-A8D2-4EDCE58B234A}" destId="{51D237CD-56AF-4CE5-A3CA-FD183A3A4296}" srcOrd="0" destOrd="0" presId="urn:microsoft.com/office/officeart/2005/8/layout/default"/>
    <dgm:cxn modelId="{3F9071AD-FC04-47BF-9FFF-7FAD891D1C1D}" type="presOf" srcId="{22D78A02-7A6C-4BE0-816D-D0C037E05275}" destId="{2EB45B3B-83BC-42C1-AEF2-0DBE6E5AAF63}" srcOrd="0" destOrd="0" presId="urn:microsoft.com/office/officeart/2005/8/layout/default"/>
    <dgm:cxn modelId="{63A440B3-D968-4241-BCD4-9945BC934825}" type="presOf" srcId="{41BBF6F2-431B-48DF-BC14-CB1FB5E7062C}" destId="{61E8EAED-641F-46F2-9559-EF8EBCAFBF05}" srcOrd="0" destOrd="0" presId="urn:microsoft.com/office/officeart/2005/8/layout/default"/>
    <dgm:cxn modelId="{869D9DDD-59FE-4788-954D-D0C5DC6C82C0}" srcId="{0667AE55-3368-4186-A8D2-4EDCE58B234A}" destId="{68E75976-5204-480B-9DCB-02E595C74A0E}" srcOrd="4" destOrd="0" parTransId="{E24AD237-C76F-4507-AD69-7B66FA413B42}" sibTransId="{7599F5F0-D12C-4C2E-B448-7EEE4B21CC32}"/>
    <dgm:cxn modelId="{3F8D52F6-64B8-47F0-B6AA-A34AD95D26FF}" srcId="{0667AE55-3368-4186-A8D2-4EDCE58B234A}" destId="{22D78A02-7A6C-4BE0-816D-D0C037E05275}" srcOrd="3" destOrd="0" parTransId="{05C5E5E2-9C30-45B2-9A5E-AE4454A707C0}" sibTransId="{DB0621C2-23E3-461C-A04C-A9BBB4CB062F}"/>
    <dgm:cxn modelId="{3D82C065-9627-416A-9329-0C42CE6452AB}" type="presParOf" srcId="{51D237CD-56AF-4CE5-A3CA-FD183A3A4296}" destId="{9D4453FF-0D2D-483E-BB4F-7E3486E53373}" srcOrd="0" destOrd="0" presId="urn:microsoft.com/office/officeart/2005/8/layout/default"/>
    <dgm:cxn modelId="{74EE642E-813D-4F5B-9720-AF46FD8E4C89}" type="presParOf" srcId="{51D237CD-56AF-4CE5-A3CA-FD183A3A4296}" destId="{18DE1063-56F9-4DE4-B04B-EC71AE9B8DAD}" srcOrd="1" destOrd="0" presId="urn:microsoft.com/office/officeart/2005/8/layout/default"/>
    <dgm:cxn modelId="{5FB5E81F-7F01-4164-94AD-2444802EE175}" type="presParOf" srcId="{51D237CD-56AF-4CE5-A3CA-FD183A3A4296}" destId="{61E8EAED-641F-46F2-9559-EF8EBCAFBF05}" srcOrd="2" destOrd="0" presId="urn:microsoft.com/office/officeart/2005/8/layout/default"/>
    <dgm:cxn modelId="{9D11303B-6382-41B6-AB07-1EC236364899}" type="presParOf" srcId="{51D237CD-56AF-4CE5-A3CA-FD183A3A4296}" destId="{58479AC8-5924-49C1-9338-F16E134DEAFA}" srcOrd="3" destOrd="0" presId="urn:microsoft.com/office/officeart/2005/8/layout/default"/>
    <dgm:cxn modelId="{83846CFE-130D-419D-9567-6D572EA75915}" type="presParOf" srcId="{51D237CD-56AF-4CE5-A3CA-FD183A3A4296}" destId="{C79198E7-F97A-41F0-BF23-FF3812384702}" srcOrd="4" destOrd="0" presId="urn:microsoft.com/office/officeart/2005/8/layout/default"/>
    <dgm:cxn modelId="{DD7AEC5C-5336-4128-8717-7F01AC623629}" type="presParOf" srcId="{51D237CD-56AF-4CE5-A3CA-FD183A3A4296}" destId="{293DEB7C-886D-486B-AC77-28208D048989}" srcOrd="5" destOrd="0" presId="urn:microsoft.com/office/officeart/2005/8/layout/default"/>
    <dgm:cxn modelId="{45C8D7BA-FF34-412F-83E8-09DD4464BEC3}" type="presParOf" srcId="{51D237CD-56AF-4CE5-A3CA-FD183A3A4296}" destId="{2EB45B3B-83BC-42C1-AEF2-0DBE6E5AAF63}" srcOrd="6" destOrd="0" presId="urn:microsoft.com/office/officeart/2005/8/layout/default"/>
    <dgm:cxn modelId="{49338A42-E89A-4854-A0A1-E4749F0B927F}" type="presParOf" srcId="{51D237CD-56AF-4CE5-A3CA-FD183A3A4296}" destId="{5724A32C-ED44-4706-9F23-33866EC98021}" srcOrd="7" destOrd="0" presId="urn:microsoft.com/office/officeart/2005/8/layout/default"/>
    <dgm:cxn modelId="{0AFA53FA-5DCC-4537-89F1-E8E53017D1AC}" type="presParOf" srcId="{51D237CD-56AF-4CE5-A3CA-FD183A3A4296}" destId="{1D6D8B2A-16BD-41AF-944E-552F17565788}" srcOrd="8" destOrd="0" presId="urn:microsoft.com/office/officeart/2005/8/layout/default"/>
    <dgm:cxn modelId="{5BC72FA4-E8D2-44F8-8D7A-1272278001CF}" type="presParOf" srcId="{51D237CD-56AF-4CE5-A3CA-FD183A3A4296}" destId="{E5C59530-96A3-428B-86AD-6B8D398B70B2}" srcOrd="9" destOrd="0" presId="urn:microsoft.com/office/officeart/2005/8/layout/default"/>
    <dgm:cxn modelId="{C68B2A54-094A-4FAF-AF9C-ACC1BDB46231}" type="presParOf" srcId="{51D237CD-56AF-4CE5-A3CA-FD183A3A4296}" destId="{B4AE6174-7EB7-4BD6-A2D7-B84E036C15E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D5214F-6671-4F02-A1CA-E3C790D6847A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Para uma experiência mais segura e precisa, implementou-se o sistema por meio da linguagem Python, realizando diversas simulações com diferentes parâmetros</a:t>
          </a:r>
        </a:p>
      </dgm:t>
    </dgm:pt>
    <dgm:pt modelId="{5228C07F-DCDE-4B33-BAC2-5999F533B687}" type="sibTrans" cxnId="{9BC302EE-0D3F-460F-B016-FE54C88F9994}">
      <dgm:prSet/>
      <dgm:spPr/>
      <dgm:t>
        <a:bodyPr/>
        <a:lstStyle/>
        <a:p>
          <a:endParaRPr lang="pt-BR"/>
        </a:p>
      </dgm:t>
    </dgm:pt>
    <dgm:pt modelId="{AAF8BD48-AF34-42BA-BF5B-4D3F012F06A6}" type="parTrans" cxnId="{9BC302EE-0D3F-460F-B016-FE54C88F9994}">
      <dgm:prSet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78BF9C-E7E1-40DF-B5A3-28D7D1350511}" type="pres">
      <dgm:prSet presAssocID="{2DD5214F-6671-4F02-A1CA-E3C790D6847A}" presName="hierRoot1" presStyleCnt="0">
        <dgm:presLayoutVars>
          <dgm:hierBranch val="init"/>
        </dgm:presLayoutVars>
      </dgm:prSet>
      <dgm:spPr/>
    </dgm:pt>
    <dgm:pt modelId="{B74198F9-E0B0-4E8E-8643-B8687131EF62}" type="pres">
      <dgm:prSet presAssocID="{2DD5214F-6671-4F02-A1CA-E3C790D6847A}" presName="rootComposite1" presStyleCnt="0"/>
      <dgm:spPr/>
    </dgm:pt>
    <dgm:pt modelId="{F4DB497F-C233-4686-8D61-9DE4554D980B}" type="pres">
      <dgm:prSet presAssocID="{2DD5214F-6671-4F02-A1CA-E3C790D6847A}" presName="rootText1" presStyleLbl="node0" presStyleIdx="0" presStyleCnt="1" custScaleX="189193">
        <dgm:presLayoutVars>
          <dgm:chPref val="3"/>
        </dgm:presLayoutVars>
      </dgm:prSet>
      <dgm:spPr/>
    </dgm:pt>
    <dgm:pt modelId="{6F1542FD-DC9C-42E0-B661-39B9307FAE7C}" type="pres">
      <dgm:prSet presAssocID="{2DD5214F-6671-4F02-A1CA-E3C790D6847A}" presName="rootConnector1" presStyleLbl="node1" presStyleIdx="0" presStyleCnt="0"/>
      <dgm:spPr/>
    </dgm:pt>
    <dgm:pt modelId="{D896628B-6673-4F83-8096-5CD59FC272FB}" type="pres">
      <dgm:prSet presAssocID="{2DD5214F-6671-4F02-A1CA-E3C790D6847A}" presName="hierChild2" presStyleCnt="0"/>
      <dgm:spPr/>
    </dgm:pt>
    <dgm:pt modelId="{03F54975-9A17-4A86-A967-FF0721B14E2E}" type="pres">
      <dgm:prSet presAssocID="{2DD5214F-6671-4F02-A1CA-E3C790D6847A}" presName="hierChild3" presStyleCnt="0"/>
      <dgm:spPr/>
    </dgm:pt>
  </dgm:ptLst>
  <dgm:cxnLst>
    <dgm:cxn modelId="{252C7C3D-E1A2-4125-BA93-B28D48E84E33}" type="presOf" srcId="{2DD5214F-6671-4F02-A1CA-E3C790D6847A}" destId="{6F1542FD-DC9C-42E0-B661-39B9307FAE7C}" srcOrd="1" destOrd="0" presId="urn:microsoft.com/office/officeart/2005/8/layout/orgChart1"/>
    <dgm:cxn modelId="{5B9D3856-44EC-4897-BDF2-12A0BE05D0CD}" type="presOf" srcId="{E976D5F4-EEA4-4916-92FD-3D27ACE41E9A}" destId="{0E6CFA42-F1EC-4CAF-86EA-BD84F45B783A}" srcOrd="0" destOrd="0" presId="urn:microsoft.com/office/officeart/2005/8/layout/orgChart1"/>
    <dgm:cxn modelId="{A40ECDC7-386D-4E3D-9390-087FD7D95B82}" type="presOf" srcId="{2DD5214F-6671-4F02-A1CA-E3C790D6847A}" destId="{F4DB497F-C233-4686-8D61-9DE4554D980B}" srcOrd="0" destOrd="0" presId="urn:microsoft.com/office/officeart/2005/8/layout/orgChart1"/>
    <dgm:cxn modelId="{9BC302EE-0D3F-460F-B016-FE54C88F9994}" srcId="{E976D5F4-EEA4-4916-92FD-3D27ACE41E9A}" destId="{2DD5214F-6671-4F02-A1CA-E3C790D6847A}" srcOrd="0" destOrd="0" parTransId="{AAF8BD48-AF34-42BA-BF5B-4D3F012F06A6}" sibTransId="{5228C07F-DCDE-4B33-BAC2-5999F533B687}"/>
    <dgm:cxn modelId="{547B72A5-E1E4-48A1-8692-3854E0D54402}" type="presParOf" srcId="{0E6CFA42-F1EC-4CAF-86EA-BD84F45B783A}" destId="{F678BF9C-E7E1-40DF-B5A3-28D7D1350511}" srcOrd="0" destOrd="0" presId="urn:microsoft.com/office/officeart/2005/8/layout/orgChart1"/>
    <dgm:cxn modelId="{9900890A-3BEE-419A-BBD9-8886F7DFA895}" type="presParOf" srcId="{F678BF9C-E7E1-40DF-B5A3-28D7D1350511}" destId="{B74198F9-E0B0-4E8E-8643-B8687131EF62}" srcOrd="0" destOrd="0" presId="urn:microsoft.com/office/officeart/2005/8/layout/orgChart1"/>
    <dgm:cxn modelId="{B3BF8743-F9FC-485A-AFD1-821CE799D3F0}" type="presParOf" srcId="{B74198F9-E0B0-4E8E-8643-B8687131EF62}" destId="{F4DB497F-C233-4686-8D61-9DE4554D980B}" srcOrd="0" destOrd="0" presId="urn:microsoft.com/office/officeart/2005/8/layout/orgChart1"/>
    <dgm:cxn modelId="{3DC6E4DE-3BF7-4AAA-8178-C3EFB8198959}" type="presParOf" srcId="{B74198F9-E0B0-4E8E-8643-B8687131EF62}" destId="{6F1542FD-DC9C-42E0-B661-39B9307FAE7C}" srcOrd="1" destOrd="0" presId="urn:microsoft.com/office/officeart/2005/8/layout/orgChart1"/>
    <dgm:cxn modelId="{F763D515-B504-4BC6-A5F3-3273746669C5}" type="presParOf" srcId="{F678BF9C-E7E1-40DF-B5A3-28D7D1350511}" destId="{D896628B-6673-4F83-8096-5CD59FC272FB}" srcOrd="1" destOrd="0" presId="urn:microsoft.com/office/officeart/2005/8/layout/orgChart1"/>
    <dgm:cxn modelId="{7E342780-9B0E-4A67-8290-644CE9D360FB}" type="presParOf" srcId="{F678BF9C-E7E1-40DF-B5A3-28D7D1350511}" destId="{03F54975-9A17-4A86-A967-FF0721B14E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D5214F-6671-4F02-A1CA-E3C790D6847A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Desta maneira, pode-se tratar a situação atual como uma fila M/M/2 (chegada </a:t>
          </a:r>
          <a:r>
            <a:rPr lang="pt-BR" sz="2400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Poissoniana</a:t>
          </a:r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tamanho da população limitada e dois servidores de saída). </a:t>
          </a:r>
        </a:p>
      </dgm:t>
    </dgm:pt>
    <dgm:pt modelId="{5228C07F-DCDE-4B33-BAC2-5999F533B687}" type="sibTrans" cxnId="{9BC302EE-0D3F-460F-B016-FE54C88F9994}">
      <dgm:prSet/>
      <dgm:spPr/>
      <dgm:t>
        <a:bodyPr/>
        <a:lstStyle/>
        <a:p>
          <a:endParaRPr lang="pt-BR"/>
        </a:p>
      </dgm:t>
    </dgm:pt>
    <dgm:pt modelId="{AAF8BD48-AF34-42BA-BF5B-4D3F012F06A6}" type="parTrans" cxnId="{9BC302EE-0D3F-460F-B016-FE54C88F9994}">
      <dgm:prSet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78BF9C-E7E1-40DF-B5A3-28D7D1350511}" type="pres">
      <dgm:prSet presAssocID="{2DD5214F-6671-4F02-A1CA-E3C790D6847A}" presName="hierRoot1" presStyleCnt="0">
        <dgm:presLayoutVars>
          <dgm:hierBranch val="init"/>
        </dgm:presLayoutVars>
      </dgm:prSet>
      <dgm:spPr/>
    </dgm:pt>
    <dgm:pt modelId="{B74198F9-E0B0-4E8E-8643-B8687131EF62}" type="pres">
      <dgm:prSet presAssocID="{2DD5214F-6671-4F02-A1CA-E3C790D6847A}" presName="rootComposite1" presStyleCnt="0"/>
      <dgm:spPr/>
    </dgm:pt>
    <dgm:pt modelId="{F4DB497F-C233-4686-8D61-9DE4554D980B}" type="pres">
      <dgm:prSet presAssocID="{2DD5214F-6671-4F02-A1CA-E3C790D6847A}" presName="rootText1" presStyleLbl="node0" presStyleIdx="0" presStyleCnt="1" custScaleX="189193">
        <dgm:presLayoutVars>
          <dgm:chPref val="3"/>
        </dgm:presLayoutVars>
      </dgm:prSet>
      <dgm:spPr/>
    </dgm:pt>
    <dgm:pt modelId="{6F1542FD-DC9C-42E0-B661-39B9307FAE7C}" type="pres">
      <dgm:prSet presAssocID="{2DD5214F-6671-4F02-A1CA-E3C790D6847A}" presName="rootConnector1" presStyleLbl="node1" presStyleIdx="0" presStyleCnt="0"/>
      <dgm:spPr/>
    </dgm:pt>
    <dgm:pt modelId="{D896628B-6673-4F83-8096-5CD59FC272FB}" type="pres">
      <dgm:prSet presAssocID="{2DD5214F-6671-4F02-A1CA-E3C790D6847A}" presName="hierChild2" presStyleCnt="0"/>
      <dgm:spPr/>
    </dgm:pt>
    <dgm:pt modelId="{03F54975-9A17-4A86-A967-FF0721B14E2E}" type="pres">
      <dgm:prSet presAssocID="{2DD5214F-6671-4F02-A1CA-E3C790D6847A}" presName="hierChild3" presStyleCnt="0"/>
      <dgm:spPr/>
    </dgm:pt>
  </dgm:ptLst>
  <dgm:cxnLst>
    <dgm:cxn modelId="{252C7C3D-E1A2-4125-BA93-B28D48E84E33}" type="presOf" srcId="{2DD5214F-6671-4F02-A1CA-E3C790D6847A}" destId="{6F1542FD-DC9C-42E0-B661-39B9307FAE7C}" srcOrd="1" destOrd="0" presId="urn:microsoft.com/office/officeart/2005/8/layout/orgChart1"/>
    <dgm:cxn modelId="{5B9D3856-44EC-4897-BDF2-12A0BE05D0CD}" type="presOf" srcId="{E976D5F4-EEA4-4916-92FD-3D27ACE41E9A}" destId="{0E6CFA42-F1EC-4CAF-86EA-BD84F45B783A}" srcOrd="0" destOrd="0" presId="urn:microsoft.com/office/officeart/2005/8/layout/orgChart1"/>
    <dgm:cxn modelId="{A40ECDC7-386D-4E3D-9390-087FD7D95B82}" type="presOf" srcId="{2DD5214F-6671-4F02-A1CA-E3C790D6847A}" destId="{F4DB497F-C233-4686-8D61-9DE4554D980B}" srcOrd="0" destOrd="0" presId="urn:microsoft.com/office/officeart/2005/8/layout/orgChart1"/>
    <dgm:cxn modelId="{9BC302EE-0D3F-460F-B016-FE54C88F9994}" srcId="{E976D5F4-EEA4-4916-92FD-3D27ACE41E9A}" destId="{2DD5214F-6671-4F02-A1CA-E3C790D6847A}" srcOrd="0" destOrd="0" parTransId="{AAF8BD48-AF34-42BA-BF5B-4D3F012F06A6}" sibTransId="{5228C07F-DCDE-4B33-BAC2-5999F533B687}"/>
    <dgm:cxn modelId="{547B72A5-E1E4-48A1-8692-3854E0D54402}" type="presParOf" srcId="{0E6CFA42-F1EC-4CAF-86EA-BD84F45B783A}" destId="{F678BF9C-E7E1-40DF-B5A3-28D7D1350511}" srcOrd="0" destOrd="0" presId="urn:microsoft.com/office/officeart/2005/8/layout/orgChart1"/>
    <dgm:cxn modelId="{9900890A-3BEE-419A-BBD9-8886F7DFA895}" type="presParOf" srcId="{F678BF9C-E7E1-40DF-B5A3-28D7D1350511}" destId="{B74198F9-E0B0-4E8E-8643-B8687131EF62}" srcOrd="0" destOrd="0" presId="urn:microsoft.com/office/officeart/2005/8/layout/orgChart1"/>
    <dgm:cxn modelId="{B3BF8743-F9FC-485A-AFD1-821CE799D3F0}" type="presParOf" srcId="{B74198F9-E0B0-4E8E-8643-B8687131EF62}" destId="{F4DB497F-C233-4686-8D61-9DE4554D980B}" srcOrd="0" destOrd="0" presId="urn:microsoft.com/office/officeart/2005/8/layout/orgChart1"/>
    <dgm:cxn modelId="{3DC6E4DE-3BF7-4AAA-8178-C3EFB8198959}" type="presParOf" srcId="{B74198F9-E0B0-4E8E-8643-B8687131EF62}" destId="{6F1542FD-DC9C-42E0-B661-39B9307FAE7C}" srcOrd="1" destOrd="0" presId="urn:microsoft.com/office/officeart/2005/8/layout/orgChart1"/>
    <dgm:cxn modelId="{F763D515-B504-4BC6-A5F3-3273746669C5}" type="presParOf" srcId="{F678BF9C-E7E1-40DF-B5A3-28D7D1350511}" destId="{D896628B-6673-4F83-8096-5CD59FC272FB}" srcOrd="1" destOrd="0" presId="urn:microsoft.com/office/officeart/2005/8/layout/orgChart1"/>
    <dgm:cxn modelId="{7E342780-9B0E-4A67-8290-644CE9D360FB}" type="presParOf" srcId="{F678BF9C-E7E1-40DF-B5A3-28D7D1350511}" destId="{03F54975-9A17-4A86-A967-FF0721B14E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B9D3856-44EC-4897-BDF2-12A0BE05D0CD}" type="presOf" srcId="{E976D5F4-EEA4-4916-92FD-3D27ACE41E9A}" destId="{0E6CFA42-F1EC-4CAF-86EA-BD84F45B783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76D5F4-EEA4-4916-92FD-3D27ACE41E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6CFA42-F1EC-4CAF-86EA-BD84F45B783A}" type="pres">
      <dgm:prSet presAssocID="{E976D5F4-EEA4-4916-92FD-3D27ACE41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B9D3856-44EC-4897-BDF2-12A0BE05D0CD}" type="presOf" srcId="{E976D5F4-EEA4-4916-92FD-3D27ACE41E9A}" destId="{0E6CFA42-F1EC-4CAF-86EA-BD84F45B783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E8B34-D11C-44E1-AEDD-50B8AEB2BE03}">
      <dsp:nvSpPr>
        <dsp:cNvPr id="0" name=""/>
        <dsp:cNvSpPr/>
      </dsp:nvSpPr>
      <dsp:spPr>
        <a:xfrm>
          <a:off x="0" y="16804"/>
          <a:ext cx="8778240" cy="529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Funcionamento base:</a:t>
          </a:r>
        </a:p>
      </dsp:txBody>
      <dsp:txXfrm>
        <a:off x="25870" y="42674"/>
        <a:ext cx="8726500" cy="478206"/>
      </dsp:txXfrm>
    </dsp:sp>
    <dsp:sp modelId="{266C39CB-7937-4A70-B832-C4080094FE0A}">
      <dsp:nvSpPr>
        <dsp:cNvPr id="0" name=""/>
        <dsp:cNvSpPr/>
      </dsp:nvSpPr>
      <dsp:spPr>
        <a:xfrm>
          <a:off x="0" y="546750"/>
          <a:ext cx="8778240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70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Chegada de clientes;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Espera na fila;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Atendimento;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Partida do cliente.</a:t>
          </a:r>
        </a:p>
      </dsp:txBody>
      <dsp:txXfrm>
        <a:off x="0" y="546750"/>
        <a:ext cx="8778240" cy="15566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A2F59-7348-4596-9A5D-ACF70C4BE113}">
      <dsp:nvSpPr>
        <dsp:cNvPr id="0" name=""/>
        <dsp:cNvSpPr/>
      </dsp:nvSpPr>
      <dsp:spPr>
        <a:xfrm>
          <a:off x="0" y="172583"/>
          <a:ext cx="9608234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200" kern="1200" dirty="0"/>
        </a:p>
      </dsp:txBody>
      <dsp:txXfrm>
        <a:off x="29243" y="201826"/>
        <a:ext cx="9549748" cy="540554"/>
      </dsp:txXfrm>
    </dsp:sp>
    <dsp:sp modelId="{6E2461D5-02F0-40E7-99D1-7C44631F7403}">
      <dsp:nvSpPr>
        <dsp:cNvPr id="0" name=""/>
        <dsp:cNvSpPr/>
      </dsp:nvSpPr>
      <dsp:spPr>
        <a:xfrm>
          <a:off x="0" y="771623"/>
          <a:ext cx="9608234" cy="37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06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 comparação com outro tipo de fila que é parecido, ao alterar o fator de utilização ρ, os parâmetro mais importante que sofrem as consequências são justamente o tempo de espera, tanto na fila quanto o tempo de espera do serviço, alterando também o tempo médio total. Observa-se também o número médio de pacotes, nos quais são alterados tanto para uma fila quanto para duas filas, cujo valor com duas filas é menor do que a metade, visto que são divididos por 2 filas, consequentemente diminuindo também o número médio de pacotes no sistema completo. Desta forma, conclui-se que a eficiência utilizando duas filas e dois servidores, é consideravelmente maior caso fosse utilizado apenas uma fila e um servidor de saída.</a:t>
          </a:r>
        </a:p>
      </dsp:txBody>
      <dsp:txXfrm>
        <a:off x="0" y="771623"/>
        <a:ext cx="9608234" cy="3709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E8B34-D11C-44E1-AEDD-50B8AEB2BE03}">
      <dsp:nvSpPr>
        <dsp:cNvPr id="0" name=""/>
        <dsp:cNvSpPr/>
      </dsp:nvSpPr>
      <dsp:spPr>
        <a:xfrm>
          <a:off x="0" y="16804"/>
          <a:ext cx="8778240" cy="529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Vantagens:</a:t>
          </a:r>
        </a:p>
      </dsp:txBody>
      <dsp:txXfrm>
        <a:off x="25870" y="42674"/>
        <a:ext cx="8726500" cy="478206"/>
      </dsp:txXfrm>
    </dsp:sp>
    <dsp:sp modelId="{266C39CB-7937-4A70-B832-C4080094FE0A}">
      <dsp:nvSpPr>
        <dsp:cNvPr id="0" name=""/>
        <dsp:cNvSpPr/>
      </dsp:nvSpPr>
      <dsp:spPr>
        <a:xfrm>
          <a:off x="0" y="546750"/>
          <a:ext cx="8778240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70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Otimização do sistema;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Análise detalhada;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Alta aplicabilidade em diferentes contextos;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Melhoria na disponibilização de recursos.</a:t>
          </a:r>
        </a:p>
      </dsp:txBody>
      <dsp:txXfrm>
        <a:off x="0" y="546750"/>
        <a:ext cx="8778240" cy="1556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E8B34-D11C-44E1-AEDD-50B8AEB2BE03}">
      <dsp:nvSpPr>
        <dsp:cNvPr id="0" name=""/>
        <dsp:cNvSpPr/>
      </dsp:nvSpPr>
      <dsp:spPr>
        <a:xfrm>
          <a:off x="0" y="152035"/>
          <a:ext cx="8778240" cy="529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Enunciado do problema:</a:t>
          </a:r>
        </a:p>
      </dsp:txBody>
      <dsp:txXfrm>
        <a:off x="25870" y="177905"/>
        <a:ext cx="8726500" cy="478206"/>
      </dsp:txXfrm>
    </dsp:sp>
    <dsp:sp modelId="{266C39CB-7937-4A70-B832-C4080094FE0A}">
      <dsp:nvSpPr>
        <dsp:cNvPr id="0" name=""/>
        <dsp:cNvSpPr/>
      </dsp:nvSpPr>
      <dsp:spPr>
        <a:xfrm>
          <a:off x="0" y="681982"/>
          <a:ext cx="8778240" cy="294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70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Suponha que as chegadas sejam distribuídas de acordo com um processo de </a:t>
          </a:r>
          <a:r>
            <a:rPr lang="pt-BR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Poisson 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 taxa λ e, quando os clientes chegam, estes selecionam a fila mais curta; se um cliente chegar e encontrar as duas filas com o mesmo número de clientes em espera, ele precisa selecionar sua própria linha de espera aleatoriamente (considere uma escolha com distribuição de </a:t>
          </a:r>
          <a:r>
            <a:rPr lang="pt-BR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Bernoulli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 média 0.5). Os tempos de serviço  seguem uma distribuição genérica de média 1/μ.</a:t>
          </a:r>
        </a:p>
      </dsp:txBody>
      <dsp:txXfrm>
        <a:off x="0" y="681982"/>
        <a:ext cx="8778240" cy="2944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A2F59-7348-4596-9A5D-ACF70C4BE113}">
      <dsp:nvSpPr>
        <dsp:cNvPr id="0" name=""/>
        <dsp:cNvSpPr/>
      </dsp:nvSpPr>
      <dsp:spPr>
        <a:xfrm>
          <a:off x="0" y="142297"/>
          <a:ext cx="9608234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Pontos principais:</a:t>
          </a:r>
        </a:p>
      </dsp:txBody>
      <dsp:txXfrm>
        <a:off x="39980" y="182277"/>
        <a:ext cx="9528274" cy="739039"/>
      </dsp:txXfrm>
    </dsp:sp>
    <dsp:sp modelId="{6E2461D5-02F0-40E7-99D1-7C44631F7403}">
      <dsp:nvSpPr>
        <dsp:cNvPr id="0" name=""/>
        <dsp:cNvSpPr/>
      </dsp:nvSpPr>
      <dsp:spPr>
        <a:xfrm>
          <a:off x="0" y="961297"/>
          <a:ext cx="9608234" cy="355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06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chegadas dos clientes são modeladas por um processo de Poisson com taxa </a:t>
          </a:r>
          <a:r>
            <a:rPr lang="pt-BR" sz="2700" kern="1200" dirty="0"/>
            <a:t>λ</a:t>
          </a:r>
          <a:r>
            <a:rPr lang="pt-BR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
Os tempos de serviço seguem uma distribuição genérica com média 1/</a:t>
          </a:r>
          <a:r>
            <a:rPr lang="pt-BR" sz="2700" kern="1200" dirty="0"/>
            <a:t>μ</a:t>
          </a:r>
          <a:r>
            <a:rPr lang="pt-BR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
Os clientes escolhem a fila mais curta ao chegar. Se as filas têm o mesmo comprimento, a escolha é feita de forma aleatória, representada por uma distribuição de Bernoulli com média 0.5;
Caso haja saída e uma das filas tenha um comprimento menor, usuários já ingressos em outra fila não podem alterar de fila;</a:t>
          </a:r>
        </a:p>
      </dsp:txBody>
      <dsp:txXfrm>
        <a:off x="0" y="961297"/>
        <a:ext cx="9608234" cy="3550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53FF-0D2D-483E-BB4F-7E3486E53373}">
      <dsp:nvSpPr>
        <dsp:cNvPr id="0" name=""/>
        <dsp:cNvSpPr/>
      </dsp:nvSpPr>
      <dsp:spPr>
        <a:xfrm>
          <a:off x="0" y="792268"/>
          <a:ext cx="2949330" cy="1769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</a:t>
          </a:r>
          <a:r>
            <a:rPr lang="pt-BR" sz="1800" b="1" kern="1200" dirty="0"/>
            <a:t>A</a:t>
          </a:r>
          <a:r>
            <a:rPr lang="pt-BR" sz="1800" kern="1200" dirty="0"/>
            <a:t>: descreve a distribuição das chegadas dos clientes. Usa-se M para representar processo chegada </a:t>
          </a:r>
          <a:r>
            <a:rPr lang="pt-BR" sz="1800" i="1" kern="1200" dirty="0" err="1"/>
            <a:t>Poissoniano</a:t>
          </a:r>
          <a:r>
            <a:rPr lang="pt-BR" sz="1800" kern="1200" dirty="0"/>
            <a:t>;</a:t>
          </a:r>
        </a:p>
      </dsp:txBody>
      <dsp:txXfrm>
        <a:off x="0" y="792268"/>
        <a:ext cx="2949330" cy="1769598"/>
      </dsp:txXfrm>
    </dsp:sp>
    <dsp:sp modelId="{61E8EAED-641F-46F2-9559-EF8EBCAFBF05}">
      <dsp:nvSpPr>
        <dsp:cNvPr id="0" name=""/>
        <dsp:cNvSpPr/>
      </dsp:nvSpPr>
      <dsp:spPr>
        <a:xfrm>
          <a:off x="3244263" y="792268"/>
          <a:ext cx="2949330" cy="1769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B</a:t>
          </a:r>
          <a:r>
            <a:rPr lang="pt-BR" sz="1800" kern="1200" dirty="0"/>
            <a:t>: descreve a distribuição do tempo de serviço;</a:t>
          </a:r>
        </a:p>
      </dsp:txBody>
      <dsp:txXfrm>
        <a:off x="3244263" y="792268"/>
        <a:ext cx="2949330" cy="1769598"/>
      </dsp:txXfrm>
    </dsp:sp>
    <dsp:sp modelId="{C79198E7-F97A-41F0-BF23-FF3812384702}">
      <dsp:nvSpPr>
        <dsp:cNvPr id="0" name=""/>
        <dsp:cNvSpPr/>
      </dsp:nvSpPr>
      <dsp:spPr>
        <a:xfrm>
          <a:off x="6488527" y="792268"/>
          <a:ext cx="2949330" cy="1769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   </a:t>
          </a:r>
          <a:r>
            <a:rPr lang="pt-BR" sz="1800" b="1" kern="1200" dirty="0"/>
            <a:t>C</a:t>
          </a:r>
          <a:r>
            <a:rPr lang="pt-BR" sz="1800" kern="1200" dirty="0"/>
            <a:t>: descreve o número de servidores;</a:t>
          </a:r>
        </a:p>
      </dsp:txBody>
      <dsp:txXfrm>
        <a:off x="6488527" y="792268"/>
        <a:ext cx="2949330" cy="1769598"/>
      </dsp:txXfrm>
    </dsp:sp>
    <dsp:sp modelId="{2EB45B3B-83BC-42C1-AEF2-0DBE6E5AAF63}">
      <dsp:nvSpPr>
        <dsp:cNvPr id="0" name=""/>
        <dsp:cNvSpPr/>
      </dsp:nvSpPr>
      <dsp:spPr>
        <a:xfrm>
          <a:off x="0" y="2856800"/>
          <a:ext cx="2949330" cy="1769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   </a:t>
          </a:r>
          <a:r>
            <a:rPr lang="pt-BR" sz="1800" b="1" kern="1200" dirty="0"/>
            <a:t>K</a:t>
          </a:r>
          <a:r>
            <a:rPr lang="pt-BR" sz="1800" kern="1200" dirty="0"/>
            <a:t>: descreve a capacidade do sistema, ou seja, quantos clientes podem ser atendidos pelo sistema;</a:t>
          </a:r>
        </a:p>
      </dsp:txBody>
      <dsp:txXfrm>
        <a:off x="0" y="2856800"/>
        <a:ext cx="2949330" cy="1769598"/>
      </dsp:txXfrm>
    </dsp:sp>
    <dsp:sp modelId="{1D6D8B2A-16BD-41AF-944E-552F17565788}">
      <dsp:nvSpPr>
        <dsp:cNvPr id="0" name=""/>
        <dsp:cNvSpPr/>
      </dsp:nvSpPr>
      <dsp:spPr>
        <a:xfrm>
          <a:off x="3244263" y="2856800"/>
          <a:ext cx="2949330" cy="1769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   </a:t>
          </a:r>
          <a:r>
            <a:rPr lang="pt-BR" sz="1800" b="1" kern="1200" dirty="0"/>
            <a:t>m:</a:t>
          </a:r>
          <a:r>
            <a:rPr lang="pt-BR" sz="1800" kern="1200" dirty="0"/>
            <a:t> tamanho da população;</a:t>
          </a:r>
        </a:p>
      </dsp:txBody>
      <dsp:txXfrm>
        <a:off x="3244263" y="2856800"/>
        <a:ext cx="2949330" cy="1769598"/>
      </dsp:txXfrm>
    </dsp:sp>
    <dsp:sp modelId="{B4AE6174-7EB7-4BD6-A2D7-B84E036C15E9}">
      <dsp:nvSpPr>
        <dsp:cNvPr id="0" name=""/>
        <dsp:cNvSpPr/>
      </dsp:nvSpPr>
      <dsp:spPr>
        <a:xfrm>
          <a:off x="6488527" y="2856800"/>
          <a:ext cx="2949330" cy="1769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Z</a:t>
          </a:r>
          <a:r>
            <a:rPr lang="pt-BR" sz="1800" kern="1200" dirty="0"/>
            <a:t>: descreve a disciplina de tratamento da fila, por exemplo, </a:t>
          </a:r>
          <a:r>
            <a:rPr lang="pt-BR" sz="1800" i="1" kern="1200" dirty="0" err="1"/>
            <a:t>First</a:t>
          </a:r>
          <a:r>
            <a:rPr lang="pt-BR" sz="1800" i="1" kern="1200" dirty="0"/>
            <a:t> In, </a:t>
          </a:r>
          <a:r>
            <a:rPr lang="pt-BR" sz="1800" i="1" kern="1200" dirty="0" err="1"/>
            <a:t>First</a:t>
          </a:r>
          <a:r>
            <a:rPr lang="pt-BR" sz="1800" i="1" kern="1200" dirty="0"/>
            <a:t> Out </a:t>
          </a:r>
          <a:r>
            <a:rPr lang="pt-BR" sz="1800" kern="1200" dirty="0"/>
            <a:t>(FIFO). Neste caso em específico, a denotação pode ser ocultada;</a:t>
          </a:r>
        </a:p>
      </dsp:txBody>
      <dsp:txXfrm>
        <a:off x="6488527" y="2856800"/>
        <a:ext cx="2949330" cy="1769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B497F-C233-4686-8D61-9DE4554D980B}">
      <dsp:nvSpPr>
        <dsp:cNvPr id="0" name=""/>
        <dsp:cNvSpPr/>
      </dsp:nvSpPr>
      <dsp:spPr>
        <a:xfrm>
          <a:off x="941725" y="1262"/>
          <a:ext cx="6981280" cy="1845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uma experiência mais segura e precisa, implementou-se o sistema por meio da linguagem Python, realizando diversas simulações com diferentes parâmetros</a:t>
          </a:r>
        </a:p>
      </dsp:txBody>
      <dsp:txXfrm>
        <a:off x="941725" y="1262"/>
        <a:ext cx="6981280" cy="1845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B497F-C233-4686-8D61-9DE4554D980B}">
      <dsp:nvSpPr>
        <dsp:cNvPr id="0" name=""/>
        <dsp:cNvSpPr/>
      </dsp:nvSpPr>
      <dsp:spPr>
        <a:xfrm>
          <a:off x="941725" y="1262"/>
          <a:ext cx="6981280" cy="1845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Desta maneira, pode-se tratar a situação atual como uma fila M/M/2 (chegada </a:t>
          </a:r>
          <a:r>
            <a:rPr lang="pt-BR" sz="2400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Poissoniana</a:t>
          </a: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tamanho da população limitada e dois servidores de saída). </a:t>
          </a:r>
        </a:p>
      </dsp:txBody>
      <dsp:txXfrm>
        <a:off x="941725" y="1262"/>
        <a:ext cx="6981280" cy="1845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1162AA9-2632-3196-8A43-C18BE9D03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36DCE0-B90F-D9DE-5887-94D6E18698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1796-F1D6-4888-AFE6-86046CFD3099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F4DE01-D96D-8E52-74B0-EA8995D71E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5BE625-0529-4C3C-9EC7-94673CA0A4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A08A9-161F-4CAD-B33B-470BA157CB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527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FC3F8-D791-458F-9B5E-5E0E531D1898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4B3E-9F72-473E-B103-C3D5676DF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78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5gdescomplicado.com/2020/05/17/como-as-redes-de-acesso-por-radio-rans-evoluiram-em-direcao-ao-5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5gdescomplicado.com/2020/05/17/como-as-redes-de-acesso-por-radio-rans-evoluiram-em-direcao-ao-5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5gdescomplicado.com/2020/05/17/como-as-redes-de-acesso-por-radio-rans-evoluiram-em-direcao-ao-5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5gdescomplicado.com/2020/05/17/como-as-redes-de-acesso-por-radio-rans-evoluiram-em-direcao-ao-5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5gdescomplicado.com/2020/05/17/como-as-redes-de-acesso-por-radio-rans-evoluiram-em-direcao-ao-5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ran-5g-learnin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.br/content/www/br/pt/wireless-network/5g-network/radio-access-network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.br/content/www/br/pt/wireless-network/5g-network/radio-access-network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ran-5g-learnin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ran-5g-learnin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5gdescomplicado.com/2020/05/17/como-as-redes-de-acesso-por-radio-rans-evoluiram-em-direcao-ao-5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5gdescomplicado.com/2020/05/17/como-as-redes-de-acesso-por-radio-rans-evoluiram-em-direcao-ao-5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5gdescomplicado.com/2020/05/17/como-as-redes-de-acesso-por-radio-rans-evoluiram-em-direcao-ao-5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  <a:p>
            <a:endParaRPr lang="pt-BR" dirty="0"/>
          </a:p>
          <a:p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São implementados em </a:t>
            </a:r>
            <a:r>
              <a:rPr lang="pt-BR" b="0" i="1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hardwares</a:t>
            </a: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de prateleira, monolíticos.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As interfaces entre os componentes são fechadas.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Não é comum haver compatibilidade entre equipamentos de diferentes fabricantes.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Há pouca flexibilidade na configuração dos equipamentos para implementar novas tecnologias.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 uso de modelos de aprendizado de máquina para controlar os recursos de forma otimizada não é comum.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99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3 - https://5gdescomplicado.com/wp-content/uploads/2020/05/image-2.png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C-RAN: </a:t>
            </a:r>
            <a:r>
              <a:rPr lang="pt-BR" dirty="0">
                <a:hlinkClick r:id="rId3"/>
              </a:rPr>
              <a:t>Como as Redes de Acesso por Rádio (</a:t>
            </a:r>
            <a:r>
              <a:rPr lang="pt-BR" dirty="0" err="1">
                <a:hlinkClick r:id="rId3"/>
              </a:rPr>
              <a:t>RANs</a:t>
            </a:r>
            <a:r>
              <a:rPr lang="pt-BR" dirty="0">
                <a:hlinkClick r:id="rId3"/>
              </a:rPr>
              <a:t>) evoluíram em direção ao 5G? (5gdescomplicado.com)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3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3 - https://5gdescomplicado.com/wp-content/uploads/2020/05/image-2.png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C-RAN: </a:t>
            </a:r>
            <a:r>
              <a:rPr lang="pt-BR" dirty="0">
                <a:hlinkClick r:id="rId3"/>
              </a:rPr>
              <a:t>Como as Redes de Acesso por Rádio (</a:t>
            </a:r>
            <a:r>
              <a:rPr lang="pt-BR" dirty="0" err="1">
                <a:hlinkClick r:id="rId3"/>
              </a:rPr>
              <a:t>RANs</a:t>
            </a:r>
            <a:r>
              <a:rPr lang="pt-BR" dirty="0">
                <a:hlinkClick r:id="rId3"/>
              </a:rPr>
              <a:t>) evoluíram em direção ao 5G? (5gdescomplicado.com)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4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3 - https://5gdescomplicado.com/wp-content/uploads/2020/05/image-2.png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C-RAN: </a:t>
            </a:r>
            <a:r>
              <a:rPr lang="pt-BR" dirty="0">
                <a:hlinkClick r:id="rId3"/>
              </a:rPr>
              <a:t>Como as Redes de Acesso por Rádio (</a:t>
            </a:r>
            <a:r>
              <a:rPr lang="pt-BR" dirty="0" err="1">
                <a:hlinkClick r:id="rId3"/>
              </a:rPr>
              <a:t>RANs</a:t>
            </a:r>
            <a:r>
              <a:rPr lang="pt-BR" dirty="0">
                <a:hlinkClick r:id="rId3"/>
              </a:rPr>
              <a:t>) evoluíram em direção ao 5G? (5gdescomplicado.com)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832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3 - https://5gdescomplicado.com/wp-content/uploads/2020/05/image-2.png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C-RAN: </a:t>
            </a:r>
            <a:r>
              <a:rPr lang="pt-BR" dirty="0">
                <a:hlinkClick r:id="rId3"/>
              </a:rPr>
              <a:t>Como as Redes de Acesso por Rádio (</a:t>
            </a:r>
            <a:r>
              <a:rPr lang="pt-BR" dirty="0" err="1">
                <a:hlinkClick r:id="rId3"/>
              </a:rPr>
              <a:t>RANs</a:t>
            </a:r>
            <a:r>
              <a:rPr lang="pt-BR" dirty="0">
                <a:hlinkClick r:id="rId3"/>
              </a:rPr>
              <a:t>) evoluíram em direção ao 5G? (5gdescomplicado.com)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990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3 - https://5gdescomplicado.com/wp-content/uploads/2020/05/image-2.png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C-RAN: </a:t>
            </a:r>
            <a:r>
              <a:rPr lang="pt-BR" dirty="0">
                <a:hlinkClick r:id="rId3"/>
              </a:rPr>
              <a:t>Como as Redes de Acesso por Rádio (</a:t>
            </a:r>
            <a:r>
              <a:rPr lang="pt-BR" dirty="0" err="1">
                <a:hlinkClick r:id="rId3"/>
              </a:rPr>
              <a:t>RANs</a:t>
            </a:r>
            <a:r>
              <a:rPr lang="pt-BR" dirty="0">
                <a:hlinkClick r:id="rId3"/>
              </a:rPr>
              <a:t>) evoluíram em direção ao 5G? (5gdescomplicado.com)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8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 Desvantagens: </a:t>
            </a:r>
            <a:r>
              <a:rPr lang="fi-FI" dirty="0">
                <a:hlinkClick r:id="rId3"/>
              </a:rPr>
              <a:t>(3) C-RAN vs D-RAN | LinkedIn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66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 Desvantagens: </a:t>
            </a:r>
            <a:r>
              <a:rPr lang="pt-BR" dirty="0">
                <a:hlinkClick r:id="rId3"/>
              </a:rPr>
              <a:t>O Que É </a:t>
            </a:r>
            <a:r>
              <a:rPr lang="pt-BR" dirty="0" err="1">
                <a:hlinkClick r:id="rId3"/>
              </a:rPr>
              <a:t>vRAN</a:t>
            </a:r>
            <a:r>
              <a:rPr lang="pt-BR" dirty="0">
                <a:hlinkClick r:id="rId3"/>
              </a:rPr>
              <a:t>: Virtualize Sua Rede de acesso por rádio — Intel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9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 Desvantagens: </a:t>
            </a:r>
            <a:r>
              <a:rPr lang="pt-BR" dirty="0">
                <a:hlinkClick r:id="rId3"/>
              </a:rPr>
              <a:t>O Que É </a:t>
            </a:r>
            <a:r>
              <a:rPr lang="pt-BR" dirty="0" err="1">
                <a:hlinkClick r:id="rId3"/>
              </a:rPr>
              <a:t>vRAN</a:t>
            </a:r>
            <a:r>
              <a:rPr lang="pt-BR" dirty="0">
                <a:hlinkClick r:id="rId3"/>
              </a:rPr>
              <a:t>: Virtualize Sua Rede de acesso por rádio — Intel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6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  <a:p>
            <a:endParaRPr lang="pt-BR" dirty="0"/>
          </a:p>
          <a:p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São implementados em </a:t>
            </a:r>
            <a:r>
              <a:rPr lang="pt-BR" b="0" i="1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hardwares</a:t>
            </a: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de prateleira, monolíticos.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As interfaces entre os componentes são fechadas.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Não é comum haver compatibilidade entre equipamentos de diferentes fabricantes.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Há pouca flexibilidade na configuração dos equipamentos para implementar novas tecnologias.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68E9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 uso de modelos de aprendizado de máquina para controlar os recursos de forma otimizada não é comum.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0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2 - https://5gdescomplicado.com/wp-content/uploads/2020/05/d-ran.jpg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BBU – base band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unidade de processamento digital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4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2 - https://5gdescomplicado.com/wp-content/uploads/2020/05/d-ran.jpg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BBU – base band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unidade de processamento digital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60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 Desvantagens: </a:t>
            </a:r>
            <a:r>
              <a:rPr lang="fi-FI" dirty="0">
                <a:hlinkClick r:id="rId3"/>
              </a:rPr>
              <a:t>(3) C-RAN vs D-RAN | LinkedIn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03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 Desvantagens: </a:t>
            </a:r>
            <a:r>
              <a:rPr lang="fi-FI" dirty="0">
                <a:hlinkClick r:id="rId3"/>
              </a:rPr>
              <a:t>(3) C-RAN vs D-RAN | LinkedIn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6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3 - https://5gdescomplicado.com/wp-content/uploads/2020/05/image-2.png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C-RAN: </a:t>
            </a:r>
            <a:r>
              <a:rPr lang="pt-BR" dirty="0">
                <a:hlinkClick r:id="rId3"/>
              </a:rPr>
              <a:t>Como as Redes de Acesso por Rádio (</a:t>
            </a:r>
            <a:r>
              <a:rPr lang="pt-BR" dirty="0" err="1">
                <a:hlinkClick r:id="rId3"/>
              </a:rPr>
              <a:t>RANs</a:t>
            </a:r>
            <a:r>
              <a:rPr lang="pt-BR" dirty="0">
                <a:hlinkClick r:id="rId3"/>
              </a:rPr>
              <a:t>) evoluíram em direção ao 5G? (5gdescomplicado.com)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49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3 - https://5gdescomplicado.com/wp-content/uploads/2020/05/image-2.png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C-RAN: </a:t>
            </a:r>
            <a:r>
              <a:rPr lang="pt-BR" dirty="0">
                <a:hlinkClick r:id="rId3"/>
              </a:rPr>
              <a:t>Como as Redes de Acesso por Rádio (</a:t>
            </a:r>
            <a:r>
              <a:rPr lang="pt-BR" dirty="0" err="1">
                <a:hlinkClick r:id="rId3"/>
              </a:rPr>
              <a:t>RANs</a:t>
            </a:r>
            <a:r>
              <a:rPr lang="pt-BR" dirty="0">
                <a:hlinkClick r:id="rId3"/>
              </a:rPr>
              <a:t>) evoluíram em direção ao 5G? (5gdescomplicado.com)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70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3 - https://5gdescomplicado.com/wp-content/uploads/2020/05/image-2.png</a:t>
            </a:r>
            <a:b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C-RAN: </a:t>
            </a:r>
            <a:r>
              <a:rPr lang="pt-BR" dirty="0">
                <a:hlinkClick r:id="rId3"/>
              </a:rPr>
              <a:t>Como as Redes de Acesso por Rádio (</a:t>
            </a:r>
            <a:r>
              <a:rPr lang="pt-BR" dirty="0" err="1">
                <a:hlinkClick r:id="rId3"/>
              </a:rPr>
              <a:t>RANs</a:t>
            </a:r>
            <a:r>
              <a:rPr lang="pt-BR" dirty="0">
                <a:hlinkClick r:id="rId3"/>
              </a:rPr>
              <a:t>) evoluíram em direção ao 5G? (5gdescomplicado.com)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F4B3E-9F72-473E-B103-C3D5676DF49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84C0-84DA-43D5-B112-CF30D6056026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36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784B-B21F-472B-B690-832D7FDA57AA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12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231C-E4A8-46EB-900D-7F8DC7126F8D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34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2637-3456-4A9A-A6FA-292E42B5D14C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3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158B-63E9-40E3-952A-643B9EDFF163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18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958-7018-4CBA-ABC3-3058A8FEAA9C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22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72D-C0DC-4DBF-B418-1BF468C234EB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1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112E-07E0-45AA-97FD-16882254DE87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79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0418-9EF3-49F2-8A04-8AF48B587950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90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F227-F3EF-45BD-82A9-4B90A287FD2A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86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7C6A-F8F2-485D-B6D4-4A90CB04E9CD}" type="datetime1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5302-93B0-4E66-A31B-F71A882D7894}" type="datetime1">
              <a:rPr lang="pt-BR" smtClean="0"/>
              <a:t>27/06/2024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0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3553-CA56-42C0-9265-FD7F9B1C4A19}" type="datetime1">
              <a:rPr lang="pt-BR" smtClean="0"/>
              <a:t>27/06/2024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334-89ED-4C36-92EC-0BD3B41E3D56}" type="datetime1">
              <a:rPr lang="pt-BR" smtClean="0"/>
              <a:t>27/06/2024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34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3CA7-B9ED-45E6-907C-3F192881A525}" type="datetime1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34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C4A1-BAF8-43E8-97F6-7A6F0F712922}" type="datetime1">
              <a:rPr lang="pt-BR" smtClean="0"/>
              <a:t>27/06/2024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48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388A-0CB9-40E2-AC8B-55151422CDD2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Fonte 1 - https://www.google.com/url?sa=i&amp;url=https%3A%2F%2F5g.smartideia.com.br%2Farch.html&amp;psig=AOvVaw2bYfnmn6GKbd7o5PvVsXyO&amp;ust=1718374237352000&amp;source=images&amp;cd=vfe&amp;opi=89978449&amp;ved=0CBIQjRxqFwoTCKDV_Ybh2IYDFQAAAAAdAAAAABAE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65A2B5-9591-4FE6-8666-FEF128287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9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F8DE2-B403-77C8-F89E-E6489A97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2124693"/>
            <a:ext cx="9637802" cy="1646302"/>
          </a:xfrm>
        </p:spPr>
        <p:txBody>
          <a:bodyPr/>
          <a:lstStyle/>
          <a:p>
            <a:r>
              <a:rPr lang="pt-BR" b="1" dirty="0"/>
              <a:t>PRINCÍPIOS DE SIMULAÇÃO</a:t>
            </a:r>
            <a:br>
              <a:rPr lang="pt-BR" b="1" dirty="0"/>
            </a:br>
            <a:r>
              <a:rPr lang="pt-BR" sz="4400" b="1" dirty="0"/>
              <a:t>TRABALHO FINAL - FILAS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937FC-5390-D306-AE98-C61D98534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4923311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ALUNOS: </a:t>
            </a:r>
          </a:p>
          <a:p>
            <a:pPr algn="l"/>
            <a:r>
              <a:rPr lang="pt-BR" dirty="0"/>
              <a:t>Eliseu Elias Candido Moreira</a:t>
            </a:r>
          </a:p>
          <a:p>
            <a:pPr algn="l"/>
            <a:r>
              <a:rPr lang="pt-BR" dirty="0"/>
              <a:t>Emmanuel </a:t>
            </a:r>
            <a:r>
              <a:rPr lang="pt-BR" dirty="0" err="1"/>
              <a:t>Priestley</a:t>
            </a:r>
            <a:r>
              <a:rPr lang="pt-BR" dirty="0"/>
              <a:t> Titus</a:t>
            </a:r>
          </a:p>
          <a:p>
            <a:pPr algn="l"/>
            <a:r>
              <a:rPr lang="pt-BR" dirty="0"/>
              <a:t>Jonas </a:t>
            </a:r>
            <a:r>
              <a:rPr lang="pt-BR" dirty="0" err="1"/>
              <a:t>Vilasboas</a:t>
            </a:r>
            <a:r>
              <a:rPr lang="pt-BR" dirty="0"/>
              <a:t> Moreira</a:t>
            </a:r>
          </a:p>
        </p:txBody>
      </p:sp>
    </p:spTree>
    <p:extLst>
      <p:ext uri="{BB962C8B-B14F-4D97-AF65-F5344CB8AC3E}">
        <p14:creationId xmlns:p14="http://schemas.microsoft.com/office/powerpoint/2010/main" val="82585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9636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CÓDIGO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EDF7A4-FB47-557C-C4E7-E7FD39619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079113"/>
              </p:ext>
            </p:extLst>
          </p:nvPr>
        </p:nvGraphicFramePr>
        <p:xfrm>
          <a:off x="202937" y="1858116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47D3D03D-6ECC-106D-7AC3-826E202042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48" y="1990956"/>
            <a:ext cx="1005980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9636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CÓDIGO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EDF7A4-FB47-557C-C4E7-E7FD39619DA9}"/>
              </a:ext>
            </a:extLst>
          </p:cNvPr>
          <p:cNvGraphicFramePr/>
          <p:nvPr/>
        </p:nvGraphicFramePr>
        <p:xfrm>
          <a:off x="202937" y="1858116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1B9547E4-63EA-F89A-813A-ED584BABAC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48" y="2367246"/>
            <a:ext cx="909764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9636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CÓDIGO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EDF7A4-FB47-557C-C4E7-E7FD39619DA9}"/>
              </a:ext>
            </a:extLst>
          </p:cNvPr>
          <p:cNvGraphicFramePr/>
          <p:nvPr/>
        </p:nvGraphicFramePr>
        <p:xfrm>
          <a:off x="202937" y="1858116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C259973E-5038-747C-0807-EF7978FBF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48" y="1567034"/>
            <a:ext cx="977401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9636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CÓDIGO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EDF7A4-FB47-557C-C4E7-E7FD39619DA9}"/>
              </a:ext>
            </a:extLst>
          </p:cNvPr>
          <p:cNvGraphicFramePr/>
          <p:nvPr/>
        </p:nvGraphicFramePr>
        <p:xfrm>
          <a:off x="202937" y="1858116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15A9CEBD-6E9E-F0E6-0EFE-C3B581DD8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48" y="1557468"/>
            <a:ext cx="974543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9636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CÓDIGO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EDF7A4-FB47-557C-C4E7-E7FD39619DA9}"/>
              </a:ext>
            </a:extLst>
          </p:cNvPr>
          <p:cNvGraphicFramePr/>
          <p:nvPr/>
        </p:nvGraphicFramePr>
        <p:xfrm>
          <a:off x="202937" y="1858116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36FB562-1CED-82F4-1A0D-17D014FB5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48" y="1676548"/>
            <a:ext cx="894522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9636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CÓDIGO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EDF7A4-FB47-557C-C4E7-E7FD39619DA9}"/>
              </a:ext>
            </a:extLst>
          </p:cNvPr>
          <p:cNvGraphicFramePr/>
          <p:nvPr/>
        </p:nvGraphicFramePr>
        <p:xfrm>
          <a:off x="202937" y="1858116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8B60C7FA-66AA-352E-3432-C5B2561EB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48" y="1638482"/>
            <a:ext cx="951680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3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9636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CÓDIGO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EDF7A4-FB47-557C-C4E7-E7FD39619DA9}"/>
              </a:ext>
            </a:extLst>
          </p:cNvPr>
          <p:cNvGraphicFramePr/>
          <p:nvPr/>
        </p:nvGraphicFramePr>
        <p:xfrm>
          <a:off x="202937" y="1858116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1C9A9159-00FA-26D9-5EDB-EF2D46F74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139" y="1781377"/>
            <a:ext cx="437258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103678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RESULTADOS</a:t>
            </a:r>
            <a:endParaRPr lang="pt-BR" sz="36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8F50AAE-34B3-38AA-9251-624450C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8" y="1490614"/>
            <a:ext cx="11186623" cy="22373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C157054-4948-6624-B536-769A87EB2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89" y="3889217"/>
            <a:ext cx="11186622" cy="22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0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103678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CONCLUSÃO</a:t>
            </a:r>
            <a:endParaRPr lang="pt-BR" sz="36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F295871E-00FE-65B5-0616-8E4D19D15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452850"/>
              </p:ext>
            </p:extLst>
          </p:nvPr>
        </p:nvGraphicFramePr>
        <p:xfrm>
          <a:off x="675248" y="1525842"/>
          <a:ext cx="9608234" cy="4653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89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D4A2F59-7348-4596-9A5D-ACF70C4BE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5D4A2F59-7348-4596-9A5D-ACF70C4BE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E2461D5-02F0-40E7-99D1-7C44631F7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6E2461D5-02F0-40E7-99D1-7C44631F74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103678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Referências</a:t>
            </a:r>
            <a:endParaRPr lang="pt-BR" sz="36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9406512-DDC8-B47A-D8E9-CE220BF4165F}"/>
              </a:ext>
            </a:extLst>
          </p:cNvPr>
          <p:cNvGrpSpPr/>
          <p:nvPr/>
        </p:nvGrpSpPr>
        <p:grpSpPr>
          <a:xfrm>
            <a:off x="675248" y="1572254"/>
            <a:ext cx="8418663" cy="4531333"/>
            <a:chOff x="675248" y="1586321"/>
            <a:chExt cx="8418663" cy="4531333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0974829-3322-BAFC-F160-6D370BA7B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067"/>
            <a:stretch/>
          </p:blipFill>
          <p:spPr>
            <a:xfrm>
              <a:off x="675248" y="1586321"/>
              <a:ext cx="8418663" cy="335144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C037089-705B-1DDB-B057-1F5DB2AD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4227" y="4980853"/>
              <a:ext cx="7582488" cy="113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0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9" y="161276"/>
            <a:ext cx="6105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CRONOGRAMA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B1DC4F-AD7C-2F83-9EDF-81130EB71CC0}"/>
              </a:ext>
            </a:extLst>
          </p:cNvPr>
          <p:cNvSpPr txBox="1"/>
          <p:nvPr/>
        </p:nvSpPr>
        <p:spPr>
          <a:xfrm>
            <a:off x="675249" y="1314827"/>
            <a:ext cx="3938899" cy="5185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Desenvolvimento:</a:t>
            </a:r>
          </a:p>
          <a:p>
            <a:pPr marL="800100" lvl="1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proposto;</a:t>
            </a:r>
          </a:p>
          <a:p>
            <a:pPr marL="800100" lvl="1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de Kendall;</a:t>
            </a:r>
          </a:p>
          <a:p>
            <a:pPr marL="800100" lvl="1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da fila;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Código;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Resultados;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Conclusão.</a:t>
            </a:r>
          </a:p>
        </p:txBody>
      </p:sp>
    </p:spTree>
    <p:extLst>
      <p:ext uri="{BB962C8B-B14F-4D97-AF65-F5344CB8AC3E}">
        <p14:creationId xmlns:p14="http://schemas.microsoft.com/office/powerpoint/2010/main" val="8576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3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pt-BR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9" y="268998"/>
            <a:ext cx="110853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INTRODUÇÃO</a:t>
            </a:r>
          </a:p>
          <a:p>
            <a:endParaRPr lang="pt-BR" sz="4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B1DC4F-AD7C-2F83-9EDF-81130EB71CC0}"/>
              </a:ext>
            </a:extLst>
          </p:cNvPr>
          <p:cNvSpPr txBox="1"/>
          <p:nvPr/>
        </p:nvSpPr>
        <p:spPr>
          <a:xfrm>
            <a:off x="675250" y="1314827"/>
            <a:ext cx="8778240" cy="113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Campo da matemática aplicada que estuda o comportamento de filas em diversos tipos de sistemas.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D75A380A-2E18-B1F8-717C-591E01295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959476"/>
              </p:ext>
            </p:extLst>
          </p:nvPr>
        </p:nvGraphicFramePr>
        <p:xfrm>
          <a:off x="673200" y="3422978"/>
          <a:ext cx="8778240" cy="212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39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11E8B34-D11C-44E1-AEDD-50B8AEB2B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graphicEl>
                                              <a:dgm id="{E11E8B34-D11C-44E1-AEDD-50B8AEB2BE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66C39CB-7937-4A70-B832-C4080094F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graphicEl>
                                              <a:dgm id="{266C39CB-7937-4A70-B832-C4080094FE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Graphic spid="1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endParaRPr lang="pt-BR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9" y="268998"/>
            <a:ext cx="110853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INTRODUÇÃO</a:t>
            </a:r>
          </a:p>
          <a:p>
            <a:endParaRPr lang="pt-BR" sz="4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B4A1571-81EB-9A51-6CF3-2C3DB6DA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7" y="1422549"/>
            <a:ext cx="4727523" cy="5435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16B844-35DF-705C-ADAE-4E4C75868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81" y="1698033"/>
            <a:ext cx="5491570" cy="46154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CDEA852-98AF-631C-881A-902C0D9BBF79}"/>
              </a:ext>
            </a:extLst>
          </p:cNvPr>
          <p:cNvSpPr txBox="1"/>
          <p:nvPr/>
        </p:nvSpPr>
        <p:spPr>
          <a:xfrm>
            <a:off x="1786902" y="1438549"/>
            <a:ext cx="2504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Figura 1 – Fluxograma de chegada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A4D45E-C16C-3DD5-2BB0-A1A4C21BE97C}"/>
              </a:ext>
            </a:extLst>
          </p:cNvPr>
          <p:cNvSpPr txBox="1"/>
          <p:nvPr/>
        </p:nvSpPr>
        <p:spPr>
          <a:xfrm>
            <a:off x="7554928" y="1462527"/>
            <a:ext cx="2432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Figura 2 – Fluxograma de partida</a:t>
            </a:r>
          </a:p>
        </p:txBody>
      </p:sp>
    </p:spTree>
    <p:extLst>
      <p:ext uri="{BB962C8B-B14F-4D97-AF65-F5344CB8AC3E}">
        <p14:creationId xmlns:p14="http://schemas.microsoft.com/office/powerpoint/2010/main" val="308211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9" y="161276"/>
            <a:ext cx="86938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INTRODUÇÃO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4ACEE45-62D9-F05A-E9B4-D749D5C90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386112"/>
              </p:ext>
            </p:extLst>
          </p:nvPr>
        </p:nvGraphicFramePr>
        <p:xfrm>
          <a:off x="675249" y="2368902"/>
          <a:ext cx="8778240" cy="212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6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1E8B34-D11C-44E1-AEDD-50B8AEB2B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11E8B34-D11C-44E1-AEDD-50B8AEB2BE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6C39CB-7937-4A70-B832-C4080094F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266C39CB-7937-4A70-B832-C4080094FE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9" y="161276"/>
            <a:ext cx="86938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PROBLEMA PROPOSTO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4ACEE45-62D9-F05A-E9B4-D749D5C90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309015"/>
              </p:ext>
            </p:extLst>
          </p:nvPr>
        </p:nvGraphicFramePr>
        <p:xfrm>
          <a:off x="675249" y="1153549"/>
          <a:ext cx="8778240" cy="3778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92BE09D-5260-8308-803F-AD6951E3C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24" y="4619984"/>
            <a:ext cx="4048690" cy="20767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FDA4A7-3E2A-8BE6-77DE-0F0A500EDF33}"/>
              </a:ext>
            </a:extLst>
          </p:cNvPr>
          <p:cNvSpPr txBox="1"/>
          <p:nvPr/>
        </p:nvSpPr>
        <p:spPr>
          <a:xfrm>
            <a:off x="3732915" y="4348766"/>
            <a:ext cx="2662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Figura 3 – Esquemático do problema</a:t>
            </a:r>
          </a:p>
        </p:txBody>
      </p:sp>
    </p:spTree>
    <p:extLst>
      <p:ext uri="{BB962C8B-B14F-4D97-AF65-F5344CB8AC3E}">
        <p14:creationId xmlns:p14="http://schemas.microsoft.com/office/powerpoint/2010/main" val="3428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1E8B34-D11C-44E1-AEDD-50B8AEB2B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11E8B34-D11C-44E1-AEDD-50B8AEB2BE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6C39CB-7937-4A70-B832-C4080094F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266C39CB-7937-4A70-B832-C4080094FE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103678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PROBLEMA PROPOSTO</a:t>
            </a:r>
            <a:endParaRPr lang="pt-BR" sz="36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F295871E-00FE-65B5-0616-8E4D19D15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308900"/>
              </p:ext>
            </p:extLst>
          </p:nvPr>
        </p:nvGraphicFramePr>
        <p:xfrm>
          <a:off x="675248" y="1525842"/>
          <a:ext cx="9608234" cy="4653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32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D4A2F59-7348-4596-9A5D-ACF70C4BE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5D4A2F59-7348-4596-9A5D-ACF70C4BE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E2461D5-02F0-40E7-99D1-7C44631F7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6E2461D5-02F0-40E7-99D1-7C44631F74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103678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NOTAÇÃO DE KENDALL</a:t>
            </a:r>
            <a:endParaRPr lang="pt-BR" sz="36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F4C21B-4A34-56AD-82E4-4CCB82337879}"/>
              </a:ext>
            </a:extLst>
          </p:cNvPr>
          <p:cNvSpPr txBox="1"/>
          <p:nvPr/>
        </p:nvSpPr>
        <p:spPr>
          <a:xfrm>
            <a:off x="675250" y="1314827"/>
            <a:ext cx="8778240" cy="113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A notação de Kendall é utilizada para classificar diferentes tipos de fila, denotada por A/B/c/K/m/Z de tal forma que: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CCE3841-BA62-934C-D08E-DBE8E744B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192662"/>
              </p:ext>
            </p:extLst>
          </p:nvPr>
        </p:nvGraphicFramePr>
        <p:xfrm>
          <a:off x="675248" y="1881681"/>
          <a:ext cx="9437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16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4453FF-0D2D-483E-BB4F-7E3486E53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9D4453FF-0D2D-483E-BB4F-7E3486E533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E8EAED-641F-46F2-9559-EF8EBCAFB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61E8EAED-641F-46F2-9559-EF8EBCAFB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9198E7-F97A-41F0-BF23-FF3812384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C79198E7-F97A-41F0-BF23-FF3812384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B45B3B-83BC-42C1-AEF2-0DBE6E5AA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2EB45B3B-83BC-42C1-AEF2-0DBE6E5AAF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6D8B2A-16BD-41AF-944E-552F17565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1D6D8B2A-16BD-41AF-944E-552F17565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AE6174-7EB7-4BD6-A2D7-B84E036C1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B4AE6174-7EB7-4BD6-A2D7-B84E036C15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1D8FF2-FEFD-A178-F60D-765A2645CD9F}"/>
              </a:ext>
            </a:extLst>
          </p:cNvPr>
          <p:cNvSpPr/>
          <p:nvPr/>
        </p:nvSpPr>
        <p:spPr>
          <a:xfrm>
            <a:off x="0" y="0"/>
            <a:ext cx="12192000" cy="1153551"/>
          </a:xfrm>
          <a:prstGeom prst="rect">
            <a:avLst/>
          </a:prstGeom>
          <a:solidFill>
            <a:srgbClr val="1B9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81E839-BF62-BB8B-E3B6-A240F9DA5CA0}"/>
              </a:ext>
            </a:extLst>
          </p:cNvPr>
          <p:cNvSpPr txBox="1"/>
          <p:nvPr/>
        </p:nvSpPr>
        <p:spPr>
          <a:xfrm>
            <a:off x="675248" y="161276"/>
            <a:ext cx="9636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tantia" panose="02030602050306030303" pitchFamily="18" charset="0"/>
              </a:rPr>
              <a:t>TIPO DE FILA</a:t>
            </a:r>
            <a:endParaRPr lang="pt-BR" sz="4800" i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tantia" panose="02030602050306030303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B83F48-68E2-9035-FAC2-D973C7329EAB}"/>
              </a:ext>
            </a:extLst>
          </p:cNvPr>
          <p:cNvCxnSpPr>
            <a:cxnSpLocks/>
          </p:cNvCxnSpPr>
          <p:nvPr/>
        </p:nvCxnSpPr>
        <p:spPr>
          <a:xfrm flipV="1">
            <a:off x="675249" y="0"/>
            <a:ext cx="0" cy="992273"/>
          </a:xfrm>
          <a:prstGeom prst="line">
            <a:avLst/>
          </a:prstGeom>
          <a:ln>
            <a:solidFill>
              <a:srgbClr val="1B98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26253FD-CC52-8A12-92AB-372BDA2C7FF4}"/>
              </a:ext>
            </a:extLst>
          </p:cNvPr>
          <p:cNvCxnSpPr>
            <a:cxnSpLocks/>
          </p:cNvCxnSpPr>
          <p:nvPr/>
        </p:nvCxnSpPr>
        <p:spPr>
          <a:xfrm>
            <a:off x="675249" y="1153551"/>
            <a:ext cx="0" cy="570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DE75A4F7-5BE6-E80E-DE4D-ECE1C75A1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821884"/>
              </p:ext>
            </p:extLst>
          </p:nvPr>
        </p:nvGraphicFramePr>
        <p:xfrm>
          <a:off x="202937" y="4305895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EDF7A4-FB47-557C-C4E7-E7FD39619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671038"/>
              </p:ext>
            </p:extLst>
          </p:nvPr>
        </p:nvGraphicFramePr>
        <p:xfrm>
          <a:off x="202937" y="1858116"/>
          <a:ext cx="8864731" cy="18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804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2118</TotalTime>
  <Words>1356</Words>
  <Application>Microsoft Office PowerPoint</Application>
  <PresentationFormat>Widescreen</PresentationFormat>
  <Paragraphs>153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Constantia</vt:lpstr>
      <vt:lpstr>Open Sans</vt:lpstr>
      <vt:lpstr>Times New Roman</vt:lpstr>
      <vt:lpstr>Trebuchet MS</vt:lpstr>
      <vt:lpstr>Wingdings</vt:lpstr>
      <vt:lpstr>Wingdings 3</vt:lpstr>
      <vt:lpstr>Facetado</vt:lpstr>
      <vt:lpstr>PRINCÍPIOS DE SIMULAÇÃO TRABALHO FINAL - FILAS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Eliseu Moreira</dc:creator>
  <cp:lastModifiedBy>Eliseu Moreira</cp:lastModifiedBy>
  <cp:revision>8</cp:revision>
  <dcterms:created xsi:type="dcterms:W3CDTF">2024-06-13T11:46:29Z</dcterms:created>
  <dcterms:modified xsi:type="dcterms:W3CDTF">2024-06-27T13:39:13Z</dcterms:modified>
</cp:coreProperties>
</file>