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2" r:id="rId13"/>
    <p:sldId id="301" r:id="rId14"/>
    <p:sldId id="304" r:id="rId15"/>
    <p:sldId id="303" r:id="rId16"/>
    <p:sldId id="305" r:id="rId17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9"/>
    </p:embeddedFont>
    <p:embeddedFont>
      <p:font typeface="Maven Pro" pitchFamily="2" charset="77"/>
      <p:regular r:id="rId20"/>
      <p:bold r:id="rId20"/>
      <p:italic r:id="rId21"/>
    </p:embeddedFont>
    <p:embeddedFont>
      <p:font typeface="Nunito Light" panose="020F0302020204030204" pitchFamily="34" charset="0"/>
      <p:regular r:id="rId22"/>
      <p:italic r:id="rId23"/>
    </p:embeddedFont>
    <p:embeddedFont>
      <p:font typeface="Share Tech" pitchFamily="2" charset="77"/>
      <p:regular r:id="rId20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4891FD-EDBA-4BE9-94EC-CD51BC94166E}">
  <a:tblStyle styleId="{0F4891FD-EDBA-4BE9-94EC-CD51BC9416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72"/>
    <p:restoredTop sz="96327"/>
  </p:normalViewPr>
  <p:slideViewPr>
    <p:cSldViewPr snapToGrid="0" snapToObjects="1">
      <p:cViewPr varScale="1">
        <p:scale>
          <a:sx n="209" d="100"/>
          <a:sy n="209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b16c18d1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b16c18d1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d08b51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d08b51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858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d08b51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d08b51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30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16c18d10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16c18d10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d08b51c5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d08b51c5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d08b51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d08b51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d08b51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d08b51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00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d08b51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d08b51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35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d08b51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d08b51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Phytoplankton are from a similar family to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075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d08b51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d08b51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383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b16c18d10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b16c18d10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89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avLst/>
              <a:gdLst/>
              <a:ahLst/>
              <a:cxnLst/>
              <a:rect l="l" t="t" r="r" b="b"/>
              <a:pathLst>
                <a:path w="3742" h="3751" fill="none" extrusionOk="0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6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6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avLst/>
              <a:gdLst/>
              <a:ahLst/>
              <a:cxnLst/>
              <a:rect l="l" t="t" r="r" b="b"/>
              <a:pathLst>
                <a:path w="323" h="64457" extrusionOk="0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avLst/>
              <a:gdLst/>
              <a:ahLst/>
              <a:cxnLst/>
              <a:rect l="l" t="t" r="r" b="b"/>
              <a:pathLst>
                <a:path w="323" h="64456" extrusionOk="0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avLst/>
              <a:gdLst/>
              <a:ahLst/>
              <a:cxnLst/>
              <a:rect l="l" t="t" r="r" b="b"/>
              <a:pathLst>
                <a:path w="4634" h="4634" extrusionOk="0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fa.gov.sg/docs/default-source/publication/sg-food-statistics/singapore-food-statistics-202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ctrTitle"/>
          </p:nvPr>
        </p:nvSpPr>
        <p:spPr>
          <a:xfrm>
            <a:off x="568700" y="938375"/>
            <a:ext cx="4450500" cy="23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Project 1: </a:t>
            </a:r>
            <a:r>
              <a:rPr lang="en" sz="3100" dirty="0">
                <a:solidFill>
                  <a:schemeClr val="accent2"/>
                </a:solidFill>
              </a:rPr>
              <a:t>Data Analysis of Singapore’s Rainfall and its influence on Singapore’s Seafood Trade </a:t>
            </a:r>
            <a:endParaRPr sz="3100" dirty="0"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Kenneth Lim</a:t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3688231" y="67654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829234" y="3495813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055557" y="134431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229517" y="4248683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65" name="Google Shape;165;p14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168" name="Google Shape;168;p14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71" name="Google Shape;171;p14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175" name="Google Shape;175;p14"/>
            <p:cNvSpPr/>
            <p:nvPr/>
          </p:nvSpPr>
          <p:spPr>
            <a:xfrm>
              <a:off x="5260692" y="3305034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extrusionOk="0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5296692" y="676553"/>
              <a:ext cx="8464" cy="2519663"/>
            </a:xfrm>
            <a:custGeom>
              <a:avLst/>
              <a:gdLst/>
              <a:ahLst/>
              <a:cxnLst/>
              <a:rect l="l" t="t" r="r" b="b"/>
              <a:pathLst>
                <a:path w="323" h="96152" extrusionOk="0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4"/>
          <p:cNvSpPr/>
          <p:nvPr/>
        </p:nvSpPr>
        <p:spPr>
          <a:xfrm>
            <a:off x="7670738" y="2784681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9" name="Google Shape;179;p14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82" name="Google Shape;182;p14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4"/>
          <p:cNvSpPr/>
          <p:nvPr/>
        </p:nvSpPr>
        <p:spPr>
          <a:xfrm>
            <a:off x="5545159" y="4115388"/>
            <a:ext cx="133275" cy="133275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034F3A-7C54-65AF-4ED7-6299ADAE131C}"/>
              </a:ext>
            </a:extLst>
          </p:cNvPr>
          <p:cNvSpPr txBox="1"/>
          <p:nvPr/>
        </p:nvSpPr>
        <p:spPr>
          <a:xfrm>
            <a:off x="826112" y="111569"/>
            <a:ext cx="7163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Analysis Trends of Relative Humidity &amp; other Rainfall related parameters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2CB28-74A9-0858-2E61-31BB069AEBE6}"/>
              </a:ext>
            </a:extLst>
          </p:cNvPr>
          <p:cNvSpPr txBox="1"/>
          <p:nvPr/>
        </p:nvSpPr>
        <p:spPr>
          <a:xfrm>
            <a:off x="1980150" y="3939718"/>
            <a:ext cx="4365785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Higher relative humidity -&gt; More rainfall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Higher relative humidity -&gt; Lesser sunshine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Higher relative humidity -&gt; Lower air temperature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BE6662-C18A-93A7-953C-C2F565F01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5" y="739821"/>
            <a:ext cx="8254824" cy="319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5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608351-CD94-51CD-E759-7A5E180F5AD4}"/>
              </a:ext>
            </a:extLst>
          </p:cNvPr>
          <p:cNvSpPr txBox="1"/>
          <p:nvPr/>
        </p:nvSpPr>
        <p:spPr>
          <a:xfrm>
            <a:off x="725213" y="296392"/>
            <a:ext cx="71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Analysis Trends of Relative Humidity &amp; Total Seafood Wholesale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E5730-637E-9D26-3F24-7AF426DF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52" y="1088659"/>
            <a:ext cx="4605808" cy="3130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7326D0-697C-8818-7E31-FD8B5B0C7E3A}"/>
              </a:ext>
            </a:extLst>
          </p:cNvPr>
          <p:cNvSpPr txBox="1"/>
          <p:nvPr/>
        </p:nvSpPr>
        <p:spPr>
          <a:xfrm>
            <a:off x="5240460" y="1500879"/>
            <a:ext cx="3424268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Higher relative humidity -&gt; More Seafood catches from the ocean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98BEB0-627E-CAD3-0BBC-88C8D000565E}"/>
              </a:ext>
            </a:extLst>
          </p:cNvPr>
          <p:cNvSpPr/>
          <p:nvPr/>
        </p:nvSpPr>
        <p:spPr>
          <a:xfrm>
            <a:off x="3332710" y="2159075"/>
            <a:ext cx="23395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159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9875AA0-7112-3F8A-A9B7-31EF4DE90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104" y="992623"/>
            <a:ext cx="5007762" cy="3554153"/>
          </a:xfrm>
          <a:prstGeom prst="rect">
            <a:avLst/>
          </a:prstGeom>
        </p:spPr>
      </p:pic>
      <p:sp>
        <p:nvSpPr>
          <p:cNvPr id="8" name="Google Shape;254;p20">
            <a:extLst>
              <a:ext uri="{FF2B5EF4-FFF2-40B4-BE49-F238E27FC236}">
                <a16:creationId xmlns:a16="http://schemas.microsoft.com/office/drawing/2014/main" id="{E0FB8180-7E83-AC2B-9BFB-487F39EA235D}"/>
              </a:ext>
            </a:extLst>
          </p:cNvPr>
          <p:cNvSpPr/>
          <p:nvPr/>
        </p:nvSpPr>
        <p:spPr>
          <a:xfrm>
            <a:off x="1690302" y="119818"/>
            <a:ext cx="5574448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The Marine Food Chain</a:t>
            </a:r>
            <a:endParaRPr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1D97CA-854B-4532-29DB-71B7ADDB51A0}"/>
              </a:ext>
            </a:extLst>
          </p:cNvPr>
          <p:cNvSpPr/>
          <p:nvPr/>
        </p:nvSpPr>
        <p:spPr>
          <a:xfrm>
            <a:off x="2585544" y="3493639"/>
            <a:ext cx="3209859" cy="5864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3676DE5-C7BF-9B7A-EBAB-D79E27D965C2}"/>
              </a:ext>
            </a:extLst>
          </p:cNvPr>
          <p:cNvSpPr/>
          <p:nvPr/>
        </p:nvSpPr>
        <p:spPr>
          <a:xfrm rot="20648119">
            <a:off x="5457003" y="3477237"/>
            <a:ext cx="1551639" cy="232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20BB00-A141-D030-A2C5-F6DA4C6A0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927" y="766657"/>
            <a:ext cx="1754830" cy="851834"/>
          </a:xfrm>
          <a:prstGeom prst="rect">
            <a:avLst/>
          </a:prstGeom>
        </p:spPr>
      </p:pic>
      <p:sp>
        <p:nvSpPr>
          <p:cNvPr id="14" name="Google Shape;302;p21">
            <a:extLst>
              <a:ext uri="{FF2B5EF4-FFF2-40B4-BE49-F238E27FC236}">
                <a16:creationId xmlns:a16="http://schemas.microsoft.com/office/drawing/2014/main" id="{A344AE8B-B4DD-2B02-D9CA-59E475C3AE2B}"/>
              </a:ext>
            </a:extLst>
          </p:cNvPr>
          <p:cNvSpPr/>
          <p:nvPr/>
        </p:nvSpPr>
        <p:spPr>
          <a:xfrm>
            <a:off x="7010927" y="1906044"/>
            <a:ext cx="1653649" cy="17273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Tiny microorganisms in the oceans that are generate their own energy using CO2 and sunlight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29330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3;p21">
            <a:extLst>
              <a:ext uri="{FF2B5EF4-FFF2-40B4-BE49-F238E27FC236}">
                <a16:creationId xmlns:a16="http://schemas.microsoft.com/office/drawing/2014/main" id="{EAC3301B-C2CD-37C6-BD64-A8A94DF5B26F}"/>
              </a:ext>
            </a:extLst>
          </p:cNvPr>
          <p:cNvSpPr/>
          <p:nvPr/>
        </p:nvSpPr>
        <p:spPr>
          <a:xfrm>
            <a:off x="1444706" y="551816"/>
            <a:ext cx="6509832" cy="6431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800" dirty="0">
                <a:solidFill>
                  <a:schemeClr val="bg1"/>
                </a:solidFill>
                <a:latin typeface="Share Tech"/>
                <a:ea typeface="Share Tech"/>
                <a:cs typeface="Share Tech"/>
                <a:sym typeface="Share Tech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B4E28-25B9-985D-3490-4450D3D5FEC8}"/>
              </a:ext>
            </a:extLst>
          </p:cNvPr>
          <p:cNvSpPr txBox="1"/>
          <p:nvPr/>
        </p:nvSpPr>
        <p:spPr>
          <a:xfrm>
            <a:off x="1331647" y="1650008"/>
            <a:ext cx="6735950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Rainfall in Singapore is commonly influenced by common weather metrics such as air temperature, relative humidity, sunshine hours.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Relative humidity is suggested to be the key variable influencing rainfall patterns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Seafood supply and wholesale trade in Singapore is dependent on the relative humidity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Disruptions to plankton population in the ocean can threaten the marine ecosystem.</a:t>
            </a:r>
          </a:p>
        </p:txBody>
      </p:sp>
    </p:spTree>
    <p:extLst>
      <p:ext uri="{BB962C8B-B14F-4D97-AF65-F5344CB8AC3E}">
        <p14:creationId xmlns:p14="http://schemas.microsoft.com/office/powerpoint/2010/main" val="244118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4" name="Google Shape;914;p36"/>
          <p:cNvGraphicFramePr/>
          <p:nvPr>
            <p:extLst>
              <p:ext uri="{D42A27DB-BD31-4B8C-83A1-F6EECF244321}">
                <p14:modId xmlns:p14="http://schemas.microsoft.com/office/powerpoint/2010/main" val="2117519626"/>
              </p:ext>
            </p:extLst>
          </p:nvPr>
        </p:nvGraphicFramePr>
        <p:xfrm>
          <a:off x="744132" y="2081404"/>
          <a:ext cx="7566969" cy="2636195"/>
        </p:xfrm>
        <a:graphic>
          <a:graphicData uri="http://schemas.openxmlformats.org/drawingml/2006/table">
            <a:tbl>
              <a:tblPr>
                <a:noFill/>
                <a:tableStyleId>{0F4891FD-EDBA-4BE9-94EC-CD51BC94166E}</a:tableStyleId>
              </a:tblPr>
              <a:tblGrid>
                <a:gridCol w="2522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2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5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First level</a:t>
                      </a:r>
                      <a:endParaRPr sz="2000" dirty="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Second level</a:t>
                      </a:r>
                      <a:endParaRPr sz="2000" dirty="0">
                        <a:solidFill>
                          <a:schemeClr val="l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Final level</a:t>
                      </a:r>
                      <a:endParaRPr sz="2000" dirty="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3826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Char char="●"/>
                      </a:pPr>
                      <a:r>
                        <a:rPr lang="en-SG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Quantify the relationship of other weather related variables</a:t>
                      </a: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Char char="●"/>
                      </a:pPr>
                      <a:r>
                        <a:rPr lang="en-SG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E.g. Atmospheric Pressure, Wind Speed, Cloud Cover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Char char="●"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Incorporate Pollutant/Environmental Metrics</a:t>
                      </a: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Char char="●"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E.g. CO2, Methane emissions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Char char="●"/>
                      </a:pPr>
                      <a:endParaRPr lang="en-US" sz="10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Char char="●"/>
                      </a:pPr>
                      <a:endParaRPr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Char char="●"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Quantify relationship between sales of seafood sub-types</a:t>
                      </a:r>
                      <a:endParaRPr sz="10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ven Pro"/>
                        <a:buChar char="●"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Relationship between seafood prices with weather variables</a:t>
                      </a:r>
                      <a:endParaRPr sz="10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2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Weather</a:t>
                      </a:r>
                      <a:endParaRPr sz="24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Environment</a:t>
                      </a:r>
                      <a:endParaRPr sz="24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Economic</a:t>
                      </a:r>
                      <a:endParaRPr sz="2400" dirty="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15" name="Google Shape;915;p36"/>
          <p:cNvSpPr/>
          <p:nvPr/>
        </p:nvSpPr>
        <p:spPr>
          <a:xfrm>
            <a:off x="4283075" y="1423031"/>
            <a:ext cx="577800" cy="57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1347915" y="1404461"/>
            <a:ext cx="577800" cy="5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6811616" y="1423031"/>
            <a:ext cx="577800" cy="57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36"/>
          <p:cNvGrpSpPr/>
          <p:nvPr/>
        </p:nvGrpSpPr>
        <p:grpSpPr>
          <a:xfrm>
            <a:off x="1494359" y="1503604"/>
            <a:ext cx="352840" cy="354717"/>
            <a:chOff x="3095745" y="3805393"/>
            <a:chExt cx="352840" cy="354717"/>
          </a:xfrm>
        </p:grpSpPr>
        <p:sp>
          <p:nvSpPr>
            <p:cNvPr id="919" name="Google Shape;919;p36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36"/>
          <p:cNvGrpSpPr/>
          <p:nvPr/>
        </p:nvGrpSpPr>
        <p:grpSpPr>
          <a:xfrm>
            <a:off x="4384255" y="1540200"/>
            <a:ext cx="360356" cy="343462"/>
            <a:chOff x="6870193" y="2295620"/>
            <a:chExt cx="360356" cy="343462"/>
          </a:xfrm>
        </p:grpSpPr>
        <p:sp>
          <p:nvSpPr>
            <p:cNvPr id="926" name="Google Shape;926;p36"/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6"/>
          <p:cNvGrpSpPr/>
          <p:nvPr/>
        </p:nvGrpSpPr>
        <p:grpSpPr>
          <a:xfrm>
            <a:off x="6923180" y="1642485"/>
            <a:ext cx="355053" cy="248038"/>
            <a:chOff x="6849393" y="3733994"/>
            <a:chExt cx="355053" cy="248038"/>
          </a:xfrm>
        </p:grpSpPr>
        <p:sp>
          <p:nvSpPr>
            <p:cNvPr id="929" name="Google Shape;929;p36"/>
            <p:cNvSpPr/>
            <p:nvPr/>
          </p:nvSpPr>
          <p:spPr>
            <a:xfrm>
              <a:off x="6849393" y="3733994"/>
              <a:ext cx="355053" cy="248038"/>
            </a:xfrm>
            <a:custGeom>
              <a:avLst/>
              <a:gdLst/>
              <a:ahLst/>
              <a:cxnLst/>
              <a:rect l="l" t="t" r="r" b="b"/>
              <a:pathLst>
                <a:path w="11181" h="7811" extrusionOk="0">
                  <a:moveTo>
                    <a:pt x="10800" y="357"/>
                  </a:moveTo>
                  <a:cubicBezTo>
                    <a:pt x="10800" y="357"/>
                    <a:pt x="10823" y="357"/>
                    <a:pt x="10823" y="369"/>
                  </a:cubicBezTo>
                  <a:lnTo>
                    <a:pt x="10823" y="5227"/>
                  </a:lnTo>
                  <a:lnTo>
                    <a:pt x="346" y="5239"/>
                  </a:lnTo>
                  <a:cubicBezTo>
                    <a:pt x="346" y="5239"/>
                    <a:pt x="334" y="5239"/>
                    <a:pt x="334" y="5227"/>
                  </a:cubicBezTo>
                  <a:lnTo>
                    <a:pt x="334" y="369"/>
                  </a:lnTo>
                  <a:cubicBezTo>
                    <a:pt x="334" y="369"/>
                    <a:pt x="334" y="357"/>
                    <a:pt x="346" y="357"/>
                  </a:cubicBezTo>
                  <a:close/>
                  <a:moveTo>
                    <a:pt x="10835" y="5572"/>
                  </a:moveTo>
                  <a:lnTo>
                    <a:pt x="10823" y="5977"/>
                  </a:lnTo>
                  <a:lnTo>
                    <a:pt x="10252" y="5977"/>
                  </a:lnTo>
                  <a:cubicBezTo>
                    <a:pt x="10169" y="5977"/>
                    <a:pt x="10073" y="6060"/>
                    <a:pt x="10073" y="6156"/>
                  </a:cubicBezTo>
                  <a:cubicBezTo>
                    <a:pt x="10073" y="6263"/>
                    <a:pt x="10157" y="6334"/>
                    <a:pt x="10252" y="6334"/>
                  </a:cubicBezTo>
                  <a:lnTo>
                    <a:pt x="10823" y="6334"/>
                  </a:lnTo>
                  <a:lnTo>
                    <a:pt x="10823" y="6739"/>
                  </a:lnTo>
                  <a:lnTo>
                    <a:pt x="8014" y="6739"/>
                  </a:lnTo>
                  <a:cubicBezTo>
                    <a:pt x="7918" y="6739"/>
                    <a:pt x="7823" y="6811"/>
                    <a:pt x="7823" y="6918"/>
                  </a:cubicBezTo>
                  <a:cubicBezTo>
                    <a:pt x="7823" y="7013"/>
                    <a:pt x="7906" y="7096"/>
                    <a:pt x="8014" y="7096"/>
                  </a:cubicBezTo>
                  <a:lnTo>
                    <a:pt x="10823" y="7096"/>
                  </a:lnTo>
                  <a:lnTo>
                    <a:pt x="10823" y="7489"/>
                  </a:lnTo>
                  <a:cubicBezTo>
                    <a:pt x="10823" y="7489"/>
                    <a:pt x="10823" y="7501"/>
                    <a:pt x="10812" y="7501"/>
                  </a:cubicBezTo>
                  <a:lnTo>
                    <a:pt x="358" y="7501"/>
                  </a:lnTo>
                  <a:cubicBezTo>
                    <a:pt x="358" y="7501"/>
                    <a:pt x="346" y="7501"/>
                    <a:pt x="346" y="7489"/>
                  </a:cubicBezTo>
                  <a:lnTo>
                    <a:pt x="346" y="7096"/>
                  </a:lnTo>
                  <a:lnTo>
                    <a:pt x="7263" y="7096"/>
                  </a:lnTo>
                  <a:cubicBezTo>
                    <a:pt x="7359" y="7096"/>
                    <a:pt x="7442" y="7025"/>
                    <a:pt x="7442" y="6918"/>
                  </a:cubicBezTo>
                  <a:cubicBezTo>
                    <a:pt x="7442" y="6834"/>
                    <a:pt x="7371" y="6739"/>
                    <a:pt x="7263" y="6739"/>
                  </a:cubicBezTo>
                  <a:lnTo>
                    <a:pt x="346" y="6739"/>
                  </a:lnTo>
                  <a:lnTo>
                    <a:pt x="346" y="6334"/>
                  </a:lnTo>
                  <a:lnTo>
                    <a:pt x="9514" y="6334"/>
                  </a:lnTo>
                  <a:cubicBezTo>
                    <a:pt x="9597" y="6334"/>
                    <a:pt x="9692" y="6263"/>
                    <a:pt x="9692" y="6156"/>
                  </a:cubicBezTo>
                  <a:cubicBezTo>
                    <a:pt x="9692" y="6072"/>
                    <a:pt x="9621" y="5977"/>
                    <a:pt x="9514" y="5977"/>
                  </a:cubicBezTo>
                  <a:lnTo>
                    <a:pt x="346" y="5977"/>
                  </a:lnTo>
                  <a:lnTo>
                    <a:pt x="346" y="5572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7453"/>
                  </a:lnTo>
                  <a:cubicBezTo>
                    <a:pt x="1" y="7644"/>
                    <a:pt x="167" y="7811"/>
                    <a:pt x="358" y="7811"/>
                  </a:cubicBezTo>
                  <a:lnTo>
                    <a:pt x="10823" y="7811"/>
                  </a:lnTo>
                  <a:cubicBezTo>
                    <a:pt x="11014" y="7811"/>
                    <a:pt x="11181" y="7644"/>
                    <a:pt x="11181" y="7453"/>
                  </a:cubicBezTo>
                  <a:lnTo>
                    <a:pt x="11181" y="357"/>
                  </a:lnTo>
                  <a:cubicBezTo>
                    <a:pt x="11181" y="167"/>
                    <a:pt x="11014" y="0"/>
                    <a:pt x="108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7080411" y="3758192"/>
              <a:ext cx="100219" cy="129687"/>
            </a:xfrm>
            <a:custGeom>
              <a:avLst/>
              <a:gdLst/>
              <a:ahLst/>
              <a:cxnLst/>
              <a:rect l="l" t="t" r="r" b="b"/>
              <a:pathLst>
                <a:path w="3156" h="4084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2072" y="357"/>
                  </a:lnTo>
                  <a:cubicBezTo>
                    <a:pt x="2144" y="726"/>
                    <a:pt x="2429" y="1012"/>
                    <a:pt x="2798" y="1084"/>
                  </a:cubicBezTo>
                  <a:lnTo>
                    <a:pt x="2798" y="3001"/>
                  </a:lnTo>
                  <a:cubicBezTo>
                    <a:pt x="2429" y="3072"/>
                    <a:pt x="2144" y="3358"/>
                    <a:pt x="2072" y="3727"/>
                  </a:cubicBezTo>
                  <a:lnTo>
                    <a:pt x="179" y="3727"/>
                  </a:lnTo>
                  <a:cubicBezTo>
                    <a:pt x="96" y="3727"/>
                    <a:pt x="0" y="3810"/>
                    <a:pt x="0" y="3905"/>
                  </a:cubicBezTo>
                  <a:cubicBezTo>
                    <a:pt x="0" y="4013"/>
                    <a:pt x="84" y="4084"/>
                    <a:pt x="179" y="4084"/>
                  </a:cubicBezTo>
                  <a:lnTo>
                    <a:pt x="2239" y="4084"/>
                  </a:lnTo>
                  <a:cubicBezTo>
                    <a:pt x="2322" y="4084"/>
                    <a:pt x="2417" y="4013"/>
                    <a:pt x="2417" y="3905"/>
                  </a:cubicBezTo>
                  <a:cubicBezTo>
                    <a:pt x="2417" y="3596"/>
                    <a:pt x="2667" y="3346"/>
                    <a:pt x="2977" y="3346"/>
                  </a:cubicBezTo>
                  <a:cubicBezTo>
                    <a:pt x="3072" y="3346"/>
                    <a:pt x="3156" y="3274"/>
                    <a:pt x="3156" y="3167"/>
                  </a:cubicBezTo>
                  <a:lnTo>
                    <a:pt x="3156" y="917"/>
                  </a:lnTo>
                  <a:cubicBezTo>
                    <a:pt x="3156" y="810"/>
                    <a:pt x="3072" y="738"/>
                    <a:pt x="2977" y="738"/>
                  </a:cubicBezTo>
                  <a:cubicBezTo>
                    <a:pt x="2667" y="738"/>
                    <a:pt x="2417" y="488"/>
                    <a:pt x="2417" y="179"/>
                  </a:cubicBezTo>
                  <a:cubicBezTo>
                    <a:pt x="2417" y="83"/>
                    <a:pt x="2346" y="0"/>
                    <a:pt x="2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6873209" y="3757811"/>
              <a:ext cx="100219" cy="130068"/>
            </a:xfrm>
            <a:custGeom>
              <a:avLst/>
              <a:gdLst/>
              <a:ahLst/>
              <a:cxnLst/>
              <a:rect l="l" t="t" r="r" b="b"/>
              <a:pathLst>
                <a:path w="3156" h="4096" extrusionOk="0">
                  <a:moveTo>
                    <a:pt x="918" y="0"/>
                  </a:moveTo>
                  <a:cubicBezTo>
                    <a:pt x="834" y="0"/>
                    <a:pt x="739" y="84"/>
                    <a:pt x="739" y="191"/>
                  </a:cubicBezTo>
                  <a:cubicBezTo>
                    <a:pt x="739" y="500"/>
                    <a:pt x="489" y="750"/>
                    <a:pt x="179" y="750"/>
                  </a:cubicBezTo>
                  <a:cubicBezTo>
                    <a:pt x="84" y="750"/>
                    <a:pt x="1" y="822"/>
                    <a:pt x="1" y="929"/>
                  </a:cubicBezTo>
                  <a:lnTo>
                    <a:pt x="1" y="3179"/>
                  </a:lnTo>
                  <a:cubicBezTo>
                    <a:pt x="1" y="3263"/>
                    <a:pt x="72" y="3358"/>
                    <a:pt x="179" y="3358"/>
                  </a:cubicBezTo>
                  <a:cubicBezTo>
                    <a:pt x="489" y="3358"/>
                    <a:pt x="739" y="3608"/>
                    <a:pt x="739" y="3917"/>
                  </a:cubicBezTo>
                  <a:cubicBezTo>
                    <a:pt x="739" y="4013"/>
                    <a:pt x="810" y="4096"/>
                    <a:pt x="918" y="4096"/>
                  </a:cubicBezTo>
                  <a:lnTo>
                    <a:pt x="2977" y="4096"/>
                  </a:lnTo>
                  <a:cubicBezTo>
                    <a:pt x="3061" y="4096"/>
                    <a:pt x="3156" y="4025"/>
                    <a:pt x="3156" y="3917"/>
                  </a:cubicBezTo>
                  <a:cubicBezTo>
                    <a:pt x="3132" y="3822"/>
                    <a:pt x="3061" y="3739"/>
                    <a:pt x="2977" y="3739"/>
                  </a:cubicBezTo>
                  <a:lnTo>
                    <a:pt x="1084" y="3739"/>
                  </a:lnTo>
                  <a:cubicBezTo>
                    <a:pt x="1013" y="3370"/>
                    <a:pt x="727" y="3084"/>
                    <a:pt x="346" y="3013"/>
                  </a:cubicBezTo>
                  <a:lnTo>
                    <a:pt x="346" y="1096"/>
                  </a:lnTo>
                  <a:cubicBezTo>
                    <a:pt x="727" y="1024"/>
                    <a:pt x="1013" y="738"/>
                    <a:pt x="1084" y="369"/>
                  </a:cubicBezTo>
                  <a:lnTo>
                    <a:pt x="2977" y="369"/>
                  </a:lnTo>
                  <a:cubicBezTo>
                    <a:pt x="3061" y="369"/>
                    <a:pt x="3156" y="286"/>
                    <a:pt x="3156" y="191"/>
                  </a:cubicBezTo>
                  <a:cubicBezTo>
                    <a:pt x="3156" y="95"/>
                    <a:pt x="3073" y="0"/>
                    <a:pt x="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6962060" y="3758192"/>
              <a:ext cx="129338" cy="129338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2037" y="334"/>
                  </a:moveTo>
                  <a:cubicBezTo>
                    <a:pt x="2977" y="334"/>
                    <a:pt x="3727" y="1096"/>
                    <a:pt x="3727" y="2036"/>
                  </a:cubicBezTo>
                  <a:cubicBezTo>
                    <a:pt x="3727" y="2977"/>
                    <a:pt x="2977" y="3727"/>
                    <a:pt x="2037" y="3727"/>
                  </a:cubicBezTo>
                  <a:cubicBezTo>
                    <a:pt x="1096" y="3727"/>
                    <a:pt x="334" y="2977"/>
                    <a:pt x="334" y="2036"/>
                  </a:cubicBezTo>
                  <a:cubicBezTo>
                    <a:pt x="334" y="1096"/>
                    <a:pt x="1096" y="334"/>
                    <a:pt x="2037" y="334"/>
                  </a:cubicBezTo>
                  <a:close/>
                  <a:moveTo>
                    <a:pt x="2037" y="0"/>
                  </a:moveTo>
                  <a:cubicBezTo>
                    <a:pt x="906" y="0"/>
                    <a:pt x="1" y="917"/>
                    <a:pt x="1" y="2036"/>
                  </a:cubicBezTo>
                  <a:cubicBezTo>
                    <a:pt x="1" y="3155"/>
                    <a:pt x="918" y="4072"/>
                    <a:pt x="2037" y="4072"/>
                  </a:cubicBezTo>
                  <a:cubicBezTo>
                    <a:pt x="3156" y="4072"/>
                    <a:pt x="4073" y="3155"/>
                    <a:pt x="4073" y="2036"/>
                  </a:cubicBezTo>
                  <a:cubicBezTo>
                    <a:pt x="4073" y="905"/>
                    <a:pt x="3168" y="0"/>
                    <a:pt x="2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6997244" y="3781627"/>
              <a:ext cx="59382" cy="82436"/>
            </a:xfrm>
            <a:custGeom>
              <a:avLst/>
              <a:gdLst/>
              <a:ahLst/>
              <a:cxnLst/>
              <a:rect l="l" t="t" r="r" b="b"/>
              <a:pathLst>
                <a:path w="1870" h="2596" extrusionOk="0">
                  <a:moveTo>
                    <a:pt x="750" y="536"/>
                  </a:moveTo>
                  <a:lnTo>
                    <a:pt x="750" y="1060"/>
                  </a:lnTo>
                  <a:cubicBezTo>
                    <a:pt x="452" y="965"/>
                    <a:pt x="345" y="881"/>
                    <a:pt x="345" y="762"/>
                  </a:cubicBezTo>
                  <a:cubicBezTo>
                    <a:pt x="345" y="691"/>
                    <a:pt x="500" y="584"/>
                    <a:pt x="750" y="536"/>
                  </a:cubicBezTo>
                  <a:close/>
                  <a:moveTo>
                    <a:pt x="1107" y="1524"/>
                  </a:moveTo>
                  <a:cubicBezTo>
                    <a:pt x="1405" y="1608"/>
                    <a:pt x="1512" y="1703"/>
                    <a:pt x="1512" y="1822"/>
                  </a:cubicBezTo>
                  <a:cubicBezTo>
                    <a:pt x="1512" y="1893"/>
                    <a:pt x="1357" y="2001"/>
                    <a:pt x="1107" y="2036"/>
                  </a:cubicBezTo>
                  <a:lnTo>
                    <a:pt x="1107" y="1524"/>
                  </a:lnTo>
                  <a:close/>
                  <a:moveTo>
                    <a:pt x="941" y="0"/>
                  </a:moveTo>
                  <a:cubicBezTo>
                    <a:pt x="857" y="0"/>
                    <a:pt x="762" y="72"/>
                    <a:pt x="762" y="179"/>
                  </a:cubicBezTo>
                  <a:lnTo>
                    <a:pt x="762" y="191"/>
                  </a:lnTo>
                  <a:cubicBezTo>
                    <a:pt x="333" y="238"/>
                    <a:pt x="24" y="477"/>
                    <a:pt x="24" y="774"/>
                  </a:cubicBezTo>
                  <a:cubicBezTo>
                    <a:pt x="24" y="1191"/>
                    <a:pt x="441" y="1346"/>
                    <a:pt x="762" y="1429"/>
                  </a:cubicBezTo>
                  <a:lnTo>
                    <a:pt x="762" y="2036"/>
                  </a:lnTo>
                  <a:cubicBezTo>
                    <a:pt x="512" y="2001"/>
                    <a:pt x="357" y="1893"/>
                    <a:pt x="357" y="1822"/>
                  </a:cubicBezTo>
                  <a:cubicBezTo>
                    <a:pt x="357" y="1727"/>
                    <a:pt x="286" y="1643"/>
                    <a:pt x="179" y="1643"/>
                  </a:cubicBezTo>
                  <a:cubicBezTo>
                    <a:pt x="83" y="1643"/>
                    <a:pt x="0" y="1715"/>
                    <a:pt x="0" y="1822"/>
                  </a:cubicBezTo>
                  <a:cubicBezTo>
                    <a:pt x="0" y="2120"/>
                    <a:pt x="310" y="2334"/>
                    <a:pt x="750" y="2393"/>
                  </a:cubicBezTo>
                  <a:lnTo>
                    <a:pt x="750" y="2417"/>
                  </a:lnTo>
                  <a:cubicBezTo>
                    <a:pt x="750" y="2501"/>
                    <a:pt x="822" y="2596"/>
                    <a:pt x="929" y="2596"/>
                  </a:cubicBezTo>
                  <a:cubicBezTo>
                    <a:pt x="1036" y="2596"/>
                    <a:pt x="1107" y="2513"/>
                    <a:pt x="1107" y="2417"/>
                  </a:cubicBezTo>
                  <a:lnTo>
                    <a:pt x="1107" y="2393"/>
                  </a:lnTo>
                  <a:cubicBezTo>
                    <a:pt x="1536" y="2358"/>
                    <a:pt x="1845" y="2120"/>
                    <a:pt x="1845" y="1822"/>
                  </a:cubicBezTo>
                  <a:cubicBezTo>
                    <a:pt x="1845" y="1417"/>
                    <a:pt x="1453" y="1250"/>
                    <a:pt x="1107" y="1167"/>
                  </a:cubicBezTo>
                  <a:lnTo>
                    <a:pt x="1107" y="548"/>
                  </a:lnTo>
                  <a:cubicBezTo>
                    <a:pt x="1357" y="596"/>
                    <a:pt x="1512" y="703"/>
                    <a:pt x="1512" y="774"/>
                  </a:cubicBezTo>
                  <a:cubicBezTo>
                    <a:pt x="1512" y="869"/>
                    <a:pt x="1584" y="953"/>
                    <a:pt x="1691" y="953"/>
                  </a:cubicBezTo>
                  <a:cubicBezTo>
                    <a:pt x="1774" y="953"/>
                    <a:pt x="1869" y="881"/>
                    <a:pt x="1869" y="774"/>
                  </a:cubicBezTo>
                  <a:cubicBezTo>
                    <a:pt x="1869" y="477"/>
                    <a:pt x="1548" y="250"/>
                    <a:pt x="1119" y="191"/>
                  </a:cubicBezTo>
                  <a:lnTo>
                    <a:pt x="1119" y="179"/>
                  </a:lnTo>
                  <a:cubicBezTo>
                    <a:pt x="1119" y="84"/>
                    <a:pt x="1048" y="0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03;p21">
            <a:extLst>
              <a:ext uri="{FF2B5EF4-FFF2-40B4-BE49-F238E27FC236}">
                <a16:creationId xmlns:a16="http://schemas.microsoft.com/office/drawing/2014/main" id="{66CA9B8D-4971-682C-627F-74DB44184170}"/>
              </a:ext>
            </a:extLst>
          </p:cNvPr>
          <p:cNvSpPr/>
          <p:nvPr/>
        </p:nvSpPr>
        <p:spPr>
          <a:xfrm>
            <a:off x="1494359" y="209638"/>
            <a:ext cx="5794851" cy="717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800" dirty="0">
                <a:solidFill>
                  <a:schemeClr val="bg1"/>
                </a:solidFill>
                <a:latin typeface="Share Tech"/>
                <a:ea typeface="Share Tech"/>
                <a:cs typeface="Share Tech"/>
                <a:sym typeface="Share Tech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68670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12FD29-DE84-115E-E106-F24640E7710D}"/>
              </a:ext>
            </a:extLst>
          </p:cNvPr>
          <p:cNvSpPr txBox="1"/>
          <p:nvPr/>
        </p:nvSpPr>
        <p:spPr>
          <a:xfrm>
            <a:off x="1037371" y="1481959"/>
            <a:ext cx="706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6202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12FD29-DE84-115E-E106-F24640E7710D}"/>
              </a:ext>
            </a:extLst>
          </p:cNvPr>
          <p:cNvSpPr txBox="1"/>
          <p:nvPr/>
        </p:nvSpPr>
        <p:spPr>
          <a:xfrm>
            <a:off x="1037371" y="176573"/>
            <a:ext cx="706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B2F80-711F-B33D-419C-CFFEEB02E8B2}"/>
              </a:ext>
            </a:extLst>
          </p:cNvPr>
          <p:cNvSpPr txBox="1"/>
          <p:nvPr/>
        </p:nvSpPr>
        <p:spPr>
          <a:xfrm>
            <a:off x="1037371" y="761348"/>
            <a:ext cx="72206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1. IPCC Sixth Assessment Report 2022: Chapter 10: Asia. In Climate Change 2022: Impacts, Adaptation and Vulnerability</a:t>
            </a:r>
          </a:p>
          <a:p>
            <a:br>
              <a:rPr lang="en-SG" sz="10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2. A sustainable food system for Singapore and beyond, SFA Singapore, 11 Nov 2022:</a:t>
            </a:r>
          </a:p>
          <a:p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https://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www.sfa.gov.sg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/food-for-thought/article/detail/a-sustainable-food-system-for-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singapore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-and-beyond</a:t>
            </a:r>
          </a:p>
          <a:p>
            <a:br>
              <a:rPr lang="en-SG" sz="10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3. IN FOCUS: How climate change can threaten food production in Singapore, CNA Singapore, 19 Dec 2020: </a:t>
            </a:r>
          </a:p>
          <a:p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https://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www.channelnewsasia.com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/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singapore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/climate-change-singapore-food-production-fish-eggs-1340266</a:t>
            </a:r>
          </a:p>
          <a:p>
            <a:br>
              <a:rPr lang="en-SG" sz="10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4. Enhanced phytoplankton bloom triggered by atmospheric high-pressure systems over the Northern Arabian Sea, Prasad 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G.Thoppil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, 14 Jan 2023: https://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www.nature.com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/articles/s41598-023-27785-z</a:t>
            </a:r>
          </a:p>
          <a:p>
            <a:br>
              <a:rPr lang="en-SG" sz="10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5. Climate change effects on aquaculture production, Global Seafood Alliance, 20 Sept 2021: https://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www.globalseafood.org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/advocate/climate-change-effects-on-aquaculture-production/</a:t>
            </a:r>
          </a:p>
          <a:p>
            <a:br>
              <a:rPr lang="en-SG" sz="10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6. Climate of Singapore: http://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www.weather.gov.sg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/climate-climate-of-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singapore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/</a:t>
            </a:r>
          </a:p>
          <a:p>
            <a:br>
              <a:rPr lang="en-SG" sz="10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7. National Geographic: Hydrologic Cycle: https://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education.nationalgeographic.org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/resource/hydrologic-cycle</a:t>
            </a:r>
          </a:p>
          <a:p>
            <a:br>
              <a:rPr lang="en-SG" sz="10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8. What are Phytoplankton? NASA Earth Observatory: https://</a:t>
            </a:r>
            <a:r>
              <a:rPr lang="en-SG" sz="1000" b="0" dirty="0" err="1">
                <a:solidFill>
                  <a:schemeClr val="tx1"/>
                </a:solidFill>
                <a:effectLst/>
                <a:latin typeface="+mn-lt"/>
              </a:rPr>
              <a:t>earthobservatory.nasa.gov</a:t>
            </a:r>
            <a:r>
              <a:rPr lang="en-SG" sz="1000" b="0" dirty="0">
                <a:solidFill>
                  <a:schemeClr val="tx1"/>
                </a:solidFill>
                <a:effectLst/>
                <a:latin typeface="+mn-lt"/>
              </a:rPr>
              <a:t>/features/Phytoplankton</a:t>
            </a:r>
          </a:p>
          <a:p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094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60725" y="288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1" name="Google Shape;191;p15"/>
          <p:cNvGrpSpPr/>
          <p:nvPr/>
        </p:nvGrpSpPr>
        <p:grpSpPr>
          <a:xfrm>
            <a:off x="3109628" y="1016064"/>
            <a:ext cx="4213024" cy="484501"/>
            <a:chOff x="4945863" y="1090262"/>
            <a:chExt cx="2808900" cy="592113"/>
          </a:xfrm>
        </p:grpSpPr>
        <p:sp>
          <p:nvSpPr>
            <p:cNvPr id="192" name="Google Shape;192;p15"/>
            <p:cNvSpPr txBox="1"/>
            <p:nvPr/>
          </p:nvSpPr>
          <p:spPr>
            <a:xfrm>
              <a:off x="4945863" y="1225175"/>
              <a:ext cx="7686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01</a:t>
              </a:r>
              <a:endParaRPr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195" name="Google Shape;195;p15"/>
            <p:cNvSpPr txBox="1"/>
            <p:nvPr/>
          </p:nvSpPr>
          <p:spPr>
            <a:xfrm>
              <a:off x="5714463" y="1090262"/>
              <a:ext cx="2040300" cy="592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Background, Problem Statement</a:t>
              </a:r>
              <a:endParaRPr sz="16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96" name="Google Shape;196;p15"/>
          <p:cNvGrpSpPr/>
          <p:nvPr/>
        </p:nvGrpSpPr>
        <p:grpSpPr>
          <a:xfrm>
            <a:off x="3109629" y="2030182"/>
            <a:ext cx="4079192" cy="364005"/>
            <a:chOff x="4945863" y="2067532"/>
            <a:chExt cx="2808887" cy="484500"/>
          </a:xfrm>
        </p:grpSpPr>
        <p:sp>
          <p:nvSpPr>
            <p:cNvPr id="197" name="Google Shape;197;p15"/>
            <p:cNvSpPr txBox="1"/>
            <p:nvPr/>
          </p:nvSpPr>
          <p:spPr>
            <a:xfrm>
              <a:off x="4945863" y="2090658"/>
              <a:ext cx="76860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02</a:t>
              </a:r>
              <a:endParaRPr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00" name="Google Shape;200;p15"/>
            <p:cNvSpPr txBox="1"/>
            <p:nvPr/>
          </p:nvSpPr>
          <p:spPr>
            <a:xfrm>
              <a:off x="5714450" y="2067532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Research Objective</a:t>
              </a:r>
              <a:endParaRPr sz="16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01" name="Google Shape;201;p15"/>
          <p:cNvGrpSpPr/>
          <p:nvPr/>
        </p:nvGrpSpPr>
        <p:grpSpPr>
          <a:xfrm>
            <a:off x="3109629" y="2900751"/>
            <a:ext cx="4213023" cy="364005"/>
            <a:chOff x="4945863" y="2943652"/>
            <a:chExt cx="2808887" cy="484500"/>
          </a:xfrm>
        </p:grpSpPr>
        <p:sp>
          <p:nvSpPr>
            <p:cNvPr id="202" name="Google Shape;202;p15"/>
            <p:cNvSpPr txBox="1"/>
            <p:nvPr/>
          </p:nvSpPr>
          <p:spPr>
            <a:xfrm>
              <a:off x="4945863" y="2956142"/>
              <a:ext cx="7686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03</a:t>
              </a:r>
              <a:endParaRPr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05" name="Google Shape;205;p15"/>
            <p:cNvSpPr txBox="1"/>
            <p:nvPr/>
          </p:nvSpPr>
          <p:spPr>
            <a:xfrm>
              <a:off x="5714450" y="2943652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Technical Analysis</a:t>
              </a:r>
              <a:endParaRPr sz="16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06" name="Google Shape;206;p15"/>
          <p:cNvGrpSpPr/>
          <p:nvPr/>
        </p:nvGrpSpPr>
        <p:grpSpPr>
          <a:xfrm>
            <a:off x="3109629" y="3729217"/>
            <a:ext cx="4398859" cy="398219"/>
            <a:chOff x="4945863" y="3793986"/>
            <a:chExt cx="2808887" cy="484839"/>
          </a:xfrm>
        </p:grpSpPr>
        <p:sp>
          <p:nvSpPr>
            <p:cNvPr id="207" name="Google Shape;207;p15"/>
            <p:cNvSpPr txBox="1"/>
            <p:nvPr/>
          </p:nvSpPr>
          <p:spPr>
            <a:xfrm>
              <a:off x="4945863" y="3821625"/>
              <a:ext cx="768600" cy="457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rPr>
                <a:t>04</a:t>
              </a:r>
              <a:endParaRPr sz="2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10" name="Google Shape;210;p15"/>
            <p:cNvSpPr txBox="1"/>
            <p:nvPr/>
          </p:nvSpPr>
          <p:spPr>
            <a:xfrm>
              <a:off x="5714450" y="3793986"/>
              <a:ext cx="204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Recommendations, Conclusions</a:t>
              </a:r>
              <a:endParaRPr sz="1600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6D0CB0F-ECB8-A97F-5172-CF6115DD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506" y="253589"/>
            <a:ext cx="6303617" cy="44125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3C6A81-473F-A303-9268-EF809DCC9823}"/>
              </a:ext>
            </a:extLst>
          </p:cNvPr>
          <p:cNvSpPr/>
          <p:nvPr/>
        </p:nvSpPr>
        <p:spPr>
          <a:xfrm>
            <a:off x="4805330" y="1311691"/>
            <a:ext cx="1305384" cy="2837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0685E8-1891-24B8-AD5D-28B3BC09BD62}"/>
              </a:ext>
            </a:extLst>
          </p:cNvPr>
          <p:cNvSpPr/>
          <p:nvPr/>
        </p:nvSpPr>
        <p:spPr>
          <a:xfrm>
            <a:off x="5159529" y="2705127"/>
            <a:ext cx="1305384" cy="2837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FE27B1-1B19-56B0-EEEE-319924258E5B}"/>
              </a:ext>
            </a:extLst>
          </p:cNvPr>
          <p:cNvSpPr/>
          <p:nvPr/>
        </p:nvSpPr>
        <p:spPr>
          <a:xfrm>
            <a:off x="2795752" y="1817003"/>
            <a:ext cx="1305384" cy="2837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/>
        </p:nvSpPr>
        <p:spPr>
          <a:xfrm>
            <a:off x="997500" y="244275"/>
            <a:ext cx="73962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Background </a:t>
            </a:r>
            <a:endParaRPr sz="4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997500" y="939097"/>
            <a:ext cx="6989100" cy="223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r>
              <a:rPr lang="en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Singapore is a tropical climate with abundant rainfall year round</a:t>
            </a:r>
            <a:endParaRPr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r>
              <a:rPr lang="en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Proximity to the equator gives features such as high temperature, high humidity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r>
              <a:rPr lang="en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2 Monsoon seasons: Northeast Monsoon, Southeast Monsoon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r>
              <a:rPr lang="en" dirty="0">
                <a:solidFill>
                  <a:schemeClr val="dk1"/>
                </a:solidFill>
                <a:latin typeface="+mn-lt"/>
                <a:ea typeface="Maven Pro"/>
                <a:cs typeface="Maven Pro"/>
                <a:sym typeface="Maven Pro"/>
              </a:rPr>
              <a:t>Data Analyst employed by Singapore Food Agency</a:t>
            </a:r>
            <a:endParaRPr dirty="0">
              <a:solidFill>
                <a:schemeClr val="dk1"/>
              </a:solidFill>
              <a:latin typeface="+mn-lt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</a:pP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26" name="Picture 2" descr="Is The Earth Alive? That Depends On Your Definition Of Life : 13.7: Cosmos  And Culture : NPR">
            <a:extLst>
              <a:ext uri="{FF2B5EF4-FFF2-40B4-BE49-F238E27FC236}">
                <a16:creationId xmlns:a16="http://schemas.microsoft.com/office/drawing/2014/main" id="{8D8EE63B-2CAF-4B84-DA65-1FB78BC91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984" y="3285333"/>
            <a:ext cx="1869440" cy="180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arnessing the Great Acceleration: Connecting Local and Global  Environmental History at the Port of Singapore | Environmental History: Vol  27, No 3">
            <a:extLst>
              <a:ext uri="{FF2B5EF4-FFF2-40B4-BE49-F238E27FC236}">
                <a16:creationId xmlns:a16="http://schemas.microsoft.com/office/drawing/2014/main" id="{669FF270-F543-CD00-1F27-CAD8346F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9" y="3170447"/>
            <a:ext cx="3076116" cy="172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B2E170-08FE-D24A-B266-DB71DBADC26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16654" y="434497"/>
            <a:ext cx="7510692" cy="154565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Google Shape;230;p18">
            <a:extLst>
              <a:ext uri="{FF2B5EF4-FFF2-40B4-BE49-F238E27FC236}">
                <a16:creationId xmlns:a16="http://schemas.microsoft.com/office/drawing/2014/main" id="{026A01CA-B51B-1698-00BA-7D727D7A80A4}"/>
              </a:ext>
            </a:extLst>
          </p:cNvPr>
          <p:cNvSpPr txBox="1"/>
          <p:nvPr/>
        </p:nvSpPr>
        <p:spPr>
          <a:xfrm>
            <a:off x="816654" y="2140651"/>
            <a:ext cx="7396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+mn-lt"/>
                <a:ea typeface="Share Tech"/>
                <a:cs typeface="Share Tech"/>
                <a:sym typeface="Share Tech"/>
              </a:rPr>
              <a:t>How does Singapore’s weather parameters affect the overall seafood supply in the market?</a:t>
            </a:r>
            <a:r>
              <a:rPr lang="en" sz="32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endParaRPr sz="32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CFCCB7-E516-1BBC-C580-005AA7CB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182" y="3963116"/>
            <a:ext cx="2801532" cy="107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1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/>
        </p:nvSpPr>
        <p:spPr>
          <a:xfrm>
            <a:off x="997500" y="244275"/>
            <a:ext cx="73962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Research Findings </a:t>
            </a:r>
            <a:endParaRPr sz="4000" dirty="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" name="Google Shape;348;p22">
            <a:extLst>
              <a:ext uri="{FF2B5EF4-FFF2-40B4-BE49-F238E27FC236}">
                <a16:creationId xmlns:a16="http://schemas.microsoft.com/office/drawing/2014/main" id="{54B446DA-7AA0-32DE-E904-4C43F59D13EC}"/>
              </a:ext>
            </a:extLst>
          </p:cNvPr>
          <p:cNvSpPr/>
          <p:nvPr/>
        </p:nvSpPr>
        <p:spPr>
          <a:xfrm>
            <a:off x="1191303" y="1272307"/>
            <a:ext cx="6761393" cy="1533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More than 90% of Singapore’s food reserved are imported</a:t>
            </a:r>
            <a:r>
              <a:rPr lang="en-US" sz="3200" dirty="0"/>
              <a:t>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67816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5158A1-04DA-9505-FFDF-89CBBC341B54}"/>
              </a:ext>
            </a:extLst>
          </p:cNvPr>
          <p:cNvSpPr txBox="1"/>
          <p:nvPr/>
        </p:nvSpPr>
        <p:spPr>
          <a:xfrm>
            <a:off x="50447" y="4805937"/>
            <a:ext cx="6041348" cy="23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Source: </a:t>
            </a:r>
            <a:r>
              <a:rPr lang="en-US" sz="900" dirty="0">
                <a:solidFill>
                  <a:schemeClr val="tx1"/>
                </a:solidFill>
                <a:hlinkClick r:id="rId2"/>
              </a:rPr>
              <a:t>https://www.sfa.gov.sg/docs/default-source/publication/sg-food-statistics/singapore-food-statistics-2021.pdf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81664-D08A-9646-2F33-33845945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691" y="375495"/>
            <a:ext cx="6129633" cy="40364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AAA5380-0DEF-3FC3-E46D-1352086666F0}"/>
              </a:ext>
            </a:extLst>
          </p:cNvPr>
          <p:cNvSpPr/>
          <p:nvPr/>
        </p:nvSpPr>
        <p:spPr>
          <a:xfrm>
            <a:off x="1311691" y="3399861"/>
            <a:ext cx="6129632" cy="9577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7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01;p21">
            <a:extLst>
              <a:ext uri="{FF2B5EF4-FFF2-40B4-BE49-F238E27FC236}">
                <a16:creationId xmlns:a16="http://schemas.microsoft.com/office/drawing/2014/main" id="{0F949832-02D3-B86C-6D38-ACF40F7B6C8F}"/>
              </a:ext>
            </a:extLst>
          </p:cNvPr>
          <p:cNvSpPr/>
          <p:nvPr/>
        </p:nvSpPr>
        <p:spPr>
          <a:xfrm>
            <a:off x="1085786" y="1112453"/>
            <a:ext cx="7396200" cy="17253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800" dirty="0">
                <a:solidFill>
                  <a:schemeClr val="bg1"/>
                </a:solidFill>
                <a:latin typeface="Share Tech"/>
                <a:ea typeface="Share Tech"/>
                <a:cs typeface="Share Tech"/>
                <a:sym typeface="Share Tech"/>
              </a:rPr>
              <a:t>Technical Analysis </a:t>
            </a:r>
          </a:p>
        </p:txBody>
      </p:sp>
    </p:spTree>
    <p:extLst>
      <p:ext uri="{BB962C8B-B14F-4D97-AF65-F5344CB8AC3E}">
        <p14:creationId xmlns:p14="http://schemas.microsoft.com/office/powerpoint/2010/main" val="27140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CB4BC1-4837-898B-029F-8830D4240B42}"/>
              </a:ext>
            </a:extLst>
          </p:cNvPr>
          <p:cNvSpPr txBox="1"/>
          <p:nvPr/>
        </p:nvSpPr>
        <p:spPr>
          <a:xfrm>
            <a:off x="725213" y="296392"/>
            <a:ext cx="71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Analysis Trends of Total Rainfall &amp; other Rainfall related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F25F92-5EBD-7313-8101-66AFFA7A17A0}"/>
              </a:ext>
            </a:extLst>
          </p:cNvPr>
          <p:cNvSpPr txBox="1"/>
          <p:nvPr/>
        </p:nvSpPr>
        <p:spPr>
          <a:xfrm>
            <a:off x="1727900" y="3969614"/>
            <a:ext cx="41179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Higher relative humidity -&gt; More rainfall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Higher sunshine hours -&gt; Less rainfall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112317-4A30-DF74-4EB2-45326719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25" y="838997"/>
            <a:ext cx="6442426" cy="29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376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567</Words>
  <Application>Microsoft Macintosh PowerPoint</Application>
  <PresentationFormat>On-screen Show (16:9)</PresentationFormat>
  <Paragraphs>65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Nunito Light</vt:lpstr>
      <vt:lpstr>Arial</vt:lpstr>
      <vt:lpstr>Share Tech</vt:lpstr>
      <vt:lpstr>Maven Pro</vt:lpstr>
      <vt:lpstr>Bebas Neue</vt:lpstr>
      <vt:lpstr>Data Science Consulting Infographics by Slidesgo</vt:lpstr>
      <vt:lpstr>Project 1: Data Analysis of Singapore’s Rainfall and its influence on Singapore’s Seafood Trade </vt:lpstr>
      <vt:lpstr>Table of Contents </vt:lpstr>
      <vt:lpstr>PowerPoint Presentation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Data Analysis of Singapore’s Rainfall and its influence on Singapore’s Seafood Trade </dc:title>
  <cp:lastModifiedBy>#LIM ZHAO WEI KENNETH#</cp:lastModifiedBy>
  <cp:revision>10</cp:revision>
  <dcterms:modified xsi:type="dcterms:W3CDTF">2023-02-16T19:56:20Z</dcterms:modified>
</cp:coreProperties>
</file>