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4" r:id="rId14"/>
    <p:sldId id="301" r:id="rId15"/>
    <p:sldId id="303" r:id="rId16"/>
    <p:sldId id="305" r:id="rId17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9"/>
    </p:embeddedFont>
    <p:embeddedFont>
      <p:font typeface="Maven Pro" pitchFamily="2" charset="77"/>
      <p:regular r:id=""/>
      <p:bold r:id=""/>
    </p:embeddedFont>
    <p:embeddedFont>
      <p:font typeface="Nunito Light" panose="020F0302020204030204" pitchFamily="34" charset="0"/>
      <p:regular r:id="rId20"/>
      <p:italic r:id="rId21"/>
    </p:embeddedFont>
    <p:embeddedFont>
      <p:font typeface="Share Tech" pitchFamily="2" charset="77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891FD-EDBA-4BE9-94EC-CD51BC94166E}">
  <a:tblStyle styleId="{0F4891FD-EDBA-4BE9-94EC-CD51BC941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2"/>
    <p:restoredTop sz="94719"/>
  </p:normalViewPr>
  <p:slideViewPr>
    <p:cSldViewPr snapToGrid="0" snapToObjects="1">
      <p:cViewPr varScale="1">
        <p:scale>
          <a:sx n="202" d="100"/>
          <a:sy n="202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30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08b51c5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d08b51c5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0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3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Phytoplankton are from a similar family to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75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9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38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fa.gov.sg/docs/default-source/publication/sg-food-statistics/singapore-food-statistics-202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568700" y="938375"/>
            <a:ext cx="4450500" cy="23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Project 1: </a:t>
            </a:r>
            <a:r>
              <a:rPr lang="en" sz="3100" dirty="0">
                <a:solidFill>
                  <a:schemeClr val="accent2"/>
                </a:solidFill>
              </a:rPr>
              <a:t>Data Analysis of Singapore’s Rainfall and its influence on Singapore’s Seafood Trade </a:t>
            </a:r>
            <a:endParaRPr sz="3100"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 Lim</a:t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34F3A-7C54-65AF-4ED7-6299ADAE131C}"/>
              </a:ext>
            </a:extLst>
          </p:cNvPr>
          <p:cNvSpPr txBox="1"/>
          <p:nvPr/>
        </p:nvSpPr>
        <p:spPr>
          <a:xfrm>
            <a:off x="826112" y="111569"/>
            <a:ext cx="716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Analysis Trends of Relative Humidity &amp; other Rainfall related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2CB28-74A9-0858-2E61-31BB069AEBE6}"/>
              </a:ext>
            </a:extLst>
          </p:cNvPr>
          <p:cNvSpPr txBox="1"/>
          <p:nvPr/>
        </p:nvSpPr>
        <p:spPr>
          <a:xfrm>
            <a:off x="1980151" y="3939718"/>
            <a:ext cx="405489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More rainfall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Lesser sunshine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Lesser rainy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E6662-C18A-93A7-953C-C2F565F0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5" y="739821"/>
            <a:ext cx="8254824" cy="31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5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608351-CD94-51CD-E759-7A5E180F5AD4}"/>
              </a:ext>
            </a:extLst>
          </p:cNvPr>
          <p:cNvSpPr txBox="1"/>
          <p:nvPr/>
        </p:nvSpPr>
        <p:spPr>
          <a:xfrm>
            <a:off x="725213" y="296392"/>
            <a:ext cx="71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Analysis Trends of Relative Humidity &amp; Total Seafood Wholesale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E5730-637E-9D26-3F24-7AF426DF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52" y="1088659"/>
            <a:ext cx="4605808" cy="3130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326D0-697C-8818-7E31-FD8B5B0C7E3A}"/>
              </a:ext>
            </a:extLst>
          </p:cNvPr>
          <p:cNvSpPr txBox="1"/>
          <p:nvPr/>
        </p:nvSpPr>
        <p:spPr>
          <a:xfrm>
            <a:off x="5240460" y="1500879"/>
            <a:ext cx="342426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More Seafood catches from the ocean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8BEB0-627E-CAD3-0BBC-88C8D000565E}"/>
              </a:ext>
            </a:extLst>
          </p:cNvPr>
          <p:cNvSpPr/>
          <p:nvPr/>
        </p:nvSpPr>
        <p:spPr>
          <a:xfrm>
            <a:off x="3845666" y="1663536"/>
            <a:ext cx="11743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15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9875AA0-7112-3F8A-A9B7-31EF4DE9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04" y="992623"/>
            <a:ext cx="5007762" cy="3554153"/>
          </a:xfrm>
          <a:prstGeom prst="rect">
            <a:avLst/>
          </a:prstGeom>
        </p:spPr>
      </p:pic>
      <p:sp>
        <p:nvSpPr>
          <p:cNvPr id="8" name="Google Shape;254;p20">
            <a:extLst>
              <a:ext uri="{FF2B5EF4-FFF2-40B4-BE49-F238E27FC236}">
                <a16:creationId xmlns:a16="http://schemas.microsoft.com/office/drawing/2014/main" id="{E0FB8180-7E83-AC2B-9BFB-487F39EA235D}"/>
              </a:ext>
            </a:extLst>
          </p:cNvPr>
          <p:cNvSpPr/>
          <p:nvPr/>
        </p:nvSpPr>
        <p:spPr>
          <a:xfrm>
            <a:off x="1690302" y="119818"/>
            <a:ext cx="5574448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The Marine Food Chain</a:t>
            </a:r>
            <a:endParaRPr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1D97CA-854B-4532-29DB-71B7ADDB51A0}"/>
              </a:ext>
            </a:extLst>
          </p:cNvPr>
          <p:cNvSpPr/>
          <p:nvPr/>
        </p:nvSpPr>
        <p:spPr>
          <a:xfrm>
            <a:off x="2585544" y="3493639"/>
            <a:ext cx="3209859" cy="586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676DE5-C7BF-9B7A-EBAB-D79E27D965C2}"/>
              </a:ext>
            </a:extLst>
          </p:cNvPr>
          <p:cNvSpPr/>
          <p:nvPr/>
        </p:nvSpPr>
        <p:spPr>
          <a:xfrm rot="20648119">
            <a:off x="5457003" y="3477237"/>
            <a:ext cx="1551639" cy="232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0BB00-A141-D030-A2C5-F6DA4C6A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927" y="766657"/>
            <a:ext cx="1754830" cy="851834"/>
          </a:xfrm>
          <a:prstGeom prst="rect">
            <a:avLst/>
          </a:prstGeom>
        </p:spPr>
      </p:pic>
      <p:sp>
        <p:nvSpPr>
          <p:cNvPr id="14" name="Google Shape;302;p21">
            <a:extLst>
              <a:ext uri="{FF2B5EF4-FFF2-40B4-BE49-F238E27FC236}">
                <a16:creationId xmlns:a16="http://schemas.microsoft.com/office/drawing/2014/main" id="{A344AE8B-B4DD-2B02-D9CA-59E475C3AE2B}"/>
              </a:ext>
            </a:extLst>
          </p:cNvPr>
          <p:cNvSpPr/>
          <p:nvPr/>
        </p:nvSpPr>
        <p:spPr>
          <a:xfrm>
            <a:off x="7010927" y="1906044"/>
            <a:ext cx="1653649" cy="17273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Tiny microorganisms in the oceans that are generate their own energy using CO2 and sunlight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9330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" name="Google Shape;914;p36"/>
          <p:cNvGraphicFramePr/>
          <p:nvPr>
            <p:extLst>
              <p:ext uri="{D42A27DB-BD31-4B8C-83A1-F6EECF244321}">
                <p14:modId xmlns:p14="http://schemas.microsoft.com/office/powerpoint/2010/main" val="2117519626"/>
              </p:ext>
            </p:extLst>
          </p:nvPr>
        </p:nvGraphicFramePr>
        <p:xfrm>
          <a:off x="744132" y="2081404"/>
          <a:ext cx="7566969" cy="2636195"/>
        </p:xfrm>
        <a:graphic>
          <a:graphicData uri="http://schemas.openxmlformats.org/drawingml/2006/table">
            <a:tbl>
              <a:tblPr>
                <a:noFill/>
                <a:tableStyleId>{0F4891FD-EDBA-4BE9-94EC-CD51BC94166E}</a:tableStyleId>
              </a:tblPr>
              <a:tblGrid>
                <a:gridCol w="2522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First level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Second level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Final level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826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Quantify the relationship of other weather related variables</a:t>
                      </a: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E.g. Atmospheric Pressure, Wind Speed, Cloud Cover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Incorporate Pollutant/Environmental Metrics</a:t>
                      </a: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E.g. CO2, Methane emissions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endParaRPr lang="en-US"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endParaRPr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Quantify relationship between sales of seafood sub-types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Relationship between seafood prices with weather variables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2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Weather</a:t>
                      </a:r>
                      <a:endParaRPr sz="24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Environment</a:t>
                      </a:r>
                      <a:endParaRPr sz="24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Economic</a:t>
                      </a:r>
                      <a:endParaRPr sz="24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5" name="Google Shape;915;p36"/>
          <p:cNvSpPr/>
          <p:nvPr/>
        </p:nvSpPr>
        <p:spPr>
          <a:xfrm>
            <a:off x="4283075" y="1423031"/>
            <a:ext cx="577800" cy="57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1347915" y="1404461"/>
            <a:ext cx="577800" cy="5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6811616" y="1423031"/>
            <a:ext cx="57780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36"/>
          <p:cNvGrpSpPr/>
          <p:nvPr/>
        </p:nvGrpSpPr>
        <p:grpSpPr>
          <a:xfrm>
            <a:off x="1494359" y="1503604"/>
            <a:ext cx="352840" cy="354717"/>
            <a:chOff x="3095745" y="3805393"/>
            <a:chExt cx="352840" cy="354717"/>
          </a:xfrm>
        </p:grpSpPr>
        <p:sp>
          <p:nvSpPr>
            <p:cNvPr id="919" name="Google Shape;919;p36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6"/>
          <p:cNvGrpSpPr/>
          <p:nvPr/>
        </p:nvGrpSpPr>
        <p:grpSpPr>
          <a:xfrm>
            <a:off x="4384255" y="1540200"/>
            <a:ext cx="360356" cy="343462"/>
            <a:chOff x="6870193" y="2295620"/>
            <a:chExt cx="360356" cy="343462"/>
          </a:xfrm>
        </p:grpSpPr>
        <p:sp>
          <p:nvSpPr>
            <p:cNvPr id="926" name="Google Shape;926;p3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6923180" y="1642485"/>
            <a:ext cx="355053" cy="248038"/>
            <a:chOff x="6849393" y="3733994"/>
            <a:chExt cx="355053" cy="248038"/>
          </a:xfrm>
        </p:grpSpPr>
        <p:sp>
          <p:nvSpPr>
            <p:cNvPr id="929" name="Google Shape;929;p36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03;p21">
            <a:extLst>
              <a:ext uri="{FF2B5EF4-FFF2-40B4-BE49-F238E27FC236}">
                <a16:creationId xmlns:a16="http://schemas.microsoft.com/office/drawing/2014/main" id="{66CA9B8D-4971-682C-627F-74DB44184170}"/>
              </a:ext>
            </a:extLst>
          </p:cNvPr>
          <p:cNvSpPr/>
          <p:nvPr/>
        </p:nvSpPr>
        <p:spPr>
          <a:xfrm>
            <a:off x="1494359" y="209638"/>
            <a:ext cx="5794851" cy="717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800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8670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3;p21">
            <a:extLst>
              <a:ext uri="{FF2B5EF4-FFF2-40B4-BE49-F238E27FC236}">
                <a16:creationId xmlns:a16="http://schemas.microsoft.com/office/drawing/2014/main" id="{EAC3301B-C2CD-37C6-BD64-A8A94DF5B26F}"/>
              </a:ext>
            </a:extLst>
          </p:cNvPr>
          <p:cNvSpPr/>
          <p:nvPr/>
        </p:nvSpPr>
        <p:spPr>
          <a:xfrm>
            <a:off x="1340628" y="1527635"/>
            <a:ext cx="6462744" cy="1505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800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118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2FD29-DE84-115E-E106-F24640E7710D}"/>
              </a:ext>
            </a:extLst>
          </p:cNvPr>
          <p:cNvSpPr txBox="1"/>
          <p:nvPr/>
        </p:nvSpPr>
        <p:spPr>
          <a:xfrm>
            <a:off x="1037371" y="1481959"/>
            <a:ext cx="706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620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2FD29-DE84-115E-E106-F24640E7710D}"/>
              </a:ext>
            </a:extLst>
          </p:cNvPr>
          <p:cNvSpPr txBox="1"/>
          <p:nvPr/>
        </p:nvSpPr>
        <p:spPr>
          <a:xfrm>
            <a:off x="1037371" y="176573"/>
            <a:ext cx="706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B2F80-711F-B33D-419C-CFFEEB02E8B2}"/>
              </a:ext>
            </a:extLst>
          </p:cNvPr>
          <p:cNvSpPr txBox="1"/>
          <p:nvPr/>
        </p:nvSpPr>
        <p:spPr>
          <a:xfrm>
            <a:off x="1037371" y="761348"/>
            <a:ext cx="7220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1. IPCC Sixth Assessment Report 2022: Chapter 10: Asia. In Climate Change 2022: Impacts, Adaptation and Vulnerability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2. A sustainable food system for Singapore and beyond, SFA Singapore, 11 Nov 2022:</a:t>
            </a:r>
          </a:p>
          <a:p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www.sfa.gov.sg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/food-for-thought/article/detail/a-sustainable-food-system-for-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singapore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-and-beyond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3. IN FOCUS: How climate change can threaten food production in Singapore, CNA Singapore, 19 Dec 2020: </a:t>
            </a:r>
          </a:p>
          <a:p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www.channelnewsasia.com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singapore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/climate-change-singapore-food-production-fish-eggs-1340266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4. Enhanced phytoplankton bloom triggered by atmospheric high-pressure systems over the Northern Arabian Sea, Prasad 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G.Thoppil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, 14 Jan 2023: 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www.nature.com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/articles/s41598-023-27785-z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5. Climate change effects on aquaculture production, Global Seafood Alliance, 20 Sept 2021: 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www.globalseafood.org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/advocate/climate-change-effects-on-aquaculture-production/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6. Climate of Singapore: http://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www.weather.gov.sg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/climate-climate-of-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singapore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7. National Geographic: Hydrologic Cycle: 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education.nationalgeographic.org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/resource/hydrologic-cycle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8. What are Phytoplankton? NASA Earth Observatory: 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earthobservatory.nasa.gov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/features/Phytoplankton</a:t>
            </a:r>
          </a:p>
          <a:p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94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60725" y="28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4945863" y="1226959"/>
            <a:ext cx="2808887" cy="592113"/>
            <a:chOff x="4945863" y="1225175"/>
            <a:chExt cx="2808887" cy="592113"/>
          </a:xfrm>
        </p:grpSpPr>
        <p:sp>
          <p:nvSpPr>
            <p:cNvPr id="192" name="Google Shape;192;p15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95" name="Google Shape;195;p15"/>
            <p:cNvSpPr txBox="1"/>
            <p:nvPr/>
          </p:nvSpPr>
          <p:spPr>
            <a:xfrm>
              <a:off x="5714450" y="1225175"/>
              <a:ext cx="2040300" cy="592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Problem Statement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96" name="Google Shape;196;p15"/>
          <p:cNvGrpSpPr/>
          <p:nvPr/>
        </p:nvGrpSpPr>
        <p:grpSpPr>
          <a:xfrm>
            <a:off x="4945863" y="2067532"/>
            <a:ext cx="2808887" cy="484500"/>
            <a:chOff x="4945863" y="2067532"/>
            <a:chExt cx="2808887" cy="484500"/>
          </a:xfrm>
        </p:grpSpPr>
        <p:sp>
          <p:nvSpPr>
            <p:cNvPr id="197" name="Google Shape;197;p15"/>
            <p:cNvSpPr txBox="1"/>
            <p:nvPr/>
          </p:nvSpPr>
          <p:spPr>
            <a:xfrm>
              <a:off x="4945863" y="2090658"/>
              <a:ext cx="768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00" name="Google Shape;200;p15"/>
            <p:cNvSpPr txBox="1"/>
            <p:nvPr/>
          </p:nvSpPr>
          <p:spPr>
            <a:xfrm>
              <a:off x="5714450" y="2067532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Research Objective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1" name="Google Shape;201;p15"/>
          <p:cNvGrpSpPr/>
          <p:nvPr/>
        </p:nvGrpSpPr>
        <p:grpSpPr>
          <a:xfrm>
            <a:off x="4945863" y="2943652"/>
            <a:ext cx="2808887" cy="484500"/>
            <a:chOff x="4945863" y="2943652"/>
            <a:chExt cx="2808887" cy="484500"/>
          </a:xfrm>
        </p:grpSpPr>
        <p:sp>
          <p:nvSpPr>
            <p:cNvPr id="202" name="Google Shape;202;p15"/>
            <p:cNvSpPr txBox="1"/>
            <p:nvPr/>
          </p:nvSpPr>
          <p:spPr>
            <a:xfrm>
              <a:off x="4945863" y="2956142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5714450" y="2943652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Technical Analysis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6" name="Google Shape;206;p15"/>
          <p:cNvGrpSpPr/>
          <p:nvPr/>
        </p:nvGrpSpPr>
        <p:grpSpPr>
          <a:xfrm>
            <a:off x="4945863" y="3793986"/>
            <a:ext cx="2808887" cy="484839"/>
            <a:chOff x="4945863" y="3793986"/>
            <a:chExt cx="2808887" cy="484839"/>
          </a:xfrm>
        </p:grpSpPr>
        <p:sp>
          <p:nvSpPr>
            <p:cNvPr id="207" name="Google Shape;207;p15"/>
            <p:cNvSpPr txBox="1"/>
            <p:nvPr/>
          </p:nvSpPr>
          <p:spPr>
            <a:xfrm>
              <a:off x="4945863" y="3821625"/>
              <a:ext cx="7686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04</a:t>
              </a:r>
              <a:endParaRPr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0" name="Google Shape;210;p15"/>
            <p:cNvSpPr txBox="1"/>
            <p:nvPr/>
          </p:nvSpPr>
          <p:spPr>
            <a:xfrm>
              <a:off x="5714450" y="3793986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Recommendations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1" name="Google Shape;211;p15"/>
          <p:cNvSpPr txBox="1"/>
          <p:nvPr/>
        </p:nvSpPr>
        <p:spPr>
          <a:xfrm>
            <a:off x="1440282" y="1242275"/>
            <a:ext cx="204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THE PARTS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1118846" y="1702096"/>
            <a:ext cx="1431857" cy="1177323"/>
          </a:xfrm>
          <a:custGeom>
            <a:avLst/>
            <a:gdLst/>
            <a:ahLst/>
            <a:cxnLst/>
            <a:rect l="l" t="t" r="r" b="b"/>
            <a:pathLst>
              <a:path w="105887" h="87064" extrusionOk="0">
                <a:moveTo>
                  <a:pt x="0" y="0"/>
                </a:moveTo>
                <a:lnTo>
                  <a:pt x="0" y="39127"/>
                </a:lnTo>
                <a:lnTo>
                  <a:pt x="0" y="61490"/>
                </a:lnTo>
                <a:lnTo>
                  <a:pt x="0" y="87063"/>
                </a:lnTo>
                <a:lnTo>
                  <a:pt x="27746" y="87063"/>
                </a:lnTo>
                <a:lnTo>
                  <a:pt x="27702" y="87018"/>
                </a:lnTo>
                <a:lnTo>
                  <a:pt x="27746" y="87018"/>
                </a:lnTo>
                <a:cubicBezTo>
                  <a:pt x="28526" y="87017"/>
                  <a:pt x="29307" y="86929"/>
                  <a:pt x="30093" y="86882"/>
                </a:cubicBezTo>
                <a:cubicBezTo>
                  <a:pt x="29069" y="75368"/>
                  <a:pt x="34002" y="68233"/>
                  <a:pt x="43187" y="67938"/>
                </a:cubicBezTo>
                <a:cubicBezTo>
                  <a:pt x="43363" y="67933"/>
                  <a:pt x="43538" y="67930"/>
                  <a:pt x="43713" y="67930"/>
                </a:cubicBezTo>
                <a:cubicBezTo>
                  <a:pt x="47496" y="67930"/>
                  <a:pt x="50915" y="69263"/>
                  <a:pt x="53581" y="72088"/>
                </a:cubicBezTo>
                <a:cubicBezTo>
                  <a:pt x="57521" y="76263"/>
                  <a:pt x="58510" y="81240"/>
                  <a:pt x="56917" y="86706"/>
                </a:cubicBezTo>
                <a:cubicBezTo>
                  <a:pt x="57387" y="86850"/>
                  <a:pt x="57613" y="86978"/>
                  <a:pt x="57837" y="86979"/>
                </a:cubicBezTo>
                <a:cubicBezTo>
                  <a:pt x="66964" y="86999"/>
                  <a:pt x="76090" y="86977"/>
                  <a:pt x="85217" y="87042"/>
                </a:cubicBezTo>
                <a:cubicBezTo>
                  <a:pt x="85230" y="87042"/>
                  <a:pt x="85243" y="87042"/>
                  <a:pt x="85255" y="87042"/>
                </a:cubicBezTo>
                <a:cubicBezTo>
                  <a:pt x="85418" y="87042"/>
                  <a:pt x="85562" y="87030"/>
                  <a:pt x="85695" y="87013"/>
                </a:cubicBezTo>
                <a:lnTo>
                  <a:pt x="86948" y="87013"/>
                </a:lnTo>
                <a:lnTo>
                  <a:pt x="86948" y="85755"/>
                </a:lnTo>
                <a:cubicBezTo>
                  <a:pt x="86986" y="85428"/>
                  <a:pt x="86977" y="85061"/>
                  <a:pt x="86977" y="84681"/>
                </a:cubicBezTo>
                <a:cubicBezTo>
                  <a:pt x="86965" y="76274"/>
                  <a:pt x="86968" y="67866"/>
                  <a:pt x="86976" y="59457"/>
                </a:cubicBezTo>
                <a:cubicBezTo>
                  <a:pt x="86977" y="58620"/>
                  <a:pt x="87049" y="57783"/>
                  <a:pt x="87088" y="56932"/>
                </a:cubicBezTo>
                <a:cubicBezTo>
                  <a:pt x="88215" y="57058"/>
                  <a:pt x="89301" y="57121"/>
                  <a:pt x="90345" y="57121"/>
                </a:cubicBezTo>
                <a:cubicBezTo>
                  <a:pt x="99487" y="57121"/>
                  <a:pt x="105302" y="52350"/>
                  <a:pt x="105684" y="44467"/>
                </a:cubicBezTo>
                <a:cubicBezTo>
                  <a:pt x="105887" y="40301"/>
                  <a:pt x="104627" y="36665"/>
                  <a:pt x="101697" y="33784"/>
                </a:cubicBezTo>
                <a:cubicBezTo>
                  <a:pt x="98900" y="31033"/>
                  <a:pt x="95669" y="29770"/>
                  <a:pt x="92073" y="29770"/>
                </a:cubicBezTo>
                <a:cubicBezTo>
                  <a:pt x="90457" y="29770"/>
                  <a:pt x="88767" y="30025"/>
                  <a:pt x="87010" y="30514"/>
                </a:cubicBezTo>
                <a:lnTo>
                  <a:pt x="87010" y="334"/>
                </a:lnTo>
                <a:cubicBezTo>
                  <a:pt x="86957" y="326"/>
                  <a:pt x="86909" y="320"/>
                  <a:pt x="86859" y="313"/>
                </a:cubicBezTo>
                <a:lnTo>
                  <a:pt x="868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  <p:sp>
        <p:nvSpPr>
          <p:cNvPr id="213" name="Google Shape;213;p15"/>
          <p:cNvSpPr/>
          <p:nvPr/>
        </p:nvSpPr>
        <p:spPr>
          <a:xfrm>
            <a:off x="2370137" y="3205325"/>
            <a:ext cx="1431870" cy="1177323"/>
          </a:xfrm>
          <a:custGeom>
            <a:avLst/>
            <a:gdLst/>
            <a:ahLst/>
            <a:cxnLst/>
            <a:rect l="l" t="t" r="r" b="b"/>
            <a:pathLst>
              <a:path w="105888" h="87064" extrusionOk="0">
                <a:moveTo>
                  <a:pt x="78142" y="0"/>
                </a:moveTo>
                <a:lnTo>
                  <a:pt x="78187" y="46"/>
                </a:lnTo>
                <a:lnTo>
                  <a:pt x="78142" y="46"/>
                </a:lnTo>
                <a:cubicBezTo>
                  <a:pt x="77361" y="46"/>
                  <a:pt x="76580" y="134"/>
                  <a:pt x="75795" y="182"/>
                </a:cubicBezTo>
                <a:cubicBezTo>
                  <a:pt x="76818" y="11694"/>
                  <a:pt x="71886" y="18831"/>
                  <a:pt x="62701" y="19125"/>
                </a:cubicBezTo>
                <a:cubicBezTo>
                  <a:pt x="62525" y="19131"/>
                  <a:pt x="62350" y="19134"/>
                  <a:pt x="62175" y="19134"/>
                </a:cubicBezTo>
                <a:cubicBezTo>
                  <a:pt x="58391" y="19134"/>
                  <a:pt x="54972" y="17801"/>
                  <a:pt x="52306" y="14976"/>
                </a:cubicBezTo>
                <a:cubicBezTo>
                  <a:pt x="48366" y="10801"/>
                  <a:pt x="47377" y="5824"/>
                  <a:pt x="48971" y="356"/>
                </a:cubicBezTo>
                <a:cubicBezTo>
                  <a:pt x="48500" y="214"/>
                  <a:pt x="48276" y="86"/>
                  <a:pt x="48050" y="85"/>
                </a:cubicBezTo>
                <a:cubicBezTo>
                  <a:pt x="38923" y="65"/>
                  <a:pt x="29797" y="86"/>
                  <a:pt x="20671" y="21"/>
                </a:cubicBezTo>
                <a:cubicBezTo>
                  <a:pt x="20664" y="21"/>
                  <a:pt x="20657" y="21"/>
                  <a:pt x="20650" y="21"/>
                </a:cubicBezTo>
                <a:cubicBezTo>
                  <a:pt x="20480" y="21"/>
                  <a:pt x="20331" y="33"/>
                  <a:pt x="20192" y="51"/>
                </a:cubicBezTo>
                <a:lnTo>
                  <a:pt x="18939" y="51"/>
                </a:lnTo>
                <a:lnTo>
                  <a:pt x="18939" y="1308"/>
                </a:lnTo>
                <a:cubicBezTo>
                  <a:pt x="18901" y="1636"/>
                  <a:pt x="18910" y="2003"/>
                  <a:pt x="18911" y="2382"/>
                </a:cubicBezTo>
                <a:cubicBezTo>
                  <a:pt x="18923" y="10790"/>
                  <a:pt x="18919" y="19198"/>
                  <a:pt x="18911" y="27606"/>
                </a:cubicBezTo>
                <a:cubicBezTo>
                  <a:pt x="18910" y="28444"/>
                  <a:pt x="18838" y="29281"/>
                  <a:pt x="18799" y="30132"/>
                </a:cubicBezTo>
                <a:cubicBezTo>
                  <a:pt x="17672" y="30005"/>
                  <a:pt x="16585" y="29943"/>
                  <a:pt x="15541" y="29943"/>
                </a:cubicBezTo>
                <a:cubicBezTo>
                  <a:pt x="6399" y="29943"/>
                  <a:pt x="585" y="34714"/>
                  <a:pt x="203" y="42596"/>
                </a:cubicBezTo>
                <a:cubicBezTo>
                  <a:pt x="1" y="46762"/>
                  <a:pt x="1261" y="50399"/>
                  <a:pt x="4191" y="53280"/>
                </a:cubicBezTo>
                <a:cubicBezTo>
                  <a:pt x="6988" y="56031"/>
                  <a:pt x="10220" y="57293"/>
                  <a:pt x="13816" y="57293"/>
                </a:cubicBezTo>
                <a:cubicBezTo>
                  <a:pt x="15432" y="57293"/>
                  <a:pt x="17121" y="57038"/>
                  <a:pt x="18877" y="56549"/>
                </a:cubicBezTo>
                <a:lnTo>
                  <a:pt x="18877" y="86730"/>
                </a:lnTo>
                <a:cubicBezTo>
                  <a:pt x="18932" y="86736"/>
                  <a:pt x="18979" y="86743"/>
                  <a:pt x="19029" y="86750"/>
                </a:cubicBezTo>
                <a:lnTo>
                  <a:pt x="19029" y="87064"/>
                </a:lnTo>
                <a:lnTo>
                  <a:pt x="105887" y="87064"/>
                </a:lnTo>
                <a:lnTo>
                  <a:pt x="105887" y="47937"/>
                </a:lnTo>
                <a:lnTo>
                  <a:pt x="105887" y="25572"/>
                </a:lnTo>
                <a:lnTo>
                  <a:pt x="1058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2622075" y="1699473"/>
            <a:ext cx="1177309" cy="1429423"/>
          </a:xfrm>
          <a:custGeom>
            <a:avLst/>
            <a:gdLst/>
            <a:ahLst/>
            <a:cxnLst/>
            <a:rect l="l" t="t" r="r" b="b"/>
            <a:pathLst>
              <a:path w="87063" h="105707" extrusionOk="0">
                <a:moveTo>
                  <a:pt x="0" y="0"/>
                </a:moveTo>
                <a:lnTo>
                  <a:pt x="0" y="27746"/>
                </a:lnTo>
                <a:lnTo>
                  <a:pt x="44" y="27702"/>
                </a:lnTo>
                <a:lnTo>
                  <a:pt x="44" y="27746"/>
                </a:lnTo>
                <a:cubicBezTo>
                  <a:pt x="45" y="28527"/>
                  <a:pt x="134" y="29307"/>
                  <a:pt x="182" y="30093"/>
                </a:cubicBezTo>
                <a:cubicBezTo>
                  <a:pt x="1184" y="30004"/>
                  <a:pt x="2152" y="29960"/>
                  <a:pt x="3086" y="29960"/>
                </a:cubicBezTo>
                <a:cubicBezTo>
                  <a:pt x="12884" y="29960"/>
                  <a:pt x="18855" y="34802"/>
                  <a:pt x="19125" y="43187"/>
                </a:cubicBezTo>
                <a:cubicBezTo>
                  <a:pt x="19253" y="47180"/>
                  <a:pt x="17931" y="50792"/>
                  <a:pt x="14975" y="53582"/>
                </a:cubicBezTo>
                <a:cubicBezTo>
                  <a:pt x="12061" y="56332"/>
                  <a:pt x="8756" y="57644"/>
                  <a:pt x="5167" y="57644"/>
                </a:cubicBezTo>
                <a:cubicBezTo>
                  <a:pt x="3614" y="57644"/>
                  <a:pt x="2007" y="57399"/>
                  <a:pt x="356" y="56917"/>
                </a:cubicBezTo>
                <a:cubicBezTo>
                  <a:pt x="213" y="57387"/>
                  <a:pt x="84" y="57613"/>
                  <a:pt x="84" y="57838"/>
                </a:cubicBezTo>
                <a:cubicBezTo>
                  <a:pt x="64" y="66964"/>
                  <a:pt x="85" y="76092"/>
                  <a:pt x="21" y="85217"/>
                </a:cubicBezTo>
                <a:cubicBezTo>
                  <a:pt x="20" y="85396"/>
                  <a:pt x="32" y="85551"/>
                  <a:pt x="50" y="85695"/>
                </a:cubicBezTo>
                <a:lnTo>
                  <a:pt x="50" y="86949"/>
                </a:lnTo>
                <a:lnTo>
                  <a:pt x="1308" y="86949"/>
                </a:lnTo>
                <a:cubicBezTo>
                  <a:pt x="1523" y="86974"/>
                  <a:pt x="1754" y="86979"/>
                  <a:pt x="1994" y="86979"/>
                </a:cubicBezTo>
                <a:cubicBezTo>
                  <a:pt x="2121" y="86979"/>
                  <a:pt x="2250" y="86977"/>
                  <a:pt x="2381" y="86977"/>
                </a:cubicBezTo>
                <a:cubicBezTo>
                  <a:pt x="6289" y="86972"/>
                  <a:pt x="10198" y="86969"/>
                  <a:pt x="14106" y="86969"/>
                </a:cubicBezTo>
                <a:cubicBezTo>
                  <a:pt x="18606" y="86969"/>
                  <a:pt x="23105" y="86972"/>
                  <a:pt x="27605" y="86977"/>
                </a:cubicBezTo>
                <a:cubicBezTo>
                  <a:pt x="28442" y="86977"/>
                  <a:pt x="29280" y="87049"/>
                  <a:pt x="30131" y="87088"/>
                </a:cubicBezTo>
                <a:cubicBezTo>
                  <a:pt x="28894" y="98090"/>
                  <a:pt x="33813" y="105259"/>
                  <a:pt x="42595" y="105686"/>
                </a:cubicBezTo>
                <a:cubicBezTo>
                  <a:pt x="42881" y="105700"/>
                  <a:pt x="43163" y="105706"/>
                  <a:pt x="43444" y="105706"/>
                </a:cubicBezTo>
                <a:cubicBezTo>
                  <a:pt x="47257" y="105706"/>
                  <a:pt x="50596" y="104426"/>
                  <a:pt x="53280" y="101697"/>
                </a:cubicBezTo>
                <a:cubicBezTo>
                  <a:pt x="57266" y="97644"/>
                  <a:pt x="58126" y="92677"/>
                  <a:pt x="56548" y="87010"/>
                </a:cubicBezTo>
                <a:lnTo>
                  <a:pt x="86730" y="87010"/>
                </a:lnTo>
                <a:cubicBezTo>
                  <a:pt x="86736" y="86957"/>
                  <a:pt x="86743" y="86910"/>
                  <a:pt x="86749" y="86859"/>
                </a:cubicBezTo>
                <a:lnTo>
                  <a:pt x="87062" y="86859"/>
                </a:lnTo>
                <a:lnTo>
                  <a:pt x="870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1121469" y="2953225"/>
            <a:ext cx="1177323" cy="1429409"/>
          </a:xfrm>
          <a:custGeom>
            <a:avLst/>
            <a:gdLst/>
            <a:ahLst/>
            <a:cxnLst/>
            <a:rect l="l" t="t" r="r" b="b"/>
            <a:pathLst>
              <a:path w="87064" h="105706" extrusionOk="0">
                <a:moveTo>
                  <a:pt x="43615" y="0"/>
                </a:moveTo>
                <a:cubicBezTo>
                  <a:pt x="39804" y="0"/>
                  <a:pt x="36467" y="1281"/>
                  <a:pt x="33783" y="4009"/>
                </a:cubicBezTo>
                <a:cubicBezTo>
                  <a:pt x="29796" y="8062"/>
                  <a:pt x="28937" y="13029"/>
                  <a:pt x="30514" y="18696"/>
                </a:cubicBezTo>
                <a:lnTo>
                  <a:pt x="333" y="18696"/>
                </a:lnTo>
                <a:cubicBezTo>
                  <a:pt x="326" y="18750"/>
                  <a:pt x="320" y="18797"/>
                  <a:pt x="313" y="18848"/>
                </a:cubicBezTo>
                <a:lnTo>
                  <a:pt x="0" y="18848"/>
                </a:lnTo>
                <a:lnTo>
                  <a:pt x="0" y="105706"/>
                </a:lnTo>
                <a:lnTo>
                  <a:pt x="87063" y="105706"/>
                </a:lnTo>
                <a:lnTo>
                  <a:pt x="87063" y="77960"/>
                </a:lnTo>
                <a:lnTo>
                  <a:pt x="87018" y="78005"/>
                </a:lnTo>
                <a:lnTo>
                  <a:pt x="87018" y="77960"/>
                </a:lnTo>
                <a:cubicBezTo>
                  <a:pt x="87017" y="77179"/>
                  <a:pt x="86929" y="76399"/>
                  <a:pt x="86882" y="75613"/>
                </a:cubicBezTo>
                <a:cubicBezTo>
                  <a:pt x="85880" y="75702"/>
                  <a:pt x="84911" y="75746"/>
                  <a:pt x="83977" y="75746"/>
                </a:cubicBezTo>
                <a:cubicBezTo>
                  <a:pt x="74178" y="75746"/>
                  <a:pt x="68207" y="70905"/>
                  <a:pt x="67937" y="62520"/>
                </a:cubicBezTo>
                <a:cubicBezTo>
                  <a:pt x="67809" y="58526"/>
                  <a:pt x="69132" y="54913"/>
                  <a:pt x="72088" y="52124"/>
                </a:cubicBezTo>
                <a:cubicBezTo>
                  <a:pt x="75001" y="49374"/>
                  <a:pt x="78306" y="48062"/>
                  <a:pt x="81895" y="48062"/>
                </a:cubicBezTo>
                <a:cubicBezTo>
                  <a:pt x="83448" y="48062"/>
                  <a:pt x="85055" y="48308"/>
                  <a:pt x="86706" y="48789"/>
                </a:cubicBezTo>
                <a:cubicBezTo>
                  <a:pt x="86850" y="48319"/>
                  <a:pt x="86978" y="48094"/>
                  <a:pt x="86979" y="47868"/>
                </a:cubicBezTo>
                <a:cubicBezTo>
                  <a:pt x="86998" y="38742"/>
                  <a:pt x="86977" y="29615"/>
                  <a:pt x="87042" y="20489"/>
                </a:cubicBezTo>
                <a:cubicBezTo>
                  <a:pt x="87044" y="20310"/>
                  <a:pt x="87031" y="20155"/>
                  <a:pt x="87012" y="20011"/>
                </a:cubicBezTo>
                <a:lnTo>
                  <a:pt x="87012" y="18757"/>
                </a:lnTo>
                <a:lnTo>
                  <a:pt x="85754" y="18757"/>
                </a:lnTo>
                <a:cubicBezTo>
                  <a:pt x="85541" y="18733"/>
                  <a:pt x="85312" y="18728"/>
                  <a:pt x="85073" y="18728"/>
                </a:cubicBezTo>
                <a:cubicBezTo>
                  <a:pt x="84945" y="18728"/>
                  <a:pt x="84814" y="18729"/>
                  <a:pt x="84681" y="18730"/>
                </a:cubicBezTo>
                <a:cubicBezTo>
                  <a:pt x="80686" y="18735"/>
                  <a:pt x="76690" y="18737"/>
                  <a:pt x="72695" y="18737"/>
                </a:cubicBezTo>
                <a:cubicBezTo>
                  <a:pt x="68282" y="18737"/>
                  <a:pt x="63870" y="18734"/>
                  <a:pt x="59457" y="18730"/>
                </a:cubicBezTo>
                <a:cubicBezTo>
                  <a:pt x="58620" y="18729"/>
                  <a:pt x="57783" y="18658"/>
                  <a:pt x="56931" y="18618"/>
                </a:cubicBezTo>
                <a:cubicBezTo>
                  <a:pt x="58169" y="7616"/>
                  <a:pt x="53249" y="447"/>
                  <a:pt x="44467" y="21"/>
                </a:cubicBezTo>
                <a:cubicBezTo>
                  <a:pt x="44181" y="7"/>
                  <a:pt x="43897" y="0"/>
                  <a:pt x="436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6D0CB0F-ECB8-A97F-5172-CF6115DD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06" y="253589"/>
            <a:ext cx="6303617" cy="44125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3C6A81-473F-A303-9268-EF809DCC9823}"/>
              </a:ext>
            </a:extLst>
          </p:cNvPr>
          <p:cNvSpPr/>
          <p:nvPr/>
        </p:nvSpPr>
        <p:spPr>
          <a:xfrm>
            <a:off x="4805330" y="1311691"/>
            <a:ext cx="1305384" cy="283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0685E8-1891-24B8-AD5D-28B3BC09BD62}"/>
              </a:ext>
            </a:extLst>
          </p:cNvPr>
          <p:cNvSpPr/>
          <p:nvPr/>
        </p:nvSpPr>
        <p:spPr>
          <a:xfrm>
            <a:off x="5159529" y="2705127"/>
            <a:ext cx="1305384" cy="283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E27B1-1B19-56B0-EEEE-319924258E5B}"/>
              </a:ext>
            </a:extLst>
          </p:cNvPr>
          <p:cNvSpPr/>
          <p:nvPr/>
        </p:nvSpPr>
        <p:spPr>
          <a:xfrm>
            <a:off x="2795752" y="1817003"/>
            <a:ext cx="1305384" cy="283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/>
        </p:nvSpPr>
        <p:spPr>
          <a:xfrm>
            <a:off x="997500" y="244275"/>
            <a:ext cx="7396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Background </a:t>
            </a:r>
            <a:endParaRPr sz="4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997500" y="1053429"/>
            <a:ext cx="6989100" cy="223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Singapore is a tropical climate with abundant rainfall year round</a:t>
            </a:r>
            <a:endParaRPr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Proximity to the equator gives features such as high temperature, high humidity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2 Monsoon seasons: Northeast Monsoon, Southeast Monsoon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Data Analyst employed by Singapore Food Agency</a:t>
            </a:r>
            <a:endParaRPr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26" name="Picture 2" descr="Is The Earth Alive? That Depends On Your Definition Of Life : 13.7: Cosmos  And Culture : NPR">
            <a:extLst>
              <a:ext uri="{FF2B5EF4-FFF2-40B4-BE49-F238E27FC236}">
                <a16:creationId xmlns:a16="http://schemas.microsoft.com/office/drawing/2014/main" id="{8D8EE63B-2CAF-4B84-DA65-1FB78BC9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84" y="3285333"/>
            <a:ext cx="1869440" cy="18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rnessing the Great Acceleration: Connecting Local and Global  Environmental History at the Port of Singapore | Environmental History: Vol  27, No 3">
            <a:extLst>
              <a:ext uri="{FF2B5EF4-FFF2-40B4-BE49-F238E27FC236}">
                <a16:creationId xmlns:a16="http://schemas.microsoft.com/office/drawing/2014/main" id="{669FF270-F543-CD00-1F27-CAD8346F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" y="3170447"/>
            <a:ext cx="3076116" cy="17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B2E170-08FE-D24A-B266-DB71DBADC26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16654" y="434497"/>
            <a:ext cx="7510692" cy="154565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Google Shape;230;p18">
            <a:extLst>
              <a:ext uri="{FF2B5EF4-FFF2-40B4-BE49-F238E27FC236}">
                <a16:creationId xmlns:a16="http://schemas.microsoft.com/office/drawing/2014/main" id="{026A01CA-B51B-1698-00BA-7D727D7A80A4}"/>
              </a:ext>
            </a:extLst>
          </p:cNvPr>
          <p:cNvSpPr txBox="1"/>
          <p:nvPr/>
        </p:nvSpPr>
        <p:spPr>
          <a:xfrm>
            <a:off x="816654" y="2140651"/>
            <a:ext cx="7396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+mn-lt"/>
                <a:ea typeface="Share Tech"/>
                <a:cs typeface="Share Tech"/>
                <a:sym typeface="Share Tech"/>
              </a:rPr>
              <a:t>How does Singapore’s weather parameters affect the overall seafood supply in the market?</a:t>
            </a:r>
            <a:r>
              <a:rPr lang="en" sz="3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3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FCCB7-E516-1BBC-C580-005AA7CB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82" y="3963116"/>
            <a:ext cx="2801532" cy="10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1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/>
        </p:nvSpPr>
        <p:spPr>
          <a:xfrm>
            <a:off x="997500" y="244275"/>
            <a:ext cx="7396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Research Findings </a:t>
            </a:r>
            <a:endParaRPr sz="4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48;p22">
            <a:extLst>
              <a:ext uri="{FF2B5EF4-FFF2-40B4-BE49-F238E27FC236}">
                <a16:creationId xmlns:a16="http://schemas.microsoft.com/office/drawing/2014/main" id="{54B446DA-7AA0-32DE-E904-4C43F59D13EC}"/>
              </a:ext>
            </a:extLst>
          </p:cNvPr>
          <p:cNvSpPr/>
          <p:nvPr/>
        </p:nvSpPr>
        <p:spPr>
          <a:xfrm>
            <a:off x="1191303" y="1272307"/>
            <a:ext cx="6761393" cy="1533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More than 90% of Singapore’s food reserved are imported</a:t>
            </a:r>
            <a:r>
              <a:rPr lang="en-US" sz="3200" dirty="0"/>
              <a:t>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7816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5158A1-04DA-9505-FFDF-89CBBC341B54}"/>
              </a:ext>
            </a:extLst>
          </p:cNvPr>
          <p:cNvSpPr txBox="1"/>
          <p:nvPr/>
        </p:nvSpPr>
        <p:spPr>
          <a:xfrm>
            <a:off x="50447" y="4805937"/>
            <a:ext cx="6041348" cy="23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Source: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https://www.sfa.gov.sg/docs/default-source/publication/sg-food-statistics/singapore-food-statistics-2021.pdf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1664-D08A-9646-2F33-33845945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91" y="375495"/>
            <a:ext cx="6129633" cy="40364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AA5380-0DEF-3FC3-E46D-1352086666F0}"/>
              </a:ext>
            </a:extLst>
          </p:cNvPr>
          <p:cNvSpPr/>
          <p:nvPr/>
        </p:nvSpPr>
        <p:spPr>
          <a:xfrm>
            <a:off x="1311691" y="3399861"/>
            <a:ext cx="6129632" cy="9577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;p21">
            <a:extLst>
              <a:ext uri="{FF2B5EF4-FFF2-40B4-BE49-F238E27FC236}">
                <a16:creationId xmlns:a16="http://schemas.microsoft.com/office/drawing/2014/main" id="{0F949832-02D3-B86C-6D38-ACF40F7B6C8F}"/>
              </a:ext>
            </a:extLst>
          </p:cNvPr>
          <p:cNvSpPr/>
          <p:nvPr/>
        </p:nvSpPr>
        <p:spPr>
          <a:xfrm>
            <a:off x="1085786" y="1112453"/>
            <a:ext cx="7396200" cy="17253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800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Technical Analysis </a:t>
            </a:r>
          </a:p>
        </p:txBody>
      </p:sp>
    </p:spTree>
    <p:extLst>
      <p:ext uri="{BB962C8B-B14F-4D97-AF65-F5344CB8AC3E}">
        <p14:creationId xmlns:p14="http://schemas.microsoft.com/office/powerpoint/2010/main" val="27140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CB4BC1-4837-898B-029F-8830D4240B42}"/>
              </a:ext>
            </a:extLst>
          </p:cNvPr>
          <p:cNvSpPr txBox="1"/>
          <p:nvPr/>
        </p:nvSpPr>
        <p:spPr>
          <a:xfrm>
            <a:off x="725213" y="296392"/>
            <a:ext cx="71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Analysis Trends of Total Rainfall &amp; other Rainfall related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25F92-5EBD-7313-8101-66AFFA7A17A0}"/>
              </a:ext>
            </a:extLst>
          </p:cNvPr>
          <p:cNvSpPr txBox="1"/>
          <p:nvPr/>
        </p:nvSpPr>
        <p:spPr>
          <a:xfrm>
            <a:off x="1727900" y="3969614"/>
            <a:ext cx="41179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More rainfall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sunshine hours -&gt; Less rainfall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12317-4A30-DF74-4EB2-45326719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25" y="838997"/>
            <a:ext cx="6442426" cy="29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376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506</Words>
  <Application>Microsoft Macintosh PowerPoint</Application>
  <PresentationFormat>On-screen Show (16:9)</PresentationFormat>
  <Paragraphs>62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Share Tech</vt:lpstr>
      <vt:lpstr>Arial</vt:lpstr>
      <vt:lpstr>Nunito Light</vt:lpstr>
      <vt:lpstr>Maven Pro</vt:lpstr>
      <vt:lpstr>Bebas Neue</vt:lpstr>
      <vt:lpstr>Data Science Consulting Infographics by Slidesgo</vt:lpstr>
      <vt:lpstr>Project 1: Data Analysis of Singapore’s Rainfall and its influence on Singapore’s Seafood Trade </vt:lpstr>
      <vt:lpstr>Table of Contents 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Data Analysis of Singapore’s Rainfall and its influence on Singapore’s Seafood Trade </dc:title>
  <cp:lastModifiedBy>#LIM ZHAO WEI KENNETH#</cp:lastModifiedBy>
  <cp:revision>8</cp:revision>
  <dcterms:modified xsi:type="dcterms:W3CDTF">2023-02-16T14:47:27Z</dcterms:modified>
</cp:coreProperties>
</file>