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E10021-4959-4C3F-ADD6-AD5C9B6CC8F3}">
  <a:tblStyle styleId="{CAE10021-4959-4C3F-ADD6-AD5C9B6CC8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3e94e73f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3e94e73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that the transacted prices across the island are higher with respect to greater floor area and higher max floor level. Different flat types are used in this plot which accounts for the variation in data points in this relationship between floor area and resale price. So basically Simon should not be putting all his hopes on floor area of his flat to secure a higher transaction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e94e73f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3e94e73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Hypothetically in comparison to regular flat types, Simon should recommend a higher price to be sold to clients for newer model of 5 room flats!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e94e73f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e94e73f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Simon, he should defo advertise 5 room flats to jack up the prize and maintain his million dollar roundtable title!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3e94e73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3e94e73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We’re the same scale as the ones in the flat types, so by </a:t>
            </a:r>
            <a:r>
              <a:rPr lang="en-GB"/>
              <a:t>comparison, you can see that amenities have very small effect. Discard these factors when pitching his property to clients as he probably wont be able to convince them to purchase based on the data from the above chart showing little significance to the impact on his 5 room HDB price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3e94e73f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3e94e73f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Remaining lease lifespan(in 99 years) of the flat, as well as if the flat is located in a mature estate should also be considered when recommending a price to be sold to Simon’s clients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37d1107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37d1107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3e94e73f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3e94e73f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595959"/>
                </a:solidFill>
              </a:rPr>
              <a:t>11 towns listed as non mature: </a:t>
            </a:r>
            <a:r>
              <a:rPr lang="en-GB" sz="1050">
                <a:solidFill>
                  <a:srgbClr val="595959"/>
                </a:solidFill>
                <a:highlight>
                  <a:srgbClr val="FFFFFF"/>
                </a:highlight>
              </a:rPr>
              <a:t>Bukit Batok, Bukit Panjang, Choa Chu Kang, Hougang, Jurong, Punggol, Sembawang, Sengkang, Tengah, Woodlands, Yishun.</a:t>
            </a:r>
            <a:endParaRPr sz="1050">
              <a:solidFill>
                <a:srgbClr val="595959"/>
              </a:solidFill>
              <a:highlight>
                <a:srgbClr val="FFFFFF"/>
              </a:highlight>
            </a:endParaRPr>
          </a:p>
          <a:p>
            <a:pPr indent="0" lvl="0" marL="0" rtl="0" algn="l">
              <a:spcBef>
                <a:spcPts val="0"/>
              </a:spcBef>
              <a:spcAft>
                <a:spcPts val="0"/>
              </a:spcAft>
              <a:buNone/>
            </a:pPr>
            <a:r>
              <a:rPr lang="en-GB" sz="1050">
                <a:solidFill>
                  <a:srgbClr val="595959"/>
                </a:solidFill>
                <a:highlight>
                  <a:srgbClr val="FFFFFF"/>
                </a:highlight>
              </a:rPr>
              <a:t>15 towns are listed as mature: Ang Mo Kio, Bedok, Bishan, Bukit Merah, Bukit Timah, Central, Clementi, Geylang, Kallang/Whampoa, Marine Parade, Pasir Ris, Queenstown, Serangoon, Tampines, Toa Payoh.</a:t>
            </a:r>
            <a:endParaRPr sz="1050">
              <a:solidFill>
                <a:srgbClr val="595959"/>
              </a:solidFill>
              <a:highlight>
                <a:srgbClr val="FFFFFF"/>
              </a:highlight>
            </a:endParaRPr>
          </a:p>
          <a:p>
            <a:pPr indent="0" lvl="0" marL="0" rtl="0" algn="l">
              <a:spcBef>
                <a:spcPts val="0"/>
              </a:spcBef>
              <a:spcAft>
                <a:spcPts val="0"/>
              </a:spcAft>
              <a:buNone/>
            </a:pPr>
            <a:r>
              <a:t/>
            </a:r>
            <a:endParaRPr sz="1050">
              <a:solidFill>
                <a:srgbClr val="595959"/>
              </a:solidFill>
              <a:highlight>
                <a:srgbClr val="FFFFFF"/>
              </a:highlight>
            </a:endParaRPr>
          </a:p>
          <a:p>
            <a:pPr indent="0" lvl="0" marL="0" rtl="0" algn="l">
              <a:spcBef>
                <a:spcPts val="0"/>
              </a:spcBef>
              <a:spcAft>
                <a:spcPts val="0"/>
              </a:spcAft>
              <a:buNone/>
            </a:pPr>
            <a:r>
              <a:t/>
            </a:r>
            <a:endParaRPr sz="1050">
              <a:solidFill>
                <a:srgbClr val="595959"/>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595959"/>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3e94e73f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3e94e73f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3e94e73f2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3e94e73f2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3e94e73f2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3e94e73f2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5d8e8ca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5d8e8ca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37d110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37d110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3e94e73f2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3e94e73f2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e94e73f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e94e73f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37d1107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37d1107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that median prices have remain relatively stable. Our model will be consistent over the next few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the maximum transaction </a:t>
            </a:r>
            <a:r>
              <a:rPr lang="en-GB"/>
              <a:t>price has been increasing over the years.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3963a8f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3963a8f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SY -&gt; Group by conditions (1) HDB Age/Lease Commencement Data (2) Flat type/Flat model/Full Flat Type  (3) Floor level - lower/mid/upper (4) Seasonality - Year/Month (5) Amenities mall nearest dist, mall 500m/1km/2km  etc.</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Ben -&gt; Check correlations with resale price -&gt; had 2 initial models (floor_area_sqm, planning_area, block_type) and (full_flat_type, planning_area, block_type) -&gt; Second model better about 65’000 vs 80’000 RMSE -&gt; 3rd model consider interactions with flat type -&gt; 3rd model 69’000 RMSE but can explain more.</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Ken -&gt; Check correlations with resale price -&gt; based on correlation coefficients, select those with R-value &gt; 0.5 -&gt;  groupby town/flat model and rank the top 10 prices -&gt; top 5 towns coming from mature estates -&gt; further look into features with 0.3 &lt; R-value &lt; 0.5 -&gt; feature engineer some of them into new features(mature estate, remaining lease yrs of flat) -&gt; passed into 1st model -&gt; rinse and repeat for features with 0.1 &lt; R-value &lt; 0.3 when designing 2nd model</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963a8fc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3963a8fc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that the transacted prices across the island are not equally distributed. Generally, central and southern regions have more expensive resale flats.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3e94e73f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3e94e73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Top 5 towns with the most expensive HDB resale prices are located at Mature Estates. AMK, Geylang, Bedok, Toa Payoh are mature estates with much lower median price, spectaculate due to consisting mainly of older flat types dragging down the overall price. 9/10 of top 10 towns with highest median prices come from mature estates(except Punggol)</a:t>
            </a:r>
            <a:endParaRPr/>
          </a:p>
          <a:p>
            <a:pPr indent="0" lvl="0" marL="0" rtl="0" algn="l">
              <a:spcBef>
                <a:spcPts val="0"/>
              </a:spcBef>
              <a:spcAft>
                <a:spcPts val="0"/>
              </a:spcAft>
              <a:buClr>
                <a:schemeClr val="dk1"/>
              </a:buClr>
              <a:buSzPts val="1100"/>
              <a:buFont typeface="Arial"/>
              <a:buNone/>
            </a:pPr>
            <a:r>
              <a:rPr lang="en-GB" sz="1050">
                <a:solidFill>
                  <a:srgbClr val="595959"/>
                </a:solidFill>
              </a:rPr>
              <a:t>11 towns listed as non mature: </a:t>
            </a:r>
            <a:r>
              <a:rPr lang="en-GB" sz="1050">
                <a:solidFill>
                  <a:srgbClr val="595959"/>
                </a:solidFill>
                <a:highlight>
                  <a:srgbClr val="FFFFFF"/>
                </a:highlight>
              </a:rPr>
              <a:t>Bukit Batok, Bukit Panjang, Choa Chu Kang, Hougang, Jurong, Punggol, Sembawang, Sengkang, Tengah, Woodlands, Yishun.</a:t>
            </a:r>
            <a:endParaRPr sz="1050">
              <a:solidFill>
                <a:srgbClr val="595959"/>
              </a:solidFill>
              <a:highlight>
                <a:srgbClr val="FFFFFF"/>
              </a:highlight>
            </a:endParaRPr>
          </a:p>
          <a:p>
            <a:pPr indent="0" lvl="0" marL="0" rtl="0" algn="l">
              <a:spcBef>
                <a:spcPts val="0"/>
              </a:spcBef>
              <a:spcAft>
                <a:spcPts val="0"/>
              </a:spcAft>
              <a:buClr>
                <a:schemeClr val="dk1"/>
              </a:buClr>
              <a:buSzPts val="1100"/>
              <a:buFont typeface="Arial"/>
              <a:buNone/>
            </a:pPr>
            <a:r>
              <a:rPr lang="en-GB" sz="1050">
                <a:solidFill>
                  <a:srgbClr val="595959"/>
                </a:solidFill>
                <a:highlight>
                  <a:srgbClr val="FFFFFF"/>
                </a:highlight>
              </a:rPr>
              <a:t>15 towns are listed as mature: Ang Mo Kio, Bedok, Bishan, Bukit Merah, Bukit Timah, Central, Clementi, Geylang, Kallang/Whampoa, Marine Parade, Pasir Ris, Queenstown, Serangoon, Tampines, Toa Payoh.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2965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Market Your HDB Flat?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DSI 35:</a:t>
            </a:r>
            <a:endParaRPr/>
          </a:p>
          <a:p>
            <a:pPr indent="0" lvl="0" marL="0" rtl="0" algn="l">
              <a:spcBef>
                <a:spcPts val="0"/>
              </a:spcBef>
              <a:spcAft>
                <a:spcPts val="0"/>
              </a:spcAft>
              <a:buNone/>
            </a:pPr>
            <a:r>
              <a:rPr lang="en-GB"/>
              <a:t>Benedict - Kenneth - Shuying</a:t>
            </a:r>
            <a:endParaRPr/>
          </a:p>
        </p:txBody>
      </p:sp>
      <p:pic>
        <p:nvPicPr>
          <p:cNvPr id="88" name="Google Shape;88;p13"/>
          <p:cNvPicPr preferRelativeResize="0"/>
          <p:nvPr/>
        </p:nvPicPr>
        <p:blipFill>
          <a:blip r:embed="rId3">
            <a:alphaModFix/>
          </a:blip>
          <a:stretch>
            <a:fillRect/>
          </a:stretch>
        </p:blipFill>
        <p:spPr>
          <a:xfrm>
            <a:off x="4166525" y="2295562"/>
            <a:ext cx="3775325" cy="2492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60000" y="54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a:t>Floor area is not everything</a:t>
            </a:r>
            <a:endParaRPr sz="2040"/>
          </a:p>
        </p:txBody>
      </p:sp>
      <p:pic>
        <p:nvPicPr>
          <p:cNvPr id="169" name="Google Shape;169;p22"/>
          <p:cNvPicPr preferRelativeResize="0"/>
          <p:nvPr/>
        </p:nvPicPr>
        <p:blipFill rotWithShape="1">
          <a:blip r:embed="rId3">
            <a:alphaModFix/>
          </a:blip>
          <a:srcRect b="5410" l="2562" r="0" t="0"/>
          <a:stretch/>
        </p:blipFill>
        <p:spPr>
          <a:xfrm>
            <a:off x="1802475" y="1312250"/>
            <a:ext cx="6047877" cy="3081799"/>
          </a:xfrm>
          <a:prstGeom prst="rect">
            <a:avLst/>
          </a:prstGeom>
          <a:noFill/>
          <a:ln>
            <a:noFill/>
          </a:ln>
        </p:spPr>
      </p:pic>
      <p:sp>
        <p:nvSpPr>
          <p:cNvPr id="170" name="Google Shape;170;p22"/>
          <p:cNvSpPr txBox="1"/>
          <p:nvPr/>
        </p:nvSpPr>
        <p:spPr>
          <a:xfrm>
            <a:off x="4101700" y="4394050"/>
            <a:ext cx="136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Floor Area (m</a:t>
            </a:r>
            <a:r>
              <a:rPr baseline="30000" lang="en-GB" sz="1300">
                <a:latin typeface="Lato"/>
                <a:ea typeface="Lato"/>
                <a:cs typeface="Lato"/>
                <a:sym typeface="Lato"/>
              </a:rPr>
              <a:t>2</a:t>
            </a:r>
            <a:r>
              <a:rPr lang="en-GB" sz="1300">
                <a:latin typeface="Lato"/>
                <a:ea typeface="Lato"/>
                <a:cs typeface="Lato"/>
                <a:sym typeface="Lato"/>
              </a:rPr>
              <a:t>)</a:t>
            </a:r>
            <a:endParaRPr sz="1300">
              <a:latin typeface="Lato"/>
              <a:ea typeface="Lato"/>
              <a:cs typeface="Lato"/>
              <a:sym typeface="Lato"/>
            </a:endParaRPr>
          </a:p>
        </p:txBody>
      </p:sp>
      <p:sp>
        <p:nvSpPr>
          <p:cNvPr id="171" name="Google Shape;171;p22"/>
          <p:cNvSpPr txBox="1"/>
          <p:nvPr/>
        </p:nvSpPr>
        <p:spPr>
          <a:xfrm>
            <a:off x="623400" y="2279250"/>
            <a:ext cx="377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Resale Prices</a:t>
            </a:r>
            <a:endParaRPr sz="1300">
              <a:latin typeface="Lato"/>
              <a:ea typeface="Lato"/>
              <a:cs typeface="Lato"/>
              <a:sym typeface="Lato"/>
            </a:endParaRPr>
          </a:p>
          <a:p>
            <a:pPr indent="0" lvl="0" marL="0" rtl="0" algn="l">
              <a:spcBef>
                <a:spcPts val="0"/>
              </a:spcBef>
              <a:spcAft>
                <a:spcPts val="0"/>
              </a:spcAft>
              <a:buNone/>
            </a:pPr>
            <a:r>
              <a:rPr lang="en-GB" sz="1300">
                <a:latin typeface="Lato"/>
                <a:ea typeface="Lato"/>
                <a:cs typeface="Lato"/>
                <a:sym typeface="Lato"/>
              </a:rPr>
              <a:t>(’00, 000 SGD)</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60000" y="54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Terrace/Masionette/5 Rooms are worth more</a:t>
            </a:r>
            <a:endParaRPr/>
          </a:p>
        </p:txBody>
      </p:sp>
      <p:pic>
        <p:nvPicPr>
          <p:cNvPr id="177" name="Google Shape;177;p23"/>
          <p:cNvPicPr preferRelativeResize="0"/>
          <p:nvPr/>
        </p:nvPicPr>
        <p:blipFill>
          <a:blip r:embed="rId3">
            <a:alphaModFix/>
          </a:blip>
          <a:stretch>
            <a:fillRect/>
          </a:stretch>
        </p:blipFill>
        <p:spPr>
          <a:xfrm>
            <a:off x="729450" y="1352600"/>
            <a:ext cx="6802351" cy="3331325"/>
          </a:xfrm>
          <a:prstGeom prst="rect">
            <a:avLst/>
          </a:prstGeom>
          <a:noFill/>
          <a:ln>
            <a:noFill/>
          </a:ln>
        </p:spPr>
      </p:pic>
      <p:sp>
        <p:nvSpPr>
          <p:cNvPr id="178" name="Google Shape;178;p23"/>
          <p:cNvSpPr txBox="1"/>
          <p:nvPr/>
        </p:nvSpPr>
        <p:spPr>
          <a:xfrm>
            <a:off x="909175" y="4645100"/>
            <a:ext cx="268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Lato"/>
                <a:ea typeface="Lato"/>
                <a:cs typeface="Lato"/>
                <a:sym typeface="Lato"/>
              </a:rPr>
              <a:t>Compared to regular flat types</a:t>
            </a:r>
            <a:endParaRPr sz="1000">
              <a:latin typeface="Lato"/>
              <a:ea typeface="Lato"/>
              <a:cs typeface="Lato"/>
              <a:sym typeface="Lato"/>
            </a:endParaRPr>
          </a:p>
        </p:txBody>
      </p:sp>
      <p:sp>
        <p:nvSpPr>
          <p:cNvPr id="179" name="Google Shape;179;p23"/>
          <p:cNvSpPr/>
          <p:nvPr/>
        </p:nvSpPr>
        <p:spPr>
          <a:xfrm>
            <a:off x="1906725" y="2138850"/>
            <a:ext cx="1685400" cy="240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906725" y="2664300"/>
            <a:ext cx="1685400" cy="240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1031150" y="3239500"/>
            <a:ext cx="2560800" cy="240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1239875" y="2435700"/>
            <a:ext cx="2352300" cy="176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52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24"/>
          <p:cNvSpPr txBox="1"/>
          <p:nvPr/>
        </p:nvSpPr>
        <p:spPr>
          <a:xfrm>
            <a:off x="311700" y="1965025"/>
            <a:ext cx="3589500" cy="1046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Hey Simon!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You should advertise the type of 5 Room!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It will surely bring up the price!</a:t>
            </a:r>
            <a:endParaRPr>
              <a:latin typeface="Lato"/>
              <a:ea typeface="Lato"/>
              <a:cs typeface="Lato"/>
              <a:sym typeface="Lato"/>
            </a:endParaRPr>
          </a:p>
        </p:txBody>
      </p:sp>
      <p:pic>
        <p:nvPicPr>
          <p:cNvPr id="189" name="Google Shape;189;p24"/>
          <p:cNvPicPr preferRelativeResize="0"/>
          <p:nvPr/>
        </p:nvPicPr>
        <p:blipFill>
          <a:blip r:embed="rId3">
            <a:alphaModFix/>
          </a:blip>
          <a:stretch>
            <a:fillRect/>
          </a:stretch>
        </p:blipFill>
        <p:spPr>
          <a:xfrm>
            <a:off x="5502125" y="2055100"/>
            <a:ext cx="3330176" cy="2919450"/>
          </a:xfrm>
          <a:prstGeom prst="rect">
            <a:avLst/>
          </a:prstGeom>
          <a:noFill/>
          <a:ln>
            <a:noFill/>
          </a:ln>
        </p:spPr>
      </p:pic>
      <p:grpSp>
        <p:nvGrpSpPr>
          <p:cNvPr id="190" name="Google Shape;190;p24"/>
          <p:cNvGrpSpPr/>
          <p:nvPr/>
        </p:nvGrpSpPr>
        <p:grpSpPr>
          <a:xfrm>
            <a:off x="1149900" y="3122375"/>
            <a:ext cx="1858540" cy="1852175"/>
            <a:chOff x="152400" y="3138925"/>
            <a:chExt cx="1858540" cy="1852175"/>
          </a:xfrm>
        </p:grpSpPr>
        <p:pic>
          <p:nvPicPr>
            <p:cNvPr id="191" name="Google Shape;191;p24"/>
            <p:cNvPicPr preferRelativeResize="0"/>
            <p:nvPr/>
          </p:nvPicPr>
          <p:blipFill>
            <a:blip r:embed="rId4">
              <a:alphaModFix/>
            </a:blip>
            <a:stretch>
              <a:fillRect/>
            </a:stretch>
          </p:blipFill>
          <p:spPr>
            <a:xfrm>
              <a:off x="152400" y="3138925"/>
              <a:ext cx="1858540" cy="1852175"/>
            </a:xfrm>
            <a:prstGeom prst="rect">
              <a:avLst/>
            </a:prstGeom>
            <a:noFill/>
            <a:ln>
              <a:noFill/>
            </a:ln>
          </p:spPr>
        </p:pic>
        <p:sp>
          <p:nvSpPr>
            <p:cNvPr id="192" name="Google Shape;192;p24"/>
            <p:cNvSpPr txBox="1"/>
            <p:nvPr/>
          </p:nvSpPr>
          <p:spPr>
            <a:xfrm>
              <a:off x="663200" y="3879775"/>
              <a:ext cx="348300" cy="615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latin typeface="Lato"/>
                  <a:ea typeface="Lato"/>
                  <a:cs typeface="Lato"/>
                  <a:sym typeface="Lato"/>
                </a:rPr>
                <a:t>L.L.</a:t>
              </a:r>
              <a:endParaRPr>
                <a:solidFill>
                  <a:srgbClr val="CC0000"/>
                </a:solidFill>
                <a:latin typeface="Lato"/>
                <a:ea typeface="Lato"/>
                <a:cs typeface="Lato"/>
                <a:sym typeface="La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60000" y="54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Amenities - Lesser significance</a:t>
            </a:r>
            <a:endParaRPr/>
          </a:p>
        </p:txBody>
      </p:sp>
      <p:pic>
        <p:nvPicPr>
          <p:cNvPr id="198" name="Google Shape;198;p25"/>
          <p:cNvPicPr preferRelativeResize="0"/>
          <p:nvPr/>
        </p:nvPicPr>
        <p:blipFill>
          <a:blip r:embed="rId3">
            <a:alphaModFix/>
          </a:blip>
          <a:stretch>
            <a:fillRect/>
          </a:stretch>
        </p:blipFill>
        <p:spPr>
          <a:xfrm>
            <a:off x="727650" y="1382275"/>
            <a:ext cx="5400076" cy="3392825"/>
          </a:xfrm>
          <a:prstGeom prst="rect">
            <a:avLst/>
          </a:prstGeom>
          <a:noFill/>
          <a:ln>
            <a:noFill/>
          </a:ln>
        </p:spPr>
      </p:pic>
      <p:sp>
        <p:nvSpPr>
          <p:cNvPr id="199" name="Google Shape;199;p25"/>
          <p:cNvSpPr txBox="1"/>
          <p:nvPr/>
        </p:nvSpPr>
        <p:spPr>
          <a:xfrm>
            <a:off x="6830975" y="1308575"/>
            <a:ext cx="1818900" cy="1046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Don’t waste your space saying it’s close to MRT, malls, or hawker centres</a:t>
            </a:r>
            <a:endParaRPr>
              <a:latin typeface="Lato"/>
              <a:ea typeface="Lato"/>
              <a:cs typeface="Lato"/>
              <a:sym typeface="Lato"/>
            </a:endParaRPr>
          </a:p>
        </p:txBody>
      </p:sp>
      <p:grpSp>
        <p:nvGrpSpPr>
          <p:cNvPr id="200" name="Google Shape;200;p25"/>
          <p:cNvGrpSpPr/>
          <p:nvPr/>
        </p:nvGrpSpPr>
        <p:grpSpPr>
          <a:xfrm>
            <a:off x="6811150" y="2554525"/>
            <a:ext cx="1858540" cy="1852175"/>
            <a:chOff x="152400" y="3138925"/>
            <a:chExt cx="1858540" cy="1852175"/>
          </a:xfrm>
        </p:grpSpPr>
        <p:pic>
          <p:nvPicPr>
            <p:cNvPr id="201" name="Google Shape;201;p25"/>
            <p:cNvPicPr preferRelativeResize="0"/>
            <p:nvPr/>
          </p:nvPicPr>
          <p:blipFill>
            <a:blip r:embed="rId4">
              <a:alphaModFix/>
            </a:blip>
            <a:stretch>
              <a:fillRect/>
            </a:stretch>
          </p:blipFill>
          <p:spPr>
            <a:xfrm>
              <a:off x="152400" y="3138925"/>
              <a:ext cx="1858540" cy="1852175"/>
            </a:xfrm>
            <a:prstGeom prst="rect">
              <a:avLst/>
            </a:prstGeom>
            <a:noFill/>
            <a:ln>
              <a:noFill/>
            </a:ln>
          </p:spPr>
        </p:pic>
        <p:sp>
          <p:nvSpPr>
            <p:cNvPr id="202" name="Google Shape;202;p25"/>
            <p:cNvSpPr txBox="1"/>
            <p:nvPr/>
          </p:nvSpPr>
          <p:spPr>
            <a:xfrm>
              <a:off x="663200" y="3879775"/>
              <a:ext cx="348300" cy="615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latin typeface="Lato"/>
                  <a:ea typeface="Lato"/>
                  <a:cs typeface="Lato"/>
                  <a:sym typeface="Lato"/>
                </a:rPr>
                <a:t>L.L.</a:t>
              </a:r>
              <a:endParaRPr>
                <a:solidFill>
                  <a:srgbClr val="CC0000"/>
                </a:solidFill>
                <a:latin typeface="Lato"/>
                <a:ea typeface="Lato"/>
                <a:cs typeface="Lato"/>
                <a:sym typeface="La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6"/>
          <p:cNvGrpSpPr/>
          <p:nvPr/>
        </p:nvGrpSpPr>
        <p:grpSpPr>
          <a:xfrm>
            <a:off x="6811150" y="2554525"/>
            <a:ext cx="1858540" cy="1852175"/>
            <a:chOff x="152400" y="3138925"/>
            <a:chExt cx="1858540" cy="1852175"/>
          </a:xfrm>
        </p:grpSpPr>
        <p:pic>
          <p:nvPicPr>
            <p:cNvPr id="208" name="Google Shape;208;p26"/>
            <p:cNvPicPr preferRelativeResize="0"/>
            <p:nvPr/>
          </p:nvPicPr>
          <p:blipFill>
            <a:blip r:embed="rId3">
              <a:alphaModFix/>
            </a:blip>
            <a:stretch>
              <a:fillRect/>
            </a:stretch>
          </p:blipFill>
          <p:spPr>
            <a:xfrm>
              <a:off x="152400" y="3138925"/>
              <a:ext cx="1858540" cy="1852175"/>
            </a:xfrm>
            <a:prstGeom prst="rect">
              <a:avLst/>
            </a:prstGeom>
            <a:noFill/>
            <a:ln>
              <a:noFill/>
            </a:ln>
          </p:spPr>
        </p:pic>
        <p:sp>
          <p:nvSpPr>
            <p:cNvPr id="209" name="Google Shape;209;p26"/>
            <p:cNvSpPr txBox="1"/>
            <p:nvPr/>
          </p:nvSpPr>
          <p:spPr>
            <a:xfrm>
              <a:off x="663200" y="3879775"/>
              <a:ext cx="348300" cy="615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latin typeface="Lato"/>
                  <a:ea typeface="Lato"/>
                  <a:cs typeface="Lato"/>
                  <a:sym typeface="Lato"/>
                </a:rPr>
                <a:t>L.L.</a:t>
              </a:r>
              <a:endParaRPr>
                <a:solidFill>
                  <a:srgbClr val="CC0000"/>
                </a:solidFill>
                <a:latin typeface="Lato"/>
                <a:ea typeface="Lato"/>
                <a:cs typeface="Lato"/>
                <a:sym typeface="Lato"/>
              </a:endParaRPr>
            </a:p>
          </p:txBody>
        </p:sp>
      </p:grpSp>
      <p:pic>
        <p:nvPicPr>
          <p:cNvPr id="210" name="Google Shape;210;p26"/>
          <p:cNvPicPr preferRelativeResize="0"/>
          <p:nvPr/>
        </p:nvPicPr>
        <p:blipFill>
          <a:blip r:embed="rId4">
            <a:alphaModFix/>
          </a:blip>
          <a:stretch>
            <a:fillRect/>
          </a:stretch>
        </p:blipFill>
        <p:spPr>
          <a:xfrm>
            <a:off x="1874065" y="1097850"/>
            <a:ext cx="4495409" cy="3549810"/>
          </a:xfrm>
          <a:prstGeom prst="rect">
            <a:avLst/>
          </a:prstGeom>
          <a:noFill/>
          <a:ln>
            <a:noFill/>
          </a:ln>
        </p:spPr>
      </p:pic>
      <p:sp>
        <p:nvSpPr>
          <p:cNvPr id="211" name="Google Shape;211;p26"/>
          <p:cNvSpPr/>
          <p:nvPr/>
        </p:nvSpPr>
        <p:spPr>
          <a:xfrm>
            <a:off x="2020975" y="1978800"/>
            <a:ext cx="4188000" cy="1026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60000" y="540000"/>
            <a:ext cx="864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Inherent flat attributes, greatest impact on resale price</a:t>
            </a:r>
            <a:endParaRPr/>
          </a:p>
        </p:txBody>
      </p:sp>
      <p:graphicFrame>
        <p:nvGraphicFramePr>
          <p:cNvPr id="217" name="Google Shape;217;p27"/>
          <p:cNvGraphicFramePr/>
          <p:nvPr/>
        </p:nvGraphicFramePr>
        <p:xfrm>
          <a:off x="770825" y="1486800"/>
          <a:ext cx="3000000" cy="3000000"/>
        </p:xfrm>
        <a:graphic>
          <a:graphicData uri="http://schemas.openxmlformats.org/drawingml/2006/table">
            <a:tbl>
              <a:tblPr>
                <a:noFill/>
                <a:tableStyleId>{CAE10021-4959-4C3F-ADD6-AD5C9B6CC8F3}</a:tableStyleId>
              </a:tblPr>
              <a:tblGrid>
                <a:gridCol w="1364950"/>
                <a:gridCol w="945525"/>
              </a:tblGrid>
              <a:tr h="364725">
                <a:tc>
                  <a:txBody>
                    <a:bodyPr/>
                    <a:lstStyle/>
                    <a:p>
                      <a:pPr indent="0" lvl="0" marL="0" rtl="0" algn="l">
                        <a:spcBef>
                          <a:spcPts val="0"/>
                        </a:spcBef>
                        <a:spcAft>
                          <a:spcPts val="0"/>
                        </a:spcAft>
                        <a:buNone/>
                      </a:pPr>
                      <a:r>
                        <a:rPr b="1" lang="en-GB">
                          <a:solidFill>
                            <a:schemeClr val="dk1"/>
                          </a:solidFill>
                        </a:rPr>
                        <a:t>Flat Size</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 Every 100 sqft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+$30k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18" name="Google Shape;218;p27"/>
          <p:cNvGraphicFramePr/>
          <p:nvPr/>
        </p:nvGraphicFramePr>
        <p:xfrm>
          <a:off x="523275" y="2690825"/>
          <a:ext cx="3000000" cy="3000000"/>
        </p:xfrm>
        <a:graphic>
          <a:graphicData uri="http://schemas.openxmlformats.org/drawingml/2006/table">
            <a:tbl>
              <a:tblPr>
                <a:noFill/>
                <a:tableStyleId>{CAE10021-4959-4C3F-ADD6-AD5C9B6CC8F3}</a:tableStyleId>
              </a:tblPr>
              <a:tblGrid>
                <a:gridCol w="1459325"/>
                <a:gridCol w="851150"/>
              </a:tblGrid>
              <a:tr h="381000">
                <a:tc>
                  <a:txBody>
                    <a:bodyPr/>
                    <a:lstStyle/>
                    <a:p>
                      <a:pPr indent="0" lvl="0" marL="0" rtl="0" algn="l">
                        <a:spcBef>
                          <a:spcPts val="0"/>
                        </a:spcBef>
                        <a:spcAft>
                          <a:spcPts val="0"/>
                        </a:spcAft>
                        <a:buNone/>
                      </a:pPr>
                      <a:r>
                        <a:rPr b="1" lang="en-GB">
                          <a:solidFill>
                            <a:schemeClr val="dk1"/>
                          </a:solidFill>
                        </a:rPr>
                        <a:t>Flat Location</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Southwest/East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a:t>
                      </a:r>
                      <a:r>
                        <a:rPr lang="en-GB" sz="1200">
                          <a:latin typeface="Lato"/>
                          <a:ea typeface="Lato"/>
                          <a:cs typeface="Lato"/>
                          <a:sym typeface="Lato"/>
                        </a:rPr>
                        <a:t>$100k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North</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-$100k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19" name="Google Shape;219;p27"/>
          <p:cNvGraphicFramePr/>
          <p:nvPr/>
        </p:nvGraphicFramePr>
        <p:xfrm>
          <a:off x="3302925" y="1475488"/>
          <a:ext cx="3000000" cy="3000000"/>
        </p:xfrm>
        <a:graphic>
          <a:graphicData uri="http://schemas.openxmlformats.org/drawingml/2006/table">
            <a:tbl>
              <a:tblPr>
                <a:noFill/>
                <a:tableStyleId>{CAE10021-4959-4C3F-ADD6-AD5C9B6CC8F3}</a:tableStyleId>
              </a:tblPr>
              <a:tblGrid>
                <a:gridCol w="1832150"/>
                <a:gridCol w="845375"/>
              </a:tblGrid>
              <a:tr h="427500">
                <a:tc gridSpan="2">
                  <a:txBody>
                    <a:bodyPr/>
                    <a:lstStyle/>
                    <a:p>
                      <a:pPr indent="0" lvl="0" marL="0" rtl="0" algn="l">
                        <a:spcBef>
                          <a:spcPts val="0"/>
                        </a:spcBef>
                        <a:spcAft>
                          <a:spcPts val="0"/>
                        </a:spcAft>
                        <a:buNone/>
                      </a:pPr>
                      <a:r>
                        <a:rPr b="1" lang="en-GB">
                          <a:solidFill>
                            <a:schemeClr val="dk1"/>
                          </a:solidFill>
                        </a:rPr>
                        <a:t>Flat Model (vs 5rm std AMK)</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327750">
                <a:tc>
                  <a:txBody>
                    <a:bodyPr/>
                    <a:lstStyle/>
                    <a:p>
                      <a:pPr indent="0" lvl="0" marL="0" rtl="0" algn="l">
                        <a:spcBef>
                          <a:spcPts val="0"/>
                        </a:spcBef>
                        <a:spcAft>
                          <a:spcPts val="0"/>
                        </a:spcAft>
                        <a:buNone/>
                      </a:pPr>
                      <a:r>
                        <a:rPr lang="en-GB" sz="1200">
                          <a:latin typeface="Lato"/>
                          <a:ea typeface="Lato"/>
                          <a:cs typeface="Lato"/>
                          <a:sym typeface="Lato"/>
                        </a:rPr>
                        <a:t>Premium Apartment Loft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+$355k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7750">
                <a:tc>
                  <a:txBody>
                    <a:bodyPr/>
                    <a:lstStyle/>
                    <a:p>
                      <a:pPr indent="0" lvl="0" marL="0" rtl="0" algn="l">
                        <a:spcBef>
                          <a:spcPts val="0"/>
                        </a:spcBef>
                        <a:spcAft>
                          <a:spcPts val="0"/>
                        </a:spcAft>
                        <a:buNone/>
                      </a:pPr>
                      <a:r>
                        <a:rPr lang="en-GB" sz="1200">
                          <a:latin typeface="Lato"/>
                          <a:ea typeface="Lato"/>
                          <a:cs typeface="Lato"/>
                          <a:sym typeface="Lato"/>
                        </a:rPr>
                        <a:t>Type S2</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+$275k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7750">
                <a:tc>
                  <a:txBody>
                    <a:bodyPr/>
                    <a:lstStyle/>
                    <a:p>
                      <a:pPr indent="0" lvl="0" marL="0" rtl="0" algn="l">
                        <a:spcBef>
                          <a:spcPts val="0"/>
                        </a:spcBef>
                        <a:spcAft>
                          <a:spcPts val="0"/>
                        </a:spcAft>
                        <a:buNone/>
                      </a:pPr>
                      <a:r>
                        <a:rPr lang="en-GB" sz="1200">
                          <a:latin typeface="Lato"/>
                          <a:ea typeface="Lato"/>
                          <a:cs typeface="Lato"/>
                          <a:sym typeface="Lato"/>
                        </a:rPr>
                        <a:t>DBSS</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+$257k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7750">
                <a:tc>
                  <a:txBody>
                    <a:bodyPr/>
                    <a:lstStyle/>
                    <a:p>
                      <a:pPr indent="0" lvl="0" marL="0" rtl="0" algn="l">
                        <a:spcBef>
                          <a:spcPts val="0"/>
                        </a:spcBef>
                        <a:spcAft>
                          <a:spcPts val="0"/>
                        </a:spcAft>
                        <a:buNone/>
                      </a:pPr>
                      <a:r>
                        <a:rPr lang="en-GB" sz="1200">
                          <a:latin typeface="Lato"/>
                          <a:ea typeface="Lato"/>
                          <a:cs typeface="Lato"/>
                          <a:sym typeface="Lato"/>
                        </a:rPr>
                        <a:t>Improved Maisonette</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+$170k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7750">
                <a:tc>
                  <a:txBody>
                    <a:bodyPr/>
                    <a:lstStyle/>
                    <a:p>
                      <a:pPr indent="0" lvl="0" marL="0" rtl="0" algn="l">
                        <a:spcBef>
                          <a:spcPts val="0"/>
                        </a:spcBef>
                        <a:spcAft>
                          <a:spcPts val="0"/>
                        </a:spcAft>
                        <a:buNone/>
                      </a:pPr>
                      <a:r>
                        <a:rPr lang="en-GB" sz="1200">
                          <a:latin typeface="Lato"/>
                          <a:ea typeface="Lato"/>
                          <a:cs typeface="Lato"/>
                          <a:sym typeface="Lato"/>
                        </a:rPr>
                        <a:t>Adjoint</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+$56k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7750">
                <a:tc>
                  <a:txBody>
                    <a:bodyPr/>
                    <a:lstStyle/>
                    <a:p>
                      <a:pPr indent="0" lvl="0" marL="0" rtl="0" algn="l">
                        <a:spcBef>
                          <a:spcPts val="0"/>
                        </a:spcBef>
                        <a:spcAft>
                          <a:spcPts val="0"/>
                        </a:spcAft>
                        <a:buNone/>
                      </a:pPr>
                      <a:r>
                        <a:rPr lang="en-GB" sz="1200">
                          <a:latin typeface="Lato"/>
                          <a:ea typeface="Lato"/>
                          <a:cs typeface="Lato"/>
                          <a:sym typeface="Lato"/>
                        </a:rPr>
                        <a:t>Improved</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+$19k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20" name="Google Shape;220;p27"/>
          <p:cNvGraphicFramePr/>
          <p:nvPr/>
        </p:nvGraphicFramePr>
        <p:xfrm>
          <a:off x="6531875" y="1491138"/>
          <a:ext cx="3000000" cy="3000000"/>
        </p:xfrm>
        <a:graphic>
          <a:graphicData uri="http://schemas.openxmlformats.org/drawingml/2006/table">
            <a:tbl>
              <a:tblPr>
                <a:noFill/>
                <a:tableStyleId>{CAE10021-4959-4C3F-ADD6-AD5C9B6CC8F3}</a:tableStyleId>
              </a:tblPr>
              <a:tblGrid>
                <a:gridCol w="1183125"/>
                <a:gridCol w="1483900"/>
              </a:tblGrid>
              <a:tr h="259875">
                <a:tc gridSpan="2">
                  <a:txBody>
                    <a:bodyPr/>
                    <a:lstStyle/>
                    <a:p>
                      <a:pPr indent="0" lvl="0" marL="0" rtl="0" algn="l">
                        <a:spcBef>
                          <a:spcPts val="0"/>
                        </a:spcBef>
                        <a:spcAft>
                          <a:spcPts val="0"/>
                        </a:spcAft>
                        <a:buNone/>
                      </a:pPr>
                      <a:r>
                        <a:rPr b="1" lang="en-GB">
                          <a:solidFill>
                            <a:schemeClr val="dk1"/>
                          </a:solidFill>
                        </a:rPr>
                        <a:t>Flat Type (vs 3 rm affordable)</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GB" sz="1200">
                          <a:latin typeface="Lato"/>
                          <a:ea typeface="Lato"/>
                          <a:cs typeface="Lato"/>
                          <a:sym typeface="Lato"/>
                        </a:rPr>
                        <a:t>Executive</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+$78k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5-room</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+$76k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4-room</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a:t>
                      </a:r>
                      <a:r>
                        <a:rPr lang="en-GB" sz="1200">
                          <a:latin typeface="Lato"/>
                          <a:ea typeface="Lato"/>
                          <a:cs typeface="Lato"/>
                          <a:sym typeface="Lato"/>
                        </a:rPr>
                        <a:t>$52k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latin typeface="Lato"/>
                          <a:ea typeface="Lato"/>
                          <a:cs typeface="Lato"/>
                          <a:sym typeface="Lato"/>
                        </a:rPr>
                        <a:t>2-room</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 </a:t>
                      </a:r>
                      <a:r>
                        <a:rPr lang="en-GB" sz="1200">
                          <a:latin typeface="Lato"/>
                          <a:ea typeface="Lato"/>
                          <a:cs typeface="Lato"/>
                          <a:sym typeface="Lato"/>
                        </a:rPr>
                        <a:t>$81k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21" name="Google Shape;221;p27"/>
          <p:cNvPicPr preferRelativeResize="0"/>
          <p:nvPr/>
        </p:nvPicPr>
        <p:blipFill>
          <a:blip r:embed="rId3">
            <a:alphaModFix/>
          </a:blip>
          <a:stretch>
            <a:fillRect/>
          </a:stretch>
        </p:blipFill>
        <p:spPr>
          <a:xfrm>
            <a:off x="131475" y="2624873"/>
            <a:ext cx="431069" cy="517275"/>
          </a:xfrm>
          <a:prstGeom prst="rect">
            <a:avLst/>
          </a:prstGeom>
          <a:noFill/>
          <a:ln>
            <a:noFill/>
          </a:ln>
        </p:spPr>
      </p:pic>
      <p:pic>
        <p:nvPicPr>
          <p:cNvPr id="222" name="Google Shape;222;p27"/>
          <p:cNvPicPr preferRelativeResize="0"/>
          <p:nvPr/>
        </p:nvPicPr>
        <p:blipFill>
          <a:blip r:embed="rId4">
            <a:alphaModFix/>
          </a:blip>
          <a:stretch>
            <a:fillRect/>
          </a:stretch>
        </p:blipFill>
        <p:spPr>
          <a:xfrm>
            <a:off x="2954500" y="1444000"/>
            <a:ext cx="356800" cy="535200"/>
          </a:xfrm>
          <a:prstGeom prst="rect">
            <a:avLst/>
          </a:prstGeom>
          <a:noFill/>
          <a:ln>
            <a:noFill/>
          </a:ln>
        </p:spPr>
      </p:pic>
      <p:pic>
        <p:nvPicPr>
          <p:cNvPr id="223" name="Google Shape;223;p27"/>
          <p:cNvPicPr preferRelativeResize="0"/>
          <p:nvPr/>
        </p:nvPicPr>
        <p:blipFill>
          <a:blip r:embed="rId5">
            <a:alphaModFix/>
          </a:blip>
          <a:stretch>
            <a:fillRect/>
          </a:stretch>
        </p:blipFill>
        <p:spPr>
          <a:xfrm>
            <a:off x="69187" y="1385950"/>
            <a:ext cx="701626" cy="792425"/>
          </a:xfrm>
          <a:prstGeom prst="rect">
            <a:avLst/>
          </a:prstGeom>
          <a:noFill/>
          <a:ln>
            <a:noFill/>
          </a:ln>
        </p:spPr>
      </p:pic>
      <p:pic>
        <p:nvPicPr>
          <p:cNvPr id="224" name="Google Shape;224;p27"/>
          <p:cNvPicPr preferRelativeResize="0"/>
          <p:nvPr/>
        </p:nvPicPr>
        <p:blipFill>
          <a:blip r:embed="rId6">
            <a:alphaModFix/>
          </a:blip>
          <a:stretch>
            <a:fillRect/>
          </a:stretch>
        </p:blipFill>
        <p:spPr>
          <a:xfrm>
            <a:off x="6120075" y="1452965"/>
            <a:ext cx="457988" cy="51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60000" y="540000"/>
            <a:ext cx="864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HDB block characteristics</a:t>
            </a:r>
            <a:r>
              <a:rPr lang="en-GB"/>
              <a:t> on resale price</a:t>
            </a:r>
            <a:endParaRPr/>
          </a:p>
        </p:txBody>
      </p:sp>
      <p:graphicFrame>
        <p:nvGraphicFramePr>
          <p:cNvPr id="230" name="Google Shape;230;p28"/>
          <p:cNvGraphicFramePr/>
          <p:nvPr/>
        </p:nvGraphicFramePr>
        <p:xfrm>
          <a:off x="834450" y="1795950"/>
          <a:ext cx="3000000" cy="3000000"/>
        </p:xfrm>
        <a:graphic>
          <a:graphicData uri="http://schemas.openxmlformats.org/drawingml/2006/table">
            <a:tbl>
              <a:tblPr>
                <a:noFill/>
                <a:tableStyleId>{CAE10021-4959-4C3F-ADD6-AD5C9B6CC8F3}</a:tableStyleId>
              </a:tblPr>
              <a:tblGrid>
                <a:gridCol w="1532725"/>
                <a:gridCol w="777750"/>
              </a:tblGrid>
              <a:tr h="364725">
                <a:tc gridSpan="2">
                  <a:txBody>
                    <a:bodyPr/>
                    <a:lstStyle/>
                    <a:p>
                      <a:pPr indent="0" lvl="0" marL="0" rtl="0" algn="l">
                        <a:spcBef>
                          <a:spcPts val="0"/>
                        </a:spcBef>
                        <a:spcAft>
                          <a:spcPts val="0"/>
                        </a:spcAft>
                        <a:buNone/>
                      </a:pPr>
                      <a:r>
                        <a:rPr b="1" lang="en-GB">
                          <a:solidFill>
                            <a:schemeClr val="dk1"/>
                          </a:solidFill>
                        </a:rPr>
                        <a:t>HDB Block Height</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GB" sz="1200">
                          <a:latin typeface="Lato"/>
                          <a:ea typeface="Lato"/>
                          <a:cs typeface="Lato"/>
                          <a:sym typeface="Lato"/>
                        </a:rPr>
                        <a:t>Every 3 floors</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+$18.5k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31" name="Google Shape;231;p28"/>
          <p:cNvGraphicFramePr/>
          <p:nvPr/>
        </p:nvGraphicFramePr>
        <p:xfrm>
          <a:off x="800800" y="3082075"/>
          <a:ext cx="3000000" cy="3000000"/>
        </p:xfrm>
        <a:graphic>
          <a:graphicData uri="http://schemas.openxmlformats.org/drawingml/2006/table">
            <a:tbl>
              <a:tblPr>
                <a:noFill/>
                <a:tableStyleId>{CAE10021-4959-4C3F-ADD6-AD5C9B6CC8F3}</a:tableStyleId>
              </a:tblPr>
              <a:tblGrid>
                <a:gridCol w="1459325"/>
                <a:gridCol w="851150"/>
              </a:tblGrid>
              <a:tr h="381000">
                <a:tc gridSpan="2">
                  <a:txBody>
                    <a:bodyPr/>
                    <a:lstStyle/>
                    <a:p>
                      <a:pPr indent="0" lvl="0" marL="0" rtl="0" algn="l">
                        <a:spcBef>
                          <a:spcPts val="0"/>
                        </a:spcBef>
                        <a:spcAft>
                          <a:spcPts val="0"/>
                        </a:spcAft>
                        <a:buNone/>
                      </a:pPr>
                      <a:r>
                        <a:rPr b="1" lang="en-GB">
                          <a:solidFill>
                            <a:schemeClr val="dk1"/>
                          </a:solidFill>
                        </a:rPr>
                        <a:t>Remaining lease</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GB" sz="1200">
                          <a:latin typeface="Lato"/>
                          <a:ea typeface="Lato"/>
                          <a:cs typeface="Lato"/>
                          <a:sym typeface="Lato"/>
                        </a:rPr>
                        <a:t>Every additional yr remaining</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Lato"/>
                          <a:ea typeface="Lato"/>
                          <a:cs typeface="Lato"/>
                          <a:sym typeface="Lato"/>
                        </a:rPr>
                        <a:t>+</a:t>
                      </a:r>
                      <a:r>
                        <a:rPr lang="en-GB" sz="1200">
                          <a:latin typeface="Lato"/>
                          <a:ea typeface="Lato"/>
                          <a:cs typeface="Lato"/>
                          <a:sym typeface="Lato"/>
                        </a:rPr>
                        <a:t>$47.4k</a:t>
                      </a:r>
                      <a:endParaRPr sz="1200">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32" name="Google Shape;232;p28"/>
          <p:cNvGraphicFramePr/>
          <p:nvPr/>
        </p:nvGraphicFramePr>
        <p:xfrm>
          <a:off x="4340600" y="1795950"/>
          <a:ext cx="3000000" cy="3000000"/>
        </p:xfrm>
        <a:graphic>
          <a:graphicData uri="http://schemas.openxmlformats.org/drawingml/2006/table">
            <a:tbl>
              <a:tblPr>
                <a:noFill/>
                <a:tableStyleId>{CAE10021-4959-4C3F-ADD6-AD5C9B6CC8F3}</a:tableStyleId>
              </a:tblPr>
              <a:tblGrid>
                <a:gridCol w="1285675"/>
                <a:gridCol w="382850"/>
                <a:gridCol w="712650"/>
              </a:tblGrid>
              <a:tr h="502900">
                <a:tc gridSpan="2">
                  <a:txBody>
                    <a:bodyPr/>
                    <a:lstStyle/>
                    <a:p>
                      <a:pPr indent="0" lvl="0" marL="0" rtl="0" algn="l">
                        <a:spcBef>
                          <a:spcPts val="0"/>
                        </a:spcBef>
                        <a:spcAft>
                          <a:spcPts val="0"/>
                        </a:spcAft>
                        <a:buNone/>
                      </a:pPr>
                      <a:r>
                        <a:rPr b="1" lang="en-GB">
                          <a:solidFill>
                            <a:schemeClr val="dk1"/>
                          </a:solidFill>
                        </a:rPr>
                        <a:t>Accessibility </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gridSpan="2">
                  <a:txBody>
                    <a:bodyPr/>
                    <a:lstStyle/>
                    <a:p>
                      <a:pPr indent="0" lvl="0" marL="0" rtl="0" algn="l">
                        <a:spcBef>
                          <a:spcPts val="0"/>
                        </a:spcBef>
                        <a:spcAft>
                          <a:spcPts val="0"/>
                        </a:spcAft>
                        <a:buNone/>
                      </a:pPr>
                      <a:r>
                        <a:rPr lang="en-GB" sz="1200">
                          <a:solidFill>
                            <a:schemeClr val="dk2"/>
                          </a:solidFill>
                        </a:rPr>
                        <a:t>Mature Estate</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rtl="0" algn="l">
                        <a:spcBef>
                          <a:spcPts val="0"/>
                        </a:spcBef>
                        <a:spcAft>
                          <a:spcPts val="0"/>
                        </a:spcAft>
                        <a:buNone/>
                      </a:pPr>
                      <a:r>
                        <a:rPr lang="en-GB" sz="1200">
                          <a:solidFill>
                            <a:schemeClr val="dk2"/>
                          </a:solidFill>
                        </a:rPr>
                        <a:t>+$47k</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33" name="Google Shape;233;p28"/>
          <p:cNvPicPr preferRelativeResize="0"/>
          <p:nvPr/>
        </p:nvPicPr>
        <p:blipFill>
          <a:blip r:embed="rId3">
            <a:alphaModFix/>
          </a:blip>
          <a:stretch>
            <a:fillRect/>
          </a:stretch>
        </p:blipFill>
        <p:spPr>
          <a:xfrm>
            <a:off x="228600" y="1706625"/>
            <a:ext cx="473877" cy="535200"/>
          </a:xfrm>
          <a:prstGeom prst="rect">
            <a:avLst/>
          </a:prstGeom>
          <a:noFill/>
          <a:ln>
            <a:noFill/>
          </a:ln>
        </p:spPr>
      </p:pic>
      <p:graphicFrame>
        <p:nvGraphicFramePr>
          <p:cNvPr id="234" name="Google Shape;234;p28"/>
          <p:cNvGraphicFramePr/>
          <p:nvPr/>
        </p:nvGraphicFramePr>
        <p:xfrm>
          <a:off x="4340600" y="3135375"/>
          <a:ext cx="3000000" cy="3000000"/>
        </p:xfrm>
        <a:graphic>
          <a:graphicData uri="http://schemas.openxmlformats.org/drawingml/2006/table">
            <a:tbl>
              <a:tblPr>
                <a:noFill/>
                <a:tableStyleId>{CAE10021-4959-4C3F-ADD6-AD5C9B6CC8F3}</a:tableStyleId>
              </a:tblPr>
              <a:tblGrid>
                <a:gridCol w="1285675"/>
                <a:gridCol w="502500"/>
                <a:gridCol w="2062700"/>
              </a:tblGrid>
              <a:tr h="316075">
                <a:tc gridSpan="3">
                  <a:txBody>
                    <a:bodyPr/>
                    <a:lstStyle/>
                    <a:p>
                      <a:pPr indent="0" lvl="0" marL="0" rtl="0" algn="l">
                        <a:spcBef>
                          <a:spcPts val="0"/>
                        </a:spcBef>
                        <a:spcAft>
                          <a:spcPts val="0"/>
                        </a:spcAft>
                        <a:buNone/>
                      </a:pPr>
                      <a:r>
                        <a:rPr b="1" lang="en-GB">
                          <a:solidFill>
                            <a:schemeClr val="dk1"/>
                          </a:solidFill>
                        </a:rPr>
                        <a:t>Hawker Centre Distance</a:t>
                      </a:r>
                      <a:endParaRPr b="1">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r>
              <a:tr h="316075">
                <a:tc gridSpan="2">
                  <a:txBody>
                    <a:bodyPr/>
                    <a:lstStyle/>
                    <a:p>
                      <a:pPr indent="0" lvl="0" marL="0" rtl="0" algn="l">
                        <a:spcBef>
                          <a:spcPts val="0"/>
                        </a:spcBef>
                        <a:spcAft>
                          <a:spcPts val="0"/>
                        </a:spcAft>
                        <a:buNone/>
                      </a:pPr>
                      <a:r>
                        <a:rPr lang="en-GB" sz="1200">
                          <a:solidFill>
                            <a:schemeClr val="dk2"/>
                          </a:solidFill>
                        </a:rPr>
                        <a:t>For 4-room flats</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rtl="0" algn="l">
                        <a:spcBef>
                          <a:spcPts val="0"/>
                        </a:spcBef>
                        <a:spcAft>
                          <a:spcPts val="0"/>
                        </a:spcAft>
                        <a:buNone/>
                      </a:pPr>
                      <a:r>
                        <a:rPr lang="en-GB" sz="1200">
                          <a:solidFill>
                            <a:schemeClr val="dk2"/>
                          </a:solidFill>
                        </a:rPr>
                        <a:t>+</a:t>
                      </a:r>
                      <a:r>
                        <a:rPr lang="en-GB" sz="1200">
                          <a:solidFill>
                            <a:schemeClr val="dk2"/>
                          </a:solidFill>
                        </a:rPr>
                        <a:t>$19k</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16075">
                <a:tc gridSpan="2">
                  <a:txBody>
                    <a:bodyPr/>
                    <a:lstStyle/>
                    <a:p>
                      <a:pPr indent="0" lvl="0" marL="0" rtl="0" algn="l">
                        <a:spcBef>
                          <a:spcPts val="0"/>
                        </a:spcBef>
                        <a:spcAft>
                          <a:spcPts val="0"/>
                        </a:spcAft>
                        <a:buNone/>
                      </a:pPr>
                      <a:r>
                        <a:rPr lang="en-GB" sz="1200">
                          <a:solidFill>
                            <a:schemeClr val="dk2"/>
                          </a:solidFill>
                        </a:rPr>
                        <a:t>For 5-room flats</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rtl="0" algn="l">
                        <a:spcBef>
                          <a:spcPts val="0"/>
                        </a:spcBef>
                        <a:spcAft>
                          <a:spcPts val="0"/>
                        </a:spcAft>
                        <a:buNone/>
                      </a:pPr>
                      <a:r>
                        <a:rPr lang="en-GB" sz="1200">
                          <a:solidFill>
                            <a:schemeClr val="dk2"/>
                          </a:solidFill>
                        </a:rPr>
                        <a:t>+$27k</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16075">
                <a:tc gridSpan="2">
                  <a:txBody>
                    <a:bodyPr/>
                    <a:lstStyle/>
                    <a:p>
                      <a:pPr indent="0" lvl="0" marL="0" rtl="0" algn="l">
                        <a:spcBef>
                          <a:spcPts val="0"/>
                        </a:spcBef>
                        <a:spcAft>
                          <a:spcPts val="0"/>
                        </a:spcAft>
                        <a:buNone/>
                      </a:pPr>
                      <a:r>
                        <a:rPr lang="en-GB" sz="1200">
                          <a:solidFill>
                            <a:schemeClr val="dk2"/>
                          </a:solidFill>
                        </a:rPr>
                        <a:t>For Executive flats</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a:txBody>
                    <a:bodyPr/>
                    <a:lstStyle/>
                    <a:p>
                      <a:pPr indent="0" lvl="0" marL="0" rtl="0" algn="l">
                        <a:spcBef>
                          <a:spcPts val="0"/>
                        </a:spcBef>
                        <a:spcAft>
                          <a:spcPts val="0"/>
                        </a:spcAft>
                        <a:buNone/>
                      </a:pPr>
                      <a:r>
                        <a:rPr lang="en-GB" sz="1200">
                          <a:solidFill>
                            <a:schemeClr val="dk2"/>
                          </a:solidFill>
                        </a:rPr>
                        <a:t>+$10k</a:t>
                      </a:r>
                      <a:endParaRPr sz="12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35" name="Google Shape;235;p28"/>
          <p:cNvPicPr preferRelativeResize="0"/>
          <p:nvPr/>
        </p:nvPicPr>
        <p:blipFill>
          <a:blip r:embed="rId4">
            <a:alphaModFix/>
          </a:blip>
          <a:stretch>
            <a:fillRect/>
          </a:stretch>
        </p:blipFill>
        <p:spPr>
          <a:xfrm>
            <a:off x="3730425" y="3082075"/>
            <a:ext cx="603422" cy="535200"/>
          </a:xfrm>
          <a:prstGeom prst="rect">
            <a:avLst/>
          </a:prstGeom>
          <a:noFill/>
          <a:ln>
            <a:noFill/>
          </a:ln>
        </p:spPr>
      </p:pic>
      <p:pic>
        <p:nvPicPr>
          <p:cNvPr id="236" name="Google Shape;236;p28"/>
          <p:cNvPicPr preferRelativeResize="0"/>
          <p:nvPr/>
        </p:nvPicPr>
        <p:blipFill>
          <a:blip r:embed="rId5">
            <a:alphaModFix/>
          </a:blip>
          <a:stretch>
            <a:fillRect/>
          </a:stretch>
        </p:blipFill>
        <p:spPr>
          <a:xfrm>
            <a:off x="176450" y="3005875"/>
            <a:ext cx="493863" cy="472400"/>
          </a:xfrm>
          <a:prstGeom prst="rect">
            <a:avLst/>
          </a:prstGeom>
          <a:noFill/>
          <a:ln>
            <a:noFill/>
          </a:ln>
        </p:spPr>
      </p:pic>
      <p:pic>
        <p:nvPicPr>
          <p:cNvPr id="237" name="Google Shape;237;p28"/>
          <p:cNvPicPr preferRelativeResize="0"/>
          <p:nvPr/>
        </p:nvPicPr>
        <p:blipFill>
          <a:blip r:embed="rId6">
            <a:alphaModFix/>
          </a:blip>
          <a:stretch>
            <a:fillRect/>
          </a:stretch>
        </p:blipFill>
        <p:spPr>
          <a:xfrm>
            <a:off x="3768947" y="1706622"/>
            <a:ext cx="419246" cy="53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360000" y="54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 are just scratching the surface…</a:t>
            </a:r>
            <a:endParaRPr/>
          </a:p>
        </p:txBody>
      </p:sp>
      <p:graphicFrame>
        <p:nvGraphicFramePr>
          <p:cNvPr id="243" name="Google Shape;243;p29"/>
          <p:cNvGraphicFramePr/>
          <p:nvPr/>
        </p:nvGraphicFramePr>
        <p:xfrm>
          <a:off x="495300" y="1592145"/>
          <a:ext cx="3000000" cy="3000000"/>
        </p:xfrm>
        <a:graphic>
          <a:graphicData uri="http://schemas.openxmlformats.org/drawingml/2006/table">
            <a:tbl>
              <a:tblPr>
                <a:noFill/>
                <a:tableStyleId>{CAE10021-4959-4C3F-ADD6-AD5C9B6CC8F3}</a:tableStyleId>
              </a:tblPr>
              <a:tblGrid>
                <a:gridCol w="2599075"/>
                <a:gridCol w="1546625"/>
                <a:gridCol w="1546625"/>
                <a:gridCol w="1546625"/>
              </a:tblGrid>
              <a:tr h="33865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GB"/>
                        <a:t>LR</a:t>
                      </a:r>
                      <a:endParaRPr b="1"/>
                    </a:p>
                  </a:txBody>
                  <a:tcPr marT="91425" marB="91425" marR="91425" marL="91425"/>
                </a:tc>
                <a:tc>
                  <a:txBody>
                    <a:bodyPr/>
                    <a:lstStyle/>
                    <a:p>
                      <a:pPr indent="0" lvl="0" marL="0" rtl="0" algn="ctr">
                        <a:spcBef>
                          <a:spcPts val="0"/>
                        </a:spcBef>
                        <a:spcAft>
                          <a:spcPts val="0"/>
                        </a:spcAft>
                        <a:buNone/>
                      </a:pPr>
                      <a:r>
                        <a:rPr b="1" lang="en-GB"/>
                        <a:t>Lasso</a:t>
                      </a:r>
                      <a:endParaRPr b="1"/>
                    </a:p>
                  </a:txBody>
                  <a:tcPr marT="91425" marB="91425" marR="91425" marL="91425"/>
                </a:tc>
                <a:tc>
                  <a:txBody>
                    <a:bodyPr/>
                    <a:lstStyle/>
                    <a:p>
                      <a:pPr indent="0" lvl="0" marL="0" rtl="0" algn="ctr">
                        <a:spcBef>
                          <a:spcPts val="0"/>
                        </a:spcBef>
                        <a:spcAft>
                          <a:spcPts val="0"/>
                        </a:spcAft>
                        <a:buNone/>
                      </a:pPr>
                      <a:r>
                        <a:rPr b="1" lang="en-GB"/>
                        <a:t>Ridge</a:t>
                      </a:r>
                      <a:endParaRPr b="1"/>
                    </a:p>
                  </a:txBody>
                  <a:tcPr marT="91425" marB="91425" marR="91425" marL="91425"/>
                </a:tc>
              </a:tr>
              <a:tr h="521000">
                <a:tc>
                  <a:txBody>
                    <a:bodyPr/>
                    <a:lstStyle/>
                    <a:p>
                      <a:pPr indent="0" lvl="0" marL="0" rtl="0" algn="l">
                        <a:spcBef>
                          <a:spcPts val="0"/>
                        </a:spcBef>
                        <a:spcAft>
                          <a:spcPts val="0"/>
                        </a:spcAft>
                        <a:buNone/>
                      </a:pPr>
                      <a:r>
                        <a:rPr b="1" lang="en-GB"/>
                        <a:t>Model A </a:t>
                      </a:r>
                      <a:endParaRPr b="1"/>
                    </a:p>
                    <a:p>
                      <a:pPr indent="0" lvl="0" marL="0" rtl="0" algn="l">
                        <a:spcBef>
                          <a:spcPts val="0"/>
                        </a:spcBef>
                        <a:spcAft>
                          <a:spcPts val="0"/>
                        </a:spcAft>
                        <a:buNone/>
                      </a:pPr>
                      <a:r>
                        <a:rPr lang="en-GB"/>
                        <a:t>(Flat Characteristics Only) </a:t>
                      </a:r>
                      <a:endParaRPr/>
                    </a:p>
                  </a:txBody>
                  <a:tcPr marT="91425" marB="91425" marR="91425" marL="91425"/>
                </a:tc>
                <a:tc>
                  <a:txBody>
                    <a:bodyPr/>
                    <a:lstStyle/>
                    <a:p>
                      <a:pPr indent="0" lvl="0" marL="0" rtl="0" algn="ctr">
                        <a:spcBef>
                          <a:spcPts val="0"/>
                        </a:spcBef>
                        <a:spcAft>
                          <a:spcPts val="0"/>
                        </a:spcAft>
                        <a:buNone/>
                      </a:pPr>
                      <a:r>
                        <a:rPr lang="en-GB"/>
                        <a:t>52,477</a:t>
                      </a:r>
                      <a:endParaRPr/>
                    </a:p>
                  </a:txBody>
                  <a:tcPr marT="91425" marB="91425" marR="91425" marL="91425"/>
                </a:tc>
                <a:tc>
                  <a:txBody>
                    <a:bodyPr/>
                    <a:lstStyle/>
                    <a:p>
                      <a:pPr indent="0" lvl="0" marL="0" rtl="0" algn="ctr">
                        <a:spcBef>
                          <a:spcPts val="0"/>
                        </a:spcBef>
                        <a:spcAft>
                          <a:spcPts val="0"/>
                        </a:spcAft>
                        <a:buNone/>
                      </a:pPr>
                      <a:r>
                        <a:rPr lang="en-GB"/>
                        <a:t>52,480</a:t>
                      </a:r>
                      <a:endParaRPr/>
                    </a:p>
                  </a:txBody>
                  <a:tcPr marT="91425" marB="91425" marR="91425" marL="91425"/>
                </a:tc>
                <a:tc>
                  <a:txBody>
                    <a:bodyPr/>
                    <a:lstStyle/>
                    <a:p>
                      <a:pPr indent="0" lvl="0" marL="0" rtl="0" algn="ctr">
                        <a:spcBef>
                          <a:spcPts val="0"/>
                        </a:spcBef>
                        <a:spcAft>
                          <a:spcPts val="0"/>
                        </a:spcAft>
                        <a:buNone/>
                      </a:pPr>
                      <a:r>
                        <a:rPr lang="en-GB"/>
                        <a:t>52,974</a:t>
                      </a:r>
                      <a:endParaRPr/>
                    </a:p>
                  </a:txBody>
                  <a:tcPr marT="91425" marB="91425" marR="91425" marL="91425"/>
                </a:tc>
              </a:tr>
              <a:tr h="521000">
                <a:tc>
                  <a:txBody>
                    <a:bodyPr/>
                    <a:lstStyle/>
                    <a:p>
                      <a:pPr indent="0" lvl="0" marL="0" rtl="0" algn="l">
                        <a:spcBef>
                          <a:spcPts val="0"/>
                        </a:spcBef>
                        <a:spcAft>
                          <a:spcPts val="0"/>
                        </a:spcAft>
                        <a:buNone/>
                      </a:pPr>
                      <a:r>
                        <a:rPr b="1" lang="en-GB"/>
                        <a:t>Model B </a:t>
                      </a:r>
                      <a:endParaRPr b="1"/>
                    </a:p>
                    <a:p>
                      <a:pPr indent="0" lvl="0" marL="0" rtl="0" algn="l">
                        <a:spcBef>
                          <a:spcPts val="0"/>
                        </a:spcBef>
                        <a:spcAft>
                          <a:spcPts val="0"/>
                        </a:spcAft>
                        <a:buNone/>
                      </a:pPr>
                      <a:r>
                        <a:rPr lang="en-GB"/>
                        <a:t>(Including Amenities) </a:t>
                      </a:r>
                      <a:endParaRPr/>
                    </a:p>
                  </a:txBody>
                  <a:tcPr marT="91425" marB="91425" marR="91425" marL="91425"/>
                </a:tc>
                <a:tc>
                  <a:txBody>
                    <a:bodyPr/>
                    <a:lstStyle/>
                    <a:p>
                      <a:pPr indent="0" lvl="0" marL="0" rtl="0" algn="ctr">
                        <a:spcBef>
                          <a:spcPts val="0"/>
                        </a:spcBef>
                        <a:spcAft>
                          <a:spcPts val="0"/>
                        </a:spcAft>
                        <a:buNone/>
                      </a:pPr>
                      <a:r>
                        <a:rPr lang="en-GB"/>
                        <a:t>45,898</a:t>
                      </a:r>
                      <a:endParaRPr/>
                    </a:p>
                  </a:txBody>
                  <a:tcPr marT="91425" marB="91425" marR="91425" marL="91425"/>
                </a:tc>
                <a:tc>
                  <a:txBody>
                    <a:bodyPr/>
                    <a:lstStyle/>
                    <a:p>
                      <a:pPr indent="0" lvl="0" marL="0" rtl="0" algn="ctr">
                        <a:spcBef>
                          <a:spcPts val="0"/>
                        </a:spcBef>
                        <a:spcAft>
                          <a:spcPts val="0"/>
                        </a:spcAft>
                        <a:buNone/>
                      </a:pPr>
                      <a:r>
                        <a:rPr lang="en-GB"/>
                        <a:t>46,307</a:t>
                      </a:r>
                      <a:endParaRPr/>
                    </a:p>
                  </a:txBody>
                  <a:tcPr marT="91425" marB="91425" marR="91425" marL="91425"/>
                </a:tc>
                <a:tc>
                  <a:txBody>
                    <a:bodyPr/>
                    <a:lstStyle/>
                    <a:p>
                      <a:pPr indent="0" lvl="0" marL="0" rtl="0" algn="ctr">
                        <a:spcBef>
                          <a:spcPts val="0"/>
                        </a:spcBef>
                        <a:spcAft>
                          <a:spcPts val="0"/>
                        </a:spcAft>
                        <a:buNone/>
                      </a:pPr>
                      <a:r>
                        <a:rPr lang="en-GB"/>
                        <a:t>45,900</a:t>
                      </a:r>
                      <a:endParaRPr/>
                    </a:p>
                  </a:txBody>
                  <a:tcPr marT="91425" marB="91425" marR="91425" marL="91425"/>
                </a:tc>
              </a:tr>
              <a:tr h="521000">
                <a:tc>
                  <a:txBody>
                    <a:bodyPr/>
                    <a:lstStyle/>
                    <a:p>
                      <a:pPr indent="0" lvl="0" marL="0" rtl="0" algn="l">
                        <a:spcBef>
                          <a:spcPts val="0"/>
                        </a:spcBef>
                        <a:spcAft>
                          <a:spcPts val="0"/>
                        </a:spcAft>
                        <a:buNone/>
                      </a:pPr>
                      <a:r>
                        <a:rPr b="1" lang="en-GB"/>
                        <a:t>Model C </a:t>
                      </a:r>
                      <a:endParaRPr b="1"/>
                    </a:p>
                    <a:p>
                      <a:pPr indent="0" lvl="0" marL="0" rtl="0" algn="l">
                        <a:spcBef>
                          <a:spcPts val="0"/>
                        </a:spcBef>
                        <a:spcAft>
                          <a:spcPts val="0"/>
                        </a:spcAft>
                        <a:buNone/>
                      </a:pPr>
                      <a:r>
                        <a:rPr lang="en-GB"/>
                        <a:t>(Including Interactions)</a:t>
                      </a:r>
                      <a:endParaRPr/>
                    </a:p>
                  </a:txBody>
                  <a:tcPr marT="91425" marB="91425" marR="91425" marL="91425"/>
                </a:tc>
                <a:tc>
                  <a:txBody>
                    <a:bodyPr/>
                    <a:lstStyle/>
                    <a:p>
                      <a:pPr indent="0" lvl="0" marL="0" rtl="0" algn="ctr">
                        <a:spcBef>
                          <a:spcPts val="0"/>
                        </a:spcBef>
                        <a:spcAft>
                          <a:spcPts val="0"/>
                        </a:spcAft>
                        <a:buNone/>
                      </a:pPr>
                      <a:r>
                        <a:rPr lang="en-GB"/>
                        <a:t>45,850</a:t>
                      </a:r>
                      <a:endParaRPr/>
                    </a:p>
                  </a:txBody>
                  <a:tcPr marT="91425" marB="91425" marR="91425" marL="91425"/>
                </a:tc>
                <a:tc>
                  <a:txBody>
                    <a:bodyPr/>
                    <a:lstStyle/>
                    <a:p>
                      <a:pPr indent="0" lvl="0" marL="0" rtl="0" algn="ctr">
                        <a:spcBef>
                          <a:spcPts val="0"/>
                        </a:spcBef>
                        <a:spcAft>
                          <a:spcPts val="0"/>
                        </a:spcAft>
                        <a:buNone/>
                      </a:pPr>
                      <a:r>
                        <a:rPr lang="en-GB"/>
                        <a:t>46,258</a:t>
                      </a:r>
                      <a:endParaRPr/>
                    </a:p>
                  </a:txBody>
                  <a:tcPr marT="91425" marB="91425" marR="91425" marL="91425"/>
                </a:tc>
                <a:tc>
                  <a:txBody>
                    <a:bodyPr/>
                    <a:lstStyle/>
                    <a:p>
                      <a:pPr indent="0" lvl="0" marL="0" rtl="0" algn="ctr">
                        <a:spcBef>
                          <a:spcPts val="0"/>
                        </a:spcBef>
                        <a:spcAft>
                          <a:spcPts val="0"/>
                        </a:spcAft>
                        <a:buNone/>
                      </a:pPr>
                      <a:r>
                        <a:rPr lang="en-GB"/>
                        <a:t>45,852</a:t>
                      </a:r>
                      <a:endParaRPr/>
                    </a:p>
                  </a:txBody>
                  <a:tcPr marT="91425" marB="91425" marR="91425" marL="91425"/>
                </a:tc>
              </a:tr>
            </a:tbl>
          </a:graphicData>
        </a:graphic>
      </p:graphicFrame>
      <p:graphicFrame>
        <p:nvGraphicFramePr>
          <p:cNvPr id="244" name="Google Shape;244;p29"/>
          <p:cNvGraphicFramePr/>
          <p:nvPr/>
        </p:nvGraphicFramePr>
        <p:xfrm>
          <a:off x="495300" y="3966975"/>
          <a:ext cx="3000000" cy="3000000"/>
        </p:xfrm>
        <a:graphic>
          <a:graphicData uri="http://schemas.openxmlformats.org/drawingml/2006/table">
            <a:tbl>
              <a:tblPr>
                <a:noFill/>
                <a:tableStyleId>{CAE10021-4959-4C3F-ADD6-AD5C9B6CC8F3}</a:tableStyleId>
              </a:tblPr>
              <a:tblGrid>
                <a:gridCol w="2260875"/>
                <a:gridCol w="2626575"/>
                <a:gridCol w="2990175"/>
              </a:tblGrid>
              <a:tr h="43027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GB"/>
                        <a:t>Kaggle 1 (Default - Model A)</a:t>
                      </a:r>
                      <a:endParaRPr b="1"/>
                    </a:p>
                  </a:txBody>
                  <a:tcPr marT="91425" marB="91425" marR="91425" marL="91425"/>
                </a:tc>
                <a:tc>
                  <a:txBody>
                    <a:bodyPr/>
                    <a:lstStyle/>
                    <a:p>
                      <a:pPr indent="0" lvl="0" marL="0" rtl="0" algn="l">
                        <a:spcBef>
                          <a:spcPts val="0"/>
                        </a:spcBef>
                        <a:spcAft>
                          <a:spcPts val="0"/>
                        </a:spcAft>
                        <a:buNone/>
                      </a:pPr>
                      <a:r>
                        <a:rPr b="1" lang="en-GB"/>
                        <a:t>Kaggle 2 (After tuning - Model B)</a:t>
                      </a:r>
                      <a:endParaRPr b="1"/>
                    </a:p>
                  </a:txBody>
                  <a:tcPr marT="91425" marB="91425" marR="91425" marL="91425"/>
                </a:tc>
              </a:tr>
              <a:tr h="307000">
                <a:tc>
                  <a:txBody>
                    <a:bodyPr/>
                    <a:lstStyle/>
                    <a:p>
                      <a:pPr indent="0" lvl="0" marL="0" rtl="0" algn="l">
                        <a:spcBef>
                          <a:spcPts val="0"/>
                        </a:spcBef>
                        <a:spcAft>
                          <a:spcPts val="0"/>
                        </a:spcAft>
                        <a:buNone/>
                      </a:pPr>
                      <a:r>
                        <a:rPr b="1" lang="en-GB"/>
                        <a:t>RMSE</a:t>
                      </a:r>
                      <a:endParaRPr b="1"/>
                    </a:p>
                  </a:txBody>
                  <a:tcPr marT="91425" marB="91425" marR="91425" marL="91425"/>
                </a:tc>
                <a:tc>
                  <a:txBody>
                    <a:bodyPr/>
                    <a:lstStyle/>
                    <a:p>
                      <a:pPr indent="0" lvl="0" marL="0" rtl="0" algn="l">
                        <a:spcBef>
                          <a:spcPts val="0"/>
                        </a:spcBef>
                        <a:spcAft>
                          <a:spcPts val="0"/>
                        </a:spcAft>
                        <a:buNone/>
                      </a:pPr>
                      <a:r>
                        <a:rPr lang="en-GB"/>
                        <a:t>55,619</a:t>
                      </a:r>
                      <a:endParaRPr/>
                    </a:p>
                  </a:txBody>
                  <a:tcPr marT="91425" marB="91425" marR="91425" marL="91425"/>
                </a:tc>
                <a:tc>
                  <a:txBody>
                    <a:bodyPr/>
                    <a:lstStyle/>
                    <a:p>
                      <a:pPr indent="0" lvl="0" marL="0" rtl="0" algn="l">
                        <a:spcBef>
                          <a:spcPts val="0"/>
                        </a:spcBef>
                        <a:spcAft>
                          <a:spcPts val="0"/>
                        </a:spcAft>
                        <a:buNone/>
                      </a:pPr>
                      <a:r>
                        <a:rPr lang="en-GB"/>
                        <a:t>49, 411</a:t>
                      </a:r>
                      <a:endParaRPr/>
                    </a:p>
                  </a:txBody>
                  <a:tcPr marT="91425" marB="91425" marR="91425" marL="91425"/>
                </a:tc>
              </a:tr>
            </a:tbl>
          </a:graphicData>
        </a:graphic>
      </p:graphicFrame>
      <p:sp>
        <p:nvSpPr>
          <p:cNvPr id="245" name="Google Shape;245;p29"/>
          <p:cNvSpPr/>
          <p:nvPr/>
        </p:nvSpPr>
        <p:spPr>
          <a:xfrm>
            <a:off x="6187625" y="615750"/>
            <a:ext cx="2796300" cy="826500"/>
          </a:xfrm>
          <a:prstGeom prst="wedgeRectCallout">
            <a:avLst>
              <a:gd fmla="val -76943" name="adj1"/>
              <a:gd fmla="val 3513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How about some other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7276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Missing Features!</a:t>
            </a:r>
            <a:endParaRPr/>
          </a:p>
        </p:txBody>
      </p:sp>
      <p:pic>
        <p:nvPicPr>
          <p:cNvPr id="251" name="Google Shape;251;p30"/>
          <p:cNvPicPr preferRelativeResize="0"/>
          <p:nvPr/>
        </p:nvPicPr>
        <p:blipFill rotWithShape="1">
          <a:blip r:embed="rId3">
            <a:alphaModFix/>
          </a:blip>
          <a:srcRect b="56205" l="0" r="0" t="0"/>
          <a:stretch/>
        </p:blipFill>
        <p:spPr>
          <a:xfrm>
            <a:off x="2005800" y="1396650"/>
            <a:ext cx="5326075" cy="3289651"/>
          </a:xfrm>
          <a:prstGeom prst="rect">
            <a:avLst/>
          </a:prstGeom>
          <a:noFill/>
          <a:ln>
            <a:noFill/>
          </a:ln>
        </p:spPr>
      </p:pic>
      <p:sp>
        <p:nvSpPr>
          <p:cNvPr id="252" name="Google Shape;252;p30"/>
          <p:cNvSpPr/>
          <p:nvPr/>
        </p:nvSpPr>
        <p:spPr>
          <a:xfrm>
            <a:off x="1906588" y="3457575"/>
            <a:ext cx="5524500" cy="1333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4429925" y="2522825"/>
            <a:ext cx="3846300" cy="10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Oh wow! Thanks ResaleLeiLong!</a:t>
            </a:r>
            <a:endParaRPr/>
          </a:p>
          <a:p>
            <a:pPr indent="0" lvl="0" marL="0" rtl="0" algn="l">
              <a:spcBef>
                <a:spcPts val="1200"/>
              </a:spcBef>
              <a:spcAft>
                <a:spcPts val="1200"/>
              </a:spcAft>
              <a:buNone/>
            </a:pPr>
            <a:r>
              <a:rPr lang="en-GB"/>
              <a:t>I’m </a:t>
            </a:r>
            <a:r>
              <a:rPr lang="en-GB"/>
              <a:t>definitely</a:t>
            </a:r>
            <a:r>
              <a:rPr lang="en-GB"/>
              <a:t> confident about getting a good price for my client!</a:t>
            </a:r>
            <a:endParaRPr/>
          </a:p>
        </p:txBody>
      </p:sp>
      <p:pic>
        <p:nvPicPr>
          <p:cNvPr id="258" name="Google Shape;258;p31"/>
          <p:cNvPicPr preferRelativeResize="0"/>
          <p:nvPr/>
        </p:nvPicPr>
        <p:blipFill>
          <a:blip r:embed="rId3">
            <a:alphaModFix/>
          </a:blip>
          <a:stretch>
            <a:fillRect/>
          </a:stretch>
        </p:blipFill>
        <p:spPr>
          <a:xfrm>
            <a:off x="746150" y="1603100"/>
            <a:ext cx="3330175" cy="291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94" name="Google Shape;94;p14"/>
          <p:cNvSpPr txBox="1"/>
          <p:nvPr>
            <p:ph idx="1" type="body"/>
          </p:nvPr>
        </p:nvSpPr>
        <p:spPr>
          <a:xfrm>
            <a:off x="844925" y="19722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GB" sz="1600"/>
              <a:t>BACKGROUND  </a:t>
            </a:r>
            <a:br>
              <a:rPr lang="en-GB" sz="1600"/>
            </a:br>
            <a:endParaRPr sz="1600"/>
          </a:p>
          <a:p>
            <a:pPr indent="-330200" lvl="0" marL="457200" rtl="0" algn="l">
              <a:spcBef>
                <a:spcPts val="0"/>
              </a:spcBef>
              <a:spcAft>
                <a:spcPts val="0"/>
              </a:spcAft>
              <a:buSzPts val="1600"/>
              <a:buAutoNum type="arabicPeriod"/>
            </a:pPr>
            <a:r>
              <a:rPr lang="en-GB" sz="1600"/>
              <a:t>METHODOLOGY </a:t>
            </a:r>
            <a:br>
              <a:rPr lang="en-GB" sz="1600"/>
            </a:br>
            <a:endParaRPr sz="1600">
              <a:highlight>
                <a:srgbClr val="FFE599"/>
              </a:highlight>
            </a:endParaRPr>
          </a:p>
          <a:p>
            <a:pPr indent="-330200" lvl="0" marL="457200" rtl="0" algn="l">
              <a:spcBef>
                <a:spcPts val="0"/>
              </a:spcBef>
              <a:spcAft>
                <a:spcPts val="0"/>
              </a:spcAft>
              <a:buSzPts val="1600"/>
              <a:buAutoNum type="arabicPeriod"/>
            </a:pPr>
            <a:r>
              <a:rPr lang="en-GB" sz="1600"/>
              <a:t>KEY FINDINGS</a:t>
            </a:r>
            <a:br>
              <a:rPr lang="en-GB" sz="1600"/>
            </a:br>
            <a:endParaRPr sz="1600"/>
          </a:p>
          <a:p>
            <a:pPr indent="-330200" lvl="0" marL="457200" rtl="0" algn="l">
              <a:spcBef>
                <a:spcPts val="0"/>
              </a:spcBef>
              <a:spcAft>
                <a:spcPts val="0"/>
              </a:spcAft>
              <a:buSzPts val="1600"/>
              <a:buAutoNum type="arabicPeriod"/>
            </a:pPr>
            <a:r>
              <a:rPr lang="en-GB" sz="1600"/>
              <a:t>RECOMMENDATIONS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0" name="Google Shape;100;p15"/>
          <p:cNvSpPr txBox="1"/>
          <p:nvPr>
            <p:ph idx="1" type="body"/>
          </p:nvPr>
        </p:nvSpPr>
        <p:spPr>
          <a:xfrm>
            <a:off x="2818625" y="1864700"/>
            <a:ext cx="5599500" cy="2976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t>ResaleLeiLong is a HDB resale social network that offers a </a:t>
            </a:r>
            <a:r>
              <a:rPr lang="en-GB" sz="1800">
                <a:solidFill>
                  <a:schemeClr val="lt1"/>
                </a:solidFill>
                <a:highlight>
                  <a:schemeClr val="dk1"/>
                </a:highlight>
              </a:rPr>
              <a:t>price estimator </a:t>
            </a:r>
            <a:r>
              <a:rPr lang="en-GB" sz="1800"/>
              <a:t>with </a:t>
            </a:r>
            <a:r>
              <a:rPr lang="en-GB" sz="1800">
                <a:solidFill>
                  <a:schemeClr val="lt1"/>
                </a:solidFill>
                <a:highlight>
                  <a:srgbClr val="CC0000"/>
                </a:highlight>
              </a:rPr>
              <a:t>prominent features</a:t>
            </a:r>
            <a:r>
              <a:rPr lang="en-GB" sz="1800"/>
              <a:t> for property agents.</a:t>
            </a:r>
            <a:endParaRPr sz="1800"/>
          </a:p>
          <a:p>
            <a:pPr indent="0" lvl="0" marL="0" rtl="0" algn="just">
              <a:spcBef>
                <a:spcPts val="1200"/>
              </a:spcBef>
              <a:spcAft>
                <a:spcPts val="1200"/>
              </a:spcAft>
              <a:buNone/>
            </a:pPr>
            <a:r>
              <a:rPr lang="en-GB" sz="1800"/>
              <a:t>Agents need to know what is a </a:t>
            </a:r>
            <a:r>
              <a:rPr lang="en-GB" sz="1800">
                <a:solidFill>
                  <a:schemeClr val="lt1"/>
                </a:solidFill>
                <a:highlight>
                  <a:schemeClr val="dk1"/>
                </a:highlight>
              </a:rPr>
              <a:t>realistic price</a:t>
            </a:r>
            <a:r>
              <a:rPr lang="en-GB" sz="1800">
                <a:highlight>
                  <a:schemeClr val="dk1"/>
                </a:highlight>
              </a:rPr>
              <a:t> </a:t>
            </a:r>
            <a:r>
              <a:rPr lang="en-GB" sz="1800"/>
              <a:t>and what they can put on their </a:t>
            </a:r>
            <a:r>
              <a:rPr lang="en-GB" sz="1800">
                <a:solidFill>
                  <a:schemeClr val="lt1"/>
                </a:solidFill>
                <a:highlight>
                  <a:srgbClr val="CC0000"/>
                </a:highlight>
              </a:rPr>
              <a:t>property descriptions </a:t>
            </a:r>
            <a:r>
              <a:rPr lang="en-GB" sz="1800"/>
              <a:t>for the greatest impact on price.</a:t>
            </a:r>
            <a:endParaRPr sz="1800"/>
          </a:p>
        </p:txBody>
      </p:sp>
      <p:grpSp>
        <p:nvGrpSpPr>
          <p:cNvPr id="101" name="Google Shape;101;p15"/>
          <p:cNvGrpSpPr/>
          <p:nvPr/>
        </p:nvGrpSpPr>
        <p:grpSpPr>
          <a:xfrm>
            <a:off x="729450" y="2093288"/>
            <a:ext cx="1858540" cy="1852175"/>
            <a:chOff x="152400" y="3138925"/>
            <a:chExt cx="1858540" cy="1852175"/>
          </a:xfrm>
        </p:grpSpPr>
        <p:pic>
          <p:nvPicPr>
            <p:cNvPr id="102" name="Google Shape;102;p15"/>
            <p:cNvPicPr preferRelativeResize="0"/>
            <p:nvPr/>
          </p:nvPicPr>
          <p:blipFill>
            <a:blip r:embed="rId3">
              <a:alphaModFix/>
            </a:blip>
            <a:stretch>
              <a:fillRect/>
            </a:stretch>
          </p:blipFill>
          <p:spPr>
            <a:xfrm>
              <a:off x="152400" y="3138925"/>
              <a:ext cx="1858540" cy="1852175"/>
            </a:xfrm>
            <a:prstGeom prst="rect">
              <a:avLst/>
            </a:prstGeom>
            <a:noFill/>
            <a:ln>
              <a:noFill/>
            </a:ln>
          </p:spPr>
        </p:pic>
        <p:sp>
          <p:nvSpPr>
            <p:cNvPr id="103" name="Google Shape;103;p15"/>
            <p:cNvSpPr txBox="1"/>
            <p:nvPr/>
          </p:nvSpPr>
          <p:spPr>
            <a:xfrm>
              <a:off x="663200" y="3879775"/>
              <a:ext cx="348300" cy="615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latin typeface="Lato"/>
                  <a:ea typeface="Lato"/>
                  <a:cs typeface="Lato"/>
                  <a:sym typeface="Lato"/>
                </a:rPr>
                <a:t>L.L.</a:t>
              </a:r>
              <a:endParaRPr>
                <a:solidFill>
                  <a:srgbClr val="CC0000"/>
                </a:solidFill>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TMI!</a:t>
            </a:r>
            <a:endParaRPr/>
          </a:p>
        </p:txBody>
      </p:sp>
      <p:pic>
        <p:nvPicPr>
          <p:cNvPr id="109" name="Google Shape;109;p16"/>
          <p:cNvPicPr preferRelativeResize="0"/>
          <p:nvPr/>
        </p:nvPicPr>
        <p:blipFill rotWithShape="1">
          <a:blip r:embed="rId3">
            <a:alphaModFix/>
          </a:blip>
          <a:srcRect b="45875" l="0" r="0" t="0"/>
          <a:stretch/>
        </p:blipFill>
        <p:spPr>
          <a:xfrm>
            <a:off x="729450" y="1472850"/>
            <a:ext cx="4184900" cy="3194474"/>
          </a:xfrm>
          <a:prstGeom prst="rect">
            <a:avLst/>
          </a:prstGeom>
          <a:noFill/>
          <a:ln>
            <a:noFill/>
          </a:ln>
        </p:spPr>
      </p:pic>
      <p:pic>
        <p:nvPicPr>
          <p:cNvPr id="110" name="Google Shape;110;p16"/>
          <p:cNvPicPr preferRelativeResize="0"/>
          <p:nvPr/>
        </p:nvPicPr>
        <p:blipFill rotWithShape="1">
          <a:blip r:embed="rId3">
            <a:alphaModFix/>
          </a:blip>
          <a:srcRect b="0" l="0" r="41465" t="56421"/>
          <a:stretch/>
        </p:blipFill>
        <p:spPr>
          <a:xfrm>
            <a:off x="4953000" y="1396650"/>
            <a:ext cx="3114879" cy="327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52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7"/>
          <p:cNvSpPr txBox="1"/>
          <p:nvPr/>
        </p:nvSpPr>
        <p:spPr>
          <a:xfrm>
            <a:off x="4634150" y="1401000"/>
            <a:ext cx="358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Dear ResaleLeiLong,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I’ve got a 5 room in Ang Mo Kio that I want to push up the price.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What should I advertise on PropertyGuru?</a:t>
            </a:r>
            <a:endParaRPr>
              <a:latin typeface="Lato"/>
              <a:ea typeface="Lato"/>
              <a:cs typeface="Lato"/>
              <a:sym typeface="Lato"/>
            </a:endParaRPr>
          </a:p>
        </p:txBody>
      </p:sp>
      <p:pic>
        <p:nvPicPr>
          <p:cNvPr id="117" name="Google Shape;117;p17"/>
          <p:cNvPicPr preferRelativeResize="0"/>
          <p:nvPr/>
        </p:nvPicPr>
        <p:blipFill>
          <a:blip r:embed="rId3">
            <a:alphaModFix/>
          </a:blip>
          <a:stretch>
            <a:fillRect/>
          </a:stretch>
        </p:blipFill>
        <p:spPr>
          <a:xfrm>
            <a:off x="311700" y="1566850"/>
            <a:ext cx="3330175" cy="2919450"/>
          </a:xfrm>
          <a:prstGeom prst="rect">
            <a:avLst/>
          </a:prstGeom>
          <a:noFill/>
          <a:ln>
            <a:noFill/>
          </a:ln>
        </p:spPr>
      </p:pic>
      <p:sp>
        <p:nvSpPr>
          <p:cNvPr id="118" name="Google Shape;118;p17"/>
          <p:cNvSpPr txBox="1"/>
          <p:nvPr/>
        </p:nvSpPr>
        <p:spPr>
          <a:xfrm>
            <a:off x="4636650" y="2954700"/>
            <a:ext cx="236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Best Regards,</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Simon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Million Dollar Roundtable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60000" y="54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Historically robust</a:t>
            </a:r>
            <a:endParaRPr/>
          </a:p>
        </p:txBody>
      </p:sp>
      <p:pic>
        <p:nvPicPr>
          <p:cNvPr id="124" name="Google Shape;124;p18"/>
          <p:cNvPicPr preferRelativeResize="0"/>
          <p:nvPr/>
        </p:nvPicPr>
        <p:blipFill>
          <a:blip r:embed="rId3">
            <a:alphaModFix/>
          </a:blip>
          <a:stretch>
            <a:fillRect/>
          </a:stretch>
        </p:blipFill>
        <p:spPr>
          <a:xfrm>
            <a:off x="1698275" y="1242750"/>
            <a:ext cx="5747451" cy="3710024"/>
          </a:xfrm>
          <a:prstGeom prst="rect">
            <a:avLst/>
          </a:prstGeom>
          <a:noFill/>
          <a:ln>
            <a:noFill/>
          </a:ln>
        </p:spPr>
      </p:pic>
      <p:sp>
        <p:nvSpPr>
          <p:cNvPr id="125" name="Google Shape;125;p18"/>
          <p:cNvSpPr txBox="1"/>
          <p:nvPr/>
        </p:nvSpPr>
        <p:spPr>
          <a:xfrm>
            <a:off x="6200450" y="3139275"/>
            <a:ext cx="126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279B5"/>
                </a:solidFill>
              </a:rPr>
              <a:t>Median prices</a:t>
            </a:r>
            <a:endParaRPr>
              <a:solidFill>
                <a:srgbClr val="2279B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60000" y="540000"/>
            <a:ext cx="7872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Better predictive model through multiple iterations</a:t>
            </a:r>
            <a:endParaRPr/>
          </a:p>
        </p:txBody>
      </p:sp>
      <p:sp>
        <p:nvSpPr>
          <p:cNvPr id="131" name="Google Shape;131;p19"/>
          <p:cNvSpPr/>
          <p:nvPr/>
        </p:nvSpPr>
        <p:spPr>
          <a:xfrm>
            <a:off x="647300" y="2059975"/>
            <a:ext cx="2315700" cy="1014300"/>
          </a:xfrm>
          <a:prstGeom prst="homePlate">
            <a:avLst>
              <a:gd fmla="val 50000" name="adj"/>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2CC"/>
                </a:solidFill>
                <a:latin typeface="Roboto"/>
                <a:ea typeface="Roboto"/>
                <a:cs typeface="Roboto"/>
                <a:sym typeface="Roboto"/>
              </a:rPr>
              <a:t>Baseline</a:t>
            </a:r>
            <a:endParaRPr b="1">
              <a:solidFill>
                <a:srgbClr val="FFF2CC"/>
              </a:solidFill>
              <a:latin typeface="Roboto"/>
              <a:ea typeface="Roboto"/>
              <a:cs typeface="Roboto"/>
              <a:sym typeface="Roboto"/>
            </a:endParaRPr>
          </a:p>
          <a:p>
            <a:pPr indent="0" lvl="0" marL="0" rtl="0" algn="ctr">
              <a:spcBef>
                <a:spcPts val="0"/>
              </a:spcBef>
              <a:spcAft>
                <a:spcPts val="0"/>
              </a:spcAft>
              <a:buNone/>
            </a:pPr>
            <a:r>
              <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i="1" lang="en-GB" sz="1200">
                <a:solidFill>
                  <a:srgbClr val="FFFFFF"/>
                </a:solidFill>
                <a:latin typeface="Roboto"/>
                <a:ea typeface="Roboto"/>
                <a:cs typeface="Roboto"/>
                <a:sym typeface="Roboto"/>
              </a:rPr>
              <a:t>Median</a:t>
            </a:r>
            <a:endParaRPr i="1" sz="1200">
              <a:solidFill>
                <a:srgbClr val="FFFFFF"/>
              </a:solidFill>
              <a:latin typeface="Roboto"/>
              <a:ea typeface="Roboto"/>
              <a:cs typeface="Roboto"/>
              <a:sym typeface="Roboto"/>
            </a:endParaRPr>
          </a:p>
        </p:txBody>
      </p:sp>
      <p:sp>
        <p:nvSpPr>
          <p:cNvPr id="132" name="Google Shape;132;p19"/>
          <p:cNvSpPr/>
          <p:nvPr/>
        </p:nvSpPr>
        <p:spPr>
          <a:xfrm>
            <a:off x="2537675" y="2059650"/>
            <a:ext cx="2487900" cy="1014300"/>
          </a:xfrm>
          <a:prstGeom prst="chevron">
            <a:avLst>
              <a:gd fmla="val 50000" name="adj"/>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a:solidFill>
                  <a:srgbClr val="FFF2CC"/>
                </a:solidFill>
                <a:latin typeface="Roboto"/>
                <a:ea typeface="Roboto"/>
                <a:cs typeface="Roboto"/>
                <a:sym typeface="Roboto"/>
              </a:rPr>
              <a:t>Model A</a:t>
            </a:r>
            <a:endParaRPr b="1">
              <a:solidFill>
                <a:srgbClr val="FFF2CC"/>
              </a:solidFill>
              <a:latin typeface="Roboto"/>
              <a:ea typeface="Roboto"/>
              <a:cs typeface="Roboto"/>
              <a:sym typeface="Roboto"/>
            </a:endParaRPr>
          </a:p>
          <a:p>
            <a:pPr indent="0" lvl="0" marL="0" rtl="0" algn="ctr">
              <a:spcBef>
                <a:spcPts val="0"/>
              </a:spcBef>
              <a:spcAft>
                <a:spcPts val="0"/>
              </a:spcAft>
              <a:buNone/>
            </a:pPr>
            <a:br>
              <a:rPr i="1" lang="en-GB" sz="1200">
                <a:solidFill>
                  <a:srgbClr val="FFFFFF"/>
                </a:solidFill>
                <a:latin typeface="Roboto"/>
                <a:ea typeface="Roboto"/>
                <a:cs typeface="Roboto"/>
                <a:sym typeface="Roboto"/>
              </a:rPr>
            </a:br>
            <a:r>
              <a:rPr i="1" lang="en-GB" sz="1200">
                <a:solidFill>
                  <a:srgbClr val="FFFFFF"/>
                </a:solidFill>
                <a:latin typeface="Roboto"/>
                <a:ea typeface="Roboto"/>
                <a:cs typeface="Roboto"/>
                <a:sym typeface="Roboto"/>
              </a:rPr>
              <a:t>Flat Characteristics (e,g. Age, Size...</a:t>
            </a:r>
            <a:r>
              <a:rPr lang="en-GB"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p:txBody>
      </p:sp>
      <p:sp>
        <p:nvSpPr>
          <p:cNvPr id="133" name="Google Shape;133;p19"/>
          <p:cNvSpPr/>
          <p:nvPr/>
        </p:nvSpPr>
        <p:spPr>
          <a:xfrm>
            <a:off x="4592804" y="2059650"/>
            <a:ext cx="2315700" cy="1014300"/>
          </a:xfrm>
          <a:prstGeom prst="chevron">
            <a:avLst>
              <a:gd fmla="val 50000" name="adj"/>
            </a:avLst>
          </a:prstGeom>
          <a:solidFill>
            <a:srgbClr val="1D7E74"/>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a:solidFill>
                  <a:srgbClr val="FFF2CC"/>
                </a:solidFill>
                <a:latin typeface="Roboto"/>
                <a:ea typeface="Roboto"/>
                <a:cs typeface="Roboto"/>
                <a:sym typeface="Roboto"/>
              </a:rPr>
              <a:t>Model B</a:t>
            </a:r>
            <a:endParaRPr b="1">
              <a:solidFill>
                <a:srgbClr val="FFF2CC"/>
              </a:solidFill>
              <a:latin typeface="Roboto"/>
              <a:ea typeface="Roboto"/>
              <a:cs typeface="Roboto"/>
              <a:sym typeface="Roboto"/>
            </a:endParaRPr>
          </a:p>
          <a:p>
            <a:pPr indent="0" lvl="0" marL="0" rtl="0" algn="ctr">
              <a:spcBef>
                <a:spcPts val="0"/>
              </a:spcBef>
              <a:spcAft>
                <a:spcPts val="0"/>
              </a:spcAft>
              <a:buNone/>
            </a:pPr>
            <a:r>
              <a:rPr i="1" lang="en-GB" sz="2200">
                <a:solidFill>
                  <a:srgbClr val="FFFFFF"/>
                </a:solidFill>
                <a:latin typeface="Roboto"/>
                <a:ea typeface="Roboto"/>
                <a:cs typeface="Roboto"/>
                <a:sym typeface="Roboto"/>
              </a:rPr>
              <a:t> </a:t>
            </a:r>
            <a:r>
              <a:rPr lang="en-GB" sz="2200">
                <a:solidFill>
                  <a:srgbClr val="FFFFFF"/>
                </a:solidFill>
                <a:latin typeface="Roboto"/>
                <a:ea typeface="Roboto"/>
                <a:cs typeface="Roboto"/>
                <a:sym typeface="Roboto"/>
              </a:rPr>
              <a:t>+</a:t>
            </a:r>
            <a:r>
              <a:rPr i="1" lang="en-GB" sz="2200">
                <a:solidFill>
                  <a:srgbClr val="FFFFFF"/>
                </a:solidFill>
                <a:latin typeface="Roboto"/>
                <a:ea typeface="Roboto"/>
                <a:cs typeface="Roboto"/>
                <a:sym typeface="Roboto"/>
              </a:rPr>
              <a:t> </a:t>
            </a:r>
            <a:r>
              <a:rPr i="1" lang="en-GB" sz="1200">
                <a:solidFill>
                  <a:srgbClr val="FFFFFF"/>
                </a:solidFill>
                <a:latin typeface="Roboto"/>
                <a:ea typeface="Roboto"/>
                <a:cs typeface="Roboto"/>
                <a:sym typeface="Roboto"/>
              </a:rPr>
              <a:t>Amenities (e.g. MRT..)</a:t>
            </a:r>
            <a:endParaRPr i="1" sz="1200">
              <a:solidFill>
                <a:srgbClr val="FFFFFF"/>
              </a:solidFill>
              <a:latin typeface="Roboto"/>
              <a:ea typeface="Roboto"/>
              <a:cs typeface="Roboto"/>
              <a:sym typeface="Roboto"/>
            </a:endParaRPr>
          </a:p>
        </p:txBody>
      </p:sp>
      <p:sp>
        <p:nvSpPr>
          <p:cNvPr id="134" name="Google Shape;134;p19"/>
          <p:cNvSpPr/>
          <p:nvPr/>
        </p:nvSpPr>
        <p:spPr>
          <a:xfrm>
            <a:off x="6476055" y="2059650"/>
            <a:ext cx="2315700" cy="1014300"/>
          </a:xfrm>
          <a:prstGeom prst="chevron">
            <a:avLst>
              <a:gd fmla="val 50000" name="adj"/>
            </a:avLst>
          </a:prstGeom>
          <a:solidFill>
            <a:schemeClr val="dk1"/>
          </a:solidFill>
          <a:ln>
            <a:noFill/>
          </a:ln>
        </p:spPr>
        <p:txBody>
          <a:bodyPr anchorCtr="0" anchor="t" bIns="91425" lIns="270000" spcFirstLastPara="1" rIns="91425" wrap="square" tIns="91425">
            <a:noAutofit/>
          </a:bodyPr>
          <a:lstStyle/>
          <a:p>
            <a:pPr indent="0" lvl="0" marL="0" rtl="0" algn="ctr">
              <a:lnSpc>
                <a:spcPct val="115000"/>
              </a:lnSpc>
              <a:spcBef>
                <a:spcPts val="0"/>
              </a:spcBef>
              <a:spcAft>
                <a:spcPts val="0"/>
              </a:spcAft>
              <a:buNone/>
            </a:pPr>
            <a:r>
              <a:rPr b="1" lang="en-GB">
                <a:solidFill>
                  <a:srgbClr val="FFF2CC"/>
                </a:solidFill>
                <a:latin typeface="Roboto"/>
                <a:ea typeface="Roboto"/>
                <a:cs typeface="Roboto"/>
                <a:sym typeface="Roboto"/>
              </a:rPr>
              <a:t>Model C</a:t>
            </a:r>
            <a:endParaRPr b="1">
              <a:solidFill>
                <a:srgbClr val="FFF2CC"/>
              </a:solidFill>
              <a:latin typeface="Roboto"/>
              <a:ea typeface="Roboto"/>
              <a:cs typeface="Roboto"/>
              <a:sym typeface="Roboto"/>
            </a:endParaRPr>
          </a:p>
          <a:p>
            <a:pPr indent="0" lvl="0" marL="0" rtl="0" algn="l">
              <a:spcBef>
                <a:spcPts val="0"/>
              </a:spcBef>
              <a:spcAft>
                <a:spcPts val="0"/>
              </a:spcAft>
              <a:buNone/>
            </a:pPr>
            <a:r>
              <a:rPr lang="en-GB" sz="2200">
                <a:solidFill>
                  <a:schemeClr val="lt1"/>
                </a:solidFill>
                <a:latin typeface="Roboto"/>
                <a:ea typeface="Roboto"/>
                <a:cs typeface="Roboto"/>
                <a:sym typeface="Roboto"/>
              </a:rPr>
              <a:t>+ </a:t>
            </a:r>
            <a:r>
              <a:rPr lang="en-GB" sz="1200">
                <a:solidFill>
                  <a:schemeClr val="lt1"/>
                </a:solidFill>
                <a:latin typeface="Roboto"/>
                <a:ea typeface="Roboto"/>
                <a:cs typeface="Roboto"/>
                <a:sym typeface="Roboto"/>
              </a:rPr>
              <a:t>Additional interactions</a:t>
            </a:r>
            <a:endParaRPr>
              <a:solidFill>
                <a:srgbClr val="FFFFFF"/>
              </a:solidFill>
              <a:latin typeface="Roboto"/>
              <a:ea typeface="Roboto"/>
              <a:cs typeface="Roboto"/>
              <a:sym typeface="Roboto"/>
            </a:endParaRPr>
          </a:p>
        </p:txBody>
      </p:sp>
      <p:sp>
        <p:nvSpPr>
          <p:cNvPr id="135" name="Google Shape;135;p19"/>
          <p:cNvSpPr txBox="1"/>
          <p:nvPr/>
        </p:nvSpPr>
        <p:spPr>
          <a:xfrm>
            <a:off x="338400" y="3305425"/>
            <a:ext cx="9822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Error Size </a:t>
            </a:r>
            <a:endParaRPr b="1">
              <a:solidFill>
                <a:schemeClr val="dk2"/>
              </a:solidFill>
              <a:latin typeface="Lato"/>
              <a:ea typeface="Lato"/>
              <a:cs typeface="Lato"/>
              <a:sym typeface="Lato"/>
            </a:endParaRPr>
          </a:p>
          <a:p>
            <a:pPr indent="0" lvl="0" marL="0" rtl="0" algn="l">
              <a:spcBef>
                <a:spcPts val="0"/>
              </a:spcBef>
              <a:spcAft>
                <a:spcPts val="0"/>
              </a:spcAft>
              <a:buNone/>
            </a:pPr>
            <a:r>
              <a:rPr b="1" lang="en-GB" sz="1300">
                <a:solidFill>
                  <a:schemeClr val="dk2"/>
                </a:solidFill>
                <a:latin typeface="Lato"/>
                <a:ea typeface="Lato"/>
                <a:cs typeface="Lato"/>
                <a:sym typeface="Lato"/>
              </a:rPr>
              <a:t>(i.e. RMSE)</a:t>
            </a:r>
            <a:endParaRPr b="1" sz="1300">
              <a:solidFill>
                <a:schemeClr val="dk2"/>
              </a:solidFill>
              <a:latin typeface="Lato"/>
              <a:ea typeface="Lato"/>
              <a:cs typeface="Lato"/>
              <a:sym typeface="Lato"/>
            </a:endParaRPr>
          </a:p>
        </p:txBody>
      </p:sp>
      <p:sp>
        <p:nvSpPr>
          <p:cNvPr id="136" name="Google Shape;136;p19"/>
          <p:cNvSpPr txBox="1"/>
          <p:nvPr/>
        </p:nvSpPr>
        <p:spPr>
          <a:xfrm>
            <a:off x="1156725" y="3305425"/>
            <a:ext cx="1265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dk2"/>
                </a:solidFill>
                <a:latin typeface="Lato"/>
                <a:ea typeface="Lato"/>
                <a:cs typeface="Lato"/>
                <a:sym typeface="Lato"/>
              </a:rPr>
              <a:t>145,232</a:t>
            </a:r>
            <a:endParaRPr b="1" sz="1600">
              <a:solidFill>
                <a:schemeClr val="dk2"/>
              </a:solidFill>
              <a:latin typeface="Lato"/>
              <a:ea typeface="Lato"/>
              <a:cs typeface="Lato"/>
              <a:sym typeface="Lato"/>
            </a:endParaRPr>
          </a:p>
        </p:txBody>
      </p:sp>
      <p:sp>
        <p:nvSpPr>
          <p:cNvPr id="137" name="Google Shape;137;p19"/>
          <p:cNvSpPr txBox="1"/>
          <p:nvPr/>
        </p:nvSpPr>
        <p:spPr>
          <a:xfrm>
            <a:off x="3294638" y="3305425"/>
            <a:ext cx="1265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Lato"/>
                <a:ea typeface="Lato"/>
                <a:cs typeface="Lato"/>
                <a:sym typeface="Lato"/>
              </a:rPr>
              <a:t>55,098</a:t>
            </a:r>
            <a:endParaRPr b="1" sz="1600">
              <a:solidFill>
                <a:schemeClr val="dk2"/>
              </a:solidFill>
              <a:latin typeface="Lato"/>
              <a:ea typeface="Lato"/>
              <a:cs typeface="Lato"/>
              <a:sym typeface="Lato"/>
            </a:endParaRPr>
          </a:p>
        </p:txBody>
      </p:sp>
      <p:sp>
        <p:nvSpPr>
          <p:cNvPr id="138" name="Google Shape;138;p19"/>
          <p:cNvSpPr txBox="1"/>
          <p:nvPr/>
        </p:nvSpPr>
        <p:spPr>
          <a:xfrm>
            <a:off x="5285075" y="3305425"/>
            <a:ext cx="1265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Lato"/>
                <a:ea typeface="Lato"/>
                <a:cs typeface="Lato"/>
                <a:sym typeface="Lato"/>
              </a:rPr>
              <a:t>49,411</a:t>
            </a:r>
            <a:endParaRPr b="1" sz="1600">
              <a:solidFill>
                <a:schemeClr val="dk2"/>
              </a:solidFill>
              <a:latin typeface="Lato"/>
              <a:ea typeface="Lato"/>
              <a:cs typeface="Lato"/>
              <a:sym typeface="Lato"/>
            </a:endParaRPr>
          </a:p>
        </p:txBody>
      </p:sp>
      <p:sp>
        <p:nvSpPr>
          <p:cNvPr id="139" name="Google Shape;139;p19"/>
          <p:cNvSpPr txBox="1"/>
          <p:nvPr/>
        </p:nvSpPr>
        <p:spPr>
          <a:xfrm>
            <a:off x="3184550" y="3696450"/>
            <a:ext cx="1131600" cy="9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Lato"/>
                <a:ea typeface="Lato"/>
                <a:cs typeface="Lato"/>
                <a:sym typeface="Lato"/>
              </a:rPr>
              <a:t>Improved</a:t>
            </a:r>
            <a:endParaRPr sz="1600">
              <a:solidFill>
                <a:schemeClr val="dk1"/>
              </a:solidFill>
              <a:latin typeface="Lato"/>
              <a:ea typeface="Lato"/>
              <a:cs typeface="Lato"/>
              <a:sym typeface="Lato"/>
            </a:endParaRPr>
          </a:p>
          <a:p>
            <a:pPr indent="0" lvl="0" marL="0" rtl="0" algn="ctr">
              <a:spcBef>
                <a:spcPts val="0"/>
              </a:spcBef>
              <a:spcAft>
                <a:spcPts val="0"/>
              </a:spcAft>
              <a:buNone/>
            </a:pPr>
            <a:r>
              <a:rPr lang="en-GB" sz="1600">
                <a:solidFill>
                  <a:schemeClr val="dk1"/>
                </a:solidFill>
                <a:latin typeface="Lato"/>
                <a:ea typeface="Lato"/>
                <a:cs typeface="Lato"/>
                <a:sym typeface="Lato"/>
              </a:rPr>
              <a:t>by</a:t>
            </a:r>
            <a:endParaRPr sz="1600">
              <a:solidFill>
                <a:schemeClr val="dk1"/>
              </a:solidFill>
              <a:latin typeface="Lato"/>
              <a:ea typeface="Lato"/>
              <a:cs typeface="Lato"/>
              <a:sym typeface="Lato"/>
            </a:endParaRPr>
          </a:p>
          <a:p>
            <a:pPr indent="0" lvl="0" marL="0" rtl="0" algn="ctr">
              <a:spcBef>
                <a:spcPts val="0"/>
              </a:spcBef>
              <a:spcAft>
                <a:spcPts val="0"/>
              </a:spcAft>
              <a:buNone/>
            </a:pPr>
            <a:r>
              <a:rPr lang="en-GB" sz="1600">
                <a:solidFill>
                  <a:schemeClr val="dk1"/>
                </a:solidFill>
                <a:latin typeface="Lato"/>
                <a:ea typeface="Lato"/>
                <a:cs typeface="Lato"/>
                <a:sym typeface="Lato"/>
              </a:rPr>
              <a:t>64%</a:t>
            </a:r>
            <a:endParaRPr sz="1600">
              <a:solidFill>
                <a:schemeClr val="dk1"/>
              </a:solidFill>
              <a:latin typeface="Lato"/>
              <a:ea typeface="Lato"/>
              <a:cs typeface="Lato"/>
              <a:sym typeface="Lato"/>
            </a:endParaRPr>
          </a:p>
        </p:txBody>
      </p:sp>
      <p:sp>
        <p:nvSpPr>
          <p:cNvPr id="140" name="Google Shape;140;p19"/>
          <p:cNvSpPr txBox="1"/>
          <p:nvPr/>
        </p:nvSpPr>
        <p:spPr>
          <a:xfrm>
            <a:off x="5118100" y="3696450"/>
            <a:ext cx="12651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Lato"/>
                <a:ea typeface="Lato"/>
                <a:cs typeface="Lato"/>
                <a:sym typeface="Lato"/>
              </a:rPr>
              <a:t>Improved</a:t>
            </a:r>
            <a:endParaRPr sz="1600">
              <a:solidFill>
                <a:schemeClr val="dk1"/>
              </a:solidFill>
              <a:latin typeface="Lato"/>
              <a:ea typeface="Lato"/>
              <a:cs typeface="Lato"/>
              <a:sym typeface="Lato"/>
            </a:endParaRPr>
          </a:p>
          <a:p>
            <a:pPr indent="0" lvl="0" marL="0" rtl="0" algn="ctr">
              <a:spcBef>
                <a:spcPts val="0"/>
              </a:spcBef>
              <a:spcAft>
                <a:spcPts val="0"/>
              </a:spcAft>
              <a:buNone/>
            </a:pPr>
            <a:r>
              <a:rPr lang="en-GB" sz="1600">
                <a:solidFill>
                  <a:schemeClr val="dk1"/>
                </a:solidFill>
                <a:latin typeface="Lato"/>
                <a:ea typeface="Lato"/>
                <a:cs typeface="Lato"/>
                <a:sym typeface="Lato"/>
              </a:rPr>
              <a:t>by</a:t>
            </a:r>
            <a:endParaRPr sz="1600">
              <a:solidFill>
                <a:schemeClr val="dk1"/>
              </a:solidFill>
              <a:latin typeface="Lato"/>
              <a:ea typeface="Lato"/>
              <a:cs typeface="Lato"/>
              <a:sym typeface="Lato"/>
            </a:endParaRPr>
          </a:p>
          <a:p>
            <a:pPr indent="0" lvl="0" marL="0" rtl="0" algn="ctr">
              <a:spcBef>
                <a:spcPts val="0"/>
              </a:spcBef>
              <a:spcAft>
                <a:spcPts val="0"/>
              </a:spcAft>
              <a:buNone/>
            </a:pPr>
            <a:r>
              <a:rPr lang="en-GB" sz="1600">
                <a:solidFill>
                  <a:schemeClr val="dk1"/>
                </a:solidFill>
                <a:latin typeface="Lato"/>
                <a:ea typeface="Lato"/>
                <a:cs typeface="Lato"/>
                <a:sym typeface="Lato"/>
              </a:rPr>
              <a:t>13%</a:t>
            </a:r>
            <a:endParaRPr sz="1600">
              <a:solidFill>
                <a:schemeClr val="dk1"/>
              </a:solidFill>
              <a:latin typeface="Lato"/>
              <a:ea typeface="Lato"/>
              <a:cs typeface="Lato"/>
              <a:sym typeface="Lato"/>
            </a:endParaRPr>
          </a:p>
          <a:p>
            <a:pPr indent="0" lvl="0" marL="0" rtl="0" algn="ctr">
              <a:spcBef>
                <a:spcPts val="0"/>
              </a:spcBef>
              <a:spcAft>
                <a:spcPts val="0"/>
              </a:spcAft>
              <a:buNone/>
            </a:pPr>
            <a:r>
              <a:t/>
            </a:r>
            <a:endParaRPr sz="1600">
              <a:solidFill>
                <a:schemeClr val="dk1"/>
              </a:solidFill>
              <a:latin typeface="Lato"/>
              <a:ea typeface="Lato"/>
              <a:cs typeface="Lato"/>
              <a:sym typeface="Lato"/>
            </a:endParaRPr>
          </a:p>
        </p:txBody>
      </p:sp>
      <p:sp>
        <p:nvSpPr>
          <p:cNvPr id="141" name="Google Shape;141;p19"/>
          <p:cNvSpPr txBox="1"/>
          <p:nvPr/>
        </p:nvSpPr>
        <p:spPr>
          <a:xfrm>
            <a:off x="594650" y="1644925"/>
            <a:ext cx="25899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Modular Approach:</a:t>
            </a:r>
            <a:endParaRPr b="1"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60000" y="54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t>
            </a:r>
            <a:r>
              <a:rPr lang="en-GB"/>
              <a:t>stribution of transaction prices across Singapore</a:t>
            </a:r>
            <a:endParaRPr/>
          </a:p>
        </p:txBody>
      </p:sp>
      <p:pic>
        <p:nvPicPr>
          <p:cNvPr id="147" name="Google Shape;147;p20"/>
          <p:cNvPicPr preferRelativeResize="0"/>
          <p:nvPr/>
        </p:nvPicPr>
        <p:blipFill rotWithShape="1">
          <a:blip r:embed="rId3">
            <a:alphaModFix/>
          </a:blip>
          <a:srcRect b="38223" l="73982" r="1756" t="14622"/>
          <a:stretch/>
        </p:blipFill>
        <p:spPr>
          <a:xfrm>
            <a:off x="6875200" y="2148963"/>
            <a:ext cx="1967575" cy="1764400"/>
          </a:xfrm>
          <a:prstGeom prst="rect">
            <a:avLst/>
          </a:prstGeom>
          <a:noFill/>
          <a:ln>
            <a:noFill/>
          </a:ln>
        </p:spPr>
      </p:pic>
      <p:pic>
        <p:nvPicPr>
          <p:cNvPr id="148" name="Google Shape;148;p20"/>
          <p:cNvPicPr preferRelativeResize="0"/>
          <p:nvPr/>
        </p:nvPicPr>
        <p:blipFill rotWithShape="1">
          <a:blip r:embed="rId3">
            <a:alphaModFix/>
          </a:blip>
          <a:srcRect b="19429" l="12503" r="28821" t="11695"/>
          <a:stretch/>
        </p:blipFill>
        <p:spPr>
          <a:xfrm>
            <a:off x="618952" y="1263375"/>
            <a:ext cx="6256250" cy="3388226"/>
          </a:xfrm>
          <a:prstGeom prst="rect">
            <a:avLst/>
          </a:prstGeom>
          <a:noFill/>
          <a:ln>
            <a:noFill/>
          </a:ln>
        </p:spPr>
      </p:pic>
      <p:sp>
        <p:nvSpPr>
          <p:cNvPr id="149" name="Google Shape;149;p20"/>
          <p:cNvSpPr txBox="1"/>
          <p:nvPr/>
        </p:nvSpPr>
        <p:spPr>
          <a:xfrm>
            <a:off x="4488400" y="4037050"/>
            <a:ext cx="13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Marine Parade</a:t>
            </a:r>
            <a:endParaRPr>
              <a:latin typeface="Lato"/>
              <a:ea typeface="Lato"/>
              <a:cs typeface="Lato"/>
              <a:sym typeface="Lato"/>
            </a:endParaRPr>
          </a:p>
        </p:txBody>
      </p:sp>
      <p:sp>
        <p:nvSpPr>
          <p:cNvPr id="150" name="Google Shape;150;p20"/>
          <p:cNvSpPr txBox="1"/>
          <p:nvPr/>
        </p:nvSpPr>
        <p:spPr>
          <a:xfrm>
            <a:off x="6160225" y="3027625"/>
            <a:ext cx="13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Changi</a:t>
            </a:r>
            <a:endParaRPr>
              <a:latin typeface="Lato"/>
              <a:ea typeface="Lato"/>
              <a:cs typeface="Lato"/>
              <a:sym typeface="Lato"/>
            </a:endParaRPr>
          </a:p>
        </p:txBody>
      </p:sp>
      <p:sp>
        <p:nvSpPr>
          <p:cNvPr id="151" name="Google Shape;151;p20"/>
          <p:cNvSpPr txBox="1"/>
          <p:nvPr/>
        </p:nvSpPr>
        <p:spPr>
          <a:xfrm>
            <a:off x="2195750" y="2964625"/>
            <a:ext cx="13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Bukit Timah</a:t>
            </a:r>
            <a:endParaRPr>
              <a:latin typeface="Lato"/>
              <a:ea typeface="Lato"/>
              <a:cs typeface="Lato"/>
              <a:sym typeface="Lato"/>
            </a:endParaRPr>
          </a:p>
        </p:txBody>
      </p:sp>
      <p:sp>
        <p:nvSpPr>
          <p:cNvPr id="152" name="Google Shape;152;p20"/>
          <p:cNvSpPr txBox="1"/>
          <p:nvPr/>
        </p:nvSpPr>
        <p:spPr>
          <a:xfrm>
            <a:off x="3476525" y="2214325"/>
            <a:ext cx="13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Bishan</a:t>
            </a:r>
            <a:endParaRPr>
              <a:latin typeface="Lato"/>
              <a:ea typeface="Lato"/>
              <a:cs typeface="Lato"/>
              <a:sym typeface="Lato"/>
            </a:endParaRPr>
          </a:p>
        </p:txBody>
      </p:sp>
      <p:sp>
        <p:nvSpPr>
          <p:cNvPr id="153" name="Google Shape;153;p20"/>
          <p:cNvSpPr txBox="1"/>
          <p:nvPr/>
        </p:nvSpPr>
        <p:spPr>
          <a:xfrm>
            <a:off x="1746525" y="4251400"/>
            <a:ext cx="12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Queenstown</a:t>
            </a:r>
            <a:endParaRPr>
              <a:latin typeface="Lato"/>
              <a:ea typeface="Lato"/>
              <a:cs typeface="Lato"/>
              <a:sym typeface="Lato"/>
            </a:endParaRPr>
          </a:p>
        </p:txBody>
      </p:sp>
      <p:sp>
        <p:nvSpPr>
          <p:cNvPr id="154" name="Google Shape;154;p20"/>
          <p:cNvSpPr txBox="1"/>
          <p:nvPr/>
        </p:nvSpPr>
        <p:spPr>
          <a:xfrm>
            <a:off x="3618125" y="4437250"/>
            <a:ext cx="12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Tanglin</a:t>
            </a:r>
            <a:endParaRPr>
              <a:latin typeface="Lato"/>
              <a:ea typeface="Lato"/>
              <a:cs typeface="Lato"/>
              <a:sym typeface="Lato"/>
            </a:endParaRPr>
          </a:p>
        </p:txBody>
      </p:sp>
      <p:sp>
        <p:nvSpPr>
          <p:cNvPr id="155" name="Google Shape;155;p20"/>
          <p:cNvSpPr txBox="1"/>
          <p:nvPr/>
        </p:nvSpPr>
        <p:spPr>
          <a:xfrm>
            <a:off x="3753075" y="1263375"/>
            <a:ext cx="13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Yishun</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60000" y="5400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40"/>
              <a:t>Bukit Timah, Bishan, Bukit Merah, Queenstown</a:t>
            </a:r>
            <a:endParaRPr sz="1940"/>
          </a:p>
        </p:txBody>
      </p:sp>
      <p:pic>
        <p:nvPicPr>
          <p:cNvPr id="161" name="Google Shape;161;p21"/>
          <p:cNvPicPr preferRelativeResize="0"/>
          <p:nvPr/>
        </p:nvPicPr>
        <p:blipFill>
          <a:blip r:embed="rId3">
            <a:alphaModFix/>
          </a:blip>
          <a:stretch>
            <a:fillRect/>
          </a:stretch>
        </p:blipFill>
        <p:spPr>
          <a:xfrm>
            <a:off x="1906963" y="1037100"/>
            <a:ext cx="4594779" cy="3763501"/>
          </a:xfrm>
          <a:prstGeom prst="rect">
            <a:avLst/>
          </a:prstGeom>
          <a:noFill/>
          <a:ln cap="flat" cmpd="sng" w="9525">
            <a:solidFill>
              <a:srgbClr val="980000"/>
            </a:solidFill>
            <a:prstDash val="solid"/>
            <a:round/>
            <a:headEnd len="sm" w="sm" type="none"/>
            <a:tailEnd len="sm" w="sm" type="none"/>
          </a:ln>
        </p:spPr>
      </p:pic>
      <p:sp>
        <p:nvSpPr>
          <p:cNvPr id="162" name="Google Shape;162;p21"/>
          <p:cNvSpPr/>
          <p:nvPr/>
        </p:nvSpPr>
        <p:spPr>
          <a:xfrm>
            <a:off x="1906975" y="1147050"/>
            <a:ext cx="4594800" cy="685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nvSpPr>
        <p:spPr>
          <a:xfrm>
            <a:off x="6830975" y="1308575"/>
            <a:ext cx="18189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Ang Mo Kio is a mature estate!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