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6" r:id="rId2"/>
    <p:sldId id="423" r:id="rId3"/>
    <p:sldId id="433" r:id="rId4"/>
    <p:sldId id="432" r:id="rId5"/>
    <p:sldId id="435" r:id="rId6"/>
    <p:sldId id="352" r:id="rId7"/>
    <p:sldId id="1178" r:id="rId8"/>
    <p:sldId id="1134" r:id="rId9"/>
    <p:sldId id="354" r:id="rId10"/>
    <p:sldId id="1131" r:id="rId11"/>
    <p:sldId id="1132" r:id="rId12"/>
    <p:sldId id="356" r:id="rId13"/>
    <p:sldId id="1179" r:id="rId14"/>
    <p:sldId id="1141" r:id="rId15"/>
    <p:sldId id="1142" r:id="rId16"/>
    <p:sldId id="1182" r:id="rId17"/>
    <p:sldId id="361" r:id="rId18"/>
    <p:sldId id="1189" r:id="rId19"/>
    <p:sldId id="1191" r:id="rId20"/>
    <p:sldId id="1195" r:id="rId21"/>
    <p:sldId id="1040" r:id="rId22"/>
    <p:sldId id="366" r:id="rId23"/>
    <p:sldId id="1196" r:id="rId24"/>
    <p:sldId id="1048" r:id="rId25"/>
    <p:sldId id="1197" r:id="rId26"/>
    <p:sldId id="405" r:id="rId27"/>
    <p:sldId id="406" r:id="rId28"/>
    <p:sldId id="407" r:id="rId29"/>
    <p:sldId id="408" r:id="rId30"/>
    <p:sldId id="409" r:id="rId31"/>
    <p:sldId id="1209" r:id="rId32"/>
    <p:sldId id="411" r:id="rId33"/>
    <p:sldId id="1198" r:id="rId34"/>
    <p:sldId id="412" r:id="rId35"/>
    <p:sldId id="1210" r:id="rId36"/>
    <p:sldId id="1199" r:id="rId37"/>
    <p:sldId id="1211" r:id="rId38"/>
    <p:sldId id="1183" r:id="rId39"/>
    <p:sldId id="372" r:id="rId40"/>
    <p:sldId id="373" r:id="rId41"/>
    <p:sldId id="426" r:id="rId42"/>
    <p:sldId id="374" r:id="rId43"/>
    <p:sldId id="1200" r:id="rId44"/>
    <p:sldId id="375" r:id="rId45"/>
    <p:sldId id="377" r:id="rId46"/>
    <p:sldId id="1212" r:id="rId47"/>
    <p:sldId id="378" r:id="rId48"/>
    <p:sldId id="1187" r:id="rId49"/>
    <p:sldId id="380" r:id="rId50"/>
    <p:sldId id="381" r:id="rId51"/>
    <p:sldId id="382" r:id="rId52"/>
    <p:sldId id="383" r:id="rId53"/>
    <p:sldId id="427" r:id="rId54"/>
    <p:sldId id="385" r:id="rId55"/>
    <p:sldId id="386" r:id="rId56"/>
    <p:sldId id="1186" r:id="rId57"/>
    <p:sldId id="387" r:id="rId58"/>
    <p:sldId id="388" r:id="rId59"/>
    <p:sldId id="389" r:id="rId60"/>
    <p:sldId id="1204" r:id="rId61"/>
    <p:sldId id="1202" r:id="rId62"/>
    <p:sldId id="394" r:id="rId63"/>
    <p:sldId id="395" r:id="rId64"/>
    <p:sldId id="1205" r:id="rId65"/>
    <p:sldId id="413" r:id="rId66"/>
    <p:sldId id="414" r:id="rId67"/>
    <p:sldId id="415" r:id="rId68"/>
    <p:sldId id="417" r:id="rId69"/>
    <p:sldId id="1207" r:id="rId70"/>
    <p:sldId id="1208" r:id="rId71"/>
    <p:sldId id="419" r:id="rId72"/>
    <p:sldId id="421" r:id="rId73"/>
    <p:sldId id="1206" r:id="rId74"/>
    <p:sldId id="397" r:id="rId75"/>
    <p:sldId id="398" r:id="rId76"/>
    <p:sldId id="399" r:id="rId77"/>
    <p:sldId id="400" r:id="rId78"/>
    <p:sldId id="401" r:id="rId79"/>
    <p:sldId id="402" r:id="rId80"/>
    <p:sldId id="403" r:id="rId81"/>
    <p:sldId id="404" r:id="rId82"/>
    <p:sldId id="320"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7399" autoAdjust="0"/>
  </p:normalViewPr>
  <p:slideViewPr>
    <p:cSldViewPr snapToGrid="0">
      <p:cViewPr>
        <p:scale>
          <a:sx n="125" d="100"/>
          <a:sy n="125" d="100"/>
        </p:scale>
        <p:origin x="5358" y="786"/>
      </p:cViewPr>
      <p:guideLst/>
    </p:cSldViewPr>
  </p:slideViewPr>
  <p:outlineViewPr>
    <p:cViewPr>
      <p:scale>
        <a:sx n="33" d="100"/>
        <a:sy n="33" d="100"/>
      </p:scale>
      <p:origin x="0" y="-4422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emf"/><Relationship Id="rId1" Type="http://schemas.openxmlformats.org/officeDocument/2006/relationships/image" Target="../media/image48.wmf"/><Relationship Id="rId4" Type="http://schemas.openxmlformats.org/officeDocument/2006/relationships/image" Target="../media/image5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8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image" Target="../media/image94.wmf"/><Relationship Id="rId1" Type="http://schemas.openxmlformats.org/officeDocument/2006/relationships/image" Target="../media/image93.wmf"/><Relationship Id="rId4" Type="http://schemas.openxmlformats.org/officeDocument/2006/relationships/image" Target="../media/image96.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 Id="rId4" Type="http://schemas.openxmlformats.org/officeDocument/2006/relationships/image" Target="../media/image100.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0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e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 Id="rId5" Type="http://schemas.openxmlformats.org/officeDocument/2006/relationships/image" Target="../media/image27.wmf"/><Relationship Id="rId4"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D4DE7D-D804-450D-8985-E9D4CC45A767}" type="datetimeFigureOut">
              <a:rPr lang="zh-CN" altLang="en-US" smtClean="0"/>
              <a:t>2022/1/9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2E026F-5146-4CAE-8D53-03EF98995D9B}" type="slidenum">
              <a:rPr lang="zh-CN" altLang="en-US" smtClean="0"/>
              <a:t>‹#›</a:t>
            </a:fld>
            <a:endParaRPr lang="zh-CN" altLang="en-US"/>
          </a:p>
        </p:txBody>
      </p:sp>
    </p:spTree>
    <p:extLst>
      <p:ext uri="{BB962C8B-B14F-4D97-AF65-F5344CB8AC3E}">
        <p14:creationId xmlns:p14="http://schemas.microsoft.com/office/powerpoint/2010/main" val="3248948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xfrm>
            <a:off x="385763" y="687388"/>
            <a:ext cx="6088062" cy="3425825"/>
          </a:xfrm>
          <a:ln/>
        </p:spPr>
      </p:sp>
      <p:sp>
        <p:nvSpPr>
          <p:cNvPr id="177155" name="Rectangle 3"/>
          <p:cNvSpPr>
            <a:spLocks noGrp="1" noChangeArrowheads="1"/>
          </p:cNvSpPr>
          <p:nvPr>
            <p:ph type="body" idx="1"/>
          </p:nvPr>
        </p:nvSpPr>
        <p:spPr>
          <a:xfrm>
            <a:off x="685800" y="4343400"/>
            <a:ext cx="5486400" cy="4113213"/>
          </a:xfrm>
          <a:noFill/>
        </p:spPr>
        <p:txBody>
          <a:bodyPr/>
          <a:lstStyle/>
          <a:p>
            <a:r>
              <a:rPr lang="zh-CN" altLang="en-US" b="1">
                <a:solidFill>
                  <a:schemeClr val="tx2"/>
                </a:solidFill>
              </a:rPr>
              <a:t>差动放大器</a:t>
            </a:r>
            <a:r>
              <a:rPr lang="zh-CN" altLang="en-US"/>
              <a:t>是把二个输入信号分别输入到运算放大器的同相和反相二个输入端，然后在输出端取出二个信号的差模成分，而尽量抑制二个信号的共模成分。</a:t>
            </a:r>
          </a:p>
        </p:txBody>
      </p:sp>
    </p:spTree>
    <p:extLst>
      <p:ext uri="{BB962C8B-B14F-4D97-AF65-F5344CB8AC3E}">
        <p14:creationId xmlns:p14="http://schemas.microsoft.com/office/powerpoint/2010/main" val="4251210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6E57879-A6D0-46CC-A0EC-31EB95C4C5BB}" type="slidenum">
              <a:rPr lang="en-US" altLang="zh-CN"/>
              <a:pPr eaLnBrk="1" hangingPunct="1"/>
              <a:t>65</a:t>
            </a:fld>
            <a:endParaRPr lang="en-US" altLang="zh-CN"/>
          </a:p>
        </p:txBody>
      </p:sp>
      <p:sp>
        <p:nvSpPr>
          <p:cNvPr id="101379" name="Rectangle 2"/>
          <p:cNvSpPr>
            <a:spLocks noGrp="1" noRot="1" noChangeAspect="1" noChangeArrowheads="1" noTextEdit="1"/>
          </p:cNvSpPr>
          <p:nvPr>
            <p:ph type="sldImg"/>
          </p:nvPr>
        </p:nvSpPr>
        <p:spPr>
          <a:xfrm>
            <a:off x="385763" y="687388"/>
            <a:ext cx="6088062" cy="3425825"/>
          </a:xfrm>
          <a:ln/>
        </p:spPr>
      </p:sp>
      <p:sp>
        <p:nvSpPr>
          <p:cNvPr id="101380" name="Rectangle 3"/>
          <p:cNvSpPr>
            <a:spLocks noGrp="1" noChangeArrowheads="1"/>
          </p:cNvSpPr>
          <p:nvPr>
            <p:ph type="body" idx="1"/>
          </p:nvPr>
        </p:nvSpPr>
        <p:spPr>
          <a:xfrm>
            <a:off x="685800" y="4343400"/>
            <a:ext cx="5486400" cy="4113213"/>
          </a:xfrm>
          <a:noFill/>
        </p:spPr>
        <p:txBody>
          <a:bodyPr/>
          <a:lstStyle/>
          <a:p>
            <a:pPr eaLnBrk="1" hangingPunct="1"/>
            <a:r>
              <a:rPr lang="zh-CN" altLang="en-US"/>
              <a:t>那这节课呢，我们学习一类新的放大电路。电桥呢大家都比较熟悉，在上学期我们学习过的传感器中，应变式力传感器，前端就是右图所示的电桥电路。当时呢我们也推过输入输出关系</a:t>
            </a:r>
          </a:p>
          <a:p>
            <a:pPr eaLnBrk="1" hangingPunct="1"/>
            <a:r>
              <a:rPr lang="zh-CN" altLang="en-US"/>
              <a:t>。那什么又是电桥放大电路呢。。</a:t>
            </a:r>
          </a:p>
        </p:txBody>
      </p:sp>
    </p:spTree>
    <p:extLst>
      <p:ext uri="{BB962C8B-B14F-4D97-AF65-F5344CB8AC3E}">
        <p14:creationId xmlns:p14="http://schemas.microsoft.com/office/powerpoint/2010/main" val="295467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CF032D5-239E-448F-BF03-DCA01FEA3F97}" type="slidenum">
              <a:rPr lang="en-US" altLang="zh-CN"/>
              <a:pPr eaLnBrk="1" hangingPunct="1"/>
              <a:t>66</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r>
              <a:rPr lang="zh-CN" altLang="en-US"/>
              <a:t>既然是电桥放大电路，那么电路的组成中一定是存在电桥电路，且具有放大作用（集成运算放大器）当电桥电路的输出较小时，需要用集成运算放大器与之配合。这样就形成了应用广泛的电阻电桥传感放大器。我们常用到的呢有两种，一种是</a:t>
            </a:r>
            <a:r>
              <a:rPr lang="zh-CN" altLang="en-US" b="1"/>
              <a:t>由传感器电桥和运算放大器组成的放大电路；由传感器和运算放大器构成的电桥。</a:t>
            </a:r>
            <a:r>
              <a:rPr lang="zh-CN" altLang="en-US"/>
              <a:t>他呢应用场合也比较广。一般应用于电参量式传感器，如电感式、电阻应变式、电容式传感器等，经常通过电桥转换电路输出电压或电流信号，并用运算放大器作进一步放大，或由传感器和运算放大器直接构成电桥放大电路，输出放大了的电压信号。</a:t>
            </a:r>
          </a:p>
        </p:txBody>
      </p:sp>
    </p:spTree>
    <p:extLst>
      <p:ext uri="{BB962C8B-B14F-4D97-AF65-F5344CB8AC3E}">
        <p14:creationId xmlns:p14="http://schemas.microsoft.com/office/powerpoint/2010/main" val="1737698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BD974AA-9C0C-4CCF-917B-25799F9A00BC}" type="slidenum">
              <a:rPr lang="en-US" altLang="zh-CN"/>
              <a:pPr eaLnBrk="1" hangingPunct="1"/>
              <a:t>68</a:t>
            </a:fld>
            <a:endParaRPr lang="en-US" altLang="zh-CN"/>
          </a:p>
        </p:txBody>
      </p:sp>
      <p:sp>
        <p:nvSpPr>
          <p:cNvPr id="104451" name="Rectangle 2"/>
          <p:cNvSpPr>
            <a:spLocks noGrp="1" noRot="1" noChangeAspect="1" noChangeArrowheads="1" noTextEdit="1"/>
          </p:cNvSpPr>
          <p:nvPr>
            <p:ph type="sldImg"/>
          </p:nvPr>
        </p:nvSpPr>
        <p:spPr>
          <a:xfrm>
            <a:off x="385763" y="687388"/>
            <a:ext cx="6088062" cy="3425825"/>
          </a:xfrm>
          <a:ln/>
        </p:spPr>
      </p:sp>
      <p:sp>
        <p:nvSpPr>
          <p:cNvPr id="104452" name="Rectangle 3"/>
          <p:cNvSpPr>
            <a:spLocks noGrp="1" noChangeArrowheads="1"/>
          </p:cNvSpPr>
          <p:nvPr>
            <p:ph type="body" idx="1"/>
          </p:nvPr>
        </p:nvSpPr>
        <p:spPr>
          <a:xfrm>
            <a:off x="685800" y="4343400"/>
            <a:ext cx="5486400" cy="4113213"/>
          </a:xfrm>
          <a:noFill/>
        </p:spPr>
        <p:txBody>
          <a:bodyPr/>
          <a:lstStyle/>
          <a:p>
            <a:pPr eaLnBrk="1" hangingPunct="1"/>
            <a:r>
              <a:rPr lang="zh-CN" altLang="en-US"/>
              <a:t>根据传感器中我们推到出的，电桥输出电压如该式所式。在进行运算放大器分析时，基本的原则：虚短、虚短，也就是运算放大器同相输入端和反相输入端电压相等，输入电流为零。（板书） </a:t>
            </a:r>
            <a:r>
              <a:rPr lang="en-US" altLang="zh-CN"/>
              <a:t>δ</a:t>
            </a:r>
            <a:r>
              <a:rPr lang="zh-CN" altLang="en-US"/>
              <a:t>是传感器电阻的相对变化率。则有电桥放大电路的输入输出关系。</a:t>
            </a:r>
          </a:p>
        </p:txBody>
      </p:sp>
    </p:spTree>
    <p:extLst>
      <p:ext uri="{BB962C8B-B14F-4D97-AF65-F5344CB8AC3E}">
        <p14:creationId xmlns:p14="http://schemas.microsoft.com/office/powerpoint/2010/main" val="1276441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C8F8C9-46ED-4CAA-B79B-66C8556FDFF7}" type="slidenum">
              <a:rPr lang="en-US" altLang="zh-CN"/>
              <a:pPr eaLnBrk="1" hangingPunct="1"/>
              <a:t>71</a:t>
            </a:fld>
            <a:endParaRPr lang="en-US" altLang="zh-CN"/>
          </a:p>
        </p:txBody>
      </p:sp>
      <p:sp>
        <p:nvSpPr>
          <p:cNvPr id="106499" name="Rectangle 2"/>
          <p:cNvSpPr>
            <a:spLocks noGrp="1" noRot="1" noChangeAspect="1" noChangeArrowheads="1" noTextEdit="1"/>
          </p:cNvSpPr>
          <p:nvPr>
            <p:ph type="sldImg"/>
          </p:nvPr>
        </p:nvSpPr>
        <p:spPr>
          <a:xfrm>
            <a:off x="385763" y="687388"/>
            <a:ext cx="6088062" cy="3425825"/>
          </a:xfrm>
          <a:ln/>
        </p:spPr>
      </p:sp>
      <p:sp>
        <p:nvSpPr>
          <p:cNvPr id="106500" name="Rectangle 3"/>
          <p:cNvSpPr>
            <a:spLocks noGrp="1" noChangeArrowheads="1"/>
          </p:cNvSpPr>
          <p:nvPr>
            <p:ph type="body" idx="1"/>
          </p:nvPr>
        </p:nvSpPr>
        <p:spPr>
          <a:xfrm>
            <a:off x="685800" y="4343400"/>
            <a:ext cx="5486400" cy="4113213"/>
          </a:xfrm>
          <a:noFill/>
        </p:spPr>
        <p:txBody>
          <a:bodyPr/>
          <a:lstStyle/>
          <a:p>
            <a:pPr eaLnBrk="1" hangingPunct="1"/>
            <a:r>
              <a:rPr lang="zh-CN" altLang="en-US"/>
              <a:t>下面我们看一下第二类电桥放大电路</a:t>
            </a:r>
            <a:r>
              <a:rPr lang="en-US" altLang="zh-CN"/>
              <a:t>-</a:t>
            </a:r>
            <a:r>
              <a:rPr lang="zh-CN" altLang="en-US"/>
              <a:t>差动电桥放大电路。如图所示把</a:t>
            </a:r>
            <a:r>
              <a:rPr lang="zh-CN" altLang="en-US">
                <a:solidFill>
                  <a:srgbClr val="3333FF"/>
                </a:solidFill>
              </a:rPr>
              <a:t>电桥两输出端分别与差动运算放大器的输入端相连，就构成了差动输入电桥放大电路。</a:t>
            </a:r>
          </a:p>
        </p:txBody>
      </p:sp>
    </p:spTree>
    <p:extLst>
      <p:ext uri="{BB962C8B-B14F-4D97-AF65-F5344CB8AC3E}">
        <p14:creationId xmlns:p14="http://schemas.microsoft.com/office/powerpoint/2010/main" val="691530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6211768-6BCC-4684-9376-7509EE41893B}" type="slidenum">
              <a:rPr lang="en-US" altLang="zh-CN"/>
              <a:pPr eaLnBrk="1" hangingPunct="1"/>
              <a:t>72</a:t>
            </a:fld>
            <a:endParaRPr lang="en-US" altLang="zh-CN"/>
          </a:p>
        </p:txBody>
      </p:sp>
      <p:sp>
        <p:nvSpPr>
          <p:cNvPr id="108547" name="Rectangle 2"/>
          <p:cNvSpPr>
            <a:spLocks noGrp="1" noRot="1" noChangeAspect="1" noChangeArrowheads="1" noTextEdit="1"/>
          </p:cNvSpPr>
          <p:nvPr>
            <p:ph type="sldImg"/>
          </p:nvPr>
        </p:nvSpPr>
        <p:spPr>
          <a:xfrm>
            <a:off x="385763" y="687388"/>
            <a:ext cx="6088062" cy="3425825"/>
          </a:xfrm>
          <a:ln/>
        </p:spPr>
      </p:sp>
      <p:sp>
        <p:nvSpPr>
          <p:cNvPr id="108548" name="Rectangle 3"/>
          <p:cNvSpPr>
            <a:spLocks noGrp="1" noChangeArrowheads="1"/>
          </p:cNvSpPr>
          <p:nvPr>
            <p:ph type="body" idx="1"/>
          </p:nvPr>
        </p:nvSpPr>
        <p:spPr>
          <a:xfrm>
            <a:off x="685800" y="4343400"/>
            <a:ext cx="5486400" cy="4113213"/>
          </a:xfrm>
          <a:noFill/>
        </p:spPr>
        <p:txBody>
          <a:bodyPr/>
          <a:lstStyle/>
          <a:p>
            <a:pPr eaLnBrk="1" hangingPunct="1"/>
            <a:r>
              <a:rPr lang="zh-CN" altLang="en-US"/>
              <a:t>既然前两种电路的使用范围为低精度，那我们怎样才能实现高精度的线性测量呢。这就是我们下面将要讲到的线性电桥放大电路。</a:t>
            </a:r>
            <a:r>
              <a:rPr lang="zh-CN" altLang="en-US">
                <a:solidFill>
                  <a:srgbClr val="3333FF"/>
                </a:solidFill>
              </a:rPr>
              <a:t>将传感器构成的可变桥臂</a:t>
            </a:r>
            <a:r>
              <a:rPr lang="en-US" altLang="zh-CN">
                <a:solidFill>
                  <a:srgbClr val="3333FF"/>
                </a:solidFill>
              </a:rPr>
              <a:t>R(1+</a:t>
            </a:r>
            <a:r>
              <a:rPr lang="el-GR" altLang="zh-CN">
                <a:solidFill>
                  <a:srgbClr val="3333FF"/>
                </a:solidFill>
                <a:latin typeface="宋体" panose="02010600030101010101" pitchFamily="2" charset="-122"/>
              </a:rPr>
              <a:t>δ</a:t>
            </a:r>
            <a:r>
              <a:rPr lang="en-US" altLang="zh-CN">
                <a:solidFill>
                  <a:srgbClr val="3333FF"/>
                </a:solidFill>
              </a:rPr>
              <a:t>)</a:t>
            </a:r>
            <a:r>
              <a:rPr lang="zh-CN" altLang="en-US">
                <a:solidFill>
                  <a:srgbClr val="3333FF"/>
                </a:solidFill>
              </a:rPr>
              <a:t>接在运算放大器的反馈回路中，这时电桥的电源电压</a:t>
            </a:r>
            <a:r>
              <a:rPr lang="en-US" altLang="zh-CN">
                <a:solidFill>
                  <a:srgbClr val="3333FF"/>
                </a:solidFill>
              </a:rPr>
              <a:t>u</a:t>
            </a:r>
            <a:r>
              <a:rPr lang="zh-CN" altLang="en-US">
                <a:solidFill>
                  <a:srgbClr val="3333FF"/>
                </a:solidFill>
              </a:rPr>
              <a:t>相当于差动放大器的工模电压。若运算放大器为理想工作状态，此时</a:t>
            </a:r>
            <a:r>
              <a:rPr lang="en-US" altLang="zh-CN">
                <a:solidFill>
                  <a:srgbClr val="3333FF"/>
                </a:solidFill>
              </a:rPr>
              <a:t>ua=ub</a:t>
            </a:r>
            <a:r>
              <a:rPr lang="zh-CN" altLang="en-US">
                <a:solidFill>
                  <a:srgbClr val="3333FF"/>
                </a:solidFill>
              </a:rPr>
              <a:t>，运算放大器两输入端的输入电压和输出电压，分别为。式中</a:t>
            </a:r>
            <a:r>
              <a:rPr lang="en-US" altLang="zh-CN">
                <a:solidFill>
                  <a:srgbClr val="3333FF"/>
                </a:solidFill>
              </a:rPr>
              <a:t>R2=R(1+</a:t>
            </a:r>
            <a:r>
              <a:rPr lang="el-GR" altLang="zh-CN">
                <a:solidFill>
                  <a:srgbClr val="3333FF"/>
                </a:solidFill>
                <a:latin typeface="宋体" panose="02010600030101010101" pitchFamily="2" charset="-122"/>
              </a:rPr>
              <a:t>δ</a:t>
            </a:r>
            <a:r>
              <a:rPr lang="en-US" altLang="zh-CN">
                <a:solidFill>
                  <a:srgbClr val="3333FF"/>
                </a:solidFill>
              </a:rPr>
              <a:t>),R</a:t>
            </a:r>
            <a:r>
              <a:rPr lang="zh-CN" altLang="en-US">
                <a:solidFill>
                  <a:srgbClr val="3333FF"/>
                </a:solidFill>
              </a:rPr>
              <a:t>是传感器的名义电阻。当</a:t>
            </a:r>
            <a:r>
              <a:rPr lang="en-US" altLang="zh-CN" i="1"/>
              <a:t>R</a:t>
            </a:r>
            <a:r>
              <a:rPr lang="en-US" altLang="zh-CN"/>
              <a:t>3 =</a:t>
            </a:r>
            <a:r>
              <a:rPr lang="en-US" altLang="zh-CN" i="1"/>
              <a:t>R</a:t>
            </a:r>
            <a:r>
              <a:rPr lang="zh-CN" altLang="en-US"/>
              <a:t>时 ，</a:t>
            </a:r>
            <a:r>
              <a:rPr lang="en-US" altLang="zh-CN"/>
              <a:t>uo</a:t>
            </a:r>
            <a:r>
              <a:rPr lang="zh-CN" altLang="en-US"/>
              <a:t>可以简化为。这种电路呢，</a:t>
            </a:r>
            <a:endParaRPr lang="zh-CN" altLang="en-US">
              <a:solidFill>
                <a:srgbClr val="3333FF"/>
              </a:solidFill>
            </a:endParaRPr>
          </a:p>
          <a:p>
            <a:pPr eaLnBrk="1" hangingPunct="1"/>
            <a:r>
              <a:rPr lang="zh-CN" altLang="en-US" b="1">
                <a:solidFill>
                  <a:srgbClr val="FF0000"/>
                </a:solidFill>
              </a:rPr>
              <a:t>量程较大，灵敏度较低。</a:t>
            </a:r>
          </a:p>
        </p:txBody>
      </p:sp>
    </p:spTree>
    <p:extLst>
      <p:ext uri="{BB962C8B-B14F-4D97-AF65-F5344CB8AC3E}">
        <p14:creationId xmlns:p14="http://schemas.microsoft.com/office/powerpoint/2010/main" val="1287425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9" name="Picture 8" descr="General 2560x1600 technology circuit boards PCB numbers electronics circuitry circuit microchip">
            <a:extLst>
              <a:ext uri="{FF2B5EF4-FFF2-40B4-BE49-F238E27FC236}">
                <a16:creationId xmlns:a16="http://schemas.microsoft.com/office/drawing/2014/main" id="{F8BEADCA-864B-4FD4-9E6D-ACCDC5F8868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4660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a:extLst>
              <a:ext uri="{FF2B5EF4-FFF2-40B4-BE49-F238E27FC236}">
                <a16:creationId xmlns:a16="http://schemas.microsoft.com/office/drawing/2014/main" id="{4186F1CD-5723-43F1-97EB-B744BE82FDC4}"/>
              </a:ext>
            </a:extLst>
          </p:cNvPr>
          <p:cNvSpPr/>
          <p:nvPr userDrawn="1"/>
        </p:nvSpPr>
        <p:spPr>
          <a:xfrm>
            <a:off x="3863336" y="0"/>
            <a:ext cx="2562864" cy="6858000"/>
          </a:xfrm>
          <a:prstGeom prst="rect">
            <a:avLst/>
          </a:prstGeom>
          <a:gradFill>
            <a:gsLst>
              <a:gs pos="50400">
                <a:srgbClr val="FBFDFE">
                  <a:alpha val="79000"/>
                </a:srgbClr>
              </a:gs>
              <a:gs pos="0">
                <a:schemeClr val="accent1">
                  <a:lumMod val="5000"/>
                  <a:lumOff val="95000"/>
                  <a:alpha val="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D6D00E0-F822-4C66-8824-BA447CFABC8E}"/>
              </a:ext>
            </a:extLst>
          </p:cNvPr>
          <p:cNvSpPr txBox="1"/>
          <p:nvPr userDrawn="1"/>
        </p:nvSpPr>
        <p:spPr>
          <a:xfrm>
            <a:off x="7030087" y="1215326"/>
            <a:ext cx="4673088" cy="1899912"/>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zh-CN" altLang="en-US" sz="6600" b="1" spc="300" dirty="0">
                <a:solidFill>
                  <a:srgbClr val="1D1B1F"/>
                </a:solidFill>
                <a:latin typeface="微软雅黑" panose="020B0503020204020204" pitchFamily="34" charset="-122"/>
                <a:ea typeface="微软雅黑" panose="020B0503020204020204" pitchFamily="34" charset="-122"/>
                <a:cs typeface="+mj-cs"/>
              </a:rPr>
              <a:t>测控电路</a:t>
            </a:r>
          </a:p>
        </p:txBody>
      </p:sp>
      <p:sp>
        <p:nvSpPr>
          <p:cNvPr id="13" name="文本框 12">
            <a:extLst>
              <a:ext uri="{FF2B5EF4-FFF2-40B4-BE49-F238E27FC236}">
                <a16:creationId xmlns:a16="http://schemas.microsoft.com/office/drawing/2014/main" id="{2E515228-D200-47F2-A89A-1B5DCFBC8A4E}"/>
              </a:ext>
            </a:extLst>
          </p:cNvPr>
          <p:cNvSpPr txBox="1"/>
          <p:nvPr userDrawn="1"/>
        </p:nvSpPr>
        <p:spPr>
          <a:xfrm>
            <a:off x="7553962" y="3258113"/>
            <a:ext cx="3822189" cy="791926"/>
          </a:xfrm>
          <a:prstGeom prst="rect">
            <a:avLst/>
          </a:prstGeom>
        </p:spPr>
        <p:txBody>
          <a:bodyPr vert="horz" lIns="91440" tIns="45720" rIns="91440" bIns="45720" rtlCol="0">
            <a:noAutofit/>
          </a:bodyPr>
          <a:lstStyle/>
          <a:p>
            <a:pPr>
              <a:lnSpc>
                <a:spcPct val="150000"/>
              </a:lnSpc>
              <a:spcAft>
                <a:spcPts val="600"/>
              </a:spcAft>
            </a:pPr>
            <a:r>
              <a:rPr lang="zh-CN" altLang="en-US" sz="2800" b="1" dirty="0">
                <a:solidFill>
                  <a:srgbClr val="1D1B1F"/>
                </a:solidFill>
                <a:latin typeface="微软雅黑" panose="020B0503020204020204" pitchFamily="34" charset="-122"/>
                <a:ea typeface="微软雅黑" panose="020B0503020204020204" pitchFamily="34" charset="-122"/>
              </a:rPr>
              <a:t>教材：测控电路第</a:t>
            </a:r>
            <a:r>
              <a:rPr lang="en-US" altLang="zh-CN" sz="2800" b="1" dirty="0">
                <a:solidFill>
                  <a:srgbClr val="1D1B1F"/>
                </a:solidFill>
                <a:latin typeface="微软雅黑" panose="020B0503020204020204" pitchFamily="34" charset="-122"/>
                <a:ea typeface="微软雅黑" panose="020B0503020204020204" pitchFamily="34" charset="-122"/>
              </a:rPr>
              <a:t>6</a:t>
            </a:r>
            <a:r>
              <a:rPr lang="zh-CN" altLang="en-US" sz="2800" b="1" dirty="0">
                <a:solidFill>
                  <a:srgbClr val="1D1B1F"/>
                </a:solidFill>
                <a:latin typeface="微软雅黑" panose="020B0503020204020204" pitchFamily="34" charset="-122"/>
                <a:ea typeface="微软雅黑" panose="020B0503020204020204" pitchFamily="34" charset="-122"/>
              </a:rPr>
              <a:t>版</a:t>
            </a:r>
            <a:endParaRPr lang="en-US" altLang="zh-CN" sz="2800" b="1" dirty="0">
              <a:solidFill>
                <a:srgbClr val="1D1B1F"/>
              </a:solidFill>
              <a:latin typeface="微软雅黑" panose="020B0503020204020204" pitchFamily="34" charset="-122"/>
              <a:ea typeface="微软雅黑" panose="020B0503020204020204" pitchFamily="34" charset="-122"/>
            </a:endParaRPr>
          </a:p>
          <a:p>
            <a:pPr>
              <a:lnSpc>
                <a:spcPct val="150000"/>
              </a:lnSpc>
              <a:spcAft>
                <a:spcPts val="600"/>
              </a:spcAft>
            </a:pPr>
            <a:r>
              <a:rPr lang="zh-CN" altLang="en-US" sz="2800" b="1" dirty="0">
                <a:solidFill>
                  <a:srgbClr val="1D1B1F"/>
                </a:solidFill>
                <a:latin typeface="微软雅黑" panose="020B0503020204020204" pitchFamily="34" charset="-122"/>
                <a:ea typeface="微软雅黑" panose="020B0503020204020204" pitchFamily="34" charset="-122"/>
              </a:rPr>
              <a:t>主编：李醒飞</a:t>
            </a:r>
          </a:p>
        </p:txBody>
      </p:sp>
      <p:sp>
        <p:nvSpPr>
          <p:cNvPr id="14" name="文本框 13">
            <a:extLst>
              <a:ext uri="{FF2B5EF4-FFF2-40B4-BE49-F238E27FC236}">
                <a16:creationId xmlns:a16="http://schemas.microsoft.com/office/drawing/2014/main" id="{FE31BA97-E577-4A71-B83C-C07A52328BD6}"/>
              </a:ext>
            </a:extLst>
          </p:cNvPr>
          <p:cNvSpPr txBox="1"/>
          <p:nvPr userDrawn="1"/>
        </p:nvSpPr>
        <p:spPr>
          <a:xfrm>
            <a:off x="7553962" y="4705913"/>
            <a:ext cx="3822189" cy="791926"/>
          </a:xfrm>
          <a:prstGeom prst="rect">
            <a:avLst/>
          </a:prstGeom>
        </p:spPr>
        <p:txBody>
          <a:bodyPr vert="horz" lIns="91440" tIns="45720" rIns="91440" bIns="45720" rtlCol="0">
            <a:normAutofit/>
          </a:bodyPr>
          <a:lstStyle/>
          <a:p>
            <a:pPr>
              <a:lnSpc>
                <a:spcPct val="150000"/>
              </a:lnSpc>
              <a:spcAft>
                <a:spcPts val="600"/>
              </a:spcAft>
            </a:pPr>
            <a:r>
              <a:rPr lang="zh-CN" altLang="en-US" sz="2800" b="1" dirty="0">
                <a:solidFill>
                  <a:srgbClr val="1D1B1F"/>
                </a:solidFill>
                <a:latin typeface="微软雅黑" panose="020B0503020204020204" pitchFamily="34" charset="-122"/>
                <a:ea typeface="微软雅黑" panose="020B0503020204020204" pitchFamily="34" charset="-122"/>
              </a:rPr>
              <a:t>测控电路教材编写组</a:t>
            </a:r>
            <a:endParaRPr lang="en-US" altLang="zh-CN" sz="2800" b="1" dirty="0">
              <a:solidFill>
                <a:srgbClr val="1D1B1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9567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723060" y="1181845"/>
            <a:ext cx="7417778" cy="899392"/>
          </a:xfrm>
        </p:spPr>
        <p:txBody>
          <a:bodyPr>
            <a:normAutofit/>
          </a:bodyPr>
          <a:lstStyle>
            <a:lvl1pPr algn="l">
              <a:defRPr sz="3200" b="0">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dirty="0"/>
              <a:t>单击此处编辑母版标题样式</a:t>
            </a:r>
          </a:p>
        </p:txBody>
      </p:sp>
      <p:sp>
        <p:nvSpPr>
          <p:cNvPr id="10" name="内容占位符 2">
            <a:extLst>
              <a:ext uri="{FF2B5EF4-FFF2-40B4-BE49-F238E27FC236}">
                <a16:creationId xmlns:a16="http://schemas.microsoft.com/office/drawing/2014/main" id="{4596454F-1273-4DF5-A8E8-7E1C65E85504}"/>
              </a:ext>
            </a:extLst>
          </p:cNvPr>
          <p:cNvSpPr>
            <a:spLocks noGrp="1"/>
          </p:cNvSpPr>
          <p:nvPr>
            <p:ph idx="1" hasCustomPrompt="1"/>
          </p:nvPr>
        </p:nvSpPr>
        <p:spPr>
          <a:xfrm>
            <a:off x="4723060" y="2531616"/>
            <a:ext cx="7417778" cy="3168178"/>
          </a:xfrm>
        </p:spPr>
        <p:txBody>
          <a:bodyPr/>
          <a:lstStyle>
            <a:lvl1pPr marL="0" indent="0">
              <a:lnSpc>
                <a:spcPct val="150000"/>
              </a:lnSpc>
              <a:spcBef>
                <a:spcPts val="0"/>
              </a:spcBef>
              <a:buFontTx/>
              <a:buNone/>
              <a:defRPr sz="2400">
                <a:latin typeface="Times New Roman" panose="02020603050405020304" pitchFamily="18" charset="0"/>
                <a:ea typeface="微软雅黑" panose="020B0503020204020204" pitchFamily="34" charset="-122"/>
                <a:cs typeface="Times New Roman" panose="02020603050405020304" pitchFamily="18" charset="0"/>
              </a:defRPr>
            </a:lvl1pPr>
            <a:lvl2pPr>
              <a:lnSpc>
                <a:spcPct val="150000"/>
              </a:lnSpc>
              <a:spcBef>
                <a:spcPts val="0"/>
              </a:spcBef>
              <a:defRPr sz="2400" b="1">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nSpc>
                <a:spcPct val="150000"/>
              </a:lnSpc>
              <a:spcBef>
                <a:spcPts val="0"/>
              </a:spcBef>
              <a:buFont typeface="Wingdings" panose="05000000000000000000" pitchFamily="2" charset="2"/>
              <a:buChar char="ü"/>
              <a:defRPr sz="2000" b="1">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spcBef>
                <a:spcPts val="0"/>
              </a:spcBef>
              <a:defRPr/>
            </a:lvl4pPr>
            <a:lvl5pPr>
              <a:lnSpc>
                <a:spcPct val="120000"/>
              </a:lnSpc>
              <a:spcBef>
                <a:spcPts val="0"/>
              </a:spcBef>
              <a:defRPr/>
            </a:lvl5pPr>
          </a:lstStyle>
          <a:p>
            <a:pPr lvl="0"/>
            <a:r>
              <a:rPr lang="zh-CN" altLang="en-US" dirty="0"/>
              <a:t>编辑母版文本样式</a:t>
            </a:r>
          </a:p>
        </p:txBody>
      </p:sp>
      <p:pic>
        <p:nvPicPr>
          <p:cNvPr id="11" name="Picture 8" descr="General 2560x1600 technology circuit boards PCB numbers electronics circuitry circuit microchip">
            <a:extLst>
              <a:ext uri="{FF2B5EF4-FFF2-40B4-BE49-F238E27FC236}">
                <a16:creationId xmlns:a16="http://schemas.microsoft.com/office/drawing/2014/main" id="{2DE3A727-C41B-4096-884A-8E1522DEDC3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8020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a:extLst>
              <a:ext uri="{FF2B5EF4-FFF2-40B4-BE49-F238E27FC236}">
                <a16:creationId xmlns:a16="http://schemas.microsoft.com/office/drawing/2014/main" id="{176F0097-B984-4AAD-B7A8-8D432CF430C2}"/>
              </a:ext>
            </a:extLst>
          </p:cNvPr>
          <p:cNvSpPr/>
          <p:nvPr userDrawn="1"/>
        </p:nvSpPr>
        <p:spPr>
          <a:xfrm>
            <a:off x="1729736" y="0"/>
            <a:ext cx="2562864" cy="6858000"/>
          </a:xfrm>
          <a:prstGeom prst="rect">
            <a:avLst/>
          </a:prstGeom>
          <a:gradFill>
            <a:gsLst>
              <a:gs pos="50400">
                <a:srgbClr val="FBFDFE">
                  <a:alpha val="79000"/>
                </a:srgbClr>
              </a:gs>
              <a:gs pos="0">
                <a:schemeClr val="accent1">
                  <a:lumMod val="5000"/>
                  <a:lumOff val="95000"/>
                  <a:alpha val="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Picture 15">
            <a:extLst>
              <a:ext uri="{FF2B5EF4-FFF2-40B4-BE49-F238E27FC236}">
                <a16:creationId xmlns:a16="http://schemas.microsoft.com/office/drawing/2014/main" id="{1703D64E-6018-4803-B0EF-A2B009CC357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flipH="1">
            <a:off x="8067628" y="-1377904"/>
            <a:ext cx="146355" cy="7073689"/>
          </a:xfrm>
          <a:prstGeom prst="rect">
            <a:avLst/>
          </a:prstGeom>
          <a:noFill/>
        </p:spPr>
      </p:pic>
    </p:spTree>
    <p:extLst>
      <p:ext uri="{BB962C8B-B14F-4D97-AF65-F5344CB8AC3E}">
        <p14:creationId xmlns:p14="http://schemas.microsoft.com/office/powerpoint/2010/main" val="1288813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F22C0820-F103-4A4E-9718-C3DBD7EF52FE}"/>
              </a:ext>
            </a:extLst>
          </p:cNvPr>
          <p:cNvSpPr>
            <a:spLocks noGrp="1"/>
          </p:cNvSpPr>
          <p:nvPr>
            <p:ph type="title"/>
          </p:nvPr>
        </p:nvSpPr>
        <p:spPr>
          <a:xfrm>
            <a:off x="912920" y="569239"/>
            <a:ext cx="10515600" cy="590429"/>
          </a:xfrm>
          <a:gradFill>
            <a:gsLst>
              <a:gs pos="0">
                <a:schemeClr val="bg1"/>
              </a:gs>
              <a:gs pos="100000">
                <a:srgbClr val="E4E4E4"/>
              </a:gs>
            </a:gsLst>
            <a:lin ang="3600000" scaled="0"/>
          </a:gradFill>
          <a:effectLst>
            <a:outerShdw blurRad="50800" dist="38100" dir="5400000" algn="t" rotWithShape="0">
              <a:prstClr val="black">
                <a:alpha val="40000"/>
              </a:prstClr>
            </a:outerShdw>
          </a:effectLst>
        </p:spPr>
        <p:txBody>
          <a:bodyPr>
            <a:normAutofit/>
          </a:bodyPr>
          <a:lstStyle>
            <a:lvl1pPr>
              <a:defRPr sz="3200" b="1">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t>单击此处编辑母版标题样式</a:t>
            </a:r>
          </a:p>
        </p:txBody>
      </p:sp>
      <p:sp>
        <p:nvSpPr>
          <p:cNvPr id="15" name="内容占位符 2">
            <a:extLst>
              <a:ext uri="{FF2B5EF4-FFF2-40B4-BE49-F238E27FC236}">
                <a16:creationId xmlns:a16="http://schemas.microsoft.com/office/drawing/2014/main" id="{A66E5C07-DDB2-4820-83CB-037A5B23482A}"/>
              </a:ext>
            </a:extLst>
          </p:cNvPr>
          <p:cNvSpPr>
            <a:spLocks noGrp="1"/>
          </p:cNvSpPr>
          <p:nvPr>
            <p:ph idx="1" hasCustomPrompt="1"/>
          </p:nvPr>
        </p:nvSpPr>
        <p:spPr>
          <a:xfrm>
            <a:off x="912920" y="1556620"/>
            <a:ext cx="10515600" cy="5011739"/>
          </a:xfrm>
        </p:spPr>
        <p:txBody>
          <a:bodyPr/>
          <a:lstStyle>
            <a:lvl1pPr marL="0" indent="0">
              <a:lnSpc>
                <a:spcPct val="150000"/>
              </a:lnSpc>
              <a:spcBef>
                <a:spcPts val="0"/>
              </a:spcBef>
              <a:buFont typeface="Wingdings" panose="05000000000000000000" pitchFamily="2" charset="2"/>
              <a:buNone/>
              <a:defRPr sz="2800" b="1">
                <a:solidFill>
                  <a:srgbClr val="1D1B1F"/>
                </a:solidFill>
                <a:latin typeface="Times New Roman" panose="02020603050405020304" pitchFamily="18" charset="0"/>
                <a:ea typeface="微软雅黑" panose="020B0503020204020204" pitchFamily="34" charset="-122"/>
                <a:cs typeface="Times New Roman" panose="02020603050405020304" pitchFamily="18" charset="0"/>
              </a:defRPr>
            </a:lvl1pPr>
            <a:lvl2pPr marL="342900" indent="-342900">
              <a:lnSpc>
                <a:spcPct val="150000"/>
              </a:lnSpc>
              <a:spcBef>
                <a:spcPts val="0"/>
              </a:spcBef>
              <a:buFont typeface="Wingdings" panose="05000000000000000000" pitchFamily="2" charset="2"/>
              <a:buChar char="l"/>
              <a:defRPr sz="2400" b="1">
                <a:latin typeface="微软雅黑" panose="020B0503020204020204" pitchFamily="34" charset="-122"/>
                <a:ea typeface="微软雅黑" panose="020B0503020204020204" pitchFamily="34" charset="-122"/>
                <a:cs typeface="Times New Roman" panose="02020603050405020304" pitchFamily="18" charset="0"/>
              </a:defRPr>
            </a:lvl2pPr>
            <a:lvl3pPr marL="342900" indent="-342900">
              <a:lnSpc>
                <a:spcPct val="150000"/>
              </a:lnSpc>
              <a:spcBef>
                <a:spcPts val="0"/>
              </a:spcBef>
              <a:buFont typeface="Arial" panose="020B0604020202020204" pitchFamily="34" charset="0"/>
              <a:buChar char="•"/>
              <a:defRPr sz="2000" b="1">
                <a:latin typeface="微软雅黑" panose="020B0503020204020204" pitchFamily="34" charset="-122"/>
                <a:ea typeface="微软雅黑" panose="020B0503020204020204" pitchFamily="34" charset="-122"/>
                <a:cs typeface="Times New Roman" panose="02020603050405020304" pitchFamily="18" charset="0"/>
              </a:defRPr>
            </a:lvl3pPr>
            <a:lvl4pPr>
              <a:lnSpc>
                <a:spcPct val="120000"/>
              </a:lnSpc>
              <a:spcBef>
                <a:spcPts val="0"/>
              </a:spcBef>
              <a:defRPr/>
            </a:lvl4pPr>
            <a:lvl5pPr>
              <a:lnSpc>
                <a:spcPct val="120000"/>
              </a:lnSpc>
              <a:spcBef>
                <a:spcPts val="0"/>
              </a:spcBef>
              <a:defRPr/>
            </a:lvl5pPr>
          </a:lstStyle>
          <a:p>
            <a:pPr lvl="0"/>
            <a:r>
              <a:rPr lang="zh-CN" altLang="en-US" dirty="0"/>
              <a:t>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983693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0A32A511-9594-43BB-AA64-3D6207AA5A69}"/>
              </a:ext>
            </a:extLst>
          </p:cNvPr>
          <p:cNvSpPr/>
          <p:nvPr userDrawn="1"/>
        </p:nvSpPr>
        <p:spPr>
          <a:xfrm>
            <a:off x="838200" y="1409700"/>
            <a:ext cx="10590320" cy="515865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标题 1">
            <a:extLst>
              <a:ext uri="{FF2B5EF4-FFF2-40B4-BE49-F238E27FC236}">
                <a16:creationId xmlns:a16="http://schemas.microsoft.com/office/drawing/2014/main" id="{92F448D1-23EC-45E0-AC9E-382556B8C18A}"/>
              </a:ext>
            </a:extLst>
          </p:cNvPr>
          <p:cNvSpPr>
            <a:spLocks noGrp="1"/>
          </p:cNvSpPr>
          <p:nvPr>
            <p:ph type="title"/>
          </p:nvPr>
        </p:nvSpPr>
        <p:spPr>
          <a:xfrm>
            <a:off x="838200" y="474784"/>
            <a:ext cx="10590320" cy="590429"/>
          </a:xfrm>
        </p:spPr>
        <p:txBody>
          <a:bodyPr>
            <a:normAutofit/>
          </a:bodyPr>
          <a:lstStyle>
            <a:lvl1pPr algn="l" defTabSz="914400" rtl="0" eaLnBrk="1" latinLnBrk="0" hangingPunct="1">
              <a:lnSpc>
                <a:spcPct val="90000"/>
              </a:lnSpc>
              <a:spcBef>
                <a:spcPct val="0"/>
              </a:spcBef>
              <a:buNone/>
              <a:defRPr lang="zh-CN" altLang="en-US" sz="3200" b="1" kern="12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t>单击此处编辑母版标题样式</a:t>
            </a:r>
          </a:p>
        </p:txBody>
      </p:sp>
      <p:pic>
        <p:nvPicPr>
          <p:cNvPr id="19" name="Picture 15">
            <a:extLst>
              <a:ext uri="{FF2B5EF4-FFF2-40B4-BE49-F238E27FC236}">
                <a16:creationId xmlns:a16="http://schemas.microsoft.com/office/drawing/2014/main" id="{05A2D5F5-C149-47B1-BDE1-9F031AA876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flipH="1">
            <a:off x="5985670" y="-4156977"/>
            <a:ext cx="220661" cy="10665042"/>
          </a:xfrm>
          <a:prstGeom prst="rect">
            <a:avLst/>
          </a:prstGeom>
          <a:noFill/>
        </p:spPr>
      </p:pic>
      <p:sp>
        <p:nvSpPr>
          <p:cNvPr id="20" name="内容占位符 2">
            <a:extLst>
              <a:ext uri="{FF2B5EF4-FFF2-40B4-BE49-F238E27FC236}">
                <a16:creationId xmlns:a16="http://schemas.microsoft.com/office/drawing/2014/main" id="{34B9D86E-12A7-40C8-96EB-F11699D0345F}"/>
              </a:ext>
            </a:extLst>
          </p:cNvPr>
          <p:cNvSpPr>
            <a:spLocks noGrp="1"/>
          </p:cNvSpPr>
          <p:nvPr>
            <p:ph idx="1" hasCustomPrompt="1"/>
          </p:nvPr>
        </p:nvSpPr>
        <p:spPr>
          <a:xfrm>
            <a:off x="838200" y="1409700"/>
            <a:ext cx="10590320" cy="5158659"/>
          </a:xfrm>
        </p:spPr>
        <p:txBody>
          <a:bodyPr/>
          <a:lstStyle>
            <a:lvl1pPr marL="0" indent="0">
              <a:lnSpc>
                <a:spcPct val="150000"/>
              </a:lnSpc>
              <a:spcBef>
                <a:spcPts val="0"/>
              </a:spcBef>
              <a:buFont typeface="Wingdings" panose="05000000000000000000" pitchFamily="2" charset="2"/>
              <a:buNone/>
              <a:defRPr sz="2800" b="1">
                <a:solidFill>
                  <a:srgbClr val="1D1B1F"/>
                </a:solidFill>
                <a:latin typeface="Times New Roman" panose="02020603050405020304" pitchFamily="18" charset="0"/>
                <a:ea typeface="微软雅黑" panose="020B0503020204020204" pitchFamily="34" charset="-122"/>
                <a:cs typeface="Times New Roman" panose="02020603050405020304" pitchFamily="18" charset="0"/>
              </a:defRPr>
            </a:lvl1pPr>
            <a:lvl2pPr marL="0" indent="0">
              <a:lnSpc>
                <a:spcPct val="150000"/>
              </a:lnSpc>
              <a:spcBef>
                <a:spcPts val="0"/>
              </a:spcBef>
              <a:defRPr sz="2400" b="1">
                <a:latin typeface="微软雅黑" panose="020B0503020204020204" pitchFamily="34" charset="-122"/>
                <a:ea typeface="微软雅黑" panose="020B0503020204020204" pitchFamily="34" charset="-122"/>
                <a:cs typeface="Times New Roman" panose="02020603050405020304" pitchFamily="18" charset="0"/>
              </a:defRPr>
            </a:lvl2pPr>
            <a:lvl3pPr marL="342900" indent="-342900">
              <a:lnSpc>
                <a:spcPct val="150000"/>
              </a:lnSpc>
              <a:spcBef>
                <a:spcPts val="0"/>
              </a:spcBef>
              <a:buFont typeface="Wingdings" panose="05000000000000000000" pitchFamily="2" charset="2"/>
              <a:buChar char="p"/>
              <a:defRPr sz="2000" b="1">
                <a:latin typeface="微软雅黑" panose="020B0503020204020204" pitchFamily="34" charset="-122"/>
                <a:ea typeface="微软雅黑" panose="020B0503020204020204" pitchFamily="34" charset="-122"/>
                <a:cs typeface="Times New Roman" panose="02020603050405020304" pitchFamily="18" charset="0"/>
              </a:defRPr>
            </a:lvl3pPr>
            <a:lvl4pPr>
              <a:lnSpc>
                <a:spcPct val="120000"/>
              </a:lnSpc>
              <a:spcBef>
                <a:spcPts val="0"/>
              </a:spcBef>
              <a:defRPr/>
            </a:lvl4pPr>
            <a:lvl5pPr>
              <a:lnSpc>
                <a:spcPct val="120000"/>
              </a:lnSpc>
              <a:spcBef>
                <a:spcPts val="0"/>
              </a:spcBef>
              <a:defRPr/>
            </a:lvl5pPr>
          </a:lstStyle>
          <a:p>
            <a:pPr lvl="0"/>
            <a:r>
              <a:rPr lang="zh-CN" altLang="en-US" dirty="0"/>
              <a:t>编辑母版文本样式</a:t>
            </a:r>
          </a:p>
          <a:p>
            <a:pPr lvl="1"/>
            <a:r>
              <a:rPr lang="zh-CN" altLang="en-US" dirty="0"/>
              <a:t>  第二级</a:t>
            </a:r>
          </a:p>
          <a:p>
            <a:pPr lvl="2"/>
            <a:r>
              <a:rPr lang="zh-CN" altLang="en-US" dirty="0"/>
              <a:t>第三级</a:t>
            </a:r>
          </a:p>
        </p:txBody>
      </p:sp>
    </p:spTree>
    <p:extLst>
      <p:ext uri="{BB962C8B-B14F-4D97-AF65-F5344CB8AC3E}">
        <p14:creationId xmlns:p14="http://schemas.microsoft.com/office/powerpoint/2010/main" val="344633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1" name="标题 1">
            <a:extLst>
              <a:ext uri="{FF2B5EF4-FFF2-40B4-BE49-F238E27FC236}">
                <a16:creationId xmlns:a16="http://schemas.microsoft.com/office/drawing/2014/main" id="{1BD2BFBB-2D6A-4FF8-BF76-651E2E9080DF}"/>
              </a:ext>
            </a:extLst>
          </p:cNvPr>
          <p:cNvSpPr>
            <a:spLocks noGrp="1"/>
          </p:cNvSpPr>
          <p:nvPr>
            <p:ph type="title"/>
          </p:nvPr>
        </p:nvSpPr>
        <p:spPr>
          <a:xfrm>
            <a:off x="838200" y="474784"/>
            <a:ext cx="9963150" cy="590429"/>
          </a:xfrm>
        </p:spPr>
        <p:txBody>
          <a:bodyPr>
            <a:normAutofit/>
          </a:bodyPr>
          <a:lstStyle>
            <a:lvl1pPr marL="0" indent="0" algn="l" defTabSz="914400" rtl="0" eaLnBrk="1" latinLnBrk="0" hangingPunct="1">
              <a:lnSpc>
                <a:spcPct val="90000"/>
              </a:lnSpc>
              <a:spcBef>
                <a:spcPct val="0"/>
              </a:spcBef>
              <a:buFont typeface="Wingdings" panose="05000000000000000000" pitchFamily="2" charset="2"/>
              <a:buNone/>
              <a:defRPr lang="zh-CN" altLang="en-US" sz="3200" b="1" kern="12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a:t>单击此处编辑母版标题样式</a:t>
            </a:r>
          </a:p>
        </p:txBody>
      </p:sp>
      <p:sp>
        <p:nvSpPr>
          <p:cNvPr id="12" name="内容占位符 2">
            <a:extLst>
              <a:ext uri="{FF2B5EF4-FFF2-40B4-BE49-F238E27FC236}">
                <a16:creationId xmlns:a16="http://schemas.microsoft.com/office/drawing/2014/main" id="{4E5A1CA4-F7E1-449E-A078-34C71A8543F3}"/>
              </a:ext>
            </a:extLst>
          </p:cNvPr>
          <p:cNvSpPr>
            <a:spLocks noGrp="1"/>
          </p:cNvSpPr>
          <p:nvPr>
            <p:ph idx="1" hasCustomPrompt="1"/>
          </p:nvPr>
        </p:nvSpPr>
        <p:spPr>
          <a:xfrm>
            <a:off x="838200" y="1246187"/>
            <a:ext cx="10515600" cy="5011739"/>
          </a:xfrm>
        </p:spPr>
        <p:txBody>
          <a:bodyPr/>
          <a:lstStyle>
            <a:lvl1pPr marL="0" indent="0">
              <a:lnSpc>
                <a:spcPct val="150000"/>
              </a:lnSpc>
              <a:spcBef>
                <a:spcPts val="0"/>
              </a:spcBef>
              <a:buFont typeface="Wingdings" panose="05000000000000000000" pitchFamily="2" charset="2"/>
              <a:buNone/>
              <a:defRPr sz="2800" b="1">
                <a:solidFill>
                  <a:srgbClr val="1D1B1F"/>
                </a:solidFill>
                <a:latin typeface="Times New Roman" panose="02020603050405020304" pitchFamily="18" charset="0"/>
                <a:ea typeface="微软雅黑" panose="020B0503020204020204" pitchFamily="34" charset="-122"/>
                <a:cs typeface="Times New Roman" panose="02020603050405020304" pitchFamily="18" charset="0"/>
              </a:defRPr>
            </a:lvl1pPr>
            <a:lvl2pPr marL="0" indent="0">
              <a:lnSpc>
                <a:spcPct val="150000"/>
              </a:lnSpc>
              <a:spcBef>
                <a:spcPts val="0"/>
              </a:spcBef>
              <a:defRPr sz="2400" b="1">
                <a:latin typeface="微软雅黑" panose="020B0503020204020204" pitchFamily="34" charset="-122"/>
                <a:ea typeface="微软雅黑" panose="020B0503020204020204" pitchFamily="34" charset="-122"/>
                <a:cs typeface="Times New Roman" panose="02020603050405020304" pitchFamily="18" charset="0"/>
              </a:defRPr>
            </a:lvl2pPr>
            <a:lvl3pPr marL="342900" indent="-342900">
              <a:lnSpc>
                <a:spcPct val="150000"/>
              </a:lnSpc>
              <a:spcBef>
                <a:spcPts val="0"/>
              </a:spcBef>
              <a:buFont typeface="Wingdings" panose="05000000000000000000" pitchFamily="2" charset="2"/>
              <a:buChar char="p"/>
              <a:defRPr sz="2000" b="1">
                <a:latin typeface="微软雅黑" panose="020B0503020204020204" pitchFamily="34" charset="-122"/>
                <a:ea typeface="微软雅黑" panose="020B0503020204020204" pitchFamily="34" charset="-122"/>
                <a:cs typeface="Times New Roman" panose="02020603050405020304" pitchFamily="18" charset="0"/>
              </a:defRPr>
            </a:lvl3pPr>
            <a:lvl4pPr>
              <a:lnSpc>
                <a:spcPct val="120000"/>
              </a:lnSpc>
              <a:spcBef>
                <a:spcPts val="0"/>
              </a:spcBef>
              <a:defRPr/>
            </a:lvl4pPr>
            <a:lvl5pPr>
              <a:lnSpc>
                <a:spcPct val="120000"/>
              </a:lnSpc>
              <a:spcBef>
                <a:spcPts val="0"/>
              </a:spcBef>
              <a:defRPr/>
            </a:lvl5pPr>
          </a:lstStyle>
          <a:p>
            <a:pPr lvl="0"/>
            <a:r>
              <a:rPr lang="zh-CN" altLang="en-US" dirty="0"/>
              <a:t>编辑母版文本样式</a:t>
            </a:r>
          </a:p>
          <a:p>
            <a:pPr lvl="1"/>
            <a:r>
              <a:rPr lang="zh-CN" altLang="en-US" dirty="0"/>
              <a:t>  第二级</a:t>
            </a:r>
          </a:p>
          <a:p>
            <a:pPr lvl="2"/>
            <a:r>
              <a:rPr lang="zh-CN" altLang="en-US" dirty="0"/>
              <a:t>第三级</a:t>
            </a:r>
          </a:p>
        </p:txBody>
      </p:sp>
      <p:sp>
        <p:nvSpPr>
          <p:cNvPr id="13" name="矩形 12">
            <a:extLst>
              <a:ext uri="{FF2B5EF4-FFF2-40B4-BE49-F238E27FC236}">
                <a16:creationId xmlns:a16="http://schemas.microsoft.com/office/drawing/2014/main" id="{BAF86042-99ED-47F7-BB3C-8C7BFD5DEF72}"/>
              </a:ext>
            </a:extLst>
          </p:cNvPr>
          <p:cNvSpPr/>
          <p:nvPr userDrawn="1"/>
        </p:nvSpPr>
        <p:spPr>
          <a:xfrm>
            <a:off x="287337" y="438152"/>
            <a:ext cx="552450" cy="661693"/>
          </a:xfrm>
          <a:prstGeom prst="rect">
            <a:avLst/>
          </a:prstGeom>
          <a:gradFill flip="none" rotWithShape="1">
            <a:gsLst>
              <a:gs pos="0">
                <a:schemeClr val="bg1">
                  <a:alpha val="0"/>
                </a:schemeClr>
              </a:gs>
              <a:gs pos="98000">
                <a:srgbClr val="1D1B1F"/>
              </a:gs>
            </a:gsLst>
            <a:lin ang="0" scaled="1"/>
            <a:tileRect/>
          </a:gra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2671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70330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6"/>
            <a:ext cx="10515600" cy="775518"/>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263192"/>
            <a:ext cx="10515600" cy="4913771"/>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96454194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63" r:id="rId3"/>
    <p:sldLayoutId id="2147483660" r:id="rId4"/>
    <p:sldLayoutId id="2147483662" r:id="rId5"/>
    <p:sldLayoutId id="2147483665" r:id="rId6"/>
  </p:sldLayoutIdLst>
  <p:hf sldNum="0" hdr="0" ftr="0" dt="0"/>
  <p:txStyles>
    <p:titleStyle>
      <a:lvl1pPr algn="l" defTabSz="914400" rtl="0" eaLnBrk="1" latinLnBrk="0" hangingPunct="1">
        <a:lnSpc>
          <a:spcPct val="90000"/>
        </a:lnSpc>
        <a:spcBef>
          <a:spcPct val="0"/>
        </a:spcBef>
        <a:buNone/>
        <a:defRPr sz="2800" kern="1200">
          <a:solidFill>
            <a:schemeClr val="tx1"/>
          </a:solidFill>
          <a:latin typeface="黑体" panose="02010609060101010101" pitchFamily="49" charset="-122"/>
          <a:ea typeface="黑体" panose="02010609060101010101" pitchFamily="49" charset="-122"/>
          <a:cs typeface="+mj-cs"/>
        </a:defRPr>
      </a:lvl1pPr>
    </p:titleStyle>
    <p:bodyStyle>
      <a:lvl1pPr marL="228600" indent="-228600" algn="l" defTabSz="914400" rtl="0" eaLnBrk="1" latinLnBrk="0" hangingPunct="1">
        <a:lnSpc>
          <a:spcPct val="150000"/>
        </a:lnSpc>
        <a:spcBef>
          <a:spcPts val="1000"/>
        </a:spcBef>
        <a:buFont typeface="Wingdings" panose="05000000000000000000" pitchFamily="2" charset="2"/>
        <a:buChar char="p"/>
        <a:defRPr sz="2400" kern="120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defRPr>
      </a:lvl1pPr>
      <a:lvl2pPr marL="685800" indent="-228600" algn="l" defTabSz="914400" rtl="0" eaLnBrk="1" latinLnBrk="0" hangingPunct="1">
        <a:lnSpc>
          <a:spcPct val="150000"/>
        </a:lnSpc>
        <a:spcBef>
          <a:spcPts val="500"/>
        </a:spcBef>
        <a:buFont typeface="Arial" panose="020B0604020202020204" pitchFamily="34" charset="0"/>
        <a:buChar char="•"/>
        <a:defRPr sz="2400" b="1" kern="12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l" defTabSz="914400" rtl="0" eaLnBrk="1" latinLnBrk="0" hangingPunct="1">
        <a:lnSpc>
          <a:spcPct val="150000"/>
        </a:lnSpc>
        <a:spcBef>
          <a:spcPts val="500"/>
        </a:spcBef>
        <a:buFont typeface="Wingdings" panose="05000000000000000000" pitchFamily="2" charset="2"/>
        <a:buChar char="ü"/>
        <a:defRPr sz="20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4.xml"/><Relationship Id="rId1" Type="http://schemas.openxmlformats.org/officeDocument/2006/relationships/vmlDrawing" Target="../drawings/vmlDrawing4.vml"/><Relationship Id="rId5" Type="http://schemas.openxmlformats.org/officeDocument/2006/relationships/image" Target="../media/image16.w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1.xml"/><Relationship Id="rId7" Type="http://schemas.openxmlformats.org/officeDocument/2006/relationships/image" Target="../media/image22.wmf"/><Relationship Id="rId2"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21.wmf"/><Relationship Id="rId4" Type="http://schemas.openxmlformats.org/officeDocument/2006/relationships/oleObject" Target="../embeddings/oleObject16.bin"/><Relationship Id="rId9" Type="http://schemas.openxmlformats.org/officeDocument/2006/relationships/image" Target="../media/image23.wmf"/></Relationships>
</file>

<file path=ppt/slides/_rels/slide13.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3.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s>
</file>

<file path=ppt/slides/_rels/slide14.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6.xml"/><Relationship Id="rId1" Type="http://schemas.openxmlformats.org/officeDocument/2006/relationships/vmlDrawing" Target="../drawings/vmlDrawing8.vml"/><Relationship Id="rId6" Type="http://schemas.openxmlformats.org/officeDocument/2006/relationships/image" Target="../media/image28.wmf"/><Relationship Id="rId5" Type="http://schemas.openxmlformats.org/officeDocument/2006/relationships/oleObject" Target="../embeddings/oleObject23.bin"/><Relationship Id="rId10" Type="http://schemas.openxmlformats.org/officeDocument/2006/relationships/image" Target="../media/image30.wmf"/><Relationship Id="rId4" Type="http://schemas.openxmlformats.org/officeDocument/2006/relationships/image" Target="../media/image27.wmf"/><Relationship Id="rId9" Type="http://schemas.openxmlformats.org/officeDocument/2006/relationships/oleObject" Target="../embeddings/oleObject25.bin"/></Relationships>
</file>

<file path=ppt/slides/_rels/slide15.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27.wmf"/><Relationship Id="rId2" Type="http://schemas.openxmlformats.org/officeDocument/2006/relationships/slideLayout" Target="../slideLayouts/slideLayout6.xml"/><Relationship Id="rId1" Type="http://schemas.openxmlformats.org/officeDocument/2006/relationships/vmlDrawing" Target="../drawings/vmlDrawing9.vml"/><Relationship Id="rId6" Type="http://schemas.openxmlformats.org/officeDocument/2006/relationships/image" Target="../media/image32.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29.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3.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32.bin"/><Relationship Id="rId4" Type="http://schemas.openxmlformats.org/officeDocument/2006/relationships/image" Target="../media/image35.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3.xml"/><Relationship Id="rId1" Type="http://schemas.openxmlformats.org/officeDocument/2006/relationships/vmlDrawing" Target="../drawings/vmlDrawing11.vml"/><Relationship Id="rId6" Type="http://schemas.openxmlformats.org/officeDocument/2006/relationships/image" Target="../media/image39.wmf"/><Relationship Id="rId5" Type="http://schemas.openxmlformats.org/officeDocument/2006/relationships/oleObject" Target="../embeddings/oleObject35.bin"/><Relationship Id="rId4" Type="http://schemas.openxmlformats.org/officeDocument/2006/relationships/image" Target="../media/image38.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40.emf"/></Relationships>
</file>

<file path=ppt/slides/_rels/slide21.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oleObject" Target="../embeddings/oleObject42.bin"/><Relationship Id="rId3" Type="http://schemas.openxmlformats.org/officeDocument/2006/relationships/oleObject" Target="../embeddings/oleObject37.bin"/><Relationship Id="rId7" Type="http://schemas.openxmlformats.org/officeDocument/2006/relationships/oleObject" Target="../embeddings/oleObject39.bin"/><Relationship Id="rId12" Type="http://schemas.openxmlformats.org/officeDocument/2006/relationships/image" Target="../media/image45.wmf"/><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image" Target="../media/image42.wmf"/><Relationship Id="rId11" Type="http://schemas.openxmlformats.org/officeDocument/2006/relationships/oleObject" Target="../embeddings/oleObject41.bin"/><Relationship Id="rId5" Type="http://schemas.openxmlformats.org/officeDocument/2006/relationships/oleObject" Target="../embeddings/oleObject38.bin"/><Relationship Id="rId10" Type="http://schemas.openxmlformats.org/officeDocument/2006/relationships/image" Target="../media/image44.emf"/><Relationship Id="rId4" Type="http://schemas.openxmlformats.org/officeDocument/2006/relationships/image" Target="../media/image41.wmf"/><Relationship Id="rId9" Type="http://schemas.openxmlformats.org/officeDocument/2006/relationships/oleObject" Target="../embeddings/oleObject40.bin"/><Relationship Id="rId14" Type="http://schemas.openxmlformats.org/officeDocument/2006/relationships/image" Target="../media/image46.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4.xml"/><Relationship Id="rId1" Type="http://schemas.openxmlformats.org/officeDocument/2006/relationships/vmlDrawing" Target="../drawings/vmlDrawing14.vml"/><Relationship Id="rId4" Type="http://schemas.openxmlformats.org/officeDocument/2006/relationships/image" Target="../media/image47.wmf"/></Relationships>
</file>

<file path=ppt/slides/_rels/slide23.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image" Target="../media/image49.emf"/><Relationship Id="rId5" Type="http://schemas.openxmlformats.org/officeDocument/2006/relationships/oleObject" Target="../embeddings/oleObject45.bin"/><Relationship Id="rId10" Type="http://schemas.openxmlformats.org/officeDocument/2006/relationships/image" Target="../media/image51.wmf"/><Relationship Id="rId4" Type="http://schemas.openxmlformats.org/officeDocument/2006/relationships/image" Target="../media/image48.wmf"/><Relationship Id="rId9" Type="http://schemas.openxmlformats.org/officeDocument/2006/relationships/oleObject" Target="../embeddings/oleObject47.bin"/></Relationships>
</file>

<file path=ppt/slides/_rels/slide24.x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oleObject" Target="../embeddings/oleObject48.bin"/><Relationship Id="rId7" Type="http://schemas.openxmlformats.org/officeDocument/2006/relationships/oleObject" Target="../embeddings/oleObject50.bin"/><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image" Target="../media/image53.wmf"/><Relationship Id="rId5" Type="http://schemas.openxmlformats.org/officeDocument/2006/relationships/oleObject" Target="../embeddings/oleObject49.bin"/><Relationship Id="rId4" Type="http://schemas.openxmlformats.org/officeDocument/2006/relationships/image" Target="../media/image5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4.xml"/><Relationship Id="rId1" Type="http://schemas.openxmlformats.org/officeDocument/2006/relationships/vmlDrawing" Target="../drawings/vmlDrawing17.vml"/><Relationship Id="rId4" Type="http://schemas.openxmlformats.org/officeDocument/2006/relationships/image" Target="../media/image5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6.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3.xml"/><Relationship Id="rId1" Type="http://schemas.openxmlformats.org/officeDocument/2006/relationships/vmlDrawing" Target="../drawings/vmlDrawing18.vml"/><Relationship Id="rId6" Type="http://schemas.openxmlformats.org/officeDocument/2006/relationships/image" Target="../media/image75.wmf"/><Relationship Id="rId5" Type="http://schemas.openxmlformats.org/officeDocument/2006/relationships/oleObject" Target="../embeddings/oleObject53.bin"/><Relationship Id="rId4" Type="http://schemas.openxmlformats.org/officeDocument/2006/relationships/image" Target="../media/image74.wmf"/><Relationship Id="rId9" Type="http://schemas.openxmlformats.org/officeDocument/2006/relationships/image" Target="../media/image7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image" Target="../media/image80.wmf"/><Relationship Id="rId5" Type="http://schemas.openxmlformats.org/officeDocument/2006/relationships/oleObject" Target="../embeddings/oleObject56.bin"/><Relationship Id="rId4" Type="http://schemas.openxmlformats.org/officeDocument/2006/relationships/image" Target="../media/image79.wmf"/></Relationships>
</file>

<file path=ppt/slides/_rels/slide5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3.xml"/><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6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3.xml"/><Relationship Id="rId4" Type="http://schemas.openxmlformats.org/officeDocument/2006/relationships/image" Target="../media/image8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57.bin"/><Relationship Id="rId7" Type="http://schemas.openxmlformats.org/officeDocument/2006/relationships/oleObject" Target="../embeddings/oleObject59.bin"/><Relationship Id="rId2" Type="http://schemas.openxmlformats.org/officeDocument/2006/relationships/slideLayout" Target="../slideLayouts/slideLayout3.xml"/><Relationship Id="rId1" Type="http://schemas.openxmlformats.org/officeDocument/2006/relationships/vmlDrawing" Target="../drawings/vmlDrawing20.vml"/><Relationship Id="rId6" Type="http://schemas.openxmlformats.org/officeDocument/2006/relationships/image" Target="../media/image82.wmf"/><Relationship Id="rId5" Type="http://schemas.openxmlformats.org/officeDocument/2006/relationships/oleObject" Target="../embeddings/oleObject58.bin"/><Relationship Id="rId4" Type="http://schemas.openxmlformats.org/officeDocument/2006/relationships/image" Target="../media/image81.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3.xml"/><Relationship Id="rId1" Type="http://schemas.openxmlformats.org/officeDocument/2006/relationships/vmlDrawing" Target="../drawings/vmlDrawing21.vml"/><Relationship Id="rId5" Type="http://schemas.openxmlformats.org/officeDocument/2006/relationships/image" Target="../media/image85.png"/><Relationship Id="rId4" Type="http://schemas.openxmlformats.org/officeDocument/2006/relationships/image" Target="../media/image84.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vmlDrawing" Target="../drawings/vmlDrawing22.vml"/><Relationship Id="rId5" Type="http://schemas.openxmlformats.org/officeDocument/2006/relationships/image" Target="../media/image86.wmf"/><Relationship Id="rId4" Type="http://schemas.openxmlformats.org/officeDocument/2006/relationships/oleObject" Target="../embeddings/oleObject61.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notesSlide" Target="../notesSlides/notesSlide4.xml"/><Relationship Id="rId7" Type="http://schemas.openxmlformats.org/officeDocument/2006/relationships/image" Target="../media/image88.wmf"/><Relationship Id="rId2" Type="http://schemas.openxmlformats.org/officeDocument/2006/relationships/slideLayout" Target="../slideLayouts/slideLayout3.xml"/><Relationship Id="rId1" Type="http://schemas.openxmlformats.org/officeDocument/2006/relationships/vmlDrawing" Target="../drawings/vmlDrawing23.vml"/><Relationship Id="rId6" Type="http://schemas.openxmlformats.org/officeDocument/2006/relationships/oleObject" Target="../embeddings/oleObject63.bin"/><Relationship Id="rId5" Type="http://schemas.openxmlformats.org/officeDocument/2006/relationships/image" Target="../media/image87.wmf"/><Relationship Id="rId4" Type="http://schemas.openxmlformats.org/officeDocument/2006/relationships/oleObject" Target="../embeddings/oleObject62.bin"/><Relationship Id="rId9" Type="http://schemas.openxmlformats.org/officeDocument/2006/relationships/image" Target="../media/image89.w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xml"/><Relationship Id="rId1" Type="http://schemas.openxmlformats.org/officeDocument/2006/relationships/vmlDrawing" Target="../drawings/vmlDrawing24.vml"/><Relationship Id="rId4" Type="http://schemas.openxmlformats.org/officeDocument/2006/relationships/image" Target="../media/image88.wmf"/></Relationships>
</file>

<file path=ppt/slides/_rels/slide7.xml.rels><?xml version="1.0" encoding="UTF-8" standalone="yes"?>
<Relationships xmlns="http://schemas.openxmlformats.org/package/2006/relationships"><Relationship Id="rId8" Type="http://schemas.openxmlformats.org/officeDocument/2006/relationships/image" Target="../media/image7.wmf"/><Relationship Id="rId13" Type="http://schemas.openxmlformats.org/officeDocument/2006/relationships/oleObject" Target="../embeddings/oleObject8.bin"/><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9.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image" Target="../media/image6.wmf"/><Relationship Id="rId11" Type="http://schemas.openxmlformats.org/officeDocument/2006/relationships/oleObject" Target="../embeddings/oleObject7.bin"/><Relationship Id="rId5" Type="http://schemas.openxmlformats.org/officeDocument/2006/relationships/oleObject" Target="../embeddings/oleObject4.bin"/><Relationship Id="rId15" Type="http://schemas.openxmlformats.org/officeDocument/2006/relationships/image" Target="../media/image11.png"/><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oleObject" Target="../embeddings/oleObject6.bin"/><Relationship Id="rId14" Type="http://schemas.openxmlformats.org/officeDocument/2006/relationships/image" Target="../media/image10.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notesSlide" Target="../notesSlides/notesSlide5.xml"/><Relationship Id="rId7" Type="http://schemas.openxmlformats.org/officeDocument/2006/relationships/image" Target="../media/image91.wmf"/><Relationship Id="rId2" Type="http://schemas.openxmlformats.org/officeDocument/2006/relationships/slideLayout" Target="../slideLayouts/slideLayout3.xml"/><Relationship Id="rId1" Type="http://schemas.openxmlformats.org/officeDocument/2006/relationships/vmlDrawing" Target="../drawings/vmlDrawing25.vml"/><Relationship Id="rId6" Type="http://schemas.openxmlformats.org/officeDocument/2006/relationships/oleObject" Target="../embeddings/oleObject67.bin"/><Relationship Id="rId5" Type="http://schemas.openxmlformats.org/officeDocument/2006/relationships/image" Target="../media/image90.wmf"/><Relationship Id="rId4" Type="http://schemas.openxmlformats.org/officeDocument/2006/relationships/oleObject" Target="../embeddings/oleObject66.bin"/><Relationship Id="rId9" Type="http://schemas.openxmlformats.org/officeDocument/2006/relationships/image" Target="../media/image92.wmf"/></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notesSlide" Target="../notesSlides/notesSlide6.xml"/><Relationship Id="rId7" Type="http://schemas.openxmlformats.org/officeDocument/2006/relationships/image" Target="../media/image94.wmf"/><Relationship Id="rId2" Type="http://schemas.openxmlformats.org/officeDocument/2006/relationships/slideLayout" Target="../slideLayouts/slideLayout3.xml"/><Relationship Id="rId1" Type="http://schemas.openxmlformats.org/officeDocument/2006/relationships/vmlDrawing" Target="../drawings/vmlDrawing26.vml"/><Relationship Id="rId6" Type="http://schemas.openxmlformats.org/officeDocument/2006/relationships/oleObject" Target="../embeddings/oleObject70.bin"/><Relationship Id="rId11" Type="http://schemas.openxmlformats.org/officeDocument/2006/relationships/image" Target="../media/image96.wmf"/><Relationship Id="rId5" Type="http://schemas.openxmlformats.org/officeDocument/2006/relationships/image" Target="../media/image93.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95.wmf"/></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73.bin"/><Relationship Id="rId7" Type="http://schemas.openxmlformats.org/officeDocument/2006/relationships/oleObject" Target="../embeddings/oleObject75.bin"/><Relationship Id="rId2" Type="http://schemas.openxmlformats.org/officeDocument/2006/relationships/slideLayout" Target="../slideLayouts/slideLayout3.xml"/><Relationship Id="rId1" Type="http://schemas.openxmlformats.org/officeDocument/2006/relationships/vmlDrawing" Target="../drawings/vmlDrawing27.vml"/><Relationship Id="rId6" Type="http://schemas.openxmlformats.org/officeDocument/2006/relationships/image" Target="../media/image98.wmf"/><Relationship Id="rId11" Type="http://schemas.openxmlformats.org/officeDocument/2006/relationships/image" Target="../media/image101.png"/><Relationship Id="rId5" Type="http://schemas.openxmlformats.org/officeDocument/2006/relationships/oleObject" Target="../embeddings/oleObject74.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76.bin"/></Relationships>
</file>

<file path=ppt/slides/_rels/slide7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103.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3.xml"/><Relationship Id="rId1" Type="http://schemas.openxmlformats.org/officeDocument/2006/relationships/vmlDrawing" Target="../drawings/vmlDrawing28.vml"/><Relationship Id="rId5" Type="http://schemas.openxmlformats.org/officeDocument/2006/relationships/image" Target="../media/image107.png"/><Relationship Id="rId4" Type="http://schemas.openxmlformats.org/officeDocument/2006/relationships/image" Target="../media/image106.wmf"/></Relationships>
</file>

<file path=ppt/slides/_rels/slide8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4.emf"/><Relationship Id="rId5" Type="http://schemas.openxmlformats.org/officeDocument/2006/relationships/oleObject" Target="../embeddings/oleObject10.bin"/><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45836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C20E92-DC70-4525-8AA2-0284B5734B54}"/>
              </a:ext>
            </a:extLst>
          </p:cNvPr>
          <p:cNvSpPr>
            <a:spLocks noGrp="1"/>
          </p:cNvSpPr>
          <p:nvPr>
            <p:ph type="title"/>
          </p:nvPr>
        </p:nvSpPr>
        <p:spPr>
          <a:xfrm>
            <a:off x="838200" y="474784"/>
            <a:ext cx="10515600" cy="590429"/>
          </a:xfrm>
        </p:spPr>
        <p:txBody>
          <a:bodyPr>
            <a:normAutofit/>
          </a:bodyPr>
          <a:lstStyle/>
          <a:p>
            <a:r>
              <a:rPr lang="zh-CN" altLang="en-US" dirty="0">
                <a:latin typeface="微软雅黑" panose="020B0503020204020204" pitchFamily="34" charset="-122"/>
                <a:ea typeface="微软雅黑" panose="020B0503020204020204" pitchFamily="34" charset="-122"/>
              </a:rPr>
              <a:t>低频交流放大电路</a:t>
            </a:r>
          </a:p>
        </p:txBody>
      </p:sp>
      <p:sp>
        <p:nvSpPr>
          <p:cNvPr id="3" name="内容占位符 2">
            <a:extLst>
              <a:ext uri="{FF2B5EF4-FFF2-40B4-BE49-F238E27FC236}">
                <a16:creationId xmlns:a16="http://schemas.microsoft.com/office/drawing/2014/main" id="{D6A6AB3F-5033-40A1-B0D3-244495EF1362}"/>
              </a:ext>
            </a:extLst>
          </p:cNvPr>
          <p:cNvSpPr>
            <a:spLocks noGrp="1"/>
          </p:cNvSpPr>
          <p:nvPr>
            <p:ph idx="4294967295"/>
          </p:nvPr>
        </p:nvSpPr>
        <p:spPr>
          <a:xfrm>
            <a:off x="838200" y="1199177"/>
            <a:ext cx="7052035" cy="4977788"/>
          </a:xfrm>
        </p:spPr>
        <p:txBody>
          <a:bodyPr>
            <a:normAutofit fontScale="85000" lnSpcReduction="10000"/>
          </a:bodyPr>
          <a:lstStyle/>
          <a:p>
            <a:r>
              <a:rPr lang="zh-CN" altLang="zh-CN" dirty="0">
                <a:latin typeface="微软雅黑" panose="020B0503020204020204" pitchFamily="34" charset="-122"/>
                <a:ea typeface="微软雅黑" panose="020B0503020204020204" pitchFamily="34" charset="-122"/>
              </a:rPr>
              <a:t>采用同相放大器的形式：</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输入阻抗为无穷，可</a:t>
            </a:r>
            <a:r>
              <a:rPr lang="zh-CN" altLang="zh-CN" dirty="0">
                <a:latin typeface="微软雅黑" panose="020B0503020204020204" pitchFamily="34" charset="-122"/>
                <a:ea typeface="微软雅黑" panose="020B0503020204020204" pitchFamily="34" charset="-122"/>
              </a:rPr>
              <a:t>避免放大器的输入阻抗对高通滤波器（即阻容耦合电路）的截止频率的影响。</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选用比较大的阻值</a:t>
            </a:r>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为了得到较低的低端截止频率和避免使用过大的电容</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r>
              <a:rPr lang="zh-CN" altLang="zh-CN" dirty="0">
                <a:latin typeface="微软雅黑" panose="020B0503020204020204" pitchFamily="34" charset="-122"/>
                <a:ea typeface="微软雅黑" panose="020B0503020204020204" pitchFamily="34" charset="-122"/>
              </a:rPr>
              <a:t>反馈网络采用了“</a:t>
            </a:r>
            <a:r>
              <a:rPr lang="en-US" altLang="zh-CN" dirty="0">
                <a:latin typeface="微软雅黑" panose="020B0503020204020204" pitchFamily="34" charset="-122"/>
                <a:ea typeface="微软雅黑" panose="020B0503020204020204" pitchFamily="34" charset="-122"/>
              </a:rPr>
              <a:t>Y</a:t>
            </a:r>
            <a:r>
              <a:rPr lang="zh-CN" altLang="zh-CN" dirty="0">
                <a:latin typeface="微软雅黑" panose="020B0503020204020204" pitchFamily="34" charset="-122"/>
                <a:ea typeface="微软雅黑" panose="020B0503020204020204" pitchFamily="34" charset="-122"/>
              </a:rPr>
              <a:t>”型的形式</a:t>
            </a:r>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为了消除运算放大器的输入偏置电量的影响</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使运放两输入端的电阻尽可能</a:t>
            </a:r>
            <a:r>
              <a:rPr lang="zh-CN" altLang="en-US" dirty="0">
                <a:latin typeface="微软雅黑" panose="020B0503020204020204" pitchFamily="34" charset="-122"/>
                <a:ea typeface="微软雅黑" panose="020B0503020204020204" pitchFamily="34" charset="-122"/>
              </a:rPr>
              <a:t>的</a:t>
            </a:r>
            <a:r>
              <a:rPr lang="zh-CN" altLang="zh-CN" dirty="0">
                <a:latin typeface="微软雅黑" panose="020B0503020204020204" pitchFamily="34" charset="-122"/>
                <a:ea typeface="微软雅黑" panose="020B0503020204020204" pitchFamily="34" charset="-122"/>
              </a:rPr>
              <a:t>相等。</a:t>
            </a:r>
            <a:endParaRPr lang="en-US" altLang="zh-CN" dirty="0">
              <a:latin typeface="微软雅黑" panose="020B0503020204020204" pitchFamily="34" charset="-122"/>
              <a:ea typeface="微软雅黑" panose="020B0503020204020204" pitchFamily="34" charset="-122"/>
            </a:endParaRPr>
          </a:p>
          <a:p>
            <a:r>
              <a:rPr lang="en-US" altLang="zh-CN" i="1"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2</a:t>
            </a:r>
            <a:r>
              <a:rPr lang="en-US" altLang="zh-CN" dirty="0">
                <a:latin typeface="微软雅黑" panose="020B0503020204020204" pitchFamily="34" charset="-122"/>
                <a:ea typeface="微软雅黑" panose="020B0503020204020204" pitchFamily="34" charset="-122"/>
              </a:rPr>
              <a:t>&gt;&gt;</a:t>
            </a:r>
            <a:r>
              <a:rPr lang="en-US" altLang="zh-CN" i="1"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3</a:t>
            </a:r>
            <a:r>
              <a:rPr lang="zh-CN" altLang="zh-CN" dirty="0">
                <a:latin typeface="微软雅黑" panose="020B0503020204020204" pitchFamily="34" charset="-122"/>
                <a:ea typeface="微软雅黑" panose="020B0503020204020204" pitchFamily="34" charset="-122"/>
              </a:rPr>
              <a:t>、</a:t>
            </a:r>
            <a:r>
              <a:rPr lang="en-US" altLang="zh-CN" i="1"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流经</a:t>
            </a:r>
            <a:r>
              <a:rPr lang="en-US" altLang="zh-CN" i="1"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的电流可忽略</a:t>
            </a:r>
            <a:r>
              <a:rPr lang="zh-CN" altLang="en-US" dirty="0">
                <a:latin typeface="微软雅黑" panose="020B0503020204020204" pitchFamily="34" charset="-122"/>
                <a:ea typeface="微软雅黑" panose="020B0503020204020204" pitchFamily="34" charset="-122"/>
              </a:rPr>
              <a:t>，增益为</a:t>
            </a:r>
          </a:p>
          <a:p>
            <a:endParaRPr lang="zh-CN" alt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A25C617E-8A99-4345-B29A-744308A36392}"/>
              </a:ext>
            </a:extLst>
          </p:cNvPr>
          <p:cNvPicPr>
            <a:picLocks noChangeAspect="1"/>
          </p:cNvPicPr>
          <p:nvPr/>
        </p:nvPicPr>
        <p:blipFill>
          <a:blip r:embed="rId3"/>
          <a:stretch>
            <a:fillRect/>
          </a:stretch>
        </p:blipFill>
        <p:spPr>
          <a:xfrm>
            <a:off x="7994854" y="1442301"/>
            <a:ext cx="3835787" cy="3031373"/>
          </a:xfrm>
          <a:prstGeom prst="rect">
            <a:avLst/>
          </a:prstGeom>
          <a:ln w="28575">
            <a:solidFill>
              <a:srgbClr val="00B0F0"/>
            </a:solidFill>
          </a:ln>
        </p:spPr>
      </p:pic>
      <p:sp>
        <p:nvSpPr>
          <p:cNvPr id="7" name="矩形 6">
            <a:extLst>
              <a:ext uri="{FF2B5EF4-FFF2-40B4-BE49-F238E27FC236}">
                <a16:creationId xmlns:a16="http://schemas.microsoft.com/office/drawing/2014/main" id="{385E2352-0B19-4626-867B-DAC1464DED9C}"/>
              </a:ext>
            </a:extLst>
          </p:cNvPr>
          <p:cNvSpPr/>
          <p:nvPr/>
        </p:nvSpPr>
        <p:spPr>
          <a:xfrm>
            <a:off x="10512105" y="3869782"/>
            <a:ext cx="396262" cy="46166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err="1">
                <a:ln>
                  <a:noFill/>
                </a:ln>
                <a:solidFill>
                  <a:srgbClr val="C00000"/>
                </a:solidFill>
                <a:effectLst/>
                <a:uLnTx/>
                <a:uFillTx/>
                <a:latin typeface="Times New Roman" panose="02020603050405020304" pitchFamily="18" charset="0"/>
                <a:ea typeface="宋体" charset="-122"/>
                <a:cs typeface="Times New Roman" panose="02020603050405020304" pitchFamily="18" charset="0"/>
              </a:rPr>
              <a:t>u</a:t>
            </a:r>
            <a:r>
              <a:rPr kumimoji="0" lang="en-US" altLang="zh-CN" sz="2400" b="0" i="0" u="none" strike="noStrike" kern="1200" cap="none" spc="0" normalizeH="0" baseline="-25000" noProof="0" dirty="0" err="1">
                <a:ln>
                  <a:noFill/>
                </a:ln>
                <a:solidFill>
                  <a:srgbClr val="C00000"/>
                </a:solidFill>
                <a:effectLst/>
                <a:uLnTx/>
                <a:uFillTx/>
                <a:latin typeface="Times New Roman" panose="02020603050405020304" pitchFamily="18" charset="0"/>
                <a:ea typeface="宋体" charset="-122"/>
                <a:cs typeface="Times New Roman" panose="02020603050405020304" pitchFamily="18" charset="0"/>
              </a:rPr>
              <a:t>i</a:t>
            </a:r>
            <a:endParaRPr kumimoji="0" lang="zh-CN" altLang="en-US" sz="2400" b="0" i="0" u="none" strike="noStrike" kern="1200" cap="none" spc="0" normalizeH="0" baseline="-25000" noProof="0" dirty="0">
              <a:ln>
                <a:noFill/>
              </a:ln>
              <a:solidFill>
                <a:srgbClr val="C00000"/>
              </a:solidFill>
              <a:effectLst/>
              <a:uLnTx/>
              <a:uFillTx/>
              <a:latin typeface="Times New Roman" panose="02020603050405020304" pitchFamily="18" charset="0"/>
              <a:ea typeface="宋体" charset="-122"/>
              <a:cs typeface="Times New Roman" panose="02020603050405020304" pitchFamily="18" charset="0"/>
            </a:endParaRPr>
          </a:p>
        </p:txBody>
      </p:sp>
      <p:graphicFrame>
        <p:nvGraphicFramePr>
          <p:cNvPr id="6" name="对象 5">
            <a:extLst>
              <a:ext uri="{FF2B5EF4-FFF2-40B4-BE49-F238E27FC236}">
                <a16:creationId xmlns:a16="http://schemas.microsoft.com/office/drawing/2014/main" id="{1D793F76-778A-4B90-AEBB-CA0801FA42FA}"/>
              </a:ext>
            </a:extLst>
          </p:cNvPr>
          <p:cNvGraphicFramePr>
            <a:graphicFrameLocks noChangeAspect="1"/>
          </p:cNvGraphicFramePr>
          <p:nvPr/>
        </p:nvGraphicFramePr>
        <p:xfrm>
          <a:off x="7704945" y="5166800"/>
          <a:ext cx="1311084" cy="746820"/>
        </p:xfrm>
        <a:graphic>
          <a:graphicData uri="http://schemas.openxmlformats.org/presentationml/2006/ole">
            <mc:AlternateContent xmlns:mc="http://schemas.openxmlformats.org/markup-compatibility/2006">
              <mc:Choice xmlns:v="urn:schemas-microsoft-com:vml" Requires="v">
                <p:oleObj spid="_x0000_s31764" name="Equation" r:id="rId4" imgW="749160" imgH="431640" progId="Equation.DSMT4">
                  <p:embed/>
                </p:oleObj>
              </mc:Choice>
              <mc:Fallback>
                <p:oleObj name="Equation" r:id="rId4" imgW="749160" imgH="431640" progId="Equation.DSMT4">
                  <p:embed/>
                  <p:pic>
                    <p:nvPicPr>
                      <p:cNvPr id="6" name="对象 5">
                        <a:extLst>
                          <a:ext uri="{FF2B5EF4-FFF2-40B4-BE49-F238E27FC236}">
                            <a16:creationId xmlns:a16="http://schemas.microsoft.com/office/drawing/2014/main" id="{1D793F76-778A-4B90-AEBB-CA0801FA42FA}"/>
                          </a:ext>
                        </a:extLst>
                      </p:cNvPr>
                      <p:cNvPicPr>
                        <a:picLocks noChangeAspect="1" noChangeArrowheads="1"/>
                      </p:cNvPicPr>
                      <p:nvPr/>
                    </p:nvPicPr>
                    <p:blipFill>
                      <a:blip r:embed="rId5"/>
                      <a:srcRect/>
                      <a:stretch>
                        <a:fillRect/>
                      </a:stretch>
                    </p:blipFill>
                    <p:spPr bwMode="auto">
                      <a:xfrm>
                        <a:off x="7704945" y="5166800"/>
                        <a:ext cx="1311084" cy="746820"/>
                      </a:xfrm>
                      <a:prstGeom prst="rect">
                        <a:avLst/>
                      </a:prstGeom>
                      <a:noFill/>
                    </p:spPr>
                  </p:pic>
                </p:oleObj>
              </mc:Fallback>
            </mc:AlternateContent>
          </a:graphicData>
        </a:graphic>
      </p:graphicFrame>
    </p:spTree>
    <p:extLst>
      <p:ext uri="{BB962C8B-B14F-4D97-AF65-F5344CB8AC3E}">
        <p14:creationId xmlns:p14="http://schemas.microsoft.com/office/powerpoint/2010/main" val="27791970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D7B0248-313F-4DEB-8471-835942BE8391}"/>
              </a:ext>
            </a:extLst>
          </p:cNvPr>
          <p:cNvSpPr>
            <a:spLocks noGrp="1"/>
          </p:cNvSpPr>
          <p:nvPr>
            <p:ph idx="4294967295"/>
          </p:nvPr>
        </p:nvSpPr>
        <p:spPr>
          <a:xfrm>
            <a:off x="838200" y="1199177"/>
            <a:ext cx="6971675" cy="4977788"/>
          </a:xfrm>
        </p:spPr>
        <p:txBody>
          <a:bodyPr>
            <a:normAutofit fontScale="92500" lnSpcReduction="10000"/>
          </a:bodyPr>
          <a:lstStyle/>
          <a:p>
            <a:r>
              <a:rPr lang="zh-CN" altLang="en-US" dirty="0">
                <a:latin typeface="微软雅黑" panose="020B0503020204020204" pitchFamily="34" charset="-122"/>
                <a:ea typeface="微软雅黑" panose="020B0503020204020204" pitchFamily="34" charset="-122"/>
              </a:rPr>
              <a:t>在同向放大器中，如果将放大器输出完全反馈到输入端，就构成了一个电压跟随器。又称为单位增益放大器。</a:t>
            </a:r>
          </a:p>
          <a:p>
            <a:pPr lvl="1"/>
            <a:r>
              <a:rPr lang="zh-CN" altLang="en-US" dirty="0">
                <a:latin typeface="微软雅黑" panose="020B0503020204020204" pitchFamily="34" charset="-122"/>
                <a:ea typeface="微软雅黑" panose="020B0503020204020204" pitchFamily="34" charset="-122"/>
              </a:rPr>
              <a:t>具有最低增益的放大器同时具有最宽的带宽</a:t>
            </a: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可作为阻抗变换器或缓冲器</a:t>
            </a:r>
          </a:p>
          <a:p>
            <a:pPr lvl="1"/>
            <a:r>
              <a:rPr lang="zh-CN" altLang="en-US" dirty="0">
                <a:latin typeface="微软雅黑" panose="020B0503020204020204" pitchFamily="34" charset="-122"/>
                <a:ea typeface="微软雅黑" panose="020B0503020204020204" pitchFamily="34" charset="-122"/>
              </a:rPr>
              <a:t>从输入端看，是一个开路；从输出端看，则是短路，即理想的电压源</a:t>
            </a:r>
          </a:p>
          <a:p>
            <a:endParaRPr lang="zh-CN" altLang="en-US" dirty="0">
              <a:latin typeface="微软雅黑" panose="020B0503020204020204" pitchFamily="34" charset="-122"/>
              <a:ea typeface="微软雅黑" panose="020B0503020204020204" pitchFamily="34" charset="-122"/>
            </a:endParaRPr>
          </a:p>
        </p:txBody>
      </p:sp>
      <p:graphicFrame>
        <p:nvGraphicFramePr>
          <p:cNvPr id="4" name="Object 1568">
            <a:extLst>
              <a:ext uri="{FF2B5EF4-FFF2-40B4-BE49-F238E27FC236}">
                <a16:creationId xmlns:a16="http://schemas.microsoft.com/office/drawing/2014/main" id="{4AA5722F-80C7-4090-ADC6-57BD4149928B}"/>
              </a:ext>
            </a:extLst>
          </p:cNvPr>
          <p:cNvGraphicFramePr>
            <a:graphicFrameLocks noChangeAspect="1"/>
          </p:cNvGraphicFramePr>
          <p:nvPr/>
        </p:nvGraphicFramePr>
        <p:xfrm>
          <a:off x="3890130" y="3558270"/>
          <a:ext cx="2032000" cy="525462"/>
        </p:xfrm>
        <a:graphic>
          <a:graphicData uri="http://schemas.openxmlformats.org/presentationml/2006/ole">
            <mc:AlternateContent xmlns:mc="http://schemas.openxmlformats.org/markup-compatibility/2006">
              <mc:Choice xmlns:v="urn:schemas-microsoft-com:vml" Requires="v">
                <p:oleObj spid="_x0000_s32837" name="Equation" r:id="rId3" imgW="21031200" imgH="5486400" progId="Equation.DSMT4">
                  <p:embed/>
                </p:oleObj>
              </mc:Choice>
              <mc:Fallback>
                <p:oleObj name="Equation" r:id="rId3" imgW="21031200" imgH="5486400" progId="Equation.DSMT4">
                  <p:embed/>
                  <p:pic>
                    <p:nvPicPr>
                      <p:cNvPr id="4" name="Object 1568">
                        <a:extLst>
                          <a:ext uri="{FF2B5EF4-FFF2-40B4-BE49-F238E27FC236}">
                            <a16:creationId xmlns:a16="http://schemas.microsoft.com/office/drawing/2014/main" id="{4AA5722F-80C7-4090-ADC6-57BD414992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0130" y="3558270"/>
                        <a:ext cx="2032000"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Object 8">
            <a:extLst>
              <a:ext uri="{FF2B5EF4-FFF2-40B4-BE49-F238E27FC236}">
                <a16:creationId xmlns:a16="http://schemas.microsoft.com/office/drawing/2014/main" id="{AB014E5E-EE84-4E4E-9EB4-C84201CDA584}"/>
              </a:ext>
            </a:extLst>
          </p:cNvPr>
          <p:cNvGraphicFramePr>
            <a:graphicFrameLocks noChangeAspect="1"/>
          </p:cNvGraphicFramePr>
          <p:nvPr/>
        </p:nvGraphicFramePr>
        <p:xfrm>
          <a:off x="1699819" y="3595149"/>
          <a:ext cx="1071531" cy="567281"/>
        </p:xfrm>
        <a:graphic>
          <a:graphicData uri="http://schemas.openxmlformats.org/presentationml/2006/ole">
            <mc:AlternateContent xmlns:mc="http://schemas.openxmlformats.org/markup-compatibility/2006">
              <mc:Choice xmlns:v="urn:schemas-microsoft-com:vml" Requires="v">
                <p:oleObj spid="_x0000_s32838" name="Equation" r:id="rId5" imgW="431613" imgH="228501" progId="Equation.DSMT4">
                  <p:embed/>
                </p:oleObj>
              </mc:Choice>
              <mc:Fallback>
                <p:oleObj name="Equation" r:id="rId5" imgW="431613" imgH="228501" progId="Equation.DSMT4">
                  <p:embed/>
                  <p:pic>
                    <p:nvPicPr>
                      <p:cNvPr id="5" name="Object 8">
                        <a:extLst>
                          <a:ext uri="{FF2B5EF4-FFF2-40B4-BE49-F238E27FC236}">
                            <a16:creationId xmlns:a16="http://schemas.microsoft.com/office/drawing/2014/main" id="{AB014E5E-EE84-4E4E-9EB4-C84201CDA5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9819" y="3595149"/>
                        <a:ext cx="1071531" cy="567281"/>
                      </a:xfrm>
                      <a:prstGeom prst="rect">
                        <a:avLst/>
                      </a:prstGeom>
                      <a:noFill/>
                      <a:ln>
                        <a:noFill/>
                      </a:ln>
                      <a:effectLst/>
                    </p:spPr>
                  </p:pic>
                </p:oleObj>
              </mc:Fallback>
            </mc:AlternateContent>
          </a:graphicData>
        </a:graphic>
      </p:graphicFrame>
      <p:graphicFrame>
        <p:nvGraphicFramePr>
          <p:cNvPr id="7" name="Object 4">
            <a:extLst>
              <a:ext uri="{FF2B5EF4-FFF2-40B4-BE49-F238E27FC236}">
                <a16:creationId xmlns:a16="http://schemas.microsoft.com/office/drawing/2014/main" id="{502F2476-DA83-40DD-ABAE-E418BA606C74}"/>
              </a:ext>
            </a:extLst>
          </p:cNvPr>
          <p:cNvGraphicFramePr>
            <a:graphicFrameLocks noChangeAspect="1"/>
          </p:cNvGraphicFramePr>
          <p:nvPr/>
        </p:nvGraphicFramePr>
        <p:xfrm>
          <a:off x="8113712" y="1572308"/>
          <a:ext cx="3240088" cy="1985962"/>
        </p:xfrm>
        <a:graphic>
          <a:graphicData uri="http://schemas.openxmlformats.org/presentationml/2006/ole">
            <mc:AlternateContent xmlns:mc="http://schemas.openxmlformats.org/markup-compatibility/2006">
              <mc:Choice xmlns:v="urn:schemas-microsoft-com:vml" Requires="v">
                <p:oleObj spid="_x0000_s32839" name="Visio" r:id="rId7" imgW="1911477" imgH="1171194" progId="Visio.Drawing.11">
                  <p:embed/>
                </p:oleObj>
              </mc:Choice>
              <mc:Fallback>
                <p:oleObj name="Visio" r:id="rId7" imgW="1911477" imgH="1171194" progId="Visio.Drawing.11">
                  <p:embed/>
                  <p:pic>
                    <p:nvPicPr>
                      <p:cNvPr id="7" name="Object 4">
                        <a:extLst>
                          <a:ext uri="{FF2B5EF4-FFF2-40B4-BE49-F238E27FC236}">
                            <a16:creationId xmlns:a16="http://schemas.microsoft.com/office/drawing/2014/main" id="{502F2476-DA83-40DD-ABAE-E418BA606C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13712" y="1572308"/>
                        <a:ext cx="3240088" cy="19859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矩形 8">
            <a:extLst>
              <a:ext uri="{FF2B5EF4-FFF2-40B4-BE49-F238E27FC236}">
                <a16:creationId xmlns:a16="http://schemas.microsoft.com/office/drawing/2014/main" id="{2E15A818-5052-45EC-8A32-95991A48F055}"/>
              </a:ext>
            </a:extLst>
          </p:cNvPr>
          <p:cNvSpPr/>
          <p:nvPr/>
        </p:nvSpPr>
        <p:spPr>
          <a:xfrm>
            <a:off x="9306151" y="3373604"/>
            <a:ext cx="1338828" cy="369332"/>
          </a:xfrm>
          <a:prstGeom prst="rect">
            <a:avLst/>
          </a:prstGeom>
        </p:spPr>
        <p:txBody>
          <a:bodyPr wrap="none">
            <a:spAutoFit/>
          </a:bodyPr>
          <a:lstStyle/>
          <a:p>
            <a:r>
              <a:rPr lang="zh-CN" altLang="en-US" dirty="0"/>
              <a:t>电压跟随器</a:t>
            </a:r>
          </a:p>
        </p:txBody>
      </p:sp>
      <p:sp>
        <p:nvSpPr>
          <p:cNvPr id="12" name="Rectangle 8">
            <a:extLst>
              <a:ext uri="{FF2B5EF4-FFF2-40B4-BE49-F238E27FC236}">
                <a16:creationId xmlns:a16="http://schemas.microsoft.com/office/drawing/2014/main" id="{128CF60E-7F26-4275-818F-B62BE8DD0FA8}"/>
              </a:ext>
            </a:extLst>
          </p:cNvPr>
          <p:cNvSpPr>
            <a:spLocks noGrp="1" noChangeArrowheads="1"/>
          </p:cNvSpPr>
          <p:nvPr>
            <p:ph type="title"/>
          </p:nvPr>
        </p:nvSpPr>
        <p:spPr>
          <a:xfrm>
            <a:off x="838200" y="474663"/>
            <a:ext cx="10515600" cy="590550"/>
          </a:xfrm>
        </p:spPr>
        <p:txBody>
          <a:bodyPr/>
          <a:lstStyle/>
          <a:p>
            <a:r>
              <a:rPr>
                <a:latin typeface="微软雅黑" panose="020B0503020204020204" pitchFamily="34" charset="-122"/>
                <a:ea typeface="微软雅黑" panose="020B0503020204020204" pitchFamily="34" charset="-122"/>
              </a:rPr>
              <a:t>电压跟随器</a:t>
            </a:r>
          </a:p>
        </p:txBody>
      </p:sp>
    </p:spTree>
    <p:extLst>
      <p:ext uri="{BB962C8B-B14F-4D97-AF65-F5344CB8AC3E}">
        <p14:creationId xmlns:p14="http://schemas.microsoft.com/office/powerpoint/2010/main" val="12118601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Text Box 2"/>
          <p:cNvSpPr txBox="1">
            <a:spLocks noChangeArrowheads="1"/>
          </p:cNvSpPr>
          <p:nvPr/>
        </p:nvSpPr>
        <p:spPr bwMode="auto">
          <a:xfrm>
            <a:off x="9888538" y="0"/>
            <a:ext cx="779462"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solidFill>
                <a:schemeClr val="folHlink"/>
              </a:solidFill>
              <a:latin typeface="华文行楷" panose="02010800040101010101" pitchFamily="2" charset="-122"/>
              <a:ea typeface="华文行楷" panose="02010800040101010101" pitchFamily="2" charset="-122"/>
            </a:endParaRPr>
          </a:p>
        </p:txBody>
      </p:sp>
      <p:grpSp>
        <p:nvGrpSpPr>
          <p:cNvPr id="176131" name="Group 158"/>
          <p:cNvGrpSpPr>
            <a:grpSpLocks/>
          </p:cNvGrpSpPr>
          <p:nvPr/>
        </p:nvGrpSpPr>
        <p:grpSpPr bwMode="auto">
          <a:xfrm>
            <a:off x="7335888" y="1730375"/>
            <a:ext cx="4000500" cy="3003550"/>
            <a:chOff x="406" y="1590"/>
            <a:chExt cx="2520" cy="1892"/>
          </a:xfrm>
        </p:grpSpPr>
        <p:sp>
          <p:nvSpPr>
            <p:cNvPr id="176132" name="Text Box 132"/>
            <p:cNvSpPr txBox="1">
              <a:spLocks noChangeAspect="1" noChangeArrowheads="1"/>
            </p:cNvSpPr>
            <p:nvPr/>
          </p:nvSpPr>
          <p:spPr bwMode="auto">
            <a:xfrm>
              <a:off x="2710" y="2418"/>
              <a:ext cx="2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u</a:t>
              </a:r>
              <a:r>
                <a:rPr lang="en-US" altLang="zh-CN" sz="2000" baseline="-25000">
                  <a:latin typeface="Times New Roman" panose="02020603050405020304" pitchFamily="18" charset="0"/>
                </a:rPr>
                <a:t>o</a:t>
              </a:r>
              <a:endParaRPr lang="en-US" altLang="zh-CN" sz="2000">
                <a:latin typeface="Times New Roman" panose="02020603050405020304" pitchFamily="18" charset="0"/>
              </a:endParaRPr>
            </a:p>
          </p:txBody>
        </p:sp>
        <p:grpSp>
          <p:nvGrpSpPr>
            <p:cNvPr id="176133" name="Group 107"/>
            <p:cNvGrpSpPr>
              <a:grpSpLocks noChangeAspect="1"/>
            </p:cNvGrpSpPr>
            <p:nvPr/>
          </p:nvGrpSpPr>
          <p:grpSpPr bwMode="auto">
            <a:xfrm>
              <a:off x="1606" y="2130"/>
              <a:ext cx="548" cy="729"/>
              <a:chOff x="3136" y="3221"/>
              <a:chExt cx="685" cy="910"/>
            </a:xfrm>
          </p:grpSpPr>
          <p:sp>
            <p:nvSpPr>
              <p:cNvPr id="176134" name="Text Box 108"/>
              <p:cNvSpPr txBox="1">
                <a:spLocks noChangeAspect="1" noChangeArrowheads="1"/>
              </p:cNvSpPr>
              <p:nvPr/>
            </p:nvSpPr>
            <p:spPr bwMode="auto">
              <a:xfrm>
                <a:off x="3652" y="3594"/>
                <a:ext cx="169"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宋体" panose="02010600030101010101" pitchFamily="2" charset="-122"/>
                  </a:rPr>
                  <a:t>+</a:t>
                </a:r>
                <a:endParaRPr lang="en-US" altLang="zh-CN" sz="2000">
                  <a:latin typeface="Times New Roman" panose="02020603050405020304" pitchFamily="18" charset="0"/>
                </a:endParaRPr>
              </a:p>
            </p:txBody>
          </p:sp>
          <p:grpSp>
            <p:nvGrpSpPr>
              <p:cNvPr id="176135" name="Group 109"/>
              <p:cNvGrpSpPr>
                <a:grpSpLocks noChangeAspect="1"/>
              </p:cNvGrpSpPr>
              <p:nvPr/>
            </p:nvGrpSpPr>
            <p:grpSpPr bwMode="auto">
              <a:xfrm>
                <a:off x="3136" y="3221"/>
                <a:ext cx="666" cy="910"/>
                <a:chOff x="3136" y="3221"/>
                <a:chExt cx="666" cy="910"/>
              </a:xfrm>
            </p:grpSpPr>
            <p:sp>
              <p:nvSpPr>
                <p:cNvPr id="176136" name="AutoShape 110"/>
                <p:cNvSpPr>
                  <a:spLocks noChangeAspect="1" noChangeArrowheads="1"/>
                </p:cNvSpPr>
                <p:nvPr/>
              </p:nvSpPr>
              <p:spPr bwMode="auto">
                <a:xfrm rot="5400000">
                  <a:off x="3306" y="3292"/>
                  <a:ext cx="182" cy="187"/>
                </a:xfrm>
                <a:prstGeom prst="triangle">
                  <a:avLst>
                    <a:gd name="adj" fmla="val 50000"/>
                  </a:avLst>
                </a:prstGeom>
                <a:solidFill>
                  <a:srgbClr val="FFFFFF"/>
                </a:solidFill>
                <a:ln w="19050">
                  <a:solidFill>
                    <a:srgbClr val="000000"/>
                  </a:solidFill>
                  <a:miter lim="800000"/>
                  <a:headEnd/>
                  <a:tailEnd/>
                </a:ln>
              </p:spPr>
              <p:txBody>
                <a:bodyPr rot="10800000"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176137" name="Line 111"/>
                <p:cNvSpPr>
                  <a:spLocks noChangeAspect="1" noChangeShapeType="1"/>
                </p:cNvSpPr>
                <p:nvPr/>
              </p:nvSpPr>
              <p:spPr bwMode="auto">
                <a:xfrm>
                  <a:off x="3136" y="3221"/>
                  <a:ext cx="66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38" name="Line 112"/>
                <p:cNvSpPr>
                  <a:spLocks noChangeAspect="1" noChangeShapeType="1"/>
                </p:cNvSpPr>
                <p:nvPr/>
              </p:nvSpPr>
              <p:spPr bwMode="auto">
                <a:xfrm rot="5400000">
                  <a:off x="3348" y="3677"/>
                  <a:ext cx="90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39" name="Line 113"/>
                <p:cNvSpPr>
                  <a:spLocks noChangeAspect="1" noChangeShapeType="1"/>
                </p:cNvSpPr>
                <p:nvPr/>
              </p:nvSpPr>
              <p:spPr bwMode="auto">
                <a:xfrm>
                  <a:off x="3136" y="4131"/>
                  <a:ext cx="66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40" name="Line 114"/>
                <p:cNvSpPr>
                  <a:spLocks noChangeAspect="1" noChangeShapeType="1"/>
                </p:cNvSpPr>
                <p:nvPr/>
              </p:nvSpPr>
              <p:spPr bwMode="auto">
                <a:xfrm rot="5400000">
                  <a:off x="2682" y="3677"/>
                  <a:ext cx="90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41" name="Text Box 115"/>
                <p:cNvSpPr txBox="1">
                  <a:spLocks noChangeAspect="1" noChangeArrowheads="1"/>
                </p:cNvSpPr>
                <p:nvPr/>
              </p:nvSpPr>
              <p:spPr bwMode="auto">
                <a:xfrm>
                  <a:off x="3530" y="3234"/>
                  <a:ext cx="200"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000">
                      <a:latin typeface="宋体" panose="02010600030101010101" pitchFamily="2" charset="-122"/>
                    </a:rPr>
                    <a:t>∞</a:t>
                  </a:r>
                  <a:endParaRPr lang="zh-CN" altLang="en-US" sz="2000">
                    <a:latin typeface="Times New Roman" panose="02020603050405020304" pitchFamily="18" charset="0"/>
                  </a:endParaRPr>
                </a:p>
              </p:txBody>
            </p:sp>
            <p:sp>
              <p:nvSpPr>
                <p:cNvPr id="176142" name="Text Box 116"/>
                <p:cNvSpPr txBox="1">
                  <a:spLocks noChangeAspect="1" noChangeArrowheads="1"/>
                </p:cNvSpPr>
                <p:nvPr/>
              </p:nvSpPr>
              <p:spPr bwMode="auto">
                <a:xfrm>
                  <a:off x="3178" y="3417"/>
                  <a:ext cx="187"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176143" name="Text Box 117"/>
                <p:cNvSpPr txBox="1">
                  <a:spLocks noChangeAspect="1" noChangeArrowheads="1"/>
                </p:cNvSpPr>
                <p:nvPr/>
              </p:nvSpPr>
              <p:spPr bwMode="auto">
                <a:xfrm>
                  <a:off x="3182" y="3782"/>
                  <a:ext cx="18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176144" name="Text Box 118"/>
                <p:cNvSpPr txBox="1">
                  <a:spLocks noChangeAspect="1" noChangeArrowheads="1"/>
                </p:cNvSpPr>
                <p:nvPr/>
              </p:nvSpPr>
              <p:spPr bwMode="auto">
                <a:xfrm>
                  <a:off x="3451" y="3765"/>
                  <a:ext cx="288"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Times New Roman" panose="02020603050405020304" pitchFamily="18" charset="0"/>
                    </a:rPr>
                    <a:t>N</a:t>
                  </a:r>
                </a:p>
              </p:txBody>
            </p:sp>
          </p:grpSp>
        </p:grpSp>
        <p:sp>
          <p:nvSpPr>
            <p:cNvPr id="176145" name="Rectangle 119"/>
            <p:cNvSpPr>
              <a:spLocks noChangeAspect="1" noChangeArrowheads="1"/>
            </p:cNvSpPr>
            <p:nvPr/>
          </p:nvSpPr>
          <p:spPr bwMode="auto">
            <a:xfrm rot="5400000">
              <a:off x="1269" y="3067"/>
              <a:ext cx="288" cy="96"/>
            </a:xfrm>
            <a:prstGeom prst="rect">
              <a:avLst/>
            </a:prstGeom>
            <a:solidFill>
              <a:srgbClr val="FFFFFF"/>
            </a:solidFill>
            <a:ln w="19050">
              <a:solidFill>
                <a:srgbClr val="000000"/>
              </a:solidFill>
              <a:miter lim="800000"/>
              <a:headEnd/>
              <a:tailEnd/>
            </a:ln>
          </p:spPr>
          <p:txBody>
            <a:bodyPr rot="10800000"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176146" name="Rectangle 120"/>
            <p:cNvSpPr>
              <a:spLocks noChangeAspect="1" noChangeArrowheads="1"/>
            </p:cNvSpPr>
            <p:nvPr/>
          </p:nvSpPr>
          <p:spPr bwMode="auto">
            <a:xfrm>
              <a:off x="1714" y="1812"/>
              <a:ext cx="288" cy="97"/>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176147" name="Oval 121"/>
            <p:cNvSpPr>
              <a:spLocks noChangeAspect="1" noChangeArrowheads="1"/>
            </p:cNvSpPr>
            <p:nvPr/>
          </p:nvSpPr>
          <p:spPr bwMode="auto">
            <a:xfrm>
              <a:off x="2589" y="2510"/>
              <a:ext cx="68" cy="68"/>
            </a:xfrm>
            <a:prstGeom prst="ellipse">
              <a:avLst/>
            </a:prstGeom>
            <a:solidFill>
              <a:srgbClr val="FFFF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176148" name="Line 122"/>
            <p:cNvSpPr>
              <a:spLocks noChangeShapeType="1"/>
            </p:cNvSpPr>
            <p:nvPr/>
          </p:nvSpPr>
          <p:spPr bwMode="auto">
            <a:xfrm>
              <a:off x="1251" y="2390"/>
              <a:ext cx="34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49" name="Line 123"/>
            <p:cNvSpPr>
              <a:spLocks noChangeShapeType="1"/>
            </p:cNvSpPr>
            <p:nvPr/>
          </p:nvSpPr>
          <p:spPr bwMode="auto">
            <a:xfrm>
              <a:off x="1401" y="1861"/>
              <a:ext cx="0" cy="5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50" name="Line 124"/>
            <p:cNvSpPr>
              <a:spLocks noChangeShapeType="1"/>
            </p:cNvSpPr>
            <p:nvPr/>
          </p:nvSpPr>
          <p:spPr bwMode="auto">
            <a:xfrm>
              <a:off x="1398" y="1861"/>
              <a:ext cx="3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51" name="Line 125"/>
            <p:cNvSpPr>
              <a:spLocks noChangeAspect="1" noChangeShapeType="1"/>
            </p:cNvSpPr>
            <p:nvPr/>
          </p:nvSpPr>
          <p:spPr bwMode="auto">
            <a:xfrm>
              <a:off x="2138" y="2542"/>
              <a:ext cx="44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52" name="Line 126"/>
            <p:cNvSpPr>
              <a:spLocks noChangeAspect="1" noChangeShapeType="1"/>
            </p:cNvSpPr>
            <p:nvPr/>
          </p:nvSpPr>
          <p:spPr bwMode="auto">
            <a:xfrm>
              <a:off x="2004" y="1861"/>
              <a:ext cx="3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53" name="Line 127"/>
            <p:cNvSpPr>
              <a:spLocks noChangeShapeType="1"/>
            </p:cNvSpPr>
            <p:nvPr/>
          </p:nvSpPr>
          <p:spPr bwMode="auto">
            <a:xfrm>
              <a:off x="2326" y="1861"/>
              <a:ext cx="0" cy="68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54" name="Line 129"/>
            <p:cNvSpPr>
              <a:spLocks noChangeAspect="1" noChangeShapeType="1"/>
            </p:cNvSpPr>
            <p:nvPr/>
          </p:nvSpPr>
          <p:spPr bwMode="auto">
            <a:xfrm>
              <a:off x="1414" y="2690"/>
              <a:ext cx="0" cy="27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55" name="Line 130"/>
            <p:cNvSpPr>
              <a:spLocks noChangeAspect="1" noChangeShapeType="1"/>
            </p:cNvSpPr>
            <p:nvPr/>
          </p:nvSpPr>
          <p:spPr bwMode="auto">
            <a:xfrm>
              <a:off x="1414" y="3258"/>
              <a:ext cx="0" cy="21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56" name="Line 131"/>
            <p:cNvSpPr>
              <a:spLocks noChangeAspect="1" noChangeShapeType="1"/>
            </p:cNvSpPr>
            <p:nvPr/>
          </p:nvSpPr>
          <p:spPr bwMode="auto">
            <a:xfrm>
              <a:off x="1326" y="3482"/>
              <a:ext cx="180"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57" name="Text Box 133"/>
            <p:cNvSpPr txBox="1">
              <a:spLocks noChangeAspect="1" noChangeArrowheads="1"/>
            </p:cNvSpPr>
            <p:nvPr/>
          </p:nvSpPr>
          <p:spPr bwMode="auto">
            <a:xfrm>
              <a:off x="406" y="2226"/>
              <a:ext cx="2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u</a:t>
              </a:r>
              <a:r>
                <a:rPr lang="en-US" altLang="zh-CN" sz="2000" baseline="-25000">
                  <a:latin typeface="Times New Roman" panose="02020603050405020304" pitchFamily="18" charset="0"/>
                </a:rPr>
                <a:t>i1</a:t>
              </a:r>
              <a:endParaRPr lang="en-US" altLang="zh-CN" sz="2000">
                <a:latin typeface="Times New Roman" panose="02020603050405020304" pitchFamily="18" charset="0"/>
              </a:endParaRPr>
            </a:p>
          </p:txBody>
        </p:sp>
        <p:sp>
          <p:nvSpPr>
            <p:cNvPr id="176158" name="Rectangle 134"/>
            <p:cNvSpPr>
              <a:spLocks noChangeAspect="1" noChangeArrowheads="1"/>
            </p:cNvSpPr>
            <p:nvPr/>
          </p:nvSpPr>
          <p:spPr bwMode="auto">
            <a:xfrm>
              <a:off x="960" y="2341"/>
              <a:ext cx="288" cy="96"/>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176159" name="Line 135"/>
            <p:cNvSpPr>
              <a:spLocks noChangeAspect="1" noChangeShapeType="1"/>
            </p:cNvSpPr>
            <p:nvPr/>
          </p:nvSpPr>
          <p:spPr bwMode="auto">
            <a:xfrm>
              <a:off x="668" y="2390"/>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60" name="Oval 136"/>
            <p:cNvSpPr>
              <a:spLocks noChangeAspect="1" noChangeArrowheads="1"/>
            </p:cNvSpPr>
            <p:nvPr/>
          </p:nvSpPr>
          <p:spPr bwMode="auto">
            <a:xfrm>
              <a:off x="596" y="2354"/>
              <a:ext cx="68" cy="68"/>
            </a:xfrm>
            <a:prstGeom prst="ellipse">
              <a:avLst/>
            </a:prstGeom>
            <a:solidFill>
              <a:srgbClr val="FFFF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176161" name="Text Box 137"/>
            <p:cNvSpPr txBox="1">
              <a:spLocks noChangeAspect="1" noChangeArrowheads="1"/>
            </p:cNvSpPr>
            <p:nvPr/>
          </p:nvSpPr>
          <p:spPr bwMode="auto">
            <a:xfrm>
              <a:off x="1035" y="2122"/>
              <a:ext cx="2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r>
                <a:rPr lang="en-US" altLang="zh-CN" sz="2000" baseline="-25000">
                  <a:latin typeface="Times New Roman" panose="02020603050405020304" pitchFamily="18" charset="0"/>
                </a:rPr>
                <a:t>1</a:t>
              </a:r>
              <a:endParaRPr lang="en-US" altLang="zh-CN" sz="2000">
                <a:latin typeface="Times New Roman" panose="02020603050405020304" pitchFamily="18" charset="0"/>
              </a:endParaRPr>
            </a:p>
          </p:txBody>
        </p:sp>
        <p:sp>
          <p:nvSpPr>
            <p:cNvPr id="176162" name="Text Box 138"/>
            <p:cNvSpPr txBox="1">
              <a:spLocks noChangeAspect="1" noChangeArrowheads="1"/>
            </p:cNvSpPr>
            <p:nvPr/>
          </p:nvSpPr>
          <p:spPr bwMode="auto">
            <a:xfrm>
              <a:off x="1798" y="1590"/>
              <a:ext cx="4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r>
                <a:rPr lang="en-US" altLang="zh-CN" sz="2000" baseline="-25000">
                  <a:latin typeface="Times New Roman" panose="02020603050405020304" pitchFamily="18" charset="0"/>
                </a:rPr>
                <a:t>2</a:t>
              </a:r>
              <a:endParaRPr lang="en-US" altLang="zh-CN" sz="2000">
                <a:latin typeface="Times New Roman" panose="02020603050405020304" pitchFamily="18" charset="0"/>
              </a:endParaRPr>
            </a:p>
          </p:txBody>
        </p:sp>
        <p:sp>
          <p:nvSpPr>
            <p:cNvPr id="176163" name="Text Box 139"/>
            <p:cNvSpPr txBox="1">
              <a:spLocks noChangeAspect="1" noChangeArrowheads="1"/>
            </p:cNvSpPr>
            <p:nvPr/>
          </p:nvSpPr>
          <p:spPr bwMode="auto">
            <a:xfrm>
              <a:off x="1486" y="3007"/>
              <a:ext cx="2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r>
                <a:rPr lang="en-US" altLang="zh-CN" sz="2000" baseline="-25000">
                  <a:latin typeface="Times New Roman" panose="02020603050405020304" pitchFamily="18" charset="0"/>
                </a:rPr>
                <a:t>4</a:t>
              </a:r>
              <a:endParaRPr lang="en-US" altLang="zh-CN" sz="2000">
                <a:latin typeface="Times New Roman" panose="02020603050405020304" pitchFamily="18" charset="0"/>
              </a:endParaRPr>
            </a:p>
          </p:txBody>
        </p:sp>
        <p:sp>
          <p:nvSpPr>
            <p:cNvPr id="176164" name="Text Box 140"/>
            <p:cNvSpPr txBox="1">
              <a:spLocks noChangeAspect="1" noChangeArrowheads="1"/>
            </p:cNvSpPr>
            <p:nvPr/>
          </p:nvSpPr>
          <p:spPr bwMode="auto">
            <a:xfrm>
              <a:off x="406" y="2526"/>
              <a:ext cx="26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u</a:t>
              </a:r>
              <a:r>
                <a:rPr lang="en-US" altLang="zh-CN" sz="2000" baseline="-25000">
                  <a:latin typeface="Times New Roman" panose="02020603050405020304" pitchFamily="18" charset="0"/>
                </a:rPr>
                <a:t>i2</a:t>
              </a:r>
              <a:endParaRPr lang="en-US" altLang="zh-CN" sz="2000">
                <a:latin typeface="Times New Roman" panose="02020603050405020304" pitchFamily="18" charset="0"/>
              </a:endParaRPr>
            </a:p>
          </p:txBody>
        </p:sp>
        <p:sp>
          <p:nvSpPr>
            <p:cNvPr id="176165" name="Rectangle 141"/>
            <p:cNvSpPr>
              <a:spLocks noChangeAspect="1" noChangeArrowheads="1"/>
            </p:cNvSpPr>
            <p:nvPr/>
          </p:nvSpPr>
          <p:spPr bwMode="auto">
            <a:xfrm>
              <a:off x="960" y="2641"/>
              <a:ext cx="288" cy="96"/>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176166" name="Line 142"/>
            <p:cNvSpPr>
              <a:spLocks noChangeAspect="1" noChangeShapeType="1"/>
            </p:cNvSpPr>
            <p:nvPr/>
          </p:nvSpPr>
          <p:spPr bwMode="auto">
            <a:xfrm>
              <a:off x="668" y="2690"/>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6167" name="Oval 143"/>
            <p:cNvSpPr>
              <a:spLocks noChangeAspect="1" noChangeArrowheads="1"/>
            </p:cNvSpPr>
            <p:nvPr/>
          </p:nvSpPr>
          <p:spPr bwMode="auto">
            <a:xfrm>
              <a:off x="596" y="2654"/>
              <a:ext cx="68" cy="68"/>
            </a:xfrm>
            <a:prstGeom prst="ellipse">
              <a:avLst/>
            </a:prstGeom>
            <a:solidFill>
              <a:srgbClr val="FFFF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sp>
          <p:nvSpPr>
            <p:cNvPr id="176168" name="Text Box 144"/>
            <p:cNvSpPr txBox="1">
              <a:spLocks noChangeAspect="1" noChangeArrowheads="1"/>
            </p:cNvSpPr>
            <p:nvPr/>
          </p:nvSpPr>
          <p:spPr bwMode="auto">
            <a:xfrm>
              <a:off x="1067" y="2742"/>
              <a:ext cx="200"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r>
                <a:rPr lang="en-US" altLang="zh-CN" sz="2000" baseline="-25000">
                  <a:latin typeface="Times New Roman" panose="02020603050405020304" pitchFamily="18" charset="0"/>
                </a:rPr>
                <a:t>3</a:t>
              </a:r>
              <a:endParaRPr lang="en-US" altLang="zh-CN" sz="2000">
                <a:latin typeface="Times New Roman" panose="02020603050405020304" pitchFamily="18" charset="0"/>
              </a:endParaRPr>
            </a:p>
          </p:txBody>
        </p:sp>
        <p:sp>
          <p:nvSpPr>
            <p:cNvPr id="176169" name="Line 145"/>
            <p:cNvSpPr>
              <a:spLocks noChangeShapeType="1"/>
            </p:cNvSpPr>
            <p:nvPr/>
          </p:nvSpPr>
          <p:spPr bwMode="auto">
            <a:xfrm>
              <a:off x="1247" y="2692"/>
              <a:ext cx="3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6170" name="Text Box 147"/>
          <p:cNvSpPr txBox="1">
            <a:spLocks noChangeArrowheads="1"/>
          </p:cNvSpPr>
          <p:nvPr/>
        </p:nvSpPr>
        <p:spPr bwMode="auto">
          <a:xfrm>
            <a:off x="1038075" y="1547020"/>
            <a:ext cx="3413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dirty="0">
                <a:latin typeface="Times New Roman" panose="02020603050405020304" pitchFamily="18" charset="0"/>
              </a:rPr>
              <a:t>u</a:t>
            </a:r>
            <a:r>
              <a:rPr lang="en-US" altLang="zh-CN" sz="2400" b="1" baseline="-25000" dirty="0">
                <a:latin typeface="Times New Roman" panose="02020603050405020304" pitchFamily="18" charset="0"/>
              </a:rPr>
              <a:t>i1</a:t>
            </a:r>
            <a:r>
              <a:rPr lang="zh-CN" altLang="en-US" sz="2400" b="1" dirty="0">
                <a:latin typeface="Times New Roman" panose="02020603050405020304" pitchFamily="18" charset="0"/>
              </a:rPr>
              <a:t>作用时电路的输出</a:t>
            </a:r>
            <a:r>
              <a:rPr lang="en-US" altLang="zh-CN" sz="2400" b="1" i="1" dirty="0">
                <a:latin typeface="Times New Roman" panose="02020603050405020304" pitchFamily="18" charset="0"/>
              </a:rPr>
              <a:t>u</a:t>
            </a:r>
            <a:r>
              <a:rPr lang="en-US" altLang="zh-CN" sz="2400" b="1" baseline="-25000" dirty="0">
                <a:latin typeface="Times New Roman" panose="02020603050405020304" pitchFamily="18" charset="0"/>
              </a:rPr>
              <a:t>o1</a:t>
            </a:r>
            <a:r>
              <a:rPr lang="en-US" altLang="zh-CN" sz="2400" b="1" dirty="0">
                <a:latin typeface="Times New Roman" panose="02020603050405020304" pitchFamily="18" charset="0"/>
              </a:rPr>
              <a:t> </a:t>
            </a:r>
          </a:p>
        </p:txBody>
      </p:sp>
      <p:sp>
        <p:nvSpPr>
          <p:cNvPr id="176171" name="Rectangle 149"/>
          <p:cNvSpPr>
            <a:spLocks noChangeArrowheads="1"/>
          </p:cNvSpPr>
          <p:nvPr/>
        </p:nvSpPr>
        <p:spPr bwMode="auto">
          <a:xfrm>
            <a:off x="1184324" y="3556000"/>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graphicFrame>
        <p:nvGraphicFramePr>
          <p:cNvPr id="176172" name="Object 148"/>
          <p:cNvGraphicFramePr>
            <a:graphicFrameLocks noChangeAspect="1"/>
          </p:cNvGraphicFramePr>
          <p:nvPr/>
        </p:nvGraphicFramePr>
        <p:xfrm>
          <a:off x="4181525" y="2095627"/>
          <a:ext cx="1647825" cy="871537"/>
        </p:xfrm>
        <a:graphic>
          <a:graphicData uri="http://schemas.openxmlformats.org/presentationml/2006/ole">
            <mc:AlternateContent xmlns:mc="http://schemas.openxmlformats.org/markup-compatibility/2006">
              <mc:Choice xmlns:v="urn:schemas-microsoft-com:vml" Requires="v">
                <p:oleObj spid="_x0000_s4158" name="Equation" r:id="rId4" imgW="850900" imgH="444500" progId="Equation.DSMT4">
                  <p:embed/>
                </p:oleObj>
              </mc:Choice>
              <mc:Fallback>
                <p:oleObj name="Equation" r:id="rId4" imgW="850900" imgH="444500" progId="Equation.DSMT4">
                  <p:embed/>
                  <p:pic>
                    <p:nvPicPr>
                      <p:cNvPr id="176172" name="Object 1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1525" y="2095627"/>
                        <a:ext cx="1647825"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73" name="Text Box 150"/>
          <p:cNvSpPr txBox="1">
            <a:spLocks noChangeArrowheads="1"/>
          </p:cNvSpPr>
          <p:nvPr/>
        </p:nvSpPr>
        <p:spPr bwMode="auto">
          <a:xfrm>
            <a:off x="1100219" y="3027488"/>
            <a:ext cx="3425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dirty="0">
                <a:latin typeface="Times New Roman" panose="02020603050405020304" pitchFamily="18" charset="0"/>
              </a:rPr>
              <a:t>u</a:t>
            </a:r>
            <a:r>
              <a:rPr lang="en-US" altLang="zh-CN" sz="2400" b="1" baseline="-25000" dirty="0">
                <a:latin typeface="Times New Roman" panose="02020603050405020304" pitchFamily="18" charset="0"/>
              </a:rPr>
              <a:t>i2</a:t>
            </a:r>
            <a:r>
              <a:rPr lang="zh-CN" altLang="en-US" sz="2400" b="1" dirty="0">
                <a:latin typeface="Times New Roman" panose="02020603050405020304" pitchFamily="18" charset="0"/>
              </a:rPr>
              <a:t>作用时电路的输出</a:t>
            </a:r>
            <a:r>
              <a:rPr lang="en-US" altLang="zh-CN" sz="2400" b="1" i="1" dirty="0">
                <a:latin typeface="Times New Roman" panose="02020603050405020304" pitchFamily="18" charset="0"/>
              </a:rPr>
              <a:t>u</a:t>
            </a:r>
            <a:r>
              <a:rPr lang="en-US" altLang="zh-CN" sz="2400" b="1" baseline="-25000" dirty="0">
                <a:latin typeface="Times New Roman" panose="02020603050405020304" pitchFamily="18" charset="0"/>
              </a:rPr>
              <a:t>o2</a:t>
            </a:r>
            <a:r>
              <a:rPr lang="en-US" altLang="zh-CN" sz="2800" dirty="0">
                <a:latin typeface="Times New Roman" panose="02020603050405020304" pitchFamily="18" charset="0"/>
              </a:rPr>
              <a:t> </a:t>
            </a:r>
          </a:p>
        </p:txBody>
      </p:sp>
      <p:graphicFrame>
        <p:nvGraphicFramePr>
          <p:cNvPr id="176174" name="Object 151"/>
          <p:cNvGraphicFramePr>
            <a:graphicFrameLocks noChangeAspect="1"/>
          </p:cNvGraphicFramePr>
          <p:nvPr/>
        </p:nvGraphicFramePr>
        <p:xfrm>
          <a:off x="3484746" y="3763963"/>
          <a:ext cx="2808288" cy="889000"/>
        </p:xfrm>
        <a:graphic>
          <a:graphicData uri="http://schemas.openxmlformats.org/presentationml/2006/ole">
            <mc:AlternateContent xmlns:mc="http://schemas.openxmlformats.org/markup-compatibility/2006">
              <mc:Choice xmlns:v="urn:schemas-microsoft-com:vml" Requires="v">
                <p:oleObj spid="_x0000_s4159" name="Equation" r:id="rId6" imgW="1536700" imgH="482600" progId="Equation.DSMT4">
                  <p:embed/>
                </p:oleObj>
              </mc:Choice>
              <mc:Fallback>
                <p:oleObj name="Equation" r:id="rId6" imgW="1536700" imgH="482600" progId="Equation.DSMT4">
                  <p:embed/>
                  <p:pic>
                    <p:nvPicPr>
                      <p:cNvPr id="176174" name="Object 1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4746" y="3763963"/>
                        <a:ext cx="2808288"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6175" name="Object 153"/>
          <p:cNvGraphicFramePr>
            <a:graphicFrameLocks noChangeAspect="1"/>
          </p:cNvGraphicFramePr>
          <p:nvPr/>
        </p:nvGraphicFramePr>
        <p:xfrm>
          <a:off x="3747345" y="5232399"/>
          <a:ext cx="5411787" cy="917575"/>
        </p:xfrm>
        <a:graphic>
          <a:graphicData uri="http://schemas.openxmlformats.org/presentationml/2006/ole">
            <mc:AlternateContent xmlns:mc="http://schemas.openxmlformats.org/markup-compatibility/2006">
              <mc:Choice xmlns:v="urn:schemas-microsoft-com:vml" Requires="v">
                <p:oleObj spid="_x0000_s4160" name="Equation" r:id="rId8" imgW="2870200" imgH="482600" progId="Equation.DSMT4">
                  <p:embed/>
                </p:oleObj>
              </mc:Choice>
              <mc:Fallback>
                <p:oleObj name="Equation" r:id="rId8" imgW="2870200" imgH="482600" progId="Equation.DSMT4">
                  <p:embed/>
                  <p:pic>
                    <p:nvPicPr>
                      <p:cNvPr id="176175" name="Object 1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47345" y="5232399"/>
                        <a:ext cx="5411787" cy="9175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6181" name="Rectangle 49"/>
          <p:cNvSpPr>
            <a:spLocks noChangeArrowheads="1"/>
          </p:cNvSpPr>
          <p:nvPr/>
        </p:nvSpPr>
        <p:spPr bwMode="auto">
          <a:xfrm>
            <a:off x="1992313" y="1"/>
            <a:ext cx="8229600" cy="836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sz="4000" dirty="0">
              <a:solidFill>
                <a:schemeClr val="tx2"/>
              </a:solidFill>
              <a:latin typeface="Times New Roman" panose="02020603050405020304" pitchFamily="18" charset="0"/>
              <a:ea typeface="黑体" panose="02010609060101010101" pitchFamily="49" charset="-122"/>
            </a:endParaRPr>
          </a:p>
        </p:txBody>
      </p:sp>
      <p:sp>
        <p:nvSpPr>
          <p:cNvPr id="6" name="标题 5"/>
          <p:cNvSpPr>
            <a:spLocks noGrp="1"/>
          </p:cNvSpPr>
          <p:nvPr>
            <p:ph type="title"/>
          </p:nvPr>
        </p:nvSpPr>
        <p:spPr>
          <a:xfrm>
            <a:off x="838200" y="482481"/>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3.1.3</a:t>
            </a:r>
            <a:r>
              <a:rPr lang="zh-CN" altLang="en-US" dirty="0">
                <a:latin typeface="微软雅黑" panose="020B0503020204020204" pitchFamily="34" charset="-122"/>
                <a:ea typeface="微软雅黑" panose="020B0503020204020204" pitchFamily="34" charset="-122"/>
              </a:rPr>
              <a:t>基本差动放大电路</a:t>
            </a:r>
          </a:p>
        </p:txBody>
      </p:sp>
    </p:spTree>
    <p:extLst>
      <p:ext uri="{BB962C8B-B14F-4D97-AF65-F5344CB8AC3E}">
        <p14:creationId xmlns:p14="http://schemas.microsoft.com/office/powerpoint/2010/main" val="938976638"/>
      </p:ext>
    </p:extLst>
  </p:cSld>
  <p:clrMapOvr>
    <a:masterClrMapping/>
  </p:clrMapOvr>
  <p:transition advTm="23712"/>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30" name="Rectangle 10"/>
          <p:cNvSpPr>
            <a:spLocks noChangeArrowheads="1"/>
          </p:cNvSpPr>
          <p:nvPr/>
        </p:nvSpPr>
        <p:spPr bwMode="auto">
          <a:xfrm>
            <a:off x="915988" y="2228850"/>
            <a:ext cx="184150" cy="366713"/>
          </a:xfrm>
          <a:prstGeom prst="rect">
            <a:avLst/>
          </a:prstGeom>
          <a:noFill/>
          <a:ln w="9525">
            <a:noFill/>
            <a:miter lim="800000"/>
            <a:headEnd/>
            <a:tailEnd/>
          </a:ln>
        </p:spPr>
        <p:txBody>
          <a:bodyPr wrap="none" anchor="ctr">
            <a:spAutoFit/>
          </a:bodyPr>
          <a:lstStyle/>
          <a:p>
            <a:endParaRPr lang="zh-CN" altLang="en-US">
              <a:latin typeface="Times New Roman" pitchFamily="18" charset="0"/>
            </a:endParaRPr>
          </a:p>
        </p:txBody>
      </p:sp>
      <p:graphicFrame>
        <p:nvGraphicFramePr>
          <p:cNvPr id="720928" name="Object 1056"/>
          <p:cNvGraphicFramePr>
            <a:graphicFrameLocks noChangeAspect="1"/>
          </p:cNvGraphicFramePr>
          <p:nvPr/>
        </p:nvGraphicFramePr>
        <p:xfrm>
          <a:off x="1316038" y="1358900"/>
          <a:ext cx="3910012" cy="914400"/>
        </p:xfrm>
        <a:graphic>
          <a:graphicData uri="http://schemas.openxmlformats.org/presentationml/2006/ole">
            <mc:AlternateContent xmlns:mc="http://schemas.openxmlformats.org/markup-compatibility/2006">
              <mc:Choice xmlns:v="urn:schemas-microsoft-com:vml" Requires="v">
                <p:oleObj spid="_x0000_s33848" name="Equation" r:id="rId3" imgW="49682400" imgH="11582400" progId="Equation.DSMT4">
                  <p:embed/>
                </p:oleObj>
              </mc:Choice>
              <mc:Fallback>
                <p:oleObj name="Equation" r:id="rId3" imgW="49682400" imgH="11582400" progId="Equation.DSMT4">
                  <p:embed/>
                  <p:pic>
                    <p:nvPicPr>
                      <p:cNvPr id="720928" name="Object 10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6038" y="1358900"/>
                        <a:ext cx="3910012"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0929" name="Object 1057"/>
          <p:cNvGraphicFramePr>
            <a:graphicFrameLocks noChangeAspect="1"/>
          </p:cNvGraphicFramePr>
          <p:nvPr/>
        </p:nvGraphicFramePr>
        <p:xfrm>
          <a:off x="1820863" y="2798763"/>
          <a:ext cx="1800225" cy="1503362"/>
        </p:xfrm>
        <a:graphic>
          <a:graphicData uri="http://schemas.openxmlformats.org/presentationml/2006/ole">
            <mc:AlternateContent xmlns:mc="http://schemas.openxmlformats.org/markup-compatibility/2006">
              <mc:Choice xmlns:v="urn:schemas-microsoft-com:vml" Requires="v">
                <p:oleObj spid="_x0000_s33849" name="Equation" r:id="rId5" imgW="24079200" imgH="20116800" progId="Equation.DSMT4">
                  <p:embed/>
                </p:oleObj>
              </mc:Choice>
              <mc:Fallback>
                <p:oleObj name="Equation" r:id="rId5" imgW="24079200" imgH="20116800" progId="Equation.DSMT4">
                  <p:embed/>
                  <p:pic>
                    <p:nvPicPr>
                      <p:cNvPr id="720929" name="Object 10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0863" y="2798763"/>
                        <a:ext cx="1800225" cy="1503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0932" name="Rectangle 50"/>
          <p:cNvSpPr>
            <a:spLocks noChangeArrowheads="1"/>
          </p:cNvSpPr>
          <p:nvPr/>
        </p:nvSpPr>
        <p:spPr bwMode="auto">
          <a:xfrm>
            <a:off x="1389063" y="4238625"/>
            <a:ext cx="1282700" cy="457200"/>
          </a:xfrm>
          <a:prstGeom prst="rect">
            <a:avLst/>
          </a:prstGeom>
          <a:noFill/>
          <a:ln w="9525">
            <a:noFill/>
            <a:miter lim="800000"/>
            <a:headEnd/>
            <a:tailEnd/>
          </a:ln>
        </p:spPr>
        <p:txBody>
          <a:bodyPr wrap="none" anchor="ctr">
            <a:spAutoFit/>
          </a:bodyPr>
          <a:lstStyle/>
          <a:p>
            <a:r>
              <a:rPr lang="zh-CN" altLang="en-US" sz="2000" b="1">
                <a:solidFill>
                  <a:srgbClr val="FF0000"/>
                </a:solidFill>
                <a:latin typeface="Times New Roman" pitchFamily="18" charset="0"/>
              </a:rPr>
              <a:t>共模信号</a:t>
            </a:r>
            <a:r>
              <a:rPr lang="zh-CN" altLang="en-US" sz="2400">
                <a:latin typeface="Times New Roman" pitchFamily="18" charset="0"/>
              </a:rPr>
              <a:t> </a:t>
            </a:r>
          </a:p>
        </p:txBody>
      </p:sp>
      <p:sp>
        <p:nvSpPr>
          <p:cNvPr id="720933" name="Rectangle 50"/>
          <p:cNvSpPr>
            <a:spLocks noChangeArrowheads="1"/>
          </p:cNvSpPr>
          <p:nvPr/>
        </p:nvSpPr>
        <p:spPr bwMode="auto">
          <a:xfrm>
            <a:off x="2613025" y="2295525"/>
            <a:ext cx="1282700" cy="457200"/>
          </a:xfrm>
          <a:prstGeom prst="rect">
            <a:avLst/>
          </a:prstGeom>
          <a:noFill/>
          <a:ln w="9525">
            <a:noFill/>
            <a:miter lim="800000"/>
            <a:headEnd/>
            <a:tailEnd/>
          </a:ln>
        </p:spPr>
        <p:txBody>
          <a:bodyPr anchor="ctr">
            <a:spAutoFit/>
          </a:bodyPr>
          <a:lstStyle/>
          <a:p>
            <a:r>
              <a:rPr lang="zh-CN" altLang="en-US" sz="2000" b="1" dirty="0">
                <a:solidFill>
                  <a:srgbClr val="FF0000"/>
                </a:solidFill>
                <a:latin typeface="Times New Roman" pitchFamily="18" charset="0"/>
              </a:rPr>
              <a:t>差模信号</a:t>
            </a:r>
            <a:r>
              <a:rPr lang="zh-CN" altLang="en-US" sz="2400" dirty="0">
                <a:latin typeface="Times New Roman" pitchFamily="18" charset="0"/>
              </a:rPr>
              <a:t> </a:t>
            </a:r>
          </a:p>
        </p:txBody>
      </p:sp>
      <p:sp>
        <p:nvSpPr>
          <p:cNvPr id="720934" name="AutoShape 75"/>
          <p:cNvSpPr>
            <a:spLocks noChangeArrowheads="1"/>
          </p:cNvSpPr>
          <p:nvPr/>
        </p:nvSpPr>
        <p:spPr bwMode="auto">
          <a:xfrm>
            <a:off x="4959350" y="2436813"/>
            <a:ext cx="647700" cy="1715981"/>
          </a:xfrm>
          <a:prstGeom prst="downArrow">
            <a:avLst>
              <a:gd name="adj1" fmla="val 50000"/>
              <a:gd name="adj2" fmla="val 77819"/>
            </a:avLst>
          </a:prstGeom>
          <a:solidFill>
            <a:schemeClr val="accent1"/>
          </a:solidFill>
          <a:ln w="9525">
            <a:noFill/>
            <a:miter lim="800000"/>
            <a:headEnd/>
            <a:tailEnd/>
          </a:ln>
        </p:spPr>
        <p:txBody>
          <a:bodyPr vert="eaVert" wrap="none" anchor="ctr"/>
          <a:lstStyle/>
          <a:p>
            <a:endParaRPr lang="zh-CN" altLang="en-US" dirty="0">
              <a:latin typeface="等线" pitchFamily="2" charset="-122"/>
              <a:ea typeface="等线" pitchFamily="2" charset="-122"/>
            </a:endParaRPr>
          </a:p>
        </p:txBody>
      </p:sp>
      <p:sp>
        <p:nvSpPr>
          <p:cNvPr id="720935" name="Line 76"/>
          <p:cNvSpPr>
            <a:spLocks noChangeShapeType="1"/>
          </p:cNvSpPr>
          <p:nvPr/>
        </p:nvSpPr>
        <p:spPr bwMode="auto">
          <a:xfrm flipH="1">
            <a:off x="3476625" y="2654300"/>
            <a:ext cx="71438" cy="431800"/>
          </a:xfrm>
          <a:prstGeom prst="line">
            <a:avLst/>
          </a:prstGeom>
          <a:noFill/>
          <a:ln w="9525">
            <a:solidFill>
              <a:srgbClr val="FF0000"/>
            </a:solidFill>
            <a:round/>
            <a:headEnd/>
            <a:tailEnd type="triangle" w="med" len="med"/>
          </a:ln>
        </p:spPr>
        <p:txBody>
          <a:bodyPr/>
          <a:lstStyle/>
          <a:p>
            <a:endParaRPr lang="zh-CN" altLang="en-US"/>
          </a:p>
        </p:txBody>
      </p:sp>
      <p:sp>
        <p:nvSpPr>
          <p:cNvPr id="720936" name="Line 77"/>
          <p:cNvSpPr>
            <a:spLocks noChangeShapeType="1"/>
          </p:cNvSpPr>
          <p:nvPr/>
        </p:nvSpPr>
        <p:spPr bwMode="auto">
          <a:xfrm flipV="1">
            <a:off x="2540000" y="4095750"/>
            <a:ext cx="73025" cy="215900"/>
          </a:xfrm>
          <a:prstGeom prst="line">
            <a:avLst/>
          </a:prstGeom>
          <a:noFill/>
          <a:ln w="9525">
            <a:solidFill>
              <a:srgbClr val="FF0000"/>
            </a:solidFill>
            <a:round/>
            <a:headEnd/>
            <a:tailEnd type="triangle" w="med" len="med"/>
          </a:ln>
        </p:spPr>
        <p:txBody>
          <a:bodyPr/>
          <a:lstStyle/>
          <a:p>
            <a:endParaRPr lang="zh-CN" altLang="en-US"/>
          </a:p>
        </p:txBody>
      </p:sp>
      <p:sp>
        <p:nvSpPr>
          <p:cNvPr id="720937" name="Rectangle 49"/>
          <p:cNvSpPr>
            <a:spLocks noChangeArrowheads="1"/>
          </p:cNvSpPr>
          <p:nvPr/>
        </p:nvSpPr>
        <p:spPr bwMode="auto">
          <a:xfrm>
            <a:off x="1992313" y="0"/>
            <a:ext cx="8229600" cy="836613"/>
          </a:xfrm>
          <a:prstGeom prst="rect">
            <a:avLst/>
          </a:prstGeom>
          <a:noFill/>
          <a:ln w="9525">
            <a:noFill/>
            <a:miter lim="800000"/>
            <a:headEnd/>
            <a:tailEnd/>
          </a:ln>
        </p:spPr>
        <p:txBody>
          <a:bodyPr anchor="ctr"/>
          <a:lstStyle/>
          <a:p>
            <a:pPr algn="ctr"/>
            <a:endParaRPr lang="zh-CN" altLang="en-US" sz="4000">
              <a:solidFill>
                <a:schemeClr val="tx2"/>
              </a:solidFill>
              <a:latin typeface="Times New Roman" pitchFamily="18" charset="0"/>
              <a:ea typeface="黑体" pitchFamily="49" charset="-122"/>
            </a:endParaRPr>
          </a:p>
        </p:txBody>
      </p:sp>
      <p:grpSp>
        <p:nvGrpSpPr>
          <p:cNvPr id="80" name="Group 6">
            <a:extLst>
              <a:ext uri="{FF2B5EF4-FFF2-40B4-BE49-F238E27FC236}">
                <a16:creationId xmlns:a16="http://schemas.microsoft.com/office/drawing/2014/main" id="{8E741BFE-15D3-44FC-A4FE-AB942579C031}"/>
              </a:ext>
            </a:extLst>
          </p:cNvPr>
          <p:cNvGrpSpPr>
            <a:grpSpLocks/>
          </p:cNvGrpSpPr>
          <p:nvPr/>
        </p:nvGrpSpPr>
        <p:grpSpPr bwMode="auto">
          <a:xfrm>
            <a:off x="7427913" y="724004"/>
            <a:ext cx="3962400" cy="3276600"/>
            <a:chOff x="3072" y="1296"/>
            <a:chExt cx="2496" cy="2064"/>
          </a:xfrm>
        </p:grpSpPr>
        <p:sp>
          <p:nvSpPr>
            <p:cNvPr id="81" name="Line 7">
              <a:extLst>
                <a:ext uri="{FF2B5EF4-FFF2-40B4-BE49-F238E27FC236}">
                  <a16:creationId xmlns:a16="http://schemas.microsoft.com/office/drawing/2014/main" id="{CB6F0EA2-217F-42BD-8068-82B49A4E4DD6}"/>
                </a:ext>
              </a:extLst>
            </p:cNvPr>
            <p:cNvSpPr>
              <a:spLocks noChangeShapeType="1"/>
            </p:cNvSpPr>
            <p:nvPr/>
          </p:nvSpPr>
          <p:spPr bwMode="auto">
            <a:xfrm>
              <a:off x="3260" y="3112"/>
              <a:ext cx="213"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82" name="Text Box 8">
              <a:extLst>
                <a:ext uri="{FF2B5EF4-FFF2-40B4-BE49-F238E27FC236}">
                  <a16:creationId xmlns:a16="http://schemas.microsoft.com/office/drawing/2014/main" id="{2D5D9189-1CE1-4D9B-AF1D-155AD763FE5E}"/>
                </a:ext>
              </a:extLst>
            </p:cNvPr>
            <p:cNvSpPr txBox="1">
              <a:spLocks noChangeArrowheads="1"/>
            </p:cNvSpPr>
            <p:nvPr/>
          </p:nvSpPr>
          <p:spPr bwMode="auto">
            <a:xfrm>
              <a:off x="4566" y="1296"/>
              <a:ext cx="391"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457200" eaLnBrk="1" fontAlgn="auto" latinLnBrk="0" hangingPunct="1">
                <a:lnSpc>
                  <a:spcPct val="100000"/>
                </a:lnSpc>
                <a:spcBef>
                  <a:spcPct val="0"/>
                </a:spcBef>
                <a:spcAft>
                  <a:spcPts val="0"/>
                </a:spcAft>
                <a:buClrTx/>
                <a:buSzTx/>
                <a:buFontTx/>
                <a:buNone/>
                <a:tabLst/>
                <a:defRPr/>
              </a:pPr>
              <a:r>
                <a:rPr kumimoji="0"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0"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endParaRPr kumimoji="0" lang="en-US" altLang="zh-CN" sz="2400" b="0" i="1"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3" name="Line 9">
              <a:extLst>
                <a:ext uri="{FF2B5EF4-FFF2-40B4-BE49-F238E27FC236}">
                  <a16:creationId xmlns:a16="http://schemas.microsoft.com/office/drawing/2014/main" id="{45487863-E8BF-4965-9236-324DB50D4BA5}"/>
                </a:ext>
              </a:extLst>
            </p:cNvPr>
            <p:cNvSpPr>
              <a:spLocks noChangeShapeType="1"/>
            </p:cNvSpPr>
            <p:nvPr/>
          </p:nvSpPr>
          <p:spPr bwMode="auto">
            <a:xfrm>
              <a:off x="4055" y="3350"/>
              <a:ext cx="170"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84" name="Rectangle 10">
              <a:extLst>
                <a:ext uri="{FF2B5EF4-FFF2-40B4-BE49-F238E27FC236}">
                  <a16:creationId xmlns:a16="http://schemas.microsoft.com/office/drawing/2014/main" id="{FB107ED7-E367-428A-A89F-183C21524C8E}"/>
                </a:ext>
              </a:extLst>
            </p:cNvPr>
            <p:cNvSpPr>
              <a:spLocks noChangeArrowheads="1"/>
            </p:cNvSpPr>
            <p:nvPr/>
          </p:nvSpPr>
          <p:spPr bwMode="auto">
            <a:xfrm>
              <a:off x="4084" y="2940"/>
              <a:ext cx="94" cy="23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85" name="Text Box 11">
              <a:extLst>
                <a:ext uri="{FF2B5EF4-FFF2-40B4-BE49-F238E27FC236}">
                  <a16:creationId xmlns:a16="http://schemas.microsoft.com/office/drawing/2014/main" id="{F7AF92C6-05C4-4D8F-910C-0E66D4B41A80}"/>
                </a:ext>
              </a:extLst>
            </p:cNvPr>
            <p:cNvSpPr txBox="1">
              <a:spLocks noChangeArrowheads="1"/>
            </p:cNvSpPr>
            <p:nvPr/>
          </p:nvSpPr>
          <p:spPr bwMode="auto">
            <a:xfrm>
              <a:off x="5368" y="2082"/>
              <a:ext cx="200"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457200" eaLnBrk="1" fontAlgn="auto" latinLnBrk="0" hangingPunct="1">
                <a:lnSpc>
                  <a:spcPct val="100000"/>
                </a:lnSpc>
                <a:spcBef>
                  <a:spcPct val="0"/>
                </a:spcBef>
                <a:spcAft>
                  <a:spcPts val="0"/>
                </a:spcAft>
                <a:buClrTx/>
                <a:buSzTx/>
                <a:buFontTx/>
                <a:buNone/>
                <a:tabLst/>
                <a:defRPr/>
              </a:pPr>
              <a:r>
                <a:rPr kumimoji="0" lang="en-US" altLang="zh-CN" sz="2400" b="0" i="1" u="none" strike="noStrike" kern="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rPr>
                <a:t>u</a:t>
              </a:r>
              <a:r>
                <a:rPr kumimoji="0" lang="en-US" altLang="zh-CN" sz="2400" b="0" i="0" u="none" strike="noStrike" kern="0" cap="none" spc="0" normalizeH="0" baseline="-25000" noProof="0" dirty="0" err="1">
                  <a:ln>
                    <a:noFill/>
                  </a:ln>
                  <a:solidFill>
                    <a:srgbClr val="000000"/>
                  </a:solidFill>
                  <a:effectLst/>
                  <a:uLnTx/>
                  <a:uFillTx/>
                  <a:latin typeface="Times New Roman" panose="02020603050405020304" pitchFamily="18" charset="0"/>
                  <a:ea typeface="宋体" panose="02010600030101010101" pitchFamily="2" charset="-122"/>
                </a:rPr>
                <a:t>o</a:t>
              </a:r>
              <a:endParaRPr kumimoji="0" lang="en-US" altLang="zh-CN" sz="2400" b="0" i="0" u="none" strike="noStrike" kern="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endParaRPr>
            </a:p>
            <a:p>
              <a:pPr marL="0" marR="0" lvl="0" indent="0" algn="just" defTabSz="457200" eaLnBrk="1" fontAlgn="auto" latinLnBrk="0" hangingPunct="1">
                <a:lnSpc>
                  <a:spcPct val="100000"/>
                </a:lnSpc>
                <a:spcBef>
                  <a:spcPct val="0"/>
                </a:spcBef>
                <a:spcAft>
                  <a:spcPts val="0"/>
                </a:spcAft>
                <a:buClrTx/>
                <a:buSzTx/>
                <a:buFontTx/>
                <a:buNone/>
                <a:tabLst/>
                <a:defRPr/>
              </a:pPr>
              <a:endParaRPr kumimoji="0" lang="en-US" altLang="zh-CN" sz="2400" b="0" i="1" u="none" strike="noStrike" kern="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86" name="Rectangle 12">
              <a:extLst>
                <a:ext uri="{FF2B5EF4-FFF2-40B4-BE49-F238E27FC236}">
                  <a16:creationId xmlns:a16="http://schemas.microsoft.com/office/drawing/2014/main" id="{8C9F923A-DC58-48A1-95D5-F3BA5AF985FC}"/>
                </a:ext>
              </a:extLst>
            </p:cNvPr>
            <p:cNvSpPr>
              <a:spLocks noChangeArrowheads="1"/>
            </p:cNvSpPr>
            <p:nvPr/>
          </p:nvSpPr>
          <p:spPr bwMode="auto">
            <a:xfrm>
              <a:off x="3700" y="2158"/>
              <a:ext cx="281" cy="1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66FFFF"/>
                  </a:solidFill>
                </a14:hiddenFill>
              </a:ext>
            </a:extLst>
          </p:spPr>
          <p:txBody>
            <a:bodyP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87" name="Line 13">
              <a:extLst>
                <a:ext uri="{FF2B5EF4-FFF2-40B4-BE49-F238E27FC236}">
                  <a16:creationId xmlns:a16="http://schemas.microsoft.com/office/drawing/2014/main" id="{E0DEB259-6722-47C7-BDEB-C1F4A48DAF05}"/>
                </a:ext>
              </a:extLst>
            </p:cNvPr>
            <p:cNvSpPr>
              <a:spLocks noChangeShapeType="1"/>
            </p:cNvSpPr>
            <p:nvPr/>
          </p:nvSpPr>
          <p:spPr bwMode="auto">
            <a:xfrm flipV="1">
              <a:off x="3968" y="2216"/>
              <a:ext cx="43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grpSp>
          <p:nvGrpSpPr>
            <p:cNvPr id="88" name="Group 14">
              <a:extLst>
                <a:ext uri="{FF2B5EF4-FFF2-40B4-BE49-F238E27FC236}">
                  <a16:creationId xmlns:a16="http://schemas.microsoft.com/office/drawing/2014/main" id="{4F0150B3-2C48-46AA-B61A-579A159907DE}"/>
                </a:ext>
              </a:extLst>
            </p:cNvPr>
            <p:cNvGrpSpPr>
              <a:grpSpLocks/>
            </p:cNvGrpSpPr>
            <p:nvPr/>
          </p:nvGrpSpPr>
          <p:grpSpPr bwMode="auto">
            <a:xfrm>
              <a:off x="4137" y="1572"/>
              <a:ext cx="1043" cy="120"/>
              <a:chOff x="4101" y="1054"/>
              <a:chExt cx="1340" cy="120"/>
            </a:xfrm>
          </p:grpSpPr>
          <p:sp>
            <p:nvSpPr>
              <p:cNvPr id="143" name="Rectangle 15">
                <a:extLst>
                  <a:ext uri="{FF2B5EF4-FFF2-40B4-BE49-F238E27FC236}">
                    <a16:creationId xmlns:a16="http://schemas.microsoft.com/office/drawing/2014/main" id="{3B45F388-75CF-4A3F-A4B3-2E78DC5812BC}"/>
                  </a:ext>
                </a:extLst>
              </p:cNvPr>
              <p:cNvSpPr>
                <a:spLocks noChangeArrowheads="1"/>
              </p:cNvSpPr>
              <p:nvPr/>
            </p:nvSpPr>
            <p:spPr bwMode="auto">
              <a:xfrm>
                <a:off x="4581" y="1054"/>
                <a:ext cx="360" cy="12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66FFFF"/>
                    </a:solidFill>
                  </a14:hiddenFill>
                </a:ext>
              </a:extLst>
            </p:spPr>
            <p:txBody>
              <a:bodyP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44" name="Line 16">
                <a:extLst>
                  <a:ext uri="{FF2B5EF4-FFF2-40B4-BE49-F238E27FC236}">
                    <a16:creationId xmlns:a16="http://schemas.microsoft.com/office/drawing/2014/main" id="{5219EE36-942A-4539-A8DB-6C1E44837801}"/>
                  </a:ext>
                </a:extLst>
              </p:cNvPr>
              <p:cNvSpPr>
                <a:spLocks noChangeShapeType="1"/>
              </p:cNvSpPr>
              <p:nvPr/>
            </p:nvSpPr>
            <p:spPr bwMode="auto">
              <a:xfrm flipH="1">
                <a:off x="4101" y="1114"/>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45" name="Line 17">
                <a:extLst>
                  <a:ext uri="{FF2B5EF4-FFF2-40B4-BE49-F238E27FC236}">
                    <a16:creationId xmlns:a16="http://schemas.microsoft.com/office/drawing/2014/main" id="{E90C11E2-1B1C-4B05-BC7B-90F6018C27E8}"/>
                  </a:ext>
                </a:extLst>
              </p:cNvPr>
              <p:cNvSpPr>
                <a:spLocks noChangeShapeType="1"/>
              </p:cNvSpPr>
              <p:nvPr/>
            </p:nvSpPr>
            <p:spPr bwMode="auto">
              <a:xfrm>
                <a:off x="4941" y="1114"/>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46" name="Line 18">
                <a:extLst>
                  <a:ext uri="{FF2B5EF4-FFF2-40B4-BE49-F238E27FC236}">
                    <a16:creationId xmlns:a16="http://schemas.microsoft.com/office/drawing/2014/main" id="{4B043B33-6527-4974-BF21-223B0A33395F}"/>
                  </a:ext>
                </a:extLst>
              </p:cNvPr>
              <p:cNvSpPr>
                <a:spLocks noChangeShapeType="1"/>
              </p:cNvSpPr>
              <p:nvPr/>
            </p:nvSpPr>
            <p:spPr bwMode="auto">
              <a:xfrm>
                <a:off x="5281" y="1114"/>
                <a:ext cx="1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grpSp>
        <p:sp>
          <p:nvSpPr>
            <p:cNvPr id="89" name="Line 19">
              <a:extLst>
                <a:ext uri="{FF2B5EF4-FFF2-40B4-BE49-F238E27FC236}">
                  <a16:creationId xmlns:a16="http://schemas.microsoft.com/office/drawing/2014/main" id="{EFFFADC5-B71A-4CB9-9687-B2FD46E69B47}"/>
                </a:ext>
              </a:extLst>
            </p:cNvPr>
            <p:cNvSpPr>
              <a:spLocks noChangeShapeType="1"/>
            </p:cNvSpPr>
            <p:nvPr/>
          </p:nvSpPr>
          <p:spPr bwMode="auto">
            <a:xfrm>
              <a:off x="4143" y="1640"/>
              <a:ext cx="0" cy="569"/>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90" name="Oval 20">
              <a:extLst>
                <a:ext uri="{FF2B5EF4-FFF2-40B4-BE49-F238E27FC236}">
                  <a16:creationId xmlns:a16="http://schemas.microsoft.com/office/drawing/2014/main" id="{C7129C15-7C37-424E-8808-3C60718089E2}"/>
                </a:ext>
              </a:extLst>
            </p:cNvPr>
            <p:cNvSpPr>
              <a:spLocks noChangeArrowheads="1"/>
            </p:cNvSpPr>
            <p:nvPr/>
          </p:nvSpPr>
          <p:spPr bwMode="auto">
            <a:xfrm>
              <a:off x="4121" y="2199"/>
              <a:ext cx="16" cy="17"/>
            </a:xfrm>
            <a:prstGeom prst="ellipse">
              <a:avLst/>
            </a:prstGeom>
            <a:noFill/>
            <a:ln w="2857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1" name="Line 21">
              <a:extLst>
                <a:ext uri="{FF2B5EF4-FFF2-40B4-BE49-F238E27FC236}">
                  <a16:creationId xmlns:a16="http://schemas.microsoft.com/office/drawing/2014/main" id="{7039AE59-6D12-4F88-BC57-AC0B2DA16292}"/>
                </a:ext>
              </a:extLst>
            </p:cNvPr>
            <p:cNvSpPr>
              <a:spLocks noChangeShapeType="1"/>
            </p:cNvSpPr>
            <p:nvPr/>
          </p:nvSpPr>
          <p:spPr bwMode="auto">
            <a:xfrm>
              <a:off x="4132" y="3170"/>
              <a:ext cx="0" cy="1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92" name="Text Box 22">
              <a:extLst>
                <a:ext uri="{FF2B5EF4-FFF2-40B4-BE49-F238E27FC236}">
                  <a16:creationId xmlns:a16="http://schemas.microsoft.com/office/drawing/2014/main" id="{83CA02C9-FB3E-4DF6-AEE9-F379BF7F6FED}"/>
                </a:ext>
              </a:extLst>
            </p:cNvPr>
            <p:cNvSpPr txBox="1">
              <a:spLocks noChangeArrowheads="1"/>
            </p:cNvSpPr>
            <p:nvPr/>
          </p:nvSpPr>
          <p:spPr bwMode="auto">
            <a:xfrm>
              <a:off x="3878" y="2929"/>
              <a:ext cx="264"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457200" eaLnBrk="1" fontAlgn="auto" latinLnBrk="0" hangingPunct="1">
                <a:lnSpc>
                  <a:spcPct val="100000"/>
                </a:lnSpc>
                <a:spcBef>
                  <a:spcPct val="0"/>
                </a:spcBef>
                <a:spcAft>
                  <a:spcPts val="0"/>
                </a:spcAft>
                <a:buClrTx/>
                <a:buSzTx/>
                <a:buFontTx/>
                <a:buNone/>
                <a:tabLst/>
                <a:defRPr/>
              </a:pPr>
              <a:r>
                <a:rPr kumimoji="0"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0"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93" name="Line 23">
              <a:extLst>
                <a:ext uri="{FF2B5EF4-FFF2-40B4-BE49-F238E27FC236}">
                  <a16:creationId xmlns:a16="http://schemas.microsoft.com/office/drawing/2014/main" id="{68FB2198-2096-428E-AF6B-59A0EF3CFADE}"/>
                </a:ext>
              </a:extLst>
            </p:cNvPr>
            <p:cNvSpPr>
              <a:spLocks noChangeShapeType="1"/>
            </p:cNvSpPr>
            <p:nvPr/>
          </p:nvSpPr>
          <p:spPr bwMode="auto">
            <a:xfrm flipH="1">
              <a:off x="3348" y="2214"/>
              <a:ext cx="348"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94" name="Line 24">
              <a:extLst>
                <a:ext uri="{FF2B5EF4-FFF2-40B4-BE49-F238E27FC236}">
                  <a16:creationId xmlns:a16="http://schemas.microsoft.com/office/drawing/2014/main" id="{1EF562C2-6A5F-4D8C-8D3F-DDF5F595B3AA}"/>
                </a:ext>
              </a:extLst>
            </p:cNvPr>
            <p:cNvSpPr>
              <a:spLocks noChangeShapeType="1"/>
            </p:cNvSpPr>
            <p:nvPr/>
          </p:nvSpPr>
          <p:spPr bwMode="auto">
            <a:xfrm flipH="1">
              <a:off x="5178" y="2395"/>
              <a:ext cx="190" cy="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95" name="Oval 25">
              <a:extLst>
                <a:ext uri="{FF2B5EF4-FFF2-40B4-BE49-F238E27FC236}">
                  <a16:creationId xmlns:a16="http://schemas.microsoft.com/office/drawing/2014/main" id="{D4F3C433-38B7-4F20-9222-DE2507C0F113}"/>
                </a:ext>
              </a:extLst>
            </p:cNvPr>
            <p:cNvSpPr>
              <a:spLocks noChangeArrowheads="1"/>
            </p:cNvSpPr>
            <p:nvPr/>
          </p:nvSpPr>
          <p:spPr bwMode="auto">
            <a:xfrm>
              <a:off x="3478" y="2514"/>
              <a:ext cx="131" cy="142"/>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6" name="Oval 26">
              <a:extLst>
                <a:ext uri="{FF2B5EF4-FFF2-40B4-BE49-F238E27FC236}">
                  <a16:creationId xmlns:a16="http://schemas.microsoft.com/office/drawing/2014/main" id="{2A99C464-5783-466C-A9A6-213D629110E2}"/>
                </a:ext>
              </a:extLst>
            </p:cNvPr>
            <p:cNvSpPr>
              <a:spLocks noChangeArrowheads="1"/>
            </p:cNvSpPr>
            <p:nvPr/>
          </p:nvSpPr>
          <p:spPr bwMode="auto">
            <a:xfrm>
              <a:off x="5372" y="2360"/>
              <a:ext cx="66" cy="85"/>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97" name="Line 27">
              <a:extLst>
                <a:ext uri="{FF2B5EF4-FFF2-40B4-BE49-F238E27FC236}">
                  <a16:creationId xmlns:a16="http://schemas.microsoft.com/office/drawing/2014/main" id="{B25A05CE-EC0E-4BCF-938B-7B2040E3BB64}"/>
                </a:ext>
              </a:extLst>
            </p:cNvPr>
            <p:cNvSpPr>
              <a:spLocks noChangeShapeType="1"/>
            </p:cNvSpPr>
            <p:nvPr/>
          </p:nvSpPr>
          <p:spPr bwMode="auto">
            <a:xfrm flipV="1">
              <a:off x="4129" y="2581"/>
              <a:ext cx="1" cy="35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98" name="Text Box 28">
              <a:extLst>
                <a:ext uri="{FF2B5EF4-FFF2-40B4-BE49-F238E27FC236}">
                  <a16:creationId xmlns:a16="http://schemas.microsoft.com/office/drawing/2014/main" id="{75061694-672D-417D-94A4-ADBBF5E68DC4}"/>
                </a:ext>
              </a:extLst>
            </p:cNvPr>
            <p:cNvSpPr txBox="1">
              <a:spLocks noChangeArrowheads="1"/>
            </p:cNvSpPr>
            <p:nvPr/>
          </p:nvSpPr>
          <p:spPr bwMode="auto">
            <a:xfrm>
              <a:off x="3431" y="2634"/>
              <a:ext cx="395"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457200" eaLnBrk="1" fontAlgn="auto" latinLnBrk="0" hangingPunct="1">
                <a:lnSpc>
                  <a:spcPct val="100000"/>
                </a:lnSpc>
                <a:spcBef>
                  <a:spcPct val="0"/>
                </a:spcBef>
                <a:spcAft>
                  <a:spcPts val="0"/>
                </a:spcAft>
                <a:buClrTx/>
                <a:buSzTx/>
                <a:buFontTx/>
                <a:buNone/>
                <a:tabLst/>
                <a:defRPr/>
              </a:pPr>
              <a:r>
                <a:rPr kumimoji="0"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r>
                <a:rPr kumimoji="0"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id</a:t>
              </a: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99" name="Line 29">
              <a:extLst>
                <a:ext uri="{FF2B5EF4-FFF2-40B4-BE49-F238E27FC236}">
                  <a16:creationId xmlns:a16="http://schemas.microsoft.com/office/drawing/2014/main" id="{352CA1EC-8F70-4FCF-9509-6E0744390703}"/>
                </a:ext>
              </a:extLst>
            </p:cNvPr>
            <p:cNvSpPr>
              <a:spLocks noChangeShapeType="1"/>
            </p:cNvSpPr>
            <p:nvPr/>
          </p:nvSpPr>
          <p:spPr bwMode="auto">
            <a:xfrm>
              <a:off x="5180" y="1620"/>
              <a:ext cx="1" cy="7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00" name="Text Box 30">
              <a:extLst>
                <a:ext uri="{FF2B5EF4-FFF2-40B4-BE49-F238E27FC236}">
                  <a16:creationId xmlns:a16="http://schemas.microsoft.com/office/drawing/2014/main" id="{B0B06CD7-6519-499C-9263-B54C98848A91}"/>
                </a:ext>
              </a:extLst>
            </p:cNvPr>
            <p:cNvSpPr txBox="1">
              <a:spLocks noChangeArrowheads="1"/>
            </p:cNvSpPr>
            <p:nvPr/>
          </p:nvSpPr>
          <p:spPr bwMode="auto">
            <a:xfrm>
              <a:off x="3786" y="1885"/>
              <a:ext cx="405" cy="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457200" eaLnBrk="1" fontAlgn="auto" latinLnBrk="0" hangingPunct="1">
                <a:lnSpc>
                  <a:spcPct val="100000"/>
                </a:lnSpc>
                <a:spcBef>
                  <a:spcPct val="0"/>
                </a:spcBef>
                <a:spcAft>
                  <a:spcPts val="0"/>
                </a:spcAft>
                <a:buClrTx/>
                <a:buSzTx/>
                <a:buFontTx/>
                <a:buNone/>
                <a:tabLst/>
                <a:defRPr/>
              </a:pPr>
              <a:r>
                <a:rPr kumimoji="0"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0"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01" name="Text Box 31">
              <a:extLst>
                <a:ext uri="{FF2B5EF4-FFF2-40B4-BE49-F238E27FC236}">
                  <a16:creationId xmlns:a16="http://schemas.microsoft.com/office/drawing/2014/main" id="{44F7E968-B863-4855-AB67-4DC831580CE7}"/>
                </a:ext>
              </a:extLst>
            </p:cNvPr>
            <p:cNvSpPr txBox="1">
              <a:spLocks noChangeArrowheads="1"/>
            </p:cNvSpPr>
            <p:nvPr/>
          </p:nvSpPr>
          <p:spPr bwMode="auto">
            <a:xfrm>
              <a:off x="4711" y="1924"/>
              <a:ext cx="295"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4572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sp>
          <p:nvSpPr>
            <p:cNvPr id="102" name="AutoShape 32">
              <a:extLst>
                <a:ext uri="{FF2B5EF4-FFF2-40B4-BE49-F238E27FC236}">
                  <a16:creationId xmlns:a16="http://schemas.microsoft.com/office/drawing/2014/main" id="{3E024B08-30BE-4B51-881A-48E223A56A6B}"/>
                </a:ext>
              </a:extLst>
            </p:cNvPr>
            <p:cNvSpPr>
              <a:spLocks noChangeArrowheads="1"/>
            </p:cNvSpPr>
            <p:nvPr/>
          </p:nvSpPr>
          <p:spPr bwMode="auto">
            <a:xfrm rot="5400000">
              <a:off x="4519" y="1960"/>
              <a:ext cx="183" cy="145"/>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66FFFF"/>
                  </a:solidFill>
                </a14:hiddenFill>
              </a:ext>
            </a:extLst>
          </p:spPr>
          <p:txBody>
            <a:bodyP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03" name="Line 33">
              <a:extLst>
                <a:ext uri="{FF2B5EF4-FFF2-40B4-BE49-F238E27FC236}">
                  <a16:creationId xmlns:a16="http://schemas.microsoft.com/office/drawing/2014/main" id="{5358339A-64D7-4FF8-B74B-F6B2CBDE5110}"/>
                </a:ext>
              </a:extLst>
            </p:cNvPr>
            <p:cNvSpPr>
              <a:spLocks noChangeShapeType="1"/>
            </p:cNvSpPr>
            <p:nvPr/>
          </p:nvSpPr>
          <p:spPr bwMode="auto">
            <a:xfrm>
              <a:off x="4407" y="1867"/>
              <a:ext cx="518"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04" name="Line 34">
              <a:extLst>
                <a:ext uri="{FF2B5EF4-FFF2-40B4-BE49-F238E27FC236}">
                  <a16:creationId xmlns:a16="http://schemas.microsoft.com/office/drawing/2014/main" id="{B1B5724B-099A-47A7-886F-377134DFA323}"/>
                </a:ext>
              </a:extLst>
            </p:cNvPr>
            <p:cNvSpPr>
              <a:spLocks noChangeShapeType="1"/>
            </p:cNvSpPr>
            <p:nvPr/>
          </p:nvSpPr>
          <p:spPr bwMode="auto">
            <a:xfrm rot="5400000">
              <a:off x="4468" y="2324"/>
              <a:ext cx="91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05" name="Line 35">
              <a:extLst>
                <a:ext uri="{FF2B5EF4-FFF2-40B4-BE49-F238E27FC236}">
                  <a16:creationId xmlns:a16="http://schemas.microsoft.com/office/drawing/2014/main" id="{30694ABC-CAD1-49E2-8D95-0413CB2831F0}"/>
                </a:ext>
              </a:extLst>
            </p:cNvPr>
            <p:cNvSpPr>
              <a:spLocks noChangeShapeType="1"/>
            </p:cNvSpPr>
            <p:nvPr/>
          </p:nvSpPr>
          <p:spPr bwMode="auto">
            <a:xfrm flipV="1">
              <a:off x="4414" y="2767"/>
              <a:ext cx="51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06" name="Line 36">
              <a:extLst>
                <a:ext uri="{FF2B5EF4-FFF2-40B4-BE49-F238E27FC236}">
                  <a16:creationId xmlns:a16="http://schemas.microsoft.com/office/drawing/2014/main" id="{F38E7552-FB4A-4DE1-9BFB-04057E411779}"/>
                </a:ext>
              </a:extLst>
            </p:cNvPr>
            <p:cNvSpPr>
              <a:spLocks noChangeShapeType="1"/>
            </p:cNvSpPr>
            <p:nvPr/>
          </p:nvSpPr>
          <p:spPr bwMode="auto">
            <a:xfrm rot="5400000">
              <a:off x="3950" y="2324"/>
              <a:ext cx="91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07" name="Line 37">
              <a:extLst>
                <a:ext uri="{FF2B5EF4-FFF2-40B4-BE49-F238E27FC236}">
                  <a16:creationId xmlns:a16="http://schemas.microsoft.com/office/drawing/2014/main" id="{5BAC44D9-6B38-431D-A59B-38F77989B08E}"/>
                </a:ext>
              </a:extLst>
            </p:cNvPr>
            <p:cNvSpPr>
              <a:spLocks noChangeShapeType="1"/>
            </p:cNvSpPr>
            <p:nvPr/>
          </p:nvSpPr>
          <p:spPr bwMode="auto">
            <a:xfrm>
              <a:off x="4137" y="2588"/>
              <a:ext cx="264"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08" name="Line 38">
              <a:extLst>
                <a:ext uri="{FF2B5EF4-FFF2-40B4-BE49-F238E27FC236}">
                  <a16:creationId xmlns:a16="http://schemas.microsoft.com/office/drawing/2014/main" id="{76937415-5BE7-42D3-9273-1E20D5280DB5}"/>
                </a:ext>
              </a:extLst>
            </p:cNvPr>
            <p:cNvSpPr>
              <a:spLocks noChangeShapeType="1"/>
            </p:cNvSpPr>
            <p:nvPr/>
          </p:nvSpPr>
          <p:spPr bwMode="auto">
            <a:xfrm>
              <a:off x="4927" y="2395"/>
              <a:ext cx="223"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09" name="Text Box 39">
              <a:extLst>
                <a:ext uri="{FF2B5EF4-FFF2-40B4-BE49-F238E27FC236}">
                  <a16:creationId xmlns:a16="http://schemas.microsoft.com/office/drawing/2014/main" id="{2B7650FD-9B33-4184-A60D-45BDB65922D1}"/>
                </a:ext>
              </a:extLst>
            </p:cNvPr>
            <p:cNvSpPr txBox="1">
              <a:spLocks noChangeArrowheads="1"/>
            </p:cNvSpPr>
            <p:nvPr/>
          </p:nvSpPr>
          <p:spPr bwMode="auto">
            <a:xfrm>
              <a:off x="4441" y="2056"/>
              <a:ext cx="144"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4572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0" name="Text Box 40">
              <a:extLst>
                <a:ext uri="{FF2B5EF4-FFF2-40B4-BE49-F238E27FC236}">
                  <a16:creationId xmlns:a16="http://schemas.microsoft.com/office/drawing/2014/main" id="{662BD67A-B82D-4350-AA90-23194A29E7F6}"/>
                </a:ext>
              </a:extLst>
            </p:cNvPr>
            <p:cNvSpPr txBox="1">
              <a:spLocks noChangeArrowheads="1"/>
            </p:cNvSpPr>
            <p:nvPr/>
          </p:nvSpPr>
          <p:spPr bwMode="auto">
            <a:xfrm>
              <a:off x="4436" y="2423"/>
              <a:ext cx="145"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4572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1" name="Text Box 41">
              <a:extLst>
                <a:ext uri="{FF2B5EF4-FFF2-40B4-BE49-F238E27FC236}">
                  <a16:creationId xmlns:a16="http://schemas.microsoft.com/office/drawing/2014/main" id="{D3CD8279-387D-4059-9A90-FEED9876E925}"/>
                </a:ext>
              </a:extLst>
            </p:cNvPr>
            <p:cNvSpPr txBox="1">
              <a:spLocks noChangeArrowheads="1"/>
            </p:cNvSpPr>
            <p:nvPr/>
          </p:nvSpPr>
          <p:spPr bwMode="auto">
            <a:xfrm>
              <a:off x="4809" y="2231"/>
              <a:ext cx="13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4572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12" name="Text Box 42">
              <a:extLst>
                <a:ext uri="{FF2B5EF4-FFF2-40B4-BE49-F238E27FC236}">
                  <a16:creationId xmlns:a16="http://schemas.microsoft.com/office/drawing/2014/main" id="{CCB0FD86-BE9D-4741-9DE5-31CD046AB390}"/>
                </a:ext>
              </a:extLst>
            </p:cNvPr>
            <p:cNvSpPr txBox="1">
              <a:spLocks noChangeArrowheads="1"/>
            </p:cNvSpPr>
            <p:nvPr/>
          </p:nvSpPr>
          <p:spPr bwMode="auto">
            <a:xfrm>
              <a:off x="4655" y="2420"/>
              <a:ext cx="258"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457200" eaLnBrk="1" fontAlgn="auto" latinLnBrk="0" hangingPunct="1">
                <a:lnSpc>
                  <a:spcPct val="100000"/>
                </a:lnSpc>
                <a:spcBef>
                  <a:spcPct val="0"/>
                </a:spcBef>
                <a:spcAft>
                  <a:spcPts val="0"/>
                </a:spcAft>
                <a:buClrTx/>
                <a:buSzTx/>
                <a:buFontTx/>
                <a:buNone/>
                <a:tabLst/>
                <a:defRPr/>
              </a:pP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N</a:t>
              </a:r>
              <a:r>
                <a:rPr kumimoji="0"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p>
          </p:txBody>
        </p:sp>
        <p:grpSp>
          <p:nvGrpSpPr>
            <p:cNvPr id="113" name="Group 43">
              <a:extLst>
                <a:ext uri="{FF2B5EF4-FFF2-40B4-BE49-F238E27FC236}">
                  <a16:creationId xmlns:a16="http://schemas.microsoft.com/office/drawing/2014/main" id="{8EF6A913-4B7A-4CA1-8744-136AD8C7DBB8}"/>
                </a:ext>
              </a:extLst>
            </p:cNvPr>
            <p:cNvGrpSpPr>
              <a:grpSpLocks/>
            </p:cNvGrpSpPr>
            <p:nvPr/>
          </p:nvGrpSpPr>
          <p:grpSpPr bwMode="auto">
            <a:xfrm>
              <a:off x="4111" y="2183"/>
              <a:ext cx="57" cy="76"/>
              <a:chOff x="3962" y="12982"/>
              <a:chExt cx="102" cy="106"/>
            </a:xfrm>
          </p:grpSpPr>
          <p:sp>
            <p:nvSpPr>
              <p:cNvPr id="140" name="Oval 44">
                <a:extLst>
                  <a:ext uri="{FF2B5EF4-FFF2-40B4-BE49-F238E27FC236}">
                    <a16:creationId xmlns:a16="http://schemas.microsoft.com/office/drawing/2014/main" id="{1CEB77C0-F701-4848-88BA-1FF8FB7984F8}"/>
                  </a:ext>
                </a:extLst>
              </p:cNvPr>
              <p:cNvSpPr>
                <a:spLocks noChangeArrowheads="1"/>
              </p:cNvSpPr>
              <p:nvPr/>
            </p:nvSpPr>
            <p:spPr bwMode="auto">
              <a:xfrm>
                <a:off x="3962" y="12982"/>
                <a:ext cx="102" cy="1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41" name="Oval 45">
                <a:extLst>
                  <a:ext uri="{FF2B5EF4-FFF2-40B4-BE49-F238E27FC236}">
                    <a16:creationId xmlns:a16="http://schemas.microsoft.com/office/drawing/2014/main" id="{8AF8A739-A5EE-4AAE-9EF4-4061E5C8A742}"/>
                  </a:ext>
                </a:extLst>
              </p:cNvPr>
              <p:cNvSpPr>
                <a:spLocks noChangeArrowheads="1"/>
              </p:cNvSpPr>
              <p:nvPr/>
            </p:nvSpPr>
            <p:spPr bwMode="auto">
              <a:xfrm>
                <a:off x="3988" y="13002"/>
                <a:ext cx="51" cy="62"/>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42" name="Oval 46">
                <a:extLst>
                  <a:ext uri="{FF2B5EF4-FFF2-40B4-BE49-F238E27FC236}">
                    <a16:creationId xmlns:a16="http://schemas.microsoft.com/office/drawing/2014/main" id="{EA40B67B-B062-41A4-BE13-380895553201}"/>
                  </a:ext>
                </a:extLst>
              </p:cNvPr>
              <p:cNvSpPr>
                <a:spLocks noChangeArrowheads="1"/>
              </p:cNvSpPr>
              <p:nvPr/>
            </p:nvSpPr>
            <p:spPr bwMode="auto">
              <a:xfrm>
                <a:off x="4001" y="13026"/>
                <a:ext cx="20" cy="1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grpSp>
          <p:nvGrpSpPr>
            <p:cNvPr id="114" name="Group 47">
              <a:extLst>
                <a:ext uri="{FF2B5EF4-FFF2-40B4-BE49-F238E27FC236}">
                  <a16:creationId xmlns:a16="http://schemas.microsoft.com/office/drawing/2014/main" id="{9A825A55-9B77-4D2D-8DEB-7677ACD96430}"/>
                </a:ext>
              </a:extLst>
            </p:cNvPr>
            <p:cNvGrpSpPr>
              <a:grpSpLocks/>
            </p:cNvGrpSpPr>
            <p:nvPr/>
          </p:nvGrpSpPr>
          <p:grpSpPr bwMode="auto">
            <a:xfrm>
              <a:off x="5158" y="2355"/>
              <a:ext cx="58" cy="77"/>
              <a:chOff x="3962" y="12982"/>
              <a:chExt cx="102" cy="106"/>
            </a:xfrm>
          </p:grpSpPr>
          <p:sp>
            <p:nvSpPr>
              <p:cNvPr id="137" name="Oval 48">
                <a:extLst>
                  <a:ext uri="{FF2B5EF4-FFF2-40B4-BE49-F238E27FC236}">
                    <a16:creationId xmlns:a16="http://schemas.microsoft.com/office/drawing/2014/main" id="{A26DA86E-54C5-47AB-8F5F-40AE7EF1852F}"/>
                  </a:ext>
                </a:extLst>
              </p:cNvPr>
              <p:cNvSpPr>
                <a:spLocks noChangeArrowheads="1"/>
              </p:cNvSpPr>
              <p:nvPr/>
            </p:nvSpPr>
            <p:spPr bwMode="auto">
              <a:xfrm>
                <a:off x="3962" y="12982"/>
                <a:ext cx="102" cy="106"/>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38" name="Oval 49">
                <a:extLst>
                  <a:ext uri="{FF2B5EF4-FFF2-40B4-BE49-F238E27FC236}">
                    <a16:creationId xmlns:a16="http://schemas.microsoft.com/office/drawing/2014/main" id="{A5A28D8E-6FEF-4A8E-BD1F-378B4005F243}"/>
                  </a:ext>
                </a:extLst>
              </p:cNvPr>
              <p:cNvSpPr>
                <a:spLocks noChangeArrowheads="1"/>
              </p:cNvSpPr>
              <p:nvPr/>
            </p:nvSpPr>
            <p:spPr bwMode="auto">
              <a:xfrm>
                <a:off x="3988" y="13002"/>
                <a:ext cx="51" cy="62"/>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39" name="Oval 50">
                <a:extLst>
                  <a:ext uri="{FF2B5EF4-FFF2-40B4-BE49-F238E27FC236}">
                    <a16:creationId xmlns:a16="http://schemas.microsoft.com/office/drawing/2014/main" id="{C3829667-9160-4365-A386-AC888B1DA1E1}"/>
                  </a:ext>
                </a:extLst>
              </p:cNvPr>
              <p:cNvSpPr>
                <a:spLocks noChangeArrowheads="1"/>
              </p:cNvSpPr>
              <p:nvPr/>
            </p:nvSpPr>
            <p:spPr bwMode="auto">
              <a:xfrm>
                <a:off x="4001" y="13026"/>
                <a:ext cx="20" cy="14"/>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grpSp>
        <p:sp>
          <p:nvSpPr>
            <p:cNvPr id="115" name="Line 51">
              <a:extLst>
                <a:ext uri="{FF2B5EF4-FFF2-40B4-BE49-F238E27FC236}">
                  <a16:creationId xmlns:a16="http://schemas.microsoft.com/office/drawing/2014/main" id="{E714942B-2E73-4CC5-BA2C-AC16036C9725}"/>
                </a:ext>
              </a:extLst>
            </p:cNvPr>
            <p:cNvSpPr>
              <a:spLocks noChangeShapeType="1"/>
            </p:cNvSpPr>
            <p:nvPr/>
          </p:nvSpPr>
          <p:spPr bwMode="auto">
            <a:xfrm>
              <a:off x="3362" y="2214"/>
              <a:ext cx="1" cy="907"/>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16" name="Line 52">
              <a:extLst>
                <a:ext uri="{FF2B5EF4-FFF2-40B4-BE49-F238E27FC236}">
                  <a16:creationId xmlns:a16="http://schemas.microsoft.com/office/drawing/2014/main" id="{60A522A0-91C2-4411-999A-9EDD07CAC8E2}"/>
                </a:ext>
              </a:extLst>
            </p:cNvPr>
            <p:cNvSpPr>
              <a:spLocks noChangeShapeType="1"/>
            </p:cNvSpPr>
            <p:nvPr/>
          </p:nvSpPr>
          <p:spPr bwMode="auto">
            <a:xfrm flipH="1">
              <a:off x="3993" y="2588"/>
              <a:ext cx="139" cy="1"/>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17" name="Line 53">
              <a:extLst>
                <a:ext uri="{FF2B5EF4-FFF2-40B4-BE49-F238E27FC236}">
                  <a16:creationId xmlns:a16="http://schemas.microsoft.com/office/drawing/2014/main" id="{3CB7D23D-DDE5-442C-A9BA-E366095BAB94}"/>
                </a:ext>
              </a:extLst>
            </p:cNvPr>
            <p:cNvSpPr>
              <a:spLocks noChangeShapeType="1"/>
            </p:cNvSpPr>
            <p:nvPr/>
          </p:nvSpPr>
          <p:spPr bwMode="auto">
            <a:xfrm flipH="1" flipV="1">
              <a:off x="3348" y="2588"/>
              <a:ext cx="391" cy="1"/>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18" name="Text Box 54">
              <a:extLst>
                <a:ext uri="{FF2B5EF4-FFF2-40B4-BE49-F238E27FC236}">
                  <a16:creationId xmlns:a16="http://schemas.microsoft.com/office/drawing/2014/main" id="{EC241ABC-97A0-41CA-A76B-19E334C5A8A5}"/>
                </a:ext>
              </a:extLst>
            </p:cNvPr>
            <p:cNvSpPr txBox="1">
              <a:spLocks noChangeArrowheads="1"/>
            </p:cNvSpPr>
            <p:nvPr/>
          </p:nvSpPr>
          <p:spPr bwMode="auto">
            <a:xfrm>
              <a:off x="3722" y="2256"/>
              <a:ext cx="37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1"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a:t>
              </a:r>
              <a:r>
                <a:rPr kumimoji="1"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119" name="Rectangle 55">
              <a:extLst>
                <a:ext uri="{FF2B5EF4-FFF2-40B4-BE49-F238E27FC236}">
                  <a16:creationId xmlns:a16="http://schemas.microsoft.com/office/drawing/2014/main" id="{11060E10-557A-4B42-A2D6-0DADCADA6BFE}"/>
                </a:ext>
              </a:extLst>
            </p:cNvPr>
            <p:cNvSpPr>
              <a:spLocks noChangeArrowheads="1"/>
            </p:cNvSpPr>
            <p:nvPr/>
          </p:nvSpPr>
          <p:spPr bwMode="auto">
            <a:xfrm>
              <a:off x="3739" y="2543"/>
              <a:ext cx="261" cy="9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0" name="Oval 56">
              <a:extLst>
                <a:ext uri="{FF2B5EF4-FFF2-40B4-BE49-F238E27FC236}">
                  <a16:creationId xmlns:a16="http://schemas.microsoft.com/office/drawing/2014/main" id="{967379C0-C78C-4D75-A891-948FEDA50061}"/>
                </a:ext>
              </a:extLst>
            </p:cNvPr>
            <p:cNvSpPr>
              <a:spLocks noChangeArrowheads="1"/>
            </p:cNvSpPr>
            <p:nvPr/>
          </p:nvSpPr>
          <p:spPr bwMode="auto">
            <a:xfrm>
              <a:off x="3478" y="2157"/>
              <a:ext cx="131" cy="136"/>
            </a:xfrm>
            <a:prstGeom prst="ellipse">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1" name="Oval 57">
              <a:extLst>
                <a:ext uri="{FF2B5EF4-FFF2-40B4-BE49-F238E27FC236}">
                  <a16:creationId xmlns:a16="http://schemas.microsoft.com/office/drawing/2014/main" id="{E69171BA-C40D-43C4-AC08-EE2EB859F426}"/>
                </a:ext>
              </a:extLst>
            </p:cNvPr>
            <p:cNvSpPr>
              <a:spLocks noChangeArrowheads="1"/>
            </p:cNvSpPr>
            <p:nvPr/>
          </p:nvSpPr>
          <p:spPr bwMode="auto">
            <a:xfrm>
              <a:off x="3348" y="2565"/>
              <a:ext cx="43" cy="46"/>
            </a:xfrm>
            <a:prstGeom prst="ellipse">
              <a:avLst/>
            </a:prstGeom>
            <a:solidFill>
              <a:srgbClr val="000000"/>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2" name="Text Box 58">
              <a:extLst>
                <a:ext uri="{FF2B5EF4-FFF2-40B4-BE49-F238E27FC236}">
                  <a16:creationId xmlns:a16="http://schemas.microsoft.com/office/drawing/2014/main" id="{F9236F33-B2ED-4AFF-A187-B7D5C201B93C}"/>
                </a:ext>
              </a:extLst>
            </p:cNvPr>
            <p:cNvSpPr txBox="1">
              <a:spLocks noChangeArrowheads="1"/>
            </p:cNvSpPr>
            <p:nvPr/>
          </p:nvSpPr>
          <p:spPr bwMode="auto">
            <a:xfrm>
              <a:off x="3390" y="1889"/>
              <a:ext cx="424"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457200" eaLnBrk="1" fontAlgn="auto" latinLnBrk="0" hangingPunct="1">
                <a:lnSpc>
                  <a:spcPct val="100000"/>
                </a:lnSpc>
                <a:spcBef>
                  <a:spcPct val="0"/>
                </a:spcBef>
                <a:spcAft>
                  <a:spcPts val="0"/>
                </a:spcAft>
                <a:buClrTx/>
                <a:buSzTx/>
                <a:buFontTx/>
                <a:buNone/>
                <a:tabLst/>
                <a:defRPr/>
              </a:pPr>
              <a:r>
                <a:rPr kumimoji="0"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r>
                <a:rPr kumimoji="0"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id</a:t>
              </a:r>
              <a:r>
                <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r>
                <a:rPr kumimoji="0"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23" name="Oval 59">
              <a:extLst>
                <a:ext uri="{FF2B5EF4-FFF2-40B4-BE49-F238E27FC236}">
                  <a16:creationId xmlns:a16="http://schemas.microsoft.com/office/drawing/2014/main" id="{A2CE3F70-DCC3-41A3-8AC3-1C12BF9B4D72}"/>
                </a:ext>
              </a:extLst>
            </p:cNvPr>
            <p:cNvSpPr>
              <a:spLocks noChangeArrowheads="1"/>
            </p:cNvSpPr>
            <p:nvPr/>
          </p:nvSpPr>
          <p:spPr bwMode="auto">
            <a:xfrm>
              <a:off x="3284" y="2862"/>
              <a:ext cx="141" cy="142"/>
            </a:xfrm>
            <a:prstGeom prst="ellipse">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defTabSz="457200" eaLnBrk="1" fontAlgn="auto" latinLnBrk="0" hangingPunct="1">
                <a:lnSpc>
                  <a:spcPct val="100000"/>
                </a:lnSpc>
                <a:spcBef>
                  <a:spcPct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宋体" panose="02010600030101010101" pitchFamily="2" charset="-122"/>
              </a:endParaRPr>
            </a:p>
          </p:txBody>
        </p:sp>
        <p:sp>
          <p:nvSpPr>
            <p:cNvPr id="124" name="Text Box 60">
              <a:extLst>
                <a:ext uri="{FF2B5EF4-FFF2-40B4-BE49-F238E27FC236}">
                  <a16:creationId xmlns:a16="http://schemas.microsoft.com/office/drawing/2014/main" id="{32E31350-5A0E-4894-B4F9-66F4FB4E6E3B}"/>
                </a:ext>
              </a:extLst>
            </p:cNvPr>
            <p:cNvSpPr txBox="1">
              <a:spLocks noChangeArrowheads="1"/>
            </p:cNvSpPr>
            <p:nvPr/>
          </p:nvSpPr>
          <p:spPr bwMode="auto">
            <a:xfrm>
              <a:off x="3072" y="2782"/>
              <a:ext cx="330"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lnSpc>
                  <a:spcPct val="120000"/>
                </a:lnSpc>
                <a:spcBef>
                  <a:spcPct val="30000"/>
                </a:spcBef>
                <a:buFont typeface="Wingdings" panose="05000000000000000000" pitchFamily="2" charset="2"/>
                <a:buChar char="v"/>
                <a:defRPr sz="2800">
                  <a:solidFill>
                    <a:srgbClr val="3333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nSpc>
                  <a:spcPct val="120000"/>
                </a:lnSpc>
                <a:spcBef>
                  <a:spcPct val="30000"/>
                </a:spcBef>
                <a:buFont typeface="Arial" panose="020B0604020202020204" pitchFamily="34" charset="0"/>
                <a:buChar char="–"/>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457200" eaLnBrk="1" fontAlgn="auto" latinLnBrk="0" hangingPunct="1">
                <a:lnSpc>
                  <a:spcPct val="100000"/>
                </a:lnSpc>
                <a:spcBef>
                  <a:spcPct val="0"/>
                </a:spcBef>
                <a:spcAft>
                  <a:spcPts val="0"/>
                </a:spcAft>
                <a:buClrTx/>
                <a:buSzTx/>
                <a:buFontTx/>
                <a:buNone/>
                <a:tabLst/>
                <a:defRPr/>
              </a:pPr>
              <a:r>
                <a:rPr kumimoji="0" lang="en-US" altLang="zh-CN" sz="2400" b="0"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r>
                <a:rPr kumimoji="0" lang="en-US" altLang="zh-CN" sz="2400" b="0"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ic</a:t>
              </a:r>
              <a:endParaRPr kumimoji="0"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nvGrpSpPr>
            <p:cNvPr id="125" name="Group 61">
              <a:extLst>
                <a:ext uri="{FF2B5EF4-FFF2-40B4-BE49-F238E27FC236}">
                  <a16:creationId xmlns:a16="http://schemas.microsoft.com/office/drawing/2014/main" id="{04CE2A16-14B0-4319-9BC3-13BF3CEB831E}"/>
                </a:ext>
              </a:extLst>
            </p:cNvPr>
            <p:cNvGrpSpPr>
              <a:grpSpLocks/>
            </p:cNvGrpSpPr>
            <p:nvPr/>
          </p:nvGrpSpPr>
          <p:grpSpPr bwMode="auto">
            <a:xfrm>
              <a:off x="3331" y="2103"/>
              <a:ext cx="106" cy="95"/>
              <a:chOff x="3240" y="2304"/>
              <a:chExt cx="108" cy="96"/>
            </a:xfrm>
          </p:grpSpPr>
          <p:sp>
            <p:nvSpPr>
              <p:cNvPr id="135" name="Line 62">
                <a:extLst>
                  <a:ext uri="{FF2B5EF4-FFF2-40B4-BE49-F238E27FC236}">
                    <a16:creationId xmlns:a16="http://schemas.microsoft.com/office/drawing/2014/main" id="{BB430B26-DFCB-493A-8C8A-61440E3AFDC6}"/>
                  </a:ext>
                </a:extLst>
              </p:cNvPr>
              <p:cNvSpPr>
                <a:spLocks noChangeShapeType="1"/>
              </p:cNvSpPr>
              <p:nvPr/>
            </p:nvSpPr>
            <p:spPr bwMode="auto">
              <a:xfrm>
                <a:off x="3240" y="2352"/>
                <a:ext cx="108"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36" name="Line 63">
                <a:extLst>
                  <a:ext uri="{FF2B5EF4-FFF2-40B4-BE49-F238E27FC236}">
                    <a16:creationId xmlns:a16="http://schemas.microsoft.com/office/drawing/2014/main" id="{F67BD679-2867-4ABA-A605-6E149841352C}"/>
                  </a:ext>
                </a:extLst>
              </p:cNvPr>
              <p:cNvSpPr>
                <a:spLocks noChangeShapeType="1"/>
              </p:cNvSpPr>
              <p:nvPr/>
            </p:nvSpPr>
            <p:spPr bwMode="auto">
              <a:xfrm>
                <a:off x="3300" y="2304"/>
                <a:ext cx="0" cy="96"/>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grpSp>
        <p:sp>
          <p:nvSpPr>
            <p:cNvPr id="126" name="Line 64">
              <a:extLst>
                <a:ext uri="{FF2B5EF4-FFF2-40B4-BE49-F238E27FC236}">
                  <a16:creationId xmlns:a16="http://schemas.microsoft.com/office/drawing/2014/main" id="{41EBE979-A617-4C70-94B3-65375790755C}"/>
                </a:ext>
              </a:extLst>
            </p:cNvPr>
            <p:cNvSpPr>
              <a:spLocks noChangeShapeType="1"/>
            </p:cNvSpPr>
            <p:nvPr/>
          </p:nvSpPr>
          <p:spPr bwMode="auto">
            <a:xfrm>
              <a:off x="3637" y="2150"/>
              <a:ext cx="47"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27" name="Line 65">
              <a:extLst>
                <a:ext uri="{FF2B5EF4-FFF2-40B4-BE49-F238E27FC236}">
                  <a16:creationId xmlns:a16="http://schemas.microsoft.com/office/drawing/2014/main" id="{329FCA34-2463-4078-9DA6-EFAD44DC6843}"/>
                </a:ext>
              </a:extLst>
            </p:cNvPr>
            <p:cNvSpPr>
              <a:spLocks noChangeShapeType="1"/>
            </p:cNvSpPr>
            <p:nvPr/>
          </p:nvSpPr>
          <p:spPr bwMode="auto">
            <a:xfrm>
              <a:off x="3402" y="2530"/>
              <a:ext cx="47"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28" name="Line 66">
              <a:extLst>
                <a:ext uri="{FF2B5EF4-FFF2-40B4-BE49-F238E27FC236}">
                  <a16:creationId xmlns:a16="http://schemas.microsoft.com/office/drawing/2014/main" id="{0A1BD238-D7EC-4068-860F-4085117933FC}"/>
                </a:ext>
              </a:extLst>
            </p:cNvPr>
            <p:cNvSpPr>
              <a:spLocks noChangeShapeType="1"/>
            </p:cNvSpPr>
            <p:nvPr/>
          </p:nvSpPr>
          <p:spPr bwMode="auto">
            <a:xfrm>
              <a:off x="3260" y="3052"/>
              <a:ext cx="47"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grpSp>
          <p:nvGrpSpPr>
            <p:cNvPr id="129" name="Group 67">
              <a:extLst>
                <a:ext uri="{FF2B5EF4-FFF2-40B4-BE49-F238E27FC236}">
                  <a16:creationId xmlns:a16="http://schemas.microsoft.com/office/drawing/2014/main" id="{1C385A41-EB74-49E1-8C41-3ABED619B252}"/>
                </a:ext>
              </a:extLst>
            </p:cNvPr>
            <p:cNvGrpSpPr>
              <a:grpSpLocks/>
            </p:cNvGrpSpPr>
            <p:nvPr/>
          </p:nvGrpSpPr>
          <p:grpSpPr bwMode="auto">
            <a:xfrm>
              <a:off x="3213" y="2767"/>
              <a:ext cx="106" cy="95"/>
              <a:chOff x="3240" y="2304"/>
              <a:chExt cx="108" cy="96"/>
            </a:xfrm>
          </p:grpSpPr>
          <p:sp>
            <p:nvSpPr>
              <p:cNvPr id="133" name="Line 68">
                <a:extLst>
                  <a:ext uri="{FF2B5EF4-FFF2-40B4-BE49-F238E27FC236}">
                    <a16:creationId xmlns:a16="http://schemas.microsoft.com/office/drawing/2014/main" id="{1D8143D3-F50C-4BEF-A8BB-E84A0F659F05}"/>
                  </a:ext>
                </a:extLst>
              </p:cNvPr>
              <p:cNvSpPr>
                <a:spLocks noChangeShapeType="1"/>
              </p:cNvSpPr>
              <p:nvPr/>
            </p:nvSpPr>
            <p:spPr bwMode="auto">
              <a:xfrm>
                <a:off x="3240" y="2352"/>
                <a:ext cx="108"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34" name="Line 69">
                <a:extLst>
                  <a:ext uri="{FF2B5EF4-FFF2-40B4-BE49-F238E27FC236}">
                    <a16:creationId xmlns:a16="http://schemas.microsoft.com/office/drawing/2014/main" id="{C71AB6DD-C06F-4C6B-945F-23C0142249FE}"/>
                  </a:ext>
                </a:extLst>
              </p:cNvPr>
              <p:cNvSpPr>
                <a:spLocks noChangeShapeType="1"/>
              </p:cNvSpPr>
              <p:nvPr/>
            </p:nvSpPr>
            <p:spPr bwMode="auto">
              <a:xfrm>
                <a:off x="3300" y="2304"/>
                <a:ext cx="0" cy="96"/>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grpSp>
        <p:grpSp>
          <p:nvGrpSpPr>
            <p:cNvPr id="130" name="Group 70">
              <a:extLst>
                <a:ext uri="{FF2B5EF4-FFF2-40B4-BE49-F238E27FC236}">
                  <a16:creationId xmlns:a16="http://schemas.microsoft.com/office/drawing/2014/main" id="{32F6DE6E-C185-4DC8-871C-C66037605B45}"/>
                </a:ext>
              </a:extLst>
            </p:cNvPr>
            <p:cNvGrpSpPr>
              <a:grpSpLocks/>
            </p:cNvGrpSpPr>
            <p:nvPr/>
          </p:nvGrpSpPr>
          <p:grpSpPr bwMode="auto">
            <a:xfrm>
              <a:off x="3590" y="2482"/>
              <a:ext cx="106" cy="95"/>
              <a:chOff x="3240" y="2304"/>
              <a:chExt cx="108" cy="96"/>
            </a:xfrm>
          </p:grpSpPr>
          <p:sp>
            <p:nvSpPr>
              <p:cNvPr id="131" name="Line 71">
                <a:extLst>
                  <a:ext uri="{FF2B5EF4-FFF2-40B4-BE49-F238E27FC236}">
                    <a16:creationId xmlns:a16="http://schemas.microsoft.com/office/drawing/2014/main" id="{5C8FE920-6F85-470D-A0F3-F4918FA250ED}"/>
                  </a:ext>
                </a:extLst>
              </p:cNvPr>
              <p:cNvSpPr>
                <a:spLocks noChangeShapeType="1"/>
              </p:cNvSpPr>
              <p:nvPr/>
            </p:nvSpPr>
            <p:spPr bwMode="auto">
              <a:xfrm>
                <a:off x="3240" y="2352"/>
                <a:ext cx="108" cy="0"/>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sp>
            <p:nvSpPr>
              <p:cNvPr id="132" name="Line 72">
                <a:extLst>
                  <a:ext uri="{FF2B5EF4-FFF2-40B4-BE49-F238E27FC236}">
                    <a16:creationId xmlns:a16="http://schemas.microsoft.com/office/drawing/2014/main" id="{67292BB0-246C-41A7-9E61-E1F2118E71F3}"/>
                  </a:ext>
                </a:extLst>
              </p:cNvPr>
              <p:cNvSpPr>
                <a:spLocks noChangeShapeType="1"/>
              </p:cNvSpPr>
              <p:nvPr/>
            </p:nvSpPr>
            <p:spPr bwMode="auto">
              <a:xfrm>
                <a:off x="3300" y="2304"/>
                <a:ext cx="0" cy="96"/>
              </a:xfrm>
              <a:prstGeom prst="line">
                <a:avLst/>
              </a:prstGeom>
              <a:noFill/>
              <a:ln w="9525">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defTabSz="4572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Narrow"/>
                  <a:ea typeface="楷体_GB2312"/>
                </a:endParaRPr>
              </a:p>
            </p:txBody>
          </p:sp>
        </p:grpSp>
      </p:grpSp>
      <p:sp>
        <p:nvSpPr>
          <p:cNvPr id="147" name="Rectangle 10">
            <a:extLst>
              <a:ext uri="{FF2B5EF4-FFF2-40B4-BE49-F238E27FC236}">
                <a16:creationId xmlns:a16="http://schemas.microsoft.com/office/drawing/2014/main" id="{7D29A1BE-2F2C-4076-A4F1-1E8B86D2CC30}"/>
              </a:ext>
            </a:extLst>
          </p:cNvPr>
          <p:cNvSpPr>
            <a:spLocks noChangeArrowheads="1"/>
          </p:cNvSpPr>
          <p:nvPr/>
        </p:nvSpPr>
        <p:spPr bwMode="auto">
          <a:xfrm>
            <a:off x="8132694" y="2298011"/>
            <a:ext cx="757307" cy="396875"/>
          </a:xfrm>
          <a:prstGeom prst="rect">
            <a:avLst/>
          </a:prstGeom>
          <a:noFill/>
          <a:ln w="9525">
            <a:noFill/>
            <a:miter lim="800000"/>
            <a:headEnd/>
            <a:tailEnd/>
          </a:ln>
        </p:spPr>
        <p:txBody>
          <a:bodyPr wrap="square">
            <a:spAutoFit/>
          </a:bodyPr>
          <a:lstStyle/>
          <a:p>
            <a:pPr defTabSz="457200" fontAlgn="auto">
              <a:spcBef>
                <a:spcPct val="20000"/>
              </a:spcBef>
              <a:spcAft>
                <a:spcPts val="0"/>
              </a:spcAft>
            </a:pPr>
            <a:r>
              <a:rPr lang="en-US" altLang="zh-CN" sz="2000" b="1" dirty="0">
                <a:solidFill>
                  <a:srgbClr val="FF0000"/>
                </a:solidFill>
                <a:latin typeface="Times New Roman" pitchFamily="18" charset="0"/>
                <a:ea typeface="楷体_GB2312"/>
              </a:rPr>
              <a:t>u</a:t>
            </a:r>
            <a:r>
              <a:rPr lang="en-US" altLang="zh-CN" sz="2000" b="1" baseline="-25000" dirty="0">
                <a:solidFill>
                  <a:srgbClr val="FF0000"/>
                </a:solidFill>
                <a:latin typeface="Times New Roman" pitchFamily="18" charset="0"/>
                <a:ea typeface="楷体_GB2312"/>
              </a:rPr>
              <a:t>i2</a:t>
            </a:r>
            <a:endParaRPr lang="zh-CN" altLang="en-US" sz="2000" b="1" baseline="-25000" dirty="0">
              <a:solidFill>
                <a:srgbClr val="FF0000"/>
              </a:solidFill>
              <a:latin typeface="Times New Roman" pitchFamily="18" charset="0"/>
              <a:ea typeface="楷体_GB2312"/>
            </a:endParaRPr>
          </a:p>
        </p:txBody>
      </p:sp>
      <p:sp>
        <p:nvSpPr>
          <p:cNvPr id="148" name="Rectangle 10">
            <a:extLst>
              <a:ext uri="{FF2B5EF4-FFF2-40B4-BE49-F238E27FC236}">
                <a16:creationId xmlns:a16="http://schemas.microsoft.com/office/drawing/2014/main" id="{D1A084EC-17A6-4A87-B9B2-0D0763EBADF3}"/>
              </a:ext>
            </a:extLst>
          </p:cNvPr>
          <p:cNvSpPr>
            <a:spLocks noChangeArrowheads="1"/>
          </p:cNvSpPr>
          <p:nvPr/>
        </p:nvSpPr>
        <p:spPr bwMode="auto">
          <a:xfrm>
            <a:off x="8127103" y="2102403"/>
            <a:ext cx="757307" cy="396875"/>
          </a:xfrm>
          <a:prstGeom prst="rect">
            <a:avLst/>
          </a:prstGeom>
          <a:noFill/>
          <a:ln w="9525">
            <a:noFill/>
            <a:miter lim="800000"/>
            <a:headEnd/>
            <a:tailEnd/>
          </a:ln>
        </p:spPr>
        <p:txBody>
          <a:bodyPr wrap="square">
            <a:spAutoFit/>
          </a:bodyPr>
          <a:lstStyle/>
          <a:p>
            <a:pPr defTabSz="457200" fontAlgn="auto">
              <a:spcBef>
                <a:spcPct val="20000"/>
              </a:spcBef>
              <a:spcAft>
                <a:spcPts val="0"/>
              </a:spcAft>
            </a:pPr>
            <a:r>
              <a:rPr lang="en-US" altLang="zh-CN" sz="2000" b="1" dirty="0">
                <a:solidFill>
                  <a:srgbClr val="FF0000"/>
                </a:solidFill>
                <a:latin typeface="Times New Roman" pitchFamily="18" charset="0"/>
                <a:ea typeface="楷体_GB2312"/>
              </a:rPr>
              <a:t>u</a:t>
            </a:r>
            <a:r>
              <a:rPr lang="en-US" altLang="zh-CN" sz="2000" b="1" baseline="-25000" dirty="0">
                <a:solidFill>
                  <a:srgbClr val="FF0000"/>
                </a:solidFill>
                <a:latin typeface="Times New Roman" pitchFamily="18" charset="0"/>
                <a:ea typeface="楷体_GB2312"/>
              </a:rPr>
              <a:t>i1</a:t>
            </a:r>
            <a:endParaRPr lang="zh-CN" altLang="en-US" sz="2000" b="1" baseline="-25000" dirty="0">
              <a:solidFill>
                <a:srgbClr val="FF0000"/>
              </a:solidFill>
              <a:latin typeface="Times New Roman" pitchFamily="18" charset="0"/>
              <a:ea typeface="楷体_GB2312"/>
            </a:endParaRPr>
          </a:p>
        </p:txBody>
      </p:sp>
      <p:graphicFrame>
        <p:nvGraphicFramePr>
          <p:cNvPr id="149" name="Object 11">
            <a:extLst>
              <a:ext uri="{FF2B5EF4-FFF2-40B4-BE49-F238E27FC236}">
                <a16:creationId xmlns:a16="http://schemas.microsoft.com/office/drawing/2014/main" id="{68E20E3F-A3F1-433E-BE25-509508F65C20}"/>
              </a:ext>
            </a:extLst>
          </p:cNvPr>
          <p:cNvGraphicFramePr>
            <a:graphicFrameLocks noChangeAspect="1"/>
          </p:cNvGraphicFramePr>
          <p:nvPr/>
        </p:nvGraphicFramePr>
        <p:xfrm>
          <a:off x="2797176" y="4351786"/>
          <a:ext cx="7002462" cy="1779587"/>
        </p:xfrm>
        <a:graphic>
          <a:graphicData uri="http://schemas.openxmlformats.org/presentationml/2006/ole">
            <mc:AlternateContent xmlns:mc="http://schemas.openxmlformats.org/markup-compatibility/2006">
              <mc:Choice xmlns:v="urn:schemas-microsoft-com:vml" Requires="v">
                <p:oleObj spid="_x0000_s33850" name="Equation" r:id="rId7" imgW="3708360" imgH="939600" progId="Equation.DSMT4">
                  <p:embed/>
                </p:oleObj>
              </mc:Choice>
              <mc:Fallback>
                <p:oleObj name="Equation" r:id="rId7" imgW="3708360" imgH="939600" progId="Equation.DSMT4">
                  <p:embed/>
                  <p:pic>
                    <p:nvPicPr>
                      <p:cNvPr id="149" name="Object 11">
                        <a:extLst>
                          <a:ext uri="{FF2B5EF4-FFF2-40B4-BE49-F238E27FC236}">
                            <a16:creationId xmlns:a16="http://schemas.microsoft.com/office/drawing/2014/main" id="{68E20E3F-A3F1-433E-BE25-509508F65C20}"/>
                          </a:ext>
                        </a:extLst>
                      </p:cNvPr>
                      <p:cNvPicPr>
                        <a:picLocks noChangeAspect="1" noChangeArrowheads="1"/>
                      </p:cNvPicPr>
                      <p:nvPr/>
                    </p:nvPicPr>
                    <p:blipFill>
                      <a:blip r:embed="rId8"/>
                      <a:srcRect/>
                      <a:stretch>
                        <a:fillRect/>
                      </a:stretch>
                    </p:blipFill>
                    <p:spPr bwMode="auto">
                      <a:xfrm>
                        <a:off x="2797176" y="4351786"/>
                        <a:ext cx="7002462" cy="177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0" name="标题 5">
            <a:extLst>
              <a:ext uri="{FF2B5EF4-FFF2-40B4-BE49-F238E27FC236}">
                <a16:creationId xmlns:a16="http://schemas.microsoft.com/office/drawing/2014/main" id="{751EE414-B582-460C-8310-FBDF8B746E92}"/>
              </a:ext>
            </a:extLst>
          </p:cNvPr>
          <p:cNvSpPr>
            <a:spLocks noGrp="1"/>
          </p:cNvSpPr>
          <p:nvPr>
            <p:ph type="title"/>
          </p:nvPr>
        </p:nvSpPr>
        <p:spPr>
          <a:xfrm>
            <a:off x="838200" y="482600"/>
            <a:ext cx="10515600" cy="590550"/>
          </a:xfrm>
        </p:spPr>
        <p:txBody>
          <a:bodyPr>
            <a:normAutofit/>
          </a:bodyPr>
          <a:lstStyle/>
          <a:p>
            <a:r>
              <a:rPr lang="en-US" altLang="zh-CN" dirty="0">
                <a:latin typeface="微软雅黑" panose="020B0503020204020204" pitchFamily="34" charset="-122"/>
                <a:ea typeface="微软雅黑" panose="020B0503020204020204" pitchFamily="34" charset="-122"/>
              </a:rPr>
              <a:t>3.1.3</a:t>
            </a:r>
            <a:r>
              <a:rPr lang="zh-CN" altLang="en-US" dirty="0">
                <a:latin typeface="微软雅黑" panose="020B0503020204020204" pitchFamily="34" charset="-122"/>
                <a:ea typeface="微软雅黑" panose="020B0503020204020204" pitchFamily="34" charset="-122"/>
              </a:rPr>
              <a:t>基本差动放大电路</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E5BBA707-24CC-43C5-8C12-83B9C0873B61}"/>
              </a:ext>
            </a:extLst>
          </p:cNvPr>
          <p:cNvSpPr>
            <a:spLocks noChangeArrowheads="1"/>
          </p:cNvSpPr>
          <p:nvPr/>
        </p:nvSpPr>
        <p:spPr bwMode="auto">
          <a:xfrm>
            <a:off x="8415207" y="3059113"/>
            <a:ext cx="463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30000"/>
              </a:spcBef>
              <a:buChar char="•"/>
              <a:defRPr sz="2400">
                <a:solidFill>
                  <a:srgbClr val="0000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Char cha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buFont typeface="Wingdings" panose="05000000000000000000" pitchFamily="2" charset="2"/>
              <a:buChar char="ü"/>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defTabSz="457200" fontAlgn="auto">
              <a:lnSpc>
                <a:spcPct val="100000"/>
              </a:lnSpc>
              <a:spcBef>
                <a:spcPct val="0"/>
              </a:spcBef>
              <a:spcAft>
                <a:spcPts val="0"/>
              </a:spcAft>
              <a:buFontTx/>
              <a:buNone/>
            </a:pPr>
            <a:r>
              <a:rPr lang="en-US" altLang="zh-CN" sz="1000">
                <a:solidFill>
                  <a:srgbClr val="000000"/>
                </a:solidFill>
                <a:latin typeface="Arial" panose="020B0604020202020204" pitchFamily="34" charset="0"/>
                <a:ea typeface="宋体" panose="02010600030101010101" pitchFamily="2" charset="-122"/>
              </a:rPr>
              <a:t>        </a:t>
            </a:r>
            <a:endParaRPr lang="en-US" altLang="zh-CN" sz="1800">
              <a:solidFill>
                <a:srgbClr val="000000"/>
              </a:solidFill>
              <a:latin typeface="Arial" panose="020B0604020202020204" pitchFamily="34" charset="0"/>
              <a:ea typeface="宋体" panose="02010600030101010101" pitchFamily="2" charset="-122"/>
            </a:endParaRPr>
          </a:p>
        </p:txBody>
      </p:sp>
      <p:graphicFrame>
        <p:nvGraphicFramePr>
          <p:cNvPr id="7" name="Object 6">
            <a:extLst>
              <a:ext uri="{FF2B5EF4-FFF2-40B4-BE49-F238E27FC236}">
                <a16:creationId xmlns:a16="http://schemas.microsoft.com/office/drawing/2014/main" id="{A2025568-1C67-495F-9CD3-9EF1D661A363}"/>
              </a:ext>
            </a:extLst>
          </p:cNvPr>
          <p:cNvGraphicFramePr>
            <a:graphicFrameLocks noChangeAspect="1"/>
          </p:cNvGraphicFramePr>
          <p:nvPr/>
        </p:nvGraphicFramePr>
        <p:xfrm>
          <a:off x="4404159" y="4578494"/>
          <a:ext cx="4829175" cy="1662113"/>
        </p:xfrm>
        <a:graphic>
          <a:graphicData uri="http://schemas.openxmlformats.org/presentationml/2006/ole">
            <mc:AlternateContent xmlns:mc="http://schemas.openxmlformats.org/markup-compatibility/2006">
              <mc:Choice xmlns:v="urn:schemas-microsoft-com:vml" Requires="v">
                <p:oleObj spid="_x0000_s34890" name="Equation" r:id="rId3" imgW="2108160" imgH="723600" progId="Equation.DSMT4">
                  <p:embed/>
                </p:oleObj>
              </mc:Choice>
              <mc:Fallback>
                <p:oleObj name="Equation" r:id="rId3" imgW="2108160" imgH="723600" progId="Equation.DSMT4">
                  <p:embed/>
                  <p:pic>
                    <p:nvPicPr>
                      <p:cNvPr id="7" name="Object 6">
                        <a:extLst>
                          <a:ext uri="{FF2B5EF4-FFF2-40B4-BE49-F238E27FC236}">
                            <a16:creationId xmlns:a16="http://schemas.microsoft.com/office/drawing/2014/main" id="{A2025568-1C67-495F-9CD3-9EF1D661A363}"/>
                          </a:ext>
                        </a:extLst>
                      </p:cNvPr>
                      <p:cNvPicPr>
                        <a:picLocks noChangeAspect="1" noChangeArrowheads="1"/>
                      </p:cNvPicPr>
                      <p:nvPr/>
                    </p:nvPicPr>
                    <p:blipFill>
                      <a:blip r:embed="rId4"/>
                      <a:srcRect/>
                      <a:stretch>
                        <a:fillRect/>
                      </a:stretch>
                    </p:blipFill>
                    <p:spPr bwMode="auto">
                      <a:xfrm>
                        <a:off x="4404159" y="4578494"/>
                        <a:ext cx="482917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9">
            <a:extLst>
              <a:ext uri="{FF2B5EF4-FFF2-40B4-BE49-F238E27FC236}">
                <a16:creationId xmlns:a16="http://schemas.microsoft.com/office/drawing/2014/main" id="{0DC3D6E1-C250-495A-8BC7-26E9FC149FF2}"/>
              </a:ext>
            </a:extLst>
          </p:cNvPr>
          <p:cNvGraphicFramePr>
            <a:graphicFrameLocks noChangeAspect="1"/>
          </p:cNvGraphicFramePr>
          <p:nvPr/>
        </p:nvGraphicFramePr>
        <p:xfrm>
          <a:off x="2524823" y="1594057"/>
          <a:ext cx="7559675" cy="989012"/>
        </p:xfrm>
        <a:graphic>
          <a:graphicData uri="http://schemas.openxmlformats.org/presentationml/2006/ole">
            <mc:AlternateContent xmlns:mc="http://schemas.openxmlformats.org/markup-compatibility/2006">
              <mc:Choice xmlns:v="urn:schemas-microsoft-com:vml" Requires="v">
                <p:oleObj spid="_x0000_s34891" name="Equation" r:id="rId5" imgW="3708360" imgH="482400" progId="Equation.DSMT4">
                  <p:embed/>
                </p:oleObj>
              </mc:Choice>
              <mc:Fallback>
                <p:oleObj name="Equation" r:id="rId5" imgW="3708360" imgH="482400" progId="Equation.DSMT4">
                  <p:embed/>
                  <p:pic>
                    <p:nvPicPr>
                      <p:cNvPr id="9" name="Object 9">
                        <a:extLst>
                          <a:ext uri="{FF2B5EF4-FFF2-40B4-BE49-F238E27FC236}">
                            <a16:creationId xmlns:a16="http://schemas.microsoft.com/office/drawing/2014/main" id="{0DC3D6E1-C250-495A-8BC7-26E9FC149FF2}"/>
                          </a:ext>
                        </a:extLst>
                      </p:cNvPr>
                      <p:cNvPicPr>
                        <a:picLocks noChangeAspect="1" noChangeArrowheads="1"/>
                      </p:cNvPicPr>
                      <p:nvPr/>
                    </p:nvPicPr>
                    <p:blipFill>
                      <a:blip r:embed="rId6"/>
                      <a:srcRect/>
                      <a:stretch>
                        <a:fillRect/>
                      </a:stretch>
                    </p:blipFill>
                    <p:spPr bwMode="auto">
                      <a:xfrm>
                        <a:off x="2524823" y="1594057"/>
                        <a:ext cx="7559675" cy="98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Line 15">
            <a:extLst>
              <a:ext uri="{FF2B5EF4-FFF2-40B4-BE49-F238E27FC236}">
                <a16:creationId xmlns:a16="http://schemas.microsoft.com/office/drawing/2014/main" id="{1DE8AC9B-A076-41FB-9DB0-954C3DAA9EDA}"/>
              </a:ext>
            </a:extLst>
          </p:cNvPr>
          <p:cNvSpPr>
            <a:spLocks noChangeShapeType="1"/>
          </p:cNvSpPr>
          <p:nvPr/>
        </p:nvSpPr>
        <p:spPr bwMode="auto">
          <a:xfrm>
            <a:off x="3236161" y="2602603"/>
            <a:ext cx="273685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fontAlgn="auto">
              <a:spcBef>
                <a:spcPts val="0"/>
              </a:spcBef>
              <a:spcAft>
                <a:spcPts val="0"/>
              </a:spcAft>
            </a:pPr>
            <a:endParaRPr lang="zh-CN" altLang="en-US">
              <a:solidFill>
                <a:srgbClr val="000000"/>
              </a:solidFill>
              <a:latin typeface="Arial Narrow"/>
              <a:ea typeface="楷体_GB2312"/>
            </a:endParaRPr>
          </a:p>
        </p:txBody>
      </p:sp>
      <p:graphicFrame>
        <p:nvGraphicFramePr>
          <p:cNvPr id="11" name="Object 11">
            <a:extLst>
              <a:ext uri="{FF2B5EF4-FFF2-40B4-BE49-F238E27FC236}">
                <a16:creationId xmlns:a16="http://schemas.microsoft.com/office/drawing/2014/main" id="{3E33EC44-BCCA-4C0B-BE28-E8104E1878CD}"/>
              </a:ext>
            </a:extLst>
          </p:cNvPr>
          <p:cNvGraphicFramePr>
            <a:graphicFrameLocks noChangeAspect="1"/>
          </p:cNvGraphicFramePr>
          <p:nvPr/>
        </p:nvGraphicFramePr>
        <p:xfrm>
          <a:off x="2524823" y="748265"/>
          <a:ext cx="4059917" cy="520355"/>
        </p:xfrm>
        <a:graphic>
          <a:graphicData uri="http://schemas.openxmlformats.org/presentationml/2006/ole">
            <mc:AlternateContent xmlns:mc="http://schemas.openxmlformats.org/markup-compatibility/2006">
              <mc:Choice xmlns:v="urn:schemas-microsoft-com:vml" Requires="v">
                <p:oleObj spid="_x0000_s34892" name="Equation" r:id="rId7" imgW="1790640" imgH="228600" progId="Equation.DSMT4">
                  <p:embed/>
                </p:oleObj>
              </mc:Choice>
              <mc:Fallback>
                <p:oleObj name="Equation" r:id="rId7" imgW="1790640" imgH="228600" progId="Equation.DSMT4">
                  <p:embed/>
                  <p:pic>
                    <p:nvPicPr>
                      <p:cNvPr id="11" name="Object 11">
                        <a:extLst>
                          <a:ext uri="{FF2B5EF4-FFF2-40B4-BE49-F238E27FC236}">
                            <a16:creationId xmlns:a16="http://schemas.microsoft.com/office/drawing/2014/main" id="{3E33EC44-BCCA-4C0B-BE28-E8104E1878CD}"/>
                          </a:ext>
                        </a:extLst>
                      </p:cNvPr>
                      <p:cNvPicPr>
                        <a:picLocks noChangeAspect="1" noChangeArrowheads="1"/>
                      </p:cNvPicPr>
                      <p:nvPr/>
                    </p:nvPicPr>
                    <p:blipFill>
                      <a:blip r:embed="rId8"/>
                      <a:srcRect/>
                      <a:stretch>
                        <a:fillRect/>
                      </a:stretch>
                    </p:blipFill>
                    <p:spPr bwMode="auto">
                      <a:xfrm>
                        <a:off x="2524823" y="748265"/>
                        <a:ext cx="4059917" cy="520355"/>
                      </a:xfrm>
                      <a:prstGeom prst="rect">
                        <a:avLst/>
                      </a:prstGeom>
                      <a:noFill/>
                      <a:ln>
                        <a:noFill/>
                      </a:ln>
                    </p:spPr>
                  </p:pic>
                </p:oleObj>
              </mc:Fallback>
            </mc:AlternateContent>
          </a:graphicData>
        </a:graphic>
      </p:graphicFrame>
      <p:sp>
        <p:nvSpPr>
          <p:cNvPr id="12" name="左大括号 11">
            <a:extLst>
              <a:ext uri="{FF2B5EF4-FFF2-40B4-BE49-F238E27FC236}">
                <a16:creationId xmlns:a16="http://schemas.microsoft.com/office/drawing/2014/main" id="{BB7F23E4-4027-40A5-984C-E3953BE1755D}"/>
              </a:ext>
            </a:extLst>
          </p:cNvPr>
          <p:cNvSpPr/>
          <p:nvPr/>
        </p:nvSpPr>
        <p:spPr bwMode="auto">
          <a:xfrm>
            <a:off x="2095853" y="1040020"/>
            <a:ext cx="347869" cy="1063483"/>
          </a:xfrm>
          <a:prstGeom prst="leftBrace">
            <a:avLst/>
          </a:prstGeom>
          <a:solidFill>
            <a:srgbClr val="A3B2C1"/>
          </a:solidFill>
          <a:ln w="9525" cap="flat" cmpd="sng" algn="ctr">
            <a:solidFill>
              <a:srgbClr val="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pitchFamily="34" charset="0"/>
              <a:ea typeface="宋体" pitchFamily="2" charset="-122"/>
            </a:endParaRPr>
          </a:p>
        </p:txBody>
      </p:sp>
      <p:sp>
        <p:nvSpPr>
          <p:cNvPr id="13" name="Line 15">
            <a:extLst>
              <a:ext uri="{FF2B5EF4-FFF2-40B4-BE49-F238E27FC236}">
                <a16:creationId xmlns:a16="http://schemas.microsoft.com/office/drawing/2014/main" id="{009DC106-62E4-48DA-8612-B6FE5051937E}"/>
              </a:ext>
            </a:extLst>
          </p:cNvPr>
          <p:cNvSpPr>
            <a:spLocks noChangeShapeType="1"/>
          </p:cNvSpPr>
          <p:nvPr/>
        </p:nvSpPr>
        <p:spPr bwMode="auto">
          <a:xfrm>
            <a:off x="6584740" y="2602603"/>
            <a:ext cx="309888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457200" fontAlgn="auto">
              <a:spcBef>
                <a:spcPts val="0"/>
              </a:spcBef>
              <a:spcAft>
                <a:spcPts val="0"/>
              </a:spcAft>
            </a:pPr>
            <a:endParaRPr lang="zh-CN" altLang="en-US">
              <a:solidFill>
                <a:srgbClr val="000000"/>
              </a:solidFill>
              <a:latin typeface="Arial Narrow"/>
              <a:ea typeface="楷体_GB2312"/>
            </a:endParaRPr>
          </a:p>
        </p:txBody>
      </p:sp>
      <p:cxnSp>
        <p:nvCxnSpPr>
          <p:cNvPr id="14" name="直接箭头连接符 13">
            <a:extLst>
              <a:ext uri="{FF2B5EF4-FFF2-40B4-BE49-F238E27FC236}">
                <a16:creationId xmlns:a16="http://schemas.microsoft.com/office/drawing/2014/main" id="{75DA65D7-9B03-4090-AC8E-3264126085C2}"/>
              </a:ext>
            </a:extLst>
          </p:cNvPr>
          <p:cNvCxnSpPr/>
          <p:nvPr/>
        </p:nvCxnSpPr>
        <p:spPr bwMode="auto">
          <a:xfrm>
            <a:off x="4878809" y="1268620"/>
            <a:ext cx="0" cy="397565"/>
          </a:xfrm>
          <a:prstGeom prst="straightConnector1">
            <a:avLst/>
          </a:prstGeom>
          <a:solidFill>
            <a:srgbClr val="A3B2C1"/>
          </a:solidFill>
          <a:ln w="19050" cap="flat" cmpd="sng" algn="ctr">
            <a:solidFill>
              <a:srgbClr val="C00000"/>
            </a:solidFill>
            <a:prstDash val="solid"/>
            <a:round/>
            <a:headEnd type="none" w="med" len="med"/>
            <a:tailEnd type="triangle"/>
          </a:ln>
          <a:effectLst/>
        </p:spPr>
      </p:cxnSp>
      <p:cxnSp>
        <p:nvCxnSpPr>
          <p:cNvPr id="15" name="直接箭头连接符 14">
            <a:extLst>
              <a:ext uri="{FF2B5EF4-FFF2-40B4-BE49-F238E27FC236}">
                <a16:creationId xmlns:a16="http://schemas.microsoft.com/office/drawing/2014/main" id="{5D723B4F-E1D8-4A16-89A2-EF1ABF5B3EF0}"/>
              </a:ext>
            </a:extLst>
          </p:cNvPr>
          <p:cNvCxnSpPr>
            <a:cxnSpLocks/>
          </p:cNvCxnSpPr>
          <p:nvPr/>
        </p:nvCxnSpPr>
        <p:spPr bwMode="auto">
          <a:xfrm>
            <a:off x="5966385" y="1268620"/>
            <a:ext cx="1287876" cy="325437"/>
          </a:xfrm>
          <a:prstGeom prst="straightConnector1">
            <a:avLst/>
          </a:prstGeom>
          <a:solidFill>
            <a:srgbClr val="A3B2C1"/>
          </a:solidFill>
          <a:ln w="19050" cap="flat" cmpd="sng" algn="ctr">
            <a:solidFill>
              <a:srgbClr val="C00000"/>
            </a:solidFill>
            <a:prstDash val="solid"/>
            <a:round/>
            <a:headEnd type="none" w="med" len="med"/>
            <a:tailEnd type="triangle"/>
          </a:ln>
          <a:effectLst/>
        </p:spPr>
      </p:cxnSp>
      <p:graphicFrame>
        <p:nvGraphicFramePr>
          <p:cNvPr id="16" name="Object 6">
            <a:extLst>
              <a:ext uri="{FF2B5EF4-FFF2-40B4-BE49-F238E27FC236}">
                <a16:creationId xmlns:a16="http://schemas.microsoft.com/office/drawing/2014/main" id="{141CF3DB-CBD8-4850-9807-C30778E00AB3}"/>
              </a:ext>
            </a:extLst>
          </p:cNvPr>
          <p:cNvGraphicFramePr>
            <a:graphicFrameLocks noChangeAspect="1"/>
          </p:cNvGraphicFramePr>
          <p:nvPr/>
        </p:nvGraphicFramePr>
        <p:xfrm>
          <a:off x="1699059" y="3272371"/>
          <a:ext cx="7534275" cy="962025"/>
        </p:xfrm>
        <a:graphic>
          <a:graphicData uri="http://schemas.openxmlformats.org/presentationml/2006/ole">
            <mc:AlternateContent xmlns:mc="http://schemas.openxmlformats.org/markup-compatibility/2006">
              <mc:Choice xmlns:v="urn:schemas-microsoft-com:vml" Requires="v">
                <p:oleObj spid="_x0000_s34893" name="Equation" r:id="rId9" imgW="3288960" imgH="419040" progId="Equation.DSMT4">
                  <p:embed/>
                </p:oleObj>
              </mc:Choice>
              <mc:Fallback>
                <p:oleObj name="Equation" r:id="rId9" imgW="3288960" imgH="419040" progId="Equation.DSMT4">
                  <p:embed/>
                  <p:pic>
                    <p:nvPicPr>
                      <p:cNvPr id="16" name="Object 6">
                        <a:extLst>
                          <a:ext uri="{FF2B5EF4-FFF2-40B4-BE49-F238E27FC236}">
                            <a16:creationId xmlns:a16="http://schemas.microsoft.com/office/drawing/2014/main" id="{141CF3DB-CBD8-4850-9807-C30778E00AB3}"/>
                          </a:ext>
                        </a:extLst>
                      </p:cNvPr>
                      <p:cNvPicPr>
                        <a:picLocks noChangeAspect="1" noChangeArrowheads="1"/>
                      </p:cNvPicPr>
                      <p:nvPr/>
                    </p:nvPicPr>
                    <p:blipFill>
                      <a:blip r:embed="rId10"/>
                      <a:srcRect/>
                      <a:stretch>
                        <a:fillRect/>
                      </a:stretch>
                    </p:blipFill>
                    <p:spPr bwMode="auto">
                      <a:xfrm>
                        <a:off x="1699059" y="3272371"/>
                        <a:ext cx="753427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矩形 16">
            <a:extLst>
              <a:ext uri="{FF2B5EF4-FFF2-40B4-BE49-F238E27FC236}">
                <a16:creationId xmlns:a16="http://schemas.microsoft.com/office/drawing/2014/main" id="{42EF90C3-2555-4BC9-80A3-0338A340A785}"/>
              </a:ext>
            </a:extLst>
          </p:cNvPr>
          <p:cNvSpPr/>
          <p:nvPr/>
        </p:nvSpPr>
        <p:spPr>
          <a:xfrm>
            <a:off x="4324811" y="378933"/>
            <a:ext cx="1107996" cy="369332"/>
          </a:xfrm>
          <a:prstGeom prst="rect">
            <a:avLst/>
          </a:prstGeom>
        </p:spPr>
        <p:txBody>
          <a:bodyPr wrap="none">
            <a:spAutoFit/>
          </a:bodyPr>
          <a:lstStyle/>
          <a:p>
            <a:pPr defTabSz="457200" fontAlgn="auto">
              <a:spcBef>
                <a:spcPts val="0"/>
              </a:spcBef>
              <a:spcAft>
                <a:spcPts val="0"/>
              </a:spcAft>
            </a:pPr>
            <a:r>
              <a:rPr lang="zh-CN" altLang="en-US" b="1" dirty="0">
                <a:solidFill>
                  <a:srgbClr val="C00000"/>
                </a:solidFill>
                <a:latin typeface="Arial Narrow"/>
                <a:ea typeface="楷体_GB2312"/>
              </a:rPr>
              <a:t>共模增益</a:t>
            </a:r>
          </a:p>
        </p:txBody>
      </p:sp>
      <p:sp>
        <p:nvSpPr>
          <p:cNvPr id="18" name="矩形 17">
            <a:extLst>
              <a:ext uri="{FF2B5EF4-FFF2-40B4-BE49-F238E27FC236}">
                <a16:creationId xmlns:a16="http://schemas.microsoft.com/office/drawing/2014/main" id="{FE795A17-2299-4F4D-8246-9531B780ECA3}"/>
              </a:ext>
            </a:extLst>
          </p:cNvPr>
          <p:cNvSpPr/>
          <p:nvPr/>
        </p:nvSpPr>
        <p:spPr>
          <a:xfrm>
            <a:off x="5555252" y="454445"/>
            <a:ext cx="1114408" cy="369332"/>
          </a:xfrm>
          <a:prstGeom prst="rect">
            <a:avLst/>
          </a:prstGeom>
        </p:spPr>
        <p:txBody>
          <a:bodyPr wrap="none">
            <a:spAutoFit/>
          </a:bodyPr>
          <a:lstStyle/>
          <a:p>
            <a:pPr defTabSz="457200" fontAlgn="auto">
              <a:spcBef>
                <a:spcPts val="0"/>
              </a:spcBef>
              <a:spcAft>
                <a:spcPts val="0"/>
              </a:spcAft>
            </a:pPr>
            <a:r>
              <a:rPr lang="zh-CN" altLang="en-US" b="1" dirty="0">
                <a:solidFill>
                  <a:srgbClr val="C00000"/>
                </a:solidFill>
                <a:latin typeface="Arial Narrow"/>
                <a:ea typeface="楷体_GB2312"/>
              </a:rPr>
              <a:t>差模增益</a:t>
            </a:r>
          </a:p>
        </p:txBody>
      </p:sp>
      <p:sp>
        <p:nvSpPr>
          <p:cNvPr id="19" name="矩形 18">
            <a:extLst>
              <a:ext uri="{FF2B5EF4-FFF2-40B4-BE49-F238E27FC236}">
                <a16:creationId xmlns:a16="http://schemas.microsoft.com/office/drawing/2014/main" id="{3A36E004-0417-4690-AE2B-2700CC36977A}"/>
              </a:ext>
            </a:extLst>
          </p:cNvPr>
          <p:cNvSpPr/>
          <p:nvPr/>
        </p:nvSpPr>
        <p:spPr>
          <a:xfrm>
            <a:off x="1315907" y="5033110"/>
            <a:ext cx="7099300" cy="461665"/>
          </a:xfrm>
          <a:prstGeom prst="rect">
            <a:avLst/>
          </a:prstGeom>
        </p:spPr>
        <p:txBody>
          <a:bodyPr wrap="square">
            <a:spAutoFit/>
          </a:bodyPr>
          <a:lstStyle/>
          <a:p>
            <a:pPr defTabSz="457200" fontAlgn="auto">
              <a:spcBef>
                <a:spcPts val="0"/>
              </a:spcBef>
              <a:spcAft>
                <a:spcPts val="0"/>
              </a:spcAft>
            </a:pPr>
            <a:r>
              <a:rPr lang="zh-CN" altLang="en-US" sz="2400" kern="0" dirty="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共模抑制比为：</a:t>
            </a:r>
          </a:p>
        </p:txBody>
      </p:sp>
    </p:spTree>
    <p:extLst>
      <p:ext uri="{BB962C8B-B14F-4D97-AF65-F5344CB8AC3E}">
        <p14:creationId xmlns:p14="http://schemas.microsoft.com/office/powerpoint/2010/main" val="388976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43778DD4-E4E2-4D3D-AA3E-5AC54B907070}"/>
              </a:ext>
            </a:extLst>
          </p:cNvPr>
          <p:cNvSpPr>
            <a:spLocks noChangeArrowheads="1"/>
          </p:cNvSpPr>
          <p:nvPr/>
        </p:nvSpPr>
        <p:spPr bwMode="auto">
          <a:xfrm>
            <a:off x="7290945" y="3213907"/>
            <a:ext cx="4635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nSpc>
                <a:spcPct val="120000"/>
              </a:lnSpc>
              <a:spcBef>
                <a:spcPct val="30000"/>
              </a:spcBef>
              <a:buChar char="•"/>
              <a:defRPr sz="2400">
                <a:solidFill>
                  <a:srgbClr val="0000FF"/>
                </a:solidFill>
                <a:latin typeface="Times New Roman" panose="02020603050405020304" pitchFamily="18" charset="0"/>
                <a:ea typeface="黑体" panose="02010609060101010101" pitchFamily="49" charset="-122"/>
              </a:defRPr>
            </a:lvl1pPr>
            <a:lvl2pPr marL="742950" indent="-285750">
              <a:lnSpc>
                <a:spcPct val="120000"/>
              </a:lnSpc>
              <a:spcBef>
                <a:spcPct val="30000"/>
              </a:spcBef>
              <a:buChar char="–"/>
              <a:defRPr sz="2400" b="1">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buFont typeface="Wingdings" panose="05000000000000000000" pitchFamily="2" charset="2"/>
              <a:buChar char="ü"/>
              <a:defRPr sz="2000" b="1">
                <a:solidFill>
                  <a:schemeClr val="tx1"/>
                </a:solidFill>
                <a:latin typeface="Times New Roman" panose="02020603050405020304" pitchFamily="18" charset="0"/>
                <a:ea typeface="楷体_GB2312" panose="02010609030101010101" pitchFamily="49"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defTabSz="457200" fontAlgn="auto">
              <a:lnSpc>
                <a:spcPct val="100000"/>
              </a:lnSpc>
              <a:spcBef>
                <a:spcPct val="0"/>
              </a:spcBef>
              <a:spcAft>
                <a:spcPts val="0"/>
              </a:spcAft>
              <a:buFontTx/>
              <a:buNone/>
            </a:pPr>
            <a:r>
              <a:rPr lang="en-US" altLang="zh-CN" sz="1000">
                <a:solidFill>
                  <a:srgbClr val="000000"/>
                </a:solidFill>
                <a:latin typeface="Arial" panose="020B0604020202020204" pitchFamily="34" charset="0"/>
                <a:ea typeface="宋体" panose="02010600030101010101" pitchFamily="2" charset="-122"/>
              </a:rPr>
              <a:t>        </a:t>
            </a:r>
            <a:endParaRPr lang="en-US" altLang="zh-CN" sz="1800">
              <a:solidFill>
                <a:srgbClr val="000000"/>
              </a:solidFill>
              <a:latin typeface="Arial" panose="020B0604020202020204" pitchFamily="34" charset="0"/>
              <a:ea typeface="宋体" panose="02010600030101010101" pitchFamily="2" charset="-122"/>
            </a:endParaRPr>
          </a:p>
        </p:txBody>
      </p:sp>
      <p:graphicFrame>
        <p:nvGraphicFramePr>
          <p:cNvPr id="4" name="Object 6">
            <a:extLst>
              <a:ext uri="{FF2B5EF4-FFF2-40B4-BE49-F238E27FC236}">
                <a16:creationId xmlns:a16="http://schemas.microsoft.com/office/drawing/2014/main" id="{8FE7A630-8C46-41A5-B101-A959D8DC15C1}"/>
              </a:ext>
            </a:extLst>
          </p:cNvPr>
          <p:cNvGraphicFramePr>
            <a:graphicFrameLocks noChangeAspect="1"/>
          </p:cNvGraphicFramePr>
          <p:nvPr/>
        </p:nvGraphicFramePr>
        <p:xfrm>
          <a:off x="3491020" y="2798768"/>
          <a:ext cx="3548062" cy="874712"/>
        </p:xfrm>
        <a:graphic>
          <a:graphicData uri="http://schemas.openxmlformats.org/presentationml/2006/ole">
            <mc:AlternateContent xmlns:mc="http://schemas.openxmlformats.org/markup-compatibility/2006">
              <mc:Choice xmlns:v="urn:schemas-microsoft-com:vml" Requires="v">
                <p:oleObj spid="_x0000_s35932" name="Equation" r:id="rId3" imgW="1549080" imgH="380880" progId="Equation.DSMT4">
                  <p:embed/>
                </p:oleObj>
              </mc:Choice>
              <mc:Fallback>
                <p:oleObj name="Equation" r:id="rId3" imgW="1549080" imgH="380880" progId="Equation.DSMT4">
                  <p:embed/>
                  <p:pic>
                    <p:nvPicPr>
                      <p:cNvPr id="4" name="Object 6">
                        <a:extLst>
                          <a:ext uri="{FF2B5EF4-FFF2-40B4-BE49-F238E27FC236}">
                            <a16:creationId xmlns:a16="http://schemas.microsoft.com/office/drawing/2014/main" id="{8FE7A630-8C46-41A5-B101-A959D8DC15C1}"/>
                          </a:ext>
                        </a:extLst>
                      </p:cNvPr>
                      <p:cNvPicPr>
                        <a:picLocks noChangeAspect="1" noChangeArrowheads="1"/>
                      </p:cNvPicPr>
                      <p:nvPr/>
                    </p:nvPicPr>
                    <p:blipFill>
                      <a:blip r:embed="rId4"/>
                      <a:srcRect/>
                      <a:stretch>
                        <a:fillRect/>
                      </a:stretch>
                    </p:blipFill>
                    <p:spPr bwMode="auto">
                      <a:xfrm>
                        <a:off x="3491020" y="2798768"/>
                        <a:ext cx="3548062" cy="87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矩形 5">
            <a:extLst>
              <a:ext uri="{FF2B5EF4-FFF2-40B4-BE49-F238E27FC236}">
                <a16:creationId xmlns:a16="http://schemas.microsoft.com/office/drawing/2014/main" id="{EE0ED67A-4EA5-40C0-9C3B-D9F73829C244}"/>
              </a:ext>
            </a:extLst>
          </p:cNvPr>
          <p:cNvSpPr/>
          <p:nvPr/>
        </p:nvSpPr>
        <p:spPr>
          <a:xfrm>
            <a:off x="1413621" y="3884797"/>
            <a:ext cx="7099300" cy="400110"/>
          </a:xfrm>
          <a:prstGeom prst="rect">
            <a:avLst/>
          </a:prstGeom>
        </p:spPr>
        <p:txBody>
          <a:bodyPr wrap="square">
            <a:spAutoFit/>
          </a:bodyPr>
          <a:lstStyle/>
          <a:p>
            <a:pPr defTabSz="457200" fontAlgn="auto">
              <a:spcBef>
                <a:spcPts val="0"/>
              </a:spcBef>
              <a:spcAft>
                <a:spcPts val="0"/>
              </a:spcAft>
            </a:pPr>
            <a:r>
              <a:rPr lang="zh-CN" altLang="en-US" sz="2000" b="1" kern="0"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得到：</a:t>
            </a:r>
          </a:p>
        </p:txBody>
      </p:sp>
      <p:grpSp>
        <p:nvGrpSpPr>
          <p:cNvPr id="7" name="组合 6">
            <a:extLst>
              <a:ext uri="{FF2B5EF4-FFF2-40B4-BE49-F238E27FC236}">
                <a16:creationId xmlns:a16="http://schemas.microsoft.com/office/drawing/2014/main" id="{4E491141-7991-43C3-8EE4-03FCC340AAB9}"/>
              </a:ext>
            </a:extLst>
          </p:cNvPr>
          <p:cNvGrpSpPr/>
          <p:nvPr/>
        </p:nvGrpSpPr>
        <p:grpSpPr>
          <a:xfrm>
            <a:off x="7754495" y="4641019"/>
            <a:ext cx="2151162" cy="781158"/>
            <a:chOff x="7157559" y="3569470"/>
            <a:chExt cx="2151162" cy="781158"/>
          </a:xfrm>
        </p:grpSpPr>
        <p:sp>
          <p:nvSpPr>
            <p:cNvPr id="8" name="矩形: 圆角 7">
              <a:extLst>
                <a:ext uri="{FF2B5EF4-FFF2-40B4-BE49-F238E27FC236}">
                  <a16:creationId xmlns:a16="http://schemas.microsoft.com/office/drawing/2014/main" id="{FB7F6915-F9BD-488B-A32B-0DEB5DAAD679}"/>
                </a:ext>
              </a:extLst>
            </p:cNvPr>
            <p:cNvSpPr/>
            <p:nvPr/>
          </p:nvSpPr>
          <p:spPr bwMode="auto">
            <a:xfrm>
              <a:off x="7157559" y="3569470"/>
              <a:ext cx="2151162" cy="781158"/>
            </a:xfrm>
            <a:prstGeom prst="roundRect">
              <a:avLst/>
            </a:prstGeom>
            <a:noFill/>
            <a:ln w="38100" cap="flat" cmpd="sng" algn="ctr">
              <a:solidFill>
                <a:srgbClr val="C00000"/>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pitchFamily="34" charset="0"/>
                <a:ea typeface="宋体" pitchFamily="2" charset="-122"/>
                <a:cs typeface="+mn-cs"/>
              </a:endParaRPr>
            </a:p>
          </p:txBody>
        </p:sp>
        <p:graphicFrame>
          <p:nvGraphicFramePr>
            <p:cNvPr id="9" name="Object 8">
              <a:extLst>
                <a:ext uri="{FF2B5EF4-FFF2-40B4-BE49-F238E27FC236}">
                  <a16:creationId xmlns:a16="http://schemas.microsoft.com/office/drawing/2014/main" id="{398D4B07-5235-4B7F-822B-D6B866ADF1D9}"/>
                </a:ext>
              </a:extLst>
            </p:cNvPr>
            <p:cNvGraphicFramePr>
              <a:graphicFrameLocks noChangeAspect="1"/>
            </p:cNvGraphicFramePr>
            <p:nvPr/>
          </p:nvGraphicFramePr>
          <p:xfrm>
            <a:off x="7185390" y="3736217"/>
            <a:ext cx="2095500" cy="444500"/>
          </p:xfrm>
          <a:graphic>
            <a:graphicData uri="http://schemas.openxmlformats.org/presentationml/2006/ole">
              <mc:AlternateContent xmlns:mc="http://schemas.openxmlformats.org/markup-compatibility/2006">
                <mc:Choice xmlns:v="urn:schemas-microsoft-com:vml" Requires="v">
                  <p:oleObj spid="_x0000_s35933" name="Equation" r:id="rId5" imgW="901440" imgH="190440" progId="Equation.DSMT4">
                    <p:embed/>
                  </p:oleObj>
                </mc:Choice>
                <mc:Fallback>
                  <p:oleObj name="Equation" r:id="rId5" imgW="901440" imgH="190440" progId="Equation.DSMT4">
                    <p:embed/>
                    <p:pic>
                      <p:nvPicPr>
                        <p:cNvPr id="9" name="Object 8">
                          <a:extLst>
                            <a:ext uri="{FF2B5EF4-FFF2-40B4-BE49-F238E27FC236}">
                              <a16:creationId xmlns:a16="http://schemas.microsoft.com/office/drawing/2014/main" id="{398D4B07-5235-4B7F-822B-D6B866ADF1D9}"/>
                            </a:ext>
                          </a:extLst>
                        </p:cNvPr>
                        <p:cNvPicPr>
                          <a:picLocks noChangeAspect="1" noChangeArrowheads="1"/>
                        </p:cNvPicPr>
                        <p:nvPr/>
                      </p:nvPicPr>
                      <p:blipFill>
                        <a:blip r:embed="rId6"/>
                        <a:srcRect/>
                        <a:stretch>
                          <a:fillRect/>
                        </a:stretch>
                      </p:blipFill>
                      <p:spPr bwMode="auto">
                        <a:xfrm>
                          <a:off x="7185390" y="3736217"/>
                          <a:ext cx="2095500" cy="444500"/>
                        </a:xfrm>
                        <a:prstGeom prst="rect">
                          <a:avLst/>
                        </a:prstGeom>
                        <a:noFill/>
                        <a:ln w="9525">
                          <a:noFill/>
                          <a:miter lim="800000"/>
                          <a:headEnd/>
                          <a:tailEnd/>
                        </a:ln>
                      </p:spPr>
                    </p:pic>
                  </p:oleObj>
                </mc:Fallback>
              </mc:AlternateContent>
            </a:graphicData>
          </a:graphic>
        </p:graphicFrame>
      </p:grpSp>
      <p:sp>
        <p:nvSpPr>
          <p:cNvPr id="11" name="矩形: 圆角 10">
            <a:extLst>
              <a:ext uri="{FF2B5EF4-FFF2-40B4-BE49-F238E27FC236}">
                <a16:creationId xmlns:a16="http://schemas.microsoft.com/office/drawing/2014/main" id="{8D30B0D7-DE35-423E-830A-1B10723DB0DC}"/>
              </a:ext>
            </a:extLst>
          </p:cNvPr>
          <p:cNvSpPr/>
          <p:nvPr/>
        </p:nvSpPr>
        <p:spPr bwMode="auto">
          <a:xfrm>
            <a:off x="2286343" y="5373832"/>
            <a:ext cx="3999179" cy="924328"/>
          </a:xfrm>
          <a:prstGeom prst="roundRect">
            <a:avLst/>
          </a:prstGeom>
          <a:solidFill>
            <a:srgbClr val="CED5DD"/>
          </a:solidFill>
          <a:ln w="38100" cap="flat" cmpd="sng" algn="ctr">
            <a:solidFill>
              <a:srgbClr val="FFFFFF"/>
            </a:solidFill>
            <a:prstDash val="solid"/>
            <a:headEnd type="none" w="med" len="med"/>
            <a:tailEnd type="none" w="med" len="med"/>
          </a:ln>
          <a:effectLst>
            <a:outerShdw blurRad="40000" dist="20000" dir="5400000" rotWithShape="0">
              <a:srgbClr val="000000">
                <a:alpha val="38000"/>
              </a:srgbClr>
            </a:outerShdw>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1" i="0" u="none" strike="noStrike" kern="0" cap="none" spc="0" normalizeH="0" baseline="0" noProof="0">
              <a:ln>
                <a:noFill/>
              </a:ln>
              <a:solidFill>
                <a:srgbClr val="000000"/>
              </a:solidFill>
              <a:effectLst/>
              <a:uLnTx/>
              <a:uFillTx/>
              <a:latin typeface="Arial Narrow" pitchFamily="34" charset="0"/>
              <a:ea typeface="宋体" pitchFamily="2" charset="-122"/>
              <a:cs typeface="+mn-cs"/>
            </a:endParaRPr>
          </a:p>
        </p:txBody>
      </p:sp>
      <p:graphicFrame>
        <p:nvGraphicFramePr>
          <p:cNvPr id="12" name="Object 6">
            <a:extLst>
              <a:ext uri="{FF2B5EF4-FFF2-40B4-BE49-F238E27FC236}">
                <a16:creationId xmlns:a16="http://schemas.microsoft.com/office/drawing/2014/main" id="{69FED5C1-95CC-4561-8738-75BC9FF9D3DF}"/>
              </a:ext>
            </a:extLst>
          </p:cNvPr>
          <p:cNvGraphicFramePr>
            <a:graphicFrameLocks noChangeAspect="1"/>
          </p:cNvGraphicFramePr>
          <p:nvPr/>
        </p:nvGraphicFramePr>
        <p:xfrm>
          <a:off x="2376967" y="5425194"/>
          <a:ext cx="3808413" cy="873125"/>
        </p:xfrm>
        <a:graphic>
          <a:graphicData uri="http://schemas.openxmlformats.org/presentationml/2006/ole">
            <mc:AlternateContent xmlns:mc="http://schemas.openxmlformats.org/markup-compatibility/2006">
              <mc:Choice xmlns:v="urn:schemas-microsoft-com:vml" Requires="v">
                <p:oleObj spid="_x0000_s35934" name="Equation" r:id="rId7" imgW="1663560" imgH="380880" progId="Equation.DSMT4">
                  <p:embed/>
                </p:oleObj>
              </mc:Choice>
              <mc:Fallback>
                <p:oleObj name="Equation" r:id="rId7" imgW="1663560" imgH="380880" progId="Equation.DSMT4">
                  <p:embed/>
                  <p:pic>
                    <p:nvPicPr>
                      <p:cNvPr id="12" name="Object 6">
                        <a:extLst>
                          <a:ext uri="{FF2B5EF4-FFF2-40B4-BE49-F238E27FC236}">
                            <a16:creationId xmlns:a16="http://schemas.microsoft.com/office/drawing/2014/main" id="{69FED5C1-95CC-4561-8738-75BC9FF9D3DF}"/>
                          </a:ext>
                        </a:extLst>
                      </p:cNvPr>
                      <p:cNvPicPr>
                        <a:picLocks noChangeAspect="1" noChangeArrowheads="1"/>
                      </p:cNvPicPr>
                      <p:nvPr/>
                    </p:nvPicPr>
                    <p:blipFill>
                      <a:blip r:embed="rId8"/>
                      <a:srcRect/>
                      <a:stretch>
                        <a:fillRect/>
                      </a:stretch>
                    </p:blipFill>
                    <p:spPr bwMode="auto">
                      <a:xfrm>
                        <a:off x="2376967" y="5425194"/>
                        <a:ext cx="3808413"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7">
            <a:extLst>
              <a:ext uri="{FF2B5EF4-FFF2-40B4-BE49-F238E27FC236}">
                <a16:creationId xmlns:a16="http://schemas.microsoft.com/office/drawing/2014/main" id="{E1761202-100C-4AA3-B3D8-488B668EBE75}"/>
              </a:ext>
            </a:extLst>
          </p:cNvPr>
          <p:cNvGraphicFramePr>
            <a:graphicFrameLocks noChangeAspect="1"/>
          </p:cNvGraphicFramePr>
          <p:nvPr/>
        </p:nvGraphicFramePr>
        <p:xfrm>
          <a:off x="2566449" y="3711932"/>
          <a:ext cx="1216025" cy="941388"/>
        </p:xfrm>
        <a:graphic>
          <a:graphicData uri="http://schemas.openxmlformats.org/presentationml/2006/ole">
            <mc:AlternateContent xmlns:mc="http://schemas.openxmlformats.org/markup-compatibility/2006">
              <mc:Choice xmlns:v="urn:schemas-microsoft-com:vml" Requires="v">
                <p:oleObj spid="_x0000_s35935" name="Equation" r:id="rId9" imgW="482400" imgH="380880" progId="Equation.DSMT4">
                  <p:embed/>
                </p:oleObj>
              </mc:Choice>
              <mc:Fallback>
                <p:oleObj name="Equation" r:id="rId9" imgW="482400" imgH="380880" progId="Equation.DSMT4">
                  <p:embed/>
                  <p:pic>
                    <p:nvPicPr>
                      <p:cNvPr id="13" name="Object 7">
                        <a:extLst>
                          <a:ext uri="{FF2B5EF4-FFF2-40B4-BE49-F238E27FC236}">
                            <a16:creationId xmlns:a16="http://schemas.microsoft.com/office/drawing/2014/main" id="{E1761202-100C-4AA3-B3D8-488B668EBE75}"/>
                          </a:ext>
                        </a:extLst>
                      </p:cNvPr>
                      <p:cNvPicPr>
                        <a:picLocks noChangeAspect="1" noChangeArrowheads="1"/>
                      </p:cNvPicPr>
                      <p:nvPr/>
                    </p:nvPicPr>
                    <p:blipFill>
                      <a:blip r:embed="rId10"/>
                      <a:srcRect/>
                      <a:stretch>
                        <a:fillRect/>
                      </a:stretch>
                    </p:blipFill>
                    <p:spPr bwMode="auto">
                      <a:xfrm>
                        <a:off x="2566449" y="3711932"/>
                        <a:ext cx="121602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矩形 13">
            <a:extLst>
              <a:ext uri="{FF2B5EF4-FFF2-40B4-BE49-F238E27FC236}">
                <a16:creationId xmlns:a16="http://schemas.microsoft.com/office/drawing/2014/main" id="{C779D216-CCD2-4961-93CF-38860AB93433}"/>
              </a:ext>
            </a:extLst>
          </p:cNvPr>
          <p:cNvSpPr/>
          <p:nvPr/>
        </p:nvSpPr>
        <p:spPr>
          <a:xfrm>
            <a:off x="1173109" y="2085530"/>
            <a:ext cx="10024543" cy="495585"/>
          </a:xfrm>
          <a:prstGeom prst="rect">
            <a:avLst/>
          </a:prstGeom>
        </p:spPr>
        <p:txBody>
          <a:bodyPr wrap="square">
            <a:spAutoFit/>
          </a:bodyPr>
          <a:lstStyle/>
          <a:p>
            <a:pPr defTabSz="457200" fontAlgn="auto">
              <a:lnSpc>
                <a:spcPct val="150000"/>
              </a:lnSpc>
              <a:spcBef>
                <a:spcPts val="0"/>
              </a:spcBef>
              <a:spcAft>
                <a:spcPts val="0"/>
              </a:spcAft>
            </a:pPr>
            <a:r>
              <a:rPr lang="zh-CN" altLang="en-US" sz="2000" b="1" kern="0"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为得到最大的共模抑制比，令</a:t>
            </a:r>
            <a:r>
              <a:rPr lang="en-US" altLang="zh-CN" sz="2000" b="1" kern="0" dirty="0" err="1">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a:t>
            </a:r>
            <a:r>
              <a:rPr lang="en-US" altLang="zh-CN" sz="2000" b="1" kern="0" baseline="-25000" dirty="0" err="1">
                <a:solidFill>
                  <a:srgbClr val="000066"/>
                </a:solidFill>
                <a:latin typeface="Times New Roman" panose="02020603050405020304" pitchFamily="18" charset="0"/>
                <a:ea typeface="楷体" panose="02010609060101010101" pitchFamily="49" charset="-122"/>
                <a:cs typeface="Times New Roman" panose="02020603050405020304" pitchFamily="18" charset="0"/>
              </a:rPr>
              <a:t>uc</a:t>
            </a:r>
            <a:r>
              <a:rPr lang="en-US" altLang="zh-CN" sz="2000" b="1" kern="0"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 = 0</a:t>
            </a:r>
            <a:r>
              <a:rPr lang="zh-CN" altLang="en-US" sz="2000" b="1" kern="0"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，即共模输入信号被完全抑制，此时</a:t>
            </a:r>
            <a:r>
              <a:rPr lang="en-US" altLang="zh-CN" sz="2000" b="1" kern="0"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CMRR=</a:t>
            </a:r>
            <a:r>
              <a:rPr lang="zh-CN" altLang="en-US" sz="2000" b="1" kern="0"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a:t>
            </a:r>
          </a:p>
        </p:txBody>
      </p:sp>
      <p:graphicFrame>
        <p:nvGraphicFramePr>
          <p:cNvPr id="15" name="Object 6">
            <a:extLst>
              <a:ext uri="{FF2B5EF4-FFF2-40B4-BE49-F238E27FC236}">
                <a16:creationId xmlns:a16="http://schemas.microsoft.com/office/drawing/2014/main" id="{C0B719C6-384B-4BA6-8D61-C59361D6B838}"/>
              </a:ext>
            </a:extLst>
          </p:cNvPr>
          <p:cNvGraphicFramePr>
            <a:graphicFrameLocks noChangeAspect="1"/>
          </p:cNvGraphicFramePr>
          <p:nvPr/>
        </p:nvGraphicFramePr>
        <p:xfrm>
          <a:off x="2693545" y="495669"/>
          <a:ext cx="4829175" cy="1662113"/>
        </p:xfrm>
        <a:graphic>
          <a:graphicData uri="http://schemas.openxmlformats.org/presentationml/2006/ole">
            <mc:AlternateContent xmlns:mc="http://schemas.openxmlformats.org/markup-compatibility/2006">
              <mc:Choice xmlns:v="urn:schemas-microsoft-com:vml" Requires="v">
                <p:oleObj spid="_x0000_s35936" name="Equation" r:id="rId11" imgW="2108160" imgH="723600" progId="Equation.DSMT4">
                  <p:embed/>
                </p:oleObj>
              </mc:Choice>
              <mc:Fallback>
                <p:oleObj name="Equation" r:id="rId11" imgW="2108160" imgH="723600" progId="Equation.DSMT4">
                  <p:embed/>
                  <p:pic>
                    <p:nvPicPr>
                      <p:cNvPr id="15" name="Object 6">
                        <a:extLst>
                          <a:ext uri="{FF2B5EF4-FFF2-40B4-BE49-F238E27FC236}">
                            <a16:creationId xmlns:a16="http://schemas.microsoft.com/office/drawing/2014/main" id="{C0B719C6-384B-4BA6-8D61-C59361D6B838}"/>
                          </a:ext>
                        </a:extLst>
                      </p:cNvPr>
                      <p:cNvPicPr>
                        <a:picLocks noChangeAspect="1" noChangeArrowheads="1"/>
                      </p:cNvPicPr>
                      <p:nvPr/>
                    </p:nvPicPr>
                    <p:blipFill>
                      <a:blip r:embed="rId12"/>
                      <a:srcRect/>
                      <a:stretch>
                        <a:fillRect/>
                      </a:stretch>
                    </p:blipFill>
                    <p:spPr bwMode="auto">
                      <a:xfrm>
                        <a:off x="2693545" y="495669"/>
                        <a:ext cx="482917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 name="矩形 15">
            <a:extLst>
              <a:ext uri="{FF2B5EF4-FFF2-40B4-BE49-F238E27FC236}">
                <a16:creationId xmlns:a16="http://schemas.microsoft.com/office/drawing/2014/main" id="{33FF2FF3-24E1-4FA8-921C-9D6960364313}"/>
              </a:ext>
            </a:extLst>
          </p:cNvPr>
          <p:cNvSpPr/>
          <p:nvPr/>
        </p:nvSpPr>
        <p:spPr>
          <a:xfrm>
            <a:off x="1337385" y="4743711"/>
            <a:ext cx="7099300" cy="400110"/>
          </a:xfrm>
          <a:prstGeom prst="rect">
            <a:avLst/>
          </a:prstGeom>
        </p:spPr>
        <p:txBody>
          <a:bodyPr wrap="square">
            <a:spAutoFit/>
          </a:bodyPr>
          <a:lstStyle/>
          <a:p>
            <a:pPr defTabSz="457200" fontAlgn="auto">
              <a:spcBef>
                <a:spcPts val="0"/>
              </a:spcBef>
              <a:spcAft>
                <a:spcPts val="0"/>
              </a:spcAft>
            </a:pPr>
            <a:r>
              <a:rPr lang="zh-CN" altLang="en-US" sz="2000" b="1" kern="0"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工程上为了减少器件品种和提高工艺性，常常使：</a:t>
            </a:r>
          </a:p>
        </p:txBody>
      </p:sp>
      <p:sp>
        <p:nvSpPr>
          <p:cNvPr id="17" name="矩形 16">
            <a:extLst>
              <a:ext uri="{FF2B5EF4-FFF2-40B4-BE49-F238E27FC236}">
                <a16:creationId xmlns:a16="http://schemas.microsoft.com/office/drawing/2014/main" id="{B11B3F4E-4F9E-4EA4-A25D-E323672B3EE9}"/>
              </a:ext>
            </a:extLst>
          </p:cNvPr>
          <p:cNvSpPr/>
          <p:nvPr/>
        </p:nvSpPr>
        <p:spPr>
          <a:xfrm>
            <a:off x="1337385" y="5422177"/>
            <a:ext cx="7099300" cy="400110"/>
          </a:xfrm>
          <a:prstGeom prst="rect">
            <a:avLst/>
          </a:prstGeom>
        </p:spPr>
        <p:txBody>
          <a:bodyPr wrap="square">
            <a:spAutoFit/>
          </a:bodyPr>
          <a:lstStyle/>
          <a:p>
            <a:pPr defTabSz="457200" fontAlgn="auto">
              <a:spcBef>
                <a:spcPts val="0"/>
              </a:spcBef>
              <a:spcAft>
                <a:spcPts val="0"/>
              </a:spcAft>
            </a:pPr>
            <a:r>
              <a:rPr lang="zh-CN" altLang="en-US" sz="2000" b="1" kern="0" dirty="0">
                <a:solidFill>
                  <a:srgbClr val="000066"/>
                </a:solidFill>
                <a:latin typeface="Times New Roman" panose="02020603050405020304" pitchFamily="18" charset="0"/>
                <a:ea typeface="楷体" panose="02010609060101010101" pitchFamily="49" charset="-122"/>
                <a:cs typeface="Times New Roman" panose="02020603050405020304" pitchFamily="18" charset="0"/>
              </a:rPr>
              <a:t>此时：</a:t>
            </a:r>
          </a:p>
        </p:txBody>
      </p:sp>
    </p:spTree>
    <p:extLst>
      <p:ext uri="{BB962C8B-B14F-4D97-AF65-F5344CB8AC3E}">
        <p14:creationId xmlns:p14="http://schemas.microsoft.com/office/powerpoint/2010/main" val="2933194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b="1" dirty="0">
                <a:latin typeface="微软雅黑" panose="020B0503020204020204" pitchFamily="34" charset="-122"/>
                <a:ea typeface="微软雅黑" panose="020B0503020204020204" pitchFamily="34" charset="-122"/>
              </a:rPr>
              <a:t>3.2 </a:t>
            </a:r>
            <a:r>
              <a:rPr lang="zh-CN" altLang="en-US" b="1" dirty="0">
                <a:latin typeface="微软雅黑" panose="020B0503020204020204" pitchFamily="34" charset="-122"/>
                <a:ea typeface="微软雅黑" panose="020B0503020204020204" pitchFamily="34" charset="-122"/>
              </a:rPr>
              <a:t>高共模抑制比放大电路</a:t>
            </a:r>
          </a:p>
        </p:txBody>
      </p:sp>
      <p:sp>
        <p:nvSpPr>
          <p:cNvPr id="2" name="内容占位符 1">
            <a:extLst>
              <a:ext uri="{FF2B5EF4-FFF2-40B4-BE49-F238E27FC236}">
                <a16:creationId xmlns:a16="http://schemas.microsoft.com/office/drawing/2014/main" id="{40A2D2A1-264B-4F17-8E8B-2AD5B06B29B5}"/>
              </a:ext>
            </a:extLst>
          </p:cNvPr>
          <p:cNvSpPr>
            <a:spLocks noGrp="1"/>
          </p:cNvSpPr>
          <p:nvPr>
            <p:ph idx="1"/>
          </p:nvPr>
        </p:nvSpPr>
        <p:spPr>
          <a:xfrm>
            <a:off x="4723060" y="2333496"/>
            <a:ext cx="7417778" cy="3168178"/>
          </a:xfrm>
        </p:spPr>
        <p:txBody>
          <a:bodyPr/>
          <a:lstStyle/>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3.2.1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双运放高共模抑制比放大电路</a:t>
            </a:r>
          </a:p>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3.2.2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三运放高共模抑制比放大电路</a:t>
            </a:r>
          </a:p>
          <a:p>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3.2.3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高共模隔离放大电路</a:t>
            </a:r>
          </a:p>
          <a:p>
            <a:endParaRPr lang="zh-CN" altLang="en-US"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1294783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a:xfrm>
            <a:off x="838200" y="482481"/>
            <a:ext cx="10515600" cy="590429"/>
          </a:xfrm>
          <a:noFill/>
        </p:spPr>
        <p:txBody>
          <a:bodyPr/>
          <a:lstStyle/>
          <a:p>
            <a:pPr eaLnBrk="1" hangingPunct="1"/>
            <a:r>
              <a:rPr lang="en-US" altLang="zh-CN" dirty="0">
                <a:latin typeface="微软雅黑" panose="020B0503020204020204" pitchFamily="34" charset="-122"/>
                <a:ea typeface="微软雅黑" panose="020B0503020204020204" pitchFamily="34" charset="-122"/>
              </a:rPr>
              <a:t>3.2 </a:t>
            </a:r>
            <a:r>
              <a:rPr lang="zh-CN" altLang="en-US" dirty="0">
                <a:latin typeface="微软雅黑" panose="020B0503020204020204" pitchFamily="34" charset="-122"/>
                <a:ea typeface="微软雅黑" panose="020B0503020204020204" pitchFamily="34" charset="-122"/>
              </a:rPr>
              <a:t>高共模抑制比放大电路</a:t>
            </a:r>
          </a:p>
        </p:txBody>
      </p:sp>
      <p:sp>
        <p:nvSpPr>
          <p:cNvPr id="62467" name="Rectangle 3"/>
          <p:cNvSpPr>
            <a:spLocks noGrp="1" noChangeArrowheads="1"/>
          </p:cNvSpPr>
          <p:nvPr>
            <p:ph idx="4294967295"/>
          </p:nvPr>
        </p:nvSpPr>
        <p:spPr>
          <a:xfrm>
            <a:off x="838200" y="1165225"/>
            <a:ext cx="10515600" cy="5011739"/>
          </a:xfrm>
        </p:spPr>
        <p:txBody>
          <a:bodyPr/>
          <a:lstStyle/>
          <a:p>
            <a:pPr eaLnBrk="1" hangingPunct="1"/>
            <a:r>
              <a:rPr lang="zh-CN" altLang="en-US" sz="2400" dirty="0">
                <a:latin typeface="微软雅黑" panose="020B0503020204020204" pitchFamily="34" charset="-122"/>
                <a:ea typeface="微软雅黑" panose="020B0503020204020204" pitchFamily="34" charset="-122"/>
              </a:rPr>
              <a:t>来自传感器的信号通常都伴随着很大的</a:t>
            </a:r>
            <a:r>
              <a:rPr lang="zh-CN" altLang="en-US" sz="2400" u="sng" dirty="0">
                <a:solidFill>
                  <a:srgbClr val="FF0000"/>
                </a:solidFill>
                <a:latin typeface="微软雅黑" panose="020B0503020204020204" pitchFamily="34" charset="-122"/>
                <a:ea typeface="微软雅黑" panose="020B0503020204020204" pitchFamily="34" charset="-122"/>
              </a:rPr>
              <a:t>共模电压</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干扰电压常为共模电压</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p>
          <a:p>
            <a:pPr lvl="1" eaLnBrk="1" hangingPunct="1"/>
            <a:r>
              <a:rPr lang="zh-CN" altLang="en-US" dirty="0">
                <a:latin typeface="微软雅黑" panose="020B0503020204020204" pitchFamily="34" charset="-122"/>
                <a:ea typeface="微软雅黑" panose="020B0503020204020204" pitchFamily="34" charset="-122"/>
              </a:rPr>
              <a:t>一般采用差动输入集成运算放大器来抑制运放来抑制它</a:t>
            </a:r>
          </a:p>
          <a:p>
            <a:pPr lvl="2" eaLnBrk="1" hangingPunct="1"/>
            <a:r>
              <a:rPr lang="zh-CN" altLang="en-US" b="1" dirty="0">
                <a:latin typeface="微软雅黑" panose="020B0503020204020204" pitchFamily="34" charset="-122"/>
                <a:ea typeface="微软雅黑" panose="020B0503020204020204" pitchFamily="34" charset="-122"/>
              </a:rPr>
              <a:t>要求：外接电阻完全平衡对称，运放具有理想特性</a:t>
            </a:r>
          </a:p>
          <a:p>
            <a:pPr lvl="2" eaLnBrk="1" hangingPunct="1"/>
            <a:r>
              <a:rPr lang="zh-CN" altLang="en-US" b="1" dirty="0">
                <a:latin typeface="微软雅黑" panose="020B0503020204020204" pitchFamily="34" charset="-122"/>
                <a:ea typeface="微软雅黑" panose="020B0503020204020204" pitchFamily="34" charset="-122"/>
              </a:rPr>
              <a:t>存在共模误差输出，其大小与外接电阻对称精度有关，又于运算放大器本身的共模抑制能力有关</a:t>
            </a:r>
          </a:p>
          <a:p>
            <a:pPr lvl="1" eaLnBrk="1" hangingPunct="1"/>
            <a:r>
              <a:rPr lang="zh-CN" altLang="en-US" dirty="0">
                <a:latin typeface="微软雅黑" panose="020B0503020204020204" pitchFamily="34" charset="-122"/>
                <a:ea typeface="微软雅黑" panose="020B0503020204020204" pitchFamily="34" charset="-122"/>
              </a:rPr>
              <a:t>改进方法：由若干集成运放组成高共模抑制比放大电路</a:t>
            </a:r>
          </a:p>
          <a:p>
            <a:pPr lvl="2" eaLnBrk="1" hangingPunct="1"/>
            <a:r>
              <a:rPr lang="zh-CN" altLang="en-US" b="1" dirty="0">
                <a:latin typeface="微软雅黑" panose="020B0503020204020204" pitchFamily="34" charset="-122"/>
                <a:ea typeface="微软雅黑" panose="020B0503020204020204" pitchFamily="34" charset="-122"/>
              </a:rPr>
              <a:t>一般运放共模抑制比</a:t>
            </a:r>
            <a:r>
              <a:rPr lang="en-US" altLang="zh-CN" b="1" dirty="0">
                <a:latin typeface="微软雅黑" panose="020B0503020204020204" pitchFamily="34" charset="-122"/>
                <a:ea typeface="微软雅黑" panose="020B0503020204020204" pitchFamily="34" charset="-122"/>
              </a:rPr>
              <a:t>80dB</a:t>
            </a:r>
            <a:r>
              <a:rPr lang="zh-CN" altLang="en-US" b="1" dirty="0">
                <a:latin typeface="微软雅黑" panose="020B0503020204020204" pitchFamily="34" charset="-122"/>
                <a:ea typeface="微软雅黑" panose="020B0503020204020204" pitchFamily="34" charset="-122"/>
              </a:rPr>
              <a:t>，而采用几个集成运放组成的测量放大电路共模抑制比可达</a:t>
            </a:r>
            <a:r>
              <a:rPr lang="en-US" altLang="zh-CN" b="1" dirty="0">
                <a:latin typeface="微软雅黑" panose="020B0503020204020204" pitchFamily="34" charset="-122"/>
                <a:ea typeface="微软雅黑" panose="020B0503020204020204" pitchFamily="34" charset="-122"/>
              </a:rPr>
              <a:t>100~120dB</a:t>
            </a:r>
            <a:r>
              <a:rPr lang="zh-CN" altLang="en-US" b="1" dirty="0">
                <a:latin typeface="微软雅黑" panose="020B0503020204020204" pitchFamily="34" charset="-122"/>
                <a:ea typeface="微软雅黑" panose="020B0503020204020204" pitchFamily="34" charset="-122"/>
              </a:rPr>
              <a:t>。</a:t>
            </a:r>
          </a:p>
          <a:p>
            <a:pPr lvl="2" eaLnBrk="1" hangingPunct="1"/>
            <a:r>
              <a:rPr lang="zh-CN" altLang="en-US" b="1" dirty="0">
                <a:solidFill>
                  <a:srgbClr val="0000FF"/>
                </a:solidFill>
                <a:latin typeface="微软雅黑" panose="020B0503020204020204" pitchFamily="34" charset="-122"/>
                <a:ea typeface="微软雅黑" panose="020B0503020204020204" pitchFamily="34" charset="-122"/>
              </a:rPr>
              <a:t>应用场合：</a:t>
            </a:r>
            <a:r>
              <a:rPr lang="zh-CN" altLang="en-US" b="1" dirty="0">
                <a:latin typeface="微软雅黑" panose="020B0503020204020204" pitchFamily="34" charset="-122"/>
                <a:ea typeface="微软雅黑" panose="020B0503020204020204" pitchFamily="34" charset="-122"/>
              </a:rPr>
              <a:t>应用于要求共模抑制比大于</a:t>
            </a:r>
            <a:r>
              <a:rPr lang="en-US" altLang="zh-CN" b="1" dirty="0">
                <a:latin typeface="微软雅黑" panose="020B0503020204020204" pitchFamily="34" charset="-122"/>
                <a:ea typeface="微软雅黑" panose="020B0503020204020204" pitchFamily="34" charset="-122"/>
              </a:rPr>
              <a:t>100dB</a:t>
            </a:r>
            <a:r>
              <a:rPr lang="zh-CN" altLang="en-US" b="1" dirty="0">
                <a:latin typeface="微软雅黑" panose="020B0503020204020204" pitchFamily="34" charset="-122"/>
                <a:ea typeface="微软雅黑" panose="020B0503020204020204" pitchFamily="34" charset="-122"/>
              </a:rPr>
              <a:t>的场合，例如人体心电测量。</a:t>
            </a:r>
            <a:endParaRPr lang="zh-CN" altLang="en-US"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0118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058356B-C111-4285-81B7-A76A9F89B07F}"/>
              </a:ext>
            </a:extLst>
          </p:cNvPr>
          <p:cNvSpPr>
            <a:spLocks noGrp="1"/>
          </p:cNvSpPr>
          <p:nvPr>
            <p:ph idx="4294967295"/>
          </p:nvPr>
        </p:nvSpPr>
        <p:spPr>
          <a:xfrm>
            <a:off x="838200" y="1165225"/>
            <a:ext cx="10515600" cy="5011739"/>
          </a:xfrm>
        </p:spPr>
        <p:txBody>
          <a:bodyPr>
            <a:normAutofit fontScale="92500" lnSpcReduction="20000"/>
          </a:bodyPr>
          <a:lstStyle/>
          <a:p>
            <a:r>
              <a:rPr lang="zh-CN" altLang="en-US" dirty="0">
                <a:latin typeface="微软雅黑" panose="020B0503020204020204" pitchFamily="34" charset="-122"/>
                <a:ea typeface="微软雅黑" panose="020B0503020204020204" pitchFamily="34" charset="-122"/>
              </a:rPr>
              <a:t>反相串联结构型</a:t>
            </a: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该电路的共模抑制能力只与外接电阻的对称精度有关，但电路的输入阻抗低。通常为了使</a:t>
            </a:r>
            <a:r>
              <a:rPr lang="en-US" altLang="zh-CN" dirty="0">
                <a:latin typeface="微软雅黑" panose="020B0503020204020204" pitchFamily="34" charset="-122"/>
                <a:ea typeface="微软雅黑" panose="020B0503020204020204" pitchFamily="34" charset="-122"/>
              </a:rPr>
              <a:t>ui1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ui2</a:t>
            </a:r>
            <a:r>
              <a:rPr lang="zh-CN" altLang="en-US" dirty="0">
                <a:latin typeface="微软雅黑" panose="020B0503020204020204" pitchFamily="34" charset="-122"/>
                <a:ea typeface="微软雅黑" panose="020B0503020204020204" pitchFamily="34" charset="-122"/>
              </a:rPr>
              <a:t>负载相同，取：</a:t>
            </a:r>
            <a:r>
              <a:rPr lang="en-US" altLang="zh-CN" dirty="0">
                <a:latin typeface="微软雅黑" panose="020B0503020204020204" pitchFamily="34" charset="-122"/>
                <a:ea typeface="微软雅黑" panose="020B0503020204020204" pitchFamily="34" charset="-122"/>
              </a:rPr>
              <a:t>R1=R5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R2=R4</a:t>
            </a:r>
          </a:p>
        </p:txBody>
      </p:sp>
      <p:sp>
        <p:nvSpPr>
          <p:cNvPr id="4" name="Rectangle 2">
            <a:extLst>
              <a:ext uri="{FF2B5EF4-FFF2-40B4-BE49-F238E27FC236}">
                <a16:creationId xmlns:a16="http://schemas.microsoft.com/office/drawing/2014/main" id="{3D813F99-6BF6-4492-BBED-30DAE01DF9D8}"/>
              </a:ext>
            </a:extLst>
          </p:cNvPr>
          <p:cNvSpPr>
            <a:spLocks noGrp="1" noChangeArrowheads="1"/>
          </p:cNvSpPr>
          <p:nvPr>
            <p:ph type="title"/>
          </p:nvPr>
        </p:nvSpPr>
        <p:spPr>
          <a:xfrm>
            <a:off x="838200" y="482600"/>
            <a:ext cx="10515600" cy="590550"/>
          </a:xfrm>
        </p:spPr>
        <p:txBody>
          <a:bodyPr>
            <a:normAutofit/>
          </a:bodyPr>
          <a:lstStyle/>
          <a:p>
            <a:pPr eaLnBrk="1" hangingPunct="1"/>
            <a:r>
              <a:rPr lang="en-US" altLang="zh-CN" dirty="0">
                <a:latin typeface="微软雅黑" panose="020B0503020204020204" pitchFamily="34" charset="-122"/>
                <a:ea typeface="微软雅黑" panose="020B0503020204020204" pitchFamily="34" charset="-122"/>
              </a:rPr>
              <a:t>3.2.1</a:t>
            </a:r>
            <a:r>
              <a:rPr lang="zh-CN" altLang="en-US" dirty="0">
                <a:latin typeface="微软雅黑" panose="020B0503020204020204" pitchFamily="34" charset="-122"/>
                <a:ea typeface="微软雅黑" panose="020B0503020204020204" pitchFamily="34" charset="-122"/>
              </a:rPr>
              <a:t>双运放高共模抑制比放大电路</a:t>
            </a:r>
          </a:p>
        </p:txBody>
      </p:sp>
      <p:graphicFrame>
        <p:nvGraphicFramePr>
          <p:cNvPr id="5" name="Object 1268">
            <a:extLst>
              <a:ext uri="{FF2B5EF4-FFF2-40B4-BE49-F238E27FC236}">
                <a16:creationId xmlns:a16="http://schemas.microsoft.com/office/drawing/2014/main" id="{7F300D38-E651-4CFF-A775-F72000B98583}"/>
              </a:ext>
            </a:extLst>
          </p:cNvPr>
          <p:cNvGraphicFramePr>
            <a:graphicFrameLocks noChangeAspect="1"/>
          </p:cNvGraphicFramePr>
          <p:nvPr>
            <p:extLst>
              <p:ext uri="{D42A27DB-BD31-4B8C-83A1-F6EECF244321}">
                <p14:modId xmlns:p14="http://schemas.microsoft.com/office/powerpoint/2010/main" val="909683380"/>
              </p:ext>
            </p:extLst>
          </p:nvPr>
        </p:nvGraphicFramePr>
        <p:xfrm>
          <a:off x="2328866" y="4243388"/>
          <a:ext cx="749300" cy="422275"/>
        </p:xfrm>
        <a:graphic>
          <a:graphicData uri="http://schemas.openxmlformats.org/presentationml/2006/ole">
            <mc:AlternateContent xmlns:mc="http://schemas.openxmlformats.org/markup-compatibility/2006">
              <mc:Choice xmlns:v="urn:schemas-microsoft-com:vml" Requires="v">
                <p:oleObj spid="_x0000_s47157" name="Equation" r:id="rId3" imgW="9753600" imgH="5486400" progId="Equation.DSMT4">
                  <p:embed/>
                </p:oleObj>
              </mc:Choice>
              <mc:Fallback>
                <p:oleObj name="Equation" r:id="rId3" imgW="9753600" imgH="5486400" progId="Equation.DSMT4">
                  <p:embed/>
                  <p:pic>
                    <p:nvPicPr>
                      <p:cNvPr id="489716" name="Object 126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8866" y="4243388"/>
                        <a:ext cx="749300"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4">
            <a:extLst>
              <a:ext uri="{FF2B5EF4-FFF2-40B4-BE49-F238E27FC236}">
                <a16:creationId xmlns:a16="http://schemas.microsoft.com/office/drawing/2014/main" id="{B397F664-4897-4245-B9E5-D8A29C6734BE}"/>
              </a:ext>
            </a:extLst>
          </p:cNvPr>
          <p:cNvGrpSpPr>
            <a:grpSpLocks/>
          </p:cNvGrpSpPr>
          <p:nvPr/>
        </p:nvGrpSpPr>
        <p:grpSpPr bwMode="auto">
          <a:xfrm>
            <a:off x="6818313" y="1165225"/>
            <a:ext cx="4267200" cy="2495550"/>
            <a:chOff x="2784" y="2124"/>
            <a:chExt cx="2688" cy="1572"/>
          </a:xfrm>
        </p:grpSpPr>
        <p:grpSp>
          <p:nvGrpSpPr>
            <p:cNvPr id="7" name="Group 5">
              <a:extLst>
                <a:ext uri="{FF2B5EF4-FFF2-40B4-BE49-F238E27FC236}">
                  <a16:creationId xmlns:a16="http://schemas.microsoft.com/office/drawing/2014/main" id="{3A53739E-094B-4EF4-8BFE-7C0FCE677160}"/>
                </a:ext>
              </a:extLst>
            </p:cNvPr>
            <p:cNvGrpSpPr>
              <a:grpSpLocks/>
            </p:cNvGrpSpPr>
            <p:nvPr/>
          </p:nvGrpSpPr>
          <p:grpSpPr bwMode="auto">
            <a:xfrm>
              <a:off x="3132" y="3024"/>
              <a:ext cx="360" cy="528"/>
              <a:chOff x="3132" y="3024"/>
              <a:chExt cx="360" cy="528"/>
            </a:xfrm>
          </p:grpSpPr>
          <p:sp>
            <p:nvSpPr>
              <p:cNvPr id="98" name="Line 6">
                <a:extLst>
                  <a:ext uri="{FF2B5EF4-FFF2-40B4-BE49-F238E27FC236}">
                    <a16:creationId xmlns:a16="http://schemas.microsoft.com/office/drawing/2014/main" id="{0D087C71-8D6A-4471-ACE6-7C8E9203EAC3}"/>
                  </a:ext>
                </a:extLst>
              </p:cNvPr>
              <p:cNvSpPr>
                <a:spLocks noChangeShapeType="1"/>
              </p:cNvSpPr>
              <p:nvPr/>
            </p:nvSpPr>
            <p:spPr bwMode="auto">
              <a:xfrm>
                <a:off x="3132" y="3540"/>
                <a:ext cx="137" cy="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99" name="Line 7">
                <a:extLst>
                  <a:ext uri="{FF2B5EF4-FFF2-40B4-BE49-F238E27FC236}">
                    <a16:creationId xmlns:a16="http://schemas.microsoft.com/office/drawing/2014/main" id="{9D00EC79-2703-4EF4-85CF-58D4C26AE755}"/>
                  </a:ext>
                </a:extLst>
              </p:cNvPr>
              <p:cNvSpPr>
                <a:spLocks noChangeShapeType="1"/>
              </p:cNvSpPr>
              <p:nvPr/>
            </p:nvSpPr>
            <p:spPr bwMode="auto">
              <a:xfrm flipH="1">
                <a:off x="3202" y="3408"/>
                <a:ext cx="0" cy="144"/>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100" name="Rectangle 8">
                <a:extLst>
                  <a:ext uri="{FF2B5EF4-FFF2-40B4-BE49-F238E27FC236}">
                    <a16:creationId xmlns:a16="http://schemas.microsoft.com/office/drawing/2014/main" id="{0B196FB8-4952-4C27-8B44-5B3EAF568045}"/>
                  </a:ext>
                </a:extLst>
              </p:cNvPr>
              <p:cNvSpPr>
                <a:spLocks noChangeArrowheads="1"/>
              </p:cNvSpPr>
              <p:nvPr/>
            </p:nvSpPr>
            <p:spPr bwMode="auto">
              <a:xfrm rot="5400000">
                <a:off x="3069" y="3245"/>
                <a:ext cx="252" cy="73"/>
              </a:xfrm>
              <a:prstGeom prst="rect">
                <a:avLst/>
              </a:prstGeom>
              <a:noFill/>
              <a:ln w="9525">
                <a:solidFill>
                  <a:srgbClr val="000000"/>
                </a:solidFill>
                <a:miter lim="800000"/>
                <a:headEnd/>
                <a:tailEnd/>
              </a:ln>
            </p:spPr>
            <p:txBody>
              <a:bodyPr rot="10800000" vert="eaVert"/>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101" name="Line 9">
                <a:extLst>
                  <a:ext uri="{FF2B5EF4-FFF2-40B4-BE49-F238E27FC236}">
                    <a16:creationId xmlns:a16="http://schemas.microsoft.com/office/drawing/2014/main" id="{5DDC4548-3A75-453F-AC90-7A00F6DB3023}"/>
                  </a:ext>
                </a:extLst>
              </p:cNvPr>
              <p:cNvSpPr>
                <a:spLocks noChangeShapeType="1"/>
              </p:cNvSpPr>
              <p:nvPr/>
            </p:nvSpPr>
            <p:spPr bwMode="auto">
              <a:xfrm flipV="1">
                <a:off x="3194" y="3024"/>
                <a:ext cx="0" cy="132"/>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102" name="Line 10">
                <a:extLst>
                  <a:ext uri="{FF2B5EF4-FFF2-40B4-BE49-F238E27FC236}">
                    <a16:creationId xmlns:a16="http://schemas.microsoft.com/office/drawing/2014/main" id="{4BDD7D56-B00A-46CD-8985-BE37D3B260E0}"/>
                  </a:ext>
                </a:extLst>
              </p:cNvPr>
              <p:cNvSpPr>
                <a:spLocks noChangeShapeType="1"/>
              </p:cNvSpPr>
              <p:nvPr/>
            </p:nvSpPr>
            <p:spPr bwMode="auto">
              <a:xfrm>
                <a:off x="3204" y="3036"/>
                <a:ext cx="288" cy="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grpSp>
        <p:grpSp>
          <p:nvGrpSpPr>
            <p:cNvPr id="8" name="Group 11">
              <a:extLst>
                <a:ext uri="{FF2B5EF4-FFF2-40B4-BE49-F238E27FC236}">
                  <a16:creationId xmlns:a16="http://schemas.microsoft.com/office/drawing/2014/main" id="{10E73173-7884-4289-8C0F-9EA8D6C8540A}"/>
                </a:ext>
              </a:extLst>
            </p:cNvPr>
            <p:cNvGrpSpPr>
              <a:grpSpLocks/>
            </p:cNvGrpSpPr>
            <p:nvPr/>
          </p:nvGrpSpPr>
          <p:grpSpPr bwMode="auto">
            <a:xfrm>
              <a:off x="2784" y="2124"/>
              <a:ext cx="2688" cy="1572"/>
              <a:chOff x="2784" y="2124"/>
              <a:chExt cx="2688" cy="1572"/>
            </a:xfrm>
          </p:grpSpPr>
          <p:sp>
            <p:nvSpPr>
              <p:cNvPr id="10" name="Text Box 12">
                <a:extLst>
                  <a:ext uri="{FF2B5EF4-FFF2-40B4-BE49-F238E27FC236}">
                    <a16:creationId xmlns:a16="http://schemas.microsoft.com/office/drawing/2014/main" id="{0D944D3B-D36D-4DB9-AF43-2FAD8489385E}"/>
                  </a:ext>
                </a:extLst>
              </p:cNvPr>
              <p:cNvSpPr txBox="1">
                <a:spLocks noChangeArrowheads="1"/>
              </p:cNvSpPr>
              <p:nvPr/>
            </p:nvSpPr>
            <p:spPr bwMode="auto">
              <a:xfrm>
                <a:off x="3141" y="3233"/>
                <a:ext cx="158" cy="253"/>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endParaRPr>
              </a:p>
            </p:txBody>
          </p:sp>
          <p:sp>
            <p:nvSpPr>
              <p:cNvPr id="11" name="Line 13">
                <a:extLst>
                  <a:ext uri="{FF2B5EF4-FFF2-40B4-BE49-F238E27FC236}">
                    <a16:creationId xmlns:a16="http://schemas.microsoft.com/office/drawing/2014/main" id="{C38B2576-092B-4A2C-B8A8-AF77E01248B3}"/>
                  </a:ext>
                </a:extLst>
              </p:cNvPr>
              <p:cNvSpPr>
                <a:spLocks noChangeShapeType="1"/>
              </p:cNvSpPr>
              <p:nvPr/>
            </p:nvSpPr>
            <p:spPr bwMode="auto">
              <a:xfrm flipH="1" flipV="1">
                <a:off x="3876" y="2892"/>
                <a:ext cx="192" cy="0"/>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12" name="Oval 14">
                <a:extLst>
                  <a:ext uri="{FF2B5EF4-FFF2-40B4-BE49-F238E27FC236}">
                    <a16:creationId xmlns:a16="http://schemas.microsoft.com/office/drawing/2014/main" id="{3B9447D9-565B-4F7A-A72B-03A7788C98C0}"/>
                  </a:ext>
                </a:extLst>
              </p:cNvPr>
              <p:cNvSpPr>
                <a:spLocks noChangeArrowheads="1"/>
              </p:cNvSpPr>
              <p:nvPr/>
            </p:nvSpPr>
            <p:spPr bwMode="auto">
              <a:xfrm>
                <a:off x="5095" y="2996"/>
                <a:ext cx="28" cy="44"/>
              </a:xfrm>
              <a:prstGeom prst="ellipse">
                <a:avLst/>
              </a:prstGeom>
              <a:noFill/>
              <a:ln w="952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13" name="Line 15">
                <a:extLst>
                  <a:ext uri="{FF2B5EF4-FFF2-40B4-BE49-F238E27FC236}">
                    <a16:creationId xmlns:a16="http://schemas.microsoft.com/office/drawing/2014/main" id="{D5382013-B8DD-4968-A080-DFE5935935BB}"/>
                  </a:ext>
                </a:extLst>
              </p:cNvPr>
              <p:cNvSpPr>
                <a:spLocks noChangeShapeType="1"/>
              </p:cNvSpPr>
              <p:nvPr/>
            </p:nvSpPr>
            <p:spPr bwMode="auto">
              <a:xfrm>
                <a:off x="3956" y="2364"/>
                <a:ext cx="0" cy="532"/>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14" name="Rectangle 16">
                <a:extLst>
                  <a:ext uri="{FF2B5EF4-FFF2-40B4-BE49-F238E27FC236}">
                    <a16:creationId xmlns:a16="http://schemas.microsoft.com/office/drawing/2014/main" id="{EAB68026-2047-4986-A471-B338814767CD}"/>
                  </a:ext>
                </a:extLst>
              </p:cNvPr>
              <p:cNvSpPr>
                <a:spLocks noChangeArrowheads="1"/>
              </p:cNvSpPr>
              <p:nvPr/>
            </p:nvSpPr>
            <p:spPr bwMode="auto">
              <a:xfrm>
                <a:off x="4067" y="2850"/>
                <a:ext cx="167" cy="84"/>
              </a:xfrm>
              <a:prstGeom prst="rect">
                <a:avLst/>
              </a:prstGeom>
              <a:no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15" name="Rectangle 17">
                <a:extLst>
                  <a:ext uri="{FF2B5EF4-FFF2-40B4-BE49-F238E27FC236}">
                    <a16:creationId xmlns:a16="http://schemas.microsoft.com/office/drawing/2014/main" id="{8917B37B-8636-479E-9685-6B85AE4D7BFC}"/>
                  </a:ext>
                </a:extLst>
              </p:cNvPr>
              <p:cNvSpPr>
                <a:spLocks noChangeArrowheads="1"/>
              </p:cNvSpPr>
              <p:nvPr/>
            </p:nvSpPr>
            <p:spPr bwMode="auto">
              <a:xfrm>
                <a:off x="4567" y="2501"/>
                <a:ext cx="167" cy="85"/>
              </a:xfrm>
              <a:prstGeom prst="rect">
                <a:avLst/>
              </a:prstGeom>
              <a:no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16" name="Line 18">
                <a:extLst>
                  <a:ext uri="{FF2B5EF4-FFF2-40B4-BE49-F238E27FC236}">
                    <a16:creationId xmlns:a16="http://schemas.microsoft.com/office/drawing/2014/main" id="{D4D42929-CFB4-434B-8FD7-A3E4CA7C24A4}"/>
                  </a:ext>
                </a:extLst>
              </p:cNvPr>
              <p:cNvSpPr>
                <a:spLocks noChangeShapeType="1"/>
              </p:cNvSpPr>
              <p:nvPr/>
            </p:nvSpPr>
            <p:spPr bwMode="auto">
              <a:xfrm flipH="1">
                <a:off x="4345" y="2543"/>
                <a:ext cx="222" cy="0"/>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17" name="Line 19">
                <a:extLst>
                  <a:ext uri="{FF2B5EF4-FFF2-40B4-BE49-F238E27FC236}">
                    <a16:creationId xmlns:a16="http://schemas.microsoft.com/office/drawing/2014/main" id="{BC996029-6B98-431D-A873-506746D7C569}"/>
                  </a:ext>
                </a:extLst>
              </p:cNvPr>
              <p:cNvSpPr>
                <a:spLocks noChangeShapeType="1"/>
              </p:cNvSpPr>
              <p:nvPr/>
            </p:nvSpPr>
            <p:spPr bwMode="auto">
              <a:xfrm>
                <a:off x="4734" y="2543"/>
                <a:ext cx="223" cy="0"/>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18" name="Line 20">
                <a:extLst>
                  <a:ext uri="{FF2B5EF4-FFF2-40B4-BE49-F238E27FC236}">
                    <a16:creationId xmlns:a16="http://schemas.microsoft.com/office/drawing/2014/main" id="{1B829837-1CD9-4D7D-A3A4-277D5C647E9A}"/>
                  </a:ext>
                </a:extLst>
              </p:cNvPr>
              <p:cNvSpPr>
                <a:spLocks noChangeShapeType="1"/>
              </p:cNvSpPr>
              <p:nvPr/>
            </p:nvSpPr>
            <p:spPr bwMode="auto">
              <a:xfrm>
                <a:off x="4892" y="2543"/>
                <a:ext cx="73" cy="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19" name="Line 21">
                <a:extLst>
                  <a:ext uri="{FF2B5EF4-FFF2-40B4-BE49-F238E27FC236}">
                    <a16:creationId xmlns:a16="http://schemas.microsoft.com/office/drawing/2014/main" id="{5BA9A078-BF8E-47D6-8039-4F6F301225DB}"/>
                  </a:ext>
                </a:extLst>
              </p:cNvPr>
              <p:cNvSpPr>
                <a:spLocks noChangeShapeType="1"/>
              </p:cNvSpPr>
              <p:nvPr/>
            </p:nvSpPr>
            <p:spPr bwMode="auto">
              <a:xfrm>
                <a:off x="4354" y="2896"/>
                <a:ext cx="102" cy="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20" name="Line 22">
                <a:extLst>
                  <a:ext uri="{FF2B5EF4-FFF2-40B4-BE49-F238E27FC236}">
                    <a16:creationId xmlns:a16="http://schemas.microsoft.com/office/drawing/2014/main" id="{D153713F-1C3E-4DA6-82E2-486CA7A5C078}"/>
                  </a:ext>
                </a:extLst>
              </p:cNvPr>
              <p:cNvSpPr>
                <a:spLocks noChangeShapeType="1"/>
              </p:cNvSpPr>
              <p:nvPr/>
            </p:nvSpPr>
            <p:spPr bwMode="auto">
              <a:xfrm>
                <a:off x="4345" y="2543"/>
                <a:ext cx="0" cy="353"/>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21" name="Oval 23">
                <a:extLst>
                  <a:ext uri="{FF2B5EF4-FFF2-40B4-BE49-F238E27FC236}">
                    <a16:creationId xmlns:a16="http://schemas.microsoft.com/office/drawing/2014/main" id="{DB1BB7FE-CDED-466B-90BD-798EBFBD83D5}"/>
                  </a:ext>
                </a:extLst>
              </p:cNvPr>
              <p:cNvSpPr>
                <a:spLocks noChangeArrowheads="1"/>
              </p:cNvSpPr>
              <p:nvPr/>
            </p:nvSpPr>
            <p:spPr bwMode="auto">
              <a:xfrm>
                <a:off x="4336" y="2881"/>
                <a:ext cx="9" cy="12"/>
              </a:xfrm>
              <a:prstGeom prst="ellipse">
                <a:avLst/>
              </a:prstGeom>
              <a:noFill/>
              <a:ln w="2857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22" name="Line 24">
                <a:extLst>
                  <a:ext uri="{FF2B5EF4-FFF2-40B4-BE49-F238E27FC236}">
                    <a16:creationId xmlns:a16="http://schemas.microsoft.com/office/drawing/2014/main" id="{35778625-86EA-4A37-AB28-B481CCE7F1B1}"/>
                  </a:ext>
                </a:extLst>
              </p:cNvPr>
              <p:cNvSpPr>
                <a:spLocks noChangeShapeType="1"/>
              </p:cNvSpPr>
              <p:nvPr/>
            </p:nvSpPr>
            <p:spPr bwMode="auto">
              <a:xfrm>
                <a:off x="4323" y="3686"/>
                <a:ext cx="101" cy="0"/>
              </a:xfrm>
              <a:prstGeom prst="line">
                <a:avLst/>
              </a:prstGeom>
              <a:noFill/>
              <a:ln w="2857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23" name="Line 25">
                <a:extLst>
                  <a:ext uri="{FF2B5EF4-FFF2-40B4-BE49-F238E27FC236}">
                    <a16:creationId xmlns:a16="http://schemas.microsoft.com/office/drawing/2014/main" id="{4A1E6CCA-1CB2-4371-AD37-8B46FFB53A2D}"/>
                  </a:ext>
                </a:extLst>
              </p:cNvPr>
              <p:cNvSpPr>
                <a:spLocks noChangeShapeType="1"/>
              </p:cNvSpPr>
              <p:nvPr/>
            </p:nvSpPr>
            <p:spPr bwMode="auto">
              <a:xfrm>
                <a:off x="4965" y="2543"/>
                <a:ext cx="0" cy="476"/>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24" name="Rectangle 26">
                <a:extLst>
                  <a:ext uri="{FF2B5EF4-FFF2-40B4-BE49-F238E27FC236}">
                    <a16:creationId xmlns:a16="http://schemas.microsoft.com/office/drawing/2014/main" id="{62653DB8-B42D-4488-9B00-67B02601B32B}"/>
                  </a:ext>
                </a:extLst>
              </p:cNvPr>
              <p:cNvSpPr>
                <a:spLocks noChangeArrowheads="1"/>
              </p:cNvSpPr>
              <p:nvPr/>
            </p:nvSpPr>
            <p:spPr bwMode="auto">
              <a:xfrm rot="5400000">
                <a:off x="4246" y="3400"/>
                <a:ext cx="253" cy="56"/>
              </a:xfrm>
              <a:prstGeom prst="rect">
                <a:avLst/>
              </a:prstGeom>
              <a:noFill/>
              <a:ln w="9525">
                <a:solidFill>
                  <a:srgbClr val="000000"/>
                </a:solidFill>
                <a:miter lim="800000"/>
                <a:headEnd/>
                <a:tailEnd/>
              </a:ln>
            </p:spPr>
            <p:txBody>
              <a:bodyPr rot="10800000" vert="eaVert"/>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25" name="Line 27">
                <a:extLst>
                  <a:ext uri="{FF2B5EF4-FFF2-40B4-BE49-F238E27FC236}">
                    <a16:creationId xmlns:a16="http://schemas.microsoft.com/office/drawing/2014/main" id="{095EA748-BA8B-42FB-B5E1-1D38792FE1DA}"/>
                  </a:ext>
                </a:extLst>
              </p:cNvPr>
              <p:cNvSpPr>
                <a:spLocks noChangeShapeType="1"/>
              </p:cNvSpPr>
              <p:nvPr/>
            </p:nvSpPr>
            <p:spPr bwMode="auto">
              <a:xfrm flipH="1" flipV="1">
                <a:off x="4372" y="3150"/>
                <a:ext cx="1" cy="151"/>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26" name="Line 28">
                <a:extLst>
                  <a:ext uri="{FF2B5EF4-FFF2-40B4-BE49-F238E27FC236}">
                    <a16:creationId xmlns:a16="http://schemas.microsoft.com/office/drawing/2014/main" id="{566B5BD6-81FC-4A2C-8B8B-DA20CBE9AE38}"/>
                  </a:ext>
                </a:extLst>
              </p:cNvPr>
              <p:cNvSpPr>
                <a:spLocks noChangeShapeType="1"/>
              </p:cNvSpPr>
              <p:nvPr/>
            </p:nvSpPr>
            <p:spPr bwMode="auto">
              <a:xfrm>
                <a:off x="4234" y="2892"/>
                <a:ext cx="111" cy="0"/>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27" name="Rectangle 29">
                <a:extLst>
                  <a:ext uri="{FF2B5EF4-FFF2-40B4-BE49-F238E27FC236}">
                    <a16:creationId xmlns:a16="http://schemas.microsoft.com/office/drawing/2014/main" id="{C4B97C6A-980E-478D-AF3E-9DFD6E259972}"/>
                  </a:ext>
                </a:extLst>
              </p:cNvPr>
              <p:cNvSpPr>
                <a:spLocks noChangeArrowheads="1"/>
              </p:cNvSpPr>
              <p:nvPr/>
            </p:nvSpPr>
            <p:spPr bwMode="auto">
              <a:xfrm>
                <a:off x="4067" y="3036"/>
                <a:ext cx="167" cy="82"/>
              </a:xfrm>
              <a:prstGeom prst="rect">
                <a:avLst/>
              </a:prstGeom>
              <a:no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28" name="Line 30">
                <a:extLst>
                  <a:ext uri="{FF2B5EF4-FFF2-40B4-BE49-F238E27FC236}">
                    <a16:creationId xmlns:a16="http://schemas.microsoft.com/office/drawing/2014/main" id="{20E7FFA1-44DA-4242-BA6B-EDC41B43ADDF}"/>
                  </a:ext>
                </a:extLst>
              </p:cNvPr>
              <p:cNvSpPr>
                <a:spLocks noChangeShapeType="1"/>
              </p:cNvSpPr>
              <p:nvPr/>
            </p:nvSpPr>
            <p:spPr bwMode="auto">
              <a:xfrm>
                <a:off x="4234" y="3077"/>
                <a:ext cx="102" cy="0"/>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29" name="Line 31">
                <a:extLst>
                  <a:ext uri="{FF2B5EF4-FFF2-40B4-BE49-F238E27FC236}">
                    <a16:creationId xmlns:a16="http://schemas.microsoft.com/office/drawing/2014/main" id="{1C41CF60-D727-4996-86A4-1BFBAF3C89AA}"/>
                  </a:ext>
                </a:extLst>
              </p:cNvPr>
              <p:cNvSpPr>
                <a:spLocks noChangeShapeType="1"/>
              </p:cNvSpPr>
              <p:nvPr/>
            </p:nvSpPr>
            <p:spPr bwMode="auto">
              <a:xfrm>
                <a:off x="4345" y="2906"/>
                <a:ext cx="0" cy="181"/>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30" name="Line 32">
                <a:extLst>
                  <a:ext uri="{FF2B5EF4-FFF2-40B4-BE49-F238E27FC236}">
                    <a16:creationId xmlns:a16="http://schemas.microsoft.com/office/drawing/2014/main" id="{F60E56C4-A518-4DC1-90CE-5B9AB5194ADC}"/>
                  </a:ext>
                </a:extLst>
              </p:cNvPr>
              <p:cNvSpPr>
                <a:spLocks noChangeShapeType="1"/>
              </p:cNvSpPr>
              <p:nvPr/>
            </p:nvSpPr>
            <p:spPr bwMode="auto">
              <a:xfrm flipH="1">
                <a:off x="3955" y="3077"/>
                <a:ext cx="112" cy="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31" name="Line 33">
                <a:extLst>
                  <a:ext uri="{FF2B5EF4-FFF2-40B4-BE49-F238E27FC236}">
                    <a16:creationId xmlns:a16="http://schemas.microsoft.com/office/drawing/2014/main" id="{1C9449BD-F889-4F94-B4C2-69D23D07BF68}"/>
                  </a:ext>
                </a:extLst>
              </p:cNvPr>
              <p:cNvSpPr>
                <a:spLocks noChangeShapeType="1"/>
              </p:cNvSpPr>
              <p:nvPr/>
            </p:nvSpPr>
            <p:spPr bwMode="auto">
              <a:xfrm>
                <a:off x="3955" y="3077"/>
                <a:ext cx="0" cy="592"/>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32" name="Line 34">
                <a:extLst>
                  <a:ext uri="{FF2B5EF4-FFF2-40B4-BE49-F238E27FC236}">
                    <a16:creationId xmlns:a16="http://schemas.microsoft.com/office/drawing/2014/main" id="{BA73526F-9A67-4672-A540-E7B43F812FDE}"/>
                  </a:ext>
                </a:extLst>
              </p:cNvPr>
              <p:cNvSpPr>
                <a:spLocks noChangeShapeType="1"/>
              </p:cNvSpPr>
              <p:nvPr/>
            </p:nvSpPr>
            <p:spPr bwMode="auto">
              <a:xfrm flipH="1">
                <a:off x="3012" y="3669"/>
                <a:ext cx="943" cy="0"/>
              </a:xfrm>
              <a:prstGeom prst="line">
                <a:avLst/>
              </a:prstGeom>
              <a:noFill/>
              <a:ln w="19050">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33" name="Oval 35">
                <a:extLst>
                  <a:ext uri="{FF2B5EF4-FFF2-40B4-BE49-F238E27FC236}">
                    <a16:creationId xmlns:a16="http://schemas.microsoft.com/office/drawing/2014/main" id="{D4354192-E96B-44D0-9948-59AF40840D3B}"/>
                  </a:ext>
                </a:extLst>
              </p:cNvPr>
              <p:cNvSpPr>
                <a:spLocks noChangeArrowheads="1"/>
              </p:cNvSpPr>
              <p:nvPr/>
            </p:nvSpPr>
            <p:spPr bwMode="auto">
              <a:xfrm>
                <a:off x="2956" y="3655"/>
                <a:ext cx="29" cy="41"/>
              </a:xfrm>
              <a:prstGeom prst="ellipse">
                <a:avLst/>
              </a:prstGeom>
              <a:noFill/>
              <a:ln w="952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34" name="Line 36">
                <a:extLst>
                  <a:ext uri="{FF2B5EF4-FFF2-40B4-BE49-F238E27FC236}">
                    <a16:creationId xmlns:a16="http://schemas.microsoft.com/office/drawing/2014/main" id="{4FE6E9F3-9494-45E2-9E7D-20A5E20F7045}"/>
                  </a:ext>
                </a:extLst>
              </p:cNvPr>
              <p:cNvSpPr>
                <a:spLocks noChangeShapeType="1"/>
              </p:cNvSpPr>
              <p:nvPr/>
            </p:nvSpPr>
            <p:spPr bwMode="auto">
              <a:xfrm flipH="1">
                <a:off x="2984" y="3669"/>
                <a:ext cx="93" cy="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35" name="Line 37">
                <a:extLst>
                  <a:ext uri="{FF2B5EF4-FFF2-40B4-BE49-F238E27FC236}">
                    <a16:creationId xmlns:a16="http://schemas.microsoft.com/office/drawing/2014/main" id="{CAD4A7CB-5B92-4202-97F7-052EACFBFACE}"/>
                  </a:ext>
                </a:extLst>
              </p:cNvPr>
              <p:cNvSpPr>
                <a:spLocks noChangeShapeType="1"/>
              </p:cNvSpPr>
              <p:nvPr/>
            </p:nvSpPr>
            <p:spPr bwMode="auto">
              <a:xfrm>
                <a:off x="4317" y="3077"/>
                <a:ext cx="28" cy="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36" name="Text Box 38">
                <a:extLst>
                  <a:ext uri="{FF2B5EF4-FFF2-40B4-BE49-F238E27FC236}">
                    <a16:creationId xmlns:a16="http://schemas.microsoft.com/office/drawing/2014/main" id="{2C6B5662-E89B-4F84-81A7-63260F5CC80B}"/>
                  </a:ext>
                </a:extLst>
              </p:cNvPr>
              <p:cNvSpPr txBox="1">
                <a:spLocks noChangeArrowheads="1"/>
              </p:cNvSpPr>
              <p:nvPr/>
            </p:nvSpPr>
            <p:spPr bwMode="auto">
              <a:xfrm>
                <a:off x="2784" y="3412"/>
                <a:ext cx="203" cy="267"/>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u</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i2</a:t>
                </a:r>
              </a:p>
            </p:txBody>
          </p:sp>
          <p:sp>
            <p:nvSpPr>
              <p:cNvPr id="37" name="Rectangle 39">
                <a:extLst>
                  <a:ext uri="{FF2B5EF4-FFF2-40B4-BE49-F238E27FC236}">
                    <a16:creationId xmlns:a16="http://schemas.microsoft.com/office/drawing/2014/main" id="{150B2AC1-FE1F-42BA-945F-ECA0CBD84069}"/>
                  </a:ext>
                </a:extLst>
              </p:cNvPr>
              <p:cNvSpPr>
                <a:spLocks noChangeArrowheads="1"/>
              </p:cNvSpPr>
              <p:nvPr/>
            </p:nvSpPr>
            <p:spPr bwMode="auto">
              <a:xfrm>
                <a:off x="3077" y="2723"/>
                <a:ext cx="167" cy="84"/>
              </a:xfrm>
              <a:prstGeom prst="rect">
                <a:avLst/>
              </a:prstGeom>
              <a:no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38" name="Line 40">
                <a:extLst>
                  <a:ext uri="{FF2B5EF4-FFF2-40B4-BE49-F238E27FC236}">
                    <a16:creationId xmlns:a16="http://schemas.microsoft.com/office/drawing/2014/main" id="{8E035250-E15A-43E1-8A33-D36E2203CEE7}"/>
                  </a:ext>
                </a:extLst>
              </p:cNvPr>
              <p:cNvSpPr>
                <a:spLocks noChangeShapeType="1"/>
              </p:cNvSpPr>
              <p:nvPr/>
            </p:nvSpPr>
            <p:spPr bwMode="auto">
              <a:xfrm>
                <a:off x="3244" y="2766"/>
                <a:ext cx="194" cy="0"/>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39" name="Line 41">
                <a:extLst>
                  <a:ext uri="{FF2B5EF4-FFF2-40B4-BE49-F238E27FC236}">
                    <a16:creationId xmlns:a16="http://schemas.microsoft.com/office/drawing/2014/main" id="{5AA571D2-FAF8-4F0B-B341-0A0E7E8111AE}"/>
                  </a:ext>
                </a:extLst>
              </p:cNvPr>
              <p:cNvSpPr>
                <a:spLocks noChangeShapeType="1"/>
              </p:cNvSpPr>
              <p:nvPr/>
            </p:nvSpPr>
            <p:spPr bwMode="auto">
              <a:xfrm flipH="1">
                <a:off x="2965" y="2766"/>
                <a:ext cx="112" cy="0"/>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0" name="Oval 42">
                <a:extLst>
                  <a:ext uri="{FF2B5EF4-FFF2-40B4-BE49-F238E27FC236}">
                    <a16:creationId xmlns:a16="http://schemas.microsoft.com/office/drawing/2014/main" id="{E1D39A35-7C5C-47F3-A23B-89BFC09D990A}"/>
                  </a:ext>
                </a:extLst>
              </p:cNvPr>
              <p:cNvSpPr>
                <a:spLocks noChangeArrowheads="1"/>
              </p:cNvSpPr>
              <p:nvPr/>
            </p:nvSpPr>
            <p:spPr bwMode="auto">
              <a:xfrm>
                <a:off x="2956" y="2739"/>
                <a:ext cx="28" cy="43"/>
              </a:xfrm>
              <a:prstGeom prst="ellipse">
                <a:avLst/>
              </a:prstGeom>
              <a:noFill/>
              <a:ln w="952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1" name="Text Box 43">
                <a:extLst>
                  <a:ext uri="{FF2B5EF4-FFF2-40B4-BE49-F238E27FC236}">
                    <a16:creationId xmlns:a16="http://schemas.microsoft.com/office/drawing/2014/main" id="{78C88D48-82B8-474D-B54F-76EF3AC0DFBD}"/>
                  </a:ext>
                </a:extLst>
              </p:cNvPr>
              <p:cNvSpPr txBox="1">
                <a:spLocks noChangeArrowheads="1"/>
              </p:cNvSpPr>
              <p:nvPr/>
            </p:nvSpPr>
            <p:spPr bwMode="auto">
              <a:xfrm>
                <a:off x="2802" y="2512"/>
                <a:ext cx="236" cy="239"/>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u</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i1</a:t>
                </a:r>
              </a:p>
            </p:txBody>
          </p:sp>
          <p:sp>
            <p:nvSpPr>
              <p:cNvPr id="42" name="Line 44">
                <a:extLst>
                  <a:ext uri="{FF2B5EF4-FFF2-40B4-BE49-F238E27FC236}">
                    <a16:creationId xmlns:a16="http://schemas.microsoft.com/office/drawing/2014/main" id="{BF913E35-511D-420F-B8F7-11831238C505}"/>
                  </a:ext>
                </a:extLst>
              </p:cNvPr>
              <p:cNvSpPr>
                <a:spLocks noChangeShapeType="1"/>
              </p:cNvSpPr>
              <p:nvPr/>
            </p:nvSpPr>
            <p:spPr bwMode="auto">
              <a:xfrm>
                <a:off x="3346" y="2766"/>
                <a:ext cx="101" cy="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3" name="Oval 45">
                <a:extLst>
                  <a:ext uri="{FF2B5EF4-FFF2-40B4-BE49-F238E27FC236}">
                    <a16:creationId xmlns:a16="http://schemas.microsoft.com/office/drawing/2014/main" id="{BB217132-A055-497A-B35D-A429868A6792}"/>
                  </a:ext>
                </a:extLst>
              </p:cNvPr>
              <p:cNvSpPr>
                <a:spLocks noChangeArrowheads="1"/>
              </p:cNvSpPr>
              <p:nvPr/>
            </p:nvSpPr>
            <p:spPr bwMode="auto">
              <a:xfrm>
                <a:off x="3327" y="2751"/>
                <a:ext cx="9" cy="14"/>
              </a:xfrm>
              <a:prstGeom prst="ellipse">
                <a:avLst/>
              </a:prstGeom>
              <a:noFill/>
              <a:ln w="2857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4" name="Text Box 46">
                <a:extLst>
                  <a:ext uri="{FF2B5EF4-FFF2-40B4-BE49-F238E27FC236}">
                    <a16:creationId xmlns:a16="http://schemas.microsoft.com/office/drawing/2014/main" id="{050D2F49-2EC9-49F5-887C-54B6BB310441}"/>
                  </a:ext>
                </a:extLst>
              </p:cNvPr>
              <p:cNvSpPr txBox="1">
                <a:spLocks noChangeArrowheads="1"/>
              </p:cNvSpPr>
              <p:nvPr/>
            </p:nvSpPr>
            <p:spPr bwMode="auto">
              <a:xfrm>
                <a:off x="3087" y="2521"/>
                <a:ext cx="166" cy="239"/>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R</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1</a:t>
                </a:r>
              </a:p>
            </p:txBody>
          </p:sp>
          <p:sp>
            <p:nvSpPr>
              <p:cNvPr id="45" name="Rectangle 47">
                <a:extLst>
                  <a:ext uri="{FF2B5EF4-FFF2-40B4-BE49-F238E27FC236}">
                    <a16:creationId xmlns:a16="http://schemas.microsoft.com/office/drawing/2014/main" id="{24869E6C-9E29-44CC-8F31-B149EF099BF5}"/>
                  </a:ext>
                </a:extLst>
              </p:cNvPr>
              <p:cNvSpPr>
                <a:spLocks noChangeArrowheads="1"/>
              </p:cNvSpPr>
              <p:nvPr/>
            </p:nvSpPr>
            <p:spPr bwMode="auto">
              <a:xfrm>
                <a:off x="3558" y="2323"/>
                <a:ext cx="167" cy="85"/>
              </a:xfrm>
              <a:prstGeom prst="rect">
                <a:avLst/>
              </a:prstGeom>
              <a:noFill/>
              <a:ln w="9525">
                <a:solidFill>
                  <a:srgbClr val="000000"/>
                </a:solidFill>
                <a:miter lim="800000"/>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6" name="Line 48">
                <a:extLst>
                  <a:ext uri="{FF2B5EF4-FFF2-40B4-BE49-F238E27FC236}">
                    <a16:creationId xmlns:a16="http://schemas.microsoft.com/office/drawing/2014/main" id="{7E60DABF-0CB8-4D85-9F4A-E202B069B470}"/>
                  </a:ext>
                </a:extLst>
              </p:cNvPr>
              <p:cNvSpPr>
                <a:spLocks noChangeShapeType="1"/>
              </p:cNvSpPr>
              <p:nvPr/>
            </p:nvSpPr>
            <p:spPr bwMode="auto">
              <a:xfrm flipH="1">
                <a:off x="3336" y="2364"/>
                <a:ext cx="222" cy="0"/>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7" name="Line 49">
                <a:extLst>
                  <a:ext uri="{FF2B5EF4-FFF2-40B4-BE49-F238E27FC236}">
                    <a16:creationId xmlns:a16="http://schemas.microsoft.com/office/drawing/2014/main" id="{EB692D87-266D-488C-B9DF-1DF09FE0E8A7}"/>
                  </a:ext>
                </a:extLst>
              </p:cNvPr>
              <p:cNvSpPr>
                <a:spLocks noChangeShapeType="1"/>
              </p:cNvSpPr>
              <p:nvPr/>
            </p:nvSpPr>
            <p:spPr bwMode="auto">
              <a:xfrm>
                <a:off x="3725" y="2364"/>
                <a:ext cx="222" cy="0"/>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8" name="Line 50">
                <a:extLst>
                  <a:ext uri="{FF2B5EF4-FFF2-40B4-BE49-F238E27FC236}">
                    <a16:creationId xmlns:a16="http://schemas.microsoft.com/office/drawing/2014/main" id="{CAB65ADA-B228-42A2-B943-89B3A41838DE}"/>
                  </a:ext>
                </a:extLst>
              </p:cNvPr>
              <p:cNvSpPr>
                <a:spLocks noChangeShapeType="1"/>
              </p:cNvSpPr>
              <p:nvPr/>
            </p:nvSpPr>
            <p:spPr bwMode="auto">
              <a:xfrm>
                <a:off x="3882" y="2364"/>
                <a:ext cx="74" cy="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 name="Text Box 51">
                <a:extLst>
                  <a:ext uri="{FF2B5EF4-FFF2-40B4-BE49-F238E27FC236}">
                    <a16:creationId xmlns:a16="http://schemas.microsoft.com/office/drawing/2014/main" id="{99F86BC8-B52F-4C16-8ADA-5AD92AB2D655}"/>
                  </a:ext>
                </a:extLst>
              </p:cNvPr>
              <p:cNvSpPr txBox="1">
                <a:spLocks noChangeArrowheads="1"/>
              </p:cNvSpPr>
              <p:nvPr/>
            </p:nvSpPr>
            <p:spPr bwMode="auto">
              <a:xfrm>
                <a:off x="3557" y="2124"/>
                <a:ext cx="271" cy="210"/>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R</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2</a:t>
                </a:r>
              </a:p>
            </p:txBody>
          </p:sp>
          <p:sp>
            <p:nvSpPr>
              <p:cNvPr id="50" name="Text Box 52">
                <a:extLst>
                  <a:ext uri="{FF2B5EF4-FFF2-40B4-BE49-F238E27FC236}">
                    <a16:creationId xmlns:a16="http://schemas.microsoft.com/office/drawing/2014/main" id="{653D600B-B6AD-49C8-B30A-58A9D2C09C7D}"/>
                  </a:ext>
                </a:extLst>
              </p:cNvPr>
              <p:cNvSpPr txBox="1">
                <a:spLocks noChangeArrowheads="1"/>
              </p:cNvSpPr>
              <p:nvPr/>
            </p:nvSpPr>
            <p:spPr bwMode="auto">
              <a:xfrm>
                <a:off x="4092" y="2640"/>
                <a:ext cx="217" cy="202"/>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R</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4</a:t>
                </a:r>
              </a:p>
            </p:txBody>
          </p:sp>
          <p:sp>
            <p:nvSpPr>
              <p:cNvPr id="51" name="Text Box 53">
                <a:extLst>
                  <a:ext uri="{FF2B5EF4-FFF2-40B4-BE49-F238E27FC236}">
                    <a16:creationId xmlns:a16="http://schemas.microsoft.com/office/drawing/2014/main" id="{EEEA3612-FF46-4AC8-848D-927FF9BF345C}"/>
                  </a:ext>
                </a:extLst>
              </p:cNvPr>
              <p:cNvSpPr txBox="1">
                <a:spLocks noChangeArrowheads="1"/>
              </p:cNvSpPr>
              <p:nvPr/>
            </p:nvSpPr>
            <p:spPr bwMode="auto">
              <a:xfrm>
                <a:off x="4563" y="2288"/>
                <a:ext cx="171" cy="255"/>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endParaRPr>
              </a:p>
            </p:txBody>
          </p:sp>
          <p:sp>
            <p:nvSpPr>
              <p:cNvPr id="52" name="Text Box 54">
                <a:extLst>
                  <a:ext uri="{FF2B5EF4-FFF2-40B4-BE49-F238E27FC236}">
                    <a16:creationId xmlns:a16="http://schemas.microsoft.com/office/drawing/2014/main" id="{D08FDAB6-74CD-4F27-9AE3-0D9C1E920D1A}"/>
                  </a:ext>
                </a:extLst>
              </p:cNvPr>
              <p:cNvSpPr txBox="1">
                <a:spLocks noChangeArrowheads="1"/>
              </p:cNvSpPr>
              <p:nvPr/>
            </p:nvSpPr>
            <p:spPr bwMode="auto">
              <a:xfrm>
                <a:off x="4587" y="2294"/>
                <a:ext cx="188" cy="268"/>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R</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6</a:t>
                </a:r>
              </a:p>
            </p:txBody>
          </p:sp>
          <p:sp>
            <p:nvSpPr>
              <p:cNvPr id="53" name="Text Box 55">
                <a:extLst>
                  <a:ext uri="{FF2B5EF4-FFF2-40B4-BE49-F238E27FC236}">
                    <a16:creationId xmlns:a16="http://schemas.microsoft.com/office/drawing/2014/main" id="{E1B39FDD-1539-4890-B6DC-375C356F27EC}"/>
                  </a:ext>
                </a:extLst>
              </p:cNvPr>
              <p:cNvSpPr txBox="1">
                <a:spLocks noChangeArrowheads="1"/>
              </p:cNvSpPr>
              <p:nvPr/>
            </p:nvSpPr>
            <p:spPr bwMode="auto">
              <a:xfrm>
                <a:off x="4066" y="3107"/>
                <a:ext cx="185" cy="225"/>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R</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5</a:t>
                </a:r>
              </a:p>
            </p:txBody>
          </p:sp>
          <p:sp>
            <p:nvSpPr>
              <p:cNvPr id="54" name="Text Box 56">
                <a:extLst>
                  <a:ext uri="{FF2B5EF4-FFF2-40B4-BE49-F238E27FC236}">
                    <a16:creationId xmlns:a16="http://schemas.microsoft.com/office/drawing/2014/main" id="{C731716F-9C1C-45DA-8E69-CA65D7D8C265}"/>
                  </a:ext>
                </a:extLst>
              </p:cNvPr>
              <p:cNvSpPr txBox="1">
                <a:spLocks noChangeArrowheads="1"/>
              </p:cNvSpPr>
              <p:nvPr/>
            </p:nvSpPr>
            <p:spPr bwMode="auto">
              <a:xfrm>
                <a:off x="3230" y="3245"/>
                <a:ext cx="706" cy="211"/>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R</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3</a:t>
                </a: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a:t>
                </a: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R</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1</a:t>
                </a: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R</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2</a:t>
                </a:r>
              </a:p>
            </p:txBody>
          </p:sp>
          <p:sp>
            <p:nvSpPr>
              <p:cNvPr id="55" name="Text Box 57">
                <a:extLst>
                  <a:ext uri="{FF2B5EF4-FFF2-40B4-BE49-F238E27FC236}">
                    <a16:creationId xmlns:a16="http://schemas.microsoft.com/office/drawing/2014/main" id="{DF0FDEB2-C206-470E-B203-82F6B90B4A13}"/>
                  </a:ext>
                </a:extLst>
              </p:cNvPr>
              <p:cNvSpPr txBox="1">
                <a:spLocks noChangeArrowheads="1"/>
              </p:cNvSpPr>
              <p:nvPr/>
            </p:nvSpPr>
            <p:spPr bwMode="auto">
              <a:xfrm>
                <a:off x="4430" y="3344"/>
                <a:ext cx="1042" cy="208"/>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R</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7 </a:t>
                </a: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a:t>
                </a: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R</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4</a:t>
                </a: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R</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5</a:t>
                </a: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R</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6</a:t>
                </a:r>
              </a:p>
            </p:txBody>
          </p:sp>
          <p:sp>
            <p:nvSpPr>
              <p:cNvPr id="56" name="Text Box 58">
                <a:extLst>
                  <a:ext uri="{FF2B5EF4-FFF2-40B4-BE49-F238E27FC236}">
                    <a16:creationId xmlns:a16="http://schemas.microsoft.com/office/drawing/2014/main" id="{98B792B5-4239-41BB-BFD9-807D1BA59D01}"/>
                  </a:ext>
                </a:extLst>
              </p:cNvPr>
              <p:cNvSpPr txBox="1">
                <a:spLocks noChangeArrowheads="1"/>
              </p:cNvSpPr>
              <p:nvPr/>
            </p:nvSpPr>
            <p:spPr bwMode="auto">
              <a:xfrm>
                <a:off x="5083" y="2799"/>
                <a:ext cx="233" cy="225"/>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u</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o</a:t>
                </a:r>
                <a:endParaRPr kumimoji="0" lang="en-US" altLang="zh-CN" sz="2000" b="0" i="1" u="none" strike="noStrike" kern="1200" cap="none" spc="0" normalizeH="0" baseline="-25000" noProof="0">
                  <a:ln>
                    <a:noFill/>
                  </a:ln>
                  <a:solidFill>
                    <a:prstClr val="black"/>
                  </a:solidFill>
                  <a:effectLst/>
                  <a:uLnTx/>
                  <a:uFillTx/>
                  <a:latin typeface="Times New Roman" pitchFamily="18" charset="0"/>
                  <a:ea typeface="宋体" charset="-122"/>
                  <a:cs typeface="+mn-cs"/>
                </a:endParaRPr>
              </a:p>
            </p:txBody>
          </p:sp>
          <p:sp>
            <p:nvSpPr>
              <p:cNvPr id="57" name="Line 59">
                <a:extLst>
                  <a:ext uri="{FF2B5EF4-FFF2-40B4-BE49-F238E27FC236}">
                    <a16:creationId xmlns:a16="http://schemas.microsoft.com/office/drawing/2014/main" id="{235177E3-8A4B-4BDA-B91E-F2115271A9A9}"/>
                  </a:ext>
                </a:extLst>
              </p:cNvPr>
              <p:cNvSpPr>
                <a:spLocks noChangeShapeType="1"/>
              </p:cNvSpPr>
              <p:nvPr/>
            </p:nvSpPr>
            <p:spPr bwMode="auto">
              <a:xfrm>
                <a:off x="3364" y="2766"/>
                <a:ext cx="132" cy="0"/>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58" name="AutoShape 60">
                <a:extLst>
                  <a:ext uri="{FF2B5EF4-FFF2-40B4-BE49-F238E27FC236}">
                    <a16:creationId xmlns:a16="http://schemas.microsoft.com/office/drawing/2014/main" id="{2D8E919A-7706-4A30-92A9-647E7CB31A87}"/>
                  </a:ext>
                </a:extLst>
              </p:cNvPr>
              <p:cNvSpPr>
                <a:spLocks noChangeArrowheads="1"/>
              </p:cNvSpPr>
              <p:nvPr/>
            </p:nvSpPr>
            <p:spPr bwMode="auto">
              <a:xfrm rot="5400000">
                <a:off x="3579" y="2582"/>
                <a:ext cx="128" cy="106"/>
              </a:xfrm>
              <a:prstGeom prst="triangle">
                <a:avLst>
                  <a:gd name="adj" fmla="val 50000"/>
                </a:avLst>
              </a:prstGeom>
              <a:noFill/>
              <a:ln w="9525">
                <a:solidFill>
                  <a:srgbClr val="000000"/>
                </a:solidFill>
                <a:miter lim="800000"/>
                <a:headEnd/>
                <a:tailEnd/>
              </a:ln>
            </p:spPr>
            <p:txBody>
              <a:bodyPr rot="10800000" vert="eaVert"/>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59" name="Line 61">
                <a:extLst>
                  <a:ext uri="{FF2B5EF4-FFF2-40B4-BE49-F238E27FC236}">
                    <a16:creationId xmlns:a16="http://schemas.microsoft.com/office/drawing/2014/main" id="{F572D3C1-5598-4FFB-98A2-59C9E420DABB}"/>
                  </a:ext>
                </a:extLst>
              </p:cNvPr>
              <p:cNvSpPr>
                <a:spLocks noChangeShapeType="1"/>
              </p:cNvSpPr>
              <p:nvPr/>
            </p:nvSpPr>
            <p:spPr bwMode="auto">
              <a:xfrm>
                <a:off x="3496" y="2520"/>
                <a:ext cx="375" cy="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60" name="Line 62">
                <a:extLst>
                  <a:ext uri="{FF2B5EF4-FFF2-40B4-BE49-F238E27FC236}">
                    <a16:creationId xmlns:a16="http://schemas.microsoft.com/office/drawing/2014/main" id="{3A075243-2EB5-4E70-BF20-7AA8CC1F9BF4}"/>
                  </a:ext>
                </a:extLst>
              </p:cNvPr>
              <p:cNvSpPr>
                <a:spLocks noChangeShapeType="1"/>
              </p:cNvSpPr>
              <p:nvPr/>
            </p:nvSpPr>
            <p:spPr bwMode="auto">
              <a:xfrm rot="5400000">
                <a:off x="3552" y="2840"/>
                <a:ext cx="638" cy="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61" name="Line 63">
                <a:extLst>
                  <a:ext uri="{FF2B5EF4-FFF2-40B4-BE49-F238E27FC236}">
                    <a16:creationId xmlns:a16="http://schemas.microsoft.com/office/drawing/2014/main" id="{3B0143B7-73CE-4F64-8A83-5F2307B1C994}"/>
                  </a:ext>
                </a:extLst>
              </p:cNvPr>
              <p:cNvSpPr>
                <a:spLocks noChangeShapeType="1"/>
              </p:cNvSpPr>
              <p:nvPr/>
            </p:nvSpPr>
            <p:spPr bwMode="auto">
              <a:xfrm>
                <a:off x="3496" y="3159"/>
                <a:ext cx="375" cy="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62" name="Line 64">
                <a:extLst>
                  <a:ext uri="{FF2B5EF4-FFF2-40B4-BE49-F238E27FC236}">
                    <a16:creationId xmlns:a16="http://schemas.microsoft.com/office/drawing/2014/main" id="{B9BB94A9-AF04-49CE-A927-A401AE530BF6}"/>
                  </a:ext>
                </a:extLst>
              </p:cNvPr>
              <p:cNvSpPr>
                <a:spLocks noChangeShapeType="1"/>
              </p:cNvSpPr>
              <p:nvPr/>
            </p:nvSpPr>
            <p:spPr bwMode="auto">
              <a:xfrm rot="5400000">
                <a:off x="3177" y="2840"/>
                <a:ext cx="638" cy="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63" name="Text Box 65">
                <a:extLst>
                  <a:ext uri="{FF2B5EF4-FFF2-40B4-BE49-F238E27FC236}">
                    <a16:creationId xmlns:a16="http://schemas.microsoft.com/office/drawing/2014/main" id="{CC973280-554A-48EB-B995-254781B2FB68}"/>
                  </a:ext>
                </a:extLst>
              </p:cNvPr>
              <p:cNvSpPr txBox="1">
                <a:spLocks noChangeArrowheads="1"/>
              </p:cNvSpPr>
              <p:nvPr/>
            </p:nvSpPr>
            <p:spPr bwMode="auto">
              <a:xfrm>
                <a:off x="3717" y="2537"/>
                <a:ext cx="114" cy="158"/>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64" name="Text Box 66">
                <a:extLst>
                  <a:ext uri="{FF2B5EF4-FFF2-40B4-BE49-F238E27FC236}">
                    <a16:creationId xmlns:a16="http://schemas.microsoft.com/office/drawing/2014/main" id="{7369D4B9-8A59-42DC-994A-EADCDE0BE457}"/>
                  </a:ext>
                </a:extLst>
              </p:cNvPr>
              <p:cNvSpPr txBox="1">
                <a:spLocks noChangeArrowheads="1"/>
              </p:cNvSpPr>
              <p:nvPr/>
            </p:nvSpPr>
            <p:spPr bwMode="auto">
              <a:xfrm>
                <a:off x="3519" y="2658"/>
                <a:ext cx="106" cy="157"/>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65" name="Text Box 67">
                <a:extLst>
                  <a:ext uri="{FF2B5EF4-FFF2-40B4-BE49-F238E27FC236}">
                    <a16:creationId xmlns:a16="http://schemas.microsoft.com/office/drawing/2014/main" id="{EC3F3BAD-BEFF-4C55-8936-2C8AFC6BB6BC}"/>
                  </a:ext>
                </a:extLst>
              </p:cNvPr>
              <p:cNvSpPr txBox="1">
                <a:spLocks noChangeArrowheads="1"/>
              </p:cNvSpPr>
              <p:nvPr/>
            </p:nvSpPr>
            <p:spPr bwMode="auto">
              <a:xfrm>
                <a:off x="3522" y="2917"/>
                <a:ext cx="103" cy="173"/>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66" name="Text Box 68">
                <a:extLst>
                  <a:ext uri="{FF2B5EF4-FFF2-40B4-BE49-F238E27FC236}">
                    <a16:creationId xmlns:a16="http://schemas.microsoft.com/office/drawing/2014/main" id="{34680BD9-FC5A-44C5-A239-3BFAB8DEFB13}"/>
                  </a:ext>
                </a:extLst>
              </p:cNvPr>
              <p:cNvSpPr txBox="1">
                <a:spLocks noChangeArrowheads="1"/>
              </p:cNvSpPr>
              <p:nvPr/>
            </p:nvSpPr>
            <p:spPr bwMode="auto">
              <a:xfrm>
                <a:off x="3783" y="2782"/>
                <a:ext cx="94" cy="160"/>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67" name="Text Box 69">
                <a:extLst>
                  <a:ext uri="{FF2B5EF4-FFF2-40B4-BE49-F238E27FC236}">
                    <a16:creationId xmlns:a16="http://schemas.microsoft.com/office/drawing/2014/main" id="{E893E15E-66B1-48F3-A0F4-3D333898192F}"/>
                  </a:ext>
                </a:extLst>
              </p:cNvPr>
              <p:cNvSpPr txBox="1">
                <a:spLocks noChangeArrowheads="1"/>
              </p:cNvSpPr>
              <p:nvPr/>
            </p:nvSpPr>
            <p:spPr bwMode="auto">
              <a:xfrm>
                <a:off x="3643" y="2907"/>
                <a:ext cx="366" cy="261"/>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N</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1</a:t>
                </a:r>
              </a:p>
            </p:txBody>
          </p:sp>
          <p:sp>
            <p:nvSpPr>
              <p:cNvPr id="68" name="AutoShape 70">
                <a:extLst>
                  <a:ext uri="{FF2B5EF4-FFF2-40B4-BE49-F238E27FC236}">
                    <a16:creationId xmlns:a16="http://schemas.microsoft.com/office/drawing/2014/main" id="{FE11AC4D-B1B3-46D3-8538-82AFAEF3C40C}"/>
                  </a:ext>
                </a:extLst>
              </p:cNvPr>
              <p:cNvSpPr>
                <a:spLocks noChangeArrowheads="1"/>
              </p:cNvSpPr>
              <p:nvPr/>
            </p:nvSpPr>
            <p:spPr bwMode="auto">
              <a:xfrm rot="5400000">
                <a:off x="4605" y="2709"/>
                <a:ext cx="128" cy="100"/>
              </a:xfrm>
              <a:prstGeom prst="triangle">
                <a:avLst>
                  <a:gd name="adj" fmla="val 50000"/>
                </a:avLst>
              </a:prstGeom>
              <a:noFill/>
              <a:ln w="9525">
                <a:solidFill>
                  <a:srgbClr val="000000"/>
                </a:solidFill>
                <a:miter lim="800000"/>
                <a:headEnd/>
                <a:tailEnd/>
              </a:ln>
            </p:spPr>
            <p:txBody>
              <a:bodyPr rot="10800000" vert="eaVert"/>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69" name="Line 71">
                <a:extLst>
                  <a:ext uri="{FF2B5EF4-FFF2-40B4-BE49-F238E27FC236}">
                    <a16:creationId xmlns:a16="http://schemas.microsoft.com/office/drawing/2014/main" id="{8C61AEE6-9F3D-4C4E-9563-08BF1B0F2A3F}"/>
                  </a:ext>
                </a:extLst>
              </p:cNvPr>
              <p:cNvSpPr>
                <a:spLocks noChangeShapeType="1"/>
              </p:cNvSpPr>
              <p:nvPr/>
            </p:nvSpPr>
            <p:spPr bwMode="auto">
              <a:xfrm>
                <a:off x="4530" y="2643"/>
                <a:ext cx="355" cy="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70" name="Line 72">
                <a:extLst>
                  <a:ext uri="{FF2B5EF4-FFF2-40B4-BE49-F238E27FC236}">
                    <a16:creationId xmlns:a16="http://schemas.microsoft.com/office/drawing/2014/main" id="{C056B449-234A-4508-AAD5-620F251C1705}"/>
                  </a:ext>
                </a:extLst>
              </p:cNvPr>
              <p:cNvSpPr>
                <a:spLocks noChangeShapeType="1"/>
              </p:cNvSpPr>
              <p:nvPr/>
            </p:nvSpPr>
            <p:spPr bwMode="auto">
              <a:xfrm rot="5400000">
                <a:off x="4565" y="2964"/>
                <a:ext cx="639" cy="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71" name="Line 73">
                <a:extLst>
                  <a:ext uri="{FF2B5EF4-FFF2-40B4-BE49-F238E27FC236}">
                    <a16:creationId xmlns:a16="http://schemas.microsoft.com/office/drawing/2014/main" id="{A2081C5A-2785-4420-BF25-E7FDA702FACF}"/>
                  </a:ext>
                </a:extLst>
              </p:cNvPr>
              <p:cNvSpPr>
                <a:spLocks noChangeShapeType="1"/>
              </p:cNvSpPr>
              <p:nvPr/>
            </p:nvSpPr>
            <p:spPr bwMode="auto">
              <a:xfrm>
                <a:off x="4530" y="3283"/>
                <a:ext cx="355" cy="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72" name="Line 74">
                <a:extLst>
                  <a:ext uri="{FF2B5EF4-FFF2-40B4-BE49-F238E27FC236}">
                    <a16:creationId xmlns:a16="http://schemas.microsoft.com/office/drawing/2014/main" id="{863628E6-D2E9-4503-A8E7-B655B698E35E}"/>
                  </a:ext>
                </a:extLst>
              </p:cNvPr>
              <p:cNvSpPr>
                <a:spLocks noChangeShapeType="1"/>
              </p:cNvSpPr>
              <p:nvPr/>
            </p:nvSpPr>
            <p:spPr bwMode="auto">
              <a:xfrm rot="5400000">
                <a:off x="4210" y="2964"/>
                <a:ext cx="639" cy="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73" name="Text Box 75">
                <a:extLst>
                  <a:ext uri="{FF2B5EF4-FFF2-40B4-BE49-F238E27FC236}">
                    <a16:creationId xmlns:a16="http://schemas.microsoft.com/office/drawing/2014/main" id="{AFA78EA0-F796-400E-9C81-CD6E39D28519}"/>
                  </a:ext>
                </a:extLst>
              </p:cNvPr>
              <p:cNvSpPr txBox="1">
                <a:spLocks noChangeArrowheads="1"/>
              </p:cNvSpPr>
              <p:nvPr/>
            </p:nvSpPr>
            <p:spPr bwMode="auto">
              <a:xfrm>
                <a:off x="4740" y="2660"/>
                <a:ext cx="107" cy="157"/>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74" name="Line 76">
                <a:extLst>
                  <a:ext uri="{FF2B5EF4-FFF2-40B4-BE49-F238E27FC236}">
                    <a16:creationId xmlns:a16="http://schemas.microsoft.com/office/drawing/2014/main" id="{2C6214E9-3463-4AB3-8549-F79BB232CFE1}"/>
                  </a:ext>
                </a:extLst>
              </p:cNvPr>
              <p:cNvSpPr>
                <a:spLocks noChangeShapeType="1"/>
              </p:cNvSpPr>
              <p:nvPr/>
            </p:nvSpPr>
            <p:spPr bwMode="auto">
              <a:xfrm>
                <a:off x="4378" y="2894"/>
                <a:ext cx="152" cy="0"/>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75" name="Line 77">
                <a:extLst>
                  <a:ext uri="{FF2B5EF4-FFF2-40B4-BE49-F238E27FC236}">
                    <a16:creationId xmlns:a16="http://schemas.microsoft.com/office/drawing/2014/main" id="{A8C9D58E-51BC-4454-8FE7-2D953504BC01}"/>
                  </a:ext>
                </a:extLst>
              </p:cNvPr>
              <p:cNvSpPr>
                <a:spLocks noChangeShapeType="1"/>
              </p:cNvSpPr>
              <p:nvPr/>
            </p:nvSpPr>
            <p:spPr bwMode="auto">
              <a:xfrm>
                <a:off x="4378" y="3148"/>
                <a:ext cx="152" cy="0"/>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76" name="Line 78">
                <a:extLst>
                  <a:ext uri="{FF2B5EF4-FFF2-40B4-BE49-F238E27FC236}">
                    <a16:creationId xmlns:a16="http://schemas.microsoft.com/office/drawing/2014/main" id="{60AED6F5-6C06-47EB-A39E-C180CB42D41A}"/>
                  </a:ext>
                </a:extLst>
              </p:cNvPr>
              <p:cNvSpPr>
                <a:spLocks noChangeShapeType="1"/>
              </p:cNvSpPr>
              <p:nvPr/>
            </p:nvSpPr>
            <p:spPr bwMode="auto">
              <a:xfrm flipV="1">
                <a:off x="4896" y="3024"/>
                <a:ext cx="192" cy="0"/>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77" name="Text Box 79">
                <a:extLst>
                  <a:ext uri="{FF2B5EF4-FFF2-40B4-BE49-F238E27FC236}">
                    <a16:creationId xmlns:a16="http://schemas.microsoft.com/office/drawing/2014/main" id="{F95FBC0D-7DDD-4519-889E-902A01D1ABCA}"/>
                  </a:ext>
                </a:extLst>
              </p:cNvPr>
              <p:cNvSpPr txBox="1">
                <a:spLocks noChangeArrowheads="1"/>
              </p:cNvSpPr>
              <p:nvPr/>
            </p:nvSpPr>
            <p:spPr bwMode="auto">
              <a:xfrm>
                <a:off x="4552" y="2789"/>
                <a:ext cx="100" cy="158"/>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78" name="Text Box 80">
                <a:extLst>
                  <a:ext uri="{FF2B5EF4-FFF2-40B4-BE49-F238E27FC236}">
                    <a16:creationId xmlns:a16="http://schemas.microsoft.com/office/drawing/2014/main" id="{E33307DB-CBBA-44B1-8133-32FD58A9F6B6}"/>
                  </a:ext>
                </a:extLst>
              </p:cNvPr>
              <p:cNvSpPr txBox="1">
                <a:spLocks noChangeArrowheads="1"/>
              </p:cNvSpPr>
              <p:nvPr/>
            </p:nvSpPr>
            <p:spPr bwMode="auto">
              <a:xfrm>
                <a:off x="4554" y="3040"/>
                <a:ext cx="98" cy="171"/>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79" name="Text Box 81">
                <a:extLst>
                  <a:ext uri="{FF2B5EF4-FFF2-40B4-BE49-F238E27FC236}">
                    <a16:creationId xmlns:a16="http://schemas.microsoft.com/office/drawing/2014/main" id="{A8671953-54A7-4266-BE75-3BCAF85CAAB2}"/>
                  </a:ext>
                </a:extLst>
              </p:cNvPr>
              <p:cNvSpPr txBox="1">
                <a:spLocks noChangeArrowheads="1"/>
              </p:cNvSpPr>
              <p:nvPr/>
            </p:nvSpPr>
            <p:spPr bwMode="auto">
              <a:xfrm>
                <a:off x="4799" y="2907"/>
                <a:ext cx="90" cy="158"/>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80" name="Text Box 82">
                <a:extLst>
                  <a:ext uri="{FF2B5EF4-FFF2-40B4-BE49-F238E27FC236}">
                    <a16:creationId xmlns:a16="http://schemas.microsoft.com/office/drawing/2014/main" id="{392599B1-DE18-46AA-8CBA-6519A0DAFBD1}"/>
                  </a:ext>
                </a:extLst>
              </p:cNvPr>
              <p:cNvSpPr txBox="1">
                <a:spLocks noChangeArrowheads="1"/>
              </p:cNvSpPr>
              <p:nvPr/>
            </p:nvSpPr>
            <p:spPr bwMode="auto">
              <a:xfrm>
                <a:off x="4699" y="3030"/>
                <a:ext cx="245" cy="186"/>
              </a:xfrm>
              <a:prstGeom prst="rect">
                <a:avLst/>
              </a:prstGeom>
              <a:noFill/>
              <a:ln w="9525">
                <a:noFill/>
                <a:miter lim="800000"/>
                <a:headEnd/>
                <a:tailEnd/>
              </a:ln>
            </p:spPr>
            <p:txBody>
              <a:bodyPr lIns="0" tIns="0" rIns="0" bIns="0"/>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N</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2</a:t>
                </a:r>
              </a:p>
            </p:txBody>
          </p:sp>
          <p:sp>
            <p:nvSpPr>
              <p:cNvPr id="81" name="Line 83">
                <a:extLst>
                  <a:ext uri="{FF2B5EF4-FFF2-40B4-BE49-F238E27FC236}">
                    <a16:creationId xmlns:a16="http://schemas.microsoft.com/office/drawing/2014/main" id="{964BEF9A-1092-4DA9-B5E6-3302A9B5A4D1}"/>
                  </a:ext>
                </a:extLst>
              </p:cNvPr>
              <p:cNvSpPr>
                <a:spLocks noChangeShapeType="1"/>
              </p:cNvSpPr>
              <p:nvPr/>
            </p:nvSpPr>
            <p:spPr bwMode="auto">
              <a:xfrm>
                <a:off x="3336" y="2364"/>
                <a:ext cx="0" cy="401"/>
              </a:xfrm>
              <a:prstGeom prst="line">
                <a:avLst/>
              </a:prstGeom>
              <a:noFill/>
              <a:ln w="9525">
                <a:solidFill>
                  <a:srgbClr val="0066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grpSp>
            <p:nvGrpSpPr>
              <p:cNvPr id="82" name="Group 84">
                <a:extLst>
                  <a:ext uri="{FF2B5EF4-FFF2-40B4-BE49-F238E27FC236}">
                    <a16:creationId xmlns:a16="http://schemas.microsoft.com/office/drawing/2014/main" id="{7202843C-2C4E-4749-B014-8EBF54EE88AD}"/>
                  </a:ext>
                </a:extLst>
              </p:cNvPr>
              <p:cNvGrpSpPr>
                <a:grpSpLocks/>
              </p:cNvGrpSpPr>
              <p:nvPr/>
            </p:nvGrpSpPr>
            <p:grpSpPr bwMode="auto">
              <a:xfrm>
                <a:off x="3317" y="2740"/>
                <a:ext cx="29" cy="44"/>
                <a:chOff x="3962" y="12982"/>
                <a:chExt cx="102" cy="106"/>
              </a:xfrm>
            </p:grpSpPr>
            <p:sp>
              <p:nvSpPr>
                <p:cNvPr id="95" name="Oval 85">
                  <a:extLst>
                    <a:ext uri="{FF2B5EF4-FFF2-40B4-BE49-F238E27FC236}">
                      <a16:creationId xmlns:a16="http://schemas.microsoft.com/office/drawing/2014/main" id="{E7995E05-BC6E-4A03-818C-E33C8B954549}"/>
                    </a:ext>
                  </a:extLst>
                </p:cNvPr>
                <p:cNvSpPr>
                  <a:spLocks noChangeArrowheads="1"/>
                </p:cNvSpPr>
                <p:nvPr/>
              </p:nvSpPr>
              <p:spPr bwMode="auto">
                <a:xfrm>
                  <a:off x="3962" y="12982"/>
                  <a:ext cx="102" cy="106"/>
                </a:xfrm>
                <a:prstGeom prst="ellipse">
                  <a:avLst/>
                </a:prstGeom>
                <a:noFill/>
                <a:ln w="952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96" name="Oval 86">
                  <a:extLst>
                    <a:ext uri="{FF2B5EF4-FFF2-40B4-BE49-F238E27FC236}">
                      <a16:creationId xmlns:a16="http://schemas.microsoft.com/office/drawing/2014/main" id="{48A5F67A-4119-496E-A04B-AC7A9E82A92D}"/>
                    </a:ext>
                  </a:extLst>
                </p:cNvPr>
                <p:cNvSpPr>
                  <a:spLocks noChangeArrowheads="1"/>
                </p:cNvSpPr>
                <p:nvPr/>
              </p:nvSpPr>
              <p:spPr bwMode="auto">
                <a:xfrm>
                  <a:off x="3988" y="13002"/>
                  <a:ext cx="51" cy="62"/>
                </a:xfrm>
                <a:prstGeom prst="ellipse">
                  <a:avLst/>
                </a:prstGeom>
                <a:noFill/>
                <a:ln w="2857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97" name="Oval 87">
                  <a:extLst>
                    <a:ext uri="{FF2B5EF4-FFF2-40B4-BE49-F238E27FC236}">
                      <a16:creationId xmlns:a16="http://schemas.microsoft.com/office/drawing/2014/main" id="{341B06EB-8AA0-4C3B-9CD3-245EADC89AA7}"/>
                    </a:ext>
                  </a:extLst>
                </p:cNvPr>
                <p:cNvSpPr>
                  <a:spLocks noChangeArrowheads="1"/>
                </p:cNvSpPr>
                <p:nvPr/>
              </p:nvSpPr>
              <p:spPr bwMode="auto">
                <a:xfrm>
                  <a:off x="4001" y="13026"/>
                  <a:ext cx="20" cy="14"/>
                </a:xfrm>
                <a:prstGeom prst="ellipse">
                  <a:avLst/>
                </a:prstGeom>
                <a:noFill/>
                <a:ln w="952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grpSp>
          <p:grpSp>
            <p:nvGrpSpPr>
              <p:cNvPr id="83" name="Group 88">
                <a:extLst>
                  <a:ext uri="{FF2B5EF4-FFF2-40B4-BE49-F238E27FC236}">
                    <a16:creationId xmlns:a16="http://schemas.microsoft.com/office/drawing/2014/main" id="{D0355451-D0AA-4A2B-ABEC-5634B901F20B}"/>
                  </a:ext>
                </a:extLst>
              </p:cNvPr>
              <p:cNvGrpSpPr>
                <a:grpSpLocks/>
              </p:cNvGrpSpPr>
              <p:nvPr/>
            </p:nvGrpSpPr>
            <p:grpSpPr bwMode="auto">
              <a:xfrm>
                <a:off x="3947" y="2863"/>
                <a:ext cx="28" cy="45"/>
                <a:chOff x="3962" y="12982"/>
                <a:chExt cx="102" cy="106"/>
              </a:xfrm>
            </p:grpSpPr>
            <p:sp>
              <p:nvSpPr>
                <p:cNvPr id="92" name="Oval 89">
                  <a:extLst>
                    <a:ext uri="{FF2B5EF4-FFF2-40B4-BE49-F238E27FC236}">
                      <a16:creationId xmlns:a16="http://schemas.microsoft.com/office/drawing/2014/main" id="{ACBD433C-2DCA-4C33-B935-4B65650E4416}"/>
                    </a:ext>
                  </a:extLst>
                </p:cNvPr>
                <p:cNvSpPr>
                  <a:spLocks noChangeArrowheads="1"/>
                </p:cNvSpPr>
                <p:nvPr/>
              </p:nvSpPr>
              <p:spPr bwMode="auto">
                <a:xfrm>
                  <a:off x="3962" y="12982"/>
                  <a:ext cx="102" cy="106"/>
                </a:xfrm>
                <a:prstGeom prst="ellipse">
                  <a:avLst/>
                </a:prstGeom>
                <a:noFill/>
                <a:ln w="952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93" name="Oval 90">
                  <a:extLst>
                    <a:ext uri="{FF2B5EF4-FFF2-40B4-BE49-F238E27FC236}">
                      <a16:creationId xmlns:a16="http://schemas.microsoft.com/office/drawing/2014/main" id="{FDC46D0D-CD69-489C-A398-75EA4E994BF0}"/>
                    </a:ext>
                  </a:extLst>
                </p:cNvPr>
                <p:cNvSpPr>
                  <a:spLocks noChangeArrowheads="1"/>
                </p:cNvSpPr>
                <p:nvPr/>
              </p:nvSpPr>
              <p:spPr bwMode="auto">
                <a:xfrm>
                  <a:off x="3988" y="13002"/>
                  <a:ext cx="51" cy="62"/>
                </a:xfrm>
                <a:prstGeom prst="ellipse">
                  <a:avLst/>
                </a:prstGeom>
                <a:noFill/>
                <a:ln w="2857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94" name="Oval 91">
                  <a:extLst>
                    <a:ext uri="{FF2B5EF4-FFF2-40B4-BE49-F238E27FC236}">
                      <a16:creationId xmlns:a16="http://schemas.microsoft.com/office/drawing/2014/main" id="{F0DAFF27-2FB3-4F54-B1B4-1AF5B48C9ACC}"/>
                    </a:ext>
                  </a:extLst>
                </p:cNvPr>
                <p:cNvSpPr>
                  <a:spLocks noChangeArrowheads="1"/>
                </p:cNvSpPr>
                <p:nvPr/>
              </p:nvSpPr>
              <p:spPr bwMode="auto">
                <a:xfrm>
                  <a:off x="4001" y="13026"/>
                  <a:ext cx="20" cy="14"/>
                </a:xfrm>
                <a:prstGeom prst="ellipse">
                  <a:avLst/>
                </a:prstGeom>
                <a:noFill/>
                <a:ln w="952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grpSp>
          <p:grpSp>
            <p:nvGrpSpPr>
              <p:cNvPr id="84" name="Group 92">
                <a:extLst>
                  <a:ext uri="{FF2B5EF4-FFF2-40B4-BE49-F238E27FC236}">
                    <a16:creationId xmlns:a16="http://schemas.microsoft.com/office/drawing/2014/main" id="{79151BCC-D96D-4A2A-852B-1256A7C6A542}"/>
                  </a:ext>
                </a:extLst>
              </p:cNvPr>
              <p:cNvGrpSpPr>
                <a:grpSpLocks/>
              </p:cNvGrpSpPr>
              <p:nvPr/>
            </p:nvGrpSpPr>
            <p:grpSpPr bwMode="auto">
              <a:xfrm>
                <a:off x="4336" y="2871"/>
                <a:ext cx="28" cy="43"/>
                <a:chOff x="3962" y="12982"/>
                <a:chExt cx="102" cy="106"/>
              </a:xfrm>
            </p:grpSpPr>
            <p:sp>
              <p:nvSpPr>
                <p:cNvPr id="89" name="Oval 93">
                  <a:extLst>
                    <a:ext uri="{FF2B5EF4-FFF2-40B4-BE49-F238E27FC236}">
                      <a16:creationId xmlns:a16="http://schemas.microsoft.com/office/drawing/2014/main" id="{7406958A-6709-471E-819F-23A0501F17BB}"/>
                    </a:ext>
                  </a:extLst>
                </p:cNvPr>
                <p:cNvSpPr>
                  <a:spLocks noChangeArrowheads="1"/>
                </p:cNvSpPr>
                <p:nvPr/>
              </p:nvSpPr>
              <p:spPr bwMode="auto">
                <a:xfrm>
                  <a:off x="3962" y="12982"/>
                  <a:ext cx="102" cy="106"/>
                </a:xfrm>
                <a:prstGeom prst="ellipse">
                  <a:avLst/>
                </a:prstGeom>
                <a:noFill/>
                <a:ln w="952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90" name="Oval 94">
                  <a:extLst>
                    <a:ext uri="{FF2B5EF4-FFF2-40B4-BE49-F238E27FC236}">
                      <a16:creationId xmlns:a16="http://schemas.microsoft.com/office/drawing/2014/main" id="{4A8BC361-6DFB-4773-8FF7-37CAA2C64F67}"/>
                    </a:ext>
                  </a:extLst>
                </p:cNvPr>
                <p:cNvSpPr>
                  <a:spLocks noChangeArrowheads="1"/>
                </p:cNvSpPr>
                <p:nvPr/>
              </p:nvSpPr>
              <p:spPr bwMode="auto">
                <a:xfrm>
                  <a:off x="3988" y="13002"/>
                  <a:ext cx="51" cy="62"/>
                </a:xfrm>
                <a:prstGeom prst="ellipse">
                  <a:avLst/>
                </a:prstGeom>
                <a:noFill/>
                <a:ln w="2857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91" name="Oval 95">
                  <a:extLst>
                    <a:ext uri="{FF2B5EF4-FFF2-40B4-BE49-F238E27FC236}">
                      <a16:creationId xmlns:a16="http://schemas.microsoft.com/office/drawing/2014/main" id="{21C7495A-2340-40B4-877C-E5F06AB7B500}"/>
                    </a:ext>
                  </a:extLst>
                </p:cNvPr>
                <p:cNvSpPr>
                  <a:spLocks noChangeArrowheads="1"/>
                </p:cNvSpPr>
                <p:nvPr/>
              </p:nvSpPr>
              <p:spPr bwMode="auto">
                <a:xfrm>
                  <a:off x="4001" y="13026"/>
                  <a:ext cx="20" cy="14"/>
                </a:xfrm>
                <a:prstGeom prst="ellipse">
                  <a:avLst/>
                </a:prstGeom>
                <a:noFill/>
                <a:ln w="952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grpSp>
          <p:grpSp>
            <p:nvGrpSpPr>
              <p:cNvPr id="85" name="Group 96">
                <a:extLst>
                  <a:ext uri="{FF2B5EF4-FFF2-40B4-BE49-F238E27FC236}">
                    <a16:creationId xmlns:a16="http://schemas.microsoft.com/office/drawing/2014/main" id="{267E52D4-0ECE-408D-875C-B8E80323584E}"/>
                  </a:ext>
                </a:extLst>
              </p:cNvPr>
              <p:cNvGrpSpPr>
                <a:grpSpLocks/>
              </p:cNvGrpSpPr>
              <p:nvPr/>
            </p:nvGrpSpPr>
            <p:grpSpPr bwMode="auto">
              <a:xfrm>
                <a:off x="4951" y="2989"/>
                <a:ext cx="29" cy="42"/>
                <a:chOff x="3962" y="12982"/>
                <a:chExt cx="102" cy="106"/>
              </a:xfrm>
            </p:grpSpPr>
            <p:sp>
              <p:nvSpPr>
                <p:cNvPr id="86" name="Oval 97">
                  <a:extLst>
                    <a:ext uri="{FF2B5EF4-FFF2-40B4-BE49-F238E27FC236}">
                      <a16:creationId xmlns:a16="http://schemas.microsoft.com/office/drawing/2014/main" id="{68F0A6F1-D97A-4C67-93EB-55D241C0F18E}"/>
                    </a:ext>
                  </a:extLst>
                </p:cNvPr>
                <p:cNvSpPr>
                  <a:spLocks noChangeArrowheads="1"/>
                </p:cNvSpPr>
                <p:nvPr/>
              </p:nvSpPr>
              <p:spPr bwMode="auto">
                <a:xfrm>
                  <a:off x="3962" y="12982"/>
                  <a:ext cx="102" cy="106"/>
                </a:xfrm>
                <a:prstGeom prst="ellipse">
                  <a:avLst/>
                </a:prstGeom>
                <a:noFill/>
                <a:ln w="952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87" name="Oval 98">
                  <a:extLst>
                    <a:ext uri="{FF2B5EF4-FFF2-40B4-BE49-F238E27FC236}">
                      <a16:creationId xmlns:a16="http://schemas.microsoft.com/office/drawing/2014/main" id="{B0E68022-B6CA-43C2-825C-87875DD42B37}"/>
                    </a:ext>
                  </a:extLst>
                </p:cNvPr>
                <p:cNvSpPr>
                  <a:spLocks noChangeArrowheads="1"/>
                </p:cNvSpPr>
                <p:nvPr/>
              </p:nvSpPr>
              <p:spPr bwMode="auto">
                <a:xfrm>
                  <a:off x="3988" y="13002"/>
                  <a:ext cx="51" cy="62"/>
                </a:xfrm>
                <a:prstGeom prst="ellipse">
                  <a:avLst/>
                </a:prstGeom>
                <a:noFill/>
                <a:ln w="2857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88" name="Oval 99">
                  <a:extLst>
                    <a:ext uri="{FF2B5EF4-FFF2-40B4-BE49-F238E27FC236}">
                      <a16:creationId xmlns:a16="http://schemas.microsoft.com/office/drawing/2014/main" id="{3DA81336-DEC2-449B-B0E3-5EE82EFE4C65}"/>
                    </a:ext>
                  </a:extLst>
                </p:cNvPr>
                <p:cNvSpPr>
                  <a:spLocks noChangeArrowheads="1"/>
                </p:cNvSpPr>
                <p:nvPr/>
              </p:nvSpPr>
              <p:spPr bwMode="auto">
                <a:xfrm>
                  <a:off x="4001" y="13026"/>
                  <a:ext cx="20" cy="14"/>
                </a:xfrm>
                <a:prstGeom prst="ellipse">
                  <a:avLst/>
                </a:prstGeom>
                <a:noFill/>
                <a:ln w="9525">
                  <a:solidFill>
                    <a:srgbClr val="000000"/>
                  </a:solidFill>
                  <a:round/>
                  <a:headEnd/>
                  <a:tailEnd/>
                </a:ln>
              </p:spPr>
              <p:txBody>
                <a:bodyPr/>
                <a:lstStyle/>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grpSp>
        </p:grpSp>
        <p:sp>
          <p:nvSpPr>
            <p:cNvPr id="9" name="Line 100">
              <a:extLst>
                <a:ext uri="{FF2B5EF4-FFF2-40B4-BE49-F238E27FC236}">
                  <a16:creationId xmlns:a16="http://schemas.microsoft.com/office/drawing/2014/main" id="{E2422208-67FC-43C3-9914-018299131A3B}"/>
                </a:ext>
              </a:extLst>
            </p:cNvPr>
            <p:cNvSpPr>
              <a:spLocks noChangeShapeType="1"/>
            </p:cNvSpPr>
            <p:nvPr/>
          </p:nvSpPr>
          <p:spPr bwMode="auto">
            <a:xfrm>
              <a:off x="4368" y="3552"/>
              <a:ext cx="0" cy="144"/>
            </a:xfrm>
            <a:prstGeom prst="line">
              <a:avLst/>
            </a:prstGeom>
            <a:noFill/>
            <a:ln w="9525">
              <a:solidFill>
                <a:schemeClr val="tx1"/>
              </a:solidFill>
              <a:miter lim="800000"/>
              <a:headEnd/>
              <a:tailEnd/>
            </a:ln>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grpSp>
      <p:graphicFrame>
        <p:nvGraphicFramePr>
          <p:cNvPr id="103" name="Object 1269">
            <a:extLst>
              <a:ext uri="{FF2B5EF4-FFF2-40B4-BE49-F238E27FC236}">
                <a16:creationId xmlns:a16="http://schemas.microsoft.com/office/drawing/2014/main" id="{E7969506-4676-4986-A6C9-9CF9260C967C}"/>
              </a:ext>
            </a:extLst>
          </p:cNvPr>
          <p:cNvGraphicFramePr>
            <a:graphicFrameLocks noChangeAspect="1"/>
          </p:cNvGraphicFramePr>
          <p:nvPr>
            <p:extLst>
              <p:ext uri="{D42A27DB-BD31-4B8C-83A1-F6EECF244321}">
                <p14:modId xmlns:p14="http://schemas.microsoft.com/office/powerpoint/2010/main" val="2626914122"/>
              </p:ext>
            </p:extLst>
          </p:nvPr>
        </p:nvGraphicFramePr>
        <p:xfrm>
          <a:off x="1804197" y="2083594"/>
          <a:ext cx="2544762" cy="814387"/>
        </p:xfrm>
        <a:graphic>
          <a:graphicData uri="http://schemas.openxmlformats.org/presentationml/2006/ole">
            <mc:AlternateContent xmlns:mc="http://schemas.openxmlformats.org/markup-compatibility/2006">
              <mc:Choice xmlns:v="urn:schemas-microsoft-com:vml" Requires="v">
                <p:oleObj spid="_x0000_s47158" name="Equation" r:id="rId5" imgW="32308800" imgH="10363200" progId="Equation.DSMT4">
                  <p:embed/>
                </p:oleObj>
              </mc:Choice>
              <mc:Fallback>
                <p:oleObj name="Equation" r:id="rId5" imgW="32308800" imgH="10363200" progId="Equation.DSMT4">
                  <p:embed/>
                  <p:pic>
                    <p:nvPicPr>
                      <p:cNvPr id="489717" name="Object 12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4197" y="2083594"/>
                        <a:ext cx="2544762" cy="8143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 name="Object 1270">
            <a:extLst>
              <a:ext uri="{FF2B5EF4-FFF2-40B4-BE49-F238E27FC236}">
                <a16:creationId xmlns:a16="http://schemas.microsoft.com/office/drawing/2014/main" id="{16487CFE-F418-43F3-9A55-0E715837E902}"/>
              </a:ext>
            </a:extLst>
          </p:cNvPr>
          <p:cNvGraphicFramePr>
            <a:graphicFrameLocks noChangeAspect="1"/>
          </p:cNvGraphicFramePr>
          <p:nvPr>
            <p:extLst>
              <p:ext uri="{D42A27DB-BD31-4B8C-83A1-F6EECF244321}">
                <p14:modId xmlns:p14="http://schemas.microsoft.com/office/powerpoint/2010/main" val="1347493063"/>
              </p:ext>
            </p:extLst>
          </p:nvPr>
        </p:nvGraphicFramePr>
        <p:xfrm>
          <a:off x="1637506" y="3277394"/>
          <a:ext cx="2881313" cy="787400"/>
        </p:xfrm>
        <a:graphic>
          <a:graphicData uri="http://schemas.openxmlformats.org/presentationml/2006/ole">
            <mc:AlternateContent xmlns:mc="http://schemas.openxmlformats.org/markup-compatibility/2006">
              <mc:Choice xmlns:v="urn:schemas-microsoft-com:vml" Requires="v">
                <p:oleObj spid="_x0000_s47159" name="Equation" r:id="rId7" imgW="37185600" imgH="10363200" progId="Equation.DSMT4">
                  <p:embed/>
                </p:oleObj>
              </mc:Choice>
              <mc:Fallback>
                <p:oleObj name="Equation" r:id="rId7" imgW="37185600" imgH="10363200" progId="Equation.DSMT4">
                  <p:embed/>
                  <p:pic>
                    <p:nvPicPr>
                      <p:cNvPr id="489718" name="Object 127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7506" y="3277394"/>
                        <a:ext cx="28813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 name="Rectangle 50">
            <a:extLst>
              <a:ext uri="{FF2B5EF4-FFF2-40B4-BE49-F238E27FC236}">
                <a16:creationId xmlns:a16="http://schemas.microsoft.com/office/drawing/2014/main" id="{7E209541-4F27-4B8B-B37A-65B8C9DFD457}"/>
              </a:ext>
            </a:extLst>
          </p:cNvPr>
          <p:cNvSpPr>
            <a:spLocks noChangeArrowheads="1"/>
          </p:cNvSpPr>
          <p:nvPr/>
        </p:nvSpPr>
        <p:spPr bwMode="auto">
          <a:xfrm>
            <a:off x="3464721" y="4308476"/>
            <a:ext cx="3751262" cy="400050"/>
          </a:xfrm>
          <a:prstGeom prst="rect">
            <a:avLst/>
          </a:prstGeom>
          <a:noFill/>
          <a:ln w="9525">
            <a:noFill/>
            <a:miter lim="800000"/>
            <a:headEnd/>
            <a:tailEnd/>
          </a:ln>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charset="-122"/>
                <a:cs typeface="+mn-cs"/>
              </a:rPr>
              <a:t>共模信号得到了抑制</a:t>
            </a:r>
            <a:endParaRPr kumimoji="0" lang="zh-CN" altLang="en-US" sz="2000" b="0" i="0" u="none" strike="noStrike" kern="1200" cap="none" spc="0" normalizeH="0" baseline="0" noProof="0" dirty="0">
              <a:ln>
                <a:noFill/>
              </a:ln>
              <a:solidFill>
                <a:prstClr val="black"/>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3846361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742" name="Rectangle 3"/>
          <p:cNvSpPr>
            <a:spLocks noGrp="1" noChangeArrowheads="1"/>
          </p:cNvSpPr>
          <p:nvPr>
            <p:ph idx="4294967295"/>
          </p:nvPr>
        </p:nvSpPr>
        <p:spPr>
          <a:xfrm>
            <a:off x="838200" y="1165225"/>
            <a:ext cx="10515600" cy="5011739"/>
          </a:xfrm>
        </p:spPr>
        <p:txBody>
          <a:bodyPr/>
          <a:lstStyle/>
          <a:p>
            <a:pPr eaLnBrk="1" hangingPunct="1">
              <a:spcBef>
                <a:spcPct val="0"/>
              </a:spcBef>
            </a:pPr>
            <a:r>
              <a:rPr>
                <a:latin typeface="微软雅黑" panose="020B0503020204020204" pitchFamily="34" charset="-122"/>
                <a:ea typeface="微软雅黑" panose="020B0503020204020204" pitchFamily="34" charset="-122"/>
              </a:rPr>
              <a:t>同相串联结构型</a:t>
            </a:r>
          </a:p>
          <a:p>
            <a:pPr lvl="1" eaLnBrk="1" hangingPunct="1">
              <a:spcBef>
                <a:spcPct val="0"/>
              </a:spcBef>
            </a:pPr>
            <a:r>
              <a:rPr lang="zh-CN" altLang="en-US">
                <a:latin typeface="微软雅黑" panose="020B0503020204020204" pitchFamily="34" charset="-122"/>
                <a:ea typeface="微软雅黑" panose="020B0503020204020204" pitchFamily="34" charset="-122"/>
                <a:cs typeface="Times New Roman" pitchFamily="18" charset="0"/>
              </a:rPr>
              <a:t>同相输入、高输入阻抗；</a:t>
            </a:r>
          </a:p>
          <a:p>
            <a:pPr lvl="1" eaLnBrk="1" hangingPunct="1">
              <a:spcBef>
                <a:spcPct val="0"/>
              </a:spcBef>
            </a:pPr>
            <a:r>
              <a:rPr lang="zh-CN" altLang="en-US">
                <a:latin typeface="微软雅黑" panose="020B0503020204020204" pitchFamily="34" charset="-122"/>
                <a:ea typeface="微软雅黑" panose="020B0503020204020204" pitchFamily="34" charset="-122"/>
                <a:cs typeface="Times New Roman" pitchFamily="18" charset="0"/>
              </a:rPr>
              <a:t>对于</a:t>
            </a:r>
            <a:r>
              <a:rPr lang="en-US" altLang="zh-CN" i="1">
                <a:latin typeface="微软雅黑" panose="020B0503020204020204" pitchFamily="34" charset="-122"/>
                <a:ea typeface="微软雅黑" panose="020B0503020204020204" pitchFamily="34" charset="-122"/>
                <a:cs typeface="Times New Roman" pitchFamily="18" charset="0"/>
              </a:rPr>
              <a:t>N</a:t>
            </a:r>
            <a:r>
              <a:rPr lang="en-US" altLang="zh-CN" baseline="-25000">
                <a:latin typeface="微软雅黑" panose="020B0503020204020204" pitchFamily="34" charset="-122"/>
                <a:ea typeface="微软雅黑" panose="020B0503020204020204" pitchFamily="34" charset="-122"/>
                <a:cs typeface="Times New Roman" pitchFamily="18" charset="0"/>
              </a:rPr>
              <a:t>2</a:t>
            </a:r>
            <a:r>
              <a:rPr lang="zh-CN" altLang="en-US">
                <a:latin typeface="微软雅黑" panose="020B0503020204020204" pitchFamily="34" charset="-122"/>
                <a:ea typeface="微软雅黑" panose="020B0503020204020204" pitchFamily="34" charset="-122"/>
              </a:rPr>
              <a:t>仍然是差动放大电路</a:t>
            </a:r>
          </a:p>
        </p:txBody>
      </p:sp>
      <p:grpSp>
        <p:nvGrpSpPr>
          <p:cNvPr id="490743" name="Group 76"/>
          <p:cNvGrpSpPr>
            <a:grpSpLocks/>
          </p:cNvGrpSpPr>
          <p:nvPr/>
        </p:nvGrpSpPr>
        <p:grpSpPr bwMode="auto">
          <a:xfrm>
            <a:off x="1919288" y="3068638"/>
            <a:ext cx="3025775" cy="3095625"/>
            <a:chOff x="280" y="1602"/>
            <a:chExt cx="2144" cy="2214"/>
          </a:xfrm>
        </p:grpSpPr>
        <p:sp>
          <p:nvSpPr>
            <p:cNvPr id="490749" name="Text Box 8"/>
            <p:cNvSpPr txBox="1">
              <a:spLocks noChangeAspect="1" noChangeArrowheads="1"/>
            </p:cNvSpPr>
            <p:nvPr/>
          </p:nvSpPr>
          <p:spPr bwMode="auto">
            <a:xfrm>
              <a:off x="2168" y="1885"/>
              <a:ext cx="256" cy="389"/>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u</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o</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50" name="Line 9"/>
            <p:cNvSpPr>
              <a:spLocks noChangeAspect="1" noChangeShapeType="1"/>
            </p:cNvSpPr>
            <p:nvPr/>
          </p:nvSpPr>
          <p:spPr bwMode="auto">
            <a:xfrm>
              <a:off x="1777" y="3816"/>
              <a:ext cx="159" cy="0"/>
            </a:xfrm>
            <a:prstGeom prst="line">
              <a:avLst/>
            </a:prstGeom>
            <a:noFill/>
            <a:ln w="317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51" name="Line 10"/>
            <p:cNvSpPr>
              <a:spLocks noChangeAspect="1" noChangeShapeType="1"/>
            </p:cNvSpPr>
            <p:nvPr/>
          </p:nvSpPr>
          <p:spPr bwMode="auto">
            <a:xfrm>
              <a:off x="1651" y="2030"/>
              <a:ext cx="406"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52" name="Rectangle 11"/>
            <p:cNvSpPr>
              <a:spLocks noChangeAspect="1" noChangeArrowheads="1"/>
            </p:cNvSpPr>
            <p:nvPr/>
          </p:nvSpPr>
          <p:spPr bwMode="auto">
            <a:xfrm rot="5400000">
              <a:off x="1720" y="2204"/>
              <a:ext cx="259" cy="87"/>
            </a:xfrm>
            <a:prstGeom prst="rect">
              <a:avLst/>
            </a:prstGeom>
            <a:solidFill>
              <a:srgbClr val="FFFFFF"/>
            </a:solidFill>
            <a:ln w="19050">
              <a:solidFill>
                <a:srgbClr val="000000"/>
              </a:solidFill>
              <a:miter lim="800000"/>
              <a:headEnd/>
              <a:tailEnd/>
            </a:ln>
          </p:spPr>
          <p:txBody>
            <a:bodyPr rot="10800000" vert="eaVert"/>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53" name="Rectangle 12"/>
            <p:cNvSpPr>
              <a:spLocks noChangeAspect="1" noChangeArrowheads="1"/>
            </p:cNvSpPr>
            <p:nvPr/>
          </p:nvSpPr>
          <p:spPr bwMode="auto">
            <a:xfrm rot="5400000">
              <a:off x="1720" y="2657"/>
              <a:ext cx="260" cy="87"/>
            </a:xfrm>
            <a:prstGeom prst="rect">
              <a:avLst/>
            </a:prstGeom>
            <a:solidFill>
              <a:srgbClr val="FFFFFF"/>
            </a:solidFill>
            <a:ln w="19050">
              <a:solidFill>
                <a:srgbClr val="000000"/>
              </a:solidFill>
              <a:miter lim="800000"/>
              <a:headEnd/>
              <a:tailEnd/>
            </a:ln>
          </p:spPr>
          <p:txBody>
            <a:bodyPr rot="10800000" vert="eaVert"/>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54" name="Line 13"/>
            <p:cNvSpPr>
              <a:spLocks noChangeAspect="1" noChangeShapeType="1"/>
            </p:cNvSpPr>
            <p:nvPr/>
          </p:nvSpPr>
          <p:spPr bwMode="auto">
            <a:xfrm>
              <a:off x="1849" y="2031"/>
              <a:ext cx="0" cy="81"/>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55" name="Line 14"/>
            <p:cNvSpPr>
              <a:spLocks noChangeAspect="1" noChangeShapeType="1"/>
            </p:cNvSpPr>
            <p:nvPr/>
          </p:nvSpPr>
          <p:spPr bwMode="auto">
            <a:xfrm flipH="1">
              <a:off x="856" y="2463"/>
              <a:ext cx="993"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56" name="Line 15"/>
            <p:cNvSpPr>
              <a:spLocks noChangeAspect="1" noChangeShapeType="1"/>
            </p:cNvSpPr>
            <p:nvPr/>
          </p:nvSpPr>
          <p:spPr bwMode="auto">
            <a:xfrm>
              <a:off x="861" y="2167"/>
              <a:ext cx="0" cy="294"/>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57" name="Rectangle 16"/>
            <p:cNvSpPr>
              <a:spLocks noChangeAspect="1" noChangeArrowheads="1"/>
            </p:cNvSpPr>
            <p:nvPr/>
          </p:nvSpPr>
          <p:spPr bwMode="auto">
            <a:xfrm rot="5400000">
              <a:off x="1720" y="3099"/>
              <a:ext cx="259" cy="87"/>
            </a:xfrm>
            <a:prstGeom prst="rect">
              <a:avLst/>
            </a:prstGeom>
            <a:solidFill>
              <a:srgbClr val="FFFFFF"/>
            </a:solidFill>
            <a:ln w="19050">
              <a:solidFill>
                <a:srgbClr val="000000"/>
              </a:solidFill>
              <a:miter lim="800000"/>
              <a:headEnd/>
              <a:tailEnd/>
            </a:ln>
          </p:spPr>
          <p:txBody>
            <a:bodyPr rot="10800000" vert="eaVert"/>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58" name="Rectangle 17"/>
            <p:cNvSpPr>
              <a:spLocks noChangeAspect="1" noChangeArrowheads="1"/>
            </p:cNvSpPr>
            <p:nvPr/>
          </p:nvSpPr>
          <p:spPr bwMode="auto">
            <a:xfrm rot="5400000">
              <a:off x="1720" y="3532"/>
              <a:ext cx="259" cy="87"/>
            </a:xfrm>
            <a:prstGeom prst="rect">
              <a:avLst/>
            </a:prstGeom>
            <a:solidFill>
              <a:srgbClr val="FFFFFF"/>
            </a:solidFill>
            <a:ln w="19050">
              <a:solidFill>
                <a:srgbClr val="000000"/>
              </a:solidFill>
              <a:miter lim="800000"/>
              <a:headEnd/>
              <a:tailEnd/>
            </a:ln>
          </p:spPr>
          <p:txBody>
            <a:bodyPr rot="10800000" vert="eaVert"/>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59" name="Line 18"/>
            <p:cNvSpPr>
              <a:spLocks noChangeAspect="1" noChangeShapeType="1"/>
            </p:cNvSpPr>
            <p:nvPr/>
          </p:nvSpPr>
          <p:spPr bwMode="auto">
            <a:xfrm>
              <a:off x="1849" y="2914"/>
              <a:ext cx="0" cy="99"/>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60" name="Line 19"/>
            <p:cNvSpPr>
              <a:spLocks noChangeAspect="1" noChangeShapeType="1"/>
            </p:cNvSpPr>
            <p:nvPr/>
          </p:nvSpPr>
          <p:spPr bwMode="auto">
            <a:xfrm>
              <a:off x="1849" y="3272"/>
              <a:ext cx="0" cy="13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61" name="Line 20"/>
            <p:cNvSpPr>
              <a:spLocks noChangeAspect="1" noChangeShapeType="1"/>
            </p:cNvSpPr>
            <p:nvPr/>
          </p:nvSpPr>
          <p:spPr bwMode="auto">
            <a:xfrm flipH="1">
              <a:off x="856" y="3359"/>
              <a:ext cx="993"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62" name="Line 21"/>
            <p:cNvSpPr>
              <a:spLocks noChangeAspect="1" noChangeShapeType="1"/>
            </p:cNvSpPr>
            <p:nvPr/>
          </p:nvSpPr>
          <p:spPr bwMode="auto">
            <a:xfrm flipH="1">
              <a:off x="862" y="3078"/>
              <a:ext cx="0" cy="285"/>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63" name="Line 22"/>
            <p:cNvSpPr>
              <a:spLocks noChangeAspect="1" noChangeShapeType="1"/>
            </p:cNvSpPr>
            <p:nvPr/>
          </p:nvSpPr>
          <p:spPr bwMode="auto">
            <a:xfrm>
              <a:off x="1849" y="3358"/>
              <a:ext cx="0" cy="88"/>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64" name="Line 23"/>
            <p:cNvSpPr>
              <a:spLocks noChangeAspect="1" noChangeShapeType="1"/>
            </p:cNvSpPr>
            <p:nvPr/>
          </p:nvSpPr>
          <p:spPr bwMode="auto">
            <a:xfrm>
              <a:off x="1849" y="2832"/>
              <a:ext cx="0" cy="173"/>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65" name="Line 24"/>
            <p:cNvSpPr>
              <a:spLocks noChangeAspect="1" noChangeShapeType="1"/>
            </p:cNvSpPr>
            <p:nvPr/>
          </p:nvSpPr>
          <p:spPr bwMode="auto">
            <a:xfrm flipV="1">
              <a:off x="1603" y="2926"/>
              <a:ext cx="249" cy="1"/>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66" name="Line 25"/>
            <p:cNvSpPr>
              <a:spLocks noChangeAspect="1" noChangeShapeType="1"/>
            </p:cNvSpPr>
            <p:nvPr/>
          </p:nvSpPr>
          <p:spPr bwMode="auto">
            <a:xfrm>
              <a:off x="1849" y="3705"/>
              <a:ext cx="0" cy="101"/>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67" name="Line 26"/>
            <p:cNvSpPr>
              <a:spLocks noChangeAspect="1" noChangeShapeType="1"/>
            </p:cNvSpPr>
            <p:nvPr/>
          </p:nvSpPr>
          <p:spPr bwMode="auto">
            <a:xfrm flipH="1">
              <a:off x="435" y="2803"/>
              <a:ext cx="604"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68" name="Line 27"/>
            <p:cNvSpPr>
              <a:spLocks noChangeAspect="1" noChangeShapeType="1"/>
            </p:cNvSpPr>
            <p:nvPr/>
          </p:nvSpPr>
          <p:spPr bwMode="auto">
            <a:xfrm flipH="1">
              <a:off x="438" y="1902"/>
              <a:ext cx="604"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69" name="Oval 28"/>
            <p:cNvSpPr>
              <a:spLocks noChangeAspect="1" noChangeArrowheads="1"/>
            </p:cNvSpPr>
            <p:nvPr/>
          </p:nvSpPr>
          <p:spPr bwMode="auto">
            <a:xfrm>
              <a:off x="395" y="1880"/>
              <a:ext cx="43" cy="43"/>
            </a:xfrm>
            <a:prstGeom prst="ellipse">
              <a:avLst/>
            </a:prstGeom>
            <a:solidFill>
              <a:srgbClr val="FFFFFF"/>
            </a:solid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70" name="Oval 29"/>
            <p:cNvSpPr>
              <a:spLocks noChangeAspect="1" noChangeArrowheads="1"/>
            </p:cNvSpPr>
            <p:nvPr/>
          </p:nvSpPr>
          <p:spPr bwMode="auto">
            <a:xfrm>
              <a:off x="392" y="2780"/>
              <a:ext cx="43" cy="43"/>
            </a:xfrm>
            <a:prstGeom prst="ellipse">
              <a:avLst/>
            </a:prstGeom>
            <a:solidFill>
              <a:srgbClr val="FFFFFF"/>
            </a:solid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71" name="Oval 30"/>
            <p:cNvSpPr>
              <a:spLocks noChangeAspect="1" noChangeArrowheads="1"/>
            </p:cNvSpPr>
            <p:nvPr/>
          </p:nvSpPr>
          <p:spPr bwMode="auto">
            <a:xfrm>
              <a:off x="2057" y="2008"/>
              <a:ext cx="43" cy="43"/>
            </a:xfrm>
            <a:prstGeom prst="ellipse">
              <a:avLst/>
            </a:prstGeom>
            <a:solidFill>
              <a:srgbClr val="FFFFFF"/>
            </a:solid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72" name="Text Box 31"/>
            <p:cNvSpPr txBox="1">
              <a:spLocks noChangeAspect="1" noChangeArrowheads="1"/>
            </p:cNvSpPr>
            <p:nvPr/>
          </p:nvSpPr>
          <p:spPr bwMode="auto">
            <a:xfrm>
              <a:off x="280" y="1645"/>
              <a:ext cx="317" cy="223"/>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u</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i2</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73" name="Text Box 32"/>
            <p:cNvSpPr txBox="1">
              <a:spLocks noChangeAspect="1" noChangeArrowheads="1"/>
            </p:cNvSpPr>
            <p:nvPr/>
          </p:nvSpPr>
          <p:spPr bwMode="auto">
            <a:xfrm>
              <a:off x="280" y="1602"/>
              <a:ext cx="202" cy="189"/>
            </a:xfrm>
            <a:prstGeom prst="rect">
              <a:avLst/>
            </a:prstGeom>
            <a:noFill/>
            <a:ln w="9525">
              <a:noFill/>
              <a:miter lim="800000"/>
              <a:headEnd/>
              <a:tailEnd/>
            </a:ln>
          </p:spPr>
          <p:txBody>
            <a:bodyPr lIns="0" tIns="0" rIns="0" bIns="0"/>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74" name="Text Box 33"/>
            <p:cNvSpPr txBox="1">
              <a:spLocks noChangeAspect="1" noChangeArrowheads="1"/>
            </p:cNvSpPr>
            <p:nvPr/>
          </p:nvSpPr>
          <p:spPr bwMode="auto">
            <a:xfrm>
              <a:off x="294" y="2521"/>
              <a:ext cx="418" cy="230"/>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u</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i1</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75" name="Text Box 34"/>
            <p:cNvSpPr txBox="1">
              <a:spLocks noChangeAspect="1" noChangeArrowheads="1"/>
            </p:cNvSpPr>
            <p:nvPr/>
          </p:nvSpPr>
          <p:spPr bwMode="auto">
            <a:xfrm>
              <a:off x="1936" y="2164"/>
              <a:ext cx="250" cy="224"/>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R</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4</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76" name="Text Box 35"/>
            <p:cNvSpPr txBox="1">
              <a:spLocks noChangeAspect="1" noChangeArrowheads="1"/>
            </p:cNvSpPr>
            <p:nvPr/>
          </p:nvSpPr>
          <p:spPr bwMode="auto">
            <a:xfrm>
              <a:off x="1944" y="2538"/>
              <a:ext cx="251" cy="282"/>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R</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3</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77" name="Text Box 36"/>
            <p:cNvSpPr txBox="1">
              <a:spLocks noChangeAspect="1" noChangeArrowheads="1"/>
            </p:cNvSpPr>
            <p:nvPr/>
          </p:nvSpPr>
          <p:spPr bwMode="auto">
            <a:xfrm>
              <a:off x="1921" y="2812"/>
              <a:ext cx="251" cy="209"/>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u</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o1</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78" name="Text Box 37"/>
            <p:cNvSpPr txBox="1">
              <a:spLocks noChangeAspect="1" noChangeArrowheads="1"/>
            </p:cNvSpPr>
            <p:nvPr/>
          </p:nvSpPr>
          <p:spPr bwMode="auto">
            <a:xfrm>
              <a:off x="1944" y="3078"/>
              <a:ext cx="237" cy="281"/>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R</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2</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79" name="Text Box 38"/>
            <p:cNvSpPr txBox="1">
              <a:spLocks noChangeAspect="1" noChangeArrowheads="1"/>
            </p:cNvSpPr>
            <p:nvPr/>
          </p:nvSpPr>
          <p:spPr bwMode="auto">
            <a:xfrm>
              <a:off x="1944" y="3475"/>
              <a:ext cx="251" cy="259"/>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prstClr val="black"/>
                  </a:solidFill>
                  <a:effectLst/>
                  <a:uLnTx/>
                  <a:uFillTx/>
                  <a:latin typeface="Times New Roman" pitchFamily="18" charset="0"/>
                  <a:ea typeface="宋体" charset="-122"/>
                  <a:cs typeface="+mn-cs"/>
                </a:rPr>
                <a:t>R</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1</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80" name="AutoShape 39"/>
            <p:cNvSpPr>
              <a:spLocks noChangeAspect="1" noChangeArrowheads="1"/>
            </p:cNvSpPr>
            <p:nvPr/>
          </p:nvSpPr>
          <p:spPr bwMode="auto">
            <a:xfrm rot="5400000">
              <a:off x="1233" y="1701"/>
              <a:ext cx="131" cy="135"/>
            </a:xfrm>
            <a:prstGeom prst="triangle">
              <a:avLst>
                <a:gd name="adj" fmla="val 50000"/>
              </a:avLst>
            </a:prstGeom>
            <a:solidFill>
              <a:srgbClr val="FFFFFF"/>
            </a:solidFill>
            <a:ln w="19050">
              <a:solidFill>
                <a:srgbClr val="000000"/>
              </a:solidFill>
              <a:miter lim="800000"/>
              <a:headEnd/>
              <a:tailEnd/>
            </a:ln>
          </p:spPr>
          <p:txBody>
            <a:bodyPr rot="10800000" vert="eaVert"/>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81" name="Line 40"/>
            <p:cNvSpPr>
              <a:spLocks noChangeAspect="1" noChangeShapeType="1"/>
            </p:cNvSpPr>
            <p:nvPr/>
          </p:nvSpPr>
          <p:spPr bwMode="auto">
            <a:xfrm>
              <a:off x="1111" y="1650"/>
              <a:ext cx="479"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82" name="Line 41"/>
            <p:cNvSpPr>
              <a:spLocks noChangeAspect="1" noChangeShapeType="1"/>
            </p:cNvSpPr>
            <p:nvPr/>
          </p:nvSpPr>
          <p:spPr bwMode="auto">
            <a:xfrm rot="5400000">
              <a:off x="1263" y="1978"/>
              <a:ext cx="654"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83" name="Line 42"/>
            <p:cNvSpPr>
              <a:spLocks noChangeAspect="1" noChangeShapeType="1"/>
            </p:cNvSpPr>
            <p:nvPr/>
          </p:nvSpPr>
          <p:spPr bwMode="auto">
            <a:xfrm>
              <a:off x="1111" y="2305"/>
              <a:ext cx="479"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84" name="Line 43"/>
            <p:cNvSpPr>
              <a:spLocks noChangeAspect="1" noChangeShapeType="1"/>
            </p:cNvSpPr>
            <p:nvPr/>
          </p:nvSpPr>
          <p:spPr bwMode="auto">
            <a:xfrm rot="5400000">
              <a:off x="784" y="1978"/>
              <a:ext cx="654"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85" name="Text Box 44"/>
            <p:cNvSpPr txBox="1">
              <a:spLocks noChangeAspect="1" noChangeArrowheads="1"/>
            </p:cNvSpPr>
            <p:nvPr/>
          </p:nvSpPr>
          <p:spPr bwMode="auto">
            <a:xfrm>
              <a:off x="1394" y="1664"/>
              <a:ext cx="144" cy="161"/>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86" name="Line 45"/>
            <p:cNvSpPr>
              <a:spLocks noChangeAspect="1" noChangeShapeType="1"/>
            </p:cNvSpPr>
            <p:nvPr/>
          </p:nvSpPr>
          <p:spPr bwMode="auto">
            <a:xfrm>
              <a:off x="906" y="1903"/>
              <a:ext cx="205"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87" name="Line 46"/>
            <p:cNvSpPr>
              <a:spLocks noChangeAspect="1" noChangeShapeType="1"/>
            </p:cNvSpPr>
            <p:nvPr/>
          </p:nvSpPr>
          <p:spPr bwMode="auto">
            <a:xfrm>
              <a:off x="855" y="2167"/>
              <a:ext cx="256"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88" name="Line 47"/>
            <p:cNvSpPr>
              <a:spLocks noChangeAspect="1" noChangeShapeType="1"/>
            </p:cNvSpPr>
            <p:nvPr/>
          </p:nvSpPr>
          <p:spPr bwMode="auto">
            <a:xfrm>
              <a:off x="1591" y="2030"/>
              <a:ext cx="205"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89" name="Text Box 48"/>
            <p:cNvSpPr txBox="1">
              <a:spLocks noChangeAspect="1" noChangeArrowheads="1"/>
            </p:cNvSpPr>
            <p:nvPr/>
          </p:nvSpPr>
          <p:spPr bwMode="auto">
            <a:xfrm>
              <a:off x="1141" y="1792"/>
              <a:ext cx="135" cy="162"/>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90" name="Text Box 49"/>
            <p:cNvSpPr txBox="1">
              <a:spLocks noChangeAspect="1" noChangeArrowheads="1"/>
            </p:cNvSpPr>
            <p:nvPr/>
          </p:nvSpPr>
          <p:spPr bwMode="auto">
            <a:xfrm>
              <a:off x="1144" y="2059"/>
              <a:ext cx="132" cy="175"/>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91" name="Text Box 50"/>
            <p:cNvSpPr txBox="1">
              <a:spLocks noChangeAspect="1" noChangeArrowheads="1"/>
            </p:cNvSpPr>
            <p:nvPr/>
          </p:nvSpPr>
          <p:spPr bwMode="auto">
            <a:xfrm>
              <a:off x="1482" y="1920"/>
              <a:ext cx="122" cy="163"/>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92" name="Text Box 51"/>
            <p:cNvSpPr txBox="1">
              <a:spLocks noChangeAspect="1" noChangeArrowheads="1"/>
            </p:cNvSpPr>
            <p:nvPr/>
          </p:nvSpPr>
          <p:spPr bwMode="auto">
            <a:xfrm>
              <a:off x="1339" y="2046"/>
              <a:ext cx="207" cy="228"/>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N</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2</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93" name="AutoShape 52"/>
            <p:cNvSpPr>
              <a:spLocks noChangeAspect="1" noChangeArrowheads="1"/>
            </p:cNvSpPr>
            <p:nvPr/>
          </p:nvSpPr>
          <p:spPr bwMode="auto">
            <a:xfrm rot="5400000">
              <a:off x="1246" y="2601"/>
              <a:ext cx="131" cy="135"/>
            </a:xfrm>
            <a:prstGeom prst="triangle">
              <a:avLst>
                <a:gd name="adj" fmla="val 50000"/>
              </a:avLst>
            </a:prstGeom>
            <a:solidFill>
              <a:srgbClr val="FFFFFF"/>
            </a:solidFill>
            <a:ln w="19050">
              <a:solidFill>
                <a:srgbClr val="000000"/>
              </a:solidFill>
              <a:miter lim="800000"/>
              <a:headEnd/>
              <a:tailEnd/>
            </a:ln>
          </p:spPr>
          <p:txBody>
            <a:bodyPr rot="10800000" vert="eaVert"/>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zh-CN" sz="18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94" name="Line 53"/>
            <p:cNvSpPr>
              <a:spLocks noChangeAspect="1" noChangeShapeType="1"/>
            </p:cNvSpPr>
            <p:nvPr/>
          </p:nvSpPr>
          <p:spPr bwMode="auto">
            <a:xfrm>
              <a:off x="1124" y="2550"/>
              <a:ext cx="479"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95" name="Line 54"/>
            <p:cNvSpPr>
              <a:spLocks noChangeAspect="1" noChangeShapeType="1"/>
            </p:cNvSpPr>
            <p:nvPr/>
          </p:nvSpPr>
          <p:spPr bwMode="auto">
            <a:xfrm rot="5400000">
              <a:off x="1276" y="2878"/>
              <a:ext cx="654"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96" name="Line 55"/>
            <p:cNvSpPr>
              <a:spLocks noChangeAspect="1" noChangeShapeType="1"/>
            </p:cNvSpPr>
            <p:nvPr/>
          </p:nvSpPr>
          <p:spPr bwMode="auto">
            <a:xfrm>
              <a:off x="1124" y="3205"/>
              <a:ext cx="479"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97" name="Line 56"/>
            <p:cNvSpPr>
              <a:spLocks noChangeAspect="1" noChangeShapeType="1"/>
            </p:cNvSpPr>
            <p:nvPr/>
          </p:nvSpPr>
          <p:spPr bwMode="auto">
            <a:xfrm rot="5400000">
              <a:off x="797" y="2878"/>
              <a:ext cx="654"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98" name="Text Box 57"/>
            <p:cNvSpPr txBox="1">
              <a:spLocks noChangeAspect="1" noChangeArrowheads="1"/>
            </p:cNvSpPr>
            <p:nvPr/>
          </p:nvSpPr>
          <p:spPr bwMode="auto">
            <a:xfrm>
              <a:off x="1407" y="2567"/>
              <a:ext cx="144" cy="161"/>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799" name="Line 58"/>
            <p:cNvSpPr>
              <a:spLocks noChangeAspect="1" noChangeShapeType="1"/>
            </p:cNvSpPr>
            <p:nvPr/>
          </p:nvSpPr>
          <p:spPr bwMode="auto">
            <a:xfrm>
              <a:off x="919" y="2803"/>
              <a:ext cx="205"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800" name="Text Box 60"/>
            <p:cNvSpPr txBox="1">
              <a:spLocks noChangeAspect="1" noChangeArrowheads="1"/>
            </p:cNvSpPr>
            <p:nvPr/>
          </p:nvSpPr>
          <p:spPr bwMode="auto">
            <a:xfrm>
              <a:off x="1154" y="2694"/>
              <a:ext cx="135" cy="162"/>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801" name="Text Box 61"/>
            <p:cNvSpPr txBox="1">
              <a:spLocks noChangeAspect="1" noChangeArrowheads="1"/>
            </p:cNvSpPr>
            <p:nvPr/>
          </p:nvSpPr>
          <p:spPr bwMode="auto">
            <a:xfrm>
              <a:off x="1157" y="2970"/>
              <a:ext cx="132" cy="176"/>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802" name="Text Box 62"/>
            <p:cNvSpPr txBox="1">
              <a:spLocks noChangeAspect="1" noChangeArrowheads="1"/>
            </p:cNvSpPr>
            <p:nvPr/>
          </p:nvSpPr>
          <p:spPr bwMode="auto">
            <a:xfrm>
              <a:off x="1498" y="2815"/>
              <a:ext cx="122" cy="162"/>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宋体" charset="-122"/>
                  <a:ea typeface="宋体" charset="-122"/>
                  <a:cs typeface="+mn-cs"/>
                </a:rPr>
                <a:t>+</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803" name="Text Box 63"/>
            <p:cNvSpPr txBox="1">
              <a:spLocks noChangeAspect="1" noChangeArrowheads="1"/>
            </p:cNvSpPr>
            <p:nvPr/>
          </p:nvSpPr>
          <p:spPr bwMode="auto">
            <a:xfrm>
              <a:off x="1352" y="2946"/>
              <a:ext cx="207" cy="228"/>
            </a:xfrm>
            <a:prstGeom prst="rect">
              <a:avLst/>
            </a:prstGeom>
            <a:noFill/>
            <a:ln w="9525">
              <a:noFill/>
              <a:miter lim="800000"/>
              <a:headEnd/>
              <a:tailEnd/>
            </a:ln>
          </p:spPr>
          <p:txBody>
            <a:bodyPr lIns="0" tIns="0" rIns="0" bIns="0"/>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rPr>
                <a:t>N</a:t>
              </a:r>
              <a:r>
                <a:rPr kumimoji="0" lang="en-US" altLang="zh-CN" sz="2000" b="0" i="0" u="none" strike="noStrike" kern="1200" cap="none" spc="0" normalizeH="0" baseline="-25000" noProof="0">
                  <a:ln>
                    <a:noFill/>
                  </a:ln>
                  <a:solidFill>
                    <a:prstClr val="black"/>
                  </a:solidFill>
                  <a:effectLst/>
                  <a:uLnTx/>
                  <a:uFillTx/>
                  <a:latin typeface="Times New Roman" pitchFamily="18" charset="0"/>
                  <a:ea typeface="宋体" charset="-122"/>
                  <a:cs typeface="+mn-cs"/>
                </a:rPr>
                <a:t>1</a:t>
              </a:r>
              <a:endParaRPr kumimoji="0" lang="en-US" altLang="zh-CN" sz="2000" b="0" i="0" u="none" strike="noStrike" kern="1200" cap="none" spc="0" normalizeH="0" baseline="0" noProof="0">
                <a:ln>
                  <a:noFill/>
                </a:ln>
                <a:solidFill>
                  <a:prstClr val="black"/>
                </a:solidFill>
                <a:effectLst/>
                <a:uLnTx/>
                <a:uFillTx/>
                <a:latin typeface="Times New Roman" pitchFamily="18" charset="0"/>
                <a:ea typeface="宋体" charset="-122"/>
                <a:cs typeface="+mn-cs"/>
              </a:endParaRPr>
            </a:p>
          </p:txBody>
        </p:sp>
        <p:sp>
          <p:nvSpPr>
            <p:cNvPr id="490804" name="Line 64"/>
            <p:cNvSpPr>
              <a:spLocks noChangeAspect="1" noChangeShapeType="1"/>
            </p:cNvSpPr>
            <p:nvPr/>
          </p:nvSpPr>
          <p:spPr bwMode="auto">
            <a:xfrm>
              <a:off x="1849" y="2380"/>
              <a:ext cx="0" cy="191"/>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805" name="Line 65"/>
            <p:cNvSpPr>
              <a:spLocks noChangeAspect="1" noChangeShapeType="1"/>
            </p:cNvSpPr>
            <p:nvPr/>
          </p:nvSpPr>
          <p:spPr bwMode="auto">
            <a:xfrm flipH="1">
              <a:off x="856" y="3078"/>
              <a:ext cx="268" cy="0"/>
            </a:xfrm>
            <a:prstGeom prst="line">
              <a:avLst/>
            </a:pr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grpSp>
      <p:sp>
        <p:nvSpPr>
          <p:cNvPr id="490744" name="Line 168"/>
          <p:cNvSpPr>
            <a:spLocks noChangeShapeType="1"/>
          </p:cNvSpPr>
          <p:nvPr/>
        </p:nvSpPr>
        <p:spPr bwMode="auto">
          <a:xfrm>
            <a:off x="4583113" y="3862388"/>
            <a:ext cx="0" cy="287337"/>
          </a:xfrm>
          <a:prstGeom prst="line">
            <a:avLst/>
          </a:prstGeom>
          <a:noFill/>
          <a:ln w="9525">
            <a:solidFill>
              <a:srgbClr val="FF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45" name="Line 169"/>
          <p:cNvSpPr>
            <a:spLocks noChangeShapeType="1"/>
          </p:cNvSpPr>
          <p:nvPr/>
        </p:nvSpPr>
        <p:spPr bwMode="auto">
          <a:xfrm>
            <a:off x="4583113" y="4510088"/>
            <a:ext cx="0" cy="287337"/>
          </a:xfrm>
          <a:prstGeom prst="line">
            <a:avLst/>
          </a:prstGeom>
          <a:noFill/>
          <a:ln w="9525">
            <a:solidFill>
              <a:srgbClr val="FF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46" name="Line 170"/>
          <p:cNvSpPr>
            <a:spLocks noChangeShapeType="1"/>
          </p:cNvSpPr>
          <p:nvPr/>
        </p:nvSpPr>
        <p:spPr bwMode="auto">
          <a:xfrm>
            <a:off x="4583113" y="5807075"/>
            <a:ext cx="0" cy="287338"/>
          </a:xfrm>
          <a:prstGeom prst="line">
            <a:avLst/>
          </a:prstGeom>
          <a:noFill/>
          <a:ln w="9525">
            <a:solidFill>
              <a:srgbClr val="FF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sp>
        <p:nvSpPr>
          <p:cNvPr id="490747" name="Line 171"/>
          <p:cNvSpPr>
            <a:spLocks noChangeShapeType="1"/>
          </p:cNvSpPr>
          <p:nvPr/>
        </p:nvSpPr>
        <p:spPr bwMode="auto">
          <a:xfrm>
            <a:off x="4583113" y="5157788"/>
            <a:ext cx="0" cy="287337"/>
          </a:xfrm>
          <a:prstGeom prst="line">
            <a:avLst/>
          </a:prstGeom>
          <a:noFill/>
          <a:ln w="9525">
            <a:solidFill>
              <a:srgbClr val="FF0000"/>
            </a:solidFill>
            <a:round/>
            <a:headEnd/>
            <a:tailEnd type="triangle" w="med" len="me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charset="0"/>
              <a:ea typeface="宋体" charset="-122"/>
              <a:cs typeface="+mn-cs"/>
            </a:endParaRPr>
          </a:p>
        </p:txBody>
      </p:sp>
      <p:graphicFrame>
        <p:nvGraphicFramePr>
          <p:cNvPr id="490737" name="Object 1265"/>
          <p:cNvGraphicFramePr>
            <a:graphicFrameLocks noChangeAspect="1"/>
          </p:cNvGraphicFramePr>
          <p:nvPr>
            <p:extLst>
              <p:ext uri="{D42A27DB-BD31-4B8C-83A1-F6EECF244321}">
                <p14:modId xmlns:p14="http://schemas.microsoft.com/office/powerpoint/2010/main" val="4082909566"/>
              </p:ext>
            </p:extLst>
          </p:nvPr>
        </p:nvGraphicFramePr>
        <p:xfrm>
          <a:off x="7206678" y="4402951"/>
          <a:ext cx="3257550" cy="766762"/>
        </p:xfrm>
        <a:graphic>
          <a:graphicData uri="http://schemas.openxmlformats.org/presentationml/2006/ole">
            <mc:AlternateContent xmlns:mc="http://schemas.openxmlformats.org/markup-compatibility/2006">
              <mc:Choice xmlns:v="urn:schemas-microsoft-com:vml" Requires="v">
                <p:oleObj spid="_x0000_s48164" name="Equation" r:id="rId3" imgW="46024800" imgH="10363200" progId="Equation.DSMT4">
                  <p:embed/>
                </p:oleObj>
              </mc:Choice>
              <mc:Fallback>
                <p:oleObj name="Equation" r:id="rId3" imgW="46024800" imgH="10363200" progId="Equation.DSMT4">
                  <p:embed/>
                  <p:pic>
                    <p:nvPicPr>
                      <p:cNvPr id="490737" name="Object 12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6678" y="4402951"/>
                        <a:ext cx="3257550" cy="76676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0740" name="Object 1268"/>
          <p:cNvGraphicFramePr>
            <a:graphicFrameLocks noChangeAspect="1"/>
          </p:cNvGraphicFramePr>
          <p:nvPr>
            <p:extLst>
              <p:ext uri="{D42A27DB-BD31-4B8C-83A1-F6EECF244321}">
                <p14:modId xmlns:p14="http://schemas.microsoft.com/office/powerpoint/2010/main" val="2832942864"/>
              </p:ext>
            </p:extLst>
          </p:nvPr>
        </p:nvGraphicFramePr>
        <p:xfrm>
          <a:off x="7791671" y="2109878"/>
          <a:ext cx="2087563" cy="1579563"/>
        </p:xfrm>
        <a:graphic>
          <a:graphicData uri="http://schemas.openxmlformats.org/presentationml/2006/ole">
            <mc:AlternateContent xmlns:mc="http://schemas.openxmlformats.org/markup-compatibility/2006">
              <mc:Choice xmlns:v="urn:schemas-microsoft-com:vml" Requires="v">
                <p:oleObj spid="_x0000_s48165" name="Equation" r:id="rId5" imgW="29565600" imgH="21945600" progId="Equation.DSMT4">
                  <p:embed/>
                </p:oleObj>
              </mc:Choice>
              <mc:Fallback>
                <p:oleObj name="Equation" r:id="rId5" imgW="29565600" imgH="21945600" progId="Equation.DSMT4">
                  <p:embed/>
                  <p:pic>
                    <p:nvPicPr>
                      <p:cNvPr id="490740" name="Object 126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91671" y="2109878"/>
                        <a:ext cx="2087563" cy="157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3" name="Rectangle 2">
            <a:extLst>
              <a:ext uri="{FF2B5EF4-FFF2-40B4-BE49-F238E27FC236}">
                <a16:creationId xmlns:a16="http://schemas.microsoft.com/office/drawing/2014/main" id="{6BE4FAA7-17D4-42F1-8BAF-204D5E03EA23}"/>
              </a:ext>
            </a:extLst>
          </p:cNvPr>
          <p:cNvSpPr>
            <a:spLocks noGrp="1" noChangeArrowheads="1"/>
          </p:cNvSpPr>
          <p:nvPr>
            <p:ph type="title"/>
          </p:nvPr>
        </p:nvSpPr>
        <p:spPr>
          <a:xfrm>
            <a:off x="838200" y="482600"/>
            <a:ext cx="10515600" cy="590550"/>
          </a:xfrm>
        </p:spPr>
        <p:txBody>
          <a:bodyPr>
            <a:normAutofit/>
          </a:bodyPr>
          <a:lstStyle/>
          <a:p>
            <a:pPr eaLnBrk="1" hangingPunct="1"/>
            <a:r>
              <a:rPr lang="en-US" altLang="zh-CN" dirty="0">
                <a:latin typeface="微软雅黑" panose="020B0503020204020204" pitchFamily="34" charset="-122"/>
                <a:ea typeface="微软雅黑" panose="020B0503020204020204" pitchFamily="34" charset="-122"/>
              </a:rPr>
              <a:t>3.2.1</a:t>
            </a:r>
            <a:r>
              <a:rPr lang="zh-CN" altLang="en-US" dirty="0">
                <a:latin typeface="微软雅黑" panose="020B0503020204020204" pitchFamily="34" charset="-122"/>
                <a:ea typeface="微软雅黑" panose="020B0503020204020204" pitchFamily="34" charset="-122"/>
              </a:rPr>
              <a:t>双运放高共模抑制比放大电路</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853435" y="1168882"/>
            <a:ext cx="7417778" cy="899392"/>
          </a:xfrm>
        </p:spPr>
        <p:txBody>
          <a:bodyPr>
            <a:normAutofit/>
          </a:bodyPr>
          <a:lstStyle/>
          <a:p>
            <a:r>
              <a:rPr lang="zh-CN" altLang="en-US" sz="4000" b="1" dirty="0">
                <a:latin typeface="微软雅黑" panose="020B0503020204020204" pitchFamily="34" charset="-122"/>
                <a:ea typeface="微软雅黑" panose="020B0503020204020204" pitchFamily="34" charset="-122"/>
              </a:rPr>
              <a:t>第三章</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信号放大电路</a:t>
            </a:r>
          </a:p>
        </p:txBody>
      </p:sp>
      <p:sp>
        <p:nvSpPr>
          <p:cNvPr id="2" name="内容占位符 1">
            <a:extLst>
              <a:ext uri="{FF2B5EF4-FFF2-40B4-BE49-F238E27FC236}">
                <a16:creationId xmlns:a16="http://schemas.microsoft.com/office/drawing/2014/main" id="{93BCE15D-F2B3-4D76-8583-89EBF6B165B7}"/>
              </a:ext>
            </a:extLst>
          </p:cNvPr>
          <p:cNvSpPr>
            <a:spLocks noGrp="1"/>
          </p:cNvSpPr>
          <p:nvPr>
            <p:ph idx="1"/>
          </p:nvPr>
        </p:nvSpPr>
        <p:spPr>
          <a:xfrm>
            <a:off x="4914395" y="2258774"/>
            <a:ext cx="7417778" cy="4018435"/>
          </a:xfrm>
        </p:spPr>
        <p:txBody>
          <a:bodyPr>
            <a:normAutofit fontScale="92500" lnSpcReduction="10000"/>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3.1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基本放大电路</a:t>
            </a:r>
          </a:p>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3.2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高共模抑制比放大电路	</a:t>
            </a:r>
          </a:p>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3.3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低漂移放大电路</a:t>
            </a:r>
          </a:p>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3.4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高输入阻抗放大电路</a:t>
            </a:r>
          </a:p>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3.5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电荷放大电路</a:t>
            </a:r>
          </a:p>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3.6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电流荷放大电路</a:t>
            </a:r>
          </a:p>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3.7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电桥放大电路</a:t>
            </a:r>
          </a:p>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3.8  </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增益调整放大电路</a:t>
            </a:r>
          </a:p>
          <a:p>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7792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F5E74C5-3D10-45BD-9D5E-093A63FFC7C0}"/>
              </a:ext>
            </a:extLst>
          </p:cNvPr>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第一级：由同相输入的运放</a:t>
            </a:r>
            <a:r>
              <a:rPr lang="en-US" altLang="zh-CN" dirty="0">
                <a:latin typeface="微软雅黑" panose="020B0503020204020204" pitchFamily="34" charset="-122"/>
                <a:ea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N2</a:t>
            </a:r>
            <a:r>
              <a:rPr lang="zh-CN" altLang="en-US" dirty="0">
                <a:latin typeface="微软雅黑" panose="020B0503020204020204" pitchFamily="34" charset="-122"/>
                <a:ea typeface="微软雅黑" panose="020B0503020204020204" pitchFamily="34" charset="-122"/>
              </a:rPr>
              <a:t>并联组成双端输入、双端输出的差动放大电路，以提高放大器的输入阻抗；</a:t>
            </a:r>
          </a:p>
          <a:p>
            <a:r>
              <a:rPr lang="zh-CN" altLang="en-US" dirty="0">
                <a:latin typeface="微软雅黑" panose="020B0503020204020204" pitchFamily="34" charset="-122"/>
                <a:ea typeface="微软雅黑" panose="020B0503020204020204" pitchFamily="34" charset="-122"/>
              </a:rPr>
              <a:t>第二级：运放</a:t>
            </a:r>
            <a:r>
              <a:rPr lang="en-US" altLang="zh-CN" dirty="0">
                <a:latin typeface="微软雅黑" panose="020B0503020204020204" pitchFamily="34" charset="-122"/>
                <a:ea typeface="微软雅黑" panose="020B0503020204020204" pitchFamily="34" charset="-122"/>
              </a:rPr>
              <a:t>N3</a:t>
            </a:r>
            <a:r>
              <a:rPr lang="zh-CN" altLang="en-US" dirty="0">
                <a:latin typeface="微软雅黑" panose="020B0503020204020204" pitchFamily="34" charset="-122"/>
                <a:ea typeface="微软雅黑" panose="020B0503020204020204" pitchFamily="34" charset="-122"/>
              </a:rPr>
              <a:t>组成差动级，具有共模抑制能力。</a:t>
            </a:r>
          </a:p>
          <a:p>
            <a:endParaRPr lang="zh-CN" altLang="en-US" dirty="0">
              <a:latin typeface="微软雅黑" panose="020B0503020204020204" pitchFamily="34" charset="-122"/>
              <a:ea typeface="微软雅黑" panose="020B0503020204020204" pitchFamily="34" charset="-122"/>
            </a:endParaRPr>
          </a:p>
        </p:txBody>
      </p:sp>
      <p:graphicFrame>
        <p:nvGraphicFramePr>
          <p:cNvPr id="4" name="Object 408">
            <a:extLst>
              <a:ext uri="{FF2B5EF4-FFF2-40B4-BE49-F238E27FC236}">
                <a16:creationId xmlns:a16="http://schemas.microsoft.com/office/drawing/2014/main" id="{17F43CCE-2857-4A8B-91E9-8631C5C22B74}"/>
              </a:ext>
            </a:extLst>
          </p:cNvPr>
          <p:cNvGraphicFramePr>
            <a:graphicFrameLocks noChangeAspect="1"/>
          </p:cNvGraphicFramePr>
          <p:nvPr>
            <p:extLst>
              <p:ext uri="{D42A27DB-BD31-4B8C-83A1-F6EECF244321}">
                <p14:modId xmlns:p14="http://schemas.microsoft.com/office/powerpoint/2010/main" val="75278486"/>
              </p:ext>
            </p:extLst>
          </p:nvPr>
        </p:nvGraphicFramePr>
        <p:xfrm>
          <a:off x="4395788" y="3349624"/>
          <a:ext cx="4528210" cy="2586279"/>
        </p:xfrm>
        <a:graphic>
          <a:graphicData uri="http://schemas.openxmlformats.org/presentationml/2006/ole">
            <mc:AlternateContent xmlns:mc="http://schemas.openxmlformats.org/markup-compatibility/2006">
              <mc:Choice xmlns:v="urn:schemas-microsoft-com:vml" Requires="v">
                <p:oleObj spid="_x0000_s49171" name="Visio" r:id="rId3" imgW="3236025" imgH="1847842" progId="Visio.Drawing.11">
                  <p:embed/>
                </p:oleObj>
              </mc:Choice>
              <mc:Fallback>
                <p:oleObj name="Visio" r:id="rId3" imgW="3236025" imgH="1847842" progId="Visio.Drawing.11">
                  <p:embed/>
                  <p:pic>
                    <p:nvPicPr>
                      <p:cNvPr id="35224" name="Object 408"/>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5788" y="3349624"/>
                        <a:ext cx="4528210" cy="2586279"/>
                      </a:xfrm>
                      <a:prstGeom prst="rect">
                        <a:avLst/>
                      </a:prstGeom>
                      <a:noFill/>
                    </p:spPr>
                  </p:pic>
                </p:oleObj>
              </mc:Fallback>
            </mc:AlternateContent>
          </a:graphicData>
        </a:graphic>
      </p:graphicFrame>
      <p:sp>
        <p:nvSpPr>
          <p:cNvPr id="5" name="Rectangle 15">
            <a:extLst>
              <a:ext uri="{FF2B5EF4-FFF2-40B4-BE49-F238E27FC236}">
                <a16:creationId xmlns:a16="http://schemas.microsoft.com/office/drawing/2014/main" id="{A5BF15FB-443D-4F6D-BBB9-022F6E14503C}"/>
              </a:ext>
            </a:extLst>
          </p:cNvPr>
          <p:cNvSpPr>
            <a:spLocks noGrp="1" noChangeArrowheads="1"/>
          </p:cNvSpPr>
          <p:nvPr>
            <p:ph type="title"/>
          </p:nvPr>
        </p:nvSpPr>
        <p:spPr>
          <a:xfrm>
            <a:off x="838200" y="482600"/>
            <a:ext cx="10515600" cy="590550"/>
          </a:xfrm>
        </p:spPr>
        <p:txBody>
          <a:bodyPr/>
          <a:lstStyle/>
          <a:p>
            <a:r>
              <a:rPr lang="en-US" dirty="0">
                <a:latin typeface="微软雅黑" panose="020B0503020204020204" pitchFamily="34" charset="-122"/>
                <a:ea typeface="微软雅黑" panose="020B0503020204020204" pitchFamily="34" charset="-122"/>
              </a:rPr>
              <a:t>3.2.2</a:t>
            </a:r>
            <a:r>
              <a:rPr dirty="0">
                <a:latin typeface="微软雅黑" panose="020B0503020204020204" pitchFamily="34" charset="-122"/>
                <a:ea typeface="微软雅黑" panose="020B0503020204020204" pitchFamily="34" charset="-122"/>
              </a:rPr>
              <a:t>三运放高共模抑制比放大电路</a:t>
            </a:r>
          </a:p>
        </p:txBody>
      </p:sp>
    </p:spTree>
    <p:extLst>
      <p:ext uri="{BB962C8B-B14F-4D97-AF65-F5344CB8AC3E}">
        <p14:creationId xmlns:p14="http://schemas.microsoft.com/office/powerpoint/2010/main" val="520185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5">
            <a:extLst>
              <a:ext uri="{FF2B5EF4-FFF2-40B4-BE49-F238E27FC236}">
                <a16:creationId xmlns:a16="http://schemas.microsoft.com/office/drawing/2014/main" id="{A50BA678-F449-4D7D-B65B-94ABF17B9788}"/>
              </a:ext>
            </a:extLst>
          </p:cNvPr>
          <p:cNvSpPr>
            <a:spLocks noGrp="1" noChangeArrowheads="1"/>
          </p:cNvSpPr>
          <p:nvPr>
            <p:ph type="title"/>
          </p:nvPr>
        </p:nvSpPr>
        <p:spPr>
          <a:xfrm>
            <a:off x="838200" y="474784"/>
            <a:ext cx="10515600" cy="590429"/>
          </a:xfrm>
        </p:spPr>
        <p:txBody>
          <a:bodyPr>
            <a:normAutofit/>
          </a:bodyPr>
          <a:lstStyle/>
          <a:p>
            <a:r>
              <a:rPr lang="zh-CN" altLang="en-US" dirty="0">
                <a:latin typeface="微软雅黑" panose="020B0503020204020204" pitchFamily="34" charset="-122"/>
                <a:ea typeface="微软雅黑" panose="020B0503020204020204" pitchFamily="34" charset="-122"/>
              </a:rPr>
              <a:t>第一级</a:t>
            </a:r>
            <a:endParaRPr dirty="0">
              <a:latin typeface="微软雅黑" panose="020B0503020204020204" pitchFamily="34" charset="-122"/>
              <a:ea typeface="微软雅黑" panose="020B0503020204020204" pitchFamily="34" charset="-122"/>
            </a:endParaRPr>
          </a:p>
        </p:txBody>
      </p:sp>
      <p:graphicFrame>
        <p:nvGraphicFramePr>
          <p:cNvPr id="7" name="Object 1172">
            <a:extLst>
              <a:ext uri="{FF2B5EF4-FFF2-40B4-BE49-F238E27FC236}">
                <a16:creationId xmlns:a16="http://schemas.microsoft.com/office/drawing/2014/main" id="{DFAAD5AE-7BB4-489A-AB0F-FF1CDA23A700}"/>
              </a:ext>
            </a:extLst>
          </p:cNvPr>
          <p:cNvGraphicFramePr>
            <a:graphicFrameLocks noChangeAspect="1"/>
          </p:cNvGraphicFramePr>
          <p:nvPr>
            <p:extLst>
              <p:ext uri="{D42A27DB-BD31-4B8C-83A1-F6EECF244321}">
                <p14:modId xmlns:p14="http://schemas.microsoft.com/office/powerpoint/2010/main" val="613140844"/>
              </p:ext>
            </p:extLst>
          </p:nvPr>
        </p:nvGraphicFramePr>
        <p:xfrm>
          <a:off x="772318" y="2602328"/>
          <a:ext cx="5808663" cy="876300"/>
        </p:xfrm>
        <a:graphic>
          <a:graphicData uri="http://schemas.openxmlformats.org/presentationml/2006/ole">
            <mc:AlternateContent xmlns:mc="http://schemas.openxmlformats.org/markup-compatibility/2006">
              <mc:Choice xmlns:v="urn:schemas-microsoft-com:vml" Requires="v">
                <p:oleObj spid="_x0000_s50280" name="Equation" r:id="rId3" imgW="3047760" imgH="431640" progId="Equation.DSMT4">
                  <p:embed/>
                </p:oleObj>
              </mc:Choice>
              <mc:Fallback>
                <p:oleObj name="Equation" r:id="rId3" imgW="3047760" imgH="431640" progId="Equation.DSMT4">
                  <p:embed/>
                  <p:pic>
                    <p:nvPicPr>
                      <p:cNvPr id="7" name="Object 1172">
                        <a:extLst>
                          <a:ext uri="{FF2B5EF4-FFF2-40B4-BE49-F238E27FC236}">
                            <a16:creationId xmlns:a16="http://schemas.microsoft.com/office/drawing/2014/main" id="{DFAAD5AE-7BB4-489A-AB0F-FF1CDA23A700}"/>
                          </a:ext>
                        </a:extLst>
                      </p:cNvPr>
                      <p:cNvPicPr>
                        <a:picLocks noChangeAspect="1" noChangeArrowheads="1"/>
                      </p:cNvPicPr>
                      <p:nvPr/>
                    </p:nvPicPr>
                    <p:blipFill>
                      <a:blip r:embed="rId4"/>
                      <a:srcRect/>
                      <a:stretch>
                        <a:fillRect/>
                      </a:stretch>
                    </p:blipFill>
                    <p:spPr bwMode="auto">
                      <a:xfrm>
                        <a:off x="772318" y="2602328"/>
                        <a:ext cx="5808663" cy="876300"/>
                      </a:xfrm>
                      <a:prstGeom prst="rect">
                        <a:avLst/>
                      </a:prstGeom>
                      <a:noFill/>
                    </p:spPr>
                  </p:pic>
                </p:oleObj>
              </mc:Fallback>
            </mc:AlternateContent>
          </a:graphicData>
        </a:graphic>
      </p:graphicFrame>
      <p:graphicFrame>
        <p:nvGraphicFramePr>
          <p:cNvPr id="8" name="Object 1173">
            <a:extLst>
              <a:ext uri="{FF2B5EF4-FFF2-40B4-BE49-F238E27FC236}">
                <a16:creationId xmlns:a16="http://schemas.microsoft.com/office/drawing/2014/main" id="{B6C3C856-A60A-458A-A65C-3F77F7C999D3}"/>
              </a:ext>
            </a:extLst>
          </p:cNvPr>
          <p:cNvGraphicFramePr>
            <a:graphicFrameLocks noChangeAspect="1"/>
          </p:cNvGraphicFramePr>
          <p:nvPr>
            <p:extLst>
              <p:ext uri="{D42A27DB-BD31-4B8C-83A1-F6EECF244321}">
                <p14:modId xmlns:p14="http://schemas.microsoft.com/office/powerpoint/2010/main" val="1622217881"/>
              </p:ext>
            </p:extLst>
          </p:nvPr>
        </p:nvGraphicFramePr>
        <p:xfrm>
          <a:off x="825173" y="3680223"/>
          <a:ext cx="3579790" cy="828480"/>
        </p:xfrm>
        <a:graphic>
          <a:graphicData uri="http://schemas.openxmlformats.org/presentationml/2006/ole">
            <mc:AlternateContent xmlns:mc="http://schemas.openxmlformats.org/markup-compatibility/2006">
              <mc:Choice xmlns:v="urn:schemas-microsoft-com:vml" Requires="v">
                <p:oleObj spid="_x0000_s50281" name="Equation" r:id="rId5" imgW="53035200" imgH="10668000" progId="Equation.DSMT4">
                  <p:embed/>
                </p:oleObj>
              </mc:Choice>
              <mc:Fallback>
                <p:oleObj name="Equation" r:id="rId5" imgW="53035200" imgH="10668000" progId="Equation.DSMT4">
                  <p:embed/>
                  <p:pic>
                    <p:nvPicPr>
                      <p:cNvPr id="8" name="Object 1173">
                        <a:extLst>
                          <a:ext uri="{FF2B5EF4-FFF2-40B4-BE49-F238E27FC236}">
                            <a16:creationId xmlns:a16="http://schemas.microsoft.com/office/drawing/2014/main" id="{B6C3C856-A60A-458A-A65C-3F77F7C999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173" y="3680223"/>
                        <a:ext cx="3579790" cy="828480"/>
                      </a:xfrm>
                      <a:prstGeom prst="rect">
                        <a:avLst/>
                      </a:prstGeom>
                      <a:solidFill>
                        <a:schemeClr val="accent1">
                          <a:lumMod val="60000"/>
                          <a:lumOff val="40000"/>
                        </a:schemeClr>
                      </a:solidFill>
                    </p:spPr>
                  </p:pic>
                </p:oleObj>
              </mc:Fallback>
            </mc:AlternateContent>
          </a:graphicData>
        </a:graphic>
      </p:graphicFrame>
      <p:graphicFrame>
        <p:nvGraphicFramePr>
          <p:cNvPr id="9" name="Object 1174">
            <a:extLst>
              <a:ext uri="{FF2B5EF4-FFF2-40B4-BE49-F238E27FC236}">
                <a16:creationId xmlns:a16="http://schemas.microsoft.com/office/drawing/2014/main" id="{544C8F62-471A-441D-B4FA-8BB3E87C6A98}"/>
              </a:ext>
            </a:extLst>
          </p:cNvPr>
          <p:cNvGraphicFramePr>
            <a:graphicFrameLocks noChangeAspect="1"/>
          </p:cNvGraphicFramePr>
          <p:nvPr>
            <p:extLst>
              <p:ext uri="{D42A27DB-BD31-4B8C-83A1-F6EECF244321}">
                <p14:modId xmlns:p14="http://schemas.microsoft.com/office/powerpoint/2010/main" val="1854384953"/>
              </p:ext>
            </p:extLst>
          </p:nvPr>
        </p:nvGraphicFramePr>
        <p:xfrm>
          <a:off x="838200" y="1597008"/>
          <a:ext cx="1979613" cy="546100"/>
        </p:xfrm>
        <a:graphic>
          <a:graphicData uri="http://schemas.openxmlformats.org/presentationml/2006/ole">
            <mc:AlternateContent xmlns:mc="http://schemas.openxmlformats.org/markup-compatibility/2006">
              <mc:Choice xmlns:v="urn:schemas-microsoft-com:vml" Requires="v">
                <p:oleObj spid="_x0000_s50282" name="Equation" r:id="rId7" imgW="799920" imgH="228600" progId="Equation.DSMT4">
                  <p:embed/>
                </p:oleObj>
              </mc:Choice>
              <mc:Fallback>
                <p:oleObj name="Equation" r:id="rId7" imgW="799920" imgH="228600" progId="Equation.DSMT4">
                  <p:embed/>
                  <p:pic>
                    <p:nvPicPr>
                      <p:cNvPr id="9" name="Object 1174">
                        <a:extLst>
                          <a:ext uri="{FF2B5EF4-FFF2-40B4-BE49-F238E27FC236}">
                            <a16:creationId xmlns:a16="http://schemas.microsoft.com/office/drawing/2014/main" id="{544C8F62-471A-441D-B4FA-8BB3E87C6A98}"/>
                          </a:ext>
                        </a:extLst>
                      </p:cNvPr>
                      <p:cNvPicPr>
                        <a:picLocks noChangeAspect="1" noChangeArrowheads="1"/>
                      </p:cNvPicPr>
                      <p:nvPr/>
                    </p:nvPicPr>
                    <p:blipFill>
                      <a:blip r:embed="rId8"/>
                      <a:srcRect/>
                      <a:stretch>
                        <a:fillRect/>
                      </a:stretch>
                    </p:blipFill>
                    <p:spPr bwMode="auto">
                      <a:xfrm>
                        <a:off x="838200" y="1597008"/>
                        <a:ext cx="1979613" cy="546100"/>
                      </a:xfrm>
                      <a:prstGeom prst="rect">
                        <a:avLst/>
                      </a:prstGeom>
                      <a:noFill/>
                    </p:spPr>
                  </p:pic>
                </p:oleObj>
              </mc:Fallback>
            </mc:AlternateContent>
          </a:graphicData>
        </a:graphic>
      </p:graphicFrame>
      <p:graphicFrame>
        <p:nvGraphicFramePr>
          <p:cNvPr id="10" name="Object 1175">
            <a:extLst>
              <a:ext uri="{FF2B5EF4-FFF2-40B4-BE49-F238E27FC236}">
                <a16:creationId xmlns:a16="http://schemas.microsoft.com/office/drawing/2014/main" id="{06B30B19-4FF2-477C-B590-5F7A4D5C066B}"/>
              </a:ext>
            </a:extLst>
          </p:cNvPr>
          <p:cNvGraphicFramePr>
            <a:graphicFrameLocks noChangeAspect="1"/>
          </p:cNvGraphicFramePr>
          <p:nvPr>
            <p:extLst>
              <p:ext uri="{D42A27DB-BD31-4B8C-83A1-F6EECF244321}">
                <p14:modId xmlns:p14="http://schemas.microsoft.com/office/powerpoint/2010/main" val="3426924721"/>
              </p:ext>
            </p:extLst>
          </p:nvPr>
        </p:nvGraphicFramePr>
        <p:xfrm>
          <a:off x="8460572" y="1065213"/>
          <a:ext cx="3451597" cy="3271514"/>
        </p:xfrm>
        <a:graphic>
          <a:graphicData uri="http://schemas.openxmlformats.org/presentationml/2006/ole">
            <mc:AlternateContent xmlns:mc="http://schemas.openxmlformats.org/markup-compatibility/2006">
              <mc:Choice xmlns:v="urn:schemas-microsoft-com:vml" Requires="v">
                <p:oleObj spid="_x0000_s50283" name="Visio" r:id="rId9" imgW="1963293" imgH="1843278" progId="Visio.Drawing.11">
                  <p:embed/>
                </p:oleObj>
              </mc:Choice>
              <mc:Fallback>
                <p:oleObj name="Visio" r:id="rId9" imgW="1963293" imgH="1843278" progId="Visio.Drawing.11">
                  <p:embed/>
                  <p:pic>
                    <p:nvPicPr>
                      <p:cNvPr id="10" name="Object 1175">
                        <a:extLst>
                          <a:ext uri="{FF2B5EF4-FFF2-40B4-BE49-F238E27FC236}">
                            <a16:creationId xmlns:a16="http://schemas.microsoft.com/office/drawing/2014/main" id="{06B30B19-4FF2-477C-B590-5F7A4D5C06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460572" y="1065213"/>
                        <a:ext cx="3451597" cy="3271514"/>
                      </a:xfrm>
                      <a:prstGeom prst="rect">
                        <a:avLst/>
                      </a:prstGeom>
                      <a:solidFill>
                        <a:schemeClr val="bg1"/>
                      </a:solidFill>
                      <a:ln w="19050">
                        <a:solidFill>
                          <a:srgbClr val="C00000"/>
                        </a:solidFill>
                      </a:ln>
                    </p:spPr>
                  </p:pic>
                </p:oleObj>
              </mc:Fallback>
            </mc:AlternateContent>
          </a:graphicData>
        </a:graphic>
      </p:graphicFrame>
      <p:sp>
        <p:nvSpPr>
          <p:cNvPr id="3" name="矩形 2">
            <a:extLst>
              <a:ext uri="{FF2B5EF4-FFF2-40B4-BE49-F238E27FC236}">
                <a16:creationId xmlns:a16="http://schemas.microsoft.com/office/drawing/2014/main" id="{39E2BE1A-08AE-4766-AF37-5215B11453D3}"/>
              </a:ext>
            </a:extLst>
          </p:cNvPr>
          <p:cNvSpPr/>
          <p:nvPr/>
        </p:nvSpPr>
        <p:spPr>
          <a:xfrm>
            <a:off x="9641029" y="2203539"/>
            <a:ext cx="545342"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Arial" charset="0"/>
                <a:ea typeface="宋体" charset="-122"/>
                <a:cs typeface="+mn-cs"/>
              </a:rPr>
              <a:t>×</a:t>
            </a:r>
            <a:endParaRPr kumimoji="0" lang="zh-CN" altLang="en-US" sz="2800" b="1" i="0" u="none" strike="noStrike" kern="1200" cap="none" spc="0" normalizeH="0" baseline="0" noProof="0" dirty="0">
              <a:ln>
                <a:noFill/>
              </a:ln>
              <a:solidFill>
                <a:srgbClr val="C00000"/>
              </a:solidFill>
              <a:effectLst/>
              <a:uLnTx/>
              <a:uFillTx/>
              <a:latin typeface="Arial" charset="0"/>
              <a:ea typeface="宋体" charset="-122"/>
              <a:cs typeface="+mn-cs"/>
            </a:endParaRPr>
          </a:p>
        </p:txBody>
      </p:sp>
      <p:sp>
        <p:nvSpPr>
          <p:cNvPr id="14" name="矩形 13">
            <a:extLst>
              <a:ext uri="{FF2B5EF4-FFF2-40B4-BE49-F238E27FC236}">
                <a16:creationId xmlns:a16="http://schemas.microsoft.com/office/drawing/2014/main" id="{F96D4D57-12BD-49F8-8F91-533984775603}"/>
              </a:ext>
            </a:extLst>
          </p:cNvPr>
          <p:cNvSpPr/>
          <p:nvPr/>
        </p:nvSpPr>
        <p:spPr>
          <a:xfrm>
            <a:off x="9641029" y="2813895"/>
            <a:ext cx="545342" cy="523220"/>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1" i="0" u="none" strike="noStrike" kern="1200" cap="none" spc="0" normalizeH="0" baseline="0" noProof="0" dirty="0">
                <a:ln>
                  <a:noFill/>
                </a:ln>
                <a:solidFill>
                  <a:srgbClr val="C00000"/>
                </a:solidFill>
                <a:effectLst/>
                <a:uLnTx/>
                <a:uFillTx/>
                <a:latin typeface="Arial" charset="0"/>
                <a:ea typeface="宋体" charset="-122"/>
                <a:cs typeface="+mn-cs"/>
              </a:rPr>
              <a:t>×</a:t>
            </a:r>
            <a:endParaRPr kumimoji="0" lang="zh-CN" altLang="en-US" sz="2800" b="1" i="0" u="none" strike="noStrike" kern="1200" cap="none" spc="0" normalizeH="0" baseline="0" noProof="0" dirty="0">
              <a:ln>
                <a:noFill/>
              </a:ln>
              <a:solidFill>
                <a:srgbClr val="C00000"/>
              </a:solidFill>
              <a:effectLst/>
              <a:uLnTx/>
              <a:uFillTx/>
              <a:latin typeface="Arial" charset="0"/>
              <a:ea typeface="宋体" charset="-122"/>
              <a:cs typeface="+mn-cs"/>
            </a:endParaRPr>
          </a:p>
        </p:txBody>
      </p:sp>
      <p:graphicFrame>
        <p:nvGraphicFramePr>
          <p:cNvPr id="18" name="Object 1174">
            <a:extLst>
              <a:ext uri="{FF2B5EF4-FFF2-40B4-BE49-F238E27FC236}">
                <a16:creationId xmlns:a16="http://schemas.microsoft.com/office/drawing/2014/main" id="{87B8A4E7-AE56-43C8-B006-594701D97178}"/>
              </a:ext>
            </a:extLst>
          </p:cNvPr>
          <p:cNvGraphicFramePr>
            <a:graphicFrameLocks noChangeAspect="1"/>
          </p:cNvGraphicFramePr>
          <p:nvPr>
            <p:extLst>
              <p:ext uri="{D42A27DB-BD31-4B8C-83A1-F6EECF244321}">
                <p14:modId xmlns:p14="http://schemas.microsoft.com/office/powerpoint/2010/main" val="2384749891"/>
              </p:ext>
            </p:extLst>
          </p:nvPr>
        </p:nvGraphicFramePr>
        <p:xfrm>
          <a:off x="3850938" y="1565819"/>
          <a:ext cx="3953905" cy="942864"/>
        </p:xfrm>
        <a:graphic>
          <a:graphicData uri="http://schemas.openxmlformats.org/presentationml/2006/ole">
            <mc:AlternateContent xmlns:mc="http://schemas.openxmlformats.org/markup-compatibility/2006">
              <mc:Choice xmlns:v="urn:schemas-microsoft-com:vml" Requires="v">
                <p:oleObj spid="_x0000_s50284" name="Equation" r:id="rId11" imgW="1803240" imgH="431640" progId="Equation.DSMT4">
                  <p:embed/>
                </p:oleObj>
              </mc:Choice>
              <mc:Fallback>
                <p:oleObj name="Equation" r:id="rId11" imgW="1803240" imgH="431640" progId="Equation.DSMT4">
                  <p:embed/>
                  <p:pic>
                    <p:nvPicPr>
                      <p:cNvPr id="18" name="Object 1174">
                        <a:extLst>
                          <a:ext uri="{FF2B5EF4-FFF2-40B4-BE49-F238E27FC236}">
                            <a16:creationId xmlns:a16="http://schemas.microsoft.com/office/drawing/2014/main" id="{87B8A4E7-AE56-43C8-B006-594701D97178}"/>
                          </a:ext>
                        </a:extLst>
                      </p:cNvPr>
                      <p:cNvPicPr>
                        <a:picLocks noChangeAspect="1" noChangeArrowheads="1"/>
                      </p:cNvPicPr>
                      <p:nvPr/>
                    </p:nvPicPr>
                    <p:blipFill>
                      <a:blip r:embed="rId12"/>
                      <a:srcRect/>
                      <a:stretch>
                        <a:fillRect/>
                      </a:stretch>
                    </p:blipFill>
                    <p:spPr bwMode="auto">
                      <a:xfrm>
                        <a:off x="3850938" y="1565819"/>
                        <a:ext cx="3953905" cy="942864"/>
                      </a:xfrm>
                      <a:prstGeom prst="rect">
                        <a:avLst/>
                      </a:prstGeom>
                      <a:noFill/>
                    </p:spPr>
                  </p:pic>
                </p:oleObj>
              </mc:Fallback>
            </mc:AlternateContent>
          </a:graphicData>
        </a:graphic>
      </p:graphicFrame>
      <p:sp>
        <p:nvSpPr>
          <p:cNvPr id="6" name="箭头: 右 5">
            <a:extLst>
              <a:ext uri="{FF2B5EF4-FFF2-40B4-BE49-F238E27FC236}">
                <a16:creationId xmlns:a16="http://schemas.microsoft.com/office/drawing/2014/main" id="{4002BCEC-8A1D-4942-B49C-B8059A55ECDA}"/>
              </a:ext>
            </a:extLst>
          </p:cNvPr>
          <p:cNvSpPr/>
          <p:nvPr/>
        </p:nvSpPr>
        <p:spPr>
          <a:xfrm>
            <a:off x="3194050" y="1870058"/>
            <a:ext cx="482600" cy="2730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368A7ED-D36A-4B03-A62C-65DC621C49F5}"/>
              </a:ext>
            </a:extLst>
          </p:cNvPr>
          <p:cNvSpPr txBox="1"/>
          <p:nvPr/>
        </p:nvSpPr>
        <p:spPr>
          <a:xfrm>
            <a:off x="772318" y="4706725"/>
            <a:ext cx="6096000" cy="461665"/>
          </a:xfrm>
          <a:prstGeom prst="rect">
            <a:avLst/>
          </a:prstGeom>
          <a:noFill/>
        </p:spPr>
        <p:txBody>
          <a:bodyPr wrap="square">
            <a:spAutoFit/>
          </a:bodyPr>
          <a:lstStyle/>
          <a:p>
            <a:r>
              <a:rPr kumimoji="0" lang="zh-CN" altLang="en-US" sz="2400" b="0" i="0" u="none" strike="noStrike" kern="120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取</a:t>
            </a:r>
            <a:r>
              <a:rPr kumimoji="0" lang="en-US" altLang="zh-CN" sz="2400" b="0" i="0" u="none" strike="noStrike" kern="120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R1=R2</a:t>
            </a:r>
            <a:endParaRPr lang="zh-CN" altLang="en-US" dirty="0"/>
          </a:p>
        </p:txBody>
      </p:sp>
      <p:graphicFrame>
        <p:nvGraphicFramePr>
          <p:cNvPr id="16" name="Object 570">
            <a:extLst>
              <a:ext uri="{FF2B5EF4-FFF2-40B4-BE49-F238E27FC236}">
                <a16:creationId xmlns:a16="http://schemas.microsoft.com/office/drawing/2014/main" id="{82801987-A44C-4308-9DC1-BB7A37C79DAA}"/>
              </a:ext>
            </a:extLst>
          </p:cNvPr>
          <p:cNvGraphicFramePr>
            <a:graphicFrameLocks noChangeAspect="1"/>
          </p:cNvGraphicFramePr>
          <p:nvPr>
            <p:extLst>
              <p:ext uri="{D42A27DB-BD31-4B8C-83A1-F6EECF244321}">
                <p14:modId xmlns:p14="http://schemas.microsoft.com/office/powerpoint/2010/main" val="714771266"/>
              </p:ext>
            </p:extLst>
          </p:nvPr>
        </p:nvGraphicFramePr>
        <p:xfrm>
          <a:off x="1528905" y="5260992"/>
          <a:ext cx="4440237" cy="868363"/>
        </p:xfrm>
        <a:graphic>
          <a:graphicData uri="http://schemas.openxmlformats.org/presentationml/2006/ole">
            <mc:AlternateContent xmlns:mc="http://schemas.openxmlformats.org/markup-compatibility/2006">
              <mc:Choice xmlns:v="urn:schemas-microsoft-com:vml" Requires="v">
                <p:oleObj spid="_x0000_s50285" name="Equation" r:id="rId13" imgW="2247840" imgH="431640" progId="Equation.DSMT4">
                  <p:embed/>
                </p:oleObj>
              </mc:Choice>
              <mc:Fallback>
                <p:oleObj name="Equation" r:id="rId13" imgW="2247840" imgH="431640" progId="Equation.DSMT4">
                  <p:embed/>
                  <p:pic>
                    <p:nvPicPr>
                      <p:cNvPr id="24" name="Object 570">
                        <a:extLst>
                          <a:ext uri="{FF2B5EF4-FFF2-40B4-BE49-F238E27FC236}">
                            <a16:creationId xmlns:a16="http://schemas.microsoft.com/office/drawing/2014/main" id="{F9B52AEF-A3F4-4A6F-9051-545BA4B2C8BF}"/>
                          </a:ext>
                        </a:extLst>
                      </p:cNvPr>
                      <p:cNvPicPr>
                        <a:picLocks noChangeAspect="1" noChangeArrowheads="1"/>
                      </p:cNvPicPr>
                      <p:nvPr/>
                    </p:nvPicPr>
                    <p:blipFill>
                      <a:blip r:embed="rId14"/>
                      <a:srcRect/>
                      <a:stretch>
                        <a:fillRect/>
                      </a:stretch>
                    </p:blipFill>
                    <p:spPr bwMode="auto">
                      <a:xfrm>
                        <a:off x="1528905" y="5260992"/>
                        <a:ext cx="4440237" cy="868363"/>
                      </a:xfrm>
                      <a:prstGeom prst="rect">
                        <a:avLst/>
                      </a:prstGeom>
                      <a:noFill/>
                    </p:spPr>
                  </p:pic>
                </p:oleObj>
              </mc:Fallback>
            </mc:AlternateContent>
          </a:graphicData>
        </a:graphic>
      </p:graphicFrame>
    </p:spTree>
    <p:extLst>
      <p:ext uri="{BB962C8B-B14F-4D97-AF65-F5344CB8AC3E}">
        <p14:creationId xmlns:p14="http://schemas.microsoft.com/office/powerpoint/2010/main" val="35897496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7" name="Rectangle 5"/>
          <p:cNvSpPr>
            <a:spLocks noChangeArrowheads="1"/>
          </p:cNvSpPr>
          <p:nvPr/>
        </p:nvSpPr>
        <p:spPr bwMode="auto">
          <a:xfrm>
            <a:off x="1919288" y="3213100"/>
            <a:ext cx="4248150" cy="295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lnSpc>
                <a:spcPct val="120000"/>
              </a:lnSpc>
              <a:spcBef>
                <a:spcPct val="30000"/>
              </a:spcBef>
              <a:buChar char="•"/>
              <a:defRPr sz="2000">
                <a:solidFill>
                  <a:srgbClr val="0000FF"/>
                </a:solidFill>
                <a:latin typeface="Times New Roman" panose="02020603050405020304" pitchFamily="18" charset="0"/>
                <a:ea typeface="黑体" panose="02010609060101010101" pitchFamily="49" charset="-122"/>
              </a:defRPr>
            </a:lvl1pPr>
            <a:lvl2pPr marL="742950" indent="-285750" eaLnBrk="0" hangingPunct="0">
              <a:lnSpc>
                <a:spcPct val="120000"/>
              </a:lnSpc>
              <a:spcBef>
                <a:spcPct val="30000"/>
              </a:spcBef>
              <a:buChar char="–"/>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20000"/>
              </a:lnSpc>
              <a:spcBef>
                <a:spcPct val="30000"/>
              </a:spcBef>
              <a:buFont typeface="Wingdings" panose="05000000000000000000" pitchFamily="2" charset="2"/>
              <a:buChar char="ü"/>
              <a:defRPr b="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har char="–"/>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endParaRPr lang="zh-CN" altLang="en-US" sz="1800"/>
          </a:p>
        </p:txBody>
      </p:sp>
      <p:sp>
        <p:nvSpPr>
          <p:cNvPr id="10" name="Rectangle 6"/>
          <p:cNvSpPr>
            <a:spLocks noChangeArrowheads="1"/>
          </p:cNvSpPr>
          <p:nvPr/>
        </p:nvSpPr>
        <p:spPr bwMode="auto">
          <a:xfrm>
            <a:off x="694322" y="1532188"/>
            <a:ext cx="10503067" cy="4633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lnSpc>
                <a:spcPct val="120000"/>
              </a:lnSpc>
              <a:spcBef>
                <a:spcPct val="30000"/>
              </a:spcBef>
              <a:buChar char="•"/>
              <a:defRPr sz="2400">
                <a:solidFill>
                  <a:srgbClr val="0000FF"/>
                </a:solidFill>
                <a:latin typeface="Times New Roman" panose="02020603050405020304" pitchFamily="18" charset="0"/>
                <a:ea typeface="黑体" panose="02010609060101010101" pitchFamily="49" charset="-122"/>
              </a:defRPr>
            </a:lvl1pPr>
            <a:lvl2pPr marL="742950" indent="-285750" eaLnBrk="0" hangingPunct="0">
              <a:lnSpc>
                <a:spcPct val="120000"/>
              </a:lnSpc>
              <a:spcBef>
                <a:spcPct val="30000"/>
              </a:spcBef>
              <a:buChar char="–"/>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20000"/>
              </a:lnSpc>
              <a:spcBef>
                <a:spcPct val="30000"/>
              </a:spcBef>
              <a:buFont typeface="Wingdings" panose="05000000000000000000" pitchFamily="2" charset="2"/>
              <a:buChar char="ü"/>
              <a:defRPr sz="2000" b="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endParaRPr lang="zh-CN" altLang="en-US" dirty="0">
              <a:solidFill>
                <a:srgbClr val="FF0000"/>
              </a:solidFill>
            </a:endParaRPr>
          </a:p>
        </p:txBody>
      </p:sp>
      <p:sp>
        <p:nvSpPr>
          <p:cNvPr id="8" name="内容占位符 3"/>
          <p:cNvSpPr>
            <a:spLocks noGrp="1"/>
          </p:cNvSpPr>
          <p:nvPr>
            <p:ph idx="4294967295"/>
          </p:nvPr>
        </p:nvSpPr>
        <p:spPr>
          <a:xfrm>
            <a:off x="838200" y="1199177"/>
            <a:ext cx="10515600" cy="4977788"/>
          </a:xfrm>
        </p:spPr>
        <p:txBody>
          <a:bodyPr>
            <a:normAutofit/>
          </a:bodyPr>
          <a:lstStyle/>
          <a:p>
            <a:r>
              <a:rPr lang="zh-CN" altLang="en-US" dirty="0">
                <a:latin typeface="微软雅黑" panose="020B0503020204020204" pitchFamily="34" charset="-122"/>
                <a:ea typeface="微软雅黑" panose="020B0503020204020204" pitchFamily="34" charset="-122"/>
              </a:rPr>
              <a:t>共模抑制比</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N2</a:t>
            </a:r>
            <a:r>
              <a:rPr lang="zh-CN" altLang="en-US" dirty="0">
                <a:latin typeface="微软雅黑" panose="020B0503020204020204" pitchFamily="34" charset="-122"/>
                <a:ea typeface="微软雅黑" panose="020B0503020204020204" pitchFamily="34" charset="-122"/>
              </a:rPr>
              <a:t>性能一致时，输入级的差动输出及其差模增益只与差模输入电压有关，而其共模输出、失调及漂移均在</a:t>
            </a:r>
            <a:r>
              <a:rPr lang="en-US" altLang="zh-CN" dirty="0">
                <a:latin typeface="微软雅黑" panose="020B0503020204020204" pitchFamily="34" charset="-122"/>
                <a:ea typeface="微软雅黑" panose="020B0503020204020204" pitchFamily="34" charset="-122"/>
              </a:rPr>
              <a:t>R0</a:t>
            </a:r>
            <a:r>
              <a:rPr lang="zh-CN" altLang="en-US" dirty="0">
                <a:latin typeface="微软雅黑" panose="020B0503020204020204" pitchFamily="34" charset="-122"/>
                <a:ea typeface="微软雅黑" panose="020B0503020204020204" pitchFamily="34" charset="-122"/>
              </a:rPr>
              <a:t>两端相互抵消，因此电路具有良好的共模抑制能力，同时不要求外部电阻匹配。但为了消除</a:t>
            </a:r>
            <a:r>
              <a:rPr lang="en-US" altLang="zh-CN" dirty="0">
                <a:latin typeface="微软雅黑" panose="020B0503020204020204" pitchFamily="34" charset="-122"/>
                <a:ea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N2</a:t>
            </a:r>
            <a:r>
              <a:rPr lang="zh-CN" altLang="en-US" dirty="0">
                <a:latin typeface="微软雅黑" panose="020B0503020204020204" pitchFamily="34" charset="-122"/>
                <a:ea typeface="微软雅黑" panose="020B0503020204020204" pitchFamily="34" charset="-122"/>
              </a:rPr>
              <a:t>偏置电流等的影响，通常取</a:t>
            </a:r>
            <a:r>
              <a:rPr lang="en-US" altLang="zh-CN" dirty="0">
                <a:latin typeface="微软雅黑" panose="020B0503020204020204" pitchFamily="34" charset="-122"/>
                <a:ea typeface="微软雅黑" panose="020B0503020204020204" pitchFamily="34" charset="-122"/>
              </a:rPr>
              <a:t>R1=R2</a:t>
            </a:r>
            <a:r>
              <a:rPr lang="zh-CN" altLang="en-US" dirty="0">
                <a:latin typeface="微软雅黑" panose="020B0503020204020204" pitchFamily="34" charset="-122"/>
                <a:ea typeface="微软雅黑" panose="020B0503020204020204" pitchFamily="34" charset="-122"/>
              </a:rPr>
              <a:t>。另外，这种电路还具有增益调节能力，调节</a:t>
            </a:r>
            <a:r>
              <a:rPr lang="en-US" altLang="zh-CN" dirty="0">
                <a:latin typeface="微软雅黑" panose="020B0503020204020204" pitchFamily="34" charset="-122"/>
                <a:ea typeface="微软雅黑" panose="020B0503020204020204" pitchFamily="34" charset="-122"/>
              </a:rPr>
              <a:t>R0</a:t>
            </a:r>
            <a:r>
              <a:rPr lang="zh-CN" altLang="en-US" dirty="0">
                <a:latin typeface="微软雅黑" panose="020B0503020204020204" pitchFamily="34" charset="-122"/>
                <a:ea typeface="微软雅黑" panose="020B0503020204020204" pitchFamily="34" charset="-122"/>
              </a:rPr>
              <a:t>可以改变增益而不影响电路的对称性。</a:t>
            </a:r>
          </a:p>
        </p:txBody>
      </p:sp>
      <p:sp>
        <p:nvSpPr>
          <p:cNvPr id="14" name="Rectangle 15">
            <a:extLst>
              <a:ext uri="{FF2B5EF4-FFF2-40B4-BE49-F238E27FC236}">
                <a16:creationId xmlns:a16="http://schemas.microsoft.com/office/drawing/2014/main" id="{DAA59046-E24D-4002-B281-A48F2ADE6D51}"/>
              </a:ext>
            </a:extLst>
          </p:cNvPr>
          <p:cNvSpPr>
            <a:spLocks noGrp="1" noChangeArrowheads="1"/>
          </p:cNvSpPr>
          <p:nvPr>
            <p:ph type="title"/>
          </p:nvPr>
        </p:nvSpPr>
        <p:spPr>
          <a:xfrm>
            <a:off x="838200" y="474663"/>
            <a:ext cx="10515600" cy="590550"/>
          </a:xfrm>
        </p:spPr>
        <p:txBody>
          <a:bodyPr>
            <a:normAutofit/>
          </a:bodyPr>
          <a:lstStyle/>
          <a:p>
            <a:r>
              <a:rPr lang="zh-CN" altLang="en-US" dirty="0">
                <a:latin typeface="微软雅黑" panose="020B0503020204020204" pitchFamily="34" charset="-122"/>
                <a:ea typeface="微软雅黑" panose="020B0503020204020204" pitchFamily="34" charset="-122"/>
              </a:rPr>
              <a:t>第一级</a:t>
            </a:r>
            <a:endParaRPr dirty="0">
              <a:latin typeface="微软雅黑" panose="020B0503020204020204" pitchFamily="34" charset="-122"/>
              <a:ea typeface="微软雅黑" panose="020B0503020204020204" pitchFamily="34" charset="-122"/>
            </a:endParaRPr>
          </a:p>
        </p:txBody>
      </p:sp>
      <p:graphicFrame>
        <p:nvGraphicFramePr>
          <p:cNvPr id="16" name="Object 845">
            <a:extLst>
              <a:ext uri="{FF2B5EF4-FFF2-40B4-BE49-F238E27FC236}">
                <a16:creationId xmlns:a16="http://schemas.microsoft.com/office/drawing/2014/main" id="{B890D617-C5F0-42D7-8021-84449B947DF4}"/>
              </a:ext>
            </a:extLst>
          </p:cNvPr>
          <p:cNvGraphicFramePr>
            <a:graphicFrameLocks noChangeAspect="1"/>
          </p:cNvGraphicFramePr>
          <p:nvPr>
            <p:extLst>
              <p:ext uri="{D42A27DB-BD31-4B8C-83A1-F6EECF244321}">
                <p14:modId xmlns:p14="http://schemas.microsoft.com/office/powerpoint/2010/main" val="1380196518"/>
              </p:ext>
            </p:extLst>
          </p:nvPr>
        </p:nvGraphicFramePr>
        <p:xfrm>
          <a:off x="3402806" y="1398224"/>
          <a:ext cx="6472238" cy="1217613"/>
        </p:xfrm>
        <a:graphic>
          <a:graphicData uri="http://schemas.openxmlformats.org/presentationml/2006/ole">
            <mc:AlternateContent xmlns:mc="http://schemas.openxmlformats.org/markup-compatibility/2006">
              <mc:Choice xmlns:v="urn:schemas-microsoft-com:vml" Requires="v">
                <p:oleObj spid="_x0000_s13334" name="Equation" r:id="rId3" imgW="3288960" imgH="622080" progId="Equation.DSMT4">
                  <p:embed/>
                </p:oleObj>
              </mc:Choice>
              <mc:Fallback>
                <p:oleObj name="Equation" r:id="rId3" imgW="3288960" imgH="622080" progId="Equation.DSMT4">
                  <p:embed/>
                  <p:pic>
                    <p:nvPicPr>
                      <p:cNvPr id="10" name="Object 845">
                        <a:extLst>
                          <a:ext uri="{FF2B5EF4-FFF2-40B4-BE49-F238E27FC236}">
                            <a16:creationId xmlns:a16="http://schemas.microsoft.com/office/drawing/2014/main" id="{5103B58C-4A0A-427A-941C-992311A7017B}"/>
                          </a:ext>
                        </a:extLst>
                      </p:cNvPr>
                      <p:cNvPicPr>
                        <a:picLocks noChangeAspect="1" noChangeArrowheads="1"/>
                      </p:cNvPicPr>
                      <p:nvPr/>
                    </p:nvPicPr>
                    <p:blipFill>
                      <a:blip r:embed="rId4"/>
                      <a:srcRect/>
                      <a:stretch>
                        <a:fillRect/>
                      </a:stretch>
                    </p:blipFill>
                    <p:spPr bwMode="auto">
                      <a:xfrm>
                        <a:off x="3402806" y="1398224"/>
                        <a:ext cx="6472238" cy="1217613"/>
                      </a:xfrm>
                      <a:prstGeom prst="rect">
                        <a:avLst/>
                      </a:prstGeom>
                      <a:noFill/>
                    </p:spPr>
                  </p:pic>
                </p:oleObj>
              </mc:Fallback>
            </mc:AlternateContent>
          </a:graphicData>
        </a:graphic>
      </p:graphicFrame>
    </p:spTree>
    <p:extLst>
      <p:ext uri="{BB962C8B-B14F-4D97-AF65-F5344CB8AC3E}">
        <p14:creationId xmlns:p14="http://schemas.microsoft.com/office/powerpoint/2010/main" val="753362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3E1F1F-FFCE-403E-BC43-68DAFC100510}"/>
              </a:ext>
            </a:extLst>
          </p:cNvPr>
          <p:cNvSpPr>
            <a:spLocks noGrp="1"/>
          </p:cNvSpPr>
          <p:nvPr>
            <p:ph type="title"/>
          </p:nvPr>
        </p:nvSpPr>
        <p:spPr>
          <a:xfrm>
            <a:off x="838200" y="474784"/>
            <a:ext cx="10515600" cy="590429"/>
          </a:xfrm>
        </p:spPr>
        <p:txBody>
          <a:bodyPr/>
          <a:lstStyle/>
          <a:p>
            <a:r>
              <a:rPr lang="zh-CN" altLang="en-US" dirty="0">
                <a:latin typeface="微软雅黑" panose="020B0503020204020204" pitchFamily="34" charset="-122"/>
                <a:ea typeface="微软雅黑" panose="020B0503020204020204" pitchFamily="34" charset="-122"/>
              </a:rPr>
              <a:t>第二级</a:t>
            </a:r>
          </a:p>
        </p:txBody>
      </p:sp>
      <p:sp>
        <p:nvSpPr>
          <p:cNvPr id="3" name="内容占位符 2">
            <a:extLst>
              <a:ext uri="{FF2B5EF4-FFF2-40B4-BE49-F238E27FC236}">
                <a16:creationId xmlns:a16="http://schemas.microsoft.com/office/drawing/2014/main" id="{65DBACE5-0756-4B68-9333-F61784CDD61D}"/>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差动放大</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共模抑制比</a:t>
            </a:r>
          </a:p>
        </p:txBody>
      </p:sp>
      <p:graphicFrame>
        <p:nvGraphicFramePr>
          <p:cNvPr id="4" name="Object 5">
            <a:extLst>
              <a:ext uri="{FF2B5EF4-FFF2-40B4-BE49-F238E27FC236}">
                <a16:creationId xmlns:a16="http://schemas.microsoft.com/office/drawing/2014/main" id="{72610B4A-7CBD-427C-8984-509B4CF11BFB}"/>
              </a:ext>
            </a:extLst>
          </p:cNvPr>
          <p:cNvGraphicFramePr>
            <a:graphicFrameLocks noChangeAspect="1"/>
          </p:cNvGraphicFramePr>
          <p:nvPr>
            <p:extLst>
              <p:ext uri="{D42A27DB-BD31-4B8C-83A1-F6EECF244321}">
                <p14:modId xmlns:p14="http://schemas.microsoft.com/office/powerpoint/2010/main" val="2918601058"/>
              </p:ext>
            </p:extLst>
          </p:nvPr>
        </p:nvGraphicFramePr>
        <p:xfrm>
          <a:off x="1618847" y="2034710"/>
          <a:ext cx="3384550" cy="966787"/>
        </p:xfrm>
        <a:graphic>
          <a:graphicData uri="http://schemas.openxmlformats.org/presentationml/2006/ole">
            <mc:AlternateContent xmlns:mc="http://schemas.openxmlformats.org/markup-compatibility/2006">
              <mc:Choice xmlns:v="urn:schemas-microsoft-com:vml" Requires="v">
                <p:oleObj spid="_x0000_s51270" name="Equation" r:id="rId3" imgW="1688760" imgH="482400" progId="Equation.DSMT4">
                  <p:embed/>
                </p:oleObj>
              </mc:Choice>
              <mc:Fallback>
                <p:oleObj name="Equation" r:id="rId3" imgW="1688760" imgH="482400" progId="Equation.DSMT4">
                  <p:embed/>
                  <p:pic>
                    <p:nvPicPr>
                      <p:cNvPr id="200709"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8847" y="2034710"/>
                        <a:ext cx="3384550" cy="966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4">
            <a:extLst>
              <a:ext uri="{FF2B5EF4-FFF2-40B4-BE49-F238E27FC236}">
                <a16:creationId xmlns:a16="http://schemas.microsoft.com/office/drawing/2014/main" id="{622BC95F-AD8B-419E-A552-F4028AAD1B16}"/>
              </a:ext>
            </a:extLst>
          </p:cNvPr>
          <p:cNvGraphicFramePr>
            <a:graphicFrameLocks noChangeAspect="1"/>
          </p:cNvGraphicFramePr>
          <p:nvPr>
            <p:extLst>
              <p:ext uri="{D42A27DB-BD31-4B8C-83A1-F6EECF244321}">
                <p14:modId xmlns:p14="http://schemas.microsoft.com/office/powerpoint/2010/main" val="82334243"/>
              </p:ext>
            </p:extLst>
          </p:nvPr>
        </p:nvGraphicFramePr>
        <p:xfrm>
          <a:off x="6871283" y="2034710"/>
          <a:ext cx="4882164" cy="2788580"/>
        </p:xfrm>
        <a:graphic>
          <a:graphicData uri="http://schemas.openxmlformats.org/presentationml/2006/ole">
            <mc:AlternateContent xmlns:mc="http://schemas.openxmlformats.org/markup-compatibility/2006">
              <mc:Choice xmlns:v="urn:schemas-microsoft-com:vml" Requires="v">
                <p:oleObj spid="_x0000_s51271" name="Visio" r:id="rId5" imgW="3236025" imgH="1847842" progId="Visio.Drawing.11">
                  <p:embed/>
                </p:oleObj>
              </mc:Choice>
              <mc:Fallback>
                <p:oleObj name="Visio" r:id="rId5" imgW="3236025" imgH="1847842" progId="Visio.Drawing.11">
                  <p:embed/>
                  <p:pic>
                    <p:nvPicPr>
                      <p:cNvPr id="10" name="Object 4"/>
                      <p:cNvPicPr>
                        <a:picLocks noChangeAspect="1" noChangeArrowheads="1"/>
                      </p:cNvPicPr>
                      <p:nvPr/>
                    </p:nvPicPr>
                    <p:blipFill>
                      <a:blip r:embed="rId6"/>
                      <a:srcRect/>
                      <a:stretch>
                        <a:fillRect/>
                      </a:stretch>
                    </p:blipFill>
                    <p:spPr bwMode="auto">
                      <a:xfrm>
                        <a:off x="6871283" y="2034710"/>
                        <a:ext cx="4882164" cy="2788580"/>
                      </a:xfrm>
                      <a:prstGeom prst="rect">
                        <a:avLst/>
                      </a:prstGeom>
                      <a:noFill/>
                      <a:ln>
                        <a:noFill/>
                      </a:ln>
                      <a:effectLst/>
                    </p:spPr>
                  </p:pic>
                </p:oleObj>
              </mc:Fallback>
            </mc:AlternateContent>
          </a:graphicData>
        </a:graphic>
      </p:graphicFrame>
      <p:graphicFrame>
        <p:nvGraphicFramePr>
          <p:cNvPr id="6" name="Object 670">
            <a:extLst>
              <a:ext uri="{FF2B5EF4-FFF2-40B4-BE49-F238E27FC236}">
                <a16:creationId xmlns:a16="http://schemas.microsoft.com/office/drawing/2014/main" id="{C9E91631-F602-4AF6-9303-518AA90BA0D9}"/>
              </a:ext>
            </a:extLst>
          </p:cNvPr>
          <p:cNvGraphicFramePr>
            <a:graphicFrameLocks noChangeAspect="1"/>
          </p:cNvGraphicFramePr>
          <p:nvPr>
            <p:extLst>
              <p:ext uri="{D42A27DB-BD31-4B8C-83A1-F6EECF244321}">
                <p14:modId xmlns:p14="http://schemas.microsoft.com/office/powerpoint/2010/main" val="3420109367"/>
              </p:ext>
            </p:extLst>
          </p:nvPr>
        </p:nvGraphicFramePr>
        <p:xfrm>
          <a:off x="2179929" y="4073990"/>
          <a:ext cx="3349625" cy="825500"/>
        </p:xfrm>
        <a:graphic>
          <a:graphicData uri="http://schemas.openxmlformats.org/presentationml/2006/ole">
            <mc:AlternateContent xmlns:mc="http://schemas.openxmlformats.org/markup-compatibility/2006">
              <mc:Choice xmlns:v="urn:schemas-microsoft-com:vml" Requires="v">
                <p:oleObj spid="_x0000_s51272" name="Equation" r:id="rId7" imgW="1562040" imgH="380880" progId="Equation.DSMT4">
                  <p:embed/>
                </p:oleObj>
              </mc:Choice>
              <mc:Fallback>
                <p:oleObj name="Equation" r:id="rId7" imgW="1562040" imgH="380880" progId="Equation.DSMT4">
                  <p:embed/>
                  <p:pic>
                    <p:nvPicPr>
                      <p:cNvPr id="7" name="Object 670">
                        <a:extLst>
                          <a:ext uri="{FF2B5EF4-FFF2-40B4-BE49-F238E27FC236}">
                            <a16:creationId xmlns:a16="http://schemas.microsoft.com/office/drawing/2014/main" id="{24BF5A95-8D21-4443-82BF-22102F0DDEAA}"/>
                          </a:ext>
                        </a:extLst>
                      </p:cNvPr>
                      <p:cNvPicPr>
                        <a:picLocks noChangeAspect="1" noChangeArrowheads="1"/>
                      </p:cNvPicPr>
                      <p:nvPr/>
                    </p:nvPicPr>
                    <p:blipFill>
                      <a:blip r:embed="rId8"/>
                      <a:srcRect/>
                      <a:stretch>
                        <a:fillRect/>
                      </a:stretch>
                    </p:blipFill>
                    <p:spPr bwMode="auto">
                      <a:xfrm>
                        <a:off x="2179929" y="4073990"/>
                        <a:ext cx="3349625" cy="825500"/>
                      </a:xfrm>
                      <a:prstGeom prst="rect">
                        <a:avLst/>
                      </a:prstGeom>
                      <a:noFill/>
                    </p:spPr>
                  </p:pic>
                </p:oleObj>
              </mc:Fallback>
            </mc:AlternateContent>
          </a:graphicData>
        </a:graphic>
      </p:graphicFrame>
      <p:graphicFrame>
        <p:nvGraphicFramePr>
          <p:cNvPr id="7" name="Object 1333">
            <a:extLst>
              <a:ext uri="{FF2B5EF4-FFF2-40B4-BE49-F238E27FC236}">
                <a16:creationId xmlns:a16="http://schemas.microsoft.com/office/drawing/2014/main" id="{C69F96E5-F6B9-41FB-8217-96B3DCB81FBE}"/>
              </a:ext>
            </a:extLst>
          </p:cNvPr>
          <p:cNvGraphicFramePr>
            <a:graphicFrameLocks noChangeAspect="1"/>
          </p:cNvGraphicFramePr>
          <p:nvPr>
            <p:extLst>
              <p:ext uri="{D42A27DB-BD31-4B8C-83A1-F6EECF244321}">
                <p14:modId xmlns:p14="http://schemas.microsoft.com/office/powerpoint/2010/main" val="3777938512"/>
              </p:ext>
            </p:extLst>
          </p:nvPr>
        </p:nvGraphicFramePr>
        <p:xfrm>
          <a:off x="2892022" y="5115159"/>
          <a:ext cx="2111375" cy="769937"/>
        </p:xfrm>
        <a:graphic>
          <a:graphicData uri="http://schemas.openxmlformats.org/presentationml/2006/ole">
            <mc:AlternateContent xmlns:mc="http://schemas.openxmlformats.org/markup-compatibility/2006">
              <mc:Choice xmlns:v="urn:schemas-microsoft-com:vml" Requires="v">
                <p:oleObj spid="_x0000_s51273" name="Equation" r:id="rId9" imgW="977760" imgH="355320" progId="Equation.DSMT4">
                  <p:embed/>
                </p:oleObj>
              </mc:Choice>
              <mc:Fallback>
                <p:oleObj name="Equation" r:id="rId9" imgW="977760" imgH="355320" progId="Equation.DSMT4">
                  <p:embed/>
                  <p:pic>
                    <p:nvPicPr>
                      <p:cNvPr id="8" name="Object 1333">
                        <a:extLst>
                          <a:ext uri="{FF2B5EF4-FFF2-40B4-BE49-F238E27FC236}">
                            <a16:creationId xmlns:a16="http://schemas.microsoft.com/office/drawing/2014/main" id="{15F7BD54-F3B0-4BCD-BAE4-994C1712A88E}"/>
                          </a:ext>
                        </a:extLst>
                      </p:cNvPr>
                      <p:cNvPicPr>
                        <a:picLocks noChangeAspect="1" noChangeArrowheads="1"/>
                      </p:cNvPicPr>
                      <p:nvPr/>
                    </p:nvPicPr>
                    <p:blipFill>
                      <a:blip r:embed="rId10"/>
                      <a:srcRect/>
                      <a:stretch>
                        <a:fillRect/>
                      </a:stretch>
                    </p:blipFill>
                    <p:spPr bwMode="auto">
                      <a:xfrm>
                        <a:off x="2892022" y="5115159"/>
                        <a:ext cx="2111375" cy="769937"/>
                      </a:xfrm>
                      <a:prstGeom prst="rect">
                        <a:avLst/>
                      </a:prstGeom>
                      <a:noFill/>
                    </p:spPr>
                  </p:pic>
                </p:oleObj>
              </mc:Fallback>
            </mc:AlternateContent>
          </a:graphicData>
        </a:graphic>
      </p:graphicFrame>
    </p:spTree>
    <p:extLst>
      <p:ext uri="{BB962C8B-B14F-4D97-AF65-F5344CB8AC3E}">
        <p14:creationId xmlns:p14="http://schemas.microsoft.com/office/powerpoint/2010/main" val="2441232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AB52FCA8-B39A-4F2B-BD88-95D05C8AEE35}"/>
              </a:ext>
            </a:extLst>
          </p:cNvPr>
          <p:cNvSpPr>
            <a:spLocks noGrp="1"/>
          </p:cNvSpPr>
          <p:nvPr>
            <p:ph type="title"/>
          </p:nvPr>
        </p:nvSpPr>
        <p:spPr>
          <a:xfrm>
            <a:off x="838200" y="474784"/>
            <a:ext cx="10515600" cy="590429"/>
          </a:xfrm>
        </p:spPr>
        <p:txBody>
          <a:bodyPr/>
          <a:lstStyle/>
          <a:p>
            <a:r>
              <a:rPr lang="zh-CN" altLang="en-US" dirty="0">
                <a:latin typeface="微软雅黑" panose="020B0503020204020204" pitchFamily="34" charset="-122"/>
                <a:ea typeface="微软雅黑" panose="020B0503020204020204" pitchFamily="34" charset="-122"/>
              </a:rPr>
              <a:t>共模抑制比</a:t>
            </a:r>
          </a:p>
        </p:txBody>
      </p:sp>
      <p:sp>
        <p:nvSpPr>
          <p:cNvPr id="2" name="内容占位符 1">
            <a:extLst>
              <a:ext uri="{FF2B5EF4-FFF2-40B4-BE49-F238E27FC236}">
                <a16:creationId xmlns:a16="http://schemas.microsoft.com/office/drawing/2014/main" id="{B3FD90AE-7FE4-40AB-869A-EB16B8F0FAA1}"/>
              </a:ext>
            </a:extLst>
          </p:cNvPr>
          <p:cNvSpPr>
            <a:spLocks noGrp="1"/>
          </p:cNvSpPr>
          <p:nvPr>
            <p:ph idx="4294967295"/>
          </p:nvPr>
        </p:nvSpPr>
        <p:spPr>
          <a:xfrm>
            <a:off x="838200" y="1199177"/>
            <a:ext cx="10515600" cy="4977788"/>
          </a:xfrm>
        </p:spPr>
        <p:txBody>
          <a:bodyPr>
            <a:normAutofit fontScale="85000" lnSpcReduction="10000"/>
          </a:bodyPr>
          <a:lstStyle/>
          <a:p>
            <a:r>
              <a:rPr lang="zh-CN" altLang="en-US" dirty="0">
                <a:latin typeface="微软雅黑" panose="020B0503020204020204" pitchFamily="34" charset="-122"/>
                <a:ea typeface="微软雅黑" panose="020B0503020204020204" pitchFamily="34" charset="-122"/>
              </a:rPr>
              <a:t>两级总的共模抑制比为：</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两级放大电路的共模抑制比主要取决于第一级的差动增益和第二级的共模抑制能力。</a:t>
            </a:r>
          </a:p>
          <a:p>
            <a:pPr lvl="1"/>
            <a:r>
              <a:rPr lang="zh-CN" altLang="en-US" dirty="0">
                <a:latin typeface="微软雅黑" panose="020B0503020204020204" pitchFamily="34" charset="-122"/>
                <a:ea typeface="微软雅黑" panose="020B0503020204020204" pitchFamily="34" charset="-122"/>
              </a:rPr>
              <a:t>选取具有高共模抑制比的集成运放</a:t>
            </a:r>
            <a:r>
              <a:rPr lang="en-US" altLang="zh-CN" dirty="0">
                <a:latin typeface="微软雅黑" panose="020B0503020204020204" pitchFamily="34" charset="-122"/>
                <a:ea typeface="微软雅黑" panose="020B0503020204020204" pitchFamily="34" charset="-122"/>
              </a:rPr>
              <a:t>N3</a:t>
            </a:r>
            <a:r>
              <a:rPr lang="zh-CN" altLang="en-US" dirty="0">
                <a:latin typeface="微软雅黑" panose="020B0503020204020204" pitchFamily="34" charset="-122"/>
                <a:ea typeface="微软雅黑" panose="020B0503020204020204" pitchFamily="34" charset="-122"/>
              </a:rPr>
              <a:t>，同时精选外接电阻，尽量使电阻匹配，匹配精度控制在</a:t>
            </a:r>
            <a:r>
              <a:rPr lang="en-US" altLang="zh-CN" dirty="0">
                <a:latin typeface="微软雅黑" panose="020B0503020204020204" pitchFamily="34" charset="-122"/>
                <a:ea typeface="微软雅黑" panose="020B0503020204020204" pitchFamily="34" charset="-122"/>
              </a:rPr>
              <a:t>0.1%</a:t>
            </a:r>
            <a:r>
              <a:rPr lang="zh-CN" altLang="en-US" dirty="0">
                <a:latin typeface="微软雅黑" panose="020B0503020204020204" pitchFamily="34" charset="-122"/>
                <a:ea typeface="微软雅黑" panose="020B0503020204020204" pitchFamily="34" charset="-122"/>
              </a:rPr>
              <a:t>内。将输入级的增益设计的大些，输出级的增益设计的小些。</a:t>
            </a: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aphicFrame>
        <p:nvGraphicFramePr>
          <p:cNvPr id="5" name="Object 1034">
            <a:extLst>
              <a:ext uri="{FF2B5EF4-FFF2-40B4-BE49-F238E27FC236}">
                <a16:creationId xmlns:a16="http://schemas.microsoft.com/office/drawing/2014/main" id="{6D107F62-2A9A-421B-92CD-74DFB55D0088}"/>
              </a:ext>
            </a:extLst>
          </p:cNvPr>
          <p:cNvGraphicFramePr>
            <a:graphicFrameLocks noChangeAspect="1"/>
          </p:cNvGraphicFramePr>
          <p:nvPr/>
        </p:nvGraphicFramePr>
        <p:xfrm>
          <a:off x="3009900" y="2846388"/>
          <a:ext cx="4422775" cy="465137"/>
        </p:xfrm>
        <a:graphic>
          <a:graphicData uri="http://schemas.openxmlformats.org/presentationml/2006/ole">
            <mc:AlternateContent xmlns:mc="http://schemas.openxmlformats.org/markup-compatibility/2006">
              <mc:Choice xmlns:v="urn:schemas-microsoft-com:vml" Requires="v">
                <p:oleObj spid="_x0000_s52277" name="Equation" r:id="rId3" imgW="2108160" imgH="228600" progId="Equation.DSMT4">
                  <p:embed/>
                </p:oleObj>
              </mc:Choice>
              <mc:Fallback>
                <p:oleObj name="Equation" r:id="rId3" imgW="2108160" imgH="228600" progId="Equation.DSMT4">
                  <p:embed/>
                  <p:pic>
                    <p:nvPicPr>
                      <p:cNvPr id="5" name="Object 1034">
                        <a:extLst>
                          <a:ext uri="{FF2B5EF4-FFF2-40B4-BE49-F238E27FC236}">
                            <a16:creationId xmlns:a16="http://schemas.microsoft.com/office/drawing/2014/main" id="{6D107F62-2A9A-421B-92CD-74DFB55D0088}"/>
                          </a:ext>
                        </a:extLst>
                      </p:cNvPr>
                      <p:cNvPicPr>
                        <a:picLocks noChangeAspect="1" noChangeArrowheads="1"/>
                      </p:cNvPicPr>
                      <p:nvPr/>
                    </p:nvPicPr>
                    <p:blipFill>
                      <a:blip r:embed="rId4"/>
                      <a:srcRect/>
                      <a:stretch>
                        <a:fillRect/>
                      </a:stretch>
                    </p:blipFill>
                    <p:spPr bwMode="auto">
                      <a:xfrm>
                        <a:off x="3009900" y="2846388"/>
                        <a:ext cx="4422775" cy="465137"/>
                      </a:xfrm>
                      <a:prstGeom prst="rect">
                        <a:avLst/>
                      </a:prstGeom>
                      <a:noFill/>
                    </p:spPr>
                  </p:pic>
                </p:oleObj>
              </mc:Fallback>
            </mc:AlternateContent>
          </a:graphicData>
        </a:graphic>
      </p:graphicFrame>
      <p:graphicFrame>
        <p:nvGraphicFramePr>
          <p:cNvPr id="6" name="Object 1035">
            <a:extLst>
              <a:ext uri="{FF2B5EF4-FFF2-40B4-BE49-F238E27FC236}">
                <a16:creationId xmlns:a16="http://schemas.microsoft.com/office/drawing/2014/main" id="{5EF7DA99-B378-4999-91D2-98CFD0491233}"/>
              </a:ext>
            </a:extLst>
          </p:cNvPr>
          <p:cNvGraphicFramePr>
            <a:graphicFrameLocks noChangeAspect="1"/>
          </p:cNvGraphicFramePr>
          <p:nvPr>
            <p:extLst>
              <p:ext uri="{D42A27DB-BD31-4B8C-83A1-F6EECF244321}">
                <p14:modId xmlns:p14="http://schemas.microsoft.com/office/powerpoint/2010/main" val="1196928523"/>
              </p:ext>
            </p:extLst>
          </p:nvPr>
        </p:nvGraphicFramePr>
        <p:xfrm>
          <a:off x="3763168" y="3560971"/>
          <a:ext cx="2916238" cy="465138"/>
        </p:xfrm>
        <a:graphic>
          <a:graphicData uri="http://schemas.openxmlformats.org/presentationml/2006/ole">
            <mc:AlternateContent xmlns:mc="http://schemas.openxmlformats.org/markup-compatibility/2006">
              <mc:Choice xmlns:v="urn:schemas-microsoft-com:vml" Requires="v">
                <p:oleObj spid="_x0000_s52278" name="Equation" r:id="rId5" imgW="1384200" imgH="228600" progId="Equation.DSMT4">
                  <p:embed/>
                </p:oleObj>
              </mc:Choice>
              <mc:Fallback>
                <p:oleObj name="Equation" r:id="rId5" imgW="1384200" imgH="228600" progId="Equation.DSMT4">
                  <p:embed/>
                  <p:pic>
                    <p:nvPicPr>
                      <p:cNvPr id="6" name="Object 1035">
                        <a:extLst>
                          <a:ext uri="{FF2B5EF4-FFF2-40B4-BE49-F238E27FC236}">
                            <a16:creationId xmlns:a16="http://schemas.microsoft.com/office/drawing/2014/main" id="{5EF7DA99-B378-4999-91D2-98CFD0491233}"/>
                          </a:ext>
                        </a:extLst>
                      </p:cNvPr>
                      <p:cNvPicPr>
                        <a:picLocks noChangeAspect="1" noChangeArrowheads="1"/>
                      </p:cNvPicPr>
                      <p:nvPr/>
                    </p:nvPicPr>
                    <p:blipFill>
                      <a:blip r:embed="rId6"/>
                      <a:srcRect/>
                      <a:stretch>
                        <a:fillRect/>
                      </a:stretch>
                    </p:blipFill>
                    <p:spPr bwMode="auto">
                      <a:xfrm>
                        <a:off x="3763168" y="3560971"/>
                        <a:ext cx="2916238" cy="465138"/>
                      </a:xfrm>
                      <a:prstGeom prst="rect">
                        <a:avLst/>
                      </a:prstGeom>
                      <a:solidFill>
                        <a:schemeClr val="accent1">
                          <a:lumMod val="60000"/>
                          <a:lumOff val="40000"/>
                        </a:schemeClr>
                      </a:solidFill>
                      <a:ln>
                        <a:solidFill>
                          <a:schemeClr val="accent1">
                            <a:lumMod val="20000"/>
                            <a:lumOff val="80000"/>
                          </a:schemeClr>
                        </a:solidFill>
                      </a:ln>
                    </p:spPr>
                  </p:pic>
                </p:oleObj>
              </mc:Fallback>
            </mc:AlternateContent>
          </a:graphicData>
        </a:graphic>
      </p:graphicFrame>
      <p:graphicFrame>
        <p:nvGraphicFramePr>
          <p:cNvPr id="8" name="Object 1036">
            <a:extLst>
              <a:ext uri="{FF2B5EF4-FFF2-40B4-BE49-F238E27FC236}">
                <a16:creationId xmlns:a16="http://schemas.microsoft.com/office/drawing/2014/main" id="{246F4584-CADF-4374-82B1-0B7AF939A8B7}"/>
              </a:ext>
            </a:extLst>
          </p:cNvPr>
          <p:cNvGraphicFramePr>
            <a:graphicFrameLocks noChangeAspect="1"/>
          </p:cNvGraphicFramePr>
          <p:nvPr/>
        </p:nvGraphicFramePr>
        <p:xfrm>
          <a:off x="3913866" y="1741510"/>
          <a:ext cx="4144962" cy="903288"/>
        </p:xfrm>
        <a:graphic>
          <a:graphicData uri="http://schemas.openxmlformats.org/presentationml/2006/ole">
            <mc:AlternateContent xmlns:mc="http://schemas.openxmlformats.org/markup-compatibility/2006">
              <mc:Choice xmlns:v="urn:schemas-microsoft-com:vml" Requires="v">
                <p:oleObj spid="_x0000_s52279" name="Equation" r:id="rId7" imgW="2006280" imgH="431640" progId="Equation.DSMT4">
                  <p:embed/>
                </p:oleObj>
              </mc:Choice>
              <mc:Fallback>
                <p:oleObj name="Equation" r:id="rId7" imgW="2006280" imgH="431640" progId="Equation.DSMT4">
                  <p:embed/>
                  <p:pic>
                    <p:nvPicPr>
                      <p:cNvPr id="8" name="Object 1036">
                        <a:extLst>
                          <a:ext uri="{FF2B5EF4-FFF2-40B4-BE49-F238E27FC236}">
                            <a16:creationId xmlns:a16="http://schemas.microsoft.com/office/drawing/2014/main" id="{246F4584-CADF-4374-82B1-0B7AF939A8B7}"/>
                          </a:ext>
                        </a:extLst>
                      </p:cNvPr>
                      <p:cNvPicPr>
                        <a:picLocks noChangeAspect="1" noChangeArrowheads="1"/>
                      </p:cNvPicPr>
                      <p:nvPr/>
                    </p:nvPicPr>
                    <p:blipFill>
                      <a:blip r:embed="rId8"/>
                      <a:srcRect/>
                      <a:stretch>
                        <a:fillRect/>
                      </a:stretch>
                    </p:blipFill>
                    <p:spPr bwMode="auto">
                      <a:xfrm>
                        <a:off x="3913866" y="1741510"/>
                        <a:ext cx="4144962" cy="903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箭头: 右弧形 2">
            <a:extLst>
              <a:ext uri="{FF2B5EF4-FFF2-40B4-BE49-F238E27FC236}">
                <a16:creationId xmlns:a16="http://schemas.microsoft.com/office/drawing/2014/main" id="{68413D51-FC38-4DB9-9216-E937A76BE4DE}"/>
              </a:ext>
            </a:extLst>
          </p:cNvPr>
          <p:cNvSpPr/>
          <p:nvPr/>
        </p:nvSpPr>
        <p:spPr bwMode="auto">
          <a:xfrm flipH="1">
            <a:off x="2935357" y="2077850"/>
            <a:ext cx="655983" cy="1927620"/>
          </a:xfrm>
          <a:prstGeom prst="curved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prstClr val="black"/>
              </a:solidFill>
              <a:effectLst/>
              <a:uLnTx/>
              <a:uFillTx/>
              <a:latin typeface="Arial Narrow" pitchFamily="34" charset="0"/>
              <a:ea typeface="宋体" pitchFamily="2" charset="-122"/>
              <a:cs typeface="+mn-cs"/>
            </a:endParaRPr>
          </a:p>
        </p:txBody>
      </p:sp>
    </p:spTree>
    <p:extLst>
      <p:ext uri="{BB962C8B-B14F-4D97-AF65-F5344CB8AC3E}">
        <p14:creationId xmlns:p14="http://schemas.microsoft.com/office/powerpoint/2010/main" val="421389749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C84E321-CB5A-4A35-90FD-5821ECA3073A}"/>
              </a:ext>
            </a:extLst>
          </p:cNvPr>
          <p:cNvSpPr>
            <a:spLocks noGrp="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3.2.3 </a:t>
            </a:r>
            <a:r>
              <a:rPr lang="zh-CN" altLang="en-US" dirty="0">
                <a:latin typeface="微软雅黑" panose="020B0503020204020204" pitchFamily="34" charset="-122"/>
                <a:ea typeface="微软雅黑" panose="020B0503020204020204" pitchFamily="34" charset="-122"/>
              </a:rPr>
              <a:t>高共模隔离放大电路</a:t>
            </a:r>
          </a:p>
        </p:txBody>
      </p:sp>
      <p:sp>
        <p:nvSpPr>
          <p:cNvPr id="5" name="内容占位符 4">
            <a:extLst>
              <a:ext uri="{FF2B5EF4-FFF2-40B4-BE49-F238E27FC236}">
                <a16:creationId xmlns:a16="http://schemas.microsoft.com/office/drawing/2014/main" id="{BA8D34FE-7841-4F06-9342-8CDF84252A8F}"/>
              </a:ext>
            </a:extLst>
          </p:cNvPr>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双运放和三运放共模拟制比放大电路，受运算放大器输入共模电压范围的限制（一般是运算放大器的电源电压），在很多应用中，被测信号往往叠加在很高的共模电压上，有时甚至达到几千伏。在如此高共模环境下，不能使用双运放和三运放共模拟制比放大电路。为了解决这种高电位情况，必须在输入电路和运算放大器的输出之间采取电隔离。</a:t>
            </a:r>
          </a:p>
        </p:txBody>
      </p:sp>
    </p:spTree>
    <p:extLst>
      <p:ext uri="{BB962C8B-B14F-4D97-AF65-F5344CB8AC3E}">
        <p14:creationId xmlns:p14="http://schemas.microsoft.com/office/powerpoint/2010/main" val="3542448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4294967295"/>
          </p:nvPr>
        </p:nvSpPr>
        <p:spPr>
          <a:xfrm>
            <a:off x="838200" y="1165225"/>
            <a:ext cx="10515600" cy="501173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ormAutofit lnSpcReduction="10000"/>
          </a:bodyPr>
          <a:lstStyle/>
          <a:p>
            <a:pPr>
              <a:spcBef>
                <a:spcPct val="0"/>
              </a:spcBef>
            </a:pPr>
            <a:r>
              <a:rPr lang="zh-CN" altLang="en-US" sz="2400">
                <a:latin typeface="微软雅黑" panose="020B0503020204020204" pitchFamily="34" charset="-122"/>
                <a:ea typeface="微软雅黑" panose="020B0503020204020204" pitchFamily="34" charset="-122"/>
              </a:rPr>
              <a:t>什么是隔离放大电路？</a:t>
            </a:r>
          </a:p>
          <a:p>
            <a:pPr lvl="1">
              <a:spcBef>
                <a:spcPct val="0"/>
              </a:spcBef>
            </a:pPr>
            <a:r>
              <a:rPr lang="zh-CN" altLang="en-US">
                <a:latin typeface="微软雅黑" panose="020B0503020204020204" pitchFamily="34" charset="-122"/>
                <a:ea typeface="微软雅黑" panose="020B0503020204020204" pitchFamily="34" charset="-122"/>
              </a:rPr>
              <a:t>隔离放大电路的输入、输出和电源电路之间没有直接的电路耦合，即信号在传输过程中没有公共的接地端。</a:t>
            </a:r>
          </a:p>
          <a:p>
            <a:pPr>
              <a:spcBef>
                <a:spcPct val="0"/>
              </a:spcBef>
            </a:pPr>
            <a:r>
              <a:rPr lang="zh-CN" altLang="en-US" sz="2400">
                <a:latin typeface="微软雅黑" panose="020B0503020204020204" pitchFamily="34" charset="-122"/>
                <a:ea typeface="微软雅黑" panose="020B0503020204020204" pitchFamily="34" charset="-122"/>
              </a:rPr>
              <a:t>应用于何种场合？</a:t>
            </a:r>
          </a:p>
          <a:p>
            <a:pPr lvl="1">
              <a:spcBef>
                <a:spcPct val="0"/>
              </a:spcBef>
            </a:pPr>
            <a:r>
              <a:rPr lang="zh-CN" altLang="en-US">
                <a:latin typeface="微软雅黑" panose="020B0503020204020204" pitchFamily="34" charset="-122"/>
                <a:ea typeface="微软雅黑" panose="020B0503020204020204" pitchFamily="34" charset="-122"/>
              </a:rPr>
              <a:t>隔离放大电路主要用于便携式测量仪器和某些测控系统中，能在噪声环境下以高阻抗、高共模抑制能力传送信号。 例如：</a:t>
            </a:r>
          </a:p>
          <a:p>
            <a:pPr lvl="2">
              <a:spcBef>
                <a:spcPct val="0"/>
              </a:spcBef>
            </a:pPr>
            <a:r>
              <a:rPr lang="zh-CN" altLang="en-US">
                <a:latin typeface="微软雅黑" panose="020B0503020204020204" pitchFamily="34" charset="-122"/>
                <a:ea typeface="微软雅黑" panose="020B0503020204020204" pitchFamily="34" charset="-122"/>
              </a:rPr>
              <a:t>信号回路具有很大的共模电压 </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数百伏以至数千伏</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a:t>
            </a:r>
          </a:p>
          <a:p>
            <a:pPr lvl="2">
              <a:spcBef>
                <a:spcPct val="0"/>
              </a:spcBef>
            </a:pPr>
            <a:r>
              <a:rPr lang="zh-CN" altLang="en-US">
                <a:latin typeface="微软雅黑" panose="020B0503020204020204" pitchFamily="34" charset="-122"/>
                <a:ea typeface="微软雅黑" panose="020B0503020204020204" pitchFamily="34" charset="-122"/>
              </a:rPr>
              <a:t>信号回路与测试系统之间不易共地；</a:t>
            </a:r>
          </a:p>
          <a:p>
            <a:pPr lvl="2">
              <a:spcBef>
                <a:spcPct val="0"/>
              </a:spcBef>
            </a:pPr>
            <a:r>
              <a:rPr lang="zh-CN" altLang="en-US">
                <a:latin typeface="微软雅黑" panose="020B0503020204020204" pitchFamily="34" charset="-122"/>
                <a:ea typeface="微软雅黑" panose="020B0503020204020204" pitchFamily="34" charset="-122"/>
              </a:rPr>
              <a:t>强干扰、强辐射；</a:t>
            </a:r>
          </a:p>
          <a:p>
            <a:pPr lvl="2">
              <a:spcBef>
                <a:spcPct val="0"/>
              </a:spcBef>
            </a:pPr>
            <a:r>
              <a:rPr lang="zh-CN" altLang="en-US">
                <a:latin typeface="微软雅黑" panose="020B0503020204020204" pitchFamily="34" charset="-122"/>
                <a:ea typeface="微软雅黑" panose="020B0503020204020204" pitchFamily="34" charset="-122"/>
              </a:rPr>
              <a:t>生物仪器</a:t>
            </a:r>
          </a:p>
        </p:txBody>
      </p:sp>
      <p:sp>
        <p:nvSpPr>
          <p:cNvPr id="7" name="标题 3">
            <a:extLst>
              <a:ext uri="{FF2B5EF4-FFF2-40B4-BE49-F238E27FC236}">
                <a16:creationId xmlns:a16="http://schemas.microsoft.com/office/drawing/2014/main" id="{5495971B-FD62-43BA-80C2-554928225C23}"/>
              </a:ext>
            </a:extLst>
          </p:cNvPr>
          <p:cNvSpPr>
            <a:spLocks noGrp="1"/>
          </p:cNvSpPr>
          <p:nvPr>
            <p:ph type="title"/>
          </p:nvPr>
        </p:nvSpPr>
        <p:spPr>
          <a:xfrm>
            <a:off x="838200" y="482600"/>
            <a:ext cx="10515600" cy="590550"/>
          </a:xfrm>
        </p:spPr>
        <p:txBody>
          <a:bodyPr/>
          <a:lstStyle/>
          <a:p>
            <a:r>
              <a:rPr lang="en-US" altLang="zh-CN" dirty="0">
                <a:latin typeface="微软雅黑" panose="020B0503020204020204" pitchFamily="34" charset="-122"/>
                <a:ea typeface="微软雅黑" panose="020B0503020204020204" pitchFamily="34" charset="-122"/>
              </a:rPr>
              <a:t>3.2.3 </a:t>
            </a:r>
            <a:r>
              <a:rPr lang="zh-CN" altLang="en-US" dirty="0">
                <a:latin typeface="微软雅黑" panose="020B0503020204020204" pitchFamily="34" charset="-122"/>
                <a:ea typeface="微软雅黑" panose="020B0503020204020204" pitchFamily="34" charset="-122"/>
              </a:rPr>
              <a:t>高共模隔离放大电路</a:t>
            </a:r>
          </a:p>
        </p:txBody>
      </p:sp>
    </p:spTree>
    <p:extLst>
      <p:ext uri="{BB962C8B-B14F-4D97-AF65-F5344CB8AC3E}">
        <p14:creationId xmlns:p14="http://schemas.microsoft.com/office/powerpoint/2010/main" val="39885527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BFD16BF-D20A-4010-80A5-E9B9AFDB376D}"/>
              </a:ext>
            </a:extLst>
          </p:cNvPr>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、基本原理</a:t>
            </a:r>
          </a:p>
        </p:txBody>
      </p:sp>
      <p:sp>
        <p:nvSpPr>
          <p:cNvPr id="111" name="内容占位符 3"/>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组成及符号</a:t>
            </a:r>
          </a:p>
          <a:p>
            <a:pPr lvl="1"/>
            <a:r>
              <a:rPr lang="zh-CN" altLang="en-US" dirty="0">
                <a:latin typeface="微软雅黑" panose="020B0503020204020204" pitchFamily="34" charset="-122"/>
                <a:ea typeface="微软雅黑" panose="020B0503020204020204" pitchFamily="34" charset="-122"/>
              </a:rPr>
              <a:t>隔离放大器由输入放大器、输出放大器、隔离器以及隔离电源等组成。</a:t>
            </a:r>
          </a:p>
          <a:p>
            <a:endParaRPr lang="zh-CN" altLang="en-US" sz="2000" b="1" i="1" dirty="0">
              <a:solidFill>
                <a:schemeClr val="tx1"/>
              </a:solidFill>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2"/>
          <a:stretch>
            <a:fillRect/>
          </a:stretch>
        </p:blipFill>
        <p:spPr>
          <a:xfrm>
            <a:off x="1691936" y="2580200"/>
            <a:ext cx="8382000" cy="3591379"/>
          </a:xfrm>
          <a:prstGeom prst="rect">
            <a:avLst/>
          </a:prstGeom>
        </p:spPr>
      </p:pic>
      <p:sp>
        <p:nvSpPr>
          <p:cNvPr id="2264294" name="矩形 151"/>
          <p:cNvSpPr>
            <a:spLocks noChangeArrowheads="1"/>
          </p:cNvSpPr>
          <p:nvPr/>
        </p:nvSpPr>
        <p:spPr bwMode="auto">
          <a:xfrm>
            <a:off x="9716657" y="2370260"/>
            <a:ext cx="23717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a:spcBef>
                <a:spcPct val="0"/>
              </a:spcBef>
            </a:pPr>
            <a:r>
              <a:rPr lang="en-US" altLang="zh-CN" sz="2000" i="1" dirty="0" err="1">
                <a:solidFill>
                  <a:schemeClr val="tx1"/>
                </a:solidFill>
                <a:latin typeface="Times New Roman" panose="02020603050405020304" pitchFamily="18" charset="0"/>
                <a:ea typeface="宋体" panose="02010600030101010101" pitchFamily="2" charset="-122"/>
              </a:rPr>
              <a:t>R</a:t>
            </a:r>
            <a:r>
              <a:rPr lang="en-US" altLang="zh-CN" sz="2000" i="1" baseline="-25000" dirty="0" err="1">
                <a:solidFill>
                  <a:schemeClr val="tx1"/>
                </a:solidFill>
                <a:latin typeface="Times New Roman" panose="02020603050405020304" pitchFamily="18" charset="0"/>
                <a:ea typeface="宋体" panose="02010600030101010101" pitchFamily="2" charset="-122"/>
              </a:rPr>
              <a:t>iso</a:t>
            </a:r>
            <a:r>
              <a:rPr lang="en-US" altLang="zh-CN" sz="2000" dirty="0">
                <a:solidFill>
                  <a:schemeClr val="tx1"/>
                </a:solidFill>
                <a:latin typeface="Times New Roman" panose="02020603050405020304" pitchFamily="18" charset="0"/>
                <a:ea typeface="宋体" panose="02010600030101010101" pitchFamily="2" charset="-122"/>
              </a:rPr>
              <a:t>—</a:t>
            </a:r>
            <a:r>
              <a:rPr lang="zh-CN" altLang="en-US" sz="2000" dirty="0">
                <a:solidFill>
                  <a:schemeClr val="tx1"/>
                </a:solidFill>
                <a:latin typeface="Times New Roman" panose="02020603050405020304" pitchFamily="18" charset="0"/>
                <a:ea typeface="宋体" panose="02010600030101010101" pitchFamily="2" charset="-122"/>
              </a:rPr>
              <a:t>隔离电阻   </a:t>
            </a:r>
          </a:p>
          <a:p>
            <a:pPr algn="l">
              <a:spcBef>
                <a:spcPct val="0"/>
              </a:spcBef>
            </a:pPr>
            <a:r>
              <a:rPr lang="en-US" altLang="zh-CN" sz="2000" i="1" dirty="0" err="1">
                <a:solidFill>
                  <a:schemeClr val="tx1"/>
                </a:solidFill>
                <a:latin typeface="Times New Roman" panose="02020603050405020304" pitchFamily="18" charset="0"/>
                <a:ea typeface="宋体" panose="02010600030101010101" pitchFamily="2" charset="-122"/>
              </a:rPr>
              <a:t>C</a:t>
            </a:r>
            <a:r>
              <a:rPr lang="en-US" altLang="zh-CN" sz="2000" i="1" baseline="-25000" dirty="0" err="1">
                <a:solidFill>
                  <a:schemeClr val="tx1"/>
                </a:solidFill>
                <a:latin typeface="Times New Roman" panose="02020603050405020304" pitchFamily="18" charset="0"/>
                <a:ea typeface="宋体" panose="02010600030101010101" pitchFamily="2" charset="-122"/>
              </a:rPr>
              <a:t>iso</a:t>
            </a:r>
            <a:r>
              <a:rPr lang="en-US" altLang="zh-CN" sz="2000" dirty="0">
                <a:solidFill>
                  <a:schemeClr val="tx1"/>
                </a:solidFill>
                <a:latin typeface="Times New Roman" panose="02020603050405020304" pitchFamily="18" charset="0"/>
                <a:ea typeface="宋体" panose="02010600030101010101" pitchFamily="2" charset="-122"/>
              </a:rPr>
              <a:t>—</a:t>
            </a:r>
            <a:r>
              <a:rPr lang="zh-CN" altLang="en-US" sz="2000" dirty="0">
                <a:solidFill>
                  <a:schemeClr val="tx1"/>
                </a:solidFill>
                <a:latin typeface="Times New Roman" panose="02020603050405020304" pitchFamily="18" charset="0"/>
                <a:ea typeface="宋体" panose="02010600030101010101" pitchFamily="2" charset="-122"/>
              </a:rPr>
              <a:t>隔离电容  </a:t>
            </a:r>
            <a:endParaRPr lang="en-US" altLang="zh-CN" sz="2000" dirty="0">
              <a:solidFill>
                <a:schemeClr val="tx1"/>
              </a:solidFill>
              <a:latin typeface="Times New Roman" panose="02020603050405020304" pitchFamily="18" charset="0"/>
              <a:ea typeface="宋体" panose="02010600030101010101" pitchFamily="2" charset="-122"/>
            </a:endParaRPr>
          </a:p>
          <a:p>
            <a:pPr algn="l">
              <a:spcBef>
                <a:spcPct val="0"/>
              </a:spcBef>
            </a:pPr>
            <a:r>
              <a:rPr lang="en-US" altLang="zh-CN" sz="2000" i="1" dirty="0" err="1">
                <a:solidFill>
                  <a:schemeClr val="tx1"/>
                </a:solidFill>
                <a:latin typeface="Times New Roman" panose="02020603050405020304" pitchFamily="18" charset="0"/>
                <a:ea typeface="宋体" panose="02010600030101010101" pitchFamily="2" charset="-122"/>
              </a:rPr>
              <a:t>U</a:t>
            </a:r>
            <a:r>
              <a:rPr lang="en-US" altLang="zh-CN" sz="2000" i="1" baseline="-25000" dirty="0" err="1">
                <a:solidFill>
                  <a:schemeClr val="tx1"/>
                </a:solidFill>
                <a:latin typeface="Times New Roman" panose="02020603050405020304" pitchFamily="18" charset="0"/>
                <a:ea typeface="宋体" panose="02010600030101010101" pitchFamily="2" charset="-122"/>
              </a:rPr>
              <a:t>iso</a:t>
            </a:r>
            <a:r>
              <a:rPr lang="en-US" altLang="zh-CN" sz="2000" dirty="0">
                <a:solidFill>
                  <a:schemeClr val="tx1"/>
                </a:solidFill>
                <a:latin typeface="Times New Roman" panose="02020603050405020304" pitchFamily="18" charset="0"/>
                <a:ea typeface="宋体" panose="02010600030101010101" pitchFamily="2" charset="-122"/>
              </a:rPr>
              <a:t>—</a:t>
            </a:r>
            <a:r>
              <a:rPr lang="zh-CN" altLang="en-US" sz="2000" dirty="0">
                <a:solidFill>
                  <a:schemeClr val="tx1"/>
                </a:solidFill>
                <a:latin typeface="Times New Roman" panose="02020603050405020304" pitchFamily="18" charset="0"/>
                <a:ea typeface="宋体" panose="02010600030101010101" pitchFamily="2" charset="-122"/>
              </a:rPr>
              <a:t>隔离电压</a:t>
            </a:r>
          </a:p>
        </p:txBody>
      </p:sp>
    </p:spTree>
    <p:extLst>
      <p:ext uri="{BB962C8B-B14F-4D97-AF65-F5344CB8AC3E}">
        <p14:creationId xmlns:p14="http://schemas.microsoft.com/office/powerpoint/2010/main" val="630179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1346" name="Rectangle 114"/>
          <p:cNvSpPr>
            <a:spLocks noGrp="1" noChangeArrowheads="1"/>
          </p:cNvSpPr>
          <p:nvPr>
            <p:ph type="title"/>
          </p:nvPr>
        </p:nvSpPr>
        <p:spPr>
          <a:xfrm>
            <a:off x="838200" y="474784"/>
            <a:ext cx="10515600" cy="590429"/>
          </a:xfrm>
          <a:noFill/>
          <a:ln/>
        </p:spPr>
        <p:txBody>
          <a:bodyPr>
            <a:normAutofit/>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、基本原理</a:t>
            </a:r>
          </a:p>
        </p:txBody>
      </p:sp>
      <p:graphicFrame>
        <p:nvGraphicFramePr>
          <p:cNvPr id="2271342" name="Object 1"/>
          <p:cNvGraphicFramePr>
            <a:graphicFrameLocks noGrp="1" noChangeAspect="1"/>
          </p:cNvGraphicFramePr>
          <p:nvPr>
            <p:ph idx="4294967295"/>
            <p:extLst>
              <p:ext uri="{D42A27DB-BD31-4B8C-83A1-F6EECF244321}">
                <p14:modId xmlns:p14="http://schemas.microsoft.com/office/powerpoint/2010/main" val="1919035427"/>
              </p:ext>
            </p:extLst>
          </p:nvPr>
        </p:nvGraphicFramePr>
        <p:xfrm>
          <a:off x="1954212" y="4689474"/>
          <a:ext cx="4286343" cy="739775"/>
        </p:xfrm>
        <a:graphic>
          <a:graphicData uri="http://schemas.openxmlformats.org/presentationml/2006/ole">
            <mc:AlternateContent xmlns:mc="http://schemas.openxmlformats.org/markup-compatibility/2006">
              <mc:Choice xmlns:v="urn:schemas-microsoft-com:vml" Requires="v">
                <p:oleObj spid="_x0000_s53265" name="Equation" r:id="rId3" imgW="2501640" imgH="431640" progId="Equation.DSMT4">
                  <p:embed/>
                </p:oleObj>
              </mc:Choice>
              <mc:Fallback>
                <p:oleObj name="Equation" r:id="rId3" imgW="2501640" imgH="431640" progId="Equation.DSMT4">
                  <p:embed/>
                  <p:pic>
                    <p:nvPicPr>
                      <p:cNvPr id="227134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4212" y="4689474"/>
                        <a:ext cx="4286343" cy="739775"/>
                      </a:xfrm>
                      <a:prstGeom prst="rect">
                        <a:avLst/>
                      </a:prstGeom>
                      <a:noFill/>
                      <a:ln>
                        <a:noFill/>
                      </a:ln>
                      <a:effectLst/>
                    </p:spPr>
                  </p:pic>
                </p:oleObj>
              </mc:Fallback>
            </mc:AlternateContent>
          </a:graphicData>
        </a:graphic>
      </p:graphicFrame>
      <p:sp>
        <p:nvSpPr>
          <p:cNvPr id="2271345" name="矩形 154"/>
          <p:cNvSpPr>
            <a:spLocks noChangeArrowheads="1"/>
          </p:cNvSpPr>
          <p:nvPr/>
        </p:nvSpPr>
        <p:spPr bwMode="auto">
          <a:xfrm>
            <a:off x="7271336" y="4341853"/>
            <a:ext cx="36052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a:spcBef>
                <a:spcPct val="0"/>
              </a:spcBef>
              <a:buFontTx/>
              <a:buChar char="•"/>
            </a:pPr>
            <a:r>
              <a:rPr lang="en-US" altLang="zh-CN" sz="2000">
                <a:solidFill>
                  <a:schemeClr val="tx1"/>
                </a:solidFill>
                <a:latin typeface="Times New Roman" panose="02020603050405020304" pitchFamily="18" charset="0"/>
                <a:ea typeface="宋体" panose="02010600030101010101" pitchFamily="2" charset="-122"/>
              </a:rPr>
              <a:t>CMRR1—</a:t>
            </a:r>
            <a:r>
              <a:rPr lang="zh-CN" altLang="en-US" sz="2000">
                <a:solidFill>
                  <a:schemeClr val="tx1"/>
                </a:solidFill>
                <a:latin typeface="Times New Roman" panose="02020603050405020304" pitchFamily="18" charset="0"/>
                <a:ea typeface="宋体" panose="02010600030101010101" pitchFamily="2" charset="-122"/>
              </a:rPr>
              <a:t>输入级共模抑制比</a:t>
            </a:r>
          </a:p>
          <a:p>
            <a:pPr algn="l">
              <a:spcBef>
                <a:spcPct val="0"/>
              </a:spcBef>
              <a:buFontTx/>
              <a:buChar char="•"/>
            </a:pPr>
            <a:r>
              <a:rPr lang="zh-CN" altLang="en-US" sz="2000">
                <a:solidFill>
                  <a:schemeClr val="tx1"/>
                </a:solidFill>
                <a:latin typeface="Times New Roman" panose="02020603050405020304" pitchFamily="18" charset="0"/>
                <a:ea typeface="宋体" panose="02010600030101010101" pitchFamily="2" charset="-122"/>
              </a:rPr>
              <a:t> </a:t>
            </a:r>
            <a:r>
              <a:rPr lang="en-US" altLang="zh-CN" sz="2000">
                <a:solidFill>
                  <a:schemeClr val="tx1"/>
                </a:solidFill>
                <a:latin typeface="Times New Roman" panose="02020603050405020304" pitchFamily="18" charset="0"/>
                <a:ea typeface="宋体" panose="02010600030101010101" pitchFamily="2" charset="-122"/>
              </a:rPr>
              <a:t>IMRR—</a:t>
            </a:r>
            <a:r>
              <a:rPr lang="zh-CN" altLang="en-US" sz="2000">
                <a:solidFill>
                  <a:schemeClr val="tx1"/>
                </a:solidFill>
                <a:latin typeface="Times New Roman" panose="02020603050405020304" pitchFamily="18" charset="0"/>
                <a:ea typeface="宋体" panose="02010600030101010101" pitchFamily="2" charset="-122"/>
              </a:rPr>
              <a:t>由输入端公共地到输出端公共地的隔离层抑制比，一般都很高。</a:t>
            </a:r>
          </a:p>
        </p:txBody>
      </p:sp>
      <p:sp>
        <p:nvSpPr>
          <p:cNvPr id="7" name="内容占位符 2"/>
          <p:cNvSpPr txBox="1">
            <a:spLocks/>
          </p:cNvSpPr>
          <p:nvPr/>
        </p:nvSpPr>
        <p:spPr>
          <a:xfrm>
            <a:off x="838200" y="1290759"/>
            <a:ext cx="10515600" cy="488620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0"/>
              </a:spcBef>
              <a:buFont typeface="Wingdings" panose="05000000000000000000" pitchFamily="2" charset="2"/>
              <a:buChar char="p"/>
              <a:defRPr sz="2400" kern="1200">
                <a:solidFill>
                  <a:srgbClr val="0000FF"/>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0"/>
              </a:spcBef>
              <a:buFont typeface="Wingdings" panose="05000000000000000000" pitchFamily="2" charset="2"/>
              <a:buChar char="ü"/>
              <a:defRPr sz="18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002060"/>
                </a:solidFill>
              </a:rPr>
              <a:t>组成及符号</a:t>
            </a:r>
          </a:p>
          <a:p>
            <a:pPr lvl="1"/>
            <a:r>
              <a:rPr lang="zh-CN" altLang="en-US" dirty="0"/>
              <a:t>输入放大器及其电源浮置，放大器输入端浮置，泄漏电流极小，输入端到公共端的电容和泄露都非常小，有极高的共模抑制能力，电源浮置无共模电压。</a:t>
            </a:r>
          </a:p>
          <a:p>
            <a:pPr lvl="1"/>
            <a:r>
              <a:rPr lang="zh-CN" altLang="en-US" dirty="0"/>
              <a:t>隔离放大器输出与输入隔离，消除了通过公共地线的干扰，大大的提高了电路的共模抑制比。</a:t>
            </a:r>
          </a:p>
          <a:p>
            <a:pPr lvl="1"/>
            <a:r>
              <a:rPr lang="zh-CN" altLang="en-US" dirty="0"/>
              <a:t>电路的输出电压为：</a:t>
            </a:r>
          </a:p>
          <a:p>
            <a:endParaRPr lang="zh-CN" altLang="en-US" dirty="0"/>
          </a:p>
        </p:txBody>
      </p:sp>
    </p:spTree>
    <p:extLst>
      <p:ext uri="{BB962C8B-B14F-4D97-AF65-F5344CB8AC3E}">
        <p14:creationId xmlns:p14="http://schemas.microsoft.com/office/powerpoint/2010/main" val="3256227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6223" name="Rectangle 111"/>
          <p:cNvSpPr>
            <a:spLocks noGrp="1" noChangeArrowheads="1"/>
          </p:cNvSpPr>
          <p:nvPr>
            <p:ph type="title"/>
          </p:nvPr>
        </p:nvSpPr>
        <p:spPr>
          <a:xfrm>
            <a:off x="838200" y="474784"/>
            <a:ext cx="10515600" cy="590429"/>
          </a:xfrm>
          <a:noFill/>
          <a:ln/>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、基本原理</a:t>
            </a:r>
          </a:p>
        </p:txBody>
      </p:sp>
      <p:sp>
        <p:nvSpPr>
          <p:cNvPr id="69" name="内容占位符 4"/>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变压器耦合</a:t>
            </a:r>
          </a:p>
          <a:p>
            <a:pPr lvl="1"/>
            <a:r>
              <a:rPr lang="zh-CN" altLang="en-US" dirty="0">
                <a:latin typeface="微软雅黑" panose="020B0503020204020204" pitchFamily="34" charset="-122"/>
                <a:ea typeface="微软雅黑" panose="020B0503020204020204" pitchFamily="34" charset="-122"/>
              </a:rPr>
              <a:t>被测信号经放大并调制成调幅波后，由变压器耦合，再经解调、滤波、放大后输出</a:t>
            </a:r>
          </a:p>
          <a:p>
            <a:endParaRPr lang="zh-CN" altLang="en-US" dirty="0">
              <a:latin typeface="微软雅黑" panose="020B0503020204020204" pitchFamily="34" charset="-122"/>
              <a:ea typeface="微软雅黑" panose="020B0503020204020204" pitchFamily="34" charset="-122"/>
            </a:endParaRPr>
          </a:p>
        </p:txBody>
      </p:sp>
      <p:grpSp>
        <p:nvGrpSpPr>
          <p:cNvPr id="2266116" name="Group 4"/>
          <p:cNvGrpSpPr>
            <a:grpSpLocks/>
          </p:cNvGrpSpPr>
          <p:nvPr/>
        </p:nvGrpSpPr>
        <p:grpSpPr bwMode="auto">
          <a:xfrm>
            <a:off x="3432175" y="3068638"/>
            <a:ext cx="4343400" cy="2590800"/>
            <a:chOff x="240" y="1488"/>
            <a:chExt cx="2736" cy="1632"/>
          </a:xfrm>
        </p:grpSpPr>
        <p:sp>
          <p:nvSpPr>
            <p:cNvPr id="2266117" name="Text Box 5"/>
            <p:cNvSpPr txBox="1">
              <a:spLocks noChangeArrowheads="1"/>
            </p:cNvSpPr>
            <p:nvPr/>
          </p:nvSpPr>
          <p:spPr bwMode="auto">
            <a:xfrm>
              <a:off x="960" y="2928"/>
              <a:ext cx="1223"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en-US" altLang="zh-CN">
                  <a:solidFill>
                    <a:schemeClr val="tx2"/>
                  </a:solidFill>
                  <a:latin typeface="Times New Roman" panose="02020603050405020304" pitchFamily="18" charset="0"/>
                  <a:ea typeface="宋体" panose="02010600030101010101" pitchFamily="2" charset="-122"/>
                </a:rPr>
                <a:t>a) </a:t>
              </a:r>
              <a:r>
                <a:rPr lang="zh-CN" altLang="en-US">
                  <a:solidFill>
                    <a:schemeClr val="tx2"/>
                  </a:solidFill>
                  <a:latin typeface="Times New Roman" panose="02020603050405020304" pitchFamily="18" charset="0"/>
                  <a:ea typeface="宋体" panose="02010600030101010101" pitchFamily="2" charset="-122"/>
                </a:rPr>
                <a:t>变压器耦合</a:t>
              </a:r>
            </a:p>
          </p:txBody>
        </p:sp>
        <p:sp>
          <p:nvSpPr>
            <p:cNvPr id="2266118" name="Rectangle 6"/>
            <p:cNvSpPr>
              <a:spLocks noChangeArrowheads="1"/>
            </p:cNvSpPr>
            <p:nvPr/>
          </p:nvSpPr>
          <p:spPr bwMode="auto">
            <a:xfrm>
              <a:off x="1436" y="2070"/>
              <a:ext cx="262" cy="43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6119" name="Line 7"/>
            <p:cNvSpPr>
              <a:spLocks noChangeShapeType="1"/>
            </p:cNvSpPr>
            <p:nvPr/>
          </p:nvSpPr>
          <p:spPr bwMode="auto">
            <a:xfrm>
              <a:off x="936" y="1804"/>
              <a:ext cx="0" cy="266"/>
            </a:xfrm>
            <a:prstGeom prst="line">
              <a:avLst/>
            </a:prstGeom>
            <a:noFill/>
            <a:ln w="9525">
              <a:solidFill>
                <a:schemeClr val="tx2"/>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6120" name="Rectangle 8"/>
            <p:cNvSpPr>
              <a:spLocks noChangeArrowheads="1"/>
            </p:cNvSpPr>
            <p:nvPr/>
          </p:nvSpPr>
          <p:spPr bwMode="auto">
            <a:xfrm>
              <a:off x="576" y="1488"/>
              <a:ext cx="689" cy="316"/>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6121" name="Text Box 9"/>
            <p:cNvSpPr txBox="1">
              <a:spLocks noChangeArrowheads="1"/>
            </p:cNvSpPr>
            <p:nvPr/>
          </p:nvSpPr>
          <p:spPr bwMode="auto">
            <a:xfrm>
              <a:off x="602" y="1564"/>
              <a:ext cx="766"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浮置电源</a:t>
              </a:r>
            </a:p>
          </p:txBody>
        </p:sp>
        <p:sp>
          <p:nvSpPr>
            <p:cNvPr id="2266122" name="Text Box 10"/>
            <p:cNvSpPr txBox="1">
              <a:spLocks noChangeArrowheads="1"/>
            </p:cNvSpPr>
            <p:nvPr/>
          </p:nvSpPr>
          <p:spPr bwMode="auto">
            <a:xfrm>
              <a:off x="562" y="2097"/>
              <a:ext cx="782" cy="4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输入调制</a:t>
              </a:r>
            </a:p>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放  大  器</a:t>
              </a:r>
            </a:p>
          </p:txBody>
        </p:sp>
        <p:sp>
          <p:nvSpPr>
            <p:cNvPr id="2266123" name="Line 11"/>
            <p:cNvSpPr>
              <a:spLocks noChangeShapeType="1"/>
            </p:cNvSpPr>
            <p:nvPr/>
          </p:nvSpPr>
          <p:spPr bwMode="auto">
            <a:xfrm>
              <a:off x="1255" y="1647"/>
              <a:ext cx="333" cy="0"/>
            </a:xfrm>
            <a:prstGeom prst="line">
              <a:avLst/>
            </a:prstGeom>
            <a:noFill/>
            <a:ln w="9525">
              <a:solidFill>
                <a:schemeClr val="tx2"/>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6124" name="Line 12"/>
            <p:cNvSpPr>
              <a:spLocks noChangeShapeType="1"/>
            </p:cNvSpPr>
            <p:nvPr/>
          </p:nvSpPr>
          <p:spPr bwMode="auto">
            <a:xfrm flipH="1" flipV="1">
              <a:off x="1576" y="1647"/>
              <a:ext cx="0" cy="422"/>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6125" name="Text Box 13"/>
            <p:cNvSpPr txBox="1">
              <a:spLocks noChangeArrowheads="1"/>
            </p:cNvSpPr>
            <p:nvPr/>
          </p:nvSpPr>
          <p:spPr bwMode="auto">
            <a:xfrm>
              <a:off x="1200" y="2553"/>
              <a:ext cx="865"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耦合变压器</a:t>
              </a:r>
            </a:p>
          </p:txBody>
        </p:sp>
        <p:sp>
          <p:nvSpPr>
            <p:cNvPr id="2266126" name="Text Box 14"/>
            <p:cNvSpPr txBox="1">
              <a:spLocks noChangeArrowheads="1"/>
            </p:cNvSpPr>
            <p:nvPr/>
          </p:nvSpPr>
          <p:spPr bwMode="auto">
            <a:xfrm>
              <a:off x="1943" y="2086"/>
              <a:ext cx="649"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输出解调放  大  器</a:t>
              </a:r>
            </a:p>
          </p:txBody>
        </p:sp>
        <p:sp>
          <p:nvSpPr>
            <p:cNvPr id="2266127" name="Text Box 15"/>
            <p:cNvSpPr txBox="1">
              <a:spLocks noChangeArrowheads="1"/>
            </p:cNvSpPr>
            <p:nvPr/>
          </p:nvSpPr>
          <p:spPr bwMode="auto">
            <a:xfrm>
              <a:off x="2633" y="2054"/>
              <a:ext cx="343"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输出</a:t>
              </a:r>
            </a:p>
          </p:txBody>
        </p:sp>
        <p:sp>
          <p:nvSpPr>
            <p:cNvPr id="2266128" name="Text Box 16"/>
            <p:cNvSpPr txBox="1">
              <a:spLocks noChangeArrowheads="1"/>
            </p:cNvSpPr>
            <p:nvPr/>
          </p:nvSpPr>
          <p:spPr bwMode="auto">
            <a:xfrm>
              <a:off x="240" y="2182"/>
              <a:ext cx="329"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输入</a:t>
              </a:r>
            </a:p>
          </p:txBody>
        </p:sp>
        <p:sp>
          <p:nvSpPr>
            <p:cNvPr id="2266129" name="Line 17"/>
            <p:cNvSpPr>
              <a:spLocks noChangeShapeType="1"/>
            </p:cNvSpPr>
            <p:nvPr/>
          </p:nvSpPr>
          <p:spPr bwMode="auto">
            <a:xfrm>
              <a:off x="1267" y="2150"/>
              <a:ext cx="203"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6130" name="Line 18"/>
            <p:cNvSpPr>
              <a:spLocks noChangeShapeType="1"/>
            </p:cNvSpPr>
            <p:nvPr/>
          </p:nvSpPr>
          <p:spPr bwMode="auto">
            <a:xfrm>
              <a:off x="1698" y="2150"/>
              <a:ext cx="204"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6131" name="Line 19"/>
            <p:cNvSpPr>
              <a:spLocks noChangeShapeType="1"/>
            </p:cNvSpPr>
            <p:nvPr/>
          </p:nvSpPr>
          <p:spPr bwMode="auto">
            <a:xfrm>
              <a:off x="1709" y="2435"/>
              <a:ext cx="198"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6132" name="Line 20"/>
            <p:cNvSpPr>
              <a:spLocks noChangeShapeType="1"/>
            </p:cNvSpPr>
            <p:nvPr/>
          </p:nvSpPr>
          <p:spPr bwMode="auto">
            <a:xfrm rot="10800000">
              <a:off x="1387" y="2150"/>
              <a:ext cx="113"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6133" name="Line 21"/>
            <p:cNvSpPr>
              <a:spLocks noChangeShapeType="1"/>
            </p:cNvSpPr>
            <p:nvPr/>
          </p:nvSpPr>
          <p:spPr bwMode="auto">
            <a:xfrm rot="10800000">
              <a:off x="1272" y="2434"/>
              <a:ext cx="24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66134" name="Group 22"/>
            <p:cNvGrpSpPr>
              <a:grpSpLocks/>
            </p:cNvGrpSpPr>
            <p:nvPr/>
          </p:nvGrpSpPr>
          <p:grpSpPr bwMode="auto">
            <a:xfrm flipV="1">
              <a:off x="1499" y="2148"/>
              <a:ext cx="32" cy="71"/>
              <a:chOff x="3653" y="4688"/>
              <a:chExt cx="72" cy="144"/>
            </a:xfrm>
          </p:grpSpPr>
          <p:sp>
            <p:nvSpPr>
              <p:cNvPr id="2266135" name="Arc 23"/>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6136" name="Arc 24"/>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66137" name="Group 25"/>
            <p:cNvGrpSpPr>
              <a:grpSpLocks/>
            </p:cNvGrpSpPr>
            <p:nvPr/>
          </p:nvGrpSpPr>
          <p:grpSpPr bwMode="auto">
            <a:xfrm flipV="1">
              <a:off x="1499" y="2219"/>
              <a:ext cx="32" cy="72"/>
              <a:chOff x="3653" y="4688"/>
              <a:chExt cx="72" cy="144"/>
            </a:xfrm>
          </p:grpSpPr>
          <p:sp>
            <p:nvSpPr>
              <p:cNvPr id="2266138" name="Arc 26"/>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6139" name="Arc 27"/>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66140" name="Group 28"/>
            <p:cNvGrpSpPr>
              <a:grpSpLocks/>
            </p:cNvGrpSpPr>
            <p:nvPr/>
          </p:nvGrpSpPr>
          <p:grpSpPr bwMode="auto">
            <a:xfrm flipV="1">
              <a:off x="1500" y="2291"/>
              <a:ext cx="31" cy="71"/>
              <a:chOff x="3653" y="4688"/>
              <a:chExt cx="72" cy="144"/>
            </a:xfrm>
          </p:grpSpPr>
          <p:sp>
            <p:nvSpPr>
              <p:cNvPr id="2266141" name="Arc 29"/>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6142" name="Arc 30"/>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66143" name="Group 31"/>
            <p:cNvGrpSpPr>
              <a:grpSpLocks/>
            </p:cNvGrpSpPr>
            <p:nvPr/>
          </p:nvGrpSpPr>
          <p:grpSpPr bwMode="auto">
            <a:xfrm flipV="1">
              <a:off x="1501" y="2362"/>
              <a:ext cx="32" cy="72"/>
              <a:chOff x="3653" y="4688"/>
              <a:chExt cx="72" cy="144"/>
            </a:xfrm>
          </p:grpSpPr>
          <p:sp>
            <p:nvSpPr>
              <p:cNvPr id="2266144" name="Arc 32"/>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6145" name="Arc 33"/>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66146" name="Line 34"/>
            <p:cNvSpPr>
              <a:spLocks noChangeShapeType="1"/>
            </p:cNvSpPr>
            <p:nvPr/>
          </p:nvSpPr>
          <p:spPr bwMode="auto">
            <a:xfrm>
              <a:off x="1640" y="2434"/>
              <a:ext cx="113"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6147" name="Line 35"/>
            <p:cNvSpPr>
              <a:spLocks noChangeShapeType="1"/>
            </p:cNvSpPr>
            <p:nvPr/>
          </p:nvSpPr>
          <p:spPr bwMode="auto">
            <a:xfrm>
              <a:off x="1640" y="2150"/>
              <a:ext cx="113"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66148" name="Group 36"/>
            <p:cNvGrpSpPr>
              <a:grpSpLocks/>
            </p:cNvGrpSpPr>
            <p:nvPr/>
          </p:nvGrpSpPr>
          <p:grpSpPr bwMode="auto">
            <a:xfrm rot="10800000" flipV="1">
              <a:off x="1608" y="2362"/>
              <a:ext cx="32" cy="72"/>
              <a:chOff x="3653" y="4688"/>
              <a:chExt cx="72" cy="144"/>
            </a:xfrm>
          </p:grpSpPr>
          <p:sp>
            <p:nvSpPr>
              <p:cNvPr id="2266149" name="Arc 37"/>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6150" name="Arc 38"/>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66151" name="Group 39"/>
            <p:cNvGrpSpPr>
              <a:grpSpLocks/>
            </p:cNvGrpSpPr>
            <p:nvPr/>
          </p:nvGrpSpPr>
          <p:grpSpPr bwMode="auto">
            <a:xfrm rot="10800000" flipV="1">
              <a:off x="1608" y="2291"/>
              <a:ext cx="32" cy="71"/>
              <a:chOff x="3653" y="4688"/>
              <a:chExt cx="72" cy="144"/>
            </a:xfrm>
          </p:grpSpPr>
          <p:sp>
            <p:nvSpPr>
              <p:cNvPr id="2266152" name="Arc 40"/>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6153" name="Arc 41"/>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66154" name="Group 42"/>
            <p:cNvGrpSpPr>
              <a:grpSpLocks/>
            </p:cNvGrpSpPr>
            <p:nvPr/>
          </p:nvGrpSpPr>
          <p:grpSpPr bwMode="auto">
            <a:xfrm rot="10800000" flipV="1">
              <a:off x="1608" y="2219"/>
              <a:ext cx="31" cy="72"/>
              <a:chOff x="3653" y="4688"/>
              <a:chExt cx="72" cy="144"/>
            </a:xfrm>
          </p:grpSpPr>
          <p:sp>
            <p:nvSpPr>
              <p:cNvPr id="2266155" name="Arc 43"/>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6156" name="Arc 44"/>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66157" name="Group 45"/>
            <p:cNvGrpSpPr>
              <a:grpSpLocks/>
            </p:cNvGrpSpPr>
            <p:nvPr/>
          </p:nvGrpSpPr>
          <p:grpSpPr bwMode="auto">
            <a:xfrm rot="10800000" flipV="1">
              <a:off x="1606" y="2148"/>
              <a:ext cx="32" cy="71"/>
              <a:chOff x="3653" y="4688"/>
              <a:chExt cx="72" cy="144"/>
            </a:xfrm>
          </p:grpSpPr>
          <p:sp>
            <p:nvSpPr>
              <p:cNvPr id="2266158" name="Arc 46"/>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6159" name="Arc 47"/>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66160" name="Group 48"/>
            <p:cNvGrpSpPr>
              <a:grpSpLocks/>
            </p:cNvGrpSpPr>
            <p:nvPr/>
          </p:nvGrpSpPr>
          <p:grpSpPr bwMode="auto">
            <a:xfrm>
              <a:off x="1902" y="2069"/>
              <a:ext cx="930" cy="433"/>
              <a:chOff x="2046" y="2335"/>
              <a:chExt cx="697" cy="433"/>
            </a:xfrm>
          </p:grpSpPr>
          <p:sp>
            <p:nvSpPr>
              <p:cNvPr id="2266161" name="Rectangle 49"/>
              <p:cNvSpPr>
                <a:spLocks noChangeArrowheads="1"/>
              </p:cNvSpPr>
              <p:nvPr/>
            </p:nvSpPr>
            <p:spPr bwMode="auto">
              <a:xfrm>
                <a:off x="2046" y="2335"/>
                <a:ext cx="522" cy="433"/>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6162" name="Line 50"/>
              <p:cNvSpPr>
                <a:spLocks noChangeShapeType="1"/>
              </p:cNvSpPr>
              <p:nvPr/>
            </p:nvSpPr>
            <p:spPr bwMode="auto">
              <a:xfrm>
                <a:off x="2570" y="2554"/>
                <a:ext cx="131"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6163" name="Oval 51"/>
              <p:cNvSpPr>
                <a:spLocks noChangeArrowheads="1"/>
              </p:cNvSpPr>
              <p:nvPr/>
            </p:nvSpPr>
            <p:spPr bwMode="auto">
              <a:xfrm>
                <a:off x="2703" y="2531"/>
                <a:ext cx="40" cy="42"/>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66164" name="Text Box 52"/>
            <p:cNvSpPr txBox="1">
              <a:spLocks noChangeArrowheads="1"/>
            </p:cNvSpPr>
            <p:nvPr/>
          </p:nvSpPr>
          <p:spPr bwMode="auto">
            <a:xfrm>
              <a:off x="336" y="1990"/>
              <a:ext cx="105" cy="1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宋体" panose="02010600030101010101" pitchFamily="2" charset="-122"/>
                  <a:ea typeface="宋体" panose="02010600030101010101" pitchFamily="2" charset="-122"/>
                </a:rPr>
                <a:t>－</a:t>
              </a:r>
              <a:endParaRPr lang="zh-CN" altLang="en-US" sz="2000">
                <a:solidFill>
                  <a:schemeClr val="tx2"/>
                </a:solidFill>
                <a:latin typeface="Times New Roman" panose="02020603050405020304" pitchFamily="18" charset="0"/>
                <a:ea typeface="宋体" panose="02010600030101010101" pitchFamily="2" charset="-122"/>
              </a:endParaRPr>
            </a:p>
          </p:txBody>
        </p:sp>
        <p:sp>
          <p:nvSpPr>
            <p:cNvPr id="2266165" name="Text Box 53"/>
            <p:cNvSpPr txBox="1">
              <a:spLocks noChangeArrowheads="1"/>
            </p:cNvSpPr>
            <p:nvPr/>
          </p:nvSpPr>
          <p:spPr bwMode="auto">
            <a:xfrm>
              <a:off x="336" y="2470"/>
              <a:ext cx="171" cy="1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宋体" panose="02010600030101010101" pitchFamily="2" charset="-122"/>
                  <a:ea typeface="宋体" panose="02010600030101010101" pitchFamily="2" charset="-122"/>
                </a:rPr>
                <a:t>＋</a:t>
              </a:r>
              <a:endParaRPr lang="zh-CN" altLang="en-US" sz="2000">
                <a:solidFill>
                  <a:schemeClr val="tx2"/>
                </a:solidFill>
                <a:latin typeface="Times New Roman" panose="02020603050405020304" pitchFamily="18" charset="0"/>
                <a:ea typeface="宋体" panose="02010600030101010101" pitchFamily="2" charset="-122"/>
              </a:endParaRPr>
            </a:p>
          </p:txBody>
        </p:sp>
        <p:sp>
          <p:nvSpPr>
            <p:cNvPr id="2266166" name="Rectangle 54"/>
            <p:cNvSpPr>
              <a:spLocks noChangeArrowheads="1"/>
            </p:cNvSpPr>
            <p:nvPr/>
          </p:nvSpPr>
          <p:spPr bwMode="auto">
            <a:xfrm>
              <a:off x="594" y="2086"/>
              <a:ext cx="683" cy="431"/>
            </a:xfrm>
            <a:prstGeom prst="rect">
              <a:avLst/>
            </a:prstGeom>
            <a:noFill/>
            <a:ln w="9525">
              <a:solidFill>
                <a:schemeClr val="tx2"/>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266167" name="Group 55"/>
            <p:cNvGrpSpPr>
              <a:grpSpLocks/>
            </p:cNvGrpSpPr>
            <p:nvPr/>
          </p:nvGrpSpPr>
          <p:grpSpPr bwMode="auto">
            <a:xfrm>
              <a:off x="767" y="2519"/>
              <a:ext cx="219" cy="205"/>
              <a:chOff x="8799" y="11815"/>
              <a:chExt cx="354" cy="412"/>
            </a:xfrm>
          </p:grpSpPr>
          <p:sp>
            <p:nvSpPr>
              <p:cNvPr id="2266168" name="Line 56"/>
              <p:cNvSpPr>
                <a:spLocks noChangeShapeType="1"/>
              </p:cNvSpPr>
              <p:nvPr/>
            </p:nvSpPr>
            <p:spPr bwMode="auto">
              <a:xfrm rot="5400000">
                <a:off x="8868" y="11957"/>
                <a:ext cx="284"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6169" name="Line 57"/>
              <p:cNvSpPr>
                <a:spLocks noChangeShapeType="1"/>
              </p:cNvSpPr>
              <p:nvPr/>
            </p:nvSpPr>
            <p:spPr bwMode="auto">
              <a:xfrm rot="10800000">
                <a:off x="8868" y="12099"/>
                <a:ext cx="284" cy="0"/>
              </a:xfrm>
              <a:prstGeom prst="line">
                <a:avLst/>
              </a:prstGeom>
              <a:noFill/>
              <a:ln w="190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6170" name="Line 58"/>
              <p:cNvSpPr>
                <a:spLocks noChangeShapeType="1"/>
              </p:cNvSpPr>
              <p:nvPr/>
            </p:nvSpPr>
            <p:spPr bwMode="auto">
              <a:xfrm flipH="1">
                <a:off x="8942" y="12098"/>
                <a:ext cx="65" cy="129"/>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6171" name="Line 59"/>
              <p:cNvSpPr>
                <a:spLocks noChangeShapeType="1"/>
              </p:cNvSpPr>
              <p:nvPr/>
            </p:nvSpPr>
            <p:spPr bwMode="auto">
              <a:xfrm flipH="1">
                <a:off x="8799" y="12098"/>
                <a:ext cx="65" cy="129"/>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6172" name="Line 60"/>
              <p:cNvSpPr>
                <a:spLocks noChangeShapeType="1"/>
              </p:cNvSpPr>
              <p:nvPr/>
            </p:nvSpPr>
            <p:spPr bwMode="auto">
              <a:xfrm flipH="1">
                <a:off x="9088" y="12098"/>
                <a:ext cx="65" cy="129"/>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66173" name="Line 61"/>
            <p:cNvSpPr>
              <a:spLocks noChangeShapeType="1"/>
            </p:cNvSpPr>
            <p:nvPr/>
          </p:nvSpPr>
          <p:spPr bwMode="auto">
            <a:xfrm>
              <a:off x="394" y="2168"/>
              <a:ext cx="199"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6174" name="Oval 62"/>
            <p:cNvSpPr>
              <a:spLocks noChangeArrowheads="1"/>
            </p:cNvSpPr>
            <p:nvPr/>
          </p:nvSpPr>
          <p:spPr bwMode="auto">
            <a:xfrm>
              <a:off x="336" y="2148"/>
              <a:ext cx="55" cy="42"/>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6175" name="Line 63"/>
            <p:cNvSpPr>
              <a:spLocks noChangeShapeType="1"/>
            </p:cNvSpPr>
            <p:nvPr/>
          </p:nvSpPr>
          <p:spPr bwMode="auto">
            <a:xfrm flipV="1">
              <a:off x="408" y="2446"/>
              <a:ext cx="192" cy="0"/>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6176" name="Oval 64"/>
            <p:cNvSpPr>
              <a:spLocks noChangeArrowheads="1"/>
            </p:cNvSpPr>
            <p:nvPr/>
          </p:nvSpPr>
          <p:spPr bwMode="auto">
            <a:xfrm>
              <a:off x="354" y="2428"/>
              <a:ext cx="57" cy="42"/>
            </a:xfrm>
            <a:prstGeom prst="ellipse">
              <a:avLst/>
            </a:prstGeom>
            <a:noFill/>
            <a:ln w="9525">
              <a:solidFill>
                <a:schemeClr val="tx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266177" name="Group 65"/>
            <p:cNvGrpSpPr>
              <a:grpSpLocks/>
            </p:cNvGrpSpPr>
            <p:nvPr/>
          </p:nvGrpSpPr>
          <p:grpSpPr bwMode="auto">
            <a:xfrm>
              <a:off x="2191" y="2503"/>
              <a:ext cx="126" cy="141"/>
              <a:chOff x="2203" y="2769"/>
              <a:chExt cx="126" cy="141"/>
            </a:xfrm>
          </p:grpSpPr>
          <p:sp>
            <p:nvSpPr>
              <p:cNvPr id="2266178" name="Line 66"/>
              <p:cNvSpPr>
                <a:spLocks noChangeShapeType="1"/>
              </p:cNvSpPr>
              <p:nvPr/>
            </p:nvSpPr>
            <p:spPr bwMode="auto">
              <a:xfrm>
                <a:off x="2264" y="2769"/>
                <a:ext cx="0" cy="129"/>
              </a:xfrm>
              <a:prstGeom prst="line">
                <a:avLst/>
              </a:prstGeom>
              <a:noFill/>
              <a:ln w="952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6179" name="Line 67"/>
              <p:cNvSpPr>
                <a:spLocks noChangeShapeType="1"/>
              </p:cNvSpPr>
              <p:nvPr/>
            </p:nvSpPr>
            <p:spPr bwMode="auto">
              <a:xfrm>
                <a:off x="2203" y="2910"/>
                <a:ext cx="126" cy="0"/>
              </a:xfrm>
              <a:prstGeom prst="line">
                <a:avLst/>
              </a:prstGeom>
              <a:noFill/>
              <a:ln w="28575">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extLst>
      <p:ext uri="{BB962C8B-B14F-4D97-AF65-F5344CB8AC3E}">
        <p14:creationId xmlns:p14="http://schemas.microsoft.com/office/powerpoint/2010/main" val="3688125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7D89ACB-4413-4E78-B3AF-80418A056DC9}"/>
              </a:ext>
            </a:extLst>
          </p:cNvPr>
          <p:cNvSpPr>
            <a:spLocks noGrp="1"/>
          </p:cNvSpPr>
          <p:nvPr>
            <p:ph type="title"/>
          </p:nvPr>
        </p:nvSpPr>
        <p:spPr>
          <a:xfrm>
            <a:off x="5031409" y="1164830"/>
            <a:ext cx="7417778" cy="899392"/>
          </a:xfrm>
        </p:spPr>
        <p:txBody>
          <a:bodyPr>
            <a:normAutofit/>
          </a:bodyPr>
          <a:lstStyle/>
          <a:p>
            <a:r>
              <a:rPr lang="zh-CN" altLang="en-US" sz="4400" b="1" dirty="0">
                <a:latin typeface="微软雅黑" panose="020B0503020204020204" pitchFamily="34" charset="-122"/>
                <a:ea typeface="微软雅黑" panose="020B0503020204020204" pitchFamily="34" charset="-122"/>
              </a:rPr>
              <a:t>本章知识点</a:t>
            </a:r>
          </a:p>
        </p:txBody>
      </p:sp>
      <p:sp>
        <p:nvSpPr>
          <p:cNvPr id="5" name="内容占位符 4">
            <a:extLst>
              <a:ext uri="{FF2B5EF4-FFF2-40B4-BE49-F238E27FC236}">
                <a16:creationId xmlns:a16="http://schemas.microsoft.com/office/drawing/2014/main" id="{B8ADF4E9-E131-4FE3-8A31-874BDD814412}"/>
              </a:ext>
            </a:extLst>
          </p:cNvPr>
          <p:cNvSpPr>
            <a:spLocks noGrp="1"/>
          </p:cNvSpPr>
          <p:nvPr>
            <p:ph idx="1"/>
          </p:nvPr>
        </p:nvSpPr>
        <p:spPr>
          <a:xfrm>
            <a:off x="5031409" y="2175563"/>
            <a:ext cx="7417778" cy="3168178"/>
          </a:xfrm>
        </p:spPr>
        <p:txBody>
          <a:bodyPr>
            <a:noAutofit/>
          </a:bodyPr>
          <a:lstStyle/>
          <a:p>
            <a:pPr marL="342900" indent="-342900">
              <a:lnSpc>
                <a:spcPct val="170000"/>
              </a:lnSpc>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基本放大电路</a:t>
            </a:r>
          </a:p>
          <a:p>
            <a:pPr marL="342900" indent="-342900">
              <a:lnSpc>
                <a:spcPct val="170000"/>
              </a:lnSpc>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高共模拟制比放大电路</a:t>
            </a:r>
          </a:p>
          <a:p>
            <a:pPr marL="342900" indent="-342900">
              <a:lnSpc>
                <a:spcPct val="170000"/>
              </a:lnSpc>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低漂移放大电路</a:t>
            </a:r>
          </a:p>
          <a:p>
            <a:pPr marL="342900" indent="-342900">
              <a:lnSpc>
                <a:spcPct val="170000"/>
              </a:lnSpc>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高输入阻抗放大电路</a:t>
            </a:r>
          </a:p>
          <a:p>
            <a:pPr marL="342900" indent="-342900">
              <a:lnSpc>
                <a:spcPct val="170000"/>
              </a:lnSpc>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电荷放大电路</a:t>
            </a:r>
          </a:p>
          <a:p>
            <a:pPr marL="342900" indent="-342900">
              <a:lnSpc>
                <a:spcPct val="170000"/>
              </a:lnSpc>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电流放大电路</a:t>
            </a:r>
          </a:p>
          <a:p>
            <a:pPr marL="342900" indent="-342900">
              <a:lnSpc>
                <a:spcPct val="170000"/>
              </a:lnSpc>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电桥放大电路</a:t>
            </a:r>
          </a:p>
          <a:p>
            <a:pPr marL="342900" indent="-342900">
              <a:lnSpc>
                <a:spcPct val="170000"/>
              </a:lnSpc>
              <a:buFont typeface="Arial" panose="020B0604020202020204" pitchFamily="34" charset="0"/>
              <a:buChar char="•"/>
            </a:pP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增益可调放大电路</a:t>
            </a:r>
          </a:p>
          <a:p>
            <a:pPr marL="342900" indent="-342900">
              <a:lnSpc>
                <a:spcPct val="170000"/>
              </a:lnSpc>
              <a:buFont typeface="Arial" panose="020B0604020202020204" pitchFamily="34" charset="0"/>
              <a:buChar char="•"/>
            </a:pPr>
            <a:endPar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654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9292" name="Rectangle 108"/>
          <p:cNvSpPr>
            <a:spLocks noGrp="1" noChangeArrowheads="1"/>
          </p:cNvSpPr>
          <p:nvPr>
            <p:ph type="title"/>
          </p:nvPr>
        </p:nvSpPr>
        <p:spPr>
          <a:xfrm>
            <a:off x="838200" y="474784"/>
            <a:ext cx="10515600" cy="590429"/>
          </a:xfrm>
          <a:noFill/>
          <a:ln/>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、基本原理</a:t>
            </a:r>
          </a:p>
        </p:txBody>
      </p:sp>
      <p:sp>
        <p:nvSpPr>
          <p:cNvPr id="45" name="内容占位符 2"/>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光电耦合</a:t>
            </a:r>
          </a:p>
          <a:p>
            <a:pPr lvl="1"/>
            <a:r>
              <a:rPr lang="zh-CN" altLang="en-US" dirty="0">
                <a:latin typeface="微软雅黑" panose="020B0503020204020204" pitchFamily="34" charset="-122"/>
                <a:ea typeface="微软雅黑" panose="020B0503020204020204" pitchFamily="34" charset="-122"/>
              </a:rPr>
              <a:t>输入、输出之间的信号以光媒介传输，即电</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光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电。</a:t>
            </a:r>
          </a:p>
          <a:p>
            <a:pPr lvl="1"/>
            <a:r>
              <a:rPr lang="zh-CN" altLang="en-US" dirty="0">
                <a:latin typeface="微软雅黑" panose="020B0503020204020204" pitchFamily="34" charset="-122"/>
                <a:ea typeface="微软雅黑" panose="020B0503020204020204" pitchFamily="34" charset="-122"/>
              </a:rPr>
              <a:t>输入、输出部分不必考虑调制、解调等措施来传输信号。</a:t>
            </a:r>
          </a:p>
          <a:p>
            <a:pPr lvl="1"/>
            <a:r>
              <a:rPr lang="zh-CN" altLang="en-US" dirty="0">
                <a:latin typeface="微软雅黑" panose="020B0503020204020204" pitchFamily="34" charset="-122"/>
                <a:ea typeface="微软雅黑" panose="020B0503020204020204" pitchFamily="34" charset="-122"/>
              </a:rPr>
              <a:t>光电器件是有非线性，必须有措施来解决非线性补偿误差。</a:t>
            </a:r>
          </a:p>
          <a:p>
            <a:endParaRPr lang="zh-CN" altLang="en-US" dirty="0">
              <a:latin typeface="微软雅黑" panose="020B0503020204020204" pitchFamily="34" charset="-122"/>
              <a:ea typeface="微软雅黑" panose="020B0503020204020204" pitchFamily="34" charset="-122"/>
            </a:endParaRPr>
          </a:p>
        </p:txBody>
      </p:sp>
      <p:grpSp>
        <p:nvGrpSpPr>
          <p:cNvPr id="2269251" name="Group 67"/>
          <p:cNvGrpSpPr>
            <a:grpSpLocks/>
          </p:cNvGrpSpPr>
          <p:nvPr/>
        </p:nvGrpSpPr>
        <p:grpSpPr bwMode="auto">
          <a:xfrm>
            <a:off x="4407737" y="3595107"/>
            <a:ext cx="4206875" cy="2587625"/>
            <a:chOff x="2832" y="1727"/>
            <a:chExt cx="2650" cy="1630"/>
          </a:xfrm>
        </p:grpSpPr>
        <p:sp>
          <p:nvSpPr>
            <p:cNvPr id="2269252" name="Text Box 68"/>
            <p:cNvSpPr txBox="1">
              <a:spLocks noChangeArrowheads="1"/>
            </p:cNvSpPr>
            <p:nvPr/>
          </p:nvSpPr>
          <p:spPr bwMode="auto">
            <a:xfrm>
              <a:off x="3696" y="3120"/>
              <a:ext cx="1008"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en-US" altLang="zh-CN">
                  <a:solidFill>
                    <a:schemeClr val="tx2"/>
                  </a:solidFill>
                  <a:latin typeface="Times New Roman" panose="02020603050405020304" pitchFamily="18" charset="0"/>
                  <a:ea typeface="宋体" panose="02010600030101010101" pitchFamily="2" charset="-122"/>
                </a:rPr>
                <a:t>b) </a:t>
              </a:r>
              <a:r>
                <a:rPr lang="zh-CN" altLang="en-US">
                  <a:solidFill>
                    <a:schemeClr val="tx2"/>
                  </a:solidFill>
                  <a:latin typeface="Times New Roman" panose="02020603050405020304" pitchFamily="18" charset="0"/>
                  <a:ea typeface="宋体" panose="02010600030101010101" pitchFamily="2" charset="-122"/>
                </a:rPr>
                <a:t>光电耦合</a:t>
              </a:r>
            </a:p>
          </p:txBody>
        </p:sp>
        <p:sp>
          <p:nvSpPr>
            <p:cNvPr id="2269253" name="Rectangle 69"/>
            <p:cNvSpPr>
              <a:spLocks noChangeArrowheads="1"/>
            </p:cNvSpPr>
            <p:nvPr/>
          </p:nvSpPr>
          <p:spPr bwMode="auto">
            <a:xfrm>
              <a:off x="3120" y="1727"/>
              <a:ext cx="697" cy="310"/>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9254" name="Text Box 70"/>
            <p:cNvSpPr txBox="1">
              <a:spLocks noChangeArrowheads="1"/>
            </p:cNvSpPr>
            <p:nvPr/>
          </p:nvSpPr>
          <p:spPr bwMode="auto">
            <a:xfrm>
              <a:off x="3142" y="1792"/>
              <a:ext cx="675"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浮置电源</a:t>
              </a:r>
            </a:p>
          </p:txBody>
        </p:sp>
        <p:sp>
          <p:nvSpPr>
            <p:cNvPr id="2269255" name="Text Box 71"/>
            <p:cNvSpPr txBox="1">
              <a:spLocks noChangeArrowheads="1"/>
            </p:cNvSpPr>
            <p:nvPr/>
          </p:nvSpPr>
          <p:spPr bwMode="auto">
            <a:xfrm>
              <a:off x="3792" y="2736"/>
              <a:ext cx="655"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光耦合器</a:t>
              </a:r>
            </a:p>
          </p:txBody>
        </p:sp>
        <p:sp>
          <p:nvSpPr>
            <p:cNvPr id="2269256" name="Line 72"/>
            <p:cNvSpPr>
              <a:spLocks noChangeShapeType="1"/>
            </p:cNvSpPr>
            <p:nvPr/>
          </p:nvSpPr>
          <p:spPr bwMode="auto">
            <a:xfrm>
              <a:off x="3456" y="2028"/>
              <a:ext cx="0" cy="261"/>
            </a:xfrm>
            <a:prstGeom prst="line">
              <a:avLst/>
            </a:prstGeom>
            <a:noFill/>
            <a:ln w="9525">
              <a:solidFill>
                <a:srgbClr val="0066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9257" name="Text Box 73"/>
            <p:cNvSpPr txBox="1">
              <a:spLocks noChangeArrowheads="1"/>
            </p:cNvSpPr>
            <p:nvPr/>
          </p:nvSpPr>
          <p:spPr bwMode="auto">
            <a:xfrm>
              <a:off x="3228" y="2323"/>
              <a:ext cx="528" cy="3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输    入</a:t>
              </a:r>
            </a:p>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放大器</a:t>
              </a:r>
            </a:p>
          </p:txBody>
        </p:sp>
        <p:sp>
          <p:nvSpPr>
            <p:cNvPr id="2269258" name="Text Box 74"/>
            <p:cNvSpPr txBox="1">
              <a:spLocks noChangeArrowheads="1"/>
            </p:cNvSpPr>
            <p:nvPr/>
          </p:nvSpPr>
          <p:spPr bwMode="auto">
            <a:xfrm>
              <a:off x="2976" y="2160"/>
              <a:ext cx="137"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宋体" panose="02010600030101010101" pitchFamily="2" charset="-122"/>
                  <a:ea typeface="宋体" panose="02010600030101010101" pitchFamily="2" charset="-122"/>
                </a:rPr>
                <a:t>－</a:t>
              </a:r>
              <a:endParaRPr lang="zh-CN" altLang="en-US" sz="2000">
                <a:solidFill>
                  <a:schemeClr val="tx2"/>
                </a:solidFill>
                <a:latin typeface="Times New Roman" panose="02020603050405020304" pitchFamily="18" charset="0"/>
                <a:ea typeface="宋体" panose="02010600030101010101" pitchFamily="2" charset="-122"/>
              </a:endParaRPr>
            </a:p>
          </p:txBody>
        </p:sp>
        <p:sp>
          <p:nvSpPr>
            <p:cNvPr id="2269259" name="Text Box 75"/>
            <p:cNvSpPr txBox="1">
              <a:spLocks noChangeArrowheads="1"/>
            </p:cNvSpPr>
            <p:nvPr/>
          </p:nvSpPr>
          <p:spPr bwMode="auto">
            <a:xfrm>
              <a:off x="2928" y="2640"/>
              <a:ext cx="150"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宋体" panose="02010600030101010101" pitchFamily="2" charset="-122"/>
                  <a:ea typeface="宋体" panose="02010600030101010101" pitchFamily="2" charset="-122"/>
                </a:rPr>
                <a:t>＋</a:t>
              </a:r>
              <a:endParaRPr lang="zh-CN" altLang="en-US" sz="2000">
                <a:solidFill>
                  <a:schemeClr val="tx2"/>
                </a:solidFill>
                <a:latin typeface="Times New Roman" panose="02020603050405020304" pitchFamily="18" charset="0"/>
                <a:ea typeface="宋体" panose="02010600030101010101" pitchFamily="2" charset="-122"/>
              </a:endParaRPr>
            </a:p>
          </p:txBody>
        </p:sp>
        <p:sp>
          <p:nvSpPr>
            <p:cNvPr id="2269260" name="Text Box 76"/>
            <p:cNvSpPr txBox="1">
              <a:spLocks noChangeArrowheads="1"/>
            </p:cNvSpPr>
            <p:nvPr/>
          </p:nvSpPr>
          <p:spPr bwMode="auto">
            <a:xfrm>
              <a:off x="4589" y="2317"/>
              <a:ext cx="499"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输    出</a:t>
              </a:r>
            </a:p>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放大器</a:t>
              </a:r>
            </a:p>
          </p:txBody>
        </p:sp>
        <p:sp>
          <p:nvSpPr>
            <p:cNvPr id="2269261" name="Text Box 77"/>
            <p:cNvSpPr txBox="1">
              <a:spLocks noChangeArrowheads="1"/>
            </p:cNvSpPr>
            <p:nvPr/>
          </p:nvSpPr>
          <p:spPr bwMode="auto">
            <a:xfrm>
              <a:off x="5136" y="2280"/>
              <a:ext cx="346"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输出</a:t>
              </a:r>
            </a:p>
          </p:txBody>
        </p:sp>
        <p:sp>
          <p:nvSpPr>
            <p:cNvPr id="2269262" name="Text Box 78"/>
            <p:cNvSpPr txBox="1">
              <a:spLocks noChangeArrowheads="1"/>
            </p:cNvSpPr>
            <p:nvPr/>
          </p:nvSpPr>
          <p:spPr bwMode="auto">
            <a:xfrm>
              <a:off x="2832" y="2400"/>
              <a:ext cx="379"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输入</a:t>
              </a:r>
            </a:p>
          </p:txBody>
        </p:sp>
        <p:grpSp>
          <p:nvGrpSpPr>
            <p:cNvPr id="2269263" name="Group 79"/>
            <p:cNvGrpSpPr>
              <a:grpSpLocks/>
            </p:cNvGrpSpPr>
            <p:nvPr/>
          </p:nvGrpSpPr>
          <p:grpSpPr bwMode="auto">
            <a:xfrm>
              <a:off x="4512" y="2304"/>
              <a:ext cx="816" cy="402"/>
              <a:chOff x="4520" y="2302"/>
              <a:chExt cx="527" cy="402"/>
            </a:xfrm>
          </p:grpSpPr>
          <p:sp>
            <p:nvSpPr>
              <p:cNvPr id="2269264" name="Rectangle 80"/>
              <p:cNvSpPr>
                <a:spLocks noChangeArrowheads="1"/>
              </p:cNvSpPr>
              <p:nvPr/>
            </p:nvSpPr>
            <p:spPr bwMode="auto">
              <a:xfrm>
                <a:off x="4520" y="2302"/>
                <a:ext cx="375" cy="402"/>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9265" name="Line 81"/>
              <p:cNvSpPr>
                <a:spLocks noChangeShapeType="1"/>
              </p:cNvSpPr>
              <p:nvPr/>
            </p:nvSpPr>
            <p:spPr bwMode="auto">
              <a:xfrm>
                <a:off x="4897" y="2502"/>
                <a:ext cx="131"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9266" name="Oval 82"/>
              <p:cNvSpPr>
                <a:spLocks noChangeArrowheads="1"/>
              </p:cNvSpPr>
              <p:nvPr/>
            </p:nvSpPr>
            <p:spPr bwMode="auto">
              <a:xfrm>
                <a:off x="5008" y="2482"/>
                <a:ext cx="39" cy="43"/>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69267" name="Group 83"/>
            <p:cNvGrpSpPr>
              <a:grpSpLocks/>
            </p:cNvGrpSpPr>
            <p:nvPr/>
          </p:nvGrpSpPr>
          <p:grpSpPr bwMode="auto">
            <a:xfrm>
              <a:off x="2928" y="2303"/>
              <a:ext cx="794" cy="402"/>
              <a:chOff x="3206" y="2303"/>
              <a:chExt cx="516" cy="402"/>
            </a:xfrm>
          </p:grpSpPr>
          <p:sp>
            <p:nvSpPr>
              <p:cNvPr id="2269268" name="Rectangle 84"/>
              <p:cNvSpPr>
                <a:spLocks noChangeArrowheads="1"/>
              </p:cNvSpPr>
              <p:nvPr/>
            </p:nvSpPr>
            <p:spPr bwMode="auto">
              <a:xfrm>
                <a:off x="3372" y="2303"/>
                <a:ext cx="350" cy="402"/>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9269" name="Line 85"/>
              <p:cNvSpPr>
                <a:spLocks noChangeShapeType="1"/>
              </p:cNvSpPr>
              <p:nvPr/>
            </p:nvSpPr>
            <p:spPr bwMode="auto">
              <a:xfrm flipV="1">
                <a:off x="3250" y="2362"/>
                <a:ext cx="136"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9270" name="Line 86"/>
              <p:cNvSpPr>
                <a:spLocks noChangeShapeType="1"/>
              </p:cNvSpPr>
              <p:nvPr/>
            </p:nvSpPr>
            <p:spPr bwMode="auto">
              <a:xfrm>
                <a:off x="3263" y="2633"/>
                <a:ext cx="123"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69271" name="Oval 87"/>
              <p:cNvSpPr>
                <a:spLocks noChangeArrowheads="1"/>
              </p:cNvSpPr>
              <p:nvPr/>
            </p:nvSpPr>
            <p:spPr bwMode="auto">
              <a:xfrm>
                <a:off x="3220" y="2609"/>
                <a:ext cx="39" cy="43"/>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9272" name="Oval 88"/>
              <p:cNvSpPr>
                <a:spLocks noChangeArrowheads="1"/>
              </p:cNvSpPr>
              <p:nvPr/>
            </p:nvSpPr>
            <p:spPr bwMode="auto">
              <a:xfrm>
                <a:off x="3206" y="2341"/>
                <a:ext cx="39" cy="43"/>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69273" name="Line 89"/>
            <p:cNvSpPr>
              <a:spLocks noChangeShapeType="1"/>
            </p:cNvSpPr>
            <p:nvPr/>
          </p:nvSpPr>
          <p:spPr bwMode="auto">
            <a:xfrm rot="5400000">
              <a:off x="4227" y="2500"/>
              <a:ext cx="403"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9274" name="Line 90"/>
            <p:cNvSpPr>
              <a:spLocks noChangeShapeType="1"/>
            </p:cNvSpPr>
            <p:nvPr/>
          </p:nvSpPr>
          <p:spPr bwMode="auto">
            <a:xfrm>
              <a:off x="3823" y="2298"/>
              <a:ext cx="606"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9275" name="Line 91"/>
            <p:cNvSpPr>
              <a:spLocks noChangeShapeType="1"/>
            </p:cNvSpPr>
            <p:nvPr/>
          </p:nvSpPr>
          <p:spPr bwMode="auto">
            <a:xfrm rot="5400000">
              <a:off x="3621" y="2500"/>
              <a:ext cx="403"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9276" name="Line 92"/>
            <p:cNvSpPr>
              <a:spLocks noChangeShapeType="1"/>
            </p:cNvSpPr>
            <p:nvPr/>
          </p:nvSpPr>
          <p:spPr bwMode="auto">
            <a:xfrm>
              <a:off x="3823" y="2701"/>
              <a:ext cx="606"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9277" name="Line 93"/>
            <p:cNvSpPr>
              <a:spLocks noChangeShapeType="1"/>
            </p:cNvSpPr>
            <p:nvPr/>
          </p:nvSpPr>
          <p:spPr bwMode="auto">
            <a:xfrm rot="10800000">
              <a:off x="3908" y="2562"/>
              <a:ext cx="123"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9278" name="AutoShape 94"/>
            <p:cNvSpPr>
              <a:spLocks noChangeArrowheads="1"/>
            </p:cNvSpPr>
            <p:nvPr/>
          </p:nvSpPr>
          <p:spPr bwMode="auto">
            <a:xfrm rot="10800000">
              <a:off x="3908" y="2438"/>
              <a:ext cx="123" cy="119"/>
            </a:xfrm>
            <a:prstGeom prst="triangle">
              <a:avLst>
                <a:gd name="adj" fmla="val 50000"/>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69279" name="Line 95"/>
            <p:cNvSpPr>
              <a:spLocks noChangeShapeType="1"/>
            </p:cNvSpPr>
            <p:nvPr/>
          </p:nvSpPr>
          <p:spPr bwMode="auto">
            <a:xfrm rot="16200000" flipV="1">
              <a:off x="4185" y="2495"/>
              <a:ext cx="123"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9280" name="Line 96"/>
            <p:cNvSpPr>
              <a:spLocks noChangeShapeType="1"/>
            </p:cNvSpPr>
            <p:nvPr/>
          </p:nvSpPr>
          <p:spPr bwMode="auto">
            <a:xfrm rot="16200000" flipH="1">
              <a:off x="4273" y="2502"/>
              <a:ext cx="98" cy="146"/>
            </a:xfrm>
            <a:prstGeom prst="line">
              <a:avLst/>
            </a:prstGeom>
            <a:noFill/>
            <a:ln w="9525">
              <a:solidFill>
                <a:srgbClr val="0066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69281" name="Line 97"/>
            <p:cNvSpPr>
              <a:spLocks noChangeShapeType="1"/>
            </p:cNvSpPr>
            <p:nvPr/>
          </p:nvSpPr>
          <p:spPr bwMode="auto">
            <a:xfrm rot="-5400000">
              <a:off x="4273" y="2344"/>
              <a:ext cx="98" cy="146"/>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9282" name="Line 98"/>
            <p:cNvSpPr>
              <a:spLocks noChangeShapeType="1"/>
            </p:cNvSpPr>
            <p:nvPr/>
          </p:nvSpPr>
          <p:spPr bwMode="auto">
            <a:xfrm rot="5400000">
              <a:off x="3830" y="2499"/>
              <a:ext cx="273"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9283" name="Line 99"/>
            <p:cNvSpPr>
              <a:spLocks noChangeShapeType="1"/>
            </p:cNvSpPr>
            <p:nvPr/>
          </p:nvSpPr>
          <p:spPr bwMode="auto">
            <a:xfrm flipV="1">
              <a:off x="3722" y="2362"/>
              <a:ext cx="245"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9284" name="Line 100"/>
            <p:cNvSpPr>
              <a:spLocks noChangeShapeType="1"/>
            </p:cNvSpPr>
            <p:nvPr/>
          </p:nvSpPr>
          <p:spPr bwMode="auto">
            <a:xfrm>
              <a:off x="3728" y="2633"/>
              <a:ext cx="239" cy="2"/>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9285" name="Line 101"/>
            <p:cNvSpPr>
              <a:spLocks noChangeShapeType="1"/>
            </p:cNvSpPr>
            <p:nvPr/>
          </p:nvSpPr>
          <p:spPr bwMode="auto">
            <a:xfrm>
              <a:off x="4395" y="2368"/>
              <a:ext cx="125"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9286" name="Line 102"/>
            <p:cNvSpPr>
              <a:spLocks noChangeShapeType="1"/>
            </p:cNvSpPr>
            <p:nvPr/>
          </p:nvSpPr>
          <p:spPr bwMode="auto">
            <a:xfrm>
              <a:off x="4395" y="2623"/>
              <a:ext cx="125"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9287" name="Line 103"/>
            <p:cNvSpPr>
              <a:spLocks noChangeShapeType="1"/>
            </p:cNvSpPr>
            <p:nvPr/>
          </p:nvSpPr>
          <p:spPr bwMode="auto">
            <a:xfrm>
              <a:off x="4070" y="2459"/>
              <a:ext cx="113" cy="0"/>
            </a:xfrm>
            <a:prstGeom prst="line">
              <a:avLst/>
            </a:prstGeom>
            <a:noFill/>
            <a:ln w="9525">
              <a:solidFill>
                <a:srgbClr val="0066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69288" name="Line 104"/>
            <p:cNvSpPr>
              <a:spLocks noChangeShapeType="1"/>
            </p:cNvSpPr>
            <p:nvPr/>
          </p:nvSpPr>
          <p:spPr bwMode="auto">
            <a:xfrm>
              <a:off x="4070" y="2526"/>
              <a:ext cx="113" cy="0"/>
            </a:xfrm>
            <a:prstGeom prst="line">
              <a:avLst/>
            </a:prstGeom>
            <a:noFill/>
            <a:ln w="9525">
              <a:solidFill>
                <a:srgbClr val="0066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69289" name="Text Box 105"/>
            <p:cNvSpPr txBox="1">
              <a:spLocks noChangeArrowheads="1"/>
            </p:cNvSpPr>
            <p:nvPr/>
          </p:nvSpPr>
          <p:spPr bwMode="auto">
            <a:xfrm>
              <a:off x="4005" y="2537"/>
              <a:ext cx="31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Lst>
          </p:spPr>
          <p:txBody>
            <a:bodyPr lIns="0" tIns="0" rIns="0" bIns="0"/>
            <a:lstStyle/>
            <a:p>
              <a:pPr algn="just" eaLnBrk="0" hangingPunct="0">
                <a:spcBef>
                  <a:spcPct val="0"/>
                </a:spcBef>
              </a:pPr>
              <a:r>
                <a:rPr lang="en-US" altLang="zh-CN" sz="2000">
                  <a:solidFill>
                    <a:schemeClr val="tx2"/>
                  </a:solidFill>
                  <a:latin typeface="Times New Roman" panose="02020603050405020304" pitchFamily="18" charset="0"/>
                  <a:ea typeface="宋体" panose="02010600030101010101" pitchFamily="2" charset="-122"/>
                </a:rPr>
                <a:t>LED</a:t>
              </a:r>
            </a:p>
          </p:txBody>
        </p:sp>
        <p:sp>
          <p:nvSpPr>
            <p:cNvPr id="2269290" name="Text Box 106"/>
            <p:cNvSpPr txBox="1">
              <a:spLocks noChangeArrowheads="1"/>
            </p:cNvSpPr>
            <p:nvPr/>
          </p:nvSpPr>
          <p:spPr bwMode="auto">
            <a:xfrm>
              <a:off x="4156" y="2295"/>
              <a:ext cx="117"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CCFF"/>
                  </a:solidFill>
                  <a:miter lim="800000"/>
                  <a:headEnd/>
                  <a:tailEnd/>
                </a14:hiddenLine>
              </a:ext>
            </a:extLst>
          </p:spPr>
          <p:txBody>
            <a:bodyPr lIns="0" tIns="0" rIns="0" bIns="0"/>
            <a:lstStyle/>
            <a:p>
              <a:pPr algn="just" eaLnBrk="0" hangingPunct="0">
                <a:spcBef>
                  <a:spcPct val="0"/>
                </a:spcBef>
              </a:pPr>
              <a:r>
                <a:rPr lang="en-US" altLang="zh-CN" sz="2000">
                  <a:solidFill>
                    <a:schemeClr val="tx2"/>
                  </a:solidFill>
                  <a:latin typeface="Times New Roman" panose="02020603050405020304" pitchFamily="18" charset="0"/>
                  <a:ea typeface="宋体" panose="02010600030101010101" pitchFamily="2" charset="-122"/>
                </a:rPr>
                <a:t>V</a:t>
              </a:r>
            </a:p>
          </p:txBody>
        </p:sp>
      </p:grpSp>
    </p:spTree>
    <p:extLst>
      <p:ext uri="{BB962C8B-B14F-4D97-AF65-F5344CB8AC3E}">
        <p14:creationId xmlns:p14="http://schemas.microsoft.com/office/powerpoint/2010/main" val="1212225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58A2B2-686E-4C2B-816C-B6BCF27FB017}"/>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使用隔离放大器，在残留电极电压和</a:t>
            </a:r>
            <a:r>
              <a:rPr lang="en-US" altLang="zh-CN" dirty="0">
                <a:latin typeface="微软雅黑" panose="020B0503020204020204" pitchFamily="34" charset="-122"/>
                <a:ea typeface="微软雅黑" panose="020B0503020204020204" pitchFamily="34" charset="-122"/>
              </a:rPr>
              <a:t>50Hz</a:t>
            </a:r>
            <a:r>
              <a:rPr lang="zh-CN" altLang="en-US" dirty="0">
                <a:latin typeface="微软雅黑" panose="020B0503020204020204" pitchFamily="34" charset="-122"/>
                <a:ea typeface="微软雅黑" panose="020B0503020204020204" pitchFamily="34" charset="-122"/>
              </a:rPr>
              <a:t>工频电压干扰下，从母亲心跳中提取胎儿心跳的电路</a:t>
            </a:r>
          </a:p>
        </p:txBody>
      </p:sp>
      <p:pic>
        <p:nvPicPr>
          <p:cNvPr id="5" name="图片 4">
            <a:extLst>
              <a:ext uri="{FF2B5EF4-FFF2-40B4-BE49-F238E27FC236}">
                <a16:creationId xmlns:a16="http://schemas.microsoft.com/office/drawing/2014/main" id="{171C99D9-B9C7-4F7F-9686-A287E2FE3CCF}"/>
              </a:ext>
            </a:extLst>
          </p:cNvPr>
          <p:cNvPicPr>
            <a:picLocks noChangeAspect="1"/>
          </p:cNvPicPr>
          <p:nvPr/>
        </p:nvPicPr>
        <p:blipFill>
          <a:blip r:embed="rId2"/>
          <a:stretch>
            <a:fillRect/>
          </a:stretch>
        </p:blipFill>
        <p:spPr>
          <a:xfrm>
            <a:off x="2631946" y="2628845"/>
            <a:ext cx="7438210" cy="3143305"/>
          </a:xfrm>
          <a:prstGeom prst="rect">
            <a:avLst/>
          </a:prstGeom>
        </p:spPr>
      </p:pic>
      <p:sp>
        <p:nvSpPr>
          <p:cNvPr id="6" name="Rectangle 108">
            <a:extLst>
              <a:ext uri="{FF2B5EF4-FFF2-40B4-BE49-F238E27FC236}">
                <a16:creationId xmlns:a16="http://schemas.microsoft.com/office/drawing/2014/main" id="{5676DF1C-A92D-43C7-A835-96691DF63EBF}"/>
              </a:ext>
            </a:extLst>
          </p:cNvPr>
          <p:cNvSpPr>
            <a:spLocks noGrp="1" noChangeArrowheads="1"/>
          </p:cNvSpPr>
          <p:nvPr>
            <p:ph type="title"/>
          </p:nvPr>
        </p:nvSpPr>
        <p:spPr>
          <a:xfrm>
            <a:off x="838200" y="474663"/>
            <a:ext cx="10515600" cy="590550"/>
          </a:xfrm>
          <a:noFill/>
          <a:ln/>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、基本原理</a:t>
            </a:r>
          </a:p>
        </p:txBody>
      </p:sp>
    </p:spTree>
    <p:extLst>
      <p:ext uri="{BB962C8B-B14F-4D97-AF65-F5344CB8AC3E}">
        <p14:creationId xmlns:p14="http://schemas.microsoft.com/office/powerpoint/2010/main" val="3539477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0212" name="Rectangle 4"/>
          <p:cNvSpPr>
            <a:spLocks noGrp="1" noChangeArrowheads="1"/>
          </p:cNvSpPr>
          <p:nvPr>
            <p:ph type="title"/>
          </p:nvPr>
        </p:nvSpPr>
        <p:spPr>
          <a:xfrm>
            <a:off x="838200" y="474784"/>
            <a:ext cx="10515600" cy="590429"/>
          </a:xfrm>
          <a:noFill/>
          <a:ln/>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、通用隔离放大电路</a:t>
            </a:r>
          </a:p>
        </p:txBody>
      </p:sp>
      <p:grpSp>
        <p:nvGrpSpPr>
          <p:cNvPr id="2270213" name="Group 5"/>
          <p:cNvGrpSpPr>
            <a:grpSpLocks/>
          </p:cNvGrpSpPr>
          <p:nvPr/>
        </p:nvGrpSpPr>
        <p:grpSpPr bwMode="auto">
          <a:xfrm>
            <a:off x="3000376" y="2492375"/>
            <a:ext cx="6157913" cy="3055938"/>
            <a:chOff x="816" y="1920"/>
            <a:chExt cx="3879" cy="1925"/>
          </a:xfrm>
        </p:grpSpPr>
        <p:sp>
          <p:nvSpPr>
            <p:cNvPr id="2270214" name="Rectangle 6"/>
            <p:cNvSpPr>
              <a:spLocks noChangeArrowheads="1"/>
            </p:cNvSpPr>
            <p:nvPr/>
          </p:nvSpPr>
          <p:spPr bwMode="auto">
            <a:xfrm>
              <a:off x="1335" y="1995"/>
              <a:ext cx="1366" cy="1764"/>
            </a:xfrm>
            <a:prstGeom prst="rect">
              <a:avLst/>
            </a:prstGeom>
            <a:noFill/>
            <a:ln w="6350">
              <a:solidFill>
                <a:srgbClr val="00660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15" name="Rectangle 7"/>
            <p:cNvSpPr>
              <a:spLocks noChangeArrowheads="1"/>
            </p:cNvSpPr>
            <p:nvPr/>
          </p:nvSpPr>
          <p:spPr bwMode="auto">
            <a:xfrm>
              <a:off x="1965" y="3235"/>
              <a:ext cx="438" cy="396"/>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16" name="Text Box 8"/>
            <p:cNvSpPr txBox="1">
              <a:spLocks noChangeArrowheads="1"/>
            </p:cNvSpPr>
            <p:nvPr/>
          </p:nvSpPr>
          <p:spPr bwMode="auto">
            <a:xfrm>
              <a:off x="2037" y="3241"/>
              <a:ext cx="354" cy="3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隔离</a:t>
              </a:r>
            </a:p>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电源</a:t>
              </a:r>
            </a:p>
          </p:txBody>
        </p:sp>
        <p:sp>
          <p:nvSpPr>
            <p:cNvPr id="2270217" name="Rectangle 9"/>
            <p:cNvSpPr>
              <a:spLocks noChangeArrowheads="1"/>
            </p:cNvSpPr>
            <p:nvPr/>
          </p:nvSpPr>
          <p:spPr bwMode="auto">
            <a:xfrm>
              <a:off x="1968" y="2610"/>
              <a:ext cx="439" cy="387"/>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18" name="Rectangle 10"/>
            <p:cNvSpPr>
              <a:spLocks noChangeArrowheads="1"/>
            </p:cNvSpPr>
            <p:nvPr/>
          </p:nvSpPr>
          <p:spPr bwMode="auto">
            <a:xfrm>
              <a:off x="2730" y="1995"/>
              <a:ext cx="1362" cy="1764"/>
            </a:xfrm>
            <a:prstGeom prst="rect">
              <a:avLst/>
            </a:prstGeom>
            <a:noFill/>
            <a:ln w="6350">
              <a:solidFill>
                <a:srgbClr val="00660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19" name="Rectangle 11"/>
            <p:cNvSpPr>
              <a:spLocks noChangeArrowheads="1"/>
            </p:cNvSpPr>
            <p:nvPr/>
          </p:nvSpPr>
          <p:spPr bwMode="auto">
            <a:xfrm>
              <a:off x="2914" y="3235"/>
              <a:ext cx="442" cy="396"/>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20" name="Text Box 12"/>
            <p:cNvSpPr txBox="1">
              <a:spLocks noChangeArrowheads="1"/>
            </p:cNvSpPr>
            <p:nvPr/>
          </p:nvSpPr>
          <p:spPr bwMode="auto">
            <a:xfrm>
              <a:off x="2927" y="3362"/>
              <a:ext cx="533"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a:solidFill>
                    <a:schemeClr val="tx2"/>
                  </a:solidFill>
                  <a:latin typeface="Times New Roman" panose="02020603050405020304" pitchFamily="18" charset="0"/>
                  <a:ea typeface="宋体" panose="02010600030101010101" pitchFamily="2" charset="-122"/>
                </a:rPr>
                <a:t>振荡器</a:t>
              </a:r>
            </a:p>
          </p:txBody>
        </p:sp>
        <p:sp>
          <p:nvSpPr>
            <p:cNvPr id="2270221" name="Text Box 13"/>
            <p:cNvSpPr txBox="1">
              <a:spLocks noChangeArrowheads="1"/>
            </p:cNvSpPr>
            <p:nvPr/>
          </p:nvSpPr>
          <p:spPr bwMode="auto">
            <a:xfrm>
              <a:off x="1989" y="2729"/>
              <a:ext cx="519"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a:solidFill>
                    <a:schemeClr val="tx2"/>
                  </a:solidFill>
                  <a:latin typeface="Times New Roman" panose="02020603050405020304" pitchFamily="18" charset="0"/>
                  <a:ea typeface="宋体" panose="02010600030101010101" pitchFamily="2" charset="-122"/>
                </a:rPr>
                <a:t>调制器</a:t>
              </a:r>
            </a:p>
          </p:txBody>
        </p:sp>
        <p:sp>
          <p:nvSpPr>
            <p:cNvPr id="2270222" name="Line 14"/>
            <p:cNvSpPr>
              <a:spLocks noChangeShapeType="1"/>
            </p:cNvSpPr>
            <p:nvPr/>
          </p:nvSpPr>
          <p:spPr bwMode="auto">
            <a:xfrm>
              <a:off x="1779" y="2802"/>
              <a:ext cx="189"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23" name="Line 15"/>
            <p:cNvSpPr>
              <a:spLocks noChangeShapeType="1"/>
            </p:cNvSpPr>
            <p:nvPr/>
          </p:nvSpPr>
          <p:spPr bwMode="auto">
            <a:xfrm flipV="1">
              <a:off x="1881" y="2187"/>
              <a:ext cx="0" cy="615"/>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24" name="Line 16"/>
            <p:cNvSpPr>
              <a:spLocks noChangeShapeType="1"/>
            </p:cNvSpPr>
            <p:nvPr/>
          </p:nvSpPr>
          <p:spPr bwMode="auto">
            <a:xfrm flipH="1">
              <a:off x="1132" y="2692"/>
              <a:ext cx="306"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25" name="Line 17"/>
            <p:cNvSpPr>
              <a:spLocks noChangeShapeType="1"/>
            </p:cNvSpPr>
            <p:nvPr/>
          </p:nvSpPr>
          <p:spPr bwMode="auto">
            <a:xfrm flipH="1" flipV="1">
              <a:off x="1125" y="2930"/>
              <a:ext cx="301" cy="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26" name="Line 18"/>
            <p:cNvSpPr>
              <a:spLocks noChangeShapeType="1"/>
            </p:cNvSpPr>
            <p:nvPr/>
          </p:nvSpPr>
          <p:spPr bwMode="auto">
            <a:xfrm flipV="1">
              <a:off x="1504" y="2392"/>
              <a:ext cx="0" cy="64"/>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27" name="Line 19"/>
            <p:cNvSpPr>
              <a:spLocks noChangeShapeType="1"/>
            </p:cNvSpPr>
            <p:nvPr/>
          </p:nvSpPr>
          <p:spPr bwMode="auto">
            <a:xfrm flipH="1">
              <a:off x="1132" y="2389"/>
              <a:ext cx="372"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28" name="Line 20"/>
            <p:cNvSpPr>
              <a:spLocks noChangeShapeType="1"/>
            </p:cNvSpPr>
            <p:nvPr/>
          </p:nvSpPr>
          <p:spPr bwMode="auto">
            <a:xfrm flipV="1">
              <a:off x="1621" y="2296"/>
              <a:ext cx="0" cy="15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29" name="Line 21"/>
            <p:cNvSpPr>
              <a:spLocks noChangeShapeType="1"/>
            </p:cNvSpPr>
            <p:nvPr/>
          </p:nvSpPr>
          <p:spPr bwMode="auto">
            <a:xfrm flipH="1">
              <a:off x="1132" y="2296"/>
              <a:ext cx="489"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30" name="Line 22"/>
            <p:cNvSpPr>
              <a:spLocks noChangeShapeType="1"/>
            </p:cNvSpPr>
            <p:nvPr/>
          </p:nvSpPr>
          <p:spPr bwMode="auto">
            <a:xfrm>
              <a:off x="1139" y="2200"/>
              <a:ext cx="589"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31" name="Line 23"/>
            <p:cNvSpPr>
              <a:spLocks noChangeShapeType="1"/>
            </p:cNvSpPr>
            <p:nvPr/>
          </p:nvSpPr>
          <p:spPr bwMode="auto">
            <a:xfrm flipH="1" flipV="1">
              <a:off x="1728" y="2200"/>
              <a:ext cx="0" cy="246"/>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32" name="Line 24"/>
            <p:cNvSpPr>
              <a:spLocks noChangeShapeType="1"/>
            </p:cNvSpPr>
            <p:nvPr/>
          </p:nvSpPr>
          <p:spPr bwMode="auto">
            <a:xfrm>
              <a:off x="1132" y="2106"/>
              <a:ext cx="749"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33" name="Line 25"/>
            <p:cNvSpPr>
              <a:spLocks noChangeShapeType="1"/>
            </p:cNvSpPr>
            <p:nvPr/>
          </p:nvSpPr>
          <p:spPr bwMode="auto">
            <a:xfrm flipV="1">
              <a:off x="1881" y="2106"/>
              <a:ext cx="0" cy="21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34" name="Line 26"/>
            <p:cNvSpPr>
              <a:spLocks noChangeShapeType="1"/>
            </p:cNvSpPr>
            <p:nvPr/>
          </p:nvSpPr>
          <p:spPr bwMode="auto">
            <a:xfrm flipV="1">
              <a:off x="2179" y="2988"/>
              <a:ext cx="0" cy="245"/>
            </a:xfrm>
            <a:prstGeom prst="line">
              <a:avLst/>
            </a:prstGeom>
            <a:noFill/>
            <a:ln w="9525">
              <a:solidFill>
                <a:srgbClr val="00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35" name="Line 27"/>
            <p:cNvSpPr>
              <a:spLocks noChangeShapeType="1"/>
            </p:cNvSpPr>
            <p:nvPr/>
          </p:nvSpPr>
          <p:spPr bwMode="auto">
            <a:xfrm>
              <a:off x="2403" y="3284"/>
              <a:ext cx="142"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36" name="Line 28"/>
            <p:cNvSpPr>
              <a:spLocks noChangeShapeType="1"/>
            </p:cNvSpPr>
            <p:nvPr/>
          </p:nvSpPr>
          <p:spPr bwMode="auto">
            <a:xfrm>
              <a:off x="2403" y="3590"/>
              <a:ext cx="142"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2270237" name="Group 29"/>
            <p:cNvGrpSpPr>
              <a:grpSpLocks/>
            </p:cNvGrpSpPr>
            <p:nvPr/>
          </p:nvGrpSpPr>
          <p:grpSpPr bwMode="auto">
            <a:xfrm rot="10800000">
              <a:off x="1728" y="3278"/>
              <a:ext cx="112" cy="160"/>
              <a:chOff x="9500" y="4100"/>
              <a:chExt cx="300" cy="300"/>
            </a:xfrm>
          </p:grpSpPr>
          <p:sp>
            <p:nvSpPr>
              <p:cNvPr id="2270238" name="Line 30"/>
              <p:cNvSpPr>
                <a:spLocks noChangeShapeType="1"/>
              </p:cNvSpPr>
              <p:nvPr/>
            </p:nvSpPr>
            <p:spPr bwMode="auto">
              <a:xfrm>
                <a:off x="9500" y="4220"/>
                <a:ext cx="300"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239" name="Line 31"/>
              <p:cNvSpPr>
                <a:spLocks noChangeShapeType="1"/>
              </p:cNvSpPr>
              <p:nvPr/>
            </p:nvSpPr>
            <p:spPr bwMode="auto">
              <a:xfrm>
                <a:off x="9500" y="4280"/>
                <a:ext cx="300"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240" name="Line 32"/>
              <p:cNvSpPr>
                <a:spLocks noChangeShapeType="1"/>
              </p:cNvSpPr>
              <p:nvPr/>
            </p:nvSpPr>
            <p:spPr bwMode="auto">
              <a:xfrm flipV="1">
                <a:off x="9640" y="4100"/>
                <a:ext cx="0" cy="12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241" name="Line 33"/>
              <p:cNvSpPr>
                <a:spLocks noChangeShapeType="1"/>
              </p:cNvSpPr>
              <p:nvPr/>
            </p:nvSpPr>
            <p:spPr bwMode="auto">
              <a:xfrm>
                <a:off x="9640" y="4280"/>
                <a:ext cx="0" cy="12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0242" name="Group 34"/>
            <p:cNvGrpSpPr>
              <a:grpSpLocks/>
            </p:cNvGrpSpPr>
            <p:nvPr/>
          </p:nvGrpSpPr>
          <p:grpSpPr bwMode="auto">
            <a:xfrm rot="10800000">
              <a:off x="1728" y="3439"/>
              <a:ext cx="116" cy="160"/>
              <a:chOff x="9500" y="4100"/>
              <a:chExt cx="300" cy="300"/>
            </a:xfrm>
          </p:grpSpPr>
          <p:sp>
            <p:nvSpPr>
              <p:cNvPr id="2270243" name="Line 35"/>
              <p:cNvSpPr>
                <a:spLocks noChangeShapeType="1"/>
              </p:cNvSpPr>
              <p:nvPr/>
            </p:nvSpPr>
            <p:spPr bwMode="auto">
              <a:xfrm>
                <a:off x="9500" y="4220"/>
                <a:ext cx="300"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244" name="Line 36"/>
              <p:cNvSpPr>
                <a:spLocks noChangeShapeType="1"/>
              </p:cNvSpPr>
              <p:nvPr/>
            </p:nvSpPr>
            <p:spPr bwMode="auto">
              <a:xfrm>
                <a:off x="9500" y="4280"/>
                <a:ext cx="300"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245" name="Line 37"/>
              <p:cNvSpPr>
                <a:spLocks noChangeShapeType="1"/>
              </p:cNvSpPr>
              <p:nvPr/>
            </p:nvSpPr>
            <p:spPr bwMode="auto">
              <a:xfrm flipV="1">
                <a:off x="9640" y="4100"/>
                <a:ext cx="0" cy="12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246" name="Line 38"/>
              <p:cNvSpPr>
                <a:spLocks noChangeShapeType="1"/>
              </p:cNvSpPr>
              <p:nvPr/>
            </p:nvSpPr>
            <p:spPr bwMode="auto">
              <a:xfrm>
                <a:off x="9640" y="4280"/>
                <a:ext cx="0" cy="12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70247" name="Line 39"/>
            <p:cNvSpPr>
              <a:spLocks noChangeShapeType="1"/>
            </p:cNvSpPr>
            <p:nvPr/>
          </p:nvSpPr>
          <p:spPr bwMode="auto">
            <a:xfrm flipH="1">
              <a:off x="1132" y="3278"/>
              <a:ext cx="833"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48" name="Line 40"/>
            <p:cNvSpPr>
              <a:spLocks noChangeShapeType="1"/>
            </p:cNvSpPr>
            <p:nvPr/>
          </p:nvSpPr>
          <p:spPr bwMode="auto">
            <a:xfrm flipH="1">
              <a:off x="1132" y="3439"/>
              <a:ext cx="833"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49" name="Line 41"/>
            <p:cNvSpPr>
              <a:spLocks noChangeShapeType="1"/>
            </p:cNvSpPr>
            <p:nvPr/>
          </p:nvSpPr>
          <p:spPr bwMode="auto">
            <a:xfrm flipH="1">
              <a:off x="1132" y="3588"/>
              <a:ext cx="833"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50" name="Line 42"/>
            <p:cNvSpPr>
              <a:spLocks noChangeShapeType="1"/>
            </p:cNvSpPr>
            <p:nvPr/>
          </p:nvSpPr>
          <p:spPr bwMode="auto">
            <a:xfrm>
              <a:off x="1531" y="3053"/>
              <a:ext cx="0" cy="527"/>
            </a:xfrm>
            <a:prstGeom prst="line">
              <a:avLst/>
            </a:prstGeom>
            <a:noFill/>
            <a:ln w="9525">
              <a:solidFill>
                <a:srgbClr val="006600"/>
              </a:solidFill>
              <a:round/>
              <a:headEnd type="stealth"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51" name="Line 43"/>
            <p:cNvSpPr>
              <a:spLocks noChangeShapeType="1"/>
            </p:cNvSpPr>
            <p:nvPr/>
          </p:nvSpPr>
          <p:spPr bwMode="auto">
            <a:xfrm>
              <a:off x="1656" y="3053"/>
              <a:ext cx="0" cy="226"/>
            </a:xfrm>
            <a:prstGeom prst="line">
              <a:avLst/>
            </a:prstGeom>
            <a:noFill/>
            <a:ln w="9525">
              <a:solidFill>
                <a:srgbClr val="006600"/>
              </a:solidFill>
              <a:round/>
              <a:headEnd type="stealth"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52" name="Text Box 44"/>
            <p:cNvSpPr txBox="1">
              <a:spLocks noChangeArrowheads="1"/>
            </p:cNvSpPr>
            <p:nvPr/>
          </p:nvSpPr>
          <p:spPr bwMode="auto">
            <a:xfrm>
              <a:off x="1968" y="2016"/>
              <a:ext cx="70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输入屏蔽</a:t>
              </a:r>
            </a:p>
          </p:txBody>
        </p:sp>
        <p:sp>
          <p:nvSpPr>
            <p:cNvPr id="2270253" name="Rectangle 45"/>
            <p:cNvSpPr>
              <a:spLocks noChangeArrowheads="1"/>
            </p:cNvSpPr>
            <p:nvPr/>
          </p:nvSpPr>
          <p:spPr bwMode="auto">
            <a:xfrm>
              <a:off x="2887" y="2602"/>
              <a:ext cx="397" cy="387"/>
            </a:xfrm>
            <a:prstGeom prst="rect">
              <a:avLst/>
            </a:prstGeom>
            <a:noFill/>
            <a:ln w="9525">
              <a:solidFill>
                <a:srgbClr val="0066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54" name="Text Box 46"/>
            <p:cNvSpPr txBox="1">
              <a:spLocks noChangeArrowheads="1"/>
            </p:cNvSpPr>
            <p:nvPr/>
          </p:nvSpPr>
          <p:spPr bwMode="auto">
            <a:xfrm>
              <a:off x="2885" y="2731"/>
              <a:ext cx="496" cy="1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a:solidFill>
                    <a:schemeClr val="tx2"/>
                  </a:solidFill>
                  <a:latin typeface="Times New Roman" panose="02020603050405020304" pitchFamily="18" charset="0"/>
                  <a:ea typeface="宋体" panose="02010600030101010101" pitchFamily="2" charset="-122"/>
                </a:rPr>
                <a:t>解调器</a:t>
              </a:r>
            </a:p>
          </p:txBody>
        </p:sp>
        <p:sp>
          <p:nvSpPr>
            <p:cNvPr id="2270255" name="Rectangle 47"/>
            <p:cNvSpPr>
              <a:spLocks noChangeArrowheads="1"/>
            </p:cNvSpPr>
            <p:nvPr/>
          </p:nvSpPr>
          <p:spPr bwMode="auto">
            <a:xfrm>
              <a:off x="3338" y="2656"/>
              <a:ext cx="161" cy="64"/>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256" name="Line 48"/>
            <p:cNvSpPr>
              <a:spLocks noChangeShapeType="1"/>
            </p:cNvSpPr>
            <p:nvPr/>
          </p:nvSpPr>
          <p:spPr bwMode="auto">
            <a:xfrm flipH="1">
              <a:off x="3270" y="2932"/>
              <a:ext cx="330"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57" name="Line 49"/>
            <p:cNvSpPr>
              <a:spLocks noChangeShapeType="1"/>
            </p:cNvSpPr>
            <p:nvPr/>
          </p:nvSpPr>
          <p:spPr bwMode="auto">
            <a:xfrm flipV="1">
              <a:off x="3571" y="2337"/>
              <a:ext cx="0" cy="349"/>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58" name="Rectangle 50"/>
            <p:cNvSpPr>
              <a:spLocks noChangeArrowheads="1"/>
            </p:cNvSpPr>
            <p:nvPr/>
          </p:nvSpPr>
          <p:spPr bwMode="auto">
            <a:xfrm>
              <a:off x="3733" y="2141"/>
              <a:ext cx="162" cy="65"/>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259" name="Rectangle 51"/>
            <p:cNvSpPr>
              <a:spLocks noChangeArrowheads="1"/>
            </p:cNvSpPr>
            <p:nvPr/>
          </p:nvSpPr>
          <p:spPr bwMode="auto">
            <a:xfrm>
              <a:off x="3733" y="2348"/>
              <a:ext cx="162" cy="64"/>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260" name="Line 52"/>
            <p:cNvSpPr>
              <a:spLocks noChangeShapeType="1"/>
            </p:cNvSpPr>
            <p:nvPr/>
          </p:nvSpPr>
          <p:spPr bwMode="auto">
            <a:xfrm flipH="1">
              <a:off x="3535" y="2688"/>
              <a:ext cx="125"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61" name="Line 53"/>
            <p:cNvSpPr>
              <a:spLocks noChangeShapeType="1"/>
            </p:cNvSpPr>
            <p:nvPr/>
          </p:nvSpPr>
          <p:spPr bwMode="auto">
            <a:xfrm flipH="1">
              <a:off x="3293" y="2688"/>
              <a:ext cx="45"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62" name="Line 54"/>
            <p:cNvSpPr>
              <a:spLocks noChangeShapeType="1"/>
            </p:cNvSpPr>
            <p:nvPr/>
          </p:nvSpPr>
          <p:spPr bwMode="auto">
            <a:xfrm flipH="1">
              <a:off x="3571" y="2380"/>
              <a:ext cx="162"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63" name="Line 55"/>
            <p:cNvSpPr>
              <a:spLocks noChangeShapeType="1"/>
            </p:cNvSpPr>
            <p:nvPr/>
          </p:nvSpPr>
          <p:spPr bwMode="auto">
            <a:xfrm flipH="1">
              <a:off x="3571" y="2180"/>
              <a:ext cx="162"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64" name="Line 56"/>
            <p:cNvSpPr>
              <a:spLocks noChangeShapeType="1"/>
            </p:cNvSpPr>
            <p:nvPr/>
          </p:nvSpPr>
          <p:spPr bwMode="auto">
            <a:xfrm flipV="1">
              <a:off x="3900" y="2379"/>
              <a:ext cx="412" cy="1"/>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65" name="Line 57"/>
            <p:cNvSpPr>
              <a:spLocks noChangeShapeType="1"/>
            </p:cNvSpPr>
            <p:nvPr/>
          </p:nvSpPr>
          <p:spPr bwMode="auto">
            <a:xfrm>
              <a:off x="3896" y="2176"/>
              <a:ext cx="421"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66" name="Line 58"/>
            <p:cNvSpPr>
              <a:spLocks noChangeShapeType="1"/>
            </p:cNvSpPr>
            <p:nvPr/>
          </p:nvSpPr>
          <p:spPr bwMode="auto">
            <a:xfrm flipV="1">
              <a:off x="3571" y="2178"/>
              <a:ext cx="0" cy="268"/>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67" name="Line 59"/>
            <p:cNvSpPr>
              <a:spLocks noChangeShapeType="1"/>
            </p:cNvSpPr>
            <p:nvPr/>
          </p:nvSpPr>
          <p:spPr bwMode="auto">
            <a:xfrm>
              <a:off x="3571" y="2923"/>
              <a:ext cx="0" cy="389"/>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68" name="Line 60"/>
            <p:cNvSpPr>
              <a:spLocks noChangeShapeType="1"/>
            </p:cNvSpPr>
            <p:nvPr/>
          </p:nvSpPr>
          <p:spPr bwMode="auto">
            <a:xfrm>
              <a:off x="1531" y="3395"/>
              <a:ext cx="0" cy="151"/>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69" name="Line 61"/>
            <p:cNvSpPr>
              <a:spLocks noChangeShapeType="1"/>
            </p:cNvSpPr>
            <p:nvPr/>
          </p:nvSpPr>
          <p:spPr bwMode="auto">
            <a:xfrm>
              <a:off x="1261" y="1920"/>
              <a:ext cx="0" cy="1925"/>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70" name="Line 62"/>
            <p:cNvSpPr>
              <a:spLocks noChangeShapeType="1"/>
            </p:cNvSpPr>
            <p:nvPr/>
          </p:nvSpPr>
          <p:spPr bwMode="auto">
            <a:xfrm>
              <a:off x="4174" y="1920"/>
              <a:ext cx="0" cy="1925"/>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71" name="Line 63"/>
            <p:cNvSpPr>
              <a:spLocks noChangeShapeType="1"/>
            </p:cNvSpPr>
            <p:nvPr/>
          </p:nvSpPr>
          <p:spPr bwMode="auto">
            <a:xfrm>
              <a:off x="1261" y="1920"/>
              <a:ext cx="2913"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72" name="Line 64"/>
            <p:cNvSpPr>
              <a:spLocks noChangeShapeType="1"/>
            </p:cNvSpPr>
            <p:nvPr/>
          </p:nvSpPr>
          <p:spPr bwMode="auto">
            <a:xfrm>
              <a:off x="1261" y="3845"/>
              <a:ext cx="2913"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73" name="Line 65"/>
            <p:cNvSpPr>
              <a:spLocks noChangeShapeType="1"/>
            </p:cNvSpPr>
            <p:nvPr/>
          </p:nvSpPr>
          <p:spPr bwMode="auto">
            <a:xfrm flipH="1">
              <a:off x="3269" y="2688"/>
              <a:ext cx="36"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74" name="Line 66"/>
            <p:cNvSpPr>
              <a:spLocks noChangeShapeType="1"/>
            </p:cNvSpPr>
            <p:nvPr/>
          </p:nvSpPr>
          <p:spPr bwMode="auto">
            <a:xfrm flipH="1">
              <a:off x="3499" y="2688"/>
              <a:ext cx="72"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75" name="Text Box 67"/>
            <p:cNvSpPr txBox="1">
              <a:spLocks noChangeArrowheads="1"/>
            </p:cNvSpPr>
            <p:nvPr/>
          </p:nvSpPr>
          <p:spPr bwMode="auto">
            <a:xfrm>
              <a:off x="2839" y="2016"/>
              <a:ext cx="713"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输出屏蔽</a:t>
              </a:r>
            </a:p>
          </p:txBody>
        </p:sp>
        <p:sp>
          <p:nvSpPr>
            <p:cNvPr id="2270276" name="Line 68"/>
            <p:cNvSpPr>
              <a:spLocks noChangeShapeType="1"/>
            </p:cNvSpPr>
            <p:nvPr/>
          </p:nvSpPr>
          <p:spPr bwMode="auto">
            <a:xfrm flipV="1">
              <a:off x="3104" y="2989"/>
              <a:ext cx="0" cy="246"/>
            </a:xfrm>
            <a:prstGeom prst="line">
              <a:avLst/>
            </a:prstGeom>
            <a:noFill/>
            <a:ln w="9525">
              <a:solidFill>
                <a:srgbClr val="0066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77" name="Line 69"/>
            <p:cNvSpPr>
              <a:spLocks noChangeShapeType="1"/>
            </p:cNvSpPr>
            <p:nvPr/>
          </p:nvSpPr>
          <p:spPr bwMode="auto">
            <a:xfrm>
              <a:off x="1352" y="3355"/>
              <a:ext cx="81" cy="83"/>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78" name="Text Box 70"/>
            <p:cNvSpPr txBox="1">
              <a:spLocks noChangeArrowheads="1"/>
            </p:cNvSpPr>
            <p:nvPr/>
          </p:nvSpPr>
          <p:spPr bwMode="auto">
            <a:xfrm>
              <a:off x="986" y="1970"/>
              <a:ext cx="170" cy="1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2</a:t>
              </a:r>
            </a:p>
          </p:txBody>
        </p:sp>
        <p:sp>
          <p:nvSpPr>
            <p:cNvPr id="2270279" name="Text Box 71"/>
            <p:cNvSpPr txBox="1">
              <a:spLocks noChangeArrowheads="1"/>
            </p:cNvSpPr>
            <p:nvPr/>
          </p:nvSpPr>
          <p:spPr bwMode="auto">
            <a:xfrm>
              <a:off x="986" y="2103"/>
              <a:ext cx="118" cy="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6</a:t>
              </a:r>
            </a:p>
          </p:txBody>
        </p:sp>
        <p:sp>
          <p:nvSpPr>
            <p:cNvPr id="2270280" name="Text Box 72"/>
            <p:cNvSpPr txBox="1">
              <a:spLocks noChangeArrowheads="1"/>
            </p:cNvSpPr>
            <p:nvPr/>
          </p:nvSpPr>
          <p:spPr bwMode="auto">
            <a:xfrm>
              <a:off x="984" y="2226"/>
              <a:ext cx="109" cy="1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8</a:t>
              </a:r>
            </a:p>
          </p:txBody>
        </p:sp>
        <p:sp>
          <p:nvSpPr>
            <p:cNvPr id="2270281" name="Text Box 73"/>
            <p:cNvSpPr txBox="1">
              <a:spLocks noChangeArrowheads="1"/>
            </p:cNvSpPr>
            <p:nvPr/>
          </p:nvSpPr>
          <p:spPr bwMode="auto">
            <a:xfrm>
              <a:off x="988" y="2349"/>
              <a:ext cx="73"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7</a:t>
              </a:r>
            </a:p>
          </p:txBody>
        </p:sp>
        <p:sp>
          <p:nvSpPr>
            <p:cNvPr id="2270282" name="Text Box 74"/>
            <p:cNvSpPr txBox="1">
              <a:spLocks noChangeArrowheads="1"/>
            </p:cNvSpPr>
            <p:nvPr/>
          </p:nvSpPr>
          <p:spPr bwMode="auto">
            <a:xfrm>
              <a:off x="991" y="2602"/>
              <a:ext cx="108"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3</a:t>
              </a:r>
            </a:p>
          </p:txBody>
        </p:sp>
        <p:sp>
          <p:nvSpPr>
            <p:cNvPr id="2270283" name="Text Box 75"/>
            <p:cNvSpPr txBox="1">
              <a:spLocks noChangeArrowheads="1"/>
            </p:cNvSpPr>
            <p:nvPr/>
          </p:nvSpPr>
          <p:spPr bwMode="auto">
            <a:xfrm>
              <a:off x="984" y="2855"/>
              <a:ext cx="118"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4</a:t>
              </a:r>
            </a:p>
          </p:txBody>
        </p:sp>
        <p:sp>
          <p:nvSpPr>
            <p:cNvPr id="2270284" name="Text Box 76"/>
            <p:cNvSpPr txBox="1">
              <a:spLocks noChangeArrowheads="1"/>
            </p:cNvSpPr>
            <p:nvPr/>
          </p:nvSpPr>
          <p:spPr bwMode="auto">
            <a:xfrm>
              <a:off x="985" y="3205"/>
              <a:ext cx="124" cy="1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1</a:t>
              </a:r>
            </a:p>
          </p:txBody>
        </p:sp>
        <p:sp>
          <p:nvSpPr>
            <p:cNvPr id="2270285" name="Text Box 77"/>
            <p:cNvSpPr txBox="1">
              <a:spLocks noChangeArrowheads="1"/>
            </p:cNvSpPr>
            <p:nvPr/>
          </p:nvSpPr>
          <p:spPr bwMode="auto">
            <a:xfrm>
              <a:off x="991" y="3359"/>
              <a:ext cx="109" cy="1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9</a:t>
              </a:r>
            </a:p>
          </p:txBody>
        </p:sp>
        <p:sp>
          <p:nvSpPr>
            <p:cNvPr id="2270286" name="Text Box 78"/>
            <p:cNvSpPr txBox="1">
              <a:spLocks noChangeArrowheads="1"/>
            </p:cNvSpPr>
            <p:nvPr/>
          </p:nvSpPr>
          <p:spPr bwMode="auto">
            <a:xfrm>
              <a:off x="992" y="3499"/>
              <a:ext cx="108"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5</a:t>
              </a:r>
            </a:p>
          </p:txBody>
        </p:sp>
        <p:sp>
          <p:nvSpPr>
            <p:cNvPr id="2270287" name="Text Box 79"/>
            <p:cNvSpPr txBox="1">
              <a:spLocks noChangeArrowheads="1"/>
            </p:cNvSpPr>
            <p:nvPr/>
          </p:nvSpPr>
          <p:spPr bwMode="auto">
            <a:xfrm>
              <a:off x="816" y="3072"/>
              <a:ext cx="518" cy="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宋体" panose="02010600030101010101" pitchFamily="2" charset="-122"/>
                  <a:ea typeface="宋体" panose="02010600030101010101" pitchFamily="2" charset="-122"/>
                </a:rPr>
                <a:t>＋</a:t>
              </a:r>
              <a:r>
                <a:rPr lang="zh-CN" altLang="en-US" sz="2000">
                  <a:solidFill>
                    <a:schemeClr val="tx2"/>
                  </a:solidFill>
                  <a:latin typeface="Times New Roman" panose="02020603050405020304" pitchFamily="18" charset="0"/>
                  <a:ea typeface="宋体" panose="02010600030101010101" pitchFamily="2" charset="-122"/>
                </a:rPr>
                <a:t>15</a:t>
              </a:r>
              <a:r>
                <a:rPr lang="en-US" altLang="zh-CN" sz="2000">
                  <a:solidFill>
                    <a:schemeClr val="tx2"/>
                  </a:solidFill>
                  <a:latin typeface="Times New Roman" panose="02020603050405020304" pitchFamily="18" charset="0"/>
                  <a:ea typeface="宋体" panose="02010600030101010101" pitchFamily="2" charset="-122"/>
                </a:rPr>
                <a:t>V</a:t>
              </a:r>
            </a:p>
          </p:txBody>
        </p:sp>
        <p:sp>
          <p:nvSpPr>
            <p:cNvPr id="2270288" name="Text Box 80"/>
            <p:cNvSpPr txBox="1">
              <a:spLocks noChangeArrowheads="1"/>
            </p:cNvSpPr>
            <p:nvPr/>
          </p:nvSpPr>
          <p:spPr bwMode="auto">
            <a:xfrm>
              <a:off x="816" y="3648"/>
              <a:ext cx="475" cy="1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宋体" panose="02010600030101010101" pitchFamily="2" charset="-122"/>
                  <a:ea typeface="宋体" panose="02010600030101010101" pitchFamily="2" charset="-122"/>
                </a:rPr>
                <a:t>－</a:t>
              </a:r>
              <a:r>
                <a:rPr lang="zh-CN" altLang="en-US" sz="2000">
                  <a:solidFill>
                    <a:schemeClr val="tx2"/>
                  </a:solidFill>
                  <a:latin typeface="Times New Roman" panose="02020603050405020304" pitchFamily="18" charset="0"/>
                  <a:ea typeface="宋体" panose="02010600030101010101" pitchFamily="2" charset="-122"/>
                </a:rPr>
                <a:t>15</a:t>
              </a:r>
              <a:r>
                <a:rPr lang="en-US" altLang="zh-CN" sz="2000">
                  <a:solidFill>
                    <a:schemeClr val="tx2"/>
                  </a:solidFill>
                  <a:latin typeface="Times New Roman" panose="02020603050405020304" pitchFamily="18" charset="0"/>
                  <a:ea typeface="宋体" panose="02010600030101010101" pitchFamily="2" charset="-122"/>
                </a:rPr>
                <a:t>V</a:t>
              </a:r>
            </a:p>
          </p:txBody>
        </p:sp>
        <p:sp>
          <p:nvSpPr>
            <p:cNvPr id="2270289" name="Text Box 81"/>
            <p:cNvSpPr txBox="1">
              <a:spLocks noChangeArrowheads="1"/>
            </p:cNvSpPr>
            <p:nvPr/>
          </p:nvSpPr>
          <p:spPr bwMode="auto">
            <a:xfrm>
              <a:off x="4368" y="2112"/>
              <a:ext cx="20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13</a:t>
              </a:r>
            </a:p>
          </p:txBody>
        </p:sp>
        <p:sp>
          <p:nvSpPr>
            <p:cNvPr id="2270290" name="Text Box 82"/>
            <p:cNvSpPr txBox="1">
              <a:spLocks noChangeArrowheads="1"/>
            </p:cNvSpPr>
            <p:nvPr/>
          </p:nvSpPr>
          <p:spPr bwMode="auto">
            <a:xfrm>
              <a:off x="4381" y="2280"/>
              <a:ext cx="227"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12</a:t>
              </a:r>
            </a:p>
          </p:txBody>
        </p:sp>
        <p:sp>
          <p:nvSpPr>
            <p:cNvPr id="2270291" name="Text Box 83"/>
            <p:cNvSpPr txBox="1">
              <a:spLocks noChangeArrowheads="1"/>
            </p:cNvSpPr>
            <p:nvPr/>
          </p:nvSpPr>
          <p:spPr bwMode="auto">
            <a:xfrm>
              <a:off x="4381" y="2734"/>
              <a:ext cx="227"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10</a:t>
              </a:r>
            </a:p>
          </p:txBody>
        </p:sp>
        <p:sp>
          <p:nvSpPr>
            <p:cNvPr id="2270292" name="Text Box 84"/>
            <p:cNvSpPr txBox="1">
              <a:spLocks noChangeArrowheads="1"/>
            </p:cNvSpPr>
            <p:nvPr/>
          </p:nvSpPr>
          <p:spPr bwMode="auto">
            <a:xfrm>
              <a:off x="4380" y="3556"/>
              <a:ext cx="276"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16</a:t>
              </a:r>
            </a:p>
          </p:txBody>
        </p:sp>
        <p:sp>
          <p:nvSpPr>
            <p:cNvPr id="2270293" name="Text Box 85"/>
            <p:cNvSpPr txBox="1">
              <a:spLocks noChangeArrowheads="1"/>
            </p:cNvSpPr>
            <p:nvPr/>
          </p:nvSpPr>
          <p:spPr bwMode="auto">
            <a:xfrm>
              <a:off x="4206" y="2993"/>
              <a:ext cx="354"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宋体" panose="02010600030101010101" pitchFamily="2" charset="-122"/>
                  <a:ea typeface="宋体" panose="02010600030101010101" pitchFamily="2" charset="-122"/>
                </a:rPr>
                <a:t>－</a:t>
              </a:r>
              <a:r>
                <a:rPr lang="en-US" altLang="zh-CN" sz="2000" i="1">
                  <a:solidFill>
                    <a:schemeClr val="tx2"/>
                  </a:solidFill>
                  <a:latin typeface="Times New Roman" panose="02020603050405020304" pitchFamily="18" charset="0"/>
                  <a:ea typeface="宋体" panose="02010600030101010101" pitchFamily="2" charset="-122"/>
                </a:rPr>
                <a:t>U</a:t>
              </a:r>
            </a:p>
          </p:txBody>
        </p:sp>
        <p:sp>
          <p:nvSpPr>
            <p:cNvPr id="2270294" name="Oval 86"/>
            <p:cNvSpPr>
              <a:spLocks noChangeArrowheads="1"/>
            </p:cNvSpPr>
            <p:nvPr/>
          </p:nvSpPr>
          <p:spPr bwMode="auto">
            <a:xfrm>
              <a:off x="3571" y="2680"/>
              <a:ext cx="10" cy="10"/>
            </a:xfrm>
            <a:prstGeom prst="ellipse">
              <a:avLst/>
            </a:prstGeom>
            <a:noFill/>
            <a:ln w="28575">
              <a:solidFill>
                <a:srgbClr val="66FF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95" name="Oval 87"/>
            <p:cNvSpPr>
              <a:spLocks noChangeArrowheads="1"/>
            </p:cNvSpPr>
            <p:nvPr/>
          </p:nvSpPr>
          <p:spPr bwMode="auto">
            <a:xfrm>
              <a:off x="3571" y="2369"/>
              <a:ext cx="9" cy="10"/>
            </a:xfrm>
            <a:prstGeom prst="ellipse">
              <a:avLst/>
            </a:prstGeom>
            <a:noFill/>
            <a:ln w="28575">
              <a:solidFill>
                <a:srgbClr val="66FF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96" name="Oval 88"/>
            <p:cNvSpPr>
              <a:spLocks noChangeArrowheads="1"/>
            </p:cNvSpPr>
            <p:nvPr/>
          </p:nvSpPr>
          <p:spPr bwMode="auto">
            <a:xfrm>
              <a:off x="1872" y="2797"/>
              <a:ext cx="9" cy="11"/>
            </a:xfrm>
            <a:prstGeom prst="ellipse">
              <a:avLst/>
            </a:prstGeom>
            <a:noFill/>
            <a:ln w="28575">
              <a:solidFill>
                <a:srgbClr val="00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97" name="Oval 89"/>
            <p:cNvSpPr>
              <a:spLocks noChangeArrowheads="1"/>
            </p:cNvSpPr>
            <p:nvPr/>
          </p:nvSpPr>
          <p:spPr bwMode="auto">
            <a:xfrm>
              <a:off x="1791" y="3578"/>
              <a:ext cx="9" cy="10"/>
            </a:xfrm>
            <a:prstGeom prst="ellipse">
              <a:avLst/>
            </a:prstGeom>
            <a:noFill/>
            <a:ln w="28575">
              <a:solidFill>
                <a:srgbClr val="66FF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98" name="Oval 90"/>
            <p:cNvSpPr>
              <a:spLocks noChangeArrowheads="1"/>
            </p:cNvSpPr>
            <p:nvPr/>
          </p:nvSpPr>
          <p:spPr bwMode="auto">
            <a:xfrm>
              <a:off x="1334" y="3344"/>
              <a:ext cx="9" cy="10"/>
            </a:xfrm>
            <a:prstGeom prst="ellipse">
              <a:avLst/>
            </a:prstGeom>
            <a:noFill/>
            <a:ln w="28575">
              <a:solidFill>
                <a:srgbClr val="00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299" name="Oval 91"/>
            <p:cNvSpPr>
              <a:spLocks noChangeArrowheads="1"/>
            </p:cNvSpPr>
            <p:nvPr/>
          </p:nvSpPr>
          <p:spPr bwMode="auto">
            <a:xfrm>
              <a:off x="1422" y="3428"/>
              <a:ext cx="10" cy="10"/>
            </a:xfrm>
            <a:prstGeom prst="ellipse">
              <a:avLst/>
            </a:prstGeom>
            <a:noFill/>
            <a:ln w="28575">
              <a:solidFill>
                <a:srgbClr val="00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00" name="Text Box 92"/>
            <p:cNvSpPr txBox="1">
              <a:spLocks noChangeArrowheads="1"/>
            </p:cNvSpPr>
            <p:nvPr/>
          </p:nvSpPr>
          <p:spPr bwMode="auto">
            <a:xfrm>
              <a:off x="3120" y="2424"/>
              <a:ext cx="480" cy="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100</a:t>
              </a:r>
              <a:r>
                <a:rPr lang="en-US" altLang="zh-CN" sz="2000">
                  <a:solidFill>
                    <a:schemeClr val="tx2"/>
                  </a:solidFill>
                  <a:latin typeface="Times New Roman" panose="02020603050405020304" pitchFamily="18" charset="0"/>
                  <a:ea typeface="宋体" panose="02010600030101010101" pitchFamily="2" charset="-122"/>
                </a:rPr>
                <a:t>k</a:t>
              </a:r>
              <a:r>
                <a:rPr lang="en-US" altLang="zh-CN" sz="2000">
                  <a:solidFill>
                    <a:schemeClr val="tx2"/>
                  </a:solidFill>
                  <a:latin typeface="宋体" panose="02010600030101010101" pitchFamily="2" charset="-122"/>
                  <a:ea typeface="宋体" panose="02010600030101010101" pitchFamily="2" charset="-122"/>
                </a:rPr>
                <a:t>Ω</a:t>
              </a:r>
              <a:endParaRPr lang="en-US" altLang="zh-CN" sz="2000">
                <a:solidFill>
                  <a:schemeClr val="tx2"/>
                </a:solidFill>
                <a:latin typeface="Times New Roman" panose="02020603050405020304" pitchFamily="18" charset="0"/>
                <a:ea typeface="宋体" panose="02010600030101010101" pitchFamily="2" charset="-122"/>
              </a:endParaRPr>
            </a:p>
          </p:txBody>
        </p:sp>
        <p:sp>
          <p:nvSpPr>
            <p:cNvPr id="2270301" name="Text Box 93"/>
            <p:cNvSpPr txBox="1">
              <a:spLocks noChangeArrowheads="1"/>
            </p:cNvSpPr>
            <p:nvPr/>
          </p:nvSpPr>
          <p:spPr bwMode="auto">
            <a:xfrm>
              <a:off x="3579" y="2197"/>
              <a:ext cx="488"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100</a:t>
              </a:r>
              <a:r>
                <a:rPr lang="en-US" altLang="zh-CN" sz="2000">
                  <a:solidFill>
                    <a:schemeClr val="tx2"/>
                  </a:solidFill>
                  <a:latin typeface="Times New Roman" panose="02020603050405020304" pitchFamily="18" charset="0"/>
                  <a:ea typeface="宋体" panose="02010600030101010101" pitchFamily="2" charset="-122"/>
                </a:rPr>
                <a:t>k</a:t>
              </a:r>
              <a:r>
                <a:rPr lang="en-US" altLang="zh-CN" sz="2000">
                  <a:solidFill>
                    <a:schemeClr val="tx2"/>
                  </a:solidFill>
                  <a:latin typeface="宋体" panose="02010600030101010101" pitchFamily="2" charset="-122"/>
                  <a:ea typeface="宋体" panose="02010600030101010101" pitchFamily="2" charset="-122"/>
                </a:rPr>
                <a:t>Ω</a:t>
              </a:r>
              <a:endParaRPr lang="en-US" altLang="zh-CN" sz="2000">
                <a:solidFill>
                  <a:schemeClr val="tx2"/>
                </a:solidFill>
                <a:latin typeface="Times New Roman" panose="02020603050405020304" pitchFamily="18" charset="0"/>
                <a:ea typeface="宋体" panose="02010600030101010101" pitchFamily="2" charset="-122"/>
              </a:endParaRPr>
            </a:p>
          </p:txBody>
        </p:sp>
        <p:sp>
          <p:nvSpPr>
            <p:cNvPr id="2270302" name="Text Box 94"/>
            <p:cNvSpPr txBox="1">
              <a:spLocks noChangeArrowheads="1"/>
            </p:cNvSpPr>
            <p:nvPr/>
          </p:nvSpPr>
          <p:spPr bwMode="auto">
            <a:xfrm>
              <a:off x="3648" y="1980"/>
              <a:ext cx="476" cy="1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1</a:t>
              </a:r>
              <a:r>
                <a:rPr lang="en-US" altLang="zh-CN" sz="2000">
                  <a:solidFill>
                    <a:schemeClr val="tx2"/>
                  </a:solidFill>
                  <a:latin typeface="Times New Roman" panose="02020603050405020304" pitchFamily="18" charset="0"/>
                  <a:ea typeface="宋体" panose="02010600030101010101" pitchFamily="2" charset="-122"/>
                </a:rPr>
                <a:t>M</a:t>
              </a:r>
              <a:r>
                <a:rPr lang="en-US" altLang="zh-CN" sz="2000">
                  <a:solidFill>
                    <a:schemeClr val="tx2"/>
                  </a:solidFill>
                  <a:latin typeface="宋体" panose="02010600030101010101" pitchFamily="2" charset="-122"/>
                  <a:ea typeface="宋体" panose="02010600030101010101" pitchFamily="2" charset="-122"/>
                </a:rPr>
                <a:t>Ω</a:t>
              </a:r>
              <a:endParaRPr lang="en-US" altLang="zh-CN" sz="2000">
                <a:solidFill>
                  <a:schemeClr val="tx2"/>
                </a:solidFill>
                <a:latin typeface="Times New Roman" panose="02020603050405020304" pitchFamily="18" charset="0"/>
                <a:ea typeface="宋体" panose="02010600030101010101" pitchFamily="2" charset="-122"/>
              </a:endParaRPr>
            </a:p>
          </p:txBody>
        </p:sp>
        <p:sp>
          <p:nvSpPr>
            <p:cNvPr id="2270303" name="Line 95"/>
            <p:cNvSpPr>
              <a:spLocks noChangeShapeType="1"/>
            </p:cNvSpPr>
            <p:nvPr/>
          </p:nvSpPr>
          <p:spPr bwMode="auto">
            <a:xfrm>
              <a:off x="3357" y="3408"/>
              <a:ext cx="903"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04" name="Line 96"/>
            <p:cNvSpPr>
              <a:spLocks noChangeShapeType="1"/>
            </p:cNvSpPr>
            <p:nvPr/>
          </p:nvSpPr>
          <p:spPr bwMode="auto">
            <a:xfrm>
              <a:off x="3359" y="3590"/>
              <a:ext cx="903"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05" name="Line 97"/>
            <p:cNvSpPr>
              <a:spLocks noChangeShapeType="1"/>
            </p:cNvSpPr>
            <p:nvPr/>
          </p:nvSpPr>
          <p:spPr bwMode="auto">
            <a:xfrm flipV="1">
              <a:off x="3573" y="3311"/>
              <a:ext cx="735" cy="1"/>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06" name="Line 98"/>
            <p:cNvSpPr>
              <a:spLocks noChangeShapeType="1"/>
            </p:cNvSpPr>
            <p:nvPr/>
          </p:nvSpPr>
          <p:spPr bwMode="auto">
            <a:xfrm>
              <a:off x="3891" y="3077"/>
              <a:ext cx="0" cy="64"/>
            </a:xfrm>
            <a:prstGeom prst="line">
              <a:avLst/>
            </a:prstGeom>
            <a:noFill/>
            <a:ln w="9525">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07" name="Line 99"/>
            <p:cNvSpPr>
              <a:spLocks noChangeShapeType="1"/>
            </p:cNvSpPr>
            <p:nvPr/>
          </p:nvSpPr>
          <p:spPr bwMode="auto">
            <a:xfrm>
              <a:off x="3891" y="3216"/>
              <a:ext cx="421"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08" name="Line 100"/>
            <p:cNvSpPr>
              <a:spLocks noChangeShapeType="1"/>
            </p:cNvSpPr>
            <p:nvPr/>
          </p:nvSpPr>
          <p:spPr bwMode="auto">
            <a:xfrm>
              <a:off x="3739" y="3055"/>
              <a:ext cx="0" cy="256"/>
            </a:xfrm>
            <a:prstGeom prst="line">
              <a:avLst/>
            </a:prstGeom>
            <a:noFill/>
            <a:ln w="9525">
              <a:solidFill>
                <a:srgbClr val="006600"/>
              </a:solidFill>
              <a:round/>
              <a:headEnd type="stealth"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09" name="Line 101"/>
            <p:cNvSpPr>
              <a:spLocks noChangeShapeType="1"/>
            </p:cNvSpPr>
            <p:nvPr/>
          </p:nvSpPr>
          <p:spPr bwMode="auto">
            <a:xfrm>
              <a:off x="3739" y="3216"/>
              <a:ext cx="0" cy="16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10" name="Line 102"/>
            <p:cNvSpPr>
              <a:spLocks noChangeShapeType="1"/>
            </p:cNvSpPr>
            <p:nvPr/>
          </p:nvSpPr>
          <p:spPr bwMode="auto">
            <a:xfrm>
              <a:off x="3997" y="3579"/>
              <a:ext cx="106" cy="95"/>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11" name="Line 103"/>
            <p:cNvSpPr>
              <a:spLocks noChangeShapeType="1"/>
            </p:cNvSpPr>
            <p:nvPr/>
          </p:nvSpPr>
          <p:spPr bwMode="auto">
            <a:xfrm>
              <a:off x="4144" y="3408"/>
              <a:ext cx="161"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12" name="Line 104"/>
            <p:cNvSpPr>
              <a:spLocks noChangeShapeType="1"/>
            </p:cNvSpPr>
            <p:nvPr/>
          </p:nvSpPr>
          <p:spPr bwMode="auto">
            <a:xfrm>
              <a:off x="4206" y="3590"/>
              <a:ext cx="95"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13" name="Line 105"/>
            <p:cNvSpPr>
              <a:spLocks noChangeShapeType="1"/>
            </p:cNvSpPr>
            <p:nvPr/>
          </p:nvSpPr>
          <p:spPr bwMode="auto">
            <a:xfrm>
              <a:off x="3891" y="3061"/>
              <a:ext cx="0" cy="96"/>
            </a:xfrm>
            <a:prstGeom prst="line">
              <a:avLst/>
            </a:prstGeom>
            <a:noFill/>
            <a:ln w="9525">
              <a:solidFill>
                <a:srgbClr val="006600"/>
              </a:solidFill>
              <a:round/>
              <a:headEnd type="stealth"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14" name="Line 106"/>
            <p:cNvSpPr>
              <a:spLocks noChangeShapeType="1"/>
            </p:cNvSpPr>
            <p:nvPr/>
          </p:nvSpPr>
          <p:spPr bwMode="auto">
            <a:xfrm>
              <a:off x="3739" y="3269"/>
              <a:ext cx="0" cy="15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15" name="Line 107"/>
            <p:cNvSpPr>
              <a:spLocks noChangeShapeType="1"/>
            </p:cNvSpPr>
            <p:nvPr/>
          </p:nvSpPr>
          <p:spPr bwMode="auto">
            <a:xfrm>
              <a:off x="3891" y="3141"/>
              <a:ext cx="0" cy="75"/>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16" name="Text Box 108"/>
            <p:cNvSpPr txBox="1">
              <a:spLocks noChangeArrowheads="1"/>
            </p:cNvSpPr>
            <p:nvPr/>
          </p:nvSpPr>
          <p:spPr bwMode="auto">
            <a:xfrm>
              <a:off x="4383" y="3112"/>
              <a:ext cx="237" cy="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14</a:t>
              </a:r>
            </a:p>
          </p:txBody>
        </p:sp>
        <p:sp>
          <p:nvSpPr>
            <p:cNvPr id="2270317" name="Text Box 109"/>
            <p:cNvSpPr txBox="1">
              <a:spLocks noChangeArrowheads="1"/>
            </p:cNvSpPr>
            <p:nvPr/>
          </p:nvSpPr>
          <p:spPr bwMode="auto">
            <a:xfrm>
              <a:off x="4368" y="3216"/>
              <a:ext cx="327" cy="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11</a:t>
              </a:r>
            </a:p>
          </p:txBody>
        </p:sp>
        <p:sp>
          <p:nvSpPr>
            <p:cNvPr id="2270318" name="Text Box 110"/>
            <p:cNvSpPr txBox="1">
              <a:spLocks noChangeArrowheads="1"/>
            </p:cNvSpPr>
            <p:nvPr/>
          </p:nvSpPr>
          <p:spPr bwMode="auto">
            <a:xfrm>
              <a:off x="4416" y="3312"/>
              <a:ext cx="239" cy="1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Times New Roman" panose="02020603050405020304" pitchFamily="18" charset="0"/>
                  <a:ea typeface="宋体" panose="02010600030101010101" pitchFamily="2" charset="-122"/>
                </a:rPr>
                <a:t>15</a:t>
              </a:r>
            </a:p>
          </p:txBody>
        </p:sp>
        <p:sp>
          <p:nvSpPr>
            <p:cNvPr id="2270319" name="Oval 111"/>
            <p:cNvSpPr>
              <a:spLocks noChangeArrowheads="1"/>
            </p:cNvSpPr>
            <p:nvPr/>
          </p:nvSpPr>
          <p:spPr bwMode="auto">
            <a:xfrm>
              <a:off x="3730" y="3408"/>
              <a:ext cx="9" cy="10"/>
            </a:xfrm>
            <a:prstGeom prst="ellipse">
              <a:avLst/>
            </a:prstGeom>
            <a:noFill/>
            <a:ln w="28575">
              <a:solidFill>
                <a:srgbClr val="66FF33"/>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20" name="Oval 112"/>
            <p:cNvSpPr>
              <a:spLocks noChangeArrowheads="1"/>
            </p:cNvSpPr>
            <p:nvPr/>
          </p:nvSpPr>
          <p:spPr bwMode="auto">
            <a:xfrm>
              <a:off x="3999" y="3583"/>
              <a:ext cx="9" cy="10"/>
            </a:xfrm>
            <a:prstGeom prst="ellipse">
              <a:avLst/>
            </a:prstGeom>
            <a:noFill/>
            <a:ln w="28575">
              <a:solidFill>
                <a:srgbClr val="00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21" name="Oval 113"/>
            <p:cNvSpPr>
              <a:spLocks noChangeArrowheads="1"/>
            </p:cNvSpPr>
            <p:nvPr/>
          </p:nvSpPr>
          <p:spPr bwMode="auto">
            <a:xfrm>
              <a:off x="4082" y="3660"/>
              <a:ext cx="9" cy="10"/>
            </a:xfrm>
            <a:prstGeom prst="ellipse">
              <a:avLst/>
            </a:prstGeom>
            <a:noFill/>
            <a:ln w="28575">
              <a:solidFill>
                <a:srgbClr val="0066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70322" name="Text Box 114"/>
            <p:cNvSpPr txBox="1">
              <a:spLocks noChangeArrowheads="1"/>
            </p:cNvSpPr>
            <p:nvPr/>
          </p:nvSpPr>
          <p:spPr bwMode="auto">
            <a:xfrm>
              <a:off x="4128" y="3408"/>
              <a:ext cx="288" cy="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zh-CN" altLang="en-US" sz="2000">
                  <a:solidFill>
                    <a:schemeClr val="tx2"/>
                  </a:solidFill>
                  <a:latin typeface="宋体" panose="02010600030101010101" pitchFamily="2" charset="-122"/>
                  <a:ea typeface="宋体" panose="02010600030101010101" pitchFamily="2" charset="-122"/>
                </a:rPr>
                <a:t>＋</a:t>
              </a:r>
              <a:r>
                <a:rPr lang="en-US" altLang="zh-CN" sz="2000" i="1">
                  <a:solidFill>
                    <a:schemeClr val="tx2"/>
                  </a:solidFill>
                  <a:latin typeface="Times New Roman" panose="02020603050405020304" pitchFamily="18" charset="0"/>
                  <a:ea typeface="宋体" panose="02010600030101010101" pitchFamily="2" charset="-122"/>
                </a:rPr>
                <a:t>U</a:t>
              </a:r>
            </a:p>
          </p:txBody>
        </p:sp>
        <p:sp>
          <p:nvSpPr>
            <p:cNvPr id="2270323" name="AutoShape 115"/>
            <p:cNvSpPr>
              <a:spLocks noChangeArrowheads="1"/>
            </p:cNvSpPr>
            <p:nvPr/>
          </p:nvSpPr>
          <p:spPr bwMode="auto">
            <a:xfrm rot="5400000">
              <a:off x="1519" y="2524"/>
              <a:ext cx="120" cy="91"/>
            </a:xfrm>
            <a:prstGeom prst="triangle">
              <a:avLst>
                <a:gd name="adj" fmla="val 50000"/>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24" name="Line 116"/>
            <p:cNvSpPr>
              <a:spLocks noChangeShapeType="1"/>
            </p:cNvSpPr>
            <p:nvPr/>
          </p:nvSpPr>
          <p:spPr bwMode="auto">
            <a:xfrm>
              <a:off x="1451" y="2456"/>
              <a:ext cx="328"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325" name="Line 117"/>
            <p:cNvSpPr>
              <a:spLocks noChangeShapeType="1"/>
            </p:cNvSpPr>
            <p:nvPr/>
          </p:nvSpPr>
          <p:spPr bwMode="auto">
            <a:xfrm rot="5400000">
              <a:off x="1481" y="2761"/>
              <a:ext cx="596"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326" name="Line 118"/>
            <p:cNvSpPr>
              <a:spLocks noChangeShapeType="1"/>
            </p:cNvSpPr>
            <p:nvPr/>
          </p:nvSpPr>
          <p:spPr bwMode="auto">
            <a:xfrm>
              <a:off x="1451" y="3059"/>
              <a:ext cx="328"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327" name="Line 119"/>
            <p:cNvSpPr>
              <a:spLocks noChangeShapeType="1"/>
            </p:cNvSpPr>
            <p:nvPr/>
          </p:nvSpPr>
          <p:spPr bwMode="auto">
            <a:xfrm rot="5400000">
              <a:off x="1153" y="2761"/>
              <a:ext cx="596"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328" name="Text Box 120"/>
            <p:cNvSpPr txBox="1">
              <a:spLocks noChangeArrowheads="1"/>
            </p:cNvSpPr>
            <p:nvPr/>
          </p:nvSpPr>
          <p:spPr bwMode="auto">
            <a:xfrm>
              <a:off x="1625" y="2491"/>
              <a:ext cx="12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Lst>
          </p:spPr>
          <p:txBody>
            <a:bodyPr lIns="0" tIns="0" rIns="0" bIns="0"/>
            <a:lstStyle/>
            <a:p>
              <a:pPr algn="just" eaLnBrk="0" hangingPunct="0">
                <a:spcBef>
                  <a:spcPct val="0"/>
                </a:spcBef>
              </a:pPr>
              <a:r>
                <a:rPr lang="zh-CN" altLang="en-US" sz="2000">
                  <a:solidFill>
                    <a:schemeClr val="tx2"/>
                  </a:solidFill>
                  <a:latin typeface="宋体" panose="02010600030101010101" pitchFamily="2" charset="-122"/>
                  <a:ea typeface="宋体" panose="02010600030101010101" pitchFamily="2" charset="-122"/>
                </a:rPr>
                <a:t>∞ </a:t>
              </a:r>
              <a:endParaRPr lang="zh-CN" altLang="en-US" sz="2000">
                <a:solidFill>
                  <a:schemeClr val="tx2"/>
                </a:solidFill>
                <a:latin typeface="Times New Roman" panose="02020603050405020304" pitchFamily="18" charset="0"/>
                <a:ea typeface="宋体" panose="02010600030101010101" pitchFamily="2" charset="-122"/>
              </a:endParaRPr>
            </a:p>
          </p:txBody>
        </p:sp>
        <p:sp>
          <p:nvSpPr>
            <p:cNvPr id="2270329" name="Line 121"/>
            <p:cNvSpPr>
              <a:spLocks noChangeShapeType="1"/>
            </p:cNvSpPr>
            <p:nvPr/>
          </p:nvSpPr>
          <p:spPr bwMode="auto">
            <a:xfrm>
              <a:off x="1311" y="2693"/>
              <a:ext cx="140"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330" name="Line 122"/>
            <p:cNvSpPr>
              <a:spLocks noChangeShapeType="1"/>
            </p:cNvSpPr>
            <p:nvPr/>
          </p:nvSpPr>
          <p:spPr bwMode="auto">
            <a:xfrm>
              <a:off x="1311" y="2922"/>
              <a:ext cx="140"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331" name="Text Box 123"/>
            <p:cNvSpPr txBox="1">
              <a:spLocks noChangeArrowheads="1"/>
            </p:cNvSpPr>
            <p:nvPr/>
          </p:nvSpPr>
          <p:spPr bwMode="auto">
            <a:xfrm>
              <a:off x="1485" y="2612"/>
              <a:ext cx="9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Lst>
          </p:spPr>
          <p:txBody>
            <a:bodyPr lIns="0" tIns="0" rIns="0" bIns="0"/>
            <a:lstStyle/>
            <a:p>
              <a:pPr algn="just" eaLnBrk="0" hangingPunct="0">
                <a:spcBef>
                  <a:spcPct val="0"/>
                </a:spcBef>
              </a:pPr>
              <a:r>
                <a:rPr lang="zh-CN" altLang="en-US" sz="2000">
                  <a:solidFill>
                    <a:schemeClr val="tx2"/>
                  </a:solidFill>
                  <a:latin typeface="宋体" panose="02010600030101010101" pitchFamily="2" charset="-122"/>
                  <a:ea typeface="宋体" panose="02010600030101010101" pitchFamily="2" charset="-122"/>
                </a:rPr>
                <a:t>-</a:t>
              </a:r>
              <a:endParaRPr lang="zh-CN" altLang="en-US" sz="2000">
                <a:solidFill>
                  <a:schemeClr val="tx2"/>
                </a:solidFill>
                <a:latin typeface="Times New Roman" panose="02020603050405020304" pitchFamily="18" charset="0"/>
                <a:ea typeface="宋体" panose="02010600030101010101" pitchFamily="2" charset="-122"/>
              </a:endParaRPr>
            </a:p>
          </p:txBody>
        </p:sp>
        <p:sp>
          <p:nvSpPr>
            <p:cNvPr id="2270332" name="Text Box 124"/>
            <p:cNvSpPr txBox="1">
              <a:spLocks noChangeArrowheads="1"/>
            </p:cNvSpPr>
            <p:nvPr/>
          </p:nvSpPr>
          <p:spPr bwMode="auto">
            <a:xfrm>
              <a:off x="1487" y="2847"/>
              <a:ext cx="75"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Lst>
          </p:spPr>
          <p:txBody>
            <a:bodyPr lIns="0" tIns="0" rIns="0" bIns="0"/>
            <a:lstStyle/>
            <a:p>
              <a:pPr algn="just" eaLnBrk="0" hangingPunct="0">
                <a:spcBef>
                  <a:spcPct val="0"/>
                </a:spcBef>
              </a:pPr>
              <a:r>
                <a:rPr lang="zh-CN" altLang="en-US" sz="2000">
                  <a:solidFill>
                    <a:schemeClr val="tx2"/>
                  </a:solidFill>
                  <a:latin typeface="宋体" panose="02010600030101010101" pitchFamily="2" charset="-122"/>
                  <a:ea typeface="宋体" panose="02010600030101010101" pitchFamily="2" charset="-122"/>
                </a:rPr>
                <a:t>+</a:t>
              </a:r>
              <a:endParaRPr lang="zh-CN" altLang="en-US" sz="2000">
                <a:solidFill>
                  <a:schemeClr val="tx2"/>
                </a:solidFill>
                <a:latin typeface="Times New Roman" panose="02020603050405020304" pitchFamily="18" charset="0"/>
                <a:ea typeface="宋体" panose="02010600030101010101" pitchFamily="2" charset="-122"/>
              </a:endParaRPr>
            </a:p>
          </p:txBody>
        </p:sp>
        <p:sp>
          <p:nvSpPr>
            <p:cNvPr id="2270333" name="Text Box 125"/>
            <p:cNvSpPr txBox="1">
              <a:spLocks noChangeArrowheads="1"/>
            </p:cNvSpPr>
            <p:nvPr/>
          </p:nvSpPr>
          <p:spPr bwMode="auto">
            <a:xfrm>
              <a:off x="1699" y="2715"/>
              <a:ext cx="83"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Lst>
          </p:spPr>
          <p:txBody>
            <a:bodyPr lIns="0" tIns="0" rIns="0" bIns="0"/>
            <a:lstStyle/>
            <a:p>
              <a:pPr algn="just" eaLnBrk="0" hangingPunct="0">
                <a:spcBef>
                  <a:spcPct val="0"/>
                </a:spcBef>
              </a:pPr>
              <a:r>
                <a:rPr lang="zh-CN" altLang="en-US" sz="2000">
                  <a:solidFill>
                    <a:schemeClr val="tx2"/>
                  </a:solidFill>
                  <a:latin typeface="宋体" panose="02010600030101010101" pitchFamily="2" charset="-122"/>
                  <a:ea typeface="宋体" panose="02010600030101010101" pitchFamily="2" charset="-122"/>
                </a:rPr>
                <a:t>+</a:t>
              </a:r>
              <a:endParaRPr lang="zh-CN" altLang="en-US" sz="2000">
                <a:solidFill>
                  <a:schemeClr val="tx2"/>
                </a:solidFill>
                <a:latin typeface="Times New Roman" panose="02020603050405020304" pitchFamily="18" charset="0"/>
                <a:ea typeface="宋体" panose="02010600030101010101" pitchFamily="2" charset="-122"/>
              </a:endParaRPr>
            </a:p>
          </p:txBody>
        </p:sp>
        <p:sp>
          <p:nvSpPr>
            <p:cNvPr id="2270334" name="Text Box 126"/>
            <p:cNvSpPr txBox="1">
              <a:spLocks noChangeArrowheads="1"/>
            </p:cNvSpPr>
            <p:nvPr/>
          </p:nvSpPr>
          <p:spPr bwMode="auto">
            <a:xfrm>
              <a:off x="1583" y="2850"/>
              <a:ext cx="217"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Lst>
          </p:spPr>
          <p:txBody>
            <a:bodyPr lIns="0" tIns="0" rIns="0" bIns="0"/>
            <a:lstStyle/>
            <a:p>
              <a:pPr algn="just" eaLnBrk="0" hangingPunct="0">
                <a:spcBef>
                  <a:spcPct val="0"/>
                </a:spcBef>
              </a:pPr>
              <a:r>
                <a:rPr lang="en-US" altLang="zh-CN" sz="2000">
                  <a:solidFill>
                    <a:schemeClr val="tx2"/>
                  </a:solidFill>
                  <a:latin typeface="Times New Roman" panose="02020603050405020304" pitchFamily="18" charset="0"/>
                  <a:ea typeface="宋体" panose="02010600030101010101" pitchFamily="2" charset="-122"/>
                </a:rPr>
                <a:t>N1</a:t>
              </a:r>
            </a:p>
          </p:txBody>
        </p:sp>
        <p:sp>
          <p:nvSpPr>
            <p:cNvPr id="2270335" name="AutoShape 127"/>
            <p:cNvSpPr>
              <a:spLocks noChangeArrowheads="1"/>
            </p:cNvSpPr>
            <p:nvPr/>
          </p:nvSpPr>
          <p:spPr bwMode="auto">
            <a:xfrm rot="5400000">
              <a:off x="3737" y="2524"/>
              <a:ext cx="120" cy="91"/>
            </a:xfrm>
            <a:prstGeom prst="triangle">
              <a:avLst>
                <a:gd name="adj" fmla="val 50000"/>
              </a:avLst>
            </a:prstGeom>
            <a:noFill/>
            <a:ln w="9525">
              <a:solidFill>
                <a:srgbClr val="0066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36" name="Line 128"/>
            <p:cNvSpPr>
              <a:spLocks noChangeShapeType="1"/>
            </p:cNvSpPr>
            <p:nvPr/>
          </p:nvSpPr>
          <p:spPr bwMode="auto">
            <a:xfrm>
              <a:off x="3660" y="2462"/>
              <a:ext cx="328"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337" name="Line 129"/>
            <p:cNvSpPr>
              <a:spLocks noChangeShapeType="1"/>
            </p:cNvSpPr>
            <p:nvPr/>
          </p:nvSpPr>
          <p:spPr bwMode="auto">
            <a:xfrm rot="5400000">
              <a:off x="3690" y="2761"/>
              <a:ext cx="596"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338" name="Line 130"/>
            <p:cNvSpPr>
              <a:spLocks noChangeShapeType="1"/>
            </p:cNvSpPr>
            <p:nvPr/>
          </p:nvSpPr>
          <p:spPr bwMode="auto">
            <a:xfrm>
              <a:off x="3660" y="3059"/>
              <a:ext cx="328"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339" name="Line 131"/>
            <p:cNvSpPr>
              <a:spLocks noChangeShapeType="1"/>
            </p:cNvSpPr>
            <p:nvPr/>
          </p:nvSpPr>
          <p:spPr bwMode="auto">
            <a:xfrm rot="5400000">
              <a:off x="3362" y="2761"/>
              <a:ext cx="596"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340" name="Text Box 132"/>
            <p:cNvSpPr txBox="1">
              <a:spLocks noChangeArrowheads="1"/>
            </p:cNvSpPr>
            <p:nvPr/>
          </p:nvSpPr>
          <p:spPr bwMode="auto">
            <a:xfrm>
              <a:off x="3844" y="2479"/>
              <a:ext cx="1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Lst>
          </p:spPr>
          <p:txBody>
            <a:bodyPr lIns="0" tIns="0" rIns="0" bIns="0"/>
            <a:lstStyle/>
            <a:p>
              <a:pPr algn="just" eaLnBrk="0" hangingPunct="0">
                <a:spcBef>
                  <a:spcPct val="0"/>
                </a:spcBef>
              </a:pPr>
              <a:r>
                <a:rPr lang="zh-CN" altLang="en-US" sz="2000">
                  <a:solidFill>
                    <a:schemeClr val="tx2"/>
                  </a:solidFill>
                  <a:latin typeface="宋体" panose="02010600030101010101" pitchFamily="2" charset="-122"/>
                  <a:ea typeface="宋体" panose="02010600030101010101" pitchFamily="2" charset="-122"/>
                </a:rPr>
                <a:t>∞</a:t>
              </a:r>
              <a:endParaRPr lang="zh-CN" altLang="en-US" sz="2000">
                <a:solidFill>
                  <a:schemeClr val="tx2"/>
                </a:solidFill>
                <a:latin typeface="Times New Roman" panose="02020603050405020304" pitchFamily="18" charset="0"/>
                <a:ea typeface="宋体" panose="02010600030101010101" pitchFamily="2" charset="-122"/>
              </a:endParaRPr>
            </a:p>
          </p:txBody>
        </p:sp>
        <p:sp>
          <p:nvSpPr>
            <p:cNvPr id="2270341" name="Line 133"/>
            <p:cNvSpPr>
              <a:spLocks noChangeShapeType="1"/>
            </p:cNvSpPr>
            <p:nvPr/>
          </p:nvSpPr>
          <p:spPr bwMode="auto">
            <a:xfrm>
              <a:off x="3521" y="2922"/>
              <a:ext cx="139"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342" name="Line 134"/>
            <p:cNvSpPr>
              <a:spLocks noChangeShapeType="1"/>
            </p:cNvSpPr>
            <p:nvPr/>
          </p:nvSpPr>
          <p:spPr bwMode="auto">
            <a:xfrm>
              <a:off x="3984" y="2820"/>
              <a:ext cx="336"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343" name="Text Box 135"/>
            <p:cNvSpPr txBox="1">
              <a:spLocks noChangeArrowheads="1"/>
            </p:cNvSpPr>
            <p:nvPr/>
          </p:nvSpPr>
          <p:spPr bwMode="auto">
            <a:xfrm>
              <a:off x="3695" y="2603"/>
              <a:ext cx="9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Lst>
          </p:spPr>
          <p:txBody>
            <a:bodyPr lIns="0" tIns="0" rIns="0" bIns="0"/>
            <a:lstStyle/>
            <a:p>
              <a:pPr algn="just" eaLnBrk="0" hangingPunct="0">
                <a:spcBef>
                  <a:spcPct val="0"/>
                </a:spcBef>
              </a:pPr>
              <a:r>
                <a:rPr lang="zh-CN" altLang="en-US" sz="2000">
                  <a:solidFill>
                    <a:schemeClr val="tx2"/>
                  </a:solidFill>
                  <a:latin typeface="宋体" panose="02010600030101010101" pitchFamily="2" charset="-122"/>
                  <a:ea typeface="宋体" panose="02010600030101010101" pitchFamily="2" charset="-122"/>
                </a:rPr>
                <a:t>-</a:t>
              </a:r>
              <a:endParaRPr lang="zh-CN" altLang="en-US" sz="2000">
                <a:solidFill>
                  <a:schemeClr val="tx2"/>
                </a:solidFill>
                <a:latin typeface="Times New Roman" panose="02020603050405020304" pitchFamily="18" charset="0"/>
                <a:ea typeface="宋体" panose="02010600030101010101" pitchFamily="2" charset="-122"/>
              </a:endParaRPr>
            </a:p>
          </p:txBody>
        </p:sp>
        <p:sp>
          <p:nvSpPr>
            <p:cNvPr id="2270344" name="Text Box 136"/>
            <p:cNvSpPr txBox="1">
              <a:spLocks noChangeArrowheads="1"/>
            </p:cNvSpPr>
            <p:nvPr/>
          </p:nvSpPr>
          <p:spPr bwMode="auto">
            <a:xfrm>
              <a:off x="3696" y="2847"/>
              <a:ext cx="75"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Lst>
          </p:spPr>
          <p:txBody>
            <a:bodyPr lIns="0" tIns="0" rIns="0" bIns="0"/>
            <a:lstStyle/>
            <a:p>
              <a:pPr algn="just" eaLnBrk="0" hangingPunct="0">
                <a:spcBef>
                  <a:spcPct val="0"/>
                </a:spcBef>
              </a:pPr>
              <a:r>
                <a:rPr lang="zh-CN" altLang="en-US" sz="2000">
                  <a:solidFill>
                    <a:schemeClr val="tx2"/>
                  </a:solidFill>
                  <a:latin typeface="宋体" panose="02010600030101010101" pitchFamily="2" charset="-122"/>
                  <a:ea typeface="宋体" panose="02010600030101010101" pitchFamily="2" charset="-122"/>
                </a:rPr>
                <a:t>+</a:t>
              </a:r>
              <a:endParaRPr lang="zh-CN" altLang="en-US" sz="2000">
                <a:solidFill>
                  <a:schemeClr val="tx2"/>
                </a:solidFill>
                <a:latin typeface="Times New Roman" panose="02020603050405020304" pitchFamily="18" charset="0"/>
                <a:ea typeface="宋体" panose="02010600030101010101" pitchFamily="2" charset="-122"/>
              </a:endParaRPr>
            </a:p>
          </p:txBody>
        </p:sp>
        <p:sp>
          <p:nvSpPr>
            <p:cNvPr id="2270345" name="Text Box 137"/>
            <p:cNvSpPr txBox="1">
              <a:spLocks noChangeArrowheads="1"/>
            </p:cNvSpPr>
            <p:nvPr/>
          </p:nvSpPr>
          <p:spPr bwMode="auto">
            <a:xfrm>
              <a:off x="3909" y="2723"/>
              <a:ext cx="83"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6600"/>
                  </a:solidFill>
                  <a:miter lim="800000"/>
                  <a:headEnd/>
                  <a:tailEnd/>
                </a14:hiddenLine>
              </a:ext>
            </a:extLst>
          </p:spPr>
          <p:txBody>
            <a:bodyPr lIns="0" tIns="0" rIns="0" bIns="0"/>
            <a:lstStyle/>
            <a:p>
              <a:pPr algn="just" eaLnBrk="0" hangingPunct="0">
                <a:spcBef>
                  <a:spcPct val="0"/>
                </a:spcBef>
              </a:pPr>
              <a:r>
                <a:rPr lang="zh-CN" altLang="en-US" sz="2000">
                  <a:solidFill>
                    <a:schemeClr val="tx2"/>
                  </a:solidFill>
                  <a:latin typeface="宋体" panose="02010600030101010101" pitchFamily="2" charset="-122"/>
                  <a:ea typeface="宋体" panose="02010600030101010101" pitchFamily="2" charset="-122"/>
                </a:rPr>
                <a:t>+</a:t>
              </a:r>
              <a:endParaRPr lang="zh-CN" altLang="en-US" sz="2000">
                <a:solidFill>
                  <a:schemeClr val="tx2"/>
                </a:solidFill>
                <a:latin typeface="Times New Roman" panose="02020603050405020304" pitchFamily="18" charset="0"/>
                <a:ea typeface="宋体" panose="02010600030101010101" pitchFamily="2" charset="-122"/>
              </a:endParaRPr>
            </a:p>
          </p:txBody>
        </p:sp>
        <p:sp>
          <p:nvSpPr>
            <p:cNvPr id="2270346" name="Text Box 138"/>
            <p:cNvSpPr txBox="1">
              <a:spLocks noChangeArrowheads="1"/>
            </p:cNvSpPr>
            <p:nvPr/>
          </p:nvSpPr>
          <p:spPr bwMode="auto">
            <a:xfrm>
              <a:off x="3792" y="2850"/>
              <a:ext cx="216" cy="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33"/>
                  </a:solidFill>
                  <a:miter lim="800000"/>
                  <a:headEnd/>
                  <a:tailEnd/>
                </a14:hiddenLine>
              </a:ext>
            </a:extLst>
          </p:spPr>
          <p:txBody>
            <a:bodyPr lIns="0" tIns="0" rIns="0" bIns="0"/>
            <a:lstStyle/>
            <a:p>
              <a:pPr algn="just" eaLnBrk="0" hangingPunct="0">
                <a:spcBef>
                  <a:spcPct val="0"/>
                </a:spcBef>
              </a:pPr>
              <a:r>
                <a:rPr lang="en-US" altLang="zh-CN" sz="2000">
                  <a:solidFill>
                    <a:schemeClr val="tx2"/>
                  </a:solidFill>
                  <a:latin typeface="Times New Roman" panose="02020603050405020304" pitchFamily="18" charset="0"/>
                  <a:ea typeface="宋体" panose="02010600030101010101" pitchFamily="2" charset="-122"/>
                </a:rPr>
                <a:t>N2</a:t>
              </a:r>
            </a:p>
          </p:txBody>
        </p:sp>
        <p:sp>
          <p:nvSpPr>
            <p:cNvPr id="2270347" name="Line 139"/>
            <p:cNvSpPr>
              <a:spLocks noChangeShapeType="1"/>
            </p:cNvSpPr>
            <p:nvPr/>
          </p:nvSpPr>
          <p:spPr bwMode="auto">
            <a:xfrm rot="10800000">
              <a:off x="2407" y="2642"/>
              <a:ext cx="242"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348" name="Line 140"/>
            <p:cNvSpPr>
              <a:spLocks noChangeShapeType="1"/>
            </p:cNvSpPr>
            <p:nvPr/>
          </p:nvSpPr>
          <p:spPr bwMode="auto">
            <a:xfrm rot="10800000">
              <a:off x="2407" y="2951"/>
              <a:ext cx="240"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70349" name="Group 141"/>
            <p:cNvGrpSpPr>
              <a:grpSpLocks/>
            </p:cNvGrpSpPr>
            <p:nvPr/>
          </p:nvGrpSpPr>
          <p:grpSpPr bwMode="auto">
            <a:xfrm flipV="1">
              <a:off x="2647" y="2643"/>
              <a:ext cx="33" cy="77"/>
              <a:chOff x="3653" y="4688"/>
              <a:chExt cx="72" cy="144"/>
            </a:xfrm>
          </p:grpSpPr>
          <p:sp>
            <p:nvSpPr>
              <p:cNvPr id="2270350" name="Arc 142"/>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51" name="Arc 143"/>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352" name="Group 144"/>
            <p:cNvGrpSpPr>
              <a:grpSpLocks/>
            </p:cNvGrpSpPr>
            <p:nvPr/>
          </p:nvGrpSpPr>
          <p:grpSpPr bwMode="auto">
            <a:xfrm flipV="1">
              <a:off x="2647" y="2720"/>
              <a:ext cx="33" cy="77"/>
              <a:chOff x="3653" y="4688"/>
              <a:chExt cx="72" cy="144"/>
            </a:xfrm>
          </p:grpSpPr>
          <p:sp>
            <p:nvSpPr>
              <p:cNvPr id="2270353" name="Arc 145"/>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54" name="Arc 146"/>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355" name="Group 147"/>
            <p:cNvGrpSpPr>
              <a:grpSpLocks/>
            </p:cNvGrpSpPr>
            <p:nvPr/>
          </p:nvGrpSpPr>
          <p:grpSpPr bwMode="auto">
            <a:xfrm flipV="1">
              <a:off x="2648" y="2797"/>
              <a:ext cx="32" cy="77"/>
              <a:chOff x="3653" y="4688"/>
              <a:chExt cx="72" cy="144"/>
            </a:xfrm>
          </p:grpSpPr>
          <p:sp>
            <p:nvSpPr>
              <p:cNvPr id="2270356" name="Arc 148"/>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57" name="Arc 149"/>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358" name="Group 150"/>
            <p:cNvGrpSpPr>
              <a:grpSpLocks/>
            </p:cNvGrpSpPr>
            <p:nvPr/>
          </p:nvGrpSpPr>
          <p:grpSpPr bwMode="auto">
            <a:xfrm flipV="1">
              <a:off x="2649" y="2874"/>
              <a:ext cx="32" cy="77"/>
              <a:chOff x="3653" y="4688"/>
              <a:chExt cx="72" cy="144"/>
            </a:xfrm>
          </p:grpSpPr>
          <p:sp>
            <p:nvSpPr>
              <p:cNvPr id="2270359" name="Arc 151"/>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60" name="Arc 152"/>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70361" name="Line 153"/>
            <p:cNvSpPr>
              <a:spLocks noChangeShapeType="1"/>
            </p:cNvSpPr>
            <p:nvPr/>
          </p:nvSpPr>
          <p:spPr bwMode="auto">
            <a:xfrm>
              <a:off x="2773" y="2951"/>
              <a:ext cx="123"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362" name="Line 154"/>
            <p:cNvSpPr>
              <a:spLocks noChangeShapeType="1"/>
            </p:cNvSpPr>
            <p:nvPr/>
          </p:nvSpPr>
          <p:spPr bwMode="auto">
            <a:xfrm flipV="1">
              <a:off x="2773" y="2643"/>
              <a:ext cx="124" cy="3"/>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70363" name="Group 155"/>
            <p:cNvGrpSpPr>
              <a:grpSpLocks/>
            </p:cNvGrpSpPr>
            <p:nvPr/>
          </p:nvGrpSpPr>
          <p:grpSpPr bwMode="auto">
            <a:xfrm rot="10800000" flipV="1">
              <a:off x="2759" y="2874"/>
              <a:ext cx="32" cy="77"/>
              <a:chOff x="3653" y="4688"/>
              <a:chExt cx="72" cy="144"/>
            </a:xfrm>
          </p:grpSpPr>
          <p:sp>
            <p:nvSpPr>
              <p:cNvPr id="2270364" name="Arc 156"/>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65" name="Arc 157"/>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366" name="Group 158"/>
            <p:cNvGrpSpPr>
              <a:grpSpLocks/>
            </p:cNvGrpSpPr>
            <p:nvPr/>
          </p:nvGrpSpPr>
          <p:grpSpPr bwMode="auto">
            <a:xfrm rot="10800000" flipV="1">
              <a:off x="2759" y="2797"/>
              <a:ext cx="32" cy="77"/>
              <a:chOff x="3653" y="4688"/>
              <a:chExt cx="72" cy="144"/>
            </a:xfrm>
          </p:grpSpPr>
          <p:sp>
            <p:nvSpPr>
              <p:cNvPr id="2270367" name="Arc 159"/>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68" name="Arc 160"/>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369" name="Group 161"/>
            <p:cNvGrpSpPr>
              <a:grpSpLocks/>
            </p:cNvGrpSpPr>
            <p:nvPr/>
          </p:nvGrpSpPr>
          <p:grpSpPr bwMode="auto">
            <a:xfrm rot="10800000" flipV="1">
              <a:off x="2759" y="2720"/>
              <a:ext cx="32" cy="77"/>
              <a:chOff x="3653" y="4688"/>
              <a:chExt cx="72" cy="144"/>
            </a:xfrm>
          </p:grpSpPr>
          <p:sp>
            <p:nvSpPr>
              <p:cNvPr id="2270370" name="Arc 162"/>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71" name="Arc 163"/>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372" name="Group 164"/>
            <p:cNvGrpSpPr>
              <a:grpSpLocks/>
            </p:cNvGrpSpPr>
            <p:nvPr/>
          </p:nvGrpSpPr>
          <p:grpSpPr bwMode="auto">
            <a:xfrm rot="10800000" flipV="1">
              <a:off x="2757" y="2643"/>
              <a:ext cx="33" cy="77"/>
              <a:chOff x="3653" y="4688"/>
              <a:chExt cx="72" cy="144"/>
            </a:xfrm>
          </p:grpSpPr>
          <p:sp>
            <p:nvSpPr>
              <p:cNvPr id="2270373" name="Arc 165"/>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74" name="Arc 166"/>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70375" name="Line 167"/>
            <p:cNvSpPr>
              <a:spLocks noChangeShapeType="1"/>
            </p:cNvSpPr>
            <p:nvPr/>
          </p:nvSpPr>
          <p:spPr bwMode="auto">
            <a:xfrm rot="10800000">
              <a:off x="2530" y="3283"/>
              <a:ext cx="117"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376" name="Line 168"/>
            <p:cNvSpPr>
              <a:spLocks noChangeShapeType="1"/>
            </p:cNvSpPr>
            <p:nvPr/>
          </p:nvSpPr>
          <p:spPr bwMode="auto">
            <a:xfrm rot="10800000">
              <a:off x="2529" y="3590"/>
              <a:ext cx="117"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70377" name="Group 169"/>
            <p:cNvGrpSpPr>
              <a:grpSpLocks/>
            </p:cNvGrpSpPr>
            <p:nvPr/>
          </p:nvGrpSpPr>
          <p:grpSpPr bwMode="auto">
            <a:xfrm flipV="1">
              <a:off x="2646" y="3282"/>
              <a:ext cx="32" cy="77"/>
              <a:chOff x="3653" y="4688"/>
              <a:chExt cx="72" cy="144"/>
            </a:xfrm>
          </p:grpSpPr>
          <p:sp>
            <p:nvSpPr>
              <p:cNvPr id="2270378" name="Arc 170"/>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79" name="Arc 171"/>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380" name="Group 172"/>
            <p:cNvGrpSpPr>
              <a:grpSpLocks/>
            </p:cNvGrpSpPr>
            <p:nvPr/>
          </p:nvGrpSpPr>
          <p:grpSpPr bwMode="auto">
            <a:xfrm flipV="1">
              <a:off x="2646" y="3359"/>
              <a:ext cx="32" cy="77"/>
              <a:chOff x="3653" y="4688"/>
              <a:chExt cx="72" cy="144"/>
            </a:xfrm>
          </p:grpSpPr>
          <p:sp>
            <p:nvSpPr>
              <p:cNvPr id="2270381" name="Arc 173"/>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82" name="Arc 174"/>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383" name="Group 175"/>
            <p:cNvGrpSpPr>
              <a:grpSpLocks/>
            </p:cNvGrpSpPr>
            <p:nvPr/>
          </p:nvGrpSpPr>
          <p:grpSpPr bwMode="auto">
            <a:xfrm flipV="1">
              <a:off x="2646" y="3436"/>
              <a:ext cx="33" cy="77"/>
              <a:chOff x="3653" y="4688"/>
              <a:chExt cx="72" cy="144"/>
            </a:xfrm>
          </p:grpSpPr>
          <p:sp>
            <p:nvSpPr>
              <p:cNvPr id="2270384" name="Arc 176"/>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85" name="Arc 177"/>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386" name="Group 178"/>
            <p:cNvGrpSpPr>
              <a:grpSpLocks/>
            </p:cNvGrpSpPr>
            <p:nvPr/>
          </p:nvGrpSpPr>
          <p:grpSpPr bwMode="auto">
            <a:xfrm flipV="1">
              <a:off x="2648" y="3513"/>
              <a:ext cx="32" cy="77"/>
              <a:chOff x="3653" y="4688"/>
              <a:chExt cx="72" cy="144"/>
            </a:xfrm>
          </p:grpSpPr>
          <p:sp>
            <p:nvSpPr>
              <p:cNvPr id="2270387" name="Arc 179"/>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88" name="Arc 180"/>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70389" name="Line 181"/>
            <p:cNvSpPr>
              <a:spLocks noChangeShapeType="1"/>
            </p:cNvSpPr>
            <p:nvPr/>
          </p:nvSpPr>
          <p:spPr bwMode="auto">
            <a:xfrm>
              <a:off x="2790" y="3590"/>
              <a:ext cx="124"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0390" name="Line 182"/>
            <p:cNvSpPr>
              <a:spLocks noChangeShapeType="1"/>
            </p:cNvSpPr>
            <p:nvPr/>
          </p:nvSpPr>
          <p:spPr bwMode="auto">
            <a:xfrm flipV="1">
              <a:off x="2790" y="3284"/>
              <a:ext cx="125"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70391" name="Group 183"/>
            <p:cNvGrpSpPr>
              <a:grpSpLocks/>
            </p:cNvGrpSpPr>
            <p:nvPr/>
          </p:nvGrpSpPr>
          <p:grpSpPr bwMode="auto">
            <a:xfrm rot="10800000" flipV="1">
              <a:off x="2758" y="3513"/>
              <a:ext cx="32" cy="77"/>
              <a:chOff x="3653" y="4688"/>
              <a:chExt cx="72" cy="144"/>
            </a:xfrm>
          </p:grpSpPr>
          <p:sp>
            <p:nvSpPr>
              <p:cNvPr id="2270392" name="Arc 184"/>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93" name="Arc 185"/>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394" name="Group 186"/>
            <p:cNvGrpSpPr>
              <a:grpSpLocks/>
            </p:cNvGrpSpPr>
            <p:nvPr/>
          </p:nvGrpSpPr>
          <p:grpSpPr bwMode="auto">
            <a:xfrm rot="10800000" flipV="1">
              <a:off x="2758" y="3436"/>
              <a:ext cx="32" cy="77"/>
              <a:chOff x="3653" y="4688"/>
              <a:chExt cx="72" cy="144"/>
            </a:xfrm>
          </p:grpSpPr>
          <p:sp>
            <p:nvSpPr>
              <p:cNvPr id="2270395" name="Arc 187"/>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96" name="Arc 188"/>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397" name="Group 189"/>
            <p:cNvGrpSpPr>
              <a:grpSpLocks/>
            </p:cNvGrpSpPr>
            <p:nvPr/>
          </p:nvGrpSpPr>
          <p:grpSpPr bwMode="auto">
            <a:xfrm rot="10800000" flipV="1">
              <a:off x="2757" y="3359"/>
              <a:ext cx="33" cy="77"/>
              <a:chOff x="3653" y="4688"/>
              <a:chExt cx="72" cy="144"/>
            </a:xfrm>
          </p:grpSpPr>
          <p:sp>
            <p:nvSpPr>
              <p:cNvPr id="2270398" name="Arc 190"/>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399" name="Arc 191"/>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400" name="Group 192"/>
            <p:cNvGrpSpPr>
              <a:grpSpLocks/>
            </p:cNvGrpSpPr>
            <p:nvPr/>
          </p:nvGrpSpPr>
          <p:grpSpPr bwMode="auto">
            <a:xfrm rot="10800000" flipV="1">
              <a:off x="2756" y="3282"/>
              <a:ext cx="32" cy="77"/>
              <a:chOff x="3653" y="4688"/>
              <a:chExt cx="72" cy="144"/>
            </a:xfrm>
          </p:grpSpPr>
          <p:sp>
            <p:nvSpPr>
              <p:cNvPr id="2270401" name="Arc 193"/>
              <p:cNvSpPr>
                <a:spLocks/>
              </p:cNvSpPr>
              <p:nvPr/>
            </p:nvSpPr>
            <p:spPr bwMode="auto">
              <a:xfrm>
                <a:off x="3653" y="4688"/>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02" name="Arc 194"/>
              <p:cNvSpPr>
                <a:spLocks/>
              </p:cNvSpPr>
              <p:nvPr/>
            </p:nvSpPr>
            <p:spPr bwMode="auto">
              <a:xfrm flipV="1">
                <a:off x="3653" y="4760"/>
                <a:ext cx="72" cy="7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70403" name="Oval 195"/>
            <p:cNvSpPr>
              <a:spLocks noChangeArrowheads="1"/>
            </p:cNvSpPr>
            <p:nvPr/>
          </p:nvSpPr>
          <p:spPr bwMode="auto">
            <a:xfrm>
              <a:off x="4304" y="3191"/>
              <a:ext cx="41" cy="4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270404" name="Group 196"/>
            <p:cNvGrpSpPr>
              <a:grpSpLocks/>
            </p:cNvGrpSpPr>
            <p:nvPr/>
          </p:nvGrpSpPr>
          <p:grpSpPr bwMode="auto">
            <a:xfrm>
              <a:off x="3725" y="3378"/>
              <a:ext cx="27" cy="41"/>
              <a:chOff x="3962" y="12982"/>
              <a:chExt cx="102" cy="106"/>
            </a:xfrm>
          </p:grpSpPr>
          <p:sp>
            <p:nvSpPr>
              <p:cNvPr id="2270405" name="Oval 197"/>
              <p:cNvSpPr>
                <a:spLocks noChangeArrowheads="1"/>
              </p:cNvSpPr>
              <p:nvPr/>
            </p:nvSpPr>
            <p:spPr bwMode="auto">
              <a:xfrm>
                <a:off x="3962" y="12982"/>
                <a:ext cx="102" cy="10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06" name="Oval 198"/>
              <p:cNvSpPr>
                <a:spLocks noChangeArrowheads="1"/>
              </p:cNvSpPr>
              <p:nvPr/>
            </p:nvSpPr>
            <p:spPr bwMode="auto">
              <a:xfrm>
                <a:off x="3988" y="13002"/>
                <a:ext cx="51" cy="62"/>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07" name="Oval 199"/>
              <p:cNvSpPr>
                <a:spLocks noChangeArrowheads="1"/>
              </p:cNvSpPr>
              <p:nvPr/>
            </p:nvSpPr>
            <p:spPr bwMode="auto">
              <a:xfrm>
                <a:off x="4001" y="13026"/>
                <a:ext cx="20" cy="14"/>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408" name="Group 200"/>
            <p:cNvGrpSpPr>
              <a:grpSpLocks/>
            </p:cNvGrpSpPr>
            <p:nvPr/>
          </p:nvGrpSpPr>
          <p:grpSpPr bwMode="auto">
            <a:xfrm>
              <a:off x="1773" y="3570"/>
              <a:ext cx="27" cy="40"/>
              <a:chOff x="3962" y="12982"/>
              <a:chExt cx="102" cy="106"/>
            </a:xfrm>
          </p:grpSpPr>
          <p:sp>
            <p:nvSpPr>
              <p:cNvPr id="2270409" name="Oval 201"/>
              <p:cNvSpPr>
                <a:spLocks noChangeArrowheads="1"/>
              </p:cNvSpPr>
              <p:nvPr/>
            </p:nvSpPr>
            <p:spPr bwMode="auto">
              <a:xfrm>
                <a:off x="3962" y="12982"/>
                <a:ext cx="102" cy="10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10" name="Oval 202"/>
              <p:cNvSpPr>
                <a:spLocks noChangeArrowheads="1"/>
              </p:cNvSpPr>
              <p:nvPr/>
            </p:nvSpPr>
            <p:spPr bwMode="auto">
              <a:xfrm>
                <a:off x="3988" y="13002"/>
                <a:ext cx="51" cy="62"/>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11" name="Oval 203"/>
              <p:cNvSpPr>
                <a:spLocks noChangeArrowheads="1"/>
              </p:cNvSpPr>
              <p:nvPr/>
            </p:nvSpPr>
            <p:spPr bwMode="auto">
              <a:xfrm>
                <a:off x="4001" y="13026"/>
                <a:ext cx="20" cy="14"/>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412" name="Group 204"/>
            <p:cNvGrpSpPr>
              <a:grpSpLocks/>
            </p:cNvGrpSpPr>
            <p:nvPr/>
          </p:nvGrpSpPr>
          <p:grpSpPr bwMode="auto">
            <a:xfrm>
              <a:off x="1773" y="3418"/>
              <a:ext cx="27" cy="41"/>
              <a:chOff x="3962" y="12982"/>
              <a:chExt cx="102" cy="106"/>
            </a:xfrm>
          </p:grpSpPr>
          <p:sp>
            <p:nvSpPr>
              <p:cNvPr id="2270413" name="Oval 205"/>
              <p:cNvSpPr>
                <a:spLocks noChangeArrowheads="1"/>
              </p:cNvSpPr>
              <p:nvPr/>
            </p:nvSpPr>
            <p:spPr bwMode="auto">
              <a:xfrm>
                <a:off x="3962" y="12982"/>
                <a:ext cx="102" cy="10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14" name="Oval 206"/>
              <p:cNvSpPr>
                <a:spLocks noChangeArrowheads="1"/>
              </p:cNvSpPr>
              <p:nvPr/>
            </p:nvSpPr>
            <p:spPr bwMode="auto">
              <a:xfrm>
                <a:off x="3988" y="13002"/>
                <a:ext cx="51" cy="62"/>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15" name="Oval 207"/>
              <p:cNvSpPr>
                <a:spLocks noChangeArrowheads="1"/>
              </p:cNvSpPr>
              <p:nvPr/>
            </p:nvSpPr>
            <p:spPr bwMode="auto">
              <a:xfrm>
                <a:off x="4001" y="13026"/>
                <a:ext cx="20" cy="14"/>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416" name="Group 208"/>
            <p:cNvGrpSpPr>
              <a:grpSpLocks/>
            </p:cNvGrpSpPr>
            <p:nvPr/>
          </p:nvGrpSpPr>
          <p:grpSpPr bwMode="auto">
            <a:xfrm>
              <a:off x="1773" y="3256"/>
              <a:ext cx="27" cy="40"/>
              <a:chOff x="3962" y="12982"/>
              <a:chExt cx="102" cy="106"/>
            </a:xfrm>
          </p:grpSpPr>
          <p:sp>
            <p:nvSpPr>
              <p:cNvPr id="2270417" name="Oval 209"/>
              <p:cNvSpPr>
                <a:spLocks noChangeArrowheads="1"/>
              </p:cNvSpPr>
              <p:nvPr/>
            </p:nvSpPr>
            <p:spPr bwMode="auto">
              <a:xfrm>
                <a:off x="3962" y="12982"/>
                <a:ext cx="102" cy="10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18" name="Oval 210"/>
              <p:cNvSpPr>
                <a:spLocks noChangeArrowheads="1"/>
              </p:cNvSpPr>
              <p:nvPr/>
            </p:nvSpPr>
            <p:spPr bwMode="auto">
              <a:xfrm>
                <a:off x="3988" y="13002"/>
                <a:ext cx="51" cy="62"/>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19" name="Oval 211"/>
              <p:cNvSpPr>
                <a:spLocks noChangeArrowheads="1"/>
              </p:cNvSpPr>
              <p:nvPr/>
            </p:nvSpPr>
            <p:spPr bwMode="auto">
              <a:xfrm>
                <a:off x="4001" y="13026"/>
                <a:ext cx="20" cy="14"/>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420" name="Group 212"/>
            <p:cNvGrpSpPr>
              <a:grpSpLocks/>
            </p:cNvGrpSpPr>
            <p:nvPr/>
          </p:nvGrpSpPr>
          <p:grpSpPr bwMode="auto">
            <a:xfrm>
              <a:off x="3559" y="2667"/>
              <a:ext cx="27" cy="41"/>
              <a:chOff x="3962" y="12982"/>
              <a:chExt cx="102" cy="106"/>
            </a:xfrm>
          </p:grpSpPr>
          <p:sp>
            <p:nvSpPr>
              <p:cNvPr id="2270421" name="Oval 213"/>
              <p:cNvSpPr>
                <a:spLocks noChangeArrowheads="1"/>
              </p:cNvSpPr>
              <p:nvPr/>
            </p:nvSpPr>
            <p:spPr bwMode="auto">
              <a:xfrm>
                <a:off x="3962" y="12982"/>
                <a:ext cx="102" cy="10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22" name="Oval 214"/>
              <p:cNvSpPr>
                <a:spLocks noChangeArrowheads="1"/>
              </p:cNvSpPr>
              <p:nvPr/>
            </p:nvSpPr>
            <p:spPr bwMode="auto">
              <a:xfrm>
                <a:off x="3988" y="13002"/>
                <a:ext cx="51" cy="62"/>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23" name="Oval 215"/>
              <p:cNvSpPr>
                <a:spLocks noChangeArrowheads="1"/>
              </p:cNvSpPr>
              <p:nvPr/>
            </p:nvSpPr>
            <p:spPr bwMode="auto">
              <a:xfrm>
                <a:off x="4001" y="13026"/>
                <a:ext cx="20" cy="14"/>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424" name="Group 216"/>
            <p:cNvGrpSpPr>
              <a:grpSpLocks/>
            </p:cNvGrpSpPr>
            <p:nvPr/>
          </p:nvGrpSpPr>
          <p:grpSpPr bwMode="auto">
            <a:xfrm>
              <a:off x="3554" y="2357"/>
              <a:ext cx="28" cy="41"/>
              <a:chOff x="3962" y="12982"/>
              <a:chExt cx="102" cy="106"/>
            </a:xfrm>
          </p:grpSpPr>
          <p:sp>
            <p:nvSpPr>
              <p:cNvPr id="2270425" name="Oval 217"/>
              <p:cNvSpPr>
                <a:spLocks noChangeArrowheads="1"/>
              </p:cNvSpPr>
              <p:nvPr/>
            </p:nvSpPr>
            <p:spPr bwMode="auto">
              <a:xfrm>
                <a:off x="3962" y="12982"/>
                <a:ext cx="102" cy="10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26" name="Oval 218"/>
              <p:cNvSpPr>
                <a:spLocks noChangeArrowheads="1"/>
              </p:cNvSpPr>
              <p:nvPr/>
            </p:nvSpPr>
            <p:spPr bwMode="auto">
              <a:xfrm>
                <a:off x="3988" y="13002"/>
                <a:ext cx="51" cy="62"/>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27" name="Oval 219"/>
              <p:cNvSpPr>
                <a:spLocks noChangeArrowheads="1"/>
              </p:cNvSpPr>
              <p:nvPr/>
            </p:nvSpPr>
            <p:spPr bwMode="auto">
              <a:xfrm>
                <a:off x="4001" y="13026"/>
                <a:ext cx="20" cy="14"/>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428" name="Group 220"/>
            <p:cNvGrpSpPr>
              <a:grpSpLocks/>
            </p:cNvGrpSpPr>
            <p:nvPr/>
          </p:nvGrpSpPr>
          <p:grpSpPr bwMode="auto">
            <a:xfrm>
              <a:off x="3554" y="2911"/>
              <a:ext cx="27" cy="40"/>
              <a:chOff x="3962" y="12982"/>
              <a:chExt cx="102" cy="106"/>
            </a:xfrm>
          </p:grpSpPr>
          <p:sp>
            <p:nvSpPr>
              <p:cNvPr id="2270429" name="Oval 221"/>
              <p:cNvSpPr>
                <a:spLocks noChangeArrowheads="1"/>
              </p:cNvSpPr>
              <p:nvPr/>
            </p:nvSpPr>
            <p:spPr bwMode="auto">
              <a:xfrm>
                <a:off x="3962" y="12982"/>
                <a:ext cx="102" cy="10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30" name="Oval 222"/>
              <p:cNvSpPr>
                <a:spLocks noChangeArrowheads="1"/>
              </p:cNvSpPr>
              <p:nvPr/>
            </p:nvSpPr>
            <p:spPr bwMode="auto">
              <a:xfrm>
                <a:off x="3988" y="13002"/>
                <a:ext cx="51" cy="62"/>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31" name="Oval 223"/>
              <p:cNvSpPr>
                <a:spLocks noChangeArrowheads="1"/>
              </p:cNvSpPr>
              <p:nvPr/>
            </p:nvSpPr>
            <p:spPr bwMode="auto">
              <a:xfrm>
                <a:off x="4001" y="13026"/>
                <a:ext cx="20" cy="14"/>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270432" name="Oval 224"/>
            <p:cNvSpPr>
              <a:spLocks noChangeArrowheads="1"/>
            </p:cNvSpPr>
            <p:nvPr/>
          </p:nvSpPr>
          <p:spPr bwMode="auto">
            <a:xfrm>
              <a:off x="4305" y="2146"/>
              <a:ext cx="40" cy="4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33" name="Oval 225"/>
            <p:cNvSpPr>
              <a:spLocks noChangeArrowheads="1"/>
            </p:cNvSpPr>
            <p:nvPr/>
          </p:nvSpPr>
          <p:spPr bwMode="auto">
            <a:xfrm>
              <a:off x="1099" y="3565"/>
              <a:ext cx="40" cy="4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34" name="Oval 226"/>
            <p:cNvSpPr>
              <a:spLocks noChangeArrowheads="1"/>
            </p:cNvSpPr>
            <p:nvPr/>
          </p:nvSpPr>
          <p:spPr bwMode="auto">
            <a:xfrm>
              <a:off x="1104" y="3416"/>
              <a:ext cx="41" cy="4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35" name="Oval 227"/>
            <p:cNvSpPr>
              <a:spLocks noChangeArrowheads="1"/>
            </p:cNvSpPr>
            <p:nvPr/>
          </p:nvSpPr>
          <p:spPr bwMode="auto">
            <a:xfrm>
              <a:off x="1099" y="2908"/>
              <a:ext cx="40" cy="4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36" name="Oval 228"/>
            <p:cNvSpPr>
              <a:spLocks noChangeArrowheads="1"/>
            </p:cNvSpPr>
            <p:nvPr/>
          </p:nvSpPr>
          <p:spPr bwMode="auto">
            <a:xfrm>
              <a:off x="1104" y="2267"/>
              <a:ext cx="41" cy="45"/>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37" name="Oval 229"/>
            <p:cNvSpPr>
              <a:spLocks noChangeArrowheads="1"/>
            </p:cNvSpPr>
            <p:nvPr/>
          </p:nvSpPr>
          <p:spPr bwMode="auto">
            <a:xfrm>
              <a:off x="1102" y="2176"/>
              <a:ext cx="41" cy="4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38" name="Oval 230"/>
            <p:cNvSpPr>
              <a:spLocks noChangeArrowheads="1"/>
            </p:cNvSpPr>
            <p:nvPr/>
          </p:nvSpPr>
          <p:spPr bwMode="auto">
            <a:xfrm>
              <a:off x="4304" y="2780"/>
              <a:ext cx="41" cy="4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39" name="Oval 231"/>
            <p:cNvSpPr>
              <a:spLocks noChangeArrowheads="1"/>
            </p:cNvSpPr>
            <p:nvPr/>
          </p:nvSpPr>
          <p:spPr bwMode="auto">
            <a:xfrm>
              <a:off x="4305" y="2355"/>
              <a:ext cx="40" cy="4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40" name="Oval 232"/>
            <p:cNvSpPr>
              <a:spLocks noChangeArrowheads="1"/>
            </p:cNvSpPr>
            <p:nvPr/>
          </p:nvSpPr>
          <p:spPr bwMode="auto">
            <a:xfrm>
              <a:off x="1102" y="3251"/>
              <a:ext cx="41" cy="4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41" name="Oval 233"/>
            <p:cNvSpPr>
              <a:spLocks noChangeArrowheads="1"/>
            </p:cNvSpPr>
            <p:nvPr/>
          </p:nvSpPr>
          <p:spPr bwMode="auto">
            <a:xfrm>
              <a:off x="1102" y="2667"/>
              <a:ext cx="41" cy="4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42" name="Oval 234"/>
            <p:cNvSpPr>
              <a:spLocks noChangeArrowheads="1"/>
            </p:cNvSpPr>
            <p:nvPr/>
          </p:nvSpPr>
          <p:spPr bwMode="auto">
            <a:xfrm>
              <a:off x="1104" y="2368"/>
              <a:ext cx="41" cy="4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43" name="Oval 235"/>
            <p:cNvSpPr>
              <a:spLocks noChangeArrowheads="1"/>
            </p:cNvSpPr>
            <p:nvPr/>
          </p:nvSpPr>
          <p:spPr bwMode="auto">
            <a:xfrm>
              <a:off x="1099" y="2082"/>
              <a:ext cx="40" cy="4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44" name="Oval 236"/>
            <p:cNvSpPr>
              <a:spLocks noChangeArrowheads="1"/>
            </p:cNvSpPr>
            <p:nvPr/>
          </p:nvSpPr>
          <p:spPr bwMode="auto">
            <a:xfrm>
              <a:off x="4305" y="3566"/>
              <a:ext cx="40" cy="4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45" name="Oval 237"/>
            <p:cNvSpPr>
              <a:spLocks noChangeArrowheads="1"/>
            </p:cNvSpPr>
            <p:nvPr/>
          </p:nvSpPr>
          <p:spPr bwMode="auto">
            <a:xfrm>
              <a:off x="4305" y="3387"/>
              <a:ext cx="40" cy="4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46" name="Oval 238"/>
            <p:cNvSpPr>
              <a:spLocks noChangeArrowheads="1"/>
            </p:cNvSpPr>
            <p:nvPr/>
          </p:nvSpPr>
          <p:spPr bwMode="auto">
            <a:xfrm>
              <a:off x="4304" y="3289"/>
              <a:ext cx="41" cy="4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270447" name="Group 239"/>
            <p:cNvGrpSpPr>
              <a:grpSpLocks/>
            </p:cNvGrpSpPr>
            <p:nvPr/>
          </p:nvGrpSpPr>
          <p:grpSpPr bwMode="auto">
            <a:xfrm>
              <a:off x="1519" y="3574"/>
              <a:ext cx="27" cy="41"/>
              <a:chOff x="3962" y="12982"/>
              <a:chExt cx="102" cy="106"/>
            </a:xfrm>
          </p:grpSpPr>
          <p:sp>
            <p:nvSpPr>
              <p:cNvPr id="2270448" name="Oval 240"/>
              <p:cNvSpPr>
                <a:spLocks noChangeArrowheads="1"/>
              </p:cNvSpPr>
              <p:nvPr/>
            </p:nvSpPr>
            <p:spPr bwMode="auto">
              <a:xfrm>
                <a:off x="3962" y="12982"/>
                <a:ext cx="102" cy="10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49" name="Oval 241"/>
              <p:cNvSpPr>
                <a:spLocks noChangeArrowheads="1"/>
              </p:cNvSpPr>
              <p:nvPr/>
            </p:nvSpPr>
            <p:spPr bwMode="auto">
              <a:xfrm>
                <a:off x="3988" y="13002"/>
                <a:ext cx="51" cy="62"/>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50" name="Oval 242"/>
              <p:cNvSpPr>
                <a:spLocks noChangeArrowheads="1"/>
              </p:cNvSpPr>
              <p:nvPr/>
            </p:nvSpPr>
            <p:spPr bwMode="auto">
              <a:xfrm>
                <a:off x="4001" y="13026"/>
                <a:ext cx="20" cy="14"/>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270451" name="Group 243"/>
            <p:cNvGrpSpPr>
              <a:grpSpLocks/>
            </p:cNvGrpSpPr>
            <p:nvPr/>
          </p:nvGrpSpPr>
          <p:grpSpPr bwMode="auto">
            <a:xfrm>
              <a:off x="1642" y="3255"/>
              <a:ext cx="28" cy="41"/>
              <a:chOff x="3962" y="12982"/>
              <a:chExt cx="102" cy="106"/>
            </a:xfrm>
          </p:grpSpPr>
          <p:sp>
            <p:nvSpPr>
              <p:cNvPr id="2270452" name="Oval 244"/>
              <p:cNvSpPr>
                <a:spLocks noChangeArrowheads="1"/>
              </p:cNvSpPr>
              <p:nvPr/>
            </p:nvSpPr>
            <p:spPr bwMode="auto">
              <a:xfrm>
                <a:off x="3962" y="12982"/>
                <a:ext cx="102" cy="106"/>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53" name="Oval 245"/>
              <p:cNvSpPr>
                <a:spLocks noChangeArrowheads="1"/>
              </p:cNvSpPr>
              <p:nvPr/>
            </p:nvSpPr>
            <p:spPr bwMode="auto">
              <a:xfrm>
                <a:off x="3988" y="13002"/>
                <a:ext cx="51" cy="62"/>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270454" name="Oval 246"/>
              <p:cNvSpPr>
                <a:spLocks noChangeArrowheads="1"/>
              </p:cNvSpPr>
              <p:nvPr/>
            </p:nvSpPr>
            <p:spPr bwMode="auto">
              <a:xfrm>
                <a:off x="4001" y="13026"/>
                <a:ext cx="20" cy="14"/>
              </a:xfrm>
              <a:prstGeom prst="ellipse">
                <a:avLst/>
              </a:prstGeom>
              <a:noFill/>
              <a:ln w="9525">
                <a:solidFill>
                  <a:srgbClr val="0066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247" name="内容占位符 3"/>
          <p:cNvSpPr>
            <a:spLocks noGrp="1"/>
          </p:cNvSpPr>
          <p:nvPr>
            <p:ph idx="4294967295"/>
          </p:nvPr>
        </p:nvSpPr>
        <p:spPr>
          <a:xfrm>
            <a:off x="838200" y="1290759"/>
            <a:ext cx="10515600" cy="4886205"/>
          </a:xfrm>
        </p:spPr>
        <p:txBody>
          <a:bodyPr/>
          <a:lstStyle/>
          <a:p>
            <a:r>
              <a:rPr lang="en-US" altLang="zh-CN" dirty="0">
                <a:latin typeface="微软雅黑" panose="020B0503020204020204" pitchFamily="34" charset="-122"/>
                <a:ea typeface="微软雅黑" panose="020B0503020204020204" pitchFamily="34" charset="-122"/>
              </a:rPr>
              <a:t>AD277</a:t>
            </a:r>
            <a:r>
              <a:rPr lang="zh-CN" altLang="en-US" dirty="0">
                <a:latin typeface="微软雅黑" panose="020B0503020204020204" pitchFamily="34" charset="-122"/>
                <a:ea typeface="微软雅黑" panose="020B0503020204020204" pitchFamily="34" charset="-122"/>
              </a:rPr>
              <a:t>变压器耦合隔离放大器</a:t>
            </a:r>
            <a:endParaRPr lang="en-US" altLang="zh-CN"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9173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2FCE5FA-8FBB-4B97-832C-BED78050F4DE}"/>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光电耦合隔离放大电路</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前级电路</a:t>
            </a:r>
            <a:r>
              <a:rPr lang="en-US" altLang="zh-CN" dirty="0">
                <a:latin typeface="微软雅黑" panose="020B0503020204020204" pitchFamily="34" charset="-122"/>
                <a:ea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rPr>
              <a:t>把输入电压信号转换成与之成正比的电流信号，经光耦合器</a:t>
            </a:r>
            <a:r>
              <a:rPr lang="en-US" altLang="zh-CN" dirty="0">
                <a:latin typeface="微软雅黑" panose="020B0503020204020204" pitchFamily="34" charset="-122"/>
                <a:ea typeface="微软雅黑" panose="020B0503020204020204" pitchFamily="34" charset="-122"/>
              </a:rPr>
              <a:t>VLC</a:t>
            </a:r>
            <a:r>
              <a:rPr lang="zh-CN" altLang="en-US" dirty="0">
                <a:latin typeface="微软雅黑" panose="020B0503020204020204" pitchFamily="34" charset="-122"/>
                <a:ea typeface="微软雅黑" panose="020B0503020204020204" pitchFamily="34" charset="-122"/>
              </a:rPr>
              <a:t>耦合到后级，光耦合器中的硅光敏晶体管输出电流信号，运放</a:t>
            </a:r>
            <a:r>
              <a:rPr lang="en-US" altLang="zh-CN" dirty="0">
                <a:latin typeface="微软雅黑" panose="020B0503020204020204" pitchFamily="34" charset="-122"/>
                <a:ea typeface="微软雅黑" panose="020B0503020204020204" pitchFamily="34" charset="-122"/>
              </a:rPr>
              <a:t>N2</a:t>
            </a:r>
            <a:r>
              <a:rPr lang="zh-CN" altLang="en-US" dirty="0">
                <a:latin typeface="微软雅黑" panose="020B0503020204020204" pitchFamily="34" charset="-122"/>
                <a:ea typeface="微软雅黑" panose="020B0503020204020204" pitchFamily="34" charset="-122"/>
              </a:rPr>
              <a:t>把电流信号转换成电压信号。</a:t>
            </a:r>
          </a:p>
          <a:p>
            <a:endParaRPr lang="zh-CN" altLang="en-US" dirty="0">
              <a:latin typeface="微软雅黑" panose="020B0503020204020204" pitchFamily="34" charset="-122"/>
              <a:ea typeface="微软雅黑" panose="020B0503020204020204" pitchFamily="34" charset="-122"/>
            </a:endParaRPr>
          </a:p>
        </p:txBody>
      </p:sp>
      <p:sp>
        <p:nvSpPr>
          <p:cNvPr id="4" name="Rectangle 4">
            <a:extLst>
              <a:ext uri="{FF2B5EF4-FFF2-40B4-BE49-F238E27FC236}">
                <a16:creationId xmlns:a16="http://schemas.microsoft.com/office/drawing/2014/main" id="{3955069F-CF1F-4D8F-A517-EC3B1B055EBA}"/>
              </a:ext>
            </a:extLst>
          </p:cNvPr>
          <p:cNvSpPr>
            <a:spLocks noGrp="1" noChangeArrowheads="1"/>
          </p:cNvSpPr>
          <p:nvPr>
            <p:ph type="title"/>
          </p:nvPr>
        </p:nvSpPr>
        <p:spPr>
          <a:xfrm>
            <a:off x="838200" y="474663"/>
            <a:ext cx="10515600" cy="590550"/>
          </a:xfrm>
          <a:noFill/>
          <a:ln/>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、通用隔离放大电路</a:t>
            </a:r>
          </a:p>
        </p:txBody>
      </p:sp>
      <p:pic>
        <p:nvPicPr>
          <p:cNvPr id="6" name="图片 5">
            <a:extLst>
              <a:ext uri="{FF2B5EF4-FFF2-40B4-BE49-F238E27FC236}">
                <a16:creationId xmlns:a16="http://schemas.microsoft.com/office/drawing/2014/main" id="{7E755B0A-EAF1-4D65-8173-62CD012A0C1F}"/>
              </a:ext>
            </a:extLst>
          </p:cNvPr>
          <p:cNvPicPr>
            <a:picLocks noChangeAspect="1"/>
          </p:cNvPicPr>
          <p:nvPr/>
        </p:nvPicPr>
        <p:blipFill>
          <a:blip r:embed="rId2"/>
          <a:stretch>
            <a:fillRect/>
          </a:stretch>
        </p:blipFill>
        <p:spPr>
          <a:xfrm>
            <a:off x="6480081" y="3100622"/>
            <a:ext cx="3893071" cy="3076343"/>
          </a:xfrm>
          <a:prstGeom prst="rect">
            <a:avLst/>
          </a:prstGeom>
        </p:spPr>
      </p:pic>
    </p:spTree>
    <p:extLst>
      <p:ext uri="{BB962C8B-B14F-4D97-AF65-F5344CB8AC3E}">
        <p14:creationId xmlns:p14="http://schemas.microsoft.com/office/powerpoint/2010/main" val="3235492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4D4D3C-802C-4E75-839B-4047C9743D80}"/>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互补式光电耦合隔离放大电路</a:t>
            </a:r>
          </a:p>
        </p:txBody>
      </p:sp>
      <p:sp>
        <p:nvSpPr>
          <p:cNvPr id="2273283" name="Text Box 2"/>
          <p:cNvSpPr txBox="1">
            <a:spLocks noChangeArrowheads="1"/>
          </p:cNvSpPr>
          <p:nvPr/>
        </p:nvSpPr>
        <p:spPr bwMode="auto">
          <a:xfrm>
            <a:off x="9888538" y="0"/>
            <a:ext cx="779462"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miter lim="800000"/>
                <a:headEnd/>
                <a:tailEnd/>
              </a14:hiddenLine>
            </a:ext>
          </a:extLst>
        </p:spPr>
        <p:txBody>
          <a:bodyPr wrap="none"/>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folHlink"/>
              </a:solidFill>
              <a:latin typeface="华文行楷" panose="02010800040101010101" pitchFamily="2" charset="-122"/>
              <a:ea typeface="华文行楷" panose="02010800040101010101" pitchFamily="2" charset="-122"/>
            </a:endParaRPr>
          </a:p>
        </p:txBody>
      </p:sp>
      <p:sp>
        <p:nvSpPr>
          <p:cNvPr id="2273284" name="Rectangle 4"/>
          <p:cNvSpPr>
            <a:spLocks noChangeArrowheads="1"/>
          </p:cNvSpPr>
          <p:nvPr/>
        </p:nvSpPr>
        <p:spPr bwMode="auto">
          <a:xfrm>
            <a:off x="7104064" y="2276475"/>
            <a:ext cx="3563937"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lnSpc>
                <a:spcPct val="120000"/>
              </a:lnSpc>
              <a:spcBef>
                <a:spcPct val="0"/>
              </a:spcBef>
              <a:buClr>
                <a:schemeClr val="folHlink"/>
              </a:buClr>
              <a:buSzPct val="60000"/>
              <a:buFont typeface="Wingdings" panose="05000000000000000000" pitchFamily="2" charset="2"/>
              <a:buNone/>
            </a:pPr>
            <a:r>
              <a:rPr lang="en-US" altLang="zh-CN" sz="2800" b="0" i="1" dirty="0">
                <a:solidFill>
                  <a:schemeClr val="tx1"/>
                </a:solidFill>
                <a:latin typeface="Times New Roman" panose="02020603050405020304" pitchFamily="18" charset="0"/>
                <a:ea typeface="宋体" panose="02010600030101010101" pitchFamily="2" charset="-122"/>
              </a:rPr>
              <a:t>i</a:t>
            </a:r>
            <a:r>
              <a:rPr lang="en-US" altLang="zh-CN" sz="2800" b="0" baseline="-25000" dirty="0">
                <a:solidFill>
                  <a:schemeClr val="tx1"/>
                </a:solidFill>
                <a:latin typeface="Times New Roman" panose="02020603050405020304" pitchFamily="18" charset="0"/>
                <a:ea typeface="宋体" panose="02010600030101010101" pitchFamily="2" charset="-122"/>
              </a:rPr>
              <a:t>1</a:t>
            </a:r>
            <a:r>
              <a:rPr lang="en-US" altLang="zh-CN" sz="2800" b="0" dirty="0">
                <a:solidFill>
                  <a:schemeClr val="tx1"/>
                </a:solidFill>
                <a:latin typeface="Times New Roman" panose="02020603050405020304" pitchFamily="18" charset="0"/>
                <a:ea typeface="宋体" panose="02010600030101010101" pitchFamily="2" charset="-122"/>
              </a:rPr>
              <a:t>=10V/</a:t>
            </a:r>
            <a:r>
              <a:rPr lang="en-US" altLang="zh-CN" sz="2800" b="0" i="1" dirty="0">
                <a:solidFill>
                  <a:schemeClr val="tx1"/>
                </a:solidFill>
                <a:latin typeface="Times New Roman" panose="02020603050405020304" pitchFamily="18" charset="0"/>
                <a:ea typeface="宋体" panose="02010600030101010101" pitchFamily="2" charset="-122"/>
              </a:rPr>
              <a:t>R</a:t>
            </a:r>
            <a:r>
              <a:rPr lang="en-US" altLang="zh-CN" sz="2800" b="0" baseline="-25000" dirty="0">
                <a:solidFill>
                  <a:schemeClr val="tx1"/>
                </a:solidFill>
                <a:latin typeface="Times New Roman" panose="02020603050405020304" pitchFamily="18" charset="0"/>
                <a:ea typeface="宋体" panose="02010600030101010101" pitchFamily="2" charset="-122"/>
              </a:rPr>
              <a:t>2</a:t>
            </a:r>
            <a:r>
              <a:rPr lang="en-US" altLang="zh-CN" sz="2800" b="0" dirty="0">
                <a:solidFill>
                  <a:schemeClr val="tx1"/>
                </a:solidFill>
                <a:latin typeface="Times New Roman" panose="02020603050405020304" pitchFamily="18" charset="0"/>
                <a:ea typeface="宋体" panose="02010600030101010101" pitchFamily="2" charset="-122"/>
              </a:rPr>
              <a:t>+</a:t>
            </a:r>
            <a:r>
              <a:rPr lang="en-US" altLang="zh-CN" sz="2800" b="0" i="1" dirty="0">
                <a:solidFill>
                  <a:schemeClr val="tx1"/>
                </a:solidFill>
                <a:latin typeface="Times New Roman" panose="02020603050405020304" pitchFamily="18" charset="0"/>
                <a:ea typeface="宋体" panose="02010600030101010101" pitchFamily="2" charset="-122"/>
              </a:rPr>
              <a:t>u</a:t>
            </a:r>
            <a:r>
              <a:rPr lang="en-US" altLang="zh-CN" sz="2800" b="0" baseline="-25000" dirty="0">
                <a:solidFill>
                  <a:schemeClr val="tx1"/>
                </a:solidFill>
                <a:latin typeface="Times New Roman" panose="02020603050405020304" pitchFamily="18" charset="0"/>
                <a:ea typeface="宋体" panose="02010600030101010101" pitchFamily="2" charset="-122"/>
              </a:rPr>
              <a:t>i</a:t>
            </a:r>
            <a:r>
              <a:rPr lang="en-US" altLang="zh-CN" sz="2800" b="0" dirty="0">
                <a:solidFill>
                  <a:schemeClr val="tx1"/>
                </a:solidFill>
                <a:latin typeface="Times New Roman" panose="02020603050405020304" pitchFamily="18" charset="0"/>
                <a:ea typeface="宋体" panose="02010600030101010101" pitchFamily="2" charset="-122"/>
              </a:rPr>
              <a:t>/R</a:t>
            </a:r>
            <a:r>
              <a:rPr lang="en-US" altLang="zh-CN" sz="2800" b="0" baseline="-25000" dirty="0">
                <a:solidFill>
                  <a:schemeClr val="tx1"/>
                </a:solidFill>
                <a:latin typeface="Times New Roman" panose="02020603050405020304" pitchFamily="18" charset="0"/>
                <a:ea typeface="宋体" panose="02010600030101010101" pitchFamily="2" charset="-122"/>
              </a:rPr>
              <a:t>1</a:t>
            </a:r>
          </a:p>
          <a:p>
            <a:pPr algn="l" eaLnBrk="1" hangingPunct="1">
              <a:lnSpc>
                <a:spcPct val="120000"/>
              </a:lnSpc>
              <a:spcBef>
                <a:spcPct val="0"/>
              </a:spcBef>
              <a:buClr>
                <a:schemeClr val="folHlink"/>
              </a:buClr>
              <a:buSzPct val="60000"/>
              <a:buFont typeface="Wingdings" panose="05000000000000000000" pitchFamily="2" charset="2"/>
              <a:buNone/>
            </a:pPr>
            <a:r>
              <a:rPr lang="en-US" altLang="zh-CN" sz="2800" b="0" i="1" dirty="0">
                <a:solidFill>
                  <a:schemeClr val="tx1"/>
                </a:solidFill>
                <a:latin typeface="Times New Roman" panose="02020603050405020304" pitchFamily="18" charset="0"/>
                <a:ea typeface="宋体" panose="02010600030101010101" pitchFamily="2" charset="-122"/>
              </a:rPr>
              <a:t>i</a:t>
            </a:r>
            <a:r>
              <a:rPr lang="en-US" altLang="zh-CN" sz="2800" b="0" baseline="-25000" dirty="0">
                <a:solidFill>
                  <a:schemeClr val="tx1"/>
                </a:solidFill>
                <a:latin typeface="Times New Roman" panose="02020603050405020304" pitchFamily="18" charset="0"/>
                <a:ea typeface="宋体" panose="02010600030101010101" pitchFamily="2" charset="-122"/>
              </a:rPr>
              <a:t>2</a:t>
            </a:r>
            <a:r>
              <a:rPr lang="en-US" altLang="zh-CN" sz="2800" b="0" dirty="0">
                <a:solidFill>
                  <a:schemeClr val="tx1"/>
                </a:solidFill>
                <a:latin typeface="Times New Roman" panose="02020603050405020304" pitchFamily="18" charset="0"/>
                <a:ea typeface="宋体" panose="02010600030101010101" pitchFamily="2" charset="-122"/>
              </a:rPr>
              <a:t>=10V/</a:t>
            </a:r>
            <a:r>
              <a:rPr lang="en-US" altLang="zh-CN" sz="2800" b="0" i="1" dirty="0">
                <a:solidFill>
                  <a:schemeClr val="tx1"/>
                </a:solidFill>
                <a:latin typeface="Times New Roman" panose="02020603050405020304" pitchFamily="18" charset="0"/>
                <a:ea typeface="宋体" panose="02010600030101010101" pitchFamily="2" charset="-122"/>
              </a:rPr>
              <a:t>R</a:t>
            </a:r>
            <a:r>
              <a:rPr lang="en-US" altLang="zh-CN" sz="2800" b="0" baseline="-25000" dirty="0">
                <a:solidFill>
                  <a:schemeClr val="tx1"/>
                </a:solidFill>
                <a:latin typeface="Times New Roman" panose="02020603050405020304" pitchFamily="18" charset="0"/>
                <a:ea typeface="宋体" panose="02010600030101010101" pitchFamily="2" charset="-122"/>
              </a:rPr>
              <a:t>3</a:t>
            </a:r>
            <a:r>
              <a:rPr lang="en-US" altLang="zh-CN" sz="2800" b="0" dirty="0">
                <a:solidFill>
                  <a:schemeClr val="tx1"/>
                </a:solidFill>
                <a:latin typeface="Times New Roman" panose="02020603050405020304" pitchFamily="18" charset="0"/>
                <a:ea typeface="宋体" panose="02010600030101010101" pitchFamily="2" charset="-122"/>
              </a:rPr>
              <a:t>+</a:t>
            </a:r>
            <a:r>
              <a:rPr lang="en-US" altLang="zh-CN" sz="2800" b="0" i="1" dirty="0">
                <a:solidFill>
                  <a:schemeClr val="tx1"/>
                </a:solidFill>
                <a:latin typeface="Times New Roman" panose="02020603050405020304" pitchFamily="18" charset="0"/>
                <a:ea typeface="宋体" panose="02010600030101010101" pitchFamily="2" charset="-122"/>
              </a:rPr>
              <a:t>u</a:t>
            </a:r>
            <a:r>
              <a:rPr lang="en-US" altLang="zh-CN" sz="2800" b="0" baseline="-25000" dirty="0">
                <a:solidFill>
                  <a:schemeClr val="tx1"/>
                </a:solidFill>
                <a:latin typeface="Times New Roman" panose="02020603050405020304" pitchFamily="18" charset="0"/>
                <a:ea typeface="宋体" panose="02010600030101010101" pitchFamily="2" charset="-122"/>
              </a:rPr>
              <a:t>o</a:t>
            </a:r>
            <a:r>
              <a:rPr lang="en-US" altLang="zh-CN" sz="2800" b="0" dirty="0">
                <a:solidFill>
                  <a:schemeClr val="tx1"/>
                </a:solidFill>
                <a:latin typeface="Times New Roman" panose="02020603050405020304" pitchFamily="18" charset="0"/>
                <a:ea typeface="宋体" panose="02010600030101010101" pitchFamily="2" charset="-122"/>
              </a:rPr>
              <a:t>/(</a:t>
            </a:r>
            <a:r>
              <a:rPr lang="en-US" altLang="zh-CN" sz="2800" b="0" i="1" dirty="0">
                <a:solidFill>
                  <a:schemeClr val="tx1"/>
                </a:solidFill>
                <a:latin typeface="Times New Roman" panose="02020603050405020304" pitchFamily="18" charset="0"/>
                <a:ea typeface="宋体" panose="02010600030101010101" pitchFamily="2" charset="-122"/>
              </a:rPr>
              <a:t>R</a:t>
            </a:r>
            <a:r>
              <a:rPr lang="en-US" altLang="zh-CN" sz="2800" b="0" baseline="-25000" dirty="0">
                <a:solidFill>
                  <a:schemeClr val="tx1"/>
                </a:solidFill>
                <a:latin typeface="Times New Roman" panose="02020603050405020304" pitchFamily="18" charset="0"/>
                <a:ea typeface="宋体" panose="02010600030101010101" pitchFamily="2" charset="-122"/>
              </a:rPr>
              <a:t>5</a:t>
            </a:r>
            <a:r>
              <a:rPr lang="en-US" altLang="zh-CN" sz="2800" b="0" dirty="0">
                <a:solidFill>
                  <a:schemeClr val="tx1"/>
                </a:solidFill>
                <a:latin typeface="Times New Roman" panose="02020603050405020304" pitchFamily="18" charset="0"/>
                <a:ea typeface="宋体" panose="02010600030101010101" pitchFamily="2" charset="-122"/>
              </a:rPr>
              <a:t>+ </a:t>
            </a:r>
            <a:r>
              <a:rPr lang="en-US" altLang="zh-CN" sz="2800" b="0" i="1" dirty="0" err="1">
                <a:solidFill>
                  <a:schemeClr val="tx1"/>
                </a:solidFill>
                <a:latin typeface="Times New Roman" panose="02020603050405020304" pitchFamily="18" charset="0"/>
                <a:ea typeface="宋体" panose="02010600030101010101" pitchFamily="2" charset="-122"/>
              </a:rPr>
              <a:t>R</a:t>
            </a:r>
            <a:r>
              <a:rPr lang="en-US" altLang="zh-CN" sz="2800" b="0" baseline="-25000" dirty="0" err="1">
                <a:solidFill>
                  <a:schemeClr val="tx1"/>
                </a:solidFill>
                <a:latin typeface="Times New Roman" panose="02020603050405020304" pitchFamily="18" charset="0"/>
                <a:ea typeface="宋体" panose="02010600030101010101" pitchFamily="2" charset="-122"/>
              </a:rPr>
              <a:t>p</a:t>
            </a:r>
            <a:r>
              <a:rPr lang="en-US" altLang="zh-CN" sz="2800" b="0" dirty="0">
                <a:solidFill>
                  <a:schemeClr val="tx1"/>
                </a:solidFill>
                <a:latin typeface="Times New Roman" panose="02020603050405020304" pitchFamily="18" charset="0"/>
                <a:ea typeface="宋体" panose="02010600030101010101" pitchFamily="2" charset="-122"/>
              </a:rPr>
              <a:t>)</a:t>
            </a:r>
          </a:p>
          <a:p>
            <a:pPr algn="l" eaLnBrk="1" hangingPunct="1">
              <a:lnSpc>
                <a:spcPct val="120000"/>
              </a:lnSpc>
              <a:spcBef>
                <a:spcPct val="0"/>
              </a:spcBef>
              <a:buClr>
                <a:schemeClr val="folHlink"/>
              </a:buClr>
              <a:buSzPct val="60000"/>
              <a:buFont typeface="Wingdings" panose="05000000000000000000" pitchFamily="2" charset="2"/>
              <a:buNone/>
            </a:pPr>
            <a:r>
              <a:rPr lang="en-US" altLang="zh-CN" sz="2800" b="0" i="1" dirty="0">
                <a:solidFill>
                  <a:schemeClr val="tx1"/>
                </a:solidFill>
                <a:latin typeface="Times New Roman" panose="02020603050405020304" pitchFamily="18" charset="0"/>
                <a:ea typeface="宋体" panose="02010600030101010101" pitchFamily="2" charset="-122"/>
              </a:rPr>
              <a:t>i</a:t>
            </a:r>
            <a:r>
              <a:rPr lang="en-US" altLang="zh-CN" sz="2800" b="0" baseline="-25000" dirty="0">
                <a:solidFill>
                  <a:schemeClr val="tx1"/>
                </a:solidFill>
                <a:latin typeface="Times New Roman" panose="02020603050405020304" pitchFamily="18" charset="0"/>
                <a:ea typeface="宋体" panose="02010600030101010101" pitchFamily="2" charset="-122"/>
              </a:rPr>
              <a:t>1</a:t>
            </a:r>
            <a:r>
              <a:rPr lang="en-US" altLang="zh-CN" sz="2800" b="0" dirty="0">
                <a:solidFill>
                  <a:schemeClr val="tx1"/>
                </a:solidFill>
                <a:latin typeface="Times New Roman" panose="02020603050405020304" pitchFamily="18" charset="0"/>
                <a:ea typeface="宋体" panose="02010600030101010101" pitchFamily="2" charset="-122"/>
              </a:rPr>
              <a:t>=</a:t>
            </a:r>
            <a:r>
              <a:rPr lang="en-US" altLang="zh-CN" sz="2800" b="0" i="1" dirty="0">
                <a:solidFill>
                  <a:schemeClr val="tx1"/>
                </a:solidFill>
                <a:latin typeface="Times New Roman" panose="02020603050405020304" pitchFamily="18" charset="0"/>
                <a:ea typeface="宋体" panose="02010600030101010101" pitchFamily="2" charset="-122"/>
              </a:rPr>
              <a:t>i</a:t>
            </a:r>
            <a:r>
              <a:rPr lang="en-US" altLang="zh-CN" sz="2800" b="0" baseline="-25000" dirty="0">
                <a:solidFill>
                  <a:schemeClr val="tx1"/>
                </a:solidFill>
                <a:latin typeface="Times New Roman" panose="02020603050405020304" pitchFamily="18" charset="0"/>
                <a:ea typeface="宋体" panose="02010600030101010101" pitchFamily="2" charset="-122"/>
              </a:rPr>
              <a:t>2</a:t>
            </a:r>
            <a:r>
              <a:rPr lang="en-US" altLang="zh-CN" sz="2800" b="0" dirty="0">
                <a:solidFill>
                  <a:schemeClr val="tx1"/>
                </a:solidFill>
                <a:latin typeface="Times New Roman" panose="02020603050405020304" pitchFamily="18" charset="0"/>
                <a:ea typeface="宋体" panose="02010600030101010101" pitchFamily="2" charset="-122"/>
              </a:rPr>
              <a:t>,    </a:t>
            </a:r>
            <a:r>
              <a:rPr lang="en-US" altLang="zh-CN" sz="2800" b="0" i="1" dirty="0">
                <a:solidFill>
                  <a:schemeClr val="tx1"/>
                </a:solidFill>
                <a:latin typeface="Times New Roman" panose="02020603050405020304" pitchFamily="18" charset="0"/>
                <a:ea typeface="宋体" panose="02010600030101010101" pitchFamily="2" charset="-122"/>
              </a:rPr>
              <a:t>R</a:t>
            </a:r>
            <a:r>
              <a:rPr lang="en-US" altLang="zh-CN" sz="2800" b="0" baseline="-25000" dirty="0">
                <a:solidFill>
                  <a:schemeClr val="tx1"/>
                </a:solidFill>
                <a:latin typeface="Times New Roman" panose="02020603050405020304" pitchFamily="18" charset="0"/>
                <a:ea typeface="宋体" panose="02010600030101010101" pitchFamily="2" charset="-122"/>
              </a:rPr>
              <a:t>2</a:t>
            </a:r>
            <a:r>
              <a:rPr lang="en-US" altLang="zh-CN" sz="2800" b="0" dirty="0">
                <a:solidFill>
                  <a:schemeClr val="tx1"/>
                </a:solidFill>
                <a:latin typeface="Times New Roman" panose="02020603050405020304" pitchFamily="18" charset="0"/>
                <a:ea typeface="宋体" panose="02010600030101010101" pitchFamily="2" charset="-122"/>
              </a:rPr>
              <a:t>=</a:t>
            </a:r>
            <a:r>
              <a:rPr lang="en-US" altLang="zh-CN" sz="2800" b="0" i="1" dirty="0">
                <a:solidFill>
                  <a:schemeClr val="tx1"/>
                </a:solidFill>
                <a:latin typeface="Times New Roman" panose="02020603050405020304" pitchFamily="18" charset="0"/>
                <a:ea typeface="宋体" panose="02010600030101010101" pitchFamily="2" charset="-122"/>
              </a:rPr>
              <a:t>R</a:t>
            </a:r>
            <a:r>
              <a:rPr lang="en-US" altLang="zh-CN" sz="2800" b="0" baseline="-25000" dirty="0">
                <a:solidFill>
                  <a:schemeClr val="tx1"/>
                </a:solidFill>
                <a:latin typeface="Times New Roman" panose="02020603050405020304" pitchFamily="18" charset="0"/>
                <a:ea typeface="宋体" panose="02010600030101010101" pitchFamily="2" charset="-122"/>
              </a:rPr>
              <a:t>3</a:t>
            </a:r>
            <a:r>
              <a:rPr lang="en-US" altLang="zh-CN" sz="2800" b="0" dirty="0">
                <a:solidFill>
                  <a:schemeClr val="tx1"/>
                </a:solidFill>
                <a:latin typeface="Times New Roman" panose="02020603050405020304" pitchFamily="18" charset="0"/>
                <a:ea typeface="宋体" panose="02010600030101010101" pitchFamily="2" charset="-122"/>
              </a:rPr>
              <a:t> </a:t>
            </a:r>
            <a:endParaRPr lang="en-US" altLang="zh-CN" sz="2800" b="0" i="1" dirty="0">
              <a:solidFill>
                <a:schemeClr val="tx1"/>
              </a:solidFill>
              <a:latin typeface="Times New Roman" panose="02020603050405020304" pitchFamily="18" charset="0"/>
              <a:ea typeface="宋体" panose="02010600030101010101" pitchFamily="2" charset="-122"/>
            </a:endParaRPr>
          </a:p>
          <a:p>
            <a:pPr algn="l" eaLnBrk="1" hangingPunct="1">
              <a:lnSpc>
                <a:spcPct val="120000"/>
              </a:lnSpc>
              <a:spcBef>
                <a:spcPct val="0"/>
              </a:spcBef>
              <a:buClr>
                <a:schemeClr val="folHlink"/>
              </a:buClr>
              <a:buSzPct val="60000"/>
              <a:buFont typeface="Wingdings" panose="05000000000000000000" pitchFamily="2" charset="2"/>
              <a:buNone/>
            </a:pPr>
            <a:r>
              <a:rPr lang="en-US" altLang="zh-CN" sz="2800" b="0" i="1" dirty="0" err="1">
                <a:solidFill>
                  <a:schemeClr val="tx1"/>
                </a:solidFill>
                <a:latin typeface="Times New Roman" panose="02020603050405020304" pitchFamily="18" charset="0"/>
                <a:ea typeface="宋体" panose="02010600030101010101" pitchFamily="2" charset="-122"/>
              </a:rPr>
              <a:t>u</a:t>
            </a:r>
            <a:r>
              <a:rPr lang="en-US" altLang="zh-CN" sz="2800" b="0" baseline="-25000" dirty="0" err="1">
                <a:solidFill>
                  <a:schemeClr val="tx1"/>
                </a:solidFill>
                <a:latin typeface="Times New Roman" panose="02020603050405020304" pitchFamily="18" charset="0"/>
                <a:ea typeface="宋体" panose="02010600030101010101" pitchFamily="2" charset="-122"/>
              </a:rPr>
              <a:t>o</a:t>
            </a:r>
            <a:r>
              <a:rPr lang="en-US" altLang="zh-CN" sz="2800" b="0" dirty="0">
                <a:solidFill>
                  <a:schemeClr val="tx1"/>
                </a:solidFill>
                <a:latin typeface="Times New Roman" panose="02020603050405020304" pitchFamily="18" charset="0"/>
                <a:ea typeface="宋体" panose="02010600030101010101" pitchFamily="2" charset="-122"/>
              </a:rPr>
              <a:t>=(</a:t>
            </a:r>
            <a:r>
              <a:rPr lang="en-US" altLang="zh-CN" sz="2800" b="0" i="1" dirty="0">
                <a:solidFill>
                  <a:schemeClr val="tx1"/>
                </a:solidFill>
                <a:latin typeface="Times New Roman" panose="02020603050405020304" pitchFamily="18" charset="0"/>
                <a:ea typeface="宋体" panose="02010600030101010101" pitchFamily="2" charset="-122"/>
              </a:rPr>
              <a:t>R</a:t>
            </a:r>
            <a:r>
              <a:rPr lang="en-US" altLang="zh-CN" sz="2800" b="0" baseline="-25000" dirty="0">
                <a:solidFill>
                  <a:schemeClr val="tx1"/>
                </a:solidFill>
                <a:latin typeface="Times New Roman" panose="02020603050405020304" pitchFamily="18" charset="0"/>
                <a:ea typeface="宋体" panose="02010600030101010101" pitchFamily="2" charset="-122"/>
              </a:rPr>
              <a:t>5</a:t>
            </a:r>
            <a:r>
              <a:rPr lang="en-US" altLang="zh-CN" sz="2800" b="0" dirty="0">
                <a:solidFill>
                  <a:schemeClr val="tx1"/>
                </a:solidFill>
                <a:latin typeface="Times New Roman" panose="02020603050405020304" pitchFamily="18" charset="0"/>
                <a:ea typeface="宋体" panose="02010600030101010101" pitchFamily="2" charset="-122"/>
              </a:rPr>
              <a:t>+ </a:t>
            </a:r>
            <a:r>
              <a:rPr lang="en-US" altLang="zh-CN" sz="2800" b="0" i="1" dirty="0" err="1">
                <a:solidFill>
                  <a:schemeClr val="tx1"/>
                </a:solidFill>
                <a:latin typeface="Times New Roman" panose="02020603050405020304" pitchFamily="18" charset="0"/>
                <a:ea typeface="宋体" panose="02010600030101010101" pitchFamily="2" charset="-122"/>
              </a:rPr>
              <a:t>R</a:t>
            </a:r>
            <a:r>
              <a:rPr lang="en-US" altLang="zh-CN" sz="2800" b="0" baseline="-25000" dirty="0" err="1">
                <a:solidFill>
                  <a:schemeClr val="tx1"/>
                </a:solidFill>
                <a:latin typeface="Times New Roman" panose="02020603050405020304" pitchFamily="18" charset="0"/>
                <a:ea typeface="宋体" panose="02010600030101010101" pitchFamily="2" charset="-122"/>
              </a:rPr>
              <a:t>p</a:t>
            </a:r>
            <a:r>
              <a:rPr lang="en-US" altLang="zh-CN" sz="2800" b="0" dirty="0">
                <a:solidFill>
                  <a:schemeClr val="tx1"/>
                </a:solidFill>
                <a:latin typeface="Times New Roman" panose="02020603050405020304" pitchFamily="18" charset="0"/>
                <a:ea typeface="宋体" panose="02010600030101010101" pitchFamily="2" charset="-122"/>
              </a:rPr>
              <a:t>) </a:t>
            </a:r>
            <a:r>
              <a:rPr lang="en-US" altLang="zh-CN" sz="2800" b="0" i="1" dirty="0" err="1">
                <a:solidFill>
                  <a:schemeClr val="tx1"/>
                </a:solidFill>
                <a:latin typeface="Times New Roman" panose="02020603050405020304" pitchFamily="18" charset="0"/>
                <a:ea typeface="宋体" panose="02010600030101010101" pitchFamily="2" charset="-122"/>
              </a:rPr>
              <a:t>u</a:t>
            </a:r>
            <a:r>
              <a:rPr lang="en-US" altLang="zh-CN" sz="2800" b="0" baseline="-25000" dirty="0" err="1">
                <a:solidFill>
                  <a:schemeClr val="tx1"/>
                </a:solidFill>
                <a:latin typeface="Times New Roman" panose="02020603050405020304" pitchFamily="18" charset="0"/>
                <a:ea typeface="宋体" panose="02010600030101010101" pitchFamily="2" charset="-122"/>
              </a:rPr>
              <a:t>i</a:t>
            </a:r>
            <a:r>
              <a:rPr lang="en-US" altLang="zh-CN" sz="2800" b="0" dirty="0">
                <a:solidFill>
                  <a:schemeClr val="tx1"/>
                </a:solidFill>
                <a:latin typeface="Times New Roman" panose="02020603050405020304" pitchFamily="18" charset="0"/>
                <a:ea typeface="宋体" panose="02010600030101010101" pitchFamily="2" charset="-122"/>
              </a:rPr>
              <a:t>/</a:t>
            </a:r>
            <a:r>
              <a:rPr lang="en-US" altLang="zh-CN" sz="2800" b="0" i="1" dirty="0">
                <a:solidFill>
                  <a:schemeClr val="tx1"/>
                </a:solidFill>
                <a:latin typeface="Times New Roman" panose="02020603050405020304" pitchFamily="18" charset="0"/>
                <a:ea typeface="宋体" panose="02010600030101010101" pitchFamily="2" charset="-122"/>
              </a:rPr>
              <a:t>R</a:t>
            </a:r>
            <a:r>
              <a:rPr lang="en-US" altLang="zh-CN" sz="2800" b="0" baseline="-25000" dirty="0">
                <a:solidFill>
                  <a:schemeClr val="tx1"/>
                </a:solidFill>
                <a:latin typeface="Times New Roman" panose="02020603050405020304" pitchFamily="18" charset="0"/>
                <a:ea typeface="宋体" panose="02010600030101010101" pitchFamily="2" charset="-122"/>
              </a:rPr>
              <a:t>1</a:t>
            </a:r>
          </a:p>
          <a:p>
            <a:pPr algn="l" eaLnBrk="1" hangingPunct="1">
              <a:lnSpc>
                <a:spcPct val="120000"/>
              </a:lnSpc>
              <a:spcBef>
                <a:spcPct val="0"/>
              </a:spcBef>
              <a:buClr>
                <a:schemeClr val="folHlink"/>
              </a:buClr>
              <a:buSzPct val="60000"/>
              <a:buFont typeface="Wingdings" panose="05000000000000000000" pitchFamily="2" charset="2"/>
              <a:buNone/>
            </a:pPr>
            <a:endParaRPr lang="en-US" altLang="zh-CN" sz="2800" b="0" dirty="0">
              <a:solidFill>
                <a:schemeClr val="tx1"/>
              </a:solidFill>
              <a:latin typeface="Times New Roman" panose="02020603050405020304" pitchFamily="18" charset="0"/>
              <a:ea typeface="宋体" panose="02010600030101010101" pitchFamily="2" charset="-122"/>
            </a:endParaRPr>
          </a:p>
          <a:p>
            <a:pPr algn="l" eaLnBrk="1" hangingPunct="1">
              <a:lnSpc>
                <a:spcPct val="120000"/>
              </a:lnSpc>
              <a:spcBef>
                <a:spcPct val="0"/>
              </a:spcBef>
              <a:buClr>
                <a:schemeClr val="folHlink"/>
              </a:buClr>
              <a:buSzPct val="60000"/>
              <a:buFont typeface="Wingdings" panose="05000000000000000000" pitchFamily="2" charset="2"/>
              <a:buNone/>
            </a:pPr>
            <a:r>
              <a:rPr lang="en-US" altLang="zh-CN" sz="2800" b="0" i="1" dirty="0">
                <a:solidFill>
                  <a:schemeClr val="tx1"/>
                </a:solidFill>
                <a:latin typeface="Times New Roman" panose="02020603050405020304" pitchFamily="18" charset="0"/>
                <a:ea typeface="宋体" panose="02010600030101010101" pitchFamily="2" charset="-122"/>
              </a:rPr>
              <a:t>C</a:t>
            </a:r>
            <a:r>
              <a:rPr lang="zh-CN" altLang="en-US" sz="2800" b="0" dirty="0">
                <a:solidFill>
                  <a:schemeClr val="tx1"/>
                </a:solidFill>
                <a:latin typeface="Times New Roman" panose="02020603050405020304" pitchFamily="18" charset="0"/>
                <a:ea typeface="宋体" panose="02010600030101010101" pitchFamily="2" charset="-122"/>
              </a:rPr>
              <a:t>改善频率特性</a:t>
            </a:r>
          </a:p>
          <a:p>
            <a:pPr algn="l" eaLnBrk="1" hangingPunct="1">
              <a:lnSpc>
                <a:spcPct val="120000"/>
              </a:lnSpc>
              <a:spcBef>
                <a:spcPct val="0"/>
              </a:spcBef>
              <a:buClr>
                <a:schemeClr val="folHlink"/>
              </a:buClr>
              <a:buSzPct val="60000"/>
              <a:buFont typeface="Wingdings" panose="05000000000000000000" pitchFamily="2" charset="2"/>
              <a:buNone/>
            </a:pPr>
            <a:r>
              <a:rPr lang="en-US" altLang="zh-CN" sz="2800" b="0" i="1" dirty="0">
                <a:solidFill>
                  <a:schemeClr val="tx1"/>
                </a:solidFill>
                <a:latin typeface="Times New Roman" panose="02020603050405020304" pitchFamily="18" charset="0"/>
                <a:ea typeface="宋体" panose="02010600030101010101" pitchFamily="2" charset="-122"/>
              </a:rPr>
              <a:t>R</a:t>
            </a:r>
            <a:r>
              <a:rPr lang="en-US" altLang="zh-CN" sz="2800" b="0" baseline="-25000" dirty="0">
                <a:solidFill>
                  <a:schemeClr val="tx1"/>
                </a:solidFill>
                <a:latin typeface="Times New Roman" panose="02020603050405020304" pitchFamily="18" charset="0"/>
                <a:ea typeface="宋体" panose="02010600030101010101" pitchFamily="2" charset="-122"/>
              </a:rPr>
              <a:t>4</a:t>
            </a:r>
            <a:r>
              <a:rPr lang="zh-CN" altLang="en-US" sz="2800" b="0" dirty="0">
                <a:solidFill>
                  <a:schemeClr val="tx1"/>
                </a:solidFill>
                <a:latin typeface="Times New Roman" panose="02020603050405020304" pitchFamily="18" charset="0"/>
                <a:ea typeface="宋体" panose="02010600030101010101" pitchFamily="2" charset="-122"/>
              </a:rPr>
              <a:t>和</a:t>
            </a:r>
            <a:r>
              <a:rPr lang="en-US" altLang="zh-CN" sz="2800" b="0" i="1" dirty="0">
                <a:solidFill>
                  <a:schemeClr val="tx1"/>
                </a:solidFill>
                <a:latin typeface="Times New Roman" panose="02020603050405020304" pitchFamily="18" charset="0"/>
                <a:ea typeface="宋体" panose="02010600030101010101" pitchFamily="2" charset="-122"/>
              </a:rPr>
              <a:t>C</a:t>
            </a:r>
            <a:r>
              <a:rPr lang="zh-CN" altLang="en-US" sz="2800" b="0" dirty="0">
                <a:solidFill>
                  <a:schemeClr val="tx1"/>
                </a:solidFill>
                <a:latin typeface="Times New Roman" panose="02020603050405020304" pitchFamily="18" charset="0"/>
                <a:ea typeface="宋体" panose="02010600030101010101" pitchFamily="2" charset="-122"/>
              </a:rPr>
              <a:t>改善稳定性</a:t>
            </a:r>
          </a:p>
        </p:txBody>
      </p:sp>
      <p:grpSp>
        <p:nvGrpSpPr>
          <p:cNvPr id="2273286" name="Group 393"/>
          <p:cNvGrpSpPr>
            <a:grpSpLocks/>
          </p:cNvGrpSpPr>
          <p:nvPr/>
        </p:nvGrpSpPr>
        <p:grpSpPr bwMode="auto">
          <a:xfrm>
            <a:off x="838200" y="1870075"/>
            <a:ext cx="5729288" cy="4116388"/>
            <a:chOff x="2151" y="952"/>
            <a:chExt cx="3609" cy="2593"/>
          </a:xfrm>
        </p:grpSpPr>
        <p:sp>
          <p:nvSpPr>
            <p:cNvPr id="2273287" name="AutoShape 218"/>
            <p:cNvSpPr>
              <a:spLocks noChangeAspect="1" noChangeArrowheads="1"/>
            </p:cNvSpPr>
            <p:nvPr/>
          </p:nvSpPr>
          <p:spPr bwMode="auto">
            <a:xfrm rot="5400000">
              <a:off x="3266" y="1618"/>
              <a:ext cx="126" cy="114"/>
            </a:xfrm>
            <a:prstGeom prst="triangle">
              <a:avLst>
                <a:gd name="adj" fmla="val 50000"/>
              </a:avLst>
            </a:prstGeom>
            <a:solidFill>
              <a:srgbClr val="FFFFFF"/>
            </a:solidFill>
            <a:ln w="19050">
              <a:solidFill>
                <a:srgbClr val="000000"/>
              </a:solidFill>
              <a:miter lim="800000"/>
              <a:headEnd/>
              <a:tailEnd/>
            </a:ln>
          </p:spPr>
          <p:txBody>
            <a:bodyPr rot="10800000" vert="eaVert"/>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288" name="Line 219"/>
            <p:cNvSpPr>
              <a:spLocks noChangeAspect="1" noChangeShapeType="1"/>
            </p:cNvSpPr>
            <p:nvPr/>
          </p:nvSpPr>
          <p:spPr bwMode="auto">
            <a:xfrm>
              <a:off x="3136" y="1562"/>
              <a:ext cx="40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289" name="Line 220"/>
            <p:cNvSpPr>
              <a:spLocks noChangeAspect="1" noChangeShapeType="1"/>
            </p:cNvSpPr>
            <p:nvPr/>
          </p:nvSpPr>
          <p:spPr bwMode="auto">
            <a:xfrm rot="5400000">
              <a:off x="3228" y="1876"/>
              <a:ext cx="6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290" name="Line 221"/>
            <p:cNvSpPr>
              <a:spLocks noChangeAspect="1" noChangeShapeType="1"/>
            </p:cNvSpPr>
            <p:nvPr/>
          </p:nvSpPr>
          <p:spPr bwMode="auto">
            <a:xfrm>
              <a:off x="3136" y="2188"/>
              <a:ext cx="40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291" name="Line 222"/>
            <p:cNvSpPr>
              <a:spLocks noChangeAspect="1" noChangeShapeType="1"/>
            </p:cNvSpPr>
            <p:nvPr/>
          </p:nvSpPr>
          <p:spPr bwMode="auto">
            <a:xfrm rot="5400000">
              <a:off x="2827" y="1876"/>
              <a:ext cx="6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292" name="Text Box 223"/>
            <p:cNvSpPr txBox="1">
              <a:spLocks noChangeAspect="1" noChangeArrowheads="1"/>
            </p:cNvSpPr>
            <p:nvPr/>
          </p:nvSpPr>
          <p:spPr bwMode="auto">
            <a:xfrm>
              <a:off x="3398" y="1588"/>
              <a:ext cx="123"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zh-CN" altLang="en-US" sz="1600" b="0">
                  <a:solidFill>
                    <a:schemeClr val="tx1"/>
                  </a:solidFill>
                  <a:latin typeface="宋体" panose="02010600030101010101" pitchFamily="2" charset="-122"/>
                  <a:ea typeface="宋体" panose="02010600030101010101" pitchFamily="2" charset="-122"/>
                </a:rPr>
                <a:t>∞</a:t>
              </a:r>
              <a:endParaRPr lang="zh-CN" altLang="en-US" sz="1600" b="0">
                <a:solidFill>
                  <a:schemeClr val="tx1"/>
                </a:solidFill>
                <a:latin typeface="Times New Roman" panose="02020603050405020304" pitchFamily="18" charset="0"/>
                <a:ea typeface="宋体" panose="02010600030101010101" pitchFamily="2" charset="-122"/>
              </a:endParaRPr>
            </a:p>
          </p:txBody>
        </p:sp>
        <p:sp>
          <p:nvSpPr>
            <p:cNvPr id="2273293" name="Line 225"/>
            <p:cNvSpPr>
              <a:spLocks noChangeShapeType="1"/>
            </p:cNvSpPr>
            <p:nvPr/>
          </p:nvSpPr>
          <p:spPr bwMode="auto">
            <a:xfrm>
              <a:off x="2954" y="2056"/>
              <a:ext cx="1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294" name="Line 226"/>
            <p:cNvSpPr>
              <a:spLocks noChangeShapeType="1"/>
            </p:cNvSpPr>
            <p:nvPr/>
          </p:nvSpPr>
          <p:spPr bwMode="auto">
            <a:xfrm>
              <a:off x="3540" y="1929"/>
              <a:ext cx="1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295" name="Text Box 227"/>
            <p:cNvSpPr txBox="1">
              <a:spLocks noChangeAspect="1" noChangeArrowheads="1"/>
            </p:cNvSpPr>
            <p:nvPr/>
          </p:nvSpPr>
          <p:spPr bwMode="auto">
            <a:xfrm>
              <a:off x="3179" y="1718"/>
              <a:ext cx="11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a:solidFill>
                    <a:schemeClr val="tx1"/>
                  </a:solidFill>
                  <a:latin typeface="宋体" panose="02010600030101010101" pitchFamily="2" charset="-122"/>
                  <a:ea typeface="宋体" panose="02010600030101010101" pitchFamily="2" charset="-122"/>
                </a:rPr>
                <a:t>-</a:t>
              </a:r>
              <a:endParaRPr lang="en-US" altLang="zh-CN" sz="1600" b="0">
                <a:solidFill>
                  <a:schemeClr val="tx1"/>
                </a:solidFill>
                <a:latin typeface="Times New Roman" panose="02020603050405020304" pitchFamily="18" charset="0"/>
                <a:ea typeface="宋体" panose="02010600030101010101" pitchFamily="2" charset="-122"/>
              </a:endParaRPr>
            </a:p>
          </p:txBody>
        </p:sp>
        <p:sp>
          <p:nvSpPr>
            <p:cNvPr id="2273296" name="Text Box 228"/>
            <p:cNvSpPr txBox="1">
              <a:spLocks noChangeAspect="1" noChangeArrowheads="1"/>
            </p:cNvSpPr>
            <p:nvPr/>
          </p:nvSpPr>
          <p:spPr bwMode="auto">
            <a:xfrm>
              <a:off x="3181" y="1971"/>
              <a:ext cx="9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a:solidFill>
                    <a:schemeClr val="tx1"/>
                  </a:solidFill>
                  <a:latin typeface="宋体" panose="02010600030101010101" pitchFamily="2" charset="-122"/>
                  <a:ea typeface="宋体" panose="02010600030101010101" pitchFamily="2" charset="-122"/>
                </a:rPr>
                <a:t>+</a:t>
              </a:r>
              <a:endParaRPr lang="en-US" altLang="zh-CN" sz="1600" b="0">
                <a:solidFill>
                  <a:schemeClr val="tx1"/>
                </a:solidFill>
                <a:latin typeface="Times New Roman" panose="02020603050405020304" pitchFamily="18" charset="0"/>
                <a:ea typeface="宋体" panose="02010600030101010101" pitchFamily="2" charset="-122"/>
              </a:endParaRPr>
            </a:p>
          </p:txBody>
        </p:sp>
        <p:sp>
          <p:nvSpPr>
            <p:cNvPr id="2273297" name="Text Box 229"/>
            <p:cNvSpPr txBox="1">
              <a:spLocks noChangeAspect="1" noChangeArrowheads="1"/>
            </p:cNvSpPr>
            <p:nvPr/>
          </p:nvSpPr>
          <p:spPr bwMode="auto">
            <a:xfrm>
              <a:off x="3445" y="1837"/>
              <a:ext cx="104"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a:solidFill>
                    <a:schemeClr val="tx1"/>
                  </a:solidFill>
                  <a:latin typeface="宋体" panose="02010600030101010101" pitchFamily="2" charset="-122"/>
                  <a:ea typeface="宋体" panose="02010600030101010101" pitchFamily="2" charset="-122"/>
                </a:rPr>
                <a:t>+</a:t>
              </a:r>
              <a:endParaRPr lang="en-US" altLang="zh-CN" sz="1600" b="0">
                <a:solidFill>
                  <a:schemeClr val="tx1"/>
                </a:solidFill>
                <a:latin typeface="Times New Roman" panose="02020603050405020304" pitchFamily="18" charset="0"/>
                <a:ea typeface="宋体" panose="02010600030101010101" pitchFamily="2" charset="-122"/>
              </a:endParaRPr>
            </a:p>
          </p:txBody>
        </p:sp>
        <p:sp>
          <p:nvSpPr>
            <p:cNvPr id="2273298" name="Text Box 230"/>
            <p:cNvSpPr txBox="1">
              <a:spLocks noChangeAspect="1" noChangeArrowheads="1"/>
            </p:cNvSpPr>
            <p:nvPr/>
          </p:nvSpPr>
          <p:spPr bwMode="auto">
            <a:xfrm>
              <a:off x="3331" y="1993"/>
              <a:ext cx="161"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a:solidFill>
                    <a:schemeClr val="tx1"/>
                  </a:solidFill>
                  <a:latin typeface="Times New Roman" panose="02020603050405020304" pitchFamily="18" charset="0"/>
                  <a:ea typeface="宋体" panose="02010600030101010101" pitchFamily="2" charset="-122"/>
                </a:rPr>
                <a:t>N1</a:t>
              </a:r>
            </a:p>
          </p:txBody>
        </p:sp>
        <p:sp>
          <p:nvSpPr>
            <p:cNvPr id="2273299" name="Rectangle 231"/>
            <p:cNvSpPr>
              <a:spLocks noChangeAspect="1" noChangeArrowheads="1"/>
            </p:cNvSpPr>
            <p:nvPr/>
          </p:nvSpPr>
          <p:spPr bwMode="auto">
            <a:xfrm rot="5400000">
              <a:off x="2860" y="2248"/>
              <a:ext cx="202" cy="65"/>
            </a:xfrm>
            <a:prstGeom prst="rect">
              <a:avLst/>
            </a:prstGeom>
            <a:solidFill>
              <a:srgbClr val="FFFFFF"/>
            </a:solidFill>
            <a:ln w="19050">
              <a:solidFill>
                <a:srgbClr val="000000"/>
              </a:solidFill>
              <a:miter lim="800000"/>
              <a:headEnd/>
              <a:tailEnd/>
            </a:ln>
          </p:spPr>
          <p:txBody>
            <a:bodyPr rot="10800000" vert="eaVert"/>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00" name="Line 232"/>
            <p:cNvSpPr>
              <a:spLocks noChangeAspect="1" noChangeShapeType="1"/>
            </p:cNvSpPr>
            <p:nvPr/>
          </p:nvSpPr>
          <p:spPr bwMode="auto">
            <a:xfrm rot="5400000">
              <a:off x="3269" y="1431"/>
              <a:ext cx="1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01" name="Line 233"/>
            <p:cNvSpPr>
              <a:spLocks noChangeAspect="1" noChangeShapeType="1"/>
            </p:cNvSpPr>
            <p:nvPr/>
          </p:nvSpPr>
          <p:spPr bwMode="auto">
            <a:xfrm rot="5400000">
              <a:off x="3235" y="1431"/>
              <a:ext cx="1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02" name="Line 234"/>
            <p:cNvSpPr>
              <a:spLocks noChangeAspect="1" noChangeShapeType="1"/>
            </p:cNvSpPr>
            <p:nvPr/>
          </p:nvSpPr>
          <p:spPr bwMode="auto">
            <a:xfrm flipH="1">
              <a:off x="3398" y="1426"/>
              <a:ext cx="32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03" name="Line 235"/>
            <p:cNvSpPr>
              <a:spLocks noChangeAspect="1" noChangeShapeType="1"/>
            </p:cNvSpPr>
            <p:nvPr/>
          </p:nvSpPr>
          <p:spPr bwMode="auto">
            <a:xfrm flipH="1">
              <a:off x="2962" y="1426"/>
              <a:ext cx="29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04" name="Text Box 236"/>
            <p:cNvSpPr txBox="1">
              <a:spLocks noChangeAspect="1" noChangeArrowheads="1"/>
            </p:cNvSpPr>
            <p:nvPr/>
          </p:nvSpPr>
          <p:spPr bwMode="auto">
            <a:xfrm>
              <a:off x="3409" y="1248"/>
              <a:ext cx="190" cy="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i="1">
                  <a:solidFill>
                    <a:schemeClr val="tx1"/>
                  </a:solidFill>
                  <a:latin typeface="Times New Roman" panose="02020603050405020304" pitchFamily="18" charset="0"/>
                  <a:ea typeface="宋体" panose="02010600030101010101" pitchFamily="2" charset="-122"/>
                </a:rPr>
                <a:t>C</a:t>
              </a:r>
              <a:endParaRPr lang="en-US" altLang="zh-CN" sz="1600" b="0">
                <a:solidFill>
                  <a:schemeClr val="tx1"/>
                </a:solidFill>
                <a:latin typeface="Times New Roman" panose="02020603050405020304" pitchFamily="18" charset="0"/>
                <a:ea typeface="宋体" panose="02010600030101010101" pitchFamily="2" charset="-122"/>
              </a:endParaRPr>
            </a:p>
          </p:txBody>
        </p:sp>
        <p:sp>
          <p:nvSpPr>
            <p:cNvPr id="2273305" name="Line 237"/>
            <p:cNvSpPr>
              <a:spLocks noChangeAspect="1" noChangeShapeType="1"/>
            </p:cNvSpPr>
            <p:nvPr/>
          </p:nvSpPr>
          <p:spPr bwMode="auto">
            <a:xfrm>
              <a:off x="2959" y="2056"/>
              <a:ext cx="0" cy="12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06" name="Line 238"/>
            <p:cNvSpPr>
              <a:spLocks noChangeAspect="1" noChangeShapeType="1"/>
            </p:cNvSpPr>
            <p:nvPr/>
          </p:nvSpPr>
          <p:spPr bwMode="auto">
            <a:xfrm>
              <a:off x="3724" y="1403"/>
              <a:ext cx="0" cy="66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07" name="Rectangle 239"/>
            <p:cNvSpPr>
              <a:spLocks noChangeAspect="1" noChangeArrowheads="1"/>
            </p:cNvSpPr>
            <p:nvPr/>
          </p:nvSpPr>
          <p:spPr bwMode="auto">
            <a:xfrm rot="5400000">
              <a:off x="2614" y="1481"/>
              <a:ext cx="202" cy="67"/>
            </a:xfrm>
            <a:prstGeom prst="rect">
              <a:avLst/>
            </a:prstGeom>
            <a:solidFill>
              <a:srgbClr val="FFFFFF"/>
            </a:solidFill>
            <a:ln w="19050">
              <a:solidFill>
                <a:srgbClr val="000000"/>
              </a:solidFill>
              <a:miter lim="800000"/>
              <a:headEnd/>
              <a:tailEnd/>
            </a:ln>
          </p:spPr>
          <p:txBody>
            <a:bodyPr rot="10800000" vert="eaVert"/>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08" name="Line 240"/>
            <p:cNvSpPr>
              <a:spLocks noChangeAspect="1" noChangeShapeType="1"/>
            </p:cNvSpPr>
            <p:nvPr/>
          </p:nvSpPr>
          <p:spPr bwMode="auto">
            <a:xfrm flipH="1">
              <a:off x="2714" y="1616"/>
              <a:ext cx="2" cy="113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09" name="Line 241"/>
            <p:cNvSpPr>
              <a:spLocks noChangeAspect="1" noChangeShapeType="1"/>
            </p:cNvSpPr>
            <p:nvPr/>
          </p:nvSpPr>
          <p:spPr bwMode="auto">
            <a:xfrm flipH="1">
              <a:off x="3196" y="2513"/>
              <a:ext cx="64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10" name="Line 242"/>
            <p:cNvSpPr>
              <a:spLocks noChangeAspect="1" noChangeShapeType="1"/>
            </p:cNvSpPr>
            <p:nvPr/>
          </p:nvSpPr>
          <p:spPr bwMode="auto">
            <a:xfrm>
              <a:off x="3196" y="2513"/>
              <a:ext cx="0" cy="3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11" name="Line 243"/>
            <p:cNvSpPr>
              <a:spLocks noChangeAspect="1" noChangeShapeType="1"/>
            </p:cNvSpPr>
            <p:nvPr/>
          </p:nvSpPr>
          <p:spPr bwMode="auto">
            <a:xfrm>
              <a:off x="2716" y="2988"/>
              <a:ext cx="0" cy="14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12" name="Line 244"/>
            <p:cNvSpPr>
              <a:spLocks noChangeAspect="1" noChangeShapeType="1"/>
            </p:cNvSpPr>
            <p:nvPr/>
          </p:nvSpPr>
          <p:spPr bwMode="auto">
            <a:xfrm>
              <a:off x="2716" y="3352"/>
              <a:ext cx="0" cy="9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13" name="Text Box 245"/>
            <p:cNvSpPr txBox="1">
              <a:spLocks noChangeAspect="1" noChangeArrowheads="1"/>
            </p:cNvSpPr>
            <p:nvPr/>
          </p:nvSpPr>
          <p:spPr bwMode="auto">
            <a:xfrm>
              <a:off x="2368" y="3173"/>
              <a:ext cx="34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a:solidFill>
                    <a:schemeClr val="tx1"/>
                  </a:solidFill>
                  <a:latin typeface="宋体" panose="02010600030101010101" pitchFamily="2" charset="-122"/>
                  <a:ea typeface="宋体" panose="02010600030101010101" pitchFamily="2" charset="-122"/>
                </a:rPr>
                <a:t>-</a:t>
              </a:r>
              <a:r>
                <a:rPr lang="en-US" altLang="zh-CN" sz="1600" b="0">
                  <a:solidFill>
                    <a:schemeClr val="tx1"/>
                  </a:solidFill>
                  <a:latin typeface="Times New Roman" panose="02020603050405020304" pitchFamily="18" charset="0"/>
                  <a:ea typeface="宋体" panose="02010600030101010101" pitchFamily="2" charset="-122"/>
                </a:rPr>
                <a:t>10V</a:t>
              </a:r>
            </a:p>
          </p:txBody>
        </p:sp>
        <p:sp>
          <p:nvSpPr>
            <p:cNvPr id="2273314" name="Text Box 246"/>
            <p:cNvSpPr txBox="1">
              <a:spLocks noChangeAspect="1" noChangeArrowheads="1"/>
            </p:cNvSpPr>
            <p:nvPr/>
          </p:nvSpPr>
          <p:spPr bwMode="auto">
            <a:xfrm>
              <a:off x="3388" y="2841"/>
              <a:ext cx="403"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a:solidFill>
                    <a:schemeClr val="tx1"/>
                  </a:solidFill>
                  <a:latin typeface="Times New Roman" panose="02020603050405020304" pitchFamily="18" charset="0"/>
                  <a:ea typeface="宋体" panose="02010600030101010101" pitchFamily="2" charset="-122"/>
                </a:rPr>
                <a:t>VLC1</a:t>
              </a:r>
            </a:p>
          </p:txBody>
        </p:sp>
        <p:sp>
          <p:nvSpPr>
            <p:cNvPr id="2273315" name="Line 247"/>
            <p:cNvSpPr>
              <a:spLocks noChangeAspect="1" noChangeShapeType="1"/>
            </p:cNvSpPr>
            <p:nvPr/>
          </p:nvSpPr>
          <p:spPr bwMode="auto">
            <a:xfrm>
              <a:off x="2648" y="2037"/>
              <a:ext cx="0" cy="262"/>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73316" name="Text Box 248"/>
            <p:cNvSpPr txBox="1">
              <a:spLocks noChangeAspect="1" noChangeArrowheads="1"/>
            </p:cNvSpPr>
            <p:nvPr/>
          </p:nvSpPr>
          <p:spPr bwMode="auto">
            <a:xfrm>
              <a:off x="2512" y="2075"/>
              <a:ext cx="24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i="1">
                  <a:solidFill>
                    <a:schemeClr val="tx1"/>
                  </a:solidFill>
                  <a:latin typeface="Times New Roman" panose="02020603050405020304" pitchFamily="18" charset="0"/>
                  <a:ea typeface="宋体" panose="02010600030101010101" pitchFamily="2" charset="-122"/>
                </a:rPr>
                <a:t>i</a:t>
              </a:r>
              <a:r>
                <a:rPr lang="en-US" altLang="zh-CN" sz="1600" b="0">
                  <a:solidFill>
                    <a:schemeClr val="tx1"/>
                  </a:solidFill>
                  <a:latin typeface="Times New Roman" panose="02020603050405020304" pitchFamily="18" charset="0"/>
                  <a:ea typeface="宋体" panose="02010600030101010101" pitchFamily="2" charset="-122"/>
                </a:rPr>
                <a:t>1</a:t>
              </a:r>
            </a:p>
          </p:txBody>
        </p:sp>
        <p:sp>
          <p:nvSpPr>
            <p:cNvPr id="2273317" name="Text Box 249"/>
            <p:cNvSpPr txBox="1">
              <a:spLocks noChangeAspect="1" noChangeArrowheads="1"/>
            </p:cNvSpPr>
            <p:nvPr/>
          </p:nvSpPr>
          <p:spPr bwMode="auto">
            <a:xfrm>
              <a:off x="2513" y="1406"/>
              <a:ext cx="169"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i="1">
                  <a:solidFill>
                    <a:schemeClr val="tx1"/>
                  </a:solidFill>
                  <a:latin typeface="Times New Roman" panose="02020603050405020304" pitchFamily="18" charset="0"/>
                  <a:ea typeface="宋体" panose="02010600030101010101" pitchFamily="2" charset="-122"/>
                </a:rPr>
                <a:t>R</a:t>
              </a:r>
              <a:r>
                <a:rPr lang="en-US" altLang="zh-CN" sz="1600" b="0">
                  <a:solidFill>
                    <a:schemeClr val="tx1"/>
                  </a:solidFill>
                  <a:latin typeface="Times New Roman" panose="02020603050405020304" pitchFamily="18" charset="0"/>
                  <a:ea typeface="宋体" panose="02010600030101010101" pitchFamily="2" charset="-122"/>
                </a:rPr>
                <a:t>2</a:t>
              </a:r>
            </a:p>
          </p:txBody>
        </p:sp>
        <p:sp>
          <p:nvSpPr>
            <p:cNvPr id="2273318" name="Line 250"/>
            <p:cNvSpPr>
              <a:spLocks noChangeAspect="1" noChangeShapeType="1"/>
            </p:cNvSpPr>
            <p:nvPr/>
          </p:nvSpPr>
          <p:spPr bwMode="auto">
            <a:xfrm flipH="1" flipV="1">
              <a:off x="2714" y="1159"/>
              <a:ext cx="1" cy="2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19" name="Text Box 251"/>
            <p:cNvSpPr txBox="1">
              <a:spLocks noChangeAspect="1" noChangeArrowheads="1"/>
            </p:cNvSpPr>
            <p:nvPr/>
          </p:nvSpPr>
          <p:spPr bwMode="auto">
            <a:xfrm>
              <a:off x="2437" y="953"/>
              <a:ext cx="369"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a:solidFill>
                    <a:schemeClr val="tx1"/>
                  </a:solidFill>
                  <a:latin typeface="宋体" panose="02010600030101010101" pitchFamily="2" charset="-122"/>
                  <a:ea typeface="宋体" panose="02010600030101010101" pitchFamily="2" charset="-122"/>
                </a:rPr>
                <a:t>+</a:t>
              </a:r>
              <a:r>
                <a:rPr lang="en-US" altLang="zh-CN" sz="1600" b="0">
                  <a:solidFill>
                    <a:schemeClr val="tx1"/>
                  </a:solidFill>
                  <a:latin typeface="Times New Roman" panose="02020603050405020304" pitchFamily="18" charset="0"/>
                  <a:ea typeface="宋体" panose="02010600030101010101" pitchFamily="2" charset="-122"/>
                </a:rPr>
                <a:t>10V</a:t>
              </a:r>
            </a:p>
          </p:txBody>
        </p:sp>
        <p:sp>
          <p:nvSpPr>
            <p:cNvPr id="2273320" name="Line 252"/>
            <p:cNvSpPr>
              <a:spLocks noChangeAspect="1" noChangeShapeType="1"/>
            </p:cNvSpPr>
            <p:nvPr/>
          </p:nvSpPr>
          <p:spPr bwMode="auto">
            <a:xfrm flipH="1" flipV="1">
              <a:off x="4290" y="1627"/>
              <a:ext cx="0" cy="6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21" name="Text Box 253"/>
            <p:cNvSpPr txBox="1">
              <a:spLocks noChangeAspect="1" noChangeArrowheads="1"/>
            </p:cNvSpPr>
            <p:nvPr/>
          </p:nvSpPr>
          <p:spPr bwMode="auto">
            <a:xfrm>
              <a:off x="3986" y="952"/>
              <a:ext cx="36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a:solidFill>
                    <a:schemeClr val="tx1"/>
                  </a:solidFill>
                  <a:latin typeface="宋体" panose="02010600030101010101" pitchFamily="2" charset="-122"/>
                  <a:ea typeface="宋体" panose="02010600030101010101" pitchFamily="2" charset="-122"/>
                </a:rPr>
                <a:t>+</a:t>
              </a:r>
              <a:r>
                <a:rPr lang="en-US" altLang="zh-CN" sz="1600" b="0">
                  <a:solidFill>
                    <a:schemeClr val="tx1"/>
                  </a:solidFill>
                  <a:latin typeface="Times New Roman" panose="02020603050405020304" pitchFamily="18" charset="0"/>
                  <a:ea typeface="宋体" panose="02010600030101010101" pitchFamily="2" charset="-122"/>
                </a:rPr>
                <a:t>10V</a:t>
              </a:r>
            </a:p>
          </p:txBody>
        </p:sp>
        <p:sp>
          <p:nvSpPr>
            <p:cNvPr id="2273322" name="Text Box 254"/>
            <p:cNvSpPr txBox="1">
              <a:spLocks noChangeAspect="1" noChangeArrowheads="1"/>
            </p:cNvSpPr>
            <p:nvPr/>
          </p:nvSpPr>
          <p:spPr bwMode="auto">
            <a:xfrm>
              <a:off x="3893" y="2614"/>
              <a:ext cx="370"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a:solidFill>
                    <a:schemeClr val="tx1"/>
                  </a:solidFill>
                  <a:latin typeface="Times New Roman" panose="02020603050405020304" pitchFamily="18" charset="0"/>
                  <a:ea typeface="宋体" panose="02010600030101010101" pitchFamily="2" charset="-122"/>
                </a:rPr>
                <a:t>VLC2</a:t>
              </a:r>
            </a:p>
          </p:txBody>
        </p:sp>
        <p:sp>
          <p:nvSpPr>
            <p:cNvPr id="2273323" name="Line 255"/>
            <p:cNvSpPr>
              <a:spLocks noChangeAspect="1" noChangeShapeType="1"/>
            </p:cNvSpPr>
            <p:nvPr/>
          </p:nvSpPr>
          <p:spPr bwMode="auto">
            <a:xfrm>
              <a:off x="4204" y="1909"/>
              <a:ext cx="0" cy="217"/>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73324" name="Text Box 256"/>
            <p:cNvSpPr txBox="1">
              <a:spLocks noChangeAspect="1" noChangeArrowheads="1"/>
            </p:cNvSpPr>
            <p:nvPr/>
          </p:nvSpPr>
          <p:spPr bwMode="auto">
            <a:xfrm>
              <a:off x="4077" y="1899"/>
              <a:ext cx="19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i="1">
                  <a:solidFill>
                    <a:schemeClr val="tx1"/>
                  </a:solidFill>
                  <a:latin typeface="Times New Roman" panose="02020603050405020304" pitchFamily="18" charset="0"/>
                  <a:ea typeface="宋体" panose="02010600030101010101" pitchFamily="2" charset="-122"/>
                </a:rPr>
                <a:t>i</a:t>
              </a:r>
              <a:r>
                <a:rPr lang="en-US" altLang="zh-CN" sz="1600" b="0">
                  <a:solidFill>
                    <a:schemeClr val="tx1"/>
                  </a:solidFill>
                  <a:latin typeface="Times New Roman" panose="02020603050405020304" pitchFamily="18" charset="0"/>
                  <a:ea typeface="宋体" panose="02010600030101010101" pitchFamily="2" charset="-122"/>
                </a:rPr>
                <a:t>2</a:t>
              </a:r>
            </a:p>
          </p:txBody>
        </p:sp>
        <p:sp>
          <p:nvSpPr>
            <p:cNvPr id="2273325" name="Line 257"/>
            <p:cNvSpPr>
              <a:spLocks noChangeAspect="1" noChangeShapeType="1"/>
            </p:cNvSpPr>
            <p:nvPr/>
          </p:nvSpPr>
          <p:spPr bwMode="auto">
            <a:xfrm>
              <a:off x="3205" y="1426"/>
              <a:ext cx="1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26" name="Line 258"/>
            <p:cNvSpPr>
              <a:spLocks noChangeAspect="1" noChangeShapeType="1"/>
            </p:cNvSpPr>
            <p:nvPr/>
          </p:nvSpPr>
          <p:spPr bwMode="auto">
            <a:xfrm flipH="1">
              <a:off x="3353" y="1426"/>
              <a:ext cx="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27" name="Rectangle 259"/>
            <p:cNvSpPr>
              <a:spLocks noChangeAspect="1" noChangeArrowheads="1"/>
            </p:cNvSpPr>
            <p:nvPr/>
          </p:nvSpPr>
          <p:spPr bwMode="auto">
            <a:xfrm>
              <a:off x="3245" y="1157"/>
              <a:ext cx="202" cy="68"/>
            </a:xfrm>
            <a:prstGeom prst="rect">
              <a:avLst/>
            </a:prstGeom>
            <a:solidFill>
              <a:srgbClr val="FFFFFF"/>
            </a:solidFill>
            <a:ln w="19050">
              <a:solidFill>
                <a:srgbClr val="000000"/>
              </a:solidFill>
              <a:miter lim="800000"/>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28" name="Line 260"/>
            <p:cNvSpPr>
              <a:spLocks noChangeAspect="1" noChangeShapeType="1"/>
            </p:cNvSpPr>
            <p:nvPr/>
          </p:nvSpPr>
          <p:spPr bwMode="auto">
            <a:xfrm flipH="1">
              <a:off x="2962" y="1192"/>
              <a:ext cx="28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29" name="Line 261"/>
            <p:cNvSpPr>
              <a:spLocks noChangeShapeType="1"/>
            </p:cNvSpPr>
            <p:nvPr/>
          </p:nvSpPr>
          <p:spPr bwMode="auto">
            <a:xfrm flipH="1" flipV="1">
              <a:off x="2962" y="1188"/>
              <a:ext cx="1" cy="61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30" name="Line 262"/>
            <p:cNvSpPr>
              <a:spLocks noChangeAspect="1" noChangeShapeType="1"/>
            </p:cNvSpPr>
            <p:nvPr/>
          </p:nvSpPr>
          <p:spPr bwMode="auto">
            <a:xfrm>
              <a:off x="3447" y="1192"/>
              <a:ext cx="27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31" name="Line 263"/>
            <p:cNvSpPr>
              <a:spLocks noChangeAspect="1" noChangeShapeType="1"/>
            </p:cNvSpPr>
            <p:nvPr/>
          </p:nvSpPr>
          <p:spPr bwMode="auto">
            <a:xfrm flipV="1">
              <a:off x="3724" y="1192"/>
              <a:ext cx="0" cy="27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32" name="Line 264"/>
            <p:cNvSpPr>
              <a:spLocks noChangeAspect="1" noChangeShapeType="1"/>
            </p:cNvSpPr>
            <p:nvPr/>
          </p:nvSpPr>
          <p:spPr bwMode="auto">
            <a:xfrm>
              <a:off x="3683" y="2577"/>
              <a:ext cx="6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33" name="Line 265"/>
            <p:cNvSpPr>
              <a:spLocks noChangeAspect="1" noChangeShapeType="1"/>
            </p:cNvSpPr>
            <p:nvPr/>
          </p:nvSpPr>
          <p:spPr bwMode="auto">
            <a:xfrm rot="16200000" flipV="1">
              <a:off x="4069" y="2374"/>
              <a:ext cx="12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34" name="Line 266"/>
            <p:cNvSpPr>
              <a:spLocks noChangeAspect="1" noChangeShapeType="1"/>
            </p:cNvSpPr>
            <p:nvPr/>
          </p:nvSpPr>
          <p:spPr bwMode="auto">
            <a:xfrm rot="16200000" flipH="1">
              <a:off x="4165" y="2380"/>
              <a:ext cx="97" cy="163"/>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73335" name="Line 267"/>
            <p:cNvSpPr>
              <a:spLocks noChangeAspect="1" noChangeShapeType="1"/>
            </p:cNvSpPr>
            <p:nvPr/>
          </p:nvSpPr>
          <p:spPr bwMode="auto">
            <a:xfrm rot="-5400000">
              <a:off x="4163" y="2230"/>
              <a:ext cx="91" cy="15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36" name="Line 268"/>
            <p:cNvSpPr>
              <a:spLocks noChangeAspect="1" noChangeShapeType="1"/>
            </p:cNvSpPr>
            <p:nvPr/>
          </p:nvSpPr>
          <p:spPr bwMode="auto">
            <a:xfrm rot="5400000">
              <a:off x="4160" y="2380"/>
              <a:ext cx="39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37" name="Line 269"/>
            <p:cNvSpPr>
              <a:spLocks noChangeAspect="1" noChangeShapeType="1"/>
            </p:cNvSpPr>
            <p:nvPr/>
          </p:nvSpPr>
          <p:spPr bwMode="auto">
            <a:xfrm>
              <a:off x="3683" y="2181"/>
              <a:ext cx="676"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38" name="Line 270"/>
            <p:cNvSpPr>
              <a:spLocks noChangeAspect="1" noChangeShapeType="1"/>
            </p:cNvSpPr>
            <p:nvPr/>
          </p:nvSpPr>
          <p:spPr bwMode="auto">
            <a:xfrm rot="16200000" flipV="1">
              <a:off x="3484" y="2380"/>
              <a:ext cx="397"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73339" name="Group 271"/>
            <p:cNvGrpSpPr>
              <a:grpSpLocks noChangeAspect="1"/>
            </p:cNvGrpSpPr>
            <p:nvPr/>
          </p:nvGrpSpPr>
          <p:grpSpPr bwMode="auto">
            <a:xfrm rot="16200000" flipV="1">
              <a:off x="3781" y="2310"/>
              <a:ext cx="123" cy="138"/>
              <a:chOff x="3244" y="6428"/>
              <a:chExt cx="261" cy="288"/>
            </a:xfrm>
          </p:grpSpPr>
          <p:sp>
            <p:nvSpPr>
              <p:cNvPr id="2273340" name="Line 272"/>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41" name="AutoShape 273"/>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grpSp>
        <p:sp>
          <p:nvSpPr>
            <p:cNvPr id="2273342" name="Line 274"/>
            <p:cNvSpPr>
              <a:spLocks noChangeShapeType="1"/>
            </p:cNvSpPr>
            <p:nvPr/>
          </p:nvSpPr>
          <p:spPr bwMode="auto">
            <a:xfrm rot="16200000" flipV="1">
              <a:off x="3615" y="2290"/>
              <a:ext cx="45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73343" name="Group 275"/>
            <p:cNvGrpSpPr>
              <a:grpSpLocks noChangeAspect="1"/>
            </p:cNvGrpSpPr>
            <p:nvPr/>
          </p:nvGrpSpPr>
          <p:grpSpPr bwMode="auto">
            <a:xfrm>
              <a:off x="3932" y="2339"/>
              <a:ext cx="126" cy="65"/>
              <a:chOff x="4521" y="1860"/>
              <a:chExt cx="264" cy="141"/>
            </a:xfrm>
          </p:grpSpPr>
          <p:sp>
            <p:nvSpPr>
              <p:cNvPr id="2273344" name="Line 276"/>
              <p:cNvSpPr>
                <a:spLocks noChangeAspect="1" noChangeShapeType="1"/>
              </p:cNvSpPr>
              <p:nvPr/>
            </p:nvSpPr>
            <p:spPr bwMode="auto">
              <a:xfrm>
                <a:off x="4521" y="1860"/>
                <a:ext cx="264"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73345" name="Line 277"/>
              <p:cNvSpPr>
                <a:spLocks noChangeAspect="1" noChangeShapeType="1"/>
              </p:cNvSpPr>
              <p:nvPr/>
            </p:nvSpPr>
            <p:spPr bwMode="auto">
              <a:xfrm>
                <a:off x="4521" y="2001"/>
                <a:ext cx="264"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2273346" name="Text Box 278"/>
            <p:cNvSpPr txBox="1">
              <a:spLocks noChangeAspect="1" noChangeArrowheads="1"/>
            </p:cNvSpPr>
            <p:nvPr/>
          </p:nvSpPr>
          <p:spPr bwMode="auto">
            <a:xfrm>
              <a:off x="4098" y="1412"/>
              <a:ext cx="26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i="1">
                  <a:solidFill>
                    <a:schemeClr val="tx1"/>
                  </a:solidFill>
                  <a:latin typeface="Times New Roman" panose="02020603050405020304" pitchFamily="18" charset="0"/>
                  <a:ea typeface="宋体" panose="02010600030101010101" pitchFamily="2" charset="-122"/>
                </a:rPr>
                <a:t>R</a:t>
              </a:r>
              <a:r>
                <a:rPr lang="en-US" altLang="zh-CN" sz="1600" b="0">
                  <a:solidFill>
                    <a:schemeClr val="tx1"/>
                  </a:solidFill>
                  <a:latin typeface="Times New Roman" panose="02020603050405020304" pitchFamily="18" charset="0"/>
                  <a:ea typeface="宋体" panose="02010600030101010101" pitchFamily="2" charset="-122"/>
                </a:rPr>
                <a:t>3</a:t>
              </a:r>
            </a:p>
          </p:txBody>
        </p:sp>
        <p:sp>
          <p:nvSpPr>
            <p:cNvPr id="2273347" name="Rectangle 279"/>
            <p:cNvSpPr>
              <a:spLocks noChangeAspect="1" noChangeArrowheads="1"/>
            </p:cNvSpPr>
            <p:nvPr/>
          </p:nvSpPr>
          <p:spPr bwMode="auto">
            <a:xfrm rot="5400000">
              <a:off x="4187" y="1493"/>
              <a:ext cx="201" cy="67"/>
            </a:xfrm>
            <a:prstGeom prst="rect">
              <a:avLst/>
            </a:prstGeom>
            <a:solidFill>
              <a:srgbClr val="FFFFFF"/>
            </a:solidFill>
            <a:ln w="19050">
              <a:solidFill>
                <a:srgbClr val="000000"/>
              </a:solidFill>
              <a:miter lim="800000"/>
              <a:headEnd/>
              <a:tailEnd/>
            </a:ln>
          </p:spPr>
          <p:txBody>
            <a:bodyPr rot="10800000" vert="eaVert"/>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48" name="Line 280"/>
            <p:cNvSpPr>
              <a:spLocks noChangeAspect="1" noChangeShapeType="1"/>
            </p:cNvSpPr>
            <p:nvPr/>
          </p:nvSpPr>
          <p:spPr bwMode="auto">
            <a:xfrm>
              <a:off x="4288" y="1170"/>
              <a:ext cx="0" cy="25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49" name="Line 281"/>
            <p:cNvSpPr>
              <a:spLocks noChangeAspect="1" noChangeShapeType="1"/>
            </p:cNvSpPr>
            <p:nvPr/>
          </p:nvSpPr>
          <p:spPr bwMode="auto">
            <a:xfrm flipV="1">
              <a:off x="4288" y="1170"/>
              <a:ext cx="0" cy="24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50" name="Oval 282"/>
            <p:cNvSpPr>
              <a:spLocks noChangeAspect="1" noChangeArrowheads="1"/>
            </p:cNvSpPr>
            <p:nvPr/>
          </p:nvSpPr>
          <p:spPr bwMode="auto">
            <a:xfrm>
              <a:off x="4263" y="1120"/>
              <a:ext cx="47" cy="48"/>
            </a:xfrm>
            <a:prstGeom prst="ellipse">
              <a:avLst/>
            </a:prstGeom>
            <a:solidFill>
              <a:srgbClr val="FFFFFF"/>
            </a:solidFill>
            <a:ln w="19050">
              <a:solidFill>
                <a:srgbClr val="000000"/>
              </a:solidFill>
              <a:round/>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grpSp>
          <p:nvGrpSpPr>
            <p:cNvPr id="2273351" name="Group 283"/>
            <p:cNvGrpSpPr>
              <a:grpSpLocks noChangeAspect="1"/>
            </p:cNvGrpSpPr>
            <p:nvPr/>
          </p:nvGrpSpPr>
          <p:grpSpPr bwMode="auto">
            <a:xfrm>
              <a:off x="2266" y="1163"/>
              <a:ext cx="198" cy="180"/>
              <a:chOff x="8799" y="11815"/>
              <a:chExt cx="354" cy="412"/>
            </a:xfrm>
          </p:grpSpPr>
          <p:sp>
            <p:nvSpPr>
              <p:cNvPr id="2273352" name="Line 284"/>
              <p:cNvSpPr>
                <a:spLocks noChangeAspect="1" noChangeShapeType="1"/>
              </p:cNvSpPr>
              <p:nvPr/>
            </p:nvSpPr>
            <p:spPr bwMode="auto">
              <a:xfrm rot="5400000">
                <a:off x="8868" y="11957"/>
                <a:ext cx="28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53" name="Line 285"/>
              <p:cNvSpPr>
                <a:spLocks noChangeAspect="1" noChangeShapeType="1"/>
              </p:cNvSpPr>
              <p:nvPr/>
            </p:nvSpPr>
            <p:spPr bwMode="auto">
              <a:xfrm rot="10800000">
                <a:off x="8868" y="12099"/>
                <a:ext cx="284"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54" name="Line 286"/>
              <p:cNvSpPr>
                <a:spLocks noChangeAspect="1" noChangeShapeType="1"/>
              </p:cNvSpPr>
              <p:nvPr/>
            </p:nvSpPr>
            <p:spPr bwMode="auto">
              <a:xfrm flipH="1">
                <a:off x="8942" y="12098"/>
                <a:ext cx="65" cy="1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55" name="Line 287"/>
              <p:cNvSpPr>
                <a:spLocks noChangeAspect="1" noChangeShapeType="1"/>
              </p:cNvSpPr>
              <p:nvPr/>
            </p:nvSpPr>
            <p:spPr bwMode="auto">
              <a:xfrm flipH="1">
                <a:off x="8799" y="12098"/>
                <a:ext cx="65" cy="1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56" name="Line 288"/>
              <p:cNvSpPr>
                <a:spLocks noChangeAspect="1" noChangeShapeType="1"/>
              </p:cNvSpPr>
              <p:nvPr/>
            </p:nvSpPr>
            <p:spPr bwMode="auto">
              <a:xfrm flipH="1">
                <a:off x="9088" y="12098"/>
                <a:ext cx="65" cy="1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73357" name="Oval 289"/>
            <p:cNvSpPr>
              <a:spLocks noChangeAspect="1" noChangeArrowheads="1"/>
            </p:cNvSpPr>
            <p:nvPr/>
          </p:nvSpPr>
          <p:spPr bwMode="auto">
            <a:xfrm>
              <a:off x="2356" y="1111"/>
              <a:ext cx="48" cy="48"/>
            </a:xfrm>
            <a:prstGeom prst="ellipse">
              <a:avLst/>
            </a:prstGeom>
            <a:solidFill>
              <a:srgbClr val="FFFFFF"/>
            </a:solidFill>
            <a:ln w="19050">
              <a:solidFill>
                <a:srgbClr val="000000"/>
              </a:solidFill>
              <a:round/>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58" name="Oval 290"/>
            <p:cNvSpPr>
              <a:spLocks noChangeAspect="1" noChangeArrowheads="1"/>
            </p:cNvSpPr>
            <p:nvPr/>
          </p:nvSpPr>
          <p:spPr bwMode="auto">
            <a:xfrm>
              <a:off x="2694" y="1111"/>
              <a:ext cx="48" cy="48"/>
            </a:xfrm>
            <a:prstGeom prst="ellipse">
              <a:avLst/>
            </a:prstGeom>
            <a:solidFill>
              <a:srgbClr val="FFFFFF"/>
            </a:solidFill>
            <a:ln w="19050">
              <a:solidFill>
                <a:srgbClr val="000000"/>
              </a:solidFill>
              <a:round/>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59" name="Rectangle 291"/>
            <p:cNvSpPr>
              <a:spLocks noChangeAspect="1" noChangeArrowheads="1"/>
            </p:cNvSpPr>
            <p:nvPr/>
          </p:nvSpPr>
          <p:spPr bwMode="auto">
            <a:xfrm>
              <a:off x="2355" y="1768"/>
              <a:ext cx="201" cy="67"/>
            </a:xfrm>
            <a:prstGeom prst="rect">
              <a:avLst/>
            </a:prstGeom>
            <a:solidFill>
              <a:srgbClr val="FFFFFF"/>
            </a:solidFill>
            <a:ln w="19050">
              <a:solidFill>
                <a:srgbClr val="000000"/>
              </a:solidFill>
              <a:miter lim="800000"/>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60" name="Text Box 292"/>
            <p:cNvSpPr txBox="1">
              <a:spLocks noChangeAspect="1" noChangeArrowheads="1"/>
            </p:cNvSpPr>
            <p:nvPr/>
          </p:nvSpPr>
          <p:spPr bwMode="auto">
            <a:xfrm>
              <a:off x="2406" y="1844"/>
              <a:ext cx="265"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i="1">
                  <a:solidFill>
                    <a:schemeClr val="tx1"/>
                  </a:solidFill>
                  <a:latin typeface="Times New Roman" panose="02020603050405020304" pitchFamily="18" charset="0"/>
                  <a:ea typeface="宋体" panose="02010600030101010101" pitchFamily="2" charset="-122"/>
                </a:rPr>
                <a:t>R</a:t>
              </a:r>
              <a:r>
                <a:rPr lang="en-US" altLang="zh-CN" sz="1600" b="0">
                  <a:solidFill>
                    <a:schemeClr val="tx1"/>
                  </a:solidFill>
                  <a:latin typeface="Times New Roman" panose="02020603050405020304" pitchFamily="18" charset="0"/>
                  <a:ea typeface="宋体" panose="02010600030101010101" pitchFamily="2" charset="-122"/>
                </a:rPr>
                <a:t>1</a:t>
              </a:r>
            </a:p>
          </p:txBody>
        </p:sp>
        <p:sp>
          <p:nvSpPr>
            <p:cNvPr id="2273361" name="Line 293"/>
            <p:cNvSpPr>
              <a:spLocks noChangeShapeType="1"/>
            </p:cNvSpPr>
            <p:nvPr/>
          </p:nvSpPr>
          <p:spPr bwMode="auto">
            <a:xfrm flipH="1">
              <a:off x="2558" y="1804"/>
              <a:ext cx="58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62" name="Line 294"/>
            <p:cNvSpPr>
              <a:spLocks noChangeAspect="1" noChangeShapeType="1"/>
            </p:cNvSpPr>
            <p:nvPr/>
          </p:nvSpPr>
          <p:spPr bwMode="auto">
            <a:xfrm flipH="1">
              <a:off x="2200" y="1804"/>
              <a:ext cx="15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63" name="Text Box 295"/>
            <p:cNvSpPr txBox="1">
              <a:spLocks noChangeAspect="1" noChangeArrowheads="1"/>
            </p:cNvSpPr>
            <p:nvPr/>
          </p:nvSpPr>
          <p:spPr bwMode="auto">
            <a:xfrm>
              <a:off x="2151" y="1594"/>
              <a:ext cx="291"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i="1">
                  <a:solidFill>
                    <a:schemeClr val="tx1"/>
                  </a:solidFill>
                  <a:latin typeface="Times New Roman" panose="02020603050405020304" pitchFamily="18" charset="0"/>
                  <a:ea typeface="宋体" panose="02010600030101010101" pitchFamily="2" charset="-122"/>
                </a:rPr>
                <a:t>u</a:t>
              </a:r>
              <a:r>
                <a:rPr lang="en-US" altLang="zh-CN" sz="1600" b="0">
                  <a:solidFill>
                    <a:schemeClr val="tx1"/>
                  </a:solidFill>
                  <a:latin typeface="Times New Roman" panose="02020603050405020304" pitchFamily="18" charset="0"/>
                  <a:ea typeface="宋体" panose="02010600030101010101" pitchFamily="2" charset="-122"/>
                </a:rPr>
                <a:t>i</a:t>
              </a:r>
            </a:p>
          </p:txBody>
        </p:sp>
        <p:sp>
          <p:nvSpPr>
            <p:cNvPr id="2273364" name="Oval 297"/>
            <p:cNvSpPr>
              <a:spLocks noChangeAspect="1" noChangeArrowheads="1"/>
            </p:cNvSpPr>
            <p:nvPr/>
          </p:nvSpPr>
          <p:spPr bwMode="auto">
            <a:xfrm>
              <a:off x="2154" y="1780"/>
              <a:ext cx="48" cy="48"/>
            </a:xfrm>
            <a:prstGeom prst="ellipse">
              <a:avLst/>
            </a:prstGeom>
            <a:solidFill>
              <a:srgbClr val="FFFFFF"/>
            </a:solidFill>
            <a:ln w="19050">
              <a:solidFill>
                <a:srgbClr val="000000"/>
              </a:solidFill>
              <a:round/>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grpSp>
          <p:nvGrpSpPr>
            <p:cNvPr id="2273365" name="Group 298"/>
            <p:cNvGrpSpPr>
              <a:grpSpLocks noChangeAspect="1"/>
            </p:cNvGrpSpPr>
            <p:nvPr/>
          </p:nvGrpSpPr>
          <p:grpSpPr bwMode="auto">
            <a:xfrm>
              <a:off x="2696" y="1786"/>
              <a:ext cx="41" cy="42"/>
              <a:chOff x="3962" y="12982"/>
              <a:chExt cx="102" cy="106"/>
            </a:xfrm>
          </p:grpSpPr>
          <p:sp>
            <p:nvSpPr>
              <p:cNvPr id="2273366" name="Oval 299"/>
              <p:cNvSpPr>
                <a:spLocks noChangeAspect="1" noChangeArrowheads="1"/>
              </p:cNvSpPr>
              <p:nvPr/>
            </p:nvSpPr>
            <p:spPr bwMode="auto">
              <a:xfrm>
                <a:off x="3962" y="12982"/>
                <a:ext cx="102" cy="106"/>
              </a:xfrm>
              <a:prstGeom prst="ellipse">
                <a:avLst/>
              </a:prstGeom>
              <a:solidFill>
                <a:schemeClr val="tx1"/>
              </a:solidFill>
              <a:ln w="19050">
                <a:solidFill>
                  <a:srgbClr val="000000"/>
                </a:solidFill>
                <a:round/>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67" name="Oval 300"/>
              <p:cNvSpPr>
                <a:spLocks noChangeAspect="1" noChangeArrowheads="1"/>
              </p:cNvSpPr>
              <p:nvPr/>
            </p:nvSpPr>
            <p:spPr bwMode="auto">
              <a:xfrm>
                <a:off x="3988" y="13002"/>
                <a:ext cx="51" cy="62"/>
              </a:xfrm>
              <a:prstGeom prst="ellipse">
                <a:avLst/>
              </a:prstGeom>
              <a:solidFill>
                <a:schemeClr val="tx1"/>
              </a:solidFill>
              <a:ln w="19050">
                <a:solidFill>
                  <a:srgbClr val="000000"/>
                </a:solidFill>
                <a:round/>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68" name="Oval 301"/>
              <p:cNvSpPr>
                <a:spLocks noChangeAspect="1" noChangeArrowheads="1"/>
              </p:cNvSpPr>
              <p:nvPr/>
            </p:nvSpPr>
            <p:spPr bwMode="auto">
              <a:xfrm>
                <a:off x="4001" y="13026"/>
                <a:ext cx="20" cy="14"/>
              </a:xfrm>
              <a:prstGeom prst="ellipse">
                <a:avLst/>
              </a:prstGeom>
              <a:solidFill>
                <a:schemeClr val="tx1"/>
              </a:solidFill>
              <a:ln w="19050">
                <a:solidFill>
                  <a:srgbClr val="000000"/>
                </a:solidFill>
                <a:round/>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grpSp>
        <p:sp>
          <p:nvSpPr>
            <p:cNvPr id="2273369" name="Line 303"/>
            <p:cNvSpPr>
              <a:spLocks noChangeAspect="1" noChangeShapeType="1"/>
            </p:cNvSpPr>
            <p:nvPr/>
          </p:nvSpPr>
          <p:spPr bwMode="auto">
            <a:xfrm rot="5400000">
              <a:off x="2883" y="2457"/>
              <a:ext cx="1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70" name="Line 304"/>
            <p:cNvSpPr>
              <a:spLocks noChangeAspect="1" noChangeShapeType="1"/>
            </p:cNvSpPr>
            <p:nvPr/>
          </p:nvSpPr>
          <p:spPr bwMode="auto">
            <a:xfrm rot="10800000">
              <a:off x="2879" y="2532"/>
              <a:ext cx="158"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71" name="Line 305"/>
            <p:cNvSpPr>
              <a:spLocks noChangeAspect="1" noChangeShapeType="1"/>
            </p:cNvSpPr>
            <p:nvPr/>
          </p:nvSpPr>
          <p:spPr bwMode="auto">
            <a:xfrm flipH="1">
              <a:off x="2920" y="2532"/>
              <a:ext cx="36"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72" name="Line 306"/>
            <p:cNvSpPr>
              <a:spLocks noChangeAspect="1" noChangeShapeType="1"/>
            </p:cNvSpPr>
            <p:nvPr/>
          </p:nvSpPr>
          <p:spPr bwMode="auto">
            <a:xfrm flipH="1">
              <a:off x="2840" y="2532"/>
              <a:ext cx="36"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73" name="Line 307"/>
            <p:cNvSpPr>
              <a:spLocks noChangeAspect="1" noChangeShapeType="1"/>
            </p:cNvSpPr>
            <p:nvPr/>
          </p:nvSpPr>
          <p:spPr bwMode="auto">
            <a:xfrm flipH="1">
              <a:off x="3002" y="2532"/>
              <a:ext cx="36"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74" name="Line 308"/>
            <p:cNvSpPr>
              <a:spLocks noChangeAspect="1" noChangeShapeType="1"/>
            </p:cNvSpPr>
            <p:nvPr/>
          </p:nvSpPr>
          <p:spPr bwMode="auto">
            <a:xfrm>
              <a:off x="3947" y="1165"/>
              <a:ext cx="0" cy="1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75" name="Oval 310"/>
            <p:cNvSpPr>
              <a:spLocks noChangeAspect="1" noChangeArrowheads="1"/>
            </p:cNvSpPr>
            <p:nvPr/>
          </p:nvSpPr>
          <p:spPr bwMode="auto">
            <a:xfrm>
              <a:off x="3918" y="1127"/>
              <a:ext cx="48" cy="48"/>
            </a:xfrm>
            <a:prstGeom prst="ellipse">
              <a:avLst/>
            </a:prstGeom>
            <a:solidFill>
              <a:srgbClr val="FFFFFF"/>
            </a:solidFill>
            <a:ln w="19050">
              <a:solidFill>
                <a:srgbClr val="000000"/>
              </a:solidFill>
              <a:round/>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76" name="Line 311"/>
            <p:cNvSpPr>
              <a:spLocks noChangeAspect="1" noChangeShapeType="1"/>
            </p:cNvSpPr>
            <p:nvPr/>
          </p:nvSpPr>
          <p:spPr bwMode="auto">
            <a:xfrm>
              <a:off x="3862" y="1287"/>
              <a:ext cx="162"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77" name="Oval 312"/>
            <p:cNvSpPr>
              <a:spLocks noChangeAspect="1" noChangeArrowheads="1"/>
            </p:cNvSpPr>
            <p:nvPr/>
          </p:nvSpPr>
          <p:spPr bwMode="auto">
            <a:xfrm>
              <a:off x="2688" y="3316"/>
              <a:ext cx="48" cy="48"/>
            </a:xfrm>
            <a:prstGeom prst="ellipse">
              <a:avLst/>
            </a:prstGeom>
            <a:solidFill>
              <a:srgbClr val="FFFFFF"/>
            </a:solidFill>
            <a:ln w="19050">
              <a:solidFill>
                <a:srgbClr val="000000"/>
              </a:solidFill>
              <a:round/>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78" name="Oval 313"/>
            <p:cNvSpPr>
              <a:spLocks noChangeAspect="1" noChangeArrowheads="1"/>
            </p:cNvSpPr>
            <p:nvPr/>
          </p:nvSpPr>
          <p:spPr bwMode="auto">
            <a:xfrm>
              <a:off x="2688" y="3132"/>
              <a:ext cx="48" cy="48"/>
            </a:xfrm>
            <a:prstGeom prst="ellipse">
              <a:avLst/>
            </a:prstGeom>
            <a:solidFill>
              <a:srgbClr val="FFFFFF"/>
            </a:solidFill>
            <a:ln w="19050">
              <a:solidFill>
                <a:srgbClr val="000000"/>
              </a:solidFill>
              <a:round/>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79" name="Text Box 314"/>
            <p:cNvSpPr txBox="1">
              <a:spLocks noChangeAspect="1" noChangeArrowheads="1"/>
            </p:cNvSpPr>
            <p:nvPr/>
          </p:nvSpPr>
          <p:spPr bwMode="auto">
            <a:xfrm>
              <a:off x="3939" y="3191"/>
              <a:ext cx="347"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a:solidFill>
                    <a:schemeClr val="tx1"/>
                  </a:solidFill>
                  <a:latin typeface="宋体" panose="02010600030101010101" pitchFamily="2" charset="-122"/>
                  <a:ea typeface="宋体" panose="02010600030101010101" pitchFamily="2" charset="-122"/>
                </a:rPr>
                <a:t>-</a:t>
              </a:r>
              <a:r>
                <a:rPr lang="en-US" altLang="zh-CN" sz="1600" b="0">
                  <a:solidFill>
                    <a:schemeClr val="tx1"/>
                  </a:solidFill>
                  <a:latin typeface="Times New Roman" panose="02020603050405020304" pitchFamily="18" charset="0"/>
                  <a:ea typeface="宋体" panose="02010600030101010101" pitchFamily="2" charset="-122"/>
                </a:rPr>
                <a:t>10V</a:t>
              </a:r>
            </a:p>
          </p:txBody>
        </p:sp>
        <p:sp>
          <p:nvSpPr>
            <p:cNvPr id="2273380" name="Line 315"/>
            <p:cNvSpPr>
              <a:spLocks noChangeAspect="1" noChangeShapeType="1"/>
            </p:cNvSpPr>
            <p:nvPr/>
          </p:nvSpPr>
          <p:spPr bwMode="auto">
            <a:xfrm flipH="1">
              <a:off x="4285" y="2502"/>
              <a:ext cx="1" cy="68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81" name="Line 316"/>
            <p:cNvSpPr>
              <a:spLocks noChangeAspect="1" noChangeShapeType="1"/>
            </p:cNvSpPr>
            <p:nvPr/>
          </p:nvSpPr>
          <p:spPr bwMode="auto">
            <a:xfrm>
              <a:off x="4288" y="3347"/>
              <a:ext cx="0" cy="14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82" name="Line 317"/>
            <p:cNvSpPr>
              <a:spLocks noChangeAspect="1" noChangeShapeType="1"/>
            </p:cNvSpPr>
            <p:nvPr/>
          </p:nvSpPr>
          <p:spPr bwMode="auto">
            <a:xfrm>
              <a:off x="4206" y="3494"/>
              <a:ext cx="162"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83" name="Oval 318"/>
            <p:cNvSpPr>
              <a:spLocks noChangeAspect="1" noChangeArrowheads="1"/>
            </p:cNvSpPr>
            <p:nvPr/>
          </p:nvSpPr>
          <p:spPr bwMode="auto">
            <a:xfrm>
              <a:off x="4263" y="3335"/>
              <a:ext cx="47" cy="48"/>
            </a:xfrm>
            <a:prstGeom prst="ellipse">
              <a:avLst/>
            </a:prstGeom>
            <a:solidFill>
              <a:srgbClr val="FFFFFF"/>
            </a:solidFill>
            <a:ln w="19050">
              <a:solidFill>
                <a:srgbClr val="000000"/>
              </a:solidFill>
              <a:round/>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84" name="Oval 319"/>
            <p:cNvSpPr>
              <a:spLocks noChangeAspect="1" noChangeArrowheads="1"/>
            </p:cNvSpPr>
            <p:nvPr/>
          </p:nvSpPr>
          <p:spPr bwMode="auto">
            <a:xfrm>
              <a:off x="4261" y="3173"/>
              <a:ext cx="48" cy="48"/>
            </a:xfrm>
            <a:prstGeom prst="ellipse">
              <a:avLst/>
            </a:prstGeom>
            <a:solidFill>
              <a:srgbClr val="FFFFFF"/>
            </a:solidFill>
            <a:ln w="19050">
              <a:solidFill>
                <a:srgbClr val="000000"/>
              </a:solidFill>
              <a:round/>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85" name="Text Box 320"/>
            <p:cNvSpPr txBox="1">
              <a:spLocks noChangeAspect="1" noChangeArrowheads="1"/>
            </p:cNvSpPr>
            <p:nvPr/>
          </p:nvSpPr>
          <p:spPr bwMode="auto">
            <a:xfrm>
              <a:off x="5569" y="1937"/>
              <a:ext cx="191"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i="1">
                  <a:solidFill>
                    <a:schemeClr val="tx1"/>
                  </a:solidFill>
                  <a:latin typeface="Times New Roman" panose="02020603050405020304" pitchFamily="18" charset="0"/>
                  <a:ea typeface="宋体" panose="02010600030101010101" pitchFamily="2" charset="-122"/>
                </a:rPr>
                <a:t>u</a:t>
              </a:r>
              <a:r>
                <a:rPr lang="en-US" altLang="zh-CN" sz="1600" b="0">
                  <a:solidFill>
                    <a:schemeClr val="tx1"/>
                  </a:solidFill>
                  <a:latin typeface="Times New Roman" panose="02020603050405020304" pitchFamily="18" charset="0"/>
                  <a:ea typeface="宋体" panose="02010600030101010101" pitchFamily="2" charset="-122"/>
                </a:rPr>
                <a:t>o</a:t>
              </a:r>
            </a:p>
          </p:txBody>
        </p:sp>
        <p:sp>
          <p:nvSpPr>
            <p:cNvPr id="2273386" name="Rectangle 321"/>
            <p:cNvSpPr>
              <a:spLocks noChangeAspect="1" noChangeArrowheads="1"/>
            </p:cNvSpPr>
            <p:nvPr/>
          </p:nvSpPr>
          <p:spPr bwMode="auto">
            <a:xfrm>
              <a:off x="4663" y="1194"/>
              <a:ext cx="202" cy="68"/>
            </a:xfrm>
            <a:prstGeom prst="rect">
              <a:avLst/>
            </a:prstGeom>
            <a:solidFill>
              <a:srgbClr val="FFFFFF"/>
            </a:solidFill>
            <a:ln w="19050">
              <a:solidFill>
                <a:srgbClr val="000000"/>
              </a:solidFill>
              <a:miter lim="800000"/>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87" name="Rectangle 322"/>
            <p:cNvSpPr>
              <a:spLocks noChangeAspect="1" noChangeArrowheads="1"/>
            </p:cNvSpPr>
            <p:nvPr/>
          </p:nvSpPr>
          <p:spPr bwMode="auto">
            <a:xfrm>
              <a:off x="4674" y="1384"/>
              <a:ext cx="202" cy="67"/>
            </a:xfrm>
            <a:prstGeom prst="rect">
              <a:avLst/>
            </a:prstGeom>
            <a:solidFill>
              <a:srgbClr val="FFFFFF"/>
            </a:solidFill>
            <a:ln w="19050">
              <a:solidFill>
                <a:srgbClr val="000000"/>
              </a:solidFill>
              <a:miter lim="800000"/>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88" name="Line 323"/>
            <p:cNvSpPr>
              <a:spLocks noChangeAspect="1" noChangeShapeType="1"/>
            </p:cNvSpPr>
            <p:nvPr/>
          </p:nvSpPr>
          <p:spPr bwMode="auto">
            <a:xfrm flipV="1">
              <a:off x="5308" y="1230"/>
              <a:ext cx="0" cy="7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89" name="Line 324"/>
            <p:cNvSpPr>
              <a:spLocks noChangeAspect="1" noChangeShapeType="1"/>
            </p:cNvSpPr>
            <p:nvPr/>
          </p:nvSpPr>
          <p:spPr bwMode="auto">
            <a:xfrm rot="5400000">
              <a:off x="5014" y="1425"/>
              <a:ext cx="1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90" name="Line 325"/>
            <p:cNvSpPr>
              <a:spLocks noChangeAspect="1" noChangeShapeType="1"/>
            </p:cNvSpPr>
            <p:nvPr/>
          </p:nvSpPr>
          <p:spPr bwMode="auto">
            <a:xfrm rot="5400000">
              <a:off x="4981" y="1425"/>
              <a:ext cx="16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91" name="Text Box 326"/>
            <p:cNvSpPr txBox="1">
              <a:spLocks noChangeAspect="1" noChangeArrowheads="1"/>
            </p:cNvSpPr>
            <p:nvPr/>
          </p:nvSpPr>
          <p:spPr bwMode="auto">
            <a:xfrm>
              <a:off x="4650" y="1004"/>
              <a:ext cx="314"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i="1">
                  <a:solidFill>
                    <a:schemeClr val="tx1"/>
                  </a:solidFill>
                  <a:latin typeface="Times New Roman" panose="02020603050405020304" pitchFamily="18" charset="0"/>
                  <a:ea typeface="宋体" panose="02010600030101010101" pitchFamily="2" charset="-122"/>
                </a:rPr>
                <a:t>R</a:t>
              </a:r>
              <a:r>
                <a:rPr lang="en-US" altLang="zh-CN" sz="1600" b="0">
                  <a:solidFill>
                    <a:schemeClr val="tx1"/>
                  </a:solidFill>
                  <a:latin typeface="Times New Roman" panose="02020603050405020304" pitchFamily="18" charset="0"/>
                  <a:ea typeface="宋体" panose="02010600030101010101" pitchFamily="2" charset="-122"/>
                </a:rPr>
                <a:t>p</a:t>
              </a:r>
            </a:p>
          </p:txBody>
        </p:sp>
        <p:sp>
          <p:nvSpPr>
            <p:cNvPr id="2273392" name="Line 327"/>
            <p:cNvSpPr>
              <a:spLocks noChangeAspect="1" noChangeShapeType="1"/>
            </p:cNvSpPr>
            <p:nvPr/>
          </p:nvSpPr>
          <p:spPr bwMode="auto">
            <a:xfrm flipH="1">
              <a:off x="4546" y="2066"/>
              <a:ext cx="1" cy="1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93" name="Rectangle 328"/>
            <p:cNvSpPr>
              <a:spLocks noChangeAspect="1" noChangeArrowheads="1"/>
            </p:cNvSpPr>
            <p:nvPr/>
          </p:nvSpPr>
          <p:spPr bwMode="auto">
            <a:xfrm rot="5400000">
              <a:off x="4447" y="2248"/>
              <a:ext cx="202" cy="67"/>
            </a:xfrm>
            <a:prstGeom prst="rect">
              <a:avLst/>
            </a:prstGeom>
            <a:solidFill>
              <a:srgbClr val="FFFFFF"/>
            </a:solidFill>
            <a:ln w="19050">
              <a:solidFill>
                <a:srgbClr val="000000"/>
              </a:solidFill>
              <a:miter lim="800000"/>
              <a:headEnd/>
              <a:tailEnd/>
            </a:ln>
          </p:spPr>
          <p:txBody>
            <a:bodyPr rot="10800000" vert="eaVert"/>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94" name="Line 329"/>
            <p:cNvSpPr>
              <a:spLocks noChangeAspect="1" noChangeShapeType="1"/>
            </p:cNvSpPr>
            <p:nvPr/>
          </p:nvSpPr>
          <p:spPr bwMode="auto">
            <a:xfrm>
              <a:off x="4547" y="2388"/>
              <a:ext cx="0" cy="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95" name="Rectangle 330"/>
            <p:cNvSpPr>
              <a:spLocks noChangeAspect="1" noChangeArrowheads="1"/>
            </p:cNvSpPr>
            <p:nvPr/>
          </p:nvSpPr>
          <p:spPr bwMode="auto">
            <a:xfrm>
              <a:off x="4988" y="1193"/>
              <a:ext cx="201" cy="68"/>
            </a:xfrm>
            <a:prstGeom prst="rect">
              <a:avLst/>
            </a:prstGeom>
            <a:solidFill>
              <a:srgbClr val="FFFFFF"/>
            </a:solidFill>
            <a:ln w="19050">
              <a:solidFill>
                <a:srgbClr val="000000"/>
              </a:solidFill>
              <a:miter lim="800000"/>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396" name="Line 331"/>
            <p:cNvSpPr>
              <a:spLocks noChangeAspect="1" noChangeShapeType="1"/>
            </p:cNvSpPr>
            <p:nvPr/>
          </p:nvSpPr>
          <p:spPr bwMode="auto">
            <a:xfrm>
              <a:off x="4547" y="1230"/>
              <a:ext cx="1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97" name="Line 332"/>
            <p:cNvSpPr>
              <a:spLocks noChangeAspect="1" noChangeShapeType="1"/>
            </p:cNvSpPr>
            <p:nvPr/>
          </p:nvSpPr>
          <p:spPr bwMode="auto">
            <a:xfrm>
              <a:off x="4556" y="1421"/>
              <a:ext cx="1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98" name="Line 333"/>
            <p:cNvSpPr>
              <a:spLocks noChangeAspect="1" noChangeShapeType="1"/>
            </p:cNvSpPr>
            <p:nvPr/>
          </p:nvSpPr>
          <p:spPr bwMode="auto">
            <a:xfrm>
              <a:off x="4865" y="1229"/>
              <a:ext cx="12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399" name="Line 334"/>
            <p:cNvSpPr>
              <a:spLocks noChangeAspect="1" noChangeShapeType="1"/>
            </p:cNvSpPr>
            <p:nvPr/>
          </p:nvSpPr>
          <p:spPr bwMode="auto">
            <a:xfrm>
              <a:off x="4879" y="1421"/>
              <a:ext cx="18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00" name="Line 335"/>
            <p:cNvSpPr>
              <a:spLocks noChangeShapeType="1"/>
            </p:cNvSpPr>
            <p:nvPr/>
          </p:nvSpPr>
          <p:spPr bwMode="auto">
            <a:xfrm flipH="1">
              <a:off x="5188" y="1230"/>
              <a:ext cx="12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01" name="Line 336"/>
            <p:cNvSpPr>
              <a:spLocks noChangeAspect="1" noChangeShapeType="1"/>
            </p:cNvSpPr>
            <p:nvPr/>
          </p:nvSpPr>
          <p:spPr bwMode="auto">
            <a:xfrm>
              <a:off x="5107" y="1422"/>
              <a:ext cx="19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02" name="AutoShape 337"/>
            <p:cNvSpPr>
              <a:spLocks noChangeAspect="1" noChangeArrowheads="1"/>
            </p:cNvSpPr>
            <p:nvPr/>
          </p:nvSpPr>
          <p:spPr bwMode="auto">
            <a:xfrm rot="5400000">
              <a:off x="4867" y="1624"/>
              <a:ext cx="125" cy="114"/>
            </a:xfrm>
            <a:prstGeom prst="triangle">
              <a:avLst>
                <a:gd name="adj" fmla="val 50000"/>
              </a:avLst>
            </a:prstGeom>
            <a:solidFill>
              <a:srgbClr val="FFFFFF"/>
            </a:solidFill>
            <a:ln w="19050">
              <a:solidFill>
                <a:srgbClr val="000000"/>
              </a:solidFill>
              <a:miter lim="800000"/>
              <a:headEnd/>
              <a:tailEnd/>
            </a:ln>
          </p:spPr>
          <p:txBody>
            <a:bodyPr rot="10800000" vert="eaVert"/>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403" name="Line 338"/>
            <p:cNvSpPr>
              <a:spLocks noChangeAspect="1" noChangeShapeType="1"/>
            </p:cNvSpPr>
            <p:nvPr/>
          </p:nvSpPr>
          <p:spPr bwMode="auto">
            <a:xfrm>
              <a:off x="4738" y="1567"/>
              <a:ext cx="40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04" name="Line 339"/>
            <p:cNvSpPr>
              <a:spLocks noChangeAspect="1" noChangeShapeType="1"/>
            </p:cNvSpPr>
            <p:nvPr/>
          </p:nvSpPr>
          <p:spPr bwMode="auto">
            <a:xfrm rot="5400000">
              <a:off x="4834" y="1881"/>
              <a:ext cx="6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05" name="Line 340"/>
            <p:cNvSpPr>
              <a:spLocks noChangeAspect="1" noChangeShapeType="1"/>
            </p:cNvSpPr>
            <p:nvPr/>
          </p:nvSpPr>
          <p:spPr bwMode="auto">
            <a:xfrm>
              <a:off x="4738" y="2193"/>
              <a:ext cx="40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06" name="Line 341"/>
            <p:cNvSpPr>
              <a:spLocks noChangeAspect="1" noChangeShapeType="1"/>
            </p:cNvSpPr>
            <p:nvPr/>
          </p:nvSpPr>
          <p:spPr bwMode="auto">
            <a:xfrm rot="5400000">
              <a:off x="4426" y="1881"/>
              <a:ext cx="62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07" name="Text Box 342"/>
            <p:cNvSpPr txBox="1">
              <a:spLocks noChangeAspect="1" noChangeArrowheads="1"/>
            </p:cNvSpPr>
            <p:nvPr/>
          </p:nvSpPr>
          <p:spPr bwMode="auto">
            <a:xfrm>
              <a:off x="5001" y="1599"/>
              <a:ext cx="123"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zh-CN" altLang="en-US" sz="1600" b="0">
                  <a:solidFill>
                    <a:schemeClr val="tx1"/>
                  </a:solidFill>
                  <a:latin typeface="宋体" panose="02010600030101010101" pitchFamily="2" charset="-122"/>
                  <a:ea typeface="宋体" panose="02010600030101010101" pitchFamily="2" charset="-122"/>
                </a:rPr>
                <a:t>∞</a:t>
              </a:r>
              <a:endParaRPr lang="zh-CN" altLang="en-US" sz="1600" b="0">
                <a:solidFill>
                  <a:schemeClr val="tx1"/>
                </a:solidFill>
                <a:latin typeface="Times New Roman" panose="02020603050405020304" pitchFamily="18" charset="0"/>
                <a:ea typeface="宋体" panose="02010600030101010101" pitchFamily="2" charset="-122"/>
              </a:endParaRPr>
            </a:p>
          </p:txBody>
        </p:sp>
        <p:sp>
          <p:nvSpPr>
            <p:cNvPr id="2273408" name="Line 343"/>
            <p:cNvSpPr>
              <a:spLocks noChangeAspect="1" noChangeShapeType="1"/>
            </p:cNvSpPr>
            <p:nvPr/>
          </p:nvSpPr>
          <p:spPr bwMode="auto">
            <a:xfrm flipV="1">
              <a:off x="4286" y="1810"/>
              <a:ext cx="452"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09" name="Line 344"/>
            <p:cNvSpPr>
              <a:spLocks noChangeAspect="1" noChangeShapeType="1"/>
            </p:cNvSpPr>
            <p:nvPr/>
          </p:nvSpPr>
          <p:spPr bwMode="auto">
            <a:xfrm flipV="1">
              <a:off x="5150" y="1935"/>
              <a:ext cx="4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10" name="Text Box 345"/>
            <p:cNvSpPr txBox="1">
              <a:spLocks noChangeAspect="1" noChangeArrowheads="1"/>
            </p:cNvSpPr>
            <p:nvPr/>
          </p:nvSpPr>
          <p:spPr bwMode="auto">
            <a:xfrm>
              <a:off x="4785" y="1718"/>
              <a:ext cx="11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a:solidFill>
                    <a:schemeClr val="tx1"/>
                  </a:solidFill>
                  <a:latin typeface="宋体" panose="02010600030101010101" pitchFamily="2" charset="-122"/>
                  <a:ea typeface="宋体" panose="02010600030101010101" pitchFamily="2" charset="-122"/>
                </a:rPr>
                <a:t>-</a:t>
              </a:r>
              <a:endParaRPr lang="en-US" altLang="zh-CN" sz="1600" b="0">
                <a:solidFill>
                  <a:schemeClr val="tx1"/>
                </a:solidFill>
                <a:latin typeface="Times New Roman" panose="02020603050405020304" pitchFamily="18" charset="0"/>
                <a:ea typeface="宋体" panose="02010600030101010101" pitchFamily="2" charset="-122"/>
              </a:endParaRPr>
            </a:p>
          </p:txBody>
        </p:sp>
        <p:sp>
          <p:nvSpPr>
            <p:cNvPr id="2273411" name="Text Box 346"/>
            <p:cNvSpPr txBox="1">
              <a:spLocks noChangeAspect="1" noChangeArrowheads="1"/>
            </p:cNvSpPr>
            <p:nvPr/>
          </p:nvSpPr>
          <p:spPr bwMode="auto">
            <a:xfrm>
              <a:off x="4790" y="1977"/>
              <a:ext cx="93" cy="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a:solidFill>
                    <a:schemeClr val="tx1"/>
                  </a:solidFill>
                  <a:latin typeface="宋体" panose="02010600030101010101" pitchFamily="2" charset="-122"/>
                  <a:ea typeface="宋体" panose="02010600030101010101" pitchFamily="2" charset="-122"/>
                </a:rPr>
                <a:t>+</a:t>
              </a:r>
              <a:endParaRPr lang="en-US" altLang="zh-CN" sz="1600" b="0">
                <a:solidFill>
                  <a:schemeClr val="tx1"/>
                </a:solidFill>
                <a:latin typeface="Times New Roman" panose="02020603050405020304" pitchFamily="18" charset="0"/>
                <a:ea typeface="宋体" panose="02010600030101010101" pitchFamily="2" charset="-122"/>
              </a:endParaRPr>
            </a:p>
          </p:txBody>
        </p:sp>
        <p:sp>
          <p:nvSpPr>
            <p:cNvPr id="2273412" name="Text Box 347"/>
            <p:cNvSpPr txBox="1">
              <a:spLocks noChangeAspect="1" noChangeArrowheads="1"/>
            </p:cNvSpPr>
            <p:nvPr/>
          </p:nvSpPr>
          <p:spPr bwMode="auto">
            <a:xfrm>
              <a:off x="5045" y="1847"/>
              <a:ext cx="104"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a:solidFill>
                    <a:schemeClr val="tx1"/>
                  </a:solidFill>
                  <a:latin typeface="宋体" panose="02010600030101010101" pitchFamily="2" charset="-122"/>
                  <a:ea typeface="宋体" panose="02010600030101010101" pitchFamily="2" charset="-122"/>
                </a:rPr>
                <a:t>+</a:t>
              </a:r>
              <a:endParaRPr lang="en-US" altLang="zh-CN" sz="1600" b="0">
                <a:solidFill>
                  <a:schemeClr val="tx1"/>
                </a:solidFill>
                <a:latin typeface="Times New Roman" panose="02020603050405020304" pitchFamily="18" charset="0"/>
                <a:ea typeface="宋体" panose="02010600030101010101" pitchFamily="2" charset="-122"/>
              </a:endParaRPr>
            </a:p>
          </p:txBody>
        </p:sp>
        <p:sp>
          <p:nvSpPr>
            <p:cNvPr id="2273413" name="Text Box 348"/>
            <p:cNvSpPr txBox="1">
              <a:spLocks noChangeAspect="1" noChangeArrowheads="1"/>
            </p:cNvSpPr>
            <p:nvPr/>
          </p:nvSpPr>
          <p:spPr bwMode="auto">
            <a:xfrm>
              <a:off x="4932" y="1999"/>
              <a:ext cx="181"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a:solidFill>
                    <a:schemeClr val="tx1"/>
                  </a:solidFill>
                  <a:latin typeface="Times New Roman" panose="02020603050405020304" pitchFamily="18" charset="0"/>
                  <a:ea typeface="宋体" panose="02010600030101010101" pitchFamily="2" charset="-122"/>
                </a:rPr>
                <a:t>N2</a:t>
              </a:r>
            </a:p>
          </p:txBody>
        </p:sp>
        <p:sp>
          <p:nvSpPr>
            <p:cNvPr id="2273414" name="Oval 349"/>
            <p:cNvSpPr>
              <a:spLocks noChangeAspect="1" noChangeArrowheads="1"/>
            </p:cNvSpPr>
            <p:nvPr/>
          </p:nvSpPr>
          <p:spPr bwMode="auto">
            <a:xfrm>
              <a:off x="5572" y="1909"/>
              <a:ext cx="47" cy="49"/>
            </a:xfrm>
            <a:prstGeom prst="ellipse">
              <a:avLst/>
            </a:prstGeom>
            <a:solidFill>
              <a:srgbClr val="FFFFFF"/>
            </a:solidFill>
            <a:ln w="19050">
              <a:solidFill>
                <a:srgbClr val="000000"/>
              </a:solidFill>
              <a:round/>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415" name="Line 350"/>
            <p:cNvSpPr>
              <a:spLocks noChangeAspect="1" noChangeShapeType="1"/>
            </p:cNvSpPr>
            <p:nvPr/>
          </p:nvSpPr>
          <p:spPr bwMode="auto">
            <a:xfrm flipH="1">
              <a:off x="4709" y="1065"/>
              <a:ext cx="152" cy="274"/>
            </a:xfrm>
            <a:prstGeom prst="line">
              <a:avLst/>
            </a:prstGeom>
            <a:noFill/>
            <a:ln w="19050">
              <a:solidFill>
                <a:srgbClr val="000000"/>
              </a:solidFill>
              <a:round/>
              <a:headEnd type="stealth" w="sm" len="lg"/>
              <a:tailEnd/>
            </a:ln>
            <a:extLst>
              <a:ext uri="{909E8E84-426E-40DD-AFC4-6F175D3DCCD1}">
                <a14:hiddenFill xmlns:a14="http://schemas.microsoft.com/office/drawing/2010/main">
                  <a:noFill/>
                </a14:hiddenFill>
              </a:ext>
            </a:extLst>
          </p:spPr>
          <p:txBody>
            <a:bodyPr/>
            <a:lstStyle/>
            <a:p>
              <a:endParaRPr lang="zh-CN" altLang="en-US"/>
            </a:p>
          </p:txBody>
        </p:sp>
        <p:sp>
          <p:nvSpPr>
            <p:cNvPr id="2273416" name="Line 351"/>
            <p:cNvSpPr>
              <a:spLocks noChangeAspect="1" noChangeShapeType="1"/>
            </p:cNvSpPr>
            <p:nvPr/>
          </p:nvSpPr>
          <p:spPr bwMode="auto">
            <a:xfrm>
              <a:off x="4467" y="2528"/>
              <a:ext cx="162"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73417" name="Group 352"/>
            <p:cNvGrpSpPr>
              <a:grpSpLocks noChangeAspect="1"/>
            </p:cNvGrpSpPr>
            <p:nvPr/>
          </p:nvGrpSpPr>
          <p:grpSpPr bwMode="auto">
            <a:xfrm>
              <a:off x="2647" y="2678"/>
              <a:ext cx="676" cy="397"/>
              <a:chOff x="4507" y="4438"/>
              <a:chExt cx="1208" cy="709"/>
            </a:xfrm>
          </p:grpSpPr>
          <p:sp>
            <p:nvSpPr>
              <p:cNvPr id="2273418" name="Line 353"/>
              <p:cNvSpPr>
                <a:spLocks noChangeAspect="1" noChangeShapeType="1"/>
              </p:cNvSpPr>
              <p:nvPr/>
            </p:nvSpPr>
            <p:spPr bwMode="auto">
              <a:xfrm rot="16200000" flipH="1">
                <a:off x="4152" y="4793"/>
                <a:ext cx="70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19" name="Line 354"/>
              <p:cNvSpPr>
                <a:spLocks noChangeAspect="1" noChangeShapeType="1"/>
              </p:cNvSpPr>
              <p:nvPr/>
            </p:nvSpPr>
            <p:spPr bwMode="auto">
              <a:xfrm flipH="1">
                <a:off x="4507" y="4438"/>
                <a:ext cx="120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20" name="Line 355"/>
              <p:cNvSpPr>
                <a:spLocks noChangeAspect="1" noChangeShapeType="1"/>
              </p:cNvSpPr>
              <p:nvPr/>
            </p:nvSpPr>
            <p:spPr bwMode="auto">
              <a:xfrm rot="16200000" flipH="1">
                <a:off x="5360" y="4793"/>
                <a:ext cx="709"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21" name="Line 356"/>
              <p:cNvSpPr>
                <a:spLocks noChangeAspect="1" noChangeShapeType="1"/>
              </p:cNvSpPr>
              <p:nvPr/>
            </p:nvSpPr>
            <p:spPr bwMode="auto">
              <a:xfrm flipH="1">
                <a:off x="4507" y="5147"/>
                <a:ext cx="1208" cy="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73422" name="Line 357"/>
            <p:cNvSpPr>
              <a:spLocks noChangeAspect="1" noChangeShapeType="1"/>
            </p:cNvSpPr>
            <p:nvPr/>
          </p:nvSpPr>
          <p:spPr bwMode="auto">
            <a:xfrm rot="5400000" flipH="1" flipV="1">
              <a:off x="2823" y="2871"/>
              <a:ext cx="12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23" name="Line 358"/>
            <p:cNvSpPr>
              <a:spLocks noChangeAspect="1" noChangeShapeType="1"/>
            </p:cNvSpPr>
            <p:nvPr/>
          </p:nvSpPr>
          <p:spPr bwMode="auto">
            <a:xfrm rot="5400000">
              <a:off x="2738" y="2864"/>
              <a:ext cx="105" cy="176"/>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73424" name="Line 359"/>
            <p:cNvSpPr>
              <a:spLocks noChangeAspect="1" noChangeShapeType="1"/>
            </p:cNvSpPr>
            <p:nvPr/>
          </p:nvSpPr>
          <p:spPr bwMode="auto">
            <a:xfrm rot="5400000" flipH="1">
              <a:off x="2748" y="2711"/>
              <a:ext cx="101" cy="17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273425" name="Group 360"/>
            <p:cNvGrpSpPr>
              <a:grpSpLocks noChangeAspect="1"/>
            </p:cNvGrpSpPr>
            <p:nvPr/>
          </p:nvGrpSpPr>
          <p:grpSpPr bwMode="auto">
            <a:xfrm flipV="1">
              <a:off x="3128" y="2741"/>
              <a:ext cx="138" cy="269"/>
              <a:chOff x="5306" y="4551"/>
              <a:chExt cx="246" cy="480"/>
            </a:xfrm>
          </p:grpSpPr>
          <p:grpSp>
            <p:nvGrpSpPr>
              <p:cNvPr id="2273426" name="Group 361"/>
              <p:cNvGrpSpPr>
                <a:grpSpLocks noChangeAspect="1"/>
              </p:cNvGrpSpPr>
              <p:nvPr/>
            </p:nvGrpSpPr>
            <p:grpSpPr bwMode="auto">
              <a:xfrm rot="16200000" flipH="1">
                <a:off x="5319" y="4672"/>
                <a:ext cx="219" cy="246"/>
                <a:chOff x="3244" y="6428"/>
                <a:chExt cx="261" cy="288"/>
              </a:xfrm>
            </p:grpSpPr>
            <p:sp>
              <p:nvSpPr>
                <p:cNvPr id="2273427" name="Line 362"/>
                <p:cNvSpPr>
                  <a:spLocks noChangeAspect="1" noChangeShapeType="1"/>
                </p:cNvSpPr>
                <p:nvPr/>
              </p:nvSpPr>
              <p:spPr bwMode="auto">
                <a:xfrm rot="5400000">
                  <a:off x="3361" y="6572"/>
                  <a:ext cx="28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28" name="AutoShape 363"/>
                <p:cNvSpPr>
                  <a:spLocks noChangeAspect="1" noChangeArrowheads="1"/>
                </p:cNvSpPr>
                <p:nvPr/>
              </p:nvSpPr>
              <p:spPr bwMode="auto">
                <a:xfrm rot="5400000">
                  <a:off x="3225" y="6447"/>
                  <a:ext cx="288" cy="250"/>
                </a:xfrm>
                <a:prstGeom prst="triangle">
                  <a:avLst>
                    <a:gd name="adj" fmla="val 50000"/>
                  </a:avLst>
                </a:prstGeom>
                <a:solidFill>
                  <a:srgbClr val="FFFFFF"/>
                </a:solidFill>
                <a:ln w="19050">
                  <a:solidFill>
                    <a:srgbClr val="000000"/>
                  </a:solidFill>
                  <a:miter lim="800000"/>
                  <a:headEnd/>
                  <a:tailEnd/>
                </a:ln>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grpSp>
          <p:sp>
            <p:nvSpPr>
              <p:cNvPr id="2273429" name="Line 364"/>
              <p:cNvSpPr>
                <a:spLocks noChangeAspect="1" noChangeShapeType="1"/>
              </p:cNvSpPr>
              <p:nvPr/>
            </p:nvSpPr>
            <p:spPr bwMode="auto">
              <a:xfrm rot="16200000" flipH="1">
                <a:off x="5188" y="4791"/>
                <a:ext cx="48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3430" name="Group 365"/>
            <p:cNvGrpSpPr>
              <a:grpSpLocks noChangeAspect="1"/>
            </p:cNvGrpSpPr>
            <p:nvPr/>
          </p:nvGrpSpPr>
          <p:grpSpPr bwMode="auto">
            <a:xfrm flipH="1">
              <a:off x="2956" y="2836"/>
              <a:ext cx="126" cy="66"/>
              <a:chOff x="4521" y="1860"/>
              <a:chExt cx="264" cy="141"/>
            </a:xfrm>
          </p:grpSpPr>
          <p:sp>
            <p:nvSpPr>
              <p:cNvPr id="2273431" name="Line 366"/>
              <p:cNvSpPr>
                <a:spLocks noChangeAspect="1" noChangeShapeType="1"/>
              </p:cNvSpPr>
              <p:nvPr/>
            </p:nvSpPr>
            <p:spPr bwMode="auto">
              <a:xfrm>
                <a:off x="4521" y="1860"/>
                <a:ext cx="264"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sp>
            <p:nvSpPr>
              <p:cNvPr id="2273432" name="Line 367"/>
              <p:cNvSpPr>
                <a:spLocks noChangeAspect="1" noChangeShapeType="1"/>
              </p:cNvSpPr>
              <p:nvPr/>
            </p:nvSpPr>
            <p:spPr bwMode="auto">
              <a:xfrm>
                <a:off x="4521" y="2001"/>
                <a:ext cx="264" cy="0"/>
              </a:xfrm>
              <a:prstGeom prst="line">
                <a:avLst/>
              </a:prstGeom>
              <a:noFill/>
              <a:ln w="19050">
                <a:solidFill>
                  <a:srgbClr val="000000"/>
                </a:solidFill>
                <a:round/>
                <a:headEnd/>
                <a:tailEnd type="stealth" w="sm" len="lg"/>
              </a:ln>
              <a:extLst>
                <a:ext uri="{909E8E84-426E-40DD-AFC4-6F175D3DCCD1}">
                  <a14:hiddenFill xmlns:a14="http://schemas.microsoft.com/office/drawing/2010/main">
                    <a:noFill/>
                  </a14:hiddenFill>
                </a:ext>
              </a:extLst>
            </p:spPr>
            <p:txBody>
              <a:bodyPr/>
              <a:lstStyle/>
              <a:p>
                <a:endParaRPr lang="zh-CN" altLang="en-US"/>
              </a:p>
            </p:txBody>
          </p:sp>
        </p:grpSp>
        <p:sp>
          <p:nvSpPr>
            <p:cNvPr id="2273433" name="Rectangle 368"/>
            <p:cNvSpPr>
              <a:spLocks noChangeAspect="1" noChangeArrowheads="1"/>
            </p:cNvSpPr>
            <p:nvPr/>
          </p:nvSpPr>
          <p:spPr bwMode="auto">
            <a:xfrm rot="5400000">
              <a:off x="3096" y="3221"/>
              <a:ext cx="202" cy="67"/>
            </a:xfrm>
            <a:prstGeom prst="rect">
              <a:avLst/>
            </a:prstGeom>
            <a:solidFill>
              <a:srgbClr val="FFFFFF"/>
            </a:solidFill>
            <a:ln w="19050">
              <a:solidFill>
                <a:srgbClr val="000000"/>
              </a:solidFill>
              <a:miter lim="800000"/>
              <a:headEnd/>
              <a:tailEnd/>
            </a:ln>
          </p:spPr>
          <p:txBody>
            <a:bodyPr rot="10800000" vert="eaVert"/>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73434" name="Line 369"/>
            <p:cNvSpPr>
              <a:spLocks noChangeAspect="1" noChangeShapeType="1"/>
            </p:cNvSpPr>
            <p:nvPr/>
          </p:nvSpPr>
          <p:spPr bwMode="auto">
            <a:xfrm>
              <a:off x="3196" y="2954"/>
              <a:ext cx="0" cy="20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35" name="Text Box 370"/>
            <p:cNvSpPr txBox="1">
              <a:spLocks noChangeAspect="1" noChangeArrowheads="1"/>
            </p:cNvSpPr>
            <p:nvPr/>
          </p:nvSpPr>
          <p:spPr bwMode="auto">
            <a:xfrm>
              <a:off x="3275" y="3126"/>
              <a:ext cx="279"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i="1">
                  <a:solidFill>
                    <a:schemeClr val="tx1"/>
                  </a:solidFill>
                  <a:latin typeface="Times New Roman" panose="02020603050405020304" pitchFamily="18" charset="0"/>
                  <a:ea typeface="宋体" panose="02010600030101010101" pitchFamily="2" charset="-122"/>
                </a:rPr>
                <a:t>R</a:t>
              </a:r>
              <a:r>
                <a:rPr lang="en-US" altLang="zh-CN" sz="1600" b="0">
                  <a:solidFill>
                    <a:schemeClr val="tx1"/>
                  </a:solidFill>
                  <a:latin typeface="Times New Roman" panose="02020603050405020304" pitchFamily="18" charset="0"/>
                  <a:ea typeface="宋体" panose="02010600030101010101" pitchFamily="2" charset="-122"/>
                </a:rPr>
                <a:t>4</a:t>
              </a:r>
            </a:p>
          </p:txBody>
        </p:sp>
        <p:sp>
          <p:nvSpPr>
            <p:cNvPr id="2273436" name="Text Box 371"/>
            <p:cNvSpPr txBox="1">
              <a:spLocks noChangeAspect="1" noChangeArrowheads="1"/>
            </p:cNvSpPr>
            <p:nvPr/>
          </p:nvSpPr>
          <p:spPr bwMode="auto">
            <a:xfrm>
              <a:off x="3275" y="3266"/>
              <a:ext cx="36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a:solidFill>
                    <a:schemeClr val="tx1"/>
                  </a:solidFill>
                  <a:latin typeface="Times New Roman" panose="02020603050405020304" pitchFamily="18" charset="0"/>
                  <a:ea typeface="宋体" panose="02010600030101010101" pitchFamily="2" charset="-122"/>
                </a:rPr>
                <a:t>3.9k</a:t>
              </a:r>
              <a:r>
                <a:rPr lang="en-US" altLang="zh-CN" sz="1600" b="0">
                  <a:solidFill>
                    <a:schemeClr val="tx1"/>
                  </a:solidFill>
                  <a:latin typeface="宋体" panose="02010600030101010101" pitchFamily="2" charset="-122"/>
                  <a:ea typeface="宋体" panose="02010600030101010101" pitchFamily="2" charset="-122"/>
                </a:rPr>
                <a:t>Ω</a:t>
              </a:r>
              <a:endParaRPr lang="en-US" altLang="zh-CN" sz="1600" b="0">
                <a:solidFill>
                  <a:schemeClr val="tx1"/>
                </a:solidFill>
                <a:latin typeface="Times New Roman" panose="02020603050405020304" pitchFamily="18" charset="0"/>
                <a:ea typeface="宋体" panose="02010600030101010101" pitchFamily="2" charset="-122"/>
              </a:endParaRPr>
            </a:p>
          </p:txBody>
        </p:sp>
        <p:grpSp>
          <p:nvGrpSpPr>
            <p:cNvPr id="2273437" name="Group 372"/>
            <p:cNvGrpSpPr>
              <a:grpSpLocks noChangeAspect="1"/>
            </p:cNvGrpSpPr>
            <p:nvPr/>
          </p:nvGrpSpPr>
          <p:grpSpPr bwMode="auto">
            <a:xfrm>
              <a:off x="3083" y="3362"/>
              <a:ext cx="198" cy="180"/>
              <a:chOff x="5227" y="5660"/>
              <a:chExt cx="354" cy="321"/>
            </a:xfrm>
          </p:grpSpPr>
          <p:sp>
            <p:nvSpPr>
              <p:cNvPr id="2273438" name="Line 373"/>
              <p:cNvSpPr>
                <a:spLocks noChangeAspect="1" noChangeShapeType="1"/>
              </p:cNvSpPr>
              <p:nvPr/>
            </p:nvSpPr>
            <p:spPr bwMode="auto">
              <a:xfrm rot="5400000">
                <a:off x="5327" y="5771"/>
                <a:ext cx="22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39" name="Line 374"/>
              <p:cNvSpPr>
                <a:spLocks noChangeAspect="1" noChangeShapeType="1"/>
              </p:cNvSpPr>
              <p:nvPr/>
            </p:nvSpPr>
            <p:spPr bwMode="auto">
              <a:xfrm rot="10800000">
                <a:off x="5296" y="5881"/>
                <a:ext cx="284"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40" name="Line 375"/>
              <p:cNvSpPr>
                <a:spLocks noChangeAspect="1" noChangeShapeType="1"/>
              </p:cNvSpPr>
              <p:nvPr/>
            </p:nvSpPr>
            <p:spPr bwMode="auto">
              <a:xfrm flipH="1">
                <a:off x="5370" y="5880"/>
                <a:ext cx="65"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41" name="Line 376"/>
              <p:cNvSpPr>
                <a:spLocks noChangeAspect="1" noChangeShapeType="1"/>
              </p:cNvSpPr>
              <p:nvPr/>
            </p:nvSpPr>
            <p:spPr bwMode="auto">
              <a:xfrm flipH="1">
                <a:off x="5227" y="5880"/>
                <a:ext cx="65"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42" name="Line 377"/>
              <p:cNvSpPr>
                <a:spLocks noChangeAspect="1" noChangeShapeType="1"/>
              </p:cNvSpPr>
              <p:nvPr/>
            </p:nvSpPr>
            <p:spPr bwMode="auto">
              <a:xfrm flipH="1">
                <a:off x="5516" y="5880"/>
                <a:ext cx="65"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273443" name="Group 378"/>
            <p:cNvGrpSpPr>
              <a:grpSpLocks noChangeAspect="1"/>
            </p:cNvGrpSpPr>
            <p:nvPr/>
          </p:nvGrpSpPr>
          <p:grpSpPr bwMode="auto">
            <a:xfrm>
              <a:off x="2597" y="3365"/>
              <a:ext cx="198" cy="180"/>
              <a:chOff x="5227" y="5660"/>
              <a:chExt cx="354" cy="321"/>
            </a:xfrm>
          </p:grpSpPr>
          <p:sp>
            <p:nvSpPr>
              <p:cNvPr id="2273444" name="Line 379"/>
              <p:cNvSpPr>
                <a:spLocks noChangeAspect="1" noChangeShapeType="1"/>
              </p:cNvSpPr>
              <p:nvPr/>
            </p:nvSpPr>
            <p:spPr bwMode="auto">
              <a:xfrm rot="5400000">
                <a:off x="5327" y="5771"/>
                <a:ext cx="22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45" name="Line 380"/>
              <p:cNvSpPr>
                <a:spLocks noChangeAspect="1" noChangeShapeType="1"/>
              </p:cNvSpPr>
              <p:nvPr/>
            </p:nvSpPr>
            <p:spPr bwMode="auto">
              <a:xfrm rot="10800000">
                <a:off x="5296" y="5881"/>
                <a:ext cx="284"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46" name="Line 381"/>
              <p:cNvSpPr>
                <a:spLocks noChangeAspect="1" noChangeShapeType="1"/>
              </p:cNvSpPr>
              <p:nvPr/>
            </p:nvSpPr>
            <p:spPr bwMode="auto">
              <a:xfrm flipH="1">
                <a:off x="5370" y="5880"/>
                <a:ext cx="65"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47" name="Line 382"/>
              <p:cNvSpPr>
                <a:spLocks noChangeAspect="1" noChangeShapeType="1"/>
              </p:cNvSpPr>
              <p:nvPr/>
            </p:nvSpPr>
            <p:spPr bwMode="auto">
              <a:xfrm flipH="1">
                <a:off x="5227" y="5880"/>
                <a:ext cx="65"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48" name="Line 383"/>
              <p:cNvSpPr>
                <a:spLocks noChangeAspect="1" noChangeShapeType="1"/>
              </p:cNvSpPr>
              <p:nvPr/>
            </p:nvSpPr>
            <p:spPr bwMode="auto">
              <a:xfrm flipH="1">
                <a:off x="5516" y="5880"/>
                <a:ext cx="65" cy="10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73449" name="Line 384"/>
            <p:cNvSpPr>
              <a:spLocks noChangeShapeType="1"/>
            </p:cNvSpPr>
            <p:nvPr/>
          </p:nvSpPr>
          <p:spPr bwMode="auto">
            <a:xfrm flipH="1">
              <a:off x="3719" y="2065"/>
              <a:ext cx="12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50" name="Line 385"/>
            <p:cNvSpPr>
              <a:spLocks noChangeAspect="1" noChangeShapeType="1"/>
            </p:cNvSpPr>
            <p:nvPr/>
          </p:nvSpPr>
          <p:spPr bwMode="auto">
            <a:xfrm>
              <a:off x="4547" y="2070"/>
              <a:ext cx="19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51" name="Line 386"/>
            <p:cNvSpPr>
              <a:spLocks noChangeAspect="1" noChangeShapeType="1"/>
            </p:cNvSpPr>
            <p:nvPr/>
          </p:nvSpPr>
          <p:spPr bwMode="auto">
            <a:xfrm>
              <a:off x="4551" y="1228"/>
              <a:ext cx="0" cy="5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73452" name="Text Box 387"/>
            <p:cNvSpPr txBox="1">
              <a:spLocks noChangeAspect="1" noChangeArrowheads="1"/>
            </p:cNvSpPr>
            <p:nvPr/>
          </p:nvSpPr>
          <p:spPr bwMode="auto">
            <a:xfrm>
              <a:off x="5017" y="1012"/>
              <a:ext cx="257"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i="1">
                  <a:solidFill>
                    <a:schemeClr val="tx1"/>
                  </a:solidFill>
                  <a:latin typeface="Times New Roman" panose="02020603050405020304" pitchFamily="18" charset="0"/>
                  <a:ea typeface="宋体" panose="02010600030101010101" pitchFamily="2" charset="-122"/>
                </a:rPr>
                <a:t>R</a:t>
              </a:r>
              <a:r>
                <a:rPr lang="en-US" altLang="zh-CN" sz="1600" b="0">
                  <a:solidFill>
                    <a:schemeClr val="tx1"/>
                  </a:solidFill>
                  <a:latin typeface="Times New Roman" panose="02020603050405020304" pitchFamily="18" charset="0"/>
                  <a:ea typeface="宋体" panose="02010600030101010101" pitchFamily="2" charset="-122"/>
                </a:rPr>
                <a:t>5</a:t>
              </a:r>
            </a:p>
          </p:txBody>
        </p:sp>
        <p:sp>
          <p:nvSpPr>
            <p:cNvPr id="2273453" name="Text Box 388"/>
            <p:cNvSpPr txBox="1">
              <a:spLocks noChangeAspect="1" noChangeArrowheads="1"/>
            </p:cNvSpPr>
            <p:nvPr/>
          </p:nvSpPr>
          <p:spPr bwMode="auto">
            <a:xfrm>
              <a:off x="3864" y="2000"/>
              <a:ext cx="192"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i="1">
                  <a:solidFill>
                    <a:schemeClr val="tx1"/>
                  </a:solidFill>
                  <a:latin typeface="Times New Roman" panose="02020603050405020304" pitchFamily="18" charset="0"/>
                  <a:ea typeface="宋体" panose="02010600030101010101" pitchFamily="2" charset="-122"/>
                </a:rPr>
                <a:t>u</a:t>
              </a:r>
              <a:r>
                <a:rPr lang="en-US" altLang="zh-CN" sz="1600" b="0">
                  <a:solidFill>
                    <a:schemeClr val="tx1"/>
                  </a:solidFill>
                  <a:latin typeface="Times New Roman" panose="02020603050405020304" pitchFamily="18" charset="0"/>
                  <a:ea typeface="宋体" panose="02010600030101010101" pitchFamily="2" charset="-122"/>
                </a:rPr>
                <a:t>1</a:t>
              </a:r>
            </a:p>
          </p:txBody>
        </p:sp>
        <p:sp>
          <p:nvSpPr>
            <p:cNvPr id="2273454" name="Text Box 389"/>
            <p:cNvSpPr txBox="1">
              <a:spLocks noChangeAspect="1" noChangeArrowheads="1"/>
            </p:cNvSpPr>
            <p:nvPr/>
          </p:nvSpPr>
          <p:spPr bwMode="auto">
            <a:xfrm>
              <a:off x="3285" y="989"/>
              <a:ext cx="265"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600" b="0" i="1">
                  <a:solidFill>
                    <a:schemeClr val="tx1"/>
                  </a:solidFill>
                  <a:latin typeface="Times New Roman" panose="02020603050405020304" pitchFamily="18" charset="0"/>
                  <a:ea typeface="宋体" panose="02010600030101010101" pitchFamily="2" charset="-122"/>
                </a:rPr>
                <a:t>R</a:t>
              </a:r>
              <a:r>
                <a:rPr lang="en-US" altLang="zh-CN" sz="1600" b="0">
                  <a:solidFill>
                    <a:schemeClr val="tx1"/>
                  </a:solidFill>
                  <a:latin typeface="Times New Roman" panose="02020603050405020304" pitchFamily="18" charset="0"/>
                  <a:ea typeface="宋体" panose="02010600030101010101" pitchFamily="2" charset="-122"/>
                </a:rPr>
                <a:t>0</a:t>
              </a:r>
            </a:p>
          </p:txBody>
        </p:sp>
      </p:grpSp>
      <p:sp>
        <p:nvSpPr>
          <p:cNvPr id="2273456" name="Rectangle 176"/>
          <p:cNvSpPr>
            <a:spLocks noChangeArrowheads="1"/>
          </p:cNvSpPr>
          <p:nvPr/>
        </p:nvSpPr>
        <p:spPr bwMode="auto">
          <a:xfrm>
            <a:off x="1774825" y="1268413"/>
            <a:ext cx="82296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lnSpc>
                <a:spcPct val="120000"/>
              </a:lnSpc>
              <a:spcBef>
                <a:spcPct val="30000"/>
              </a:spcBef>
              <a:buFont typeface="Wingdings" panose="05000000000000000000" pitchFamily="2" charset="2"/>
              <a:buChar char="v"/>
              <a:defRPr sz="2800" b="1">
                <a:solidFill>
                  <a:srgbClr val="3333FF"/>
                </a:solidFill>
                <a:latin typeface="Arial" panose="020B0604020202020204" pitchFamily="34" charset="0"/>
                <a:ea typeface="宋体" panose="02010600030101010101" pitchFamily="2" charset="-122"/>
              </a:defRPr>
            </a:lvl1pPr>
            <a:lvl2pPr marL="742950" indent="-285750" algn="l">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gn="l">
              <a:lnSpc>
                <a:spcPct val="120000"/>
              </a:lnSpc>
              <a:spcBef>
                <a:spcPct val="3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lgn="l">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Font typeface="Wingdings" panose="05000000000000000000" pitchFamily="2" charset="2"/>
              <a:buNone/>
            </a:pPr>
            <a:endParaRPr lang="zh-CN" altLang="en-US" dirty="0"/>
          </a:p>
        </p:txBody>
      </p:sp>
      <p:sp>
        <p:nvSpPr>
          <p:cNvPr id="178" name="Rectangle 4">
            <a:extLst>
              <a:ext uri="{FF2B5EF4-FFF2-40B4-BE49-F238E27FC236}">
                <a16:creationId xmlns:a16="http://schemas.microsoft.com/office/drawing/2014/main" id="{FD0CB828-1B74-4A7C-BF2F-3B04A70882EB}"/>
              </a:ext>
            </a:extLst>
          </p:cNvPr>
          <p:cNvSpPr>
            <a:spLocks noGrp="1" noChangeArrowheads="1"/>
          </p:cNvSpPr>
          <p:nvPr>
            <p:ph type="title"/>
          </p:nvPr>
        </p:nvSpPr>
        <p:spPr>
          <a:xfrm>
            <a:off x="838200" y="474663"/>
            <a:ext cx="10515600" cy="590550"/>
          </a:xfrm>
          <a:noFill/>
          <a:ln/>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、通用隔离放大电路</a:t>
            </a:r>
          </a:p>
        </p:txBody>
      </p:sp>
    </p:spTree>
    <p:extLst>
      <p:ext uri="{BB962C8B-B14F-4D97-AF65-F5344CB8AC3E}">
        <p14:creationId xmlns:p14="http://schemas.microsoft.com/office/powerpoint/2010/main" val="23229742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9BEED96-1183-4C0D-A97E-397D4719C7F5}"/>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封装在一个芯片内的光耦合器</a:t>
            </a:r>
          </a:p>
        </p:txBody>
      </p:sp>
      <p:sp>
        <p:nvSpPr>
          <p:cNvPr id="4" name="Rectangle 4">
            <a:extLst>
              <a:ext uri="{FF2B5EF4-FFF2-40B4-BE49-F238E27FC236}">
                <a16:creationId xmlns:a16="http://schemas.microsoft.com/office/drawing/2014/main" id="{1661CFB8-7EB5-4868-9A78-E922BBDE868D}"/>
              </a:ext>
            </a:extLst>
          </p:cNvPr>
          <p:cNvSpPr>
            <a:spLocks noGrp="1" noChangeArrowheads="1"/>
          </p:cNvSpPr>
          <p:nvPr>
            <p:ph type="title"/>
          </p:nvPr>
        </p:nvSpPr>
        <p:spPr>
          <a:xfrm>
            <a:off x="838200" y="474663"/>
            <a:ext cx="10515600" cy="590550"/>
          </a:xfrm>
          <a:noFill/>
          <a:ln/>
        </p:spPr>
        <p:txBody>
          <a:bodyPr/>
          <a:lstStyle/>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、通用隔离放大电路</a:t>
            </a:r>
          </a:p>
        </p:txBody>
      </p:sp>
      <p:pic>
        <p:nvPicPr>
          <p:cNvPr id="6" name="图片 5">
            <a:extLst>
              <a:ext uri="{FF2B5EF4-FFF2-40B4-BE49-F238E27FC236}">
                <a16:creationId xmlns:a16="http://schemas.microsoft.com/office/drawing/2014/main" id="{7D1C096B-0160-4F7E-A9F3-BC3414693D23}"/>
              </a:ext>
            </a:extLst>
          </p:cNvPr>
          <p:cNvPicPr>
            <a:picLocks noChangeAspect="1"/>
          </p:cNvPicPr>
          <p:nvPr/>
        </p:nvPicPr>
        <p:blipFill>
          <a:blip r:embed="rId2"/>
          <a:stretch>
            <a:fillRect/>
          </a:stretch>
        </p:blipFill>
        <p:spPr>
          <a:xfrm>
            <a:off x="3441575" y="2330386"/>
            <a:ext cx="6370624" cy="3222689"/>
          </a:xfrm>
          <a:prstGeom prst="rect">
            <a:avLst/>
          </a:prstGeom>
        </p:spPr>
      </p:pic>
    </p:spTree>
    <p:extLst>
      <p:ext uri="{BB962C8B-B14F-4D97-AF65-F5344CB8AC3E}">
        <p14:creationId xmlns:p14="http://schemas.microsoft.com/office/powerpoint/2010/main" val="2393153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363C16-4DBF-4018-B0F5-7CE4DCE1868B}"/>
              </a:ext>
            </a:extLst>
          </p:cNvPr>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、增益可调隔离放大电路</a:t>
            </a:r>
          </a:p>
        </p:txBody>
      </p:sp>
      <p:sp>
        <p:nvSpPr>
          <p:cNvPr id="3" name="内容占位符 2">
            <a:extLst>
              <a:ext uri="{FF2B5EF4-FFF2-40B4-BE49-F238E27FC236}">
                <a16:creationId xmlns:a16="http://schemas.microsoft.com/office/drawing/2014/main" id="{AF9039AB-6B01-416B-93E6-9DB03073F063}"/>
              </a:ext>
            </a:extLst>
          </p:cNvPr>
          <p:cNvSpPr>
            <a:spLocks noGrp="1"/>
          </p:cNvSpPr>
          <p:nvPr>
            <p:ph idx="4294967295"/>
          </p:nvPr>
        </p:nvSpPr>
        <p:spPr>
          <a:xfrm>
            <a:off x="838200" y="1199177"/>
            <a:ext cx="4191000" cy="4977788"/>
          </a:xfrm>
        </p:spPr>
        <p:txBody>
          <a:bodyPr/>
          <a:lstStyle/>
          <a:p>
            <a:r>
              <a:rPr lang="zh-CN" altLang="en-US" dirty="0">
                <a:latin typeface="微软雅黑" panose="020B0503020204020204" pitchFamily="34" charset="-122"/>
                <a:ea typeface="微软雅黑" panose="020B0503020204020204" pitchFamily="34" charset="-122"/>
              </a:rPr>
              <a:t>程控增益电桥隔离放大电路</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由传感器电桥、隔离放大器</a:t>
            </a:r>
            <a:r>
              <a:rPr lang="en-US" altLang="zh-CN" dirty="0">
                <a:latin typeface="微软雅黑" panose="020B0503020204020204" pitchFamily="34" charset="-122"/>
                <a:ea typeface="微软雅黑" panose="020B0503020204020204" pitchFamily="34" charset="-122"/>
              </a:rPr>
              <a:t>AD277</a:t>
            </a:r>
            <a:r>
              <a:rPr lang="zh-CN" altLang="en-US" dirty="0">
                <a:latin typeface="微软雅黑" panose="020B0503020204020204" pitchFamily="34" charset="-122"/>
                <a:ea typeface="微软雅黑" panose="020B0503020204020204" pitchFamily="34" charset="-122"/>
              </a:rPr>
              <a:t>（或</a:t>
            </a:r>
            <a:r>
              <a:rPr lang="en-US" altLang="zh-CN" dirty="0">
                <a:latin typeface="微软雅黑" panose="020B0503020204020204" pitchFamily="34" charset="-122"/>
                <a:ea typeface="微软雅黑" panose="020B0503020204020204" pitchFamily="34" charset="-122"/>
              </a:rPr>
              <a:t>AD284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AD289</a:t>
            </a:r>
            <a:r>
              <a:rPr lang="zh-CN" altLang="en-US" dirty="0">
                <a:latin typeface="微软雅黑" panose="020B0503020204020204" pitchFamily="34" charset="-122"/>
                <a:ea typeface="微软雅黑" panose="020B0503020204020204" pitchFamily="34" charset="-122"/>
              </a:rPr>
              <a:t>等）、多路模拟开关和其控制电路（此两部分称为增益控制电路）组成。</a:t>
            </a:r>
          </a:p>
        </p:txBody>
      </p:sp>
      <p:pic>
        <p:nvPicPr>
          <p:cNvPr id="5" name="图片 4">
            <a:extLst>
              <a:ext uri="{FF2B5EF4-FFF2-40B4-BE49-F238E27FC236}">
                <a16:creationId xmlns:a16="http://schemas.microsoft.com/office/drawing/2014/main" id="{8292DF9F-32C3-4D60-A0E8-0FDCD5A7313B}"/>
              </a:ext>
            </a:extLst>
          </p:cNvPr>
          <p:cNvPicPr>
            <a:picLocks noChangeAspect="1"/>
          </p:cNvPicPr>
          <p:nvPr/>
        </p:nvPicPr>
        <p:blipFill>
          <a:blip r:embed="rId2"/>
          <a:stretch>
            <a:fillRect/>
          </a:stretch>
        </p:blipFill>
        <p:spPr>
          <a:xfrm>
            <a:off x="5143501" y="1048119"/>
            <a:ext cx="6667500" cy="5128846"/>
          </a:xfrm>
          <a:prstGeom prst="rect">
            <a:avLst/>
          </a:prstGeom>
        </p:spPr>
      </p:pic>
    </p:spTree>
    <p:extLst>
      <p:ext uri="{BB962C8B-B14F-4D97-AF65-F5344CB8AC3E}">
        <p14:creationId xmlns:p14="http://schemas.microsoft.com/office/powerpoint/2010/main" val="3378110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071CDD-D2D6-4233-ACFD-7CF8C83F01D9}"/>
              </a:ext>
            </a:extLst>
          </p:cNvPr>
          <p:cNvSpPr>
            <a:spLocks noGrp="1"/>
          </p:cNvSpPr>
          <p:nvPr>
            <p:ph type="title"/>
          </p:nvPr>
        </p:nvSpPr>
        <p:spPr>
          <a:xfrm>
            <a:off x="838200" y="474784"/>
            <a:ext cx="10515600" cy="590429"/>
          </a:xfrm>
        </p:spPr>
        <p:txBody>
          <a:bodyPr/>
          <a:lstStyle/>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、隔离放大电路应用举例</a:t>
            </a:r>
          </a:p>
        </p:txBody>
      </p:sp>
      <p:sp>
        <p:nvSpPr>
          <p:cNvPr id="3" name="内容占位符 2">
            <a:extLst>
              <a:ext uri="{FF2B5EF4-FFF2-40B4-BE49-F238E27FC236}">
                <a16:creationId xmlns:a16="http://schemas.microsoft.com/office/drawing/2014/main" id="{778FE672-703F-43A3-9053-5FBE0656FC2F}"/>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线性光隔离放大电路</a:t>
            </a:r>
          </a:p>
        </p:txBody>
      </p:sp>
      <p:pic>
        <p:nvPicPr>
          <p:cNvPr id="5" name="图片 4">
            <a:extLst>
              <a:ext uri="{FF2B5EF4-FFF2-40B4-BE49-F238E27FC236}">
                <a16:creationId xmlns:a16="http://schemas.microsoft.com/office/drawing/2014/main" id="{C1323891-1A4F-4A32-8A15-E67D0F98A5F3}"/>
              </a:ext>
            </a:extLst>
          </p:cNvPr>
          <p:cNvPicPr>
            <a:picLocks noChangeAspect="1"/>
          </p:cNvPicPr>
          <p:nvPr/>
        </p:nvPicPr>
        <p:blipFill>
          <a:blip r:embed="rId2"/>
          <a:stretch>
            <a:fillRect/>
          </a:stretch>
        </p:blipFill>
        <p:spPr>
          <a:xfrm>
            <a:off x="3155816" y="2041448"/>
            <a:ext cx="6673884" cy="3845002"/>
          </a:xfrm>
          <a:prstGeom prst="rect">
            <a:avLst/>
          </a:prstGeom>
        </p:spPr>
      </p:pic>
    </p:spTree>
    <p:extLst>
      <p:ext uri="{BB962C8B-B14F-4D97-AF65-F5344CB8AC3E}">
        <p14:creationId xmlns:p14="http://schemas.microsoft.com/office/powerpoint/2010/main" val="23172283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3.3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低漂移放大电路</a:t>
            </a:r>
          </a:p>
        </p:txBody>
      </p:sp>
      <p:sp>
        <p:nvSpPr>
          <p:cNvPr id="9219" name="Rectangle 3"/>
          <p:cNvSpPr>
            <a:spLocks noChangeArrowheads="1"/>
          </p:cNvSpPr>
          <p:nvPr/>
        </p:nvSpPr>
        <p:spPr bwMode="auto">
          <a:xfrm>
            <a:off x="4723060" y="2326486"/>
            <a:ext cx="7920037" cy="22050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3.3.1 </a:t>
            </a:r>
            <a:r>
              <a:rPr lang="zh-CN" altLang="en-US" sz="2400" dirty="0">
                <a:latin typeface="微软雅黑" panose="020B0503020204020204" pitchFamily="34" charset="-122"/>
                <a:ea typeface="微软雅黑" panose="020B0503020204020204" pitchFamily="34" charset="-122"/>
              </a:rPr>
              <a:t>自动调零放大电路</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3.3.2 </a:t>
            </a:r>
            <a:r>
              <a:rPr lang="zh-CN" altLang="en-US" sz="2400" dirty="0">
                <a:latin typeface="微软雅黑" panose="020B0503020204020204" pitchFamily="34" charset="-122"/>
                <a:ea typeface="微软雅黑" panose="020B0503020204020204" pitchFamily="34" charset="-122"/>
              </a:rPr>
              <a:t>斩波稳零放大电路</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3.3.3 </a:t>
            </a:r>
            <a:r>
              <a:rPr lang="zh-CN" altLang="en-US" sz="2400" dirty="0">
                <a:latin typeface="微软雅黑" panose="020B0503020204020204" pitchFamily="34" charset="-122"/>
                <a:ea typeface="微软雅黑" panose="020B0503020204020204" pitchFamily="34" charset="-122"/>
              </a:rPr>
              <a:t>低漂移集成运算放大器</a:t>
            </a:r>
            <a:endParaRPr lang="en-US" altLang="zh-CN" sz="2400" dirty="0">
              <a:latin typeface="微软雅黑" panose="020B0503020204020204" pitchFamily="34" charset="-122"/>
              <a:ea typeface="微软雅黑" panose="020B0503020204020204" pitchFamily="34" charset="-122"/>
            </a:endParaRPr>
          </a:p>
          <a:p>
            <a:pPr>
              <a:lnSpc>
                <a:spcPct val="110000"/>
              </a:lnSpc>
              <a:spcBef>
                <a:spcPct val="20000"/>
              </a:spcBef>
            </a:pP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8873600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2629" name="Rectangle 5"/>
          <p:cNvSpPr>
            <a:spLocks noGrp="1" noChangeArrowheads="1"/>
          </p:cNvSpPr>
          <p:nvPr>
            <p:ph type="title"/>
          </p:nvPr>
        </p:nvSpPr>
        <p:spPr>
          <a:xfrm>
            <a:off x="838200" y="482481"/>
            <a:ext cx="10515600" cy="590429"/>
          </a:xfrm>
          <a:noFill/>
          <a:ln/>
        </p:spPr>
        <p:txBody>
          <a:bodyPr/>
          <a:lstStyle/>
          <a:p>
            <a:r>
              <a:rPr lang="en-US" altLang="zh-CN" dirty="0">
                <a:latin typeface="微软雅黑" panose="020B0503020204020204" pitchFamily="34" charset="-122"/>
                <a:ea typeface="微软雅黑" panose="020B0503020204020204" pitchFamily="34" charset="-122"/>
              </a:rPr>
              <a:t>3.3</a:t>
            </a:r>
            <a:r>
              <a:rPr lang="zh-CN" altLang="en-US" dirty="0">
                <a:latin typeface="微软雅黑" panose="020B0503020204020204" pitchFamily="34" charset="-122"/>
                <a:ea typeface="微软雅黑" panose="020B0503020204020204" pitchFamily="34" charset="-122"/>
              </a:rPr>
              <a:t>低漂移放大电路</a:t>
            </a:r>
          </a:p>
        </p:txBody>
      </p:sp>
      <p:sp>
        <p:nvSpPr>
          <p:cNvPr id="2202628" name="Rectangle 3"/>
          <p:cNvSpPr>
            <a:spLocks noGrp="1" noChangeArrowheads="1"/>
          </p:cNvSpPr>
          <p:nvPr>
            <p:ph idx="4294967295"/>
          </p:nvPr>
        </p:nvSpPr>
        <p:spPr>
          <a:xfrm>
            <a:off x="838200" y="1165225"/>
            <a:ext cx="10515600" cy="5011739"/>
          </a:xfrm>
          <a:ln/>
        </p:spPr>
        <p:txBody>
          <a:bodyPr/>
          <a:lstStyle/>
          <a:p>
            <a:r>
              <a:rPr lang="zh-CN" altLang="en-US" dirty="0">
                <a:latin typeface="微软雅黑" panose="020B0503020204020204" pitchFamily="34" charset="-122"/>
                <a:ea typeface="微软雅黑" panose="020B0503020204020204" pitchFamily="34" charset="-122"/>
              </a:rPr>
              <a:t>某些传感器输出的信号电压常在微伏级，且为直流缓变信号，漂移是一个关键难题。常用措施包括：</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sym typeface="Wingdings" panose="05000000000000000000" pitchFamily="2" charset="2"/>
              </a:rPr>
              <a:t>尽早调制；</a:t>
            </a:r>
            <a:r>
              <a:rPr lang="en-US" altLang="zh-CN" dirty="0">
                <a:latin typeface="微软雅黑" panose="020B0503020204020204" pitchFamily="34" charset="-122"/>
                <a:ea typeface="微软雅黑" panose="020B0503020204020204" pitchFamily="34" charset="-122"/>
                <a:sym typeface="Wingdings" panose="05000000000000000000" pitchFamily="2" charset="2"/>
              </a:rPr>
              <a:t>(2)</a:t>
            </a:r>
            <a:r>
              <a:rPr lang="zh-CN" altLang="en-US" dirty="0">
                <a:latin typeface="微软雅黑" panose="020B0503020204020204" pitchFamily="34" charset="-122"/>
                <a:ea typeface="微软雅黑" panose="020B0503020204020204" pitchFamily="34" charset="-122"/>
                <a:sym typeface="Wingdings" panose="05000000000000000000" pitchFamily="2" charset="2"/>
              </a:rPr>
              <a:t>共模抑制；</a:t>
            </a:r>
            <a:r>
              <a:rPr lang="en-US" altLang="zh-CN" dirty="0">
                <a:latin typeface="微软雅黑" panose="020B0503020204020204" pitchFamily="34" charset="-122"/>
                <a:ea typeface="微软雅黑" panose="020B0503020204020204" pitchFamily="34" charset="-122"/>
                <a:sym typeface="Wingdings" panose="05000000000000000000" pitchFamily="2" charset="2"/>
              </a:rPr>
              <a:t>(3)</a:t>
            </a:r>
            <a:r>
              <a:rPr lang="zh-CN" altLang="en-US" dirty="0">
                <a:latin typeface="微软雅黑" panose="020B0503020204020204" pitchFamily="34" charset="-122"/>
                <a:ea typeface="微软雅黑" panose="020B0503020204020204" pitchFamily="34" charset="-122"/>
                <a:sym typeface="Wingdings" panose="05000000000000000000" pitchFamily="2" charset="2"/>
              </a:rPr>
              <a:t>采用</a:t>
            </a:r>
            <a:r>
              <a:rPr lang="zh-CN" altLang="en-US" dirty="0">
                <a:latin typeface="微软雅黑" panose="020B0503020204020204" pitchFamily="34" charset="-122"/>
                <a:ea typeface="微软雅黑" panose="020B0503020204020204" pitchFamily="34" charset="-122"/>
              </a:rPr>
              <a:t>低漂移信号放大电路。许多情况下难以在传感器内直接调制，减小测量放大电路的电压漂移，实现低漂移信号放大至关重要。常用的方法有斩波稳零放大电路或自动调零放大电路，也可采用低漂移单片集成运算放大器。</a:t>
            </a:r>
          </a:p>
        </p:txBody>
      </p:sp>
    </p:spTree>
    <p:extLst>
      <p:ext uri="{BB962C8B-B14F-4D97-AF65-F5344CB8AC3E}">
        <p14:creationId xmlns:p14="http://schemas.microsoft.com/office/powerpoint/2010/main" val="1941777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774222" y="1192387"/>
            <a:ext cx="7417778" cy="899392"/>
          </a:xfrm>
        </p:spPr>
        <p:txBody>
          <a:bodyPr>
            <a:normAutofit/>
          </a:bodyPr>
          <a:lstStyle/>
          <a:p>
            <a:r>
              <a:rPr lang="en-US" altLang="zh-CN" sz="4000" b="1" dirty="0">
                <a:latin typeface="微软雅黑" panose="020B0503020204020204" pitchFamily="34" charset="-122"/>
                <a:ea typeface="微软雅黑" panose="020B0503020204020204" pitchFamily="34" charset="-122"/>
              </a:rPr>
              <a:t>3.1  </a:t>
            </a:r>
            <a:r>
              <a:rPr lang="zh-CN" altLang="en-US" sz="4000" b="1" dirty="0">
                <a:latin typeface="微软雅黑" panose="020B0503020204020204" pitchFamily="34" charset="-122"/>
                <a:ea typeface="微软雅黑" panose="020B0503020204020204" pitchFamily="34" charset="-122"/>
              </a:rPr>
              <a:t>基本放大电路</a:t>
            </a:r>
          </a:p>
        </p:txBody>
      </p:sp>
      <p:sp>
        <p:nvSpPr>
          <p:cNvPr id="2" name="内容占位符 1">
            <a:extLst>
              <a:ext uri="{FF2B5EF4-FFF2-40B4-BE49-F238E27FC236}">
                <a16:creationId xmlns:a16="http://schemas.microsoft.com/office/drawing/2014/main" id="{15890FA3-7D5E-4CB3-A343-3D9FD765D146}"/>
              </a:ext>
            </a:extLst>
          </p:cNvPr>
          <p:cNvSpPr>
            <a:spLocks noGrp="1"/>
          </p:cNvSpPr>
          <p:nvPr>
            <p:ph idx="1"/>
          </p:nvPr>
        </p:nvSpPr>
        <p:spPr>
          <a:xfrm>
            <a:off x="4875565" y="2434434"/>
            <a:ext cx="7417778" cy="3168178"/>
          </a:xfrm>
        </p:spPr>
        <p:txBody>
          <a:bodyPr/>
          <a:lstStyle/>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3.1.1</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反相放大电路</a:t>
            </a:r>
          </a:p>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3.1.2</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同相放大电路</a:t>
            </a:r>
          </a:p>
          <a:p>
            <a:r>
              <a:rPr lang="en-US" altLang="zh-CN" b="1" dirty="0">
                <a:solidFill>
                  <a:schemeClr val="tx1">
                    <a:lumMod val="85000"/>
                    <a:lumOff val="15000"/>
                  </a:schemeClr>
                </a:solidFill>
                <a:latin typeface="微软雅黑" panose="020B0503020204020204" pitchFamily="34" charset="-122"/>
                <a:ea typeface="微软雅黑" panose="020B0503020204020204" pitchFamily="34" charset="-122"/>
              </a:rPr>
              <a:t>3.1.3</a:t>
            </a:r>
            <a:r>
              <a:rPr lang="zh-CN" altLang="en-US" b="1" dirty="0">
                <a:solidFill>
                  <a:schemeClr val="tx1">
                    <a:lumMod val="85000"/>
                    <a:lumOff val="15000"/>
                  </a:schemeClr>
                </a:solidFill>
                <a:latin typeface="微软雅黑" panose="020B0503020204020204" pitchFamily="34" charset="-122"/>
                <a:ea typeface="微软雅黑" panose="020B0503020204020204" pitchFamily="34" charset="-122"/>
              </a:rPr>
              <a:t>基本差动放大电路</a:t>
            </a:r>
          </a:p>
          <a:p>
            <a:endParaRPr lang="zh-CN" altLang="en-US"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28082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02" name="Rectangle 2"/>
          <p:cNvSpPr>
            <a:spLocks noGrp="1" noChangeArrowheads="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3.3.1</a:t>
            </a:r>
            <a:r>
              <a:rPr lang="zh-CN" altLang="en-US" dirty="0">
                <a:latin typeface="微软雅黑" panose="020B0503020204020204" pitchFamily="34" charset="-122"/>
                <a:ea typeface="微软雅黑" panose="020B0503020204020204" pitchFamily="34" charset="-122"/>
              </a:rPr>
              <a:t>自动调零放大电路</a:t>
            </a:r>
          </a:p>
        </p:txBody>
      </p:sp>
      <p:sp>
        <p:nvSpPr>
          <p:cNvPr id="2201603" name="Rectangle 3"/>
          <p:cNvSpPr>
            <a:spLocks noGrp="1" noChangeArrowheads="1"/>
          </p:cNvSpPr>
          <p:nvPr>
            <p:ph idx="4294967295"/>
          </p:nvPr>
        </p:nvSpPr>
        <p:spPr>
          <a:xfrm>
            <a:off x="838200" y="1165225"/>
            <a:ext cx="5076825" cy="5011739"/>
          </a:xfrm>
        </p:spPr>
        <p:txBody>
          <a:bodyPr>
            <a:normAutofit/>
          </a:bodyPr>
          <a:lstStyle/>
          <a:p>
            <a:r>
              <a:rPr lang="zh-CN" altLang="en-US" sz="2400" dirty="0">
                <a:latin typeface="微软雅黑" panose="020B0503020204020204" pitchFamily="34" charset="-122"/>
                <a:ea typeface="微软雅黑" panose="020B0503020204020204" pitchFamily="34" charset="-122"/>
              </a:rPr>
              <a:t>基本设计思想：将放大器失调电压记忆在电容上，然后将它回送到放大器输入端，以抵消掉放大器本身的失调电压。</a:t>
            </a:r>
          </a:p>
        </p:txBody>
      </p:sp>
      <p:pic>
        <p:nvPicPr>
          <p:cNvPr id="2" name="图片 1"/>
          <p:cNvPicPr>
            <a:picLocks noChangeAspect="1"/>
          </p:cNvPicPr>
          <p:nvPr/>
        </p:nvPicPr>
        <p:blipFill>
          <a:blip r:embed="rId2"/>
          <a:stretch>
            <a:fillRect/>
          </a:stretch>
        </p:blipFill>
        <p:spPr>
          <a:xfrm>
            <a:off x="6276977" y="1527280"/>
            <a:ext cx="5390585" cy="4287627"/>
          </a:xfrm>
          <a:prstGeom prst="rect">
            <a:avLst/>
          </a:prstGeom>
        </p:spPr>
      </p:pic>
    </p:spTree>
    <p:extLst>
      <p:ext uri="{BB962C8B-B14F-4D97-AF65-F5344CB8AC3E}">
        <p14:creationId xmlns:p14="http://schemas.microsoft.com/office/powerpoint/2010/main" val="139559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2"/>
          <a:srcRect t="11697"/>
          <a:stretch/>
        </p:blipFill>
        <p:spPr>
          <a:xfrm>
            <a:off x="1013316" y="1660132"/>
            <a:ext cx="9948420" cy="3182175"/>
          </a:xfrm>
          <a:prstGeom prst="rect">
            <a:avLst/>
          </a:prstGeom>
        </p:spPr>
      </p:pic>
      <p:sp>
        <p:nvSpPr>
          <p:cNvPr id="6" name="Rectangle 109"/>
          <p:cNvSpPr>
            <a:spLocks noChangeArrowheads="1"/>
          </p:cNvSpPr>
          <p:nvPr/>
        </p:nvSpPr>
        <p:spPr bwMode="auto">
          <a:xfrm>
            <a:off x="1971675" y="4842307"/>
            <a:ext cx="8904336"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lnSpc>
                <a:spcPct val="120000"/>
              </a:lnSpc>
              <a:spcBef>
                <a:spcPct val="30000"/>
              </a:spcBef>
              <a:buChar char="•"/>
              <a:defRPr sz="2400">
                <a:solidFill>
                  <a:srgbClr val="0000FF"/>
                </a:solidFill>
                <a:latin typeface="Times New Roman" panose="02020603050405020304" pitchFamily="18" charset="0"/>
                <a:ea typeface="黑体" panose="02010609060101010101" pitchFamily="49" charset="-122"/>
              </a:defRPr>
            </a:lvl1pPr>
            <a:lvl2pPr marL="742950" indent="-285750" eaLnBrk="0" hangingPunct="0">
              <a:lnSpc>
                <a:spcPct val="120000"/>
              </a:lnSpc>
              <a:spcBef>
                <a:spcPct val="30000"/>
              </a:spcBef>
              <a:buChar char="–"/>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20000"/>
              </a:lnSpc>
              <a:spcBef>
                <a:spcPct val="30000"/>
              </a:spcBef>
              <a:buFont typeface="Wingdings" panose="05000000000000000000" pitchFamily="2" charset="2"/>
              <a:buChar char="ü"/>
              <a:defRPr sz="2000" b="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en-US" sz="2000" dirty="0">
                <a:solidFill>
                  <a:schemeClr val="tx1"/>
                </a:solidFill>
                <a:latin typeface="楷体" panose="02010609060101010101" pitchFamily="49" charset="-122"/>
                <a:ea typeface="楷体" panose="02010609060101010101" pitchFamily="49" charset="-122"/>
              </a:rPr>
              <a:t>误差保持                                              调零放大输出</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493DE3A-82FD-418B-AA63-C6A67F23CFA7}"/>
                  </a:ext>
                </a:extLst>
              </p:cNvPr>
              <p:cNvSpPr txBox="1"/>
              <p:nvPr/>
            </p:nvSpPr>
            <p:spPr>
              <a:xfrm>
                <a:off x="5901801" y="926894"/>
                <a:ext cx="6096000" cy="6562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𝑈</m:t>
                          </m:r>
                        </m:e>
                        <m:sub>
                          <m:r>
                            <a:rPr lang="zh-CN" altLang="en-US" i="1">
                              <a:latin typeface="Cambria Math" panose="02040503050406030204" pitchFamily="18" charset="0"/>
                            </a:rPr>
                            <m:t>𝑜</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𝑈</m:t>
                          </m:r>
                        </m:e>
                        <m:sub>
                          <m:r>
                            <a:rPr lang="zh-CN" altLang="en-US" i="1">
                              <a:latin typeface="Cambria Math" panose="02040503050406030204" pitchFamily="18" charset="0"/>
                            </a:rPr>
                            <m:t>𝑖</m:t>
                          </m:r>
                        </m:sub>
                      </m:sSub>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𝑅</m:t>
                              </m:r>
                            </m:e>
                            <m:sub>
                              <m:r>
                                <a:rPr lang="zh-CN" altLang="en-US" i="0">
                                  <a:latin typeface="Cambria Math" panose="02040503050406030204" pitchFamily="18" charset="0"/>
                                </a:rPr>
                                <m:t>2</m:t>
                              </m:r>
                            </m:sub>
                          </m:sSub>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𝑅</m:t>
                              </m:r>
                            </m:e>
                            <m:sub>
                              <m:r>
                                <a:rPr lang="zh-CN" altLang="en-US" i="0">
                                  <a:latin typeface="Cambria Math" panose="02040503050406030204" pitchFamily="18" charset="0"/>
                                </a:rPr>
                                <m:t>1</m:t>
                              </m:r>
                            </m:sub>
                          </m:sSub>
                        </m:den>
                      </m:f>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𝑈</m:t>
                          </m:r>
                        </m:e>
                        <m:sub>
                          <m:r>
                            <a:rPr lang="zh-CN" altLang="en-US" i="0">
                              <a:latin typeface="Cambria Math" panose="02040503050406030204" pitchFamily="18" charset="0"/>
                            </a:rPr>
                            <m:t>0</m:t>
                          </m:r>
                          <m:r>
                            <a:rPr lang="zh-CN" altLang="en-US" i="1">
                              <a:latin typeface="Cambria Math" panose="02040503050406030204" pitchFamily="18" charset="0"/>
                            </a:rPr>
                            <m:t>𝑠</m:t>
                          </m:r>
                          <m:r>
                            <a:rPr lang="zh-CN" altLang="en-US" i="0">
                              <a:latin typeface="Cambria Math" panose="02040503050406030204" pitchFamily="18" charset="0"/>
                            </a:rPr>
                            <m:t>1</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𝑈</m:t>
                          </m:r>
                        </m:e>
                        <m:sub>
                          <m:r>
                            <a:rPr lang="zh-CN" altLang="en-US" i="1">
                              <a:latin typeface="Cambria Math" panose="02040503050406030204" pitchFamily="18" charset="0"/>
                            </a:rPr>
                            <m:t>𝐶</m:t>
                          </m:r>
                          <m:r>
                            <a:rPr lang="zh-CN" altLang="en-US" i="0">
                              <a:latin typeface="Cambria Math" panose="02040503050406030204" pitchFamily="18" charset="0"/>
                            </a:rPr>
                            <m:t>1</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𝐴</m:t>
                          </m:r>
                        </m:e>
                        <m:sub>
                          <m:r>
                            <a:rPr lang="zh-CN" altLang="en-US" i="0">
                              <a:latin typeface="Cambria Math" panose="02040503050406030204" pitchFamily="18" charset="0"/>
                            </a:rPr>
                            <m:t>1</m:t>
                          </m:r>
                        </m:sub>
                      </m:sSub>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𝑅</m:t>
                              </m:r>
                            </m:e>
                            <m:sub>
                              <m:r>
                                <a:rPr lang="zh-CN" altLang="en-US" i="0">
                                  <a:latin typeface="Cambria Math" panose="02040503050406030204" pitchFamily="18" charset="0"/>
                                </a:rPr>
                                <m:t>2</m:t>
                              </m:r>
                            </m:sub>
                          </m:sSub>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𝑅</m:t>
                              </m:r>
                            </m:e>
                            <m:sub>
                              <m:r>
                                <a:rPr lang="zh-CN" altLang="en-US" i="0">
                                  <a:latin typeface="Cambria Math" panose="02040503050406030204" pitchFamily="18" charset="0"/>
                                </a:rPr>
                                <m:t>1</m:t>
                              </m:r>
                            </m:sub>
                          </m:sSub>
                        </m:den>
                      </m:f>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𝑈</m:t>
                          </m:r>
                        </m:e>
                        <m:sub>
                          <m:r>
                            <a:rPr lang="zh-CN" altLang="en-US" i="1">
                              <a:latin typeface="Cambria Math" panose="02040503050406030204" pitchFamily="18" charset="0"/>
                            </a:rPr>
                            <m:t>𝑖</m:t>
                          </m:r>
                        </m:sub>
                      </m:sSub>
                    </m:oMath>
                  </m:oMathPara>
                </a14:m>
                <a:endParaRPr lang="zh-CN" altLang="en-US" dirty="0"/>
              </a:p>
            </p:txBody>
          </p:sp>
        </mc:Choice>
        <mc:Fallback xmlns="">
          <p:sp>
            <p:nvSpPr>
              <p:cNvPr id="10" name="文本框 9">
                <a:extLst>
                  <a:ext uri="{FF2B5EF4-FFF2-40B4-BE49-F238E27FC236}">
                    <a16:creationId xmlns:a16="http://schemas.microsoft.com/office/drawing/2014/main" id="{2493DE3A-82FD-418B-AA63-C6A67F23CFA7}"/>
                  </a:ext>
                </a:extLst>
              </p:cNvPr>
              <p:cNvSpPr txBox="1">
                <a:spLocks noRot="1" noChangeAspect="1" noMove="1" noResize="1" noEditPoints="1" noAdjustHandles="1" noChangeArrowheads="1" noChangeShapeType="1" noTextEdit="1"/>
              </p:cNvSpPr>
              <p:nvPr/>
            </p:nvSpPr>
            <p:spPr>
              <a:xfrm>
                <a:off x="5901801" y="926894"/>
                <a:ext cx="6096000" cy="656205"/>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632001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43" name="Rectangle 3"/>
          <p:cNvSpPr>
            <a:spLocks noGrp="1" noChangeArrowheads="1"/>
          </p:cNvSpPr>
          <p:nvPr>
            <p:ph idx="4294967295"/>
          </p:nvPr>
        </p:nvSpPr>
        <p:spPr>
          <a:xfrm>
            <a:off x="838200" y="1165225"/>
            <a:ext cx="10515600" cy="5011739"/>
          </a:xfrm>
        </p:spPr>
        <p:txBody>
          <a:bodyPr>
            <a:normAutofit/>
          </a:bodyPr>
          <a:lstStyle/>
          <a:p>
            <a:r>
              <a:rPr lang="zh-CN" altLang="en-US" dirty="0">
                <a:latin typeface="微软雅黑" panose="020B0503020204020204" pitchFamily="34" charset="-122"/>
                <a:ea typeface="微软雅黑" panose="020B0503020204020204" pitchFamily="34" charset="-122"/>
              </a:rPr>
              <a:t>电路特点</a:t>
            </a:r>
          </a:p>
          <a:p>
            <a:pPr lvl="1"/>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电路实际上用一块四运放</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(LM324,LF347</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等</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和一块</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4</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位模拟开关</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(CD4066,5G811</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等</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组成</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a:t>
            </a:r>
            <a:r>
              <a:rPr kumimoji="1" lang="zh-CN" altLang="en-US" dirty="0">
                <a:latin typeface="微软雅黑" panose="020B0503020204020204" pitchFamily="34" charset="-122"/>
                <a:ea typeface="微软雅黑" panose="020B0503020204020204" pitchFamily="34" charset="-122"/>
                <a:cs typeface="Times New Roman" panose="02020603050405020304" pitchFamily="18" charset="0"/>
              </a:rPr>
              <a:t>电路成本低</a:t>
            </a:r>
            <a:r>
              <a:rPr kumimoji="1" lang="en-US" altLang="zh-CN" dirty="0">
                <a:latin typeface="微软雅黑" panose="020B0503020204020204" pitchFamily="34" charset="-122"/>
                <a:ea typeface="微软雅黑" panose="020B0503020204020204" pitchFamily="34" charset="-122"/>
                <a:cs typeface="Times New Roman" panose="02020603050405020304" pitchFamily="18" charset="0"/>
              </a:rPr>
              <a:t>.</a:t>
            </a:r>
          </a:p>
          <a:p>
            <a:pPr lvl="1"/>
            <a:r>
              <a:rPr kumimoji="1"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输出电压较稳定；波动小；</a:t>
            </a:r>
          </a:p>
          <a:p>
            <a:pPr lvl="1"/>
            <a:r>
              <a:rPr kumimoji="1"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与普通放大电路相比，失调和低频干扰降低了三个数量级</a:t>
            </a:r>
          </a:p>
          <a:p>
            <a:pPr lvl="1"/>
            <a:r>
              <a:rPr kumimoji="1" lang="zh-CN" altLang="en-US"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适用于毫伏级的低电平放大。</a:t>
            </a:r>
            <a:endParaRPr kumimoji="1" lang="en-US" altLang="zh-CN"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zh-CN" altLang="en-US" dirty="0">
              <a:latin typeface="微软雅黑" panose="020B0503020204020204" pitchFamily="34" charset="-122"/>
              <a:ea typeface="微软雅黑" panose="020B0503020204020204" pitchFamily="34" charset="-122"/>
            </a:endParaRPr>
          </a:p>
        </p:txBody>
      </p:sp>
      <p:sp>
        <p:nvSpPr>
          <p:cNvPr id="6" name="Rectangle 2">
            <a:extLst>
              <a:ext uri="{FF2B5EF4-FFF2-40B4-BE49-F238E27FC236}">
                <a16:creationId xmlns:a16="http://schemas.microsoft.com/office/drawing/2014/main" id="{49DC36D9-8781-4F8A-8697-90362A7662D0}"/>
              </a:ext>
            </a:extLst>
          </p:cNvPr>
          <p:cNvSpPr>
            <a:spLocks noGrp="1" noChangeArrowheads="1"/>
          </p:cNvSpPr>
          <p:nvPr>
            <p:ph type="title"/>
          </p:nvPr>
        </p:nvSpPr>
        <p:spPr>
          <a:xfrm>
            <a:off x="838200" y="482600"/>
            <a:ext cx="10515600" cy="590550"/>
          </a:xfrm>
        </p:spPr>
        <p:txBody>
          <a:bodyPr/>
          <a:lstStyle/>
          <a:p>
            <a:r>
              <a:rPr lang="en-US" altLang="zh-CN" dirty="0">
                <a:latin typeface="微软雅黑" panose="020B0503020204020204" pitchFamily="34" charset="-122"/>
                <a:ea typeface="微软雅黑" panose="020B0503020204020204" pitchFamily="34" charset="-122"/>
              </a:rPr>
              <a:t>3.3.1</a:t>
            </a:r>
            <a:r>
              <a:rPr lang="zh-CN" altLang="en-US" dirty="0">
                <a:latin typeface="微软雅黑" panose="020B0503020204020204" pitchFamily="34" charset="-122"/>
                <a:ea typeface="微软雅黑" panose="020B0503020204020204" pitchFamily="34" charset="-122"/>
              </a:rPr>
              <a:t>自动调零放大电路</a:t>
            </a:r>
          </a:p>
        </p:txBody>
      </p:sp>
    </p:spTree>
    <p:extLst>
      <p:ext uri="{BB962C8B-B14F-4D97-AF65-F5344CB8AC3E}">
        <p14:creationId xmlns:p14="http://schemas.microsoft.com/office/powerpoint/2010/main" val="24940300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5AB2CE-E631-4BCB-982E-8580046444A1}"/>
              </a:ext>
            </a:extLst>
          </p:cNvPr>
          <p:cNvSpPr>
            <a:spLocks noGrp="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3.3.2 </a:t>
            </a:r>
            <a:r>
              <a:rPr lang="zh-CN" altLang="en-US" dirty="0">
                <a:latin typeface="微软雅黑" panose="020B0503020204020204" pitchFamily="34" charset="-122"/>
                <a:ea typeface="微软雅黑" panose="020B0503020204020204" pitchFamily="34" charset="-122"/>
              </a:rPr>
              <a:t>斩波稳零放大电路</a:t>
            </a:r>
          </a:p>
        </p:txBody>
      </p:sp>
      <p:sp>
        <p:nvSpPr>
          <p:cNvPr id="3" name="内容占位符 2">
            <a:extLst>
              <a:ext uri="{FF2B5EF4-FFF2-40B4-BE49-F238E27FC236}">
                <a16:creationId xmlns:a16="http://schemas.microsoft.com/office/drawing/2014/main" id="{B82877D0-2454-4135-8FE8-76BEBC2BBCB8}"/>
              </a:ext>
            </a:extLst>
          </p:cNvPr>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为了避免直接耦合放大产生的零点漂移，通常用斩波放大器来放大微伏量级的信号。在斩波放大器中，输入电压信号变成交流电压信号，经过交流放大，然后再转变成与原始输入电压成比例的直流电压。</a:t>
            </a:r>
          </a:p>
        </p:txBody>
      </p:sp>
      <p:pic>
        <p:nvPicPr>
          <p:cNvPr id="5" name="图片 4">
            <a:extLst>
              <a:ext uri="{FF2B5EF4-FFF2-40B4-BE49-F238E27FC236}">
                <a16:creationId xmlns:a16="http://schemas.microsoft.com/office/drawing/2014/main" id="{61622E34-A3D8-4D20-B15E-285328DEC59C}"/>
              </a:ext>
            </a:extLst>
          </p:cNvPr>
          <p:cNvPicPr>
            <a:picLocks noChangeAspect="1"/>
          </p:cNvPicPr>
          <p:nvPr/>
        </p:nvPicPr>
        <p:blipFill>
          <a:blip r:embed="rId2"/>
          <a:stretch>
            <a:fillRect/>
          </a:stretch>
        </p:blipFill>
        <p:spPr>
          <a:xfrm>
            <a:off x="2289033" y="3146373"/>
            <a:ext cx="7894235" cy="2844851"/>
          </a:xfrm>
          <a:prstGeom prst="rect">
            <a:avLst/>
          </a:prstGeom>
        </p:spPr>
      </p:pic>
    </p:spTree>
    <p:extLst>
      <p:ext uri="{BB962C8B-B14F-4D97-AF65-F5344CB8AC3E}">
        <p14:creationId xmlns:p14="http://schemas.microsoft.com/office/powerpoint/2010/main" val="19886263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5938" name="Rectangle 2"/>
          <p:cNvSpPr>
            <a:spLocks noGrp="1" noChangeArrowheads="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3.3.3 </a:t>
            </a:r>
            <a:r>
              <a:rPr lang="zh-CN" altLang="en-US" dirty="0">
                <a:latin typeface="微软雅黑" panose="020B0503020204020204" pitchFamily="34" charset="-122"/>
                <a:ea typeface="微软雅黑" panose="020B0503020204020204" pitchFamily="34" charset="-122"/>
              </a:rPr>
              <a:t>低漂移集成运算放大器</a:t>
            </a:r>
          </a:p>
        </p:txBody>
      </p:sp>
      <p:sp>
        <p:nvSpPr>
          <p:cNvPr id="2215939" name="Rectangle 3"/>
          <p:cNvSpPr>
            <a:spLocks noGrp="1" noChangeArrowheads="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轮换自动校零集成运算放大器（</a:t>
            </a:r>
            <a:r>
              <a:rPr lang="en-US" altLang="zh-CN" dirty="0">
                <a:latin typeface="微软雅黑" panose="020B0503020204020204" pitchFamily="34" charset="-122"/>
                <a:ea typeface="微软雅黑" panose="020B0503020204020204" pitchFamily="34" charset="-122"/>
              </a:rPr>
              <a:t>CAZ</a:t>
            </a:r>
            <a:r>
              <a:rPr lang="zh-CN" altLang="en-US" dirty="0">
                <a:latin typeface="微软雅黑" panose="020B0503020204020204" pitchFamily="34" charset="-122"/>
                <a:ea typeface="微软雅黑" panose="020B0503020204020204" pitchFamily="34" charset="-122"/>
              </a:rPr>
              <a:t>运算放大器）</a:t>
            </a:r>
          </a:p>
          <a:p>
            <a:pPr lvl="1"/>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CAZ</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运算放大器通过模拟开关的切换，使内部两个性能一致的运算放大器交替地工作在信号放大和自动校零两种不同的状态。</a:t>
            </a:r>
          </a:p>
        </p:txBody>
      </p:sp>
      <p:pic>
        <p:nvPicPr>
          <p:cNvPr id="2" name="图片 1"/>
          <p:cNvPicPr>
            <a:picLocks noChangeAspect="1"/>
          </p:cNvPicPr>
          <p:nvPr/>
        </p:nvPicPr>
        <p:blipFill>
          <a:blip r:embed="rId2"/>
          <a:stretch>
            <a:fillRect/>
          </a:stretch>
        </p:blipFill>
        <p:spPr>
          <a:xfrm>
            <a:off x="2933701" y="2786063"/>
            <a:ext cx="5867400" cy="3436344"/>
          </a:xfrm>
          <a:prstGeom prst="rect">
            <a:avLst/>
          </a:prstGeom>
        </p:spPr>
      </p:pic>
      <p:sp>
        <p:nvSpPr>
          <p:cNvPr id="6" name="Rectangle 109"/>
          <p:cNvSpPr>
            <a:spLocks noChangeArrowheads="1"/>
          </p:cNvSpPr>
          <p:nvPr/>
        </p:nvSpPr>
        <p:spPr bwMode="auto">
          <a:xfrm>
            <a:off x="4131076" y="6049696"/>
            <a:ext cx="6765526" cy="522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lnSpc>
                <a:spcPct val="120000"/>
              </a:lnSpc>
              <a:spcBef>
                <a:spcPct val="30000"/>
              </a:spcBef>
              <a:buChar char="•"/>
              <a:defRPr sz="2400">
                <a:solidFill>
                  <a:srgbClr val="0000FF"/>
                </a:solidFill>
                <a:latin typeface="Times New Roman" panose="02020603050405020304" pitchFamily="18" charset="0"/>
                <a:ea typeface="黑体" panose="02010609060101010101" pitchFamily="49" charset="-122"/>
              </a:defRPr>
            </a:lvl1pPr>
            <a:lvl2pPr marL="742950" indent="-285750" eaLnBrk="0" hangingPunct="0">
              <a:lnSpc>
                <a:spcPct val="120000"/>
              </a:lnSpc>
              <a:spcBef>
                <a:spcPct val="30000"/>
              </a:spcBef>
              <a:buChar char="–"/>
              <a:defRPr sz="2400" b="1">
                <a:solidFill>
                  <a:schemeClr val="tx1"/>
                </a:solidFill>
                <a:latin typeface="Times New Roman" panose="02020603050405020304" pitchFamily="18" charset="0"/>
                <a:ea typeface="宋体" panose="02010600030101010101" pitchFamily="2" charset="-122"/>
              </a:defRPr>
            </a:lvl2pPr>
            <a:lvl3pPr marL="1143000" indent="-228600" eaLnBrk="0" hangingPunct="0">
              <a:lnSpc>
                <a:spcPct val="120000"/>
              </a:lnSpc>
              <a:spcBef>
                <a:spcPct val="30000"/>
              </a:spcBef>
              <a:buFont typeface="Wingdings" panose="05000000000000000000" pitchFamily="2" charset="2"/>
              <a:buChar char="ü"/>
              <a:defRPr sz="2000" b="1">
                <a:solidFill>
                  <a:schemeClr val="tx1"/>
                </a:solidFill>
                <a:latin typeface="Times New Roman" panose="02020603050405020304" pitchFamily="18" charset="0"/>
                <a:ea typeface="楷体_GB2312" pitchFamily="49"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en-US" altLang="zh-CN" sz="1400" dirty="0"/>
              <a:t>a) N2</a:t>
            </a:r>
            <a:r>
              <a:rPr lang="zh-CN" altLang="en-US" sz="1400" dirty="0"/>
              <a:t>处于自动校零状态               </a:t>
            </a:r>
            <a:r>
              <a:rPr lang="en-US" altLang="zh-CN" sz="1400" dirty="0"/>
              <a:t>b) N1</a:t>
            </a:r>
            <a:r>
              <a:rPr lang="zh-CN" altLang="en-US" sz="1400" dirty="0"/>
              <a:t>处于自动校零状态</a:t>
            </a:r>
            <a:endParaRPr lang="zh-CN" altLang="en-US" dirty="0"/>
          </a:p>
        </p:txBody>
      </p:sp>
    </p:spTree>
    <p:extLst>
      <p:ext uri="{BB962C8B-B14F-4D97-AF65-F5344CB8AC3E}">
        <p14:creationId xmlns:p14="http://schemas.microsoft.com/office/powerpoint/2010/main" val="16285629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224087" y="2107363"/>
            <a:ext cx="7743825" cy="3945314"/>
          </a:xfrm>
          <a:prstGeom prst="rect">
            <a:avLst/>
          </a:prstGeom>
        </p:spPr>
      </p:pic>
      <p:sp>
        <p:nvSpPr>
          <p:cNvPr id="7" name="Rectangle 2">
            <a:extLst>
              <a:ext uri="{FF2B5EF4-FFF2-40B4-BE49-F238E27FC236}">
                <a16:creationId xmlns:a16="http://schemas.microsoft.com/office/drawing/2014/main" id="{77343195-09DF-4285-88E2-D2F0E8219B0C}"/>
              </a:ext>
            </a:extLst>
          </p:cNvPr>
          <p:cNvSpPr>
            <a:spLocks noGrp="1" noChangeArrowheads="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3.3.3 </a:t>
            </a:r>
            <a:r>
              <a:rPr lang="zh-CN" altLang="en-US" dirty="0">
                <a:latin typeface="微软雅黑" panose="020B0503020204020204" pitchFamily="34" charset="-122"/>
                <a:ea typeface="微软雅黑" panose="020B0503020204020204" pitchFamily="34" charset="-122"/>
              </a:rPr>
              <a:t>低漂移集成运算放大器</a:t>
            </a:r>
          </a:p>
        </p:txBody>
      </p:sp>
      <p:sp>
        <p:nvSpPr>
          <p:cNvPr id="5" name="内容占位符 4">
            <a:extLst>
              <a:ext uri="{FF2B5EF4-FFF2-40B4-BE49-F238E27FC236}">
                <a16:creationId xmlns:a16="http://schemas.microsoft.com/office/drawing/2014/main" id="{CB12114C-5B10-48D2-A956-01FD7253C0EA}"/>
              </a:ext>
            </a:extLst>
          </p:cNvPr>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斩波稳零放大电路</a:t>
            </a:r>
          </a:p>
        </p:txBody>
      </p:sp>
    </p:spTree>
    <p:extLst>
      <p:ext uri="{BB962C8B-B14F-4D97-AF65-F5344CB8AC3E}">
        <p14:creationId xmlns:p14="http://schemas.microsoft.com/office/powerpoint/2010/main" val="2346118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0331C9B-83ED-49BB-B45D-B5F4159C053A}"/>
              </a:ext>
            </a:extLst>
          </p:cNvPr>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斩波稳零集成运算放大器</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是一种</a:t>
            </a:r>
            <a:r>
              <a:rPr lang="en-US" altLang="zh-CN" dirty="0">
                <a:latin typeface="微软雅黑" panose="020B0503020204020204" pitchFamily="34" charset="-122"/>
                <a:ea typeface="微软雅黑" panose="020B0503020204020204" pitchFamily="34" charset="-122"/>
              </a:rPr>
              <a:t>CMOS</a:t>
            </a:r>
            <a:r>
              <a:rPr lang="zh-CN" altLang="en-US" dirty="0">
                <a:latin typeface="微软雅黑" panose="020B0503020204020204" pitchFamily="34" charset="-122"/>
                <a:ea typeface="微软雅黑" panose="020B0503020204020204" pitchFamily="34" charset="-122"/>
              </a:rPr>
              <a:t>差动式低漂移集成运算放大器。它利用动态校零技术消除了</a:t>
            </a:r>
            <a:r>
              <a:rPr lang="en-US" altLang="zh-CN" dirty="0">
                <a:latin typeface="微软雅黑" panose="020B0503020204020204" pitchFamily="34" charset="-122"/>
                <a:ea typeface="微软雅黑" panose="020B0503020204020204" pitchFamily="34" charset="-122"/>
              </a:rPr>
              <a:t>CMOS</a:t>
            </a:r>
            <a:r>
              <a:rPr lang="zh-CN" altLang="en-US" dirty="0">
                <a:latin typeface="微软雅黑" panose="020B0503020204020204" pitchFamily="34" charset="-122"/>
                <a:ea typeface="微软雅黑" panose="020B0503020204020204" pitchFamily="34" charset="-122"/>
              </a:rPr>
              <a:t>器件固有的失调和漂零，克服了传统斩波稳零放大器的缺点。</a:t>
            </a:r>
          </a:p>
        </p:txBody>
      </p:sp>
      <p:pic>
        <p:nvPicPr>
          <p:cNvPr id="5" name="图片 4">
            <a:extLst>
              <a:ext uri="{FF2B5EF4-FFF2-40B4-BE49-F238E27FC236}">
                <a16:creationId xmlns:a16="http://schemas.microsoft.com/office/drawing/2014/main" id="{E0D85F87-E719-4D7C-8E1C-BE40A4451EBF}"/>
              </a:ext>
            </a:extLst>
          </p:cNvPr>
          <p:cNvPicPr>
            <a:picLocks noChangeAspect="1"/>
          </p:cNvPicPr>
          <p:nvPr/>
        </p:nvPicPr>
        <p:blipFill>
          <a:blip r:embed="rId2"/>
          <a:stretch>
            <a:fillRect/>
          </a:stretch>
        </p:blipFill>
        <p:spPr>
          <a:xfrm>
            <a:off x="3727350" y="2911421"/>
            <a:ext cx="5832497" cy="3146479"/>
          </a:xfrm>
          <a:prstGeom prst="rect">
            <a:avLst/>
          </a:prstGeom>
        </p:spPr>
      </p:pic>
      <p:sp>
        <p:nvSpPr>
          <p:cNvPr id="6" name="Rectangle 2">
            <a:extLst>
              <a:ext uri="{FF2B5EF4-FFF2-40B4-BE49-F238E27FC236}">
                <a16:creationId xmlns:a16="http://schemas.microsoft.com/office/drawing/2014/main" id="{CD0F6EE1-87B7-48EF-8CC7-09CFBC6B8D94}"/>
              </a:ext>
            </a:extLst>
          </p:cNvPr>
          <p:cNvSpPr>
            <a:spLocks noGrp="1" noChangeArrowheads="1"/>
          </p:cNvSpPr>
          <p:nvPr>
            <p:ph type="title"/>
          </p:nvPr>
        </p:nvSpPr>
        <p:spPr>
          <a:xfrm>
            <a:off x="838200" y="482600"/>
            <a:ext cx="10515600" cy="590550"/>
          </a:xfrm>
        </p:spPr>
        <p:txBody>
          <a:bodyPr/>
          <a:lstStyle/>
          <a:p>
            <a:r>
              <a:rPr lang="en-US" altLang="zh-CN" dirty="0">
                <a:latin typeface="微软雅黑" panose="020B0503020204020204" pitchFamily="34" charset="-122"/>
                <a:ea typeface="微软雅黑" panose="020B0503020204020204" pitchFamily="34" charset="-122"/>
              </a:rPr>
              <a:t>3.3.3 </a:t>
            </a:r>
            <a:r>
              <a:rPr lang="zh-CN" altLang="en-US" dirty="0">
                <a:latin typeface="微软雅黑" panose="020B0503020204020204" pitchFamily="34" charset="-122"/>
                <a:ea typeface="微软雅黑" panose="020B0503020204020204" pitchFamily="34" charset="-122"/>
              </a:rPr>
              <a:t>低漂移集成运算放大器</a:t>
            </a:r>
          </a:p>
        </p:txBody>
      </p:sp>
      <p:sp>
        <p:nvSpPr>
          <p:cNvPr id="8" name="文本框 7">
            <a:extLst>
              <a:ext uri="{FF2B5EF4-FFF2-40B4-BE49-F238E27FC236}">
                <a16:creationId xmlns:a16="http://schemas.microsoft.com/office/drawing/2014/main" id="{138E04CA-E04B-4266-9BDE-3787993F70EF}"/>
              </a:ext>
            </a:extLst>
          </p:cNvPr>
          <p:cNvSpPr txBox="1"/>
          <p:nvPr/>
        </p:nvSpPr>
        <p:spPr>
          <a:xfrm>
            <a:off x="4360824" y="5899707"/>
            <a:ext cx="6096000" cy="369332"/>
          </a:xfrm>
          <a:prstGeom prst="rect">
            <a:avLst/>
          </a:prstGeom>
          <a:noFill/>
        </p:spPr>
        <p:txBody>
          <a:bodyPr wrap="square">
            <a:spAutoFit/>
          </a:bodyPr>
          <a:lstStyle/>
          <a:p>
            <a:r>
              <a:rPr lang="zh-CN" altLang="en-US" dirty="0"/>
              <a:t>图</a:t>
            </a:r>
            <a:r>
              <a:rPr lang="en-US" altLang="zh-CN" dirty="0"/>
              <a:t>3-20</a:t>
            </a:r>
            <a:r>
              <a:rPr lang="zh-CN" altLang="en-US" dirty="0"/>
              <a:t>斩波稳零集成运算放大器</a:t>
            </a:r>
            <a:r>
              <a:rPr lang="en-US" altLang="zh-CN" dirty="0"/>
              <a:t>ICL7650</a:t>
            </a:r>
            <a:r>
              <a:rPr lang="zh-CN" altLang="en-US" dirty="0"/>
              <a:t>原理图</a:t>
            </a:r>
          </a:p>
        </p:txBody>
      </p:sp>
    </p:spTree>
    <p:extLst>
      <p:ext uri="{BB962C8B-B14F-4D97-AF65-F5344CB8AC3E}">
        <p14:creationId xmlns:p14="http://schemas.microsoft.com/office/powerpoint/2010/main" val="24800271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6181" name="Rectangle 5"/>
          <p:cNvSpPr>
            <a:spLocks noGrp="1" noChangeArrowheads="1"/>
          </p:cNvSpPr>
          <p:nvPr>
            <p:ph idx="4294967295"/>
          </p:nvPr>
        </p:nvSpPr>
        <p:spPr>
          <a:xfrm>
            <a:off x="838200" y="1165225"/>
            <a:ext cx="10515600" cy="5011739"/>
          </a:xfrm>
          <a:noFill/>
          <a:ln/>
        </p:spPr>
        <p:txBody>
          <a:bodyPr/>
          <a:lstStyle/>
          <a:p>
            <a:r>
              <a:rPr lang="zh-CN" altLang="en-US">
                <a:latin typeface="微软雅黑" panose="020B0503020204020204" pitchFamily="34" charset="-122"/>
                <a:ea typeface="微软雅黑" panose="020B0503020204020204" pitchFamily="34" charset="-122"/>
              </a:rPr>
              <a:t>斩波稳零集成运算放大器</a:t>
            </a:r>
            <a:r>
              <a:rPr lang="zh-CN" altLang="en-US" b="0">
                <a:latin typeface="微软雅黑" panose="020B0503020204020204" pitchFamily="34" charset="-122"/>
                <a:ea typeface="微软雅黑" panose="020B0503020204020204" pitchFamily="34" charset="-122"/>
              </a:rPr>
              <a:t>（</a:t>
            </a:r>
            <a:r>
              <a:rPr lang="en-US" altLang="zh-CN" b="0">
                <a:latin typeface="微软雅黑" panose="020B0503020204020204" pitchFamily="34" charset="-122"/>
                <a:ea typeface="微软雅黑" panose="020B0503020204020204" pitchFamily="34" charset="-122"/>
              </a:rPr>
              <a:t>ICL7650)</a:t>
            </a:r>
          </a:p>
          <a:p>
            <a:pPr lvl="1"/>
            <a:r>
              <a:rPr lang="zh-CN" altLang="en-US">
                <a:latin typeface="微软雅黑" panose="020B0503020204020204" pitchFamily="34" charset="-122"/>
                <a:ea typeface="微软雅黑" panose="020B0503020204020204" pitchFamily="34" charset="-122"/>
              </a:rPr>
              <a:t>具有高增益、失调电压影响小、高共模抑制比和高输入电阻等优点</a:t>
            </a:r>
          </a:p>
          <a:p>
            <a:pPr lvl="1"/>
            <a:r>
              <a:rPr lang="zh-CN" altLang="en-US">
                <a:latin typeface="微软雅黑" panose="020B0503020204020204" pitchFamily="34" charset="-122"/>
                <a:ea typeface="微软雅黑" panose="020B0503020204020204" pitchFamily="34" charset="-122"/>
              </a:rPr>
              <a:t>可用作差动放大器，是一种理想的直流集成运算放大器</a:t>
            </a:r>
          </a:p>
          <a:p>
            <a:pPr lvl="1"/>
            <a:r>
              <a:rPr lang="zh-CN" altLang="en-US">
                <a:latin typeface="微软雅黑" panose="020B0503020204020204" pitchFamily="34" charset="-122"/>
                <a:ea typeface="微软雅黑" panose="020B0503020204020204" pitchFamily="34" charset="-122"/>
              </a:rPr>
              <a:t>是一种</a:t>
            </a:r>
            <a:r>
              <a:rPr kumimoji="1" lang="zh-CN" altLang="en-US">
                <a:latin typeface="微软雅黑" panose="020B0503020204020204" pitchFamily="34" charset="-122"/>
                <a:ea typeface="微软雅黑" panose="020B0503020204020204" pitchFamily="34" charset="-122"/>
              </a:rPr>
              <a:t>低压</a:t>
            </a:r>
            <a:r>
              <a:rPr kumimoji="1" lang="en-US" altLang="zh-CN">
                <a:latin typeface="微软雅黑" panose="020B0503020204020204" pitchFamily="34" charset="-122"/>
                <a:ea typeface="微软雅黑" panose="020B0503020204020204" pitchFamily="34" charset="-122"/>
              </a:rPr>
              <a:t>CMOS</a:t>
            </a:r>
            <a:r>
              <a:rPr kumimoji="1" lang="zh-CN" altLang="en-US">
                <a:latin typeface="微软雅黑" panose="020B0503020204020204" pitchFamily="34" charset="-122"/>
                <a:ea typeface="微软雅黑" panose="020B0503020204020204" pitchFamily="34" charset="-122"/>
              </a:rPr>
              <a:t>器件，电源电压的典型值为</a:t>
            </a:r>
            <a:r>
              <a:rPr kumimoji="1" lang="en-US" altLang="en-US">
                <a:latin typeface="微软雅黑" panose="020B0503020204020204" pitchFamily="34" charset="-122"/>
                <a:ea typeface="微软雅黑" panose="020B0503020204020204" pitchFamily="34" charset="-122"/>
              </a:rPr>
              <a:t>±</a:t>
            </a:r>
            <a:r>
              <a:rPr kumimoji="1" lang="en-US" altLang="zh-CN">
                <a:latin typeface="微软雅黑" panose="020B0503020204020204" pitchFamily="34" charset="-122"/>
                <a:ea typeface="微软雅黑" panose="020B0503020204020204" pitchFamily="34" charset="-122"/>
              </a:rPr>
              <a:t>6V</a:t>
            </a:r>
            <a:r>
              <a:rPr kumimoji="1" lang="zh-CN" altLang="en-US">
                <a:latin typeface="微软雅黑" panose="020B0503020204020204" pitchFamily="34" charset="-122"/>
                <a:ea typeface="微软雅黑" panose="020B0503020204020204" pitchFamily="34" charset="-122"/>
              </a:rPr>
              <a:t>，焊接时应防止击穿损坏，</a:t>
            </a:r>
          </a:p>
          <a:p>
            <a:pPr lvl="1"/>
            <a:r>
              <a:rPr kumimoji="1" lang="zh-CN" altLang="en-US">
                <a:latin typeface="微软雅黑" panose="020B0503020204020204" pitchFamily="34" charset="-122"/>
                <a:ea typeface="微软雅黑" panose="020B0503020204020204" pitchFamily="34" charset="-122"/>
              </a:rPr>
              <a:t>记忆电容</a:t>
            </a:r>
            <a:r>
              <a:rPr kumimoji="1" lang="en-US" altLang="zh-CN">
                <a:latin typeface="微软雅黑" panose="020B0503020204020204" pitchFamily="34" charset="-122"/>
                <a:ea typeface="微软雅黑" panose="020B0503020204020204" pitchFamily="34" charset="-122"/>
              </a:rPr>
              <a:t>C</a:t>
            </a:r>
            <a:r>
              <a:rPr kumimoji="1" lang="en-US" altLang="zh-CN" baseline="-25000">
                <a:latin typeface="微软雅黑" panose="020B0503020204020204" pitchFamily="34" charset="-122"/>
                <a:ea typeface="微软雅黑" panose="020B0503020204020204" pitchFamily="34" charset="-122"/>
              </a:rPr>
              <a:t>1</a:t>
            </a:r>
            <a:r>
              <a:rPr kumimoji="1" lang="en-US" altLang="zh-CN">
                <a:latin typeface="微软雅黑" panose="020B0503020204020204" pitchFamily="34" charset="-122"/>
                <a:ea typeface="微软雅黑" panose="020B0503020204020204" pitchFamily="34" charset="-122"/>
              </a:rPr>
              <a:t>=C</a:t>
            </a:r>
            <a:r>
              <a:rPr kumimoji="1" lang="en-US" altLang="zh-CN" baseline="-25000">
                <a:latin typeface="微软雅黑" panose="020B0503020204020204" pitchFamily="34" charset="-122"/>
                <a:ea typeface="微软雅黑" panose="020B0503020204020204" pitchFamily="34" charset="-122"/>
              </a:rPr>
              <a:t>2</a:t>
            </a:r>
            <a:r>
              <a:rPr kumimoji="1" lang="en-US" altLang="zh-CN">
                <a:latin typeface="微软雅黑" panose="020B0503020204020204" pitchFamily="34" charset="-122"/>
                <a:ea typeface="微软雅黑" panose="020B0503020204020204" pitchFamily="34" charset="-122"/>
              </a:rPr>
              <a:t>=0.1uf</a:t>
            </a:r>
            <a:r>
              <a:rPr kumimoji="1" lang="zh-CN" altLang="en-US">
                <a:latin typeface="微软雅黑" panose="020B0503020204020204" pitchFamily="34" charset="-122"/>
                <a:ea typeface="微软雅黑" panose="020B0503020204020204" pitchFamily="34" charset="-122"/>
              </a:rPr>
              <a:t>需外接，且采用漏电小的电容器</a:t>
            </a:r>
          </a:p>
          <a:p>
            <a:pPr lvl="1"/>
            <a:r>
              <a:rPr kumimoji="1" lang="zh-CN" altLang="en-US">
                <a:latin typeface="微软雅黑" panose="020B0503020204020204" pitchFamily="34" charset="-122"/>
                <a:ea typeface="微软雅黑" panose="020B0503020204020204" pitchFamily="34" charset="-122"/>
              </a:rPr>
              <a:t>替工作产生的尖峰电压可用低通滤波器滤除。</a:t>
            </a:r>
          </a:p>
          <a:p>
            <a:pPr lvl="1"/>
            <a:endParaRPr lang="zh-CN" altLang="en-US">
              <a:latin typeface="微软雅黑" panose="020B0503020204020204" pitchFamily="34" charset="-122"/>
              <a:ea typeface="微软雅黑" panose="020B0503020204020204" pitchFamily="34" charset="-122"/>
            </a:endParaRPr>
          </a:p>
        </p:txBody>
      </p:sp>
      <p:sp>
        <p:nvSpPr>
          <p:cNvPr id="8" name="Rectangle 2">
            <a:extLst>
              <a:ext uri="{FF2B5EF4-FFF2-40B4-BE49-F238E27FC236}">
                <a16:creationId xmlns:a16="http://schemas.microsoft.com/office/drawing/2014/main" id="{641AA485-F6B1-438A-A228-BBE4AF3A1B42}"/>
              </a:ext>
            </a:extLst>
          </p:cNvPr>
          <p:cNvSpPr>
            <a:spLocks noGrp="1" noChangeArrowheads="1"/>
          </p:cNvSpPr>
          <p:nvPr>
            <p:ph type="title"/>
          </p:nvPr>
        </p:nvSpPr>
        <p:spPr>
          <a:xfrm>
            <a:off x="838200" y="482600"/>
            <a:ext cx="10515600" cy="590550"/>
          </a:xfrm>
        </p:spPr>
        <p:txBody>
          <a:bodyPr/>
          <a:lstStyle/>
          <a:p>
            <a:r>
              <a:rPr lang="en-US" altLang="zh-CN" dirty="0">
                <a:latin typeface="微软雅黑" panose="020B0503020204020204" pitchFamily="34" charset="-122"/>
                <a:ea typeface="微软雅黑" panose="020B0503020204020204" pitchFamily="34" charset="-122"/>
              </a:rPr>
              <a:t>3.3.3 </a:t>
            </a:r>
            <a:r>
              <a:rPr lang="zh-CN" altLang="en-US" dirty="0">
                <a:latin typeface="微软雅黑" panose="020B0503020204020204" pitchFamily="34" charset="-122"/>
                <a:ea typeface="微软雅黑" panose="020B0503020204020204" pitchFamily="34" charset="-122"/>
              </a:rPr>
              <a:t>低漂移集成运算放大器</a:t>
            </a:r>
          </a:p>
        </p:txBody>
      </p:sp>
    </p:spTree>
    <p:extLst>
      <p:ext uri="{BB962C8B-B14F-4D97-AF65-F5344CB8AC3E}">
        <p14:creationId xmlns:p14="http://schemas.microsoft.com/office/powerpoint/2010/main" val="14361142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3.4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高输入阻抗放大电路</a:t>
            </a:r>
          </a:p>
        </p:txBody>
      </p:sp>
      <p:sp>
        <p:nvSpPr>
          <p:cNvPr id="9219" name="Rectangle 3"/>
          <p:cNvSpPr>
            <a:spLocks noChangeArrowheads="1"/>
          </p:cNvSpPr>
          <p:nvPr/>
        </p:nvSpPr>
        <p:spPr bwMode="auto">
          <a:xfrm>
            <a:off x="4723060" y="2295035"/>
            <a:ext cx="7920037" cy="11339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3.4.1</a:t>
            </a:r>
            <a:r>
              <a:rPr lang="zh-CN" altLang="en-US" sz="2400" dirty="0">
                <a:latin typeface="微软雅黑" panose="020B0503020204020204" pitchFamily="34" charset="-122"/>
                <a:ea typeface="微软雅黑" panose="020B0503020204020204" pitchFamily="34" charset="-122"/>
              </a:rPr>
              <a:t>高输入阻抗集成运算放大器</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3.4.2</a:t>
            </a:r>
            <a:r>
              <a:rPr lang="zh-CN" altLang="en-US" sz="2400" dirty="0">
                <a:latin typeface="微软雅黑" panose="020B0503020204020204" pitchFamily="34" charset="-122"/>
                <a:ea typeface="微软雅黑" panose="020B0503020204020204" pitchFamily="34" charset="-122"/>
              </a:rPr>
              <a:t>自举式高输入阻抗放大电路</a:t>
            </a:r>
          </a:p>
        </p:txBody>
      </p:sp>
    </p:spTree>
    <p:extLst>
      <p:ext uri="{BB962C8B-B14F-4D97-AF65-F5344CB8AC3E}">
        <p14:creationId xmlns:p14="http://schemas.microsoft.com/office/powerpoint/2010/main" val="247654074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0277" name="Rectangle 5"/>
          <p:cNvSpPr>
            <a:spLocks noGrp="1" noChangeArrowheads="1"/>
          </p:cNvSpPr>
          <p:nvPr>
            <p:ph type="title"/>
          </p:nvPr>
        </p:nvSpPr>
        <p:spPr>
          <a:xfrm>
            <a:off x="838200" y="482481"/>
            <a:ext cx="10515600" cy="590429"/>
          </a:xfrm>
          <a:noFill/>
          <a:ln/>
        </p:spPr>
        <p:txBody>
          <a:bodyPr/>
          <a:lstStyle/>
          <a:p>
            <a:r>
              <a:rPr lang="en-US" altLang="zh-CN" dirty="0">
                <a:latin typeface="微软雅黑" panose="020B0503020204020204" pitchFamily="34" charset="-122"/>
                <a:ea typeface="微软雅黑" panose="020B0503020204020204" pitchFamily="34" charset="-122"/>
              </a:rPr>
              <a:t>3.4 </a:t>
            </a:r>
            <a:r>
              <a:rPr lang="zh-CN" altLang="en-US" dirty="0">
                <a:latin typeface="微软雅黑" panose="020B0503020204020204" pitchFamily="34" charset="-122"/>
                <a:ea typeface="微软雅黑" panose="020B0503020204020204" pitchFamily="34" charset="-122"/>
              </a:rPr>
              <a:t>高输入阻抗放大电路</a:t>
            </a:r>
          </a:p>
        </p:txBody>
      </p:sp>
      <p:sp>
        <p:nvSpPr>
          <p:cNvPr id="2230275" name="Rectangle 3"/>
          <p:cNvSpPr>
            <a:spLocks noGrp="1" noChangeArrowheads="1"/>
          </p:cNvSpPr>
          <p:nvPr>
            <p:ph idx="4294967295"/>
          </p:nvPr>
        </p:nvSpPr>
        <p:spPr>
          <a:xfrm>
            <a:off x="838200" y="1165225"/>
            <a:ext cx="10515600" cy="5011739"/>
          </a:xfrm>
        </p:spPr>
        <p:txBody>
          <a:bodyPr>
            <a:normAutofit/>
          </a:bodyPr>
          <a:lstStyle/>
          <a:p>
            <a:pPr>
              <a:buFont typeface="Wingdings" panose="05000000000000000000" pitchFamily="2" charset="2"/>
              <a:buNone/>
            </a:pPr>
            <a:r>
              <a:rPr lang="zh-CN" altLang="en-US" dirty="0">
                <a:solidFill>
                  <a:srgbClr val="FF0000"/>
                </a:solidFill>
                <a:latin typeface="微软雅黑" panose="020B0503020204020204" pitchFamily="34" charset="-122"/>
                <a:ea typeface="微软雅黑" panose="020B0503020204020204" pitchFamily="34" charset="-122"/>
              </a:rPr>
              <a:t>问题提出：电路的接入不应该影响原系统工作状态</a:t>
            </a:r>
          </a:p>
          <a:p>
            <a:pPr marL="0" indent="0">
              <a:buNone/>
            </a:pPr>
            <a:r>
              <a:rPr lang="zh-CN" altLang="en-US" sz="2000" dirty="0">
                <a:solidFill>
                  <a:schemeClr val="tx1"/>
                </a:solidFill>
                <a:latin typeface="微软雅黑" panose="020B0503020204020204" pitchFamily="34" charset="-122"/>
                <a:ea typeface="微软雅黑" panose="020B0503020204020204" pitchFamily="34" charset="-122"/>
              </a:rPr>
              <a:t>    有些传感器（如电容式、压电式）的输出阻抗很高，可达</a:t>
            </a:r>
            <a:r>
              <a:rPr lang="en-US" altLang="zh-CN" sz="2000" dirty="0">
                <a:solidFill>
                  <a:schemeClr val="tx1"/>
                </a:solidFill>
                <a:latin typeface="微软雅黑" panose="020B0503020204020204" pitchFamily="34" charset="-122"/>
                <a:ea typeface="微软雅黑" panose="020B0503020204020204" pitchFamily="34" charset="-122"/>
              </a:rPr>
              <a:t>10</a:t>
            </a:r>
            <a:r>
              <a:rPr lang="en-US" altLang="zh-CN" sz="2000" baseline="30000" dirty="0">
                <a:solidFill>
                  <a:schemeClr val="tx1"/>
                </a:solidFill>
                <a:latin typeface="微软雅黑" panose="020B0503020204020204" pitchFamily="34" charset="-122"/>
                <a:ea typeface="微软雅黑" panose="020B0503020204020204" pitchFamily="34" charset="-122"/>
              </a:rPr>
              <a:t>8</a:t>
            </a:r>
            <a:r>
              <a:rPr lang="en-US" altLang="zh-CN" sz="2000" dirty="0">
                <a:solidFill>
                  <a:schemeClr val="tx1"/>
                </a:solidFill>
                <a:latin typeface="微软雅黑" panose="020B0503020204020204" pitchFamily="34" charset="-122"/>
                <a:ea typeface="微软雅黑" panose="020B0503020204020204" pitchFamily="34" charset="-122"/>
              </a:rPr>
              <a:t>Ω</a:t>
            </a:r>
            <a:r>
              <a:rPr lang="zh-CN" altLang="en-US" sz="2000" dirty="0">
                <a:solidFill>
                  <a:schemeClr val="tx1"/>
                </a:solidFill>
                <a:latin typeface="微软雅黑" panose="020B0503020204020204" pitchFamily="34" charset="-122"/>
                <a:ea typeface="微软雅黑" panose="020B0503020204020204" pitchFamily="34" charset="-122"/>
              </a:rPr>
              <a:t>以上，这就要求其测量放大电路具有很高的输入阻抗，不至于因为放大电路的接入使传感器输出信号大幅度下降。开环集成运算放大器的输入阻抗通常都很高，但反相运算放大电路等，其输入阻抗远低于同相运算放大电路。</a:t>
            </a:r>
            <a:r>
              <a:rPr lang="zh-CN" altLang="en-US" b="0" dirty="0">
                <a:solidFill>
                  <a:schemeClr val="tx1"/>
                </a:solidFill>
                <a:latin typeface="微软雅黑" panose="020B0503020204020204" pitchFamily="34" charset="-122"/>
                <a:ea typeface="微软雅黑" panose="020B0503020204020204" pitchFamily="34" charset="-122"/>
              </a:rPr>
              <a:t> </a:t>
            </a:r>
          </a:p>
          <a:p>
            <a:endParaRPr lang="zh-CN" altLang="en-US" dirty="0">
              <a:latin typeface="微软雅黑" panose="020B0503020204020204" pitchFamily="34" charset="-122"/>
              <a:ea typeface="微软雅黑" panose="020B0503020204020204" pitchFamily="34" charset="-122"/>
            </a:endParaRPr>
          </a:p>
        </p:txBody>
      </p:sp>
      <p:sp>
        <p:nvSpPr>
          <p:cNvPr id="2230276" name="Rectangle 4"/>
          <p:cNvSpPr>
            <a:spLocks noChangeArrowheads="1"/>
          </p:cNvSpPr>
          <p:nvPr/>
        </p:nvSpPr>
        <p:spPr bwMode="auto">
          <a:xfrm>
            <a:off x="838200" y="3921142"/>
            <a:ext cx="82296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lnSpc>
                <a:spcPct val="120000"/>
              </a:lnSpc>
              <a:spcBef>
                <a:spcPct val="30000"/>
              </a:spcBef>
              <a:buFont typeface="Wingdings" panose="05000000000000000000" pitchFamily="2" charset="2"/>
              <a:buChar char="v"/>
              <a:defRPr sz="2800" b="1">
                <a:solidFill>
                  <a:srgbClr val="3333FF"/>
                </a:solidFill>
                <a:latin typeface="Arial" panose="020B0604020202020204" pitchFamily="34" charset="0"/>
                <a:ea typeface="宋体" panose="02010600030101010101" pitchFamily="2" charset="-122"/>
              </a:defRPr>
            </a:lvl1pPr>
            <a:lvl2pPr marL="742950" indent="-285750" algn="l">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gn="l">
              <a:lnSpc>
                <a:spcPct val="120000"/>
              </a:lnSpc>
              <a:spcBef>
                <a:spcPct val="3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lgn="l">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spcBef>
                <a:spcPct val="0"/>
              </a:spcBef>
              <a:buNone/>
            </a:pPr>
            <a:r>
              <a:rPr lang="zh-CN" altLang="en-US" sz="2400" b="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提高输入阻抗的方法：</a:t>
            </a:r>
          </a:p>
          <a:p>
            <a:pPr marL="228600" indent="-228600">
              <a:lnSpc>
                <a:spcPct val="150000"/>
              </a:lnSpc>
              <a:spcBef>
                <a:spcPts val="0"/>
              </a:spcBef>
              <a:buFont typeface="Wingdings" panose="05000000000000000000" pitchFamily="2" charset="2"/>
              <a:buChar char="p"/>
            </a:pPr>
            <a:r>
              <a:rPr lang="zh-CN" altLang="en-US"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在输入端加电压跟随器，但会引入跟随器的共模误差</a:t>
            </a:r>
            <a:endPar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228600" indent="-228600">
              <a:lnSpc>
                <a:spcPct val="150000"/>
              </a:lnSpc>
              <a:spcBef>
                <a:spcPts val="0"/>
              </a:spcBef>
              <a:buFont typeface="Wingdings" panose="05000000000000000000" pitchFamily="2" charset="2"/>
              <a:buChar char="p"/>
            </a:pPr>
            <a:r>
              <a:rPr lang="zh-CN" altLang="en-US"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采用高输入阻抗集成运放</a:t>
            </a:r>
            <a:endParaRPr lang="en-US" altLang="zh-CN"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228600" indent="-228600">
              <a:lnSpc>
                <a:spcPct val="150000"/>
              </a:lnSpc>
              <a:spcBef>
                <a:spcPts val="0"/>
              </a:spcBef>
              <a:buFont typeface="Wingdings" panose="05000000000000000000" pitchFamily="2" charset="2"/>
              <a:buChar char="p"/>
            </a:pPr>
            <a:r>
              <a:rPr lang="zh-CN" altLang="en-US" sz="2400" b="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采用由通用集成运放组成的自举电路。</a:t>
            </a:r>
          </a:p>
        </p:txBody>
      </p:sp>
    </p:spTree>
    <p:extLst>
      <p:ext uri="{BB962C8B-B14F-4D97-AF65-F5344CB8AC3E}">
        <p14:creationId xmlns:p14="http://schemas.microsoft.com/office/powerpoint/2010/main" val="591620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38D5CCC-B686-44F5-8734-38AD9C6463DF}"/>
              </a:ext>
            </a:extLst>
          </p:cNvPr>
          <p:cNvSpPr>
            <a:spLocks noGrp="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3.1  </a:t>
            </a:r>
            <a:r>
              <a:rPr lang="zh-CN" altLang="en-US" dirty="0">
                <a:latin typeface="微软雅黑" panose="020B0503020204020204" pitchFamily="34" charset="-122"/>
                <a:ea typeface="微软雅黑" panose="020B0503020204020204" pitchFamily="34" charset="-122"/>
              </a:rPr>
              <a:t>基本放大电路</a:t>
            </a:r>
          </a:p>
        </p:txBody>
      </p:sp>
      <p:sp>
        <p:nvSpPr>
          <p:cNvPr id="4" name="内容占位符 3">
            <a:extLst>
              <a:ext uri="{FF2B5EF4-FFF2-40B4-BE49-F238E27FC236}">
                <a16:creationId xmlns:a16="http://schemas.microsoft.com/office/drawing/2014/main" id="{462E8CBD-5828-4A06-8EDC-3867F126EEE5}"/>
              </a:ext>
            </a:extLst>
          </p:cNvPr>
          <p:cNvSpPr>
            <a:spLocks noGrp="1"/>
          </p:cNvSpPr>
          <p:nvPr>
            <p:ph idx="4294967295"/>
          </p:nvPr>
        </p:nvSpPr>
        <p:spPr>
          <a:xfrm>
            <a:off x="838200" y="1165225"/>
            <a:ext cx="10515600" cy="5011739"/>
          </a:xfrm>
        </p:spPr>
        <p:txBody>
          <a:bodyPr>
            <a:normAutofit fontScale="92500" lnSpcReduction="20000"/>
          </a:bodyPr>
          <a:lstStyle/>
          <a:p>
            <a:r>
              <a:rPr lang="zh-CN" altLang="en-US" dirty="0">
                <a:latin typeface="微软雅黑" panose="020B0503020204020204" pitchFamily="34" charset="-122"/>
                <a:ea typeface="微软雅黑" panose="020B0503020204020204" pitchFamily="34" charset="-122"/>
              </a:rPr>
              <a:t>测量放大电路的基本要求</a:t>
            </a:r>
            <a:endParaRPr lang="en-US" altLang="zh-CN" dirty="0">
              <a:latin typeface="微软雅黑" panose="020B0503020204020204" pitchFamily="34" charset="-122"/>
              <a:ea typeface="微软雅黑" panose="020B0503020204020204" pitchFamily="34" charset="-122"/>
            </a:endParaRPr>
          </a:p>
          <a:p>
            <a:pPr marL="457200" lvl="1" indent="0">
              <a:buNone/>
            </a:pPr>
            <a:r>
              <a:rPr lang="zh-CN" altLang="en-US" dirty="0">
                <a:latin typeface="微软雅黑" panose="020B0503020204020204" pitchFamily="34" charset="-122"/>
                <a:ea typeface="微软雅黑" panose="020B0503020204020204" pitchFamily="34" charset="-122"/>
              </a:rPr>
              <a:t>①测量放大电路的输入阻抗应与传感器输出阻抗相匹配；</a:t>
            </a:r>
            <a:endParaRPr lang="en-US" altLang="zh-CN" dirty="0">
              <a:latin typeface="微软雅黑" panose="020B0503020204020204" pitchFamily="34" charset="-122"/>
              <a:ea typeface="微软雅黑" panose="020B0503020204020204" pitchFamily="34" charset="-122"/>
            </a:endParaRPr>
          </a:p>
          <a:p>
            <a:pPr marL="457200" lvl="1" indent="0">
              <a:buNone/>
            </a:pPr>
            <a:r>
              <a:rPr lang="zh-CN" altLang="en-US" dirty="0">
                <a:latin typeface="微软雅黑" panose="020B0503020204020204" pitchFamily="34" charset="-122"/>
                <a:ea typeface="微软雅黑" panose="020B0503020204020204" pitchFamily="34" charset="-122"/>
              </a:rPr>
              <a:t>②稳定的放大倍数；</a:t>
            </a:r>
            <a:endParaRPr lang="en-US" altLang="zh-CN" dirty="0">
              <a:latin typeface="微软雅黑" panose="020B0503020204020204" pitchFamily="34" charset="-122"/>
              <a:ea typeface="微软雅黑" panose="020B0503020204020204" pitchFamily="34" charset="-122"/>
            </a:endParaRPr>
          </a:p>
          <a:p>
            <a:pPr marL="457200" lvl="1" indent="0">
              <a:buNone/>
            </a:pPr>
            <a:r>
              <a:rPr lang="zh-CN" altLang="en-US" dirty="0">
                <a:latin typeface="微软雅黑" panose="020B0503020204020204" pitchFamily="34" charset="-122"/>
                <a:ea typeface="微软雅黑" panose="020B0503020204020204" pitchFamily="34" charset="-122"/>
              </a:rPr>
              <a:t>③低噪声；</a:t>
            </a:r>
            <a:endParaRPr lang="en-US" altLang="zh-CN" dirty="0">
              <a:latin typeface="微软雅黑" panose="020B0503020204020204" pitchFamily="34" charset="-122"/>
              <a:ea typeface="微软雅黑" panose="020B0503020204020204" pitchFamily="34" charset="-122"/>
            </a:endParaRPr>
          </a:p>
          <a:p>
            <a:pPr marL="457200" lvl="1" indent="0">
              <a:buNone/>
            </a:pPr>
            <a:r>
              <a:rPr lang="zh-CN" altLang="en-US" dirty="0">
                <a:latin typeface="微软雅黑" panose="020B0503020204020204" pitchFamily="34" charset="-122"/>
                <a:ea typeface="微软雅黑" panose="020B0503020204020204" pitchFamily="34" charset="-122"/>
              </a:rPr>
              <a:t>④低的输入失调电压和输入失调电流，以及低的漂移；</a:t>
            </a:r>
            <a:endParaRPr lang="en-US" altLang="zh-CN" dirty="0">
              <a:latin typeface="微软雅黑" panose="020B0503020204020204" pitchFamily="34" charset="-122"/>
              <a:ea typeface="微软雅黑" panose="020B0503020204020204" pitchFamily="34" charset="-122"/>
            </a:endParaRPr>
          </a:p>
          <a:p>
            <a:pPr marL="457200" lvl="1" indent="0">
              <a:buNone/>
            </a:pPr>
            <a:r>
              <a:rPr lang="zh-CN" altLang="en-US" dirty="0">
                <a:latin typeface="微软雅黑" panose="020B0503020204020204" pitchFamily="34" charset="-122"/>
                <a:ea typeface="微软雅黑" panose="020B0503020204020204" pitchFamily="34" charset="-122"/>
              </a:rPr>
              <a:t>⑤足够的带宽和转换速率（无畸变地放大瞬态信号）；</a:t>
            </a:r>
            <a:endParaRPr lang="en-US" altLang="zh-CN" dirty="0">
              <a:latin typeface="微软雅黑" panose="020B0503020204020204" pitchFamily="34" charset="-122"/>
              <a:ea typeface="微软雅黑" panose="020B0503020204020204" pitchFamily="34" charset="-122"/>
            </a:endParaRPr>
          </a:p>
          <a:p>
            <a:pPr marL="457200" lvl="1" indent="0">
              <a:buNone/>
            </a:pPr>
            <a:r>
              <a:rPr lang="zh-CN" altLang="en-US" dirty="0">
                <a:latin typeface="微软雅黑" panose="020B0503020204020204" pitchFamily="34" charset="-122"/>
                <a:ea typeface="微软雅黑" panose="020B0503020204020204" pitchFamily="34" charset="-122"/>
              </a:rPr>
              <a:t>⑥高共模输入范围（如达几百伏）和高共模抑制比；</a:t>
            </a:r>
            <a:endParaRPr lang="en-US" altLang="zh-CN" dirty="0">
              <a:latin typeface="微软雅黑" panose="020B0503020204020204" pitchFamily="34" charset="-122"/>
              <a:ea typeface="微软雅黑" panose="020B0503020204020204" pitchFamily="34" charset="-122"/>
            </a:endParaRPr>
          </a:p>
          <a:p>
            <a:pPr marL="457200" lvl="1" indent="0">
              <a:buNone/>
            </a:pPr>
            <a:r>
              <a:rPr lang="zh-CN" altLang="en-US" dirty="0">
                <a:latin typeface="微软雅黑" panose="020B0503020204020204" pitchFamily="34" charset="-122"/>
                <a:ea typeface="微软雅黑" panose="020B0503020204020204" pitchFamily="34" charset="-122"/>
              </a:rPr>
              <a:t>⑦可调的闭环增益；</a:t>
            </a:r>
            <a:endParaRPr lang="en-US" altLang="zh-CN" dirty="0">
              <a:latin typeface="微软雅黑" panose="020B0503020204020204" pitchFamily="34" charset="-122"/>
              <a:ea typeface="微软雅黑" panose="020B0503020204020204" pitchFamily="34" charset="-122"/>
            </a:endParaRPr>
          </a:p>
          <a:p>
            <a:pPr marL="457200" lvl="1" indent="0">
              <a:buNone/>
            </a:pPr>
            <a:r>
              <a:rPr lang="zh-CN" altLang="en-US" dirty="0">
                <a:latin typeface="微软雅黑" panose="020B0503020204020204" pitchFamily="34" charset="-122"/>
                <a:ea typeface="微软雅黑" panose="020B0503020204020204" pitchFamily="34" charset="-122"/>
              </a:rPr>
              <a:t>⑧线性好、精度高；</a:t>
            </a:r>
            <a:endParaRPr lang="en-US" altLang="zh-CN" dirty="0">
              <a:latin typeface="微软雅黑" panose="020B0503020204020204" pitchFamily="34" charset="-122"/>
              <a:ea typeface="微软雅黑" panose="020B0503020204020204" pitchFamily="34" charset="-122"/>
            </a:endParaRPr>
          </a:p>
          <a:p>
            <a:pPr marL="457200" lvl="1" indent="0">
              <a:buNone/>
            </a:pPr>
            <a:r>
              <a:rPr lang="zh-CN" altLang="en-US" dirty="0">
                <a:latin typeface="微软雅黑" panose="020B0503020204020204" pitchFamily="34" charset="-122"/>
                <a:ea typeface="微软雅黑" panose="020B0503020204020204" pitchFamily="34" charset="-122"/>
              </a:rPr>
              <a:t>⑨成本低等。</a:t>
            </a:r>
          </a:p>
        </p:txBody>
      </p:sp>
    </p:spTree>
    <p:extLst>
      <p:ext uri="{BB962C8B-B14F-4D97-AF65-F5344CB8AC3E}">
        <p14:creationId xmlns:p14="http://schemas.microsoft.com/office/powerpoint/2010/main" val="6152129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22" name="Rectangle 2"/>
          <p:cNvSpPr>
            <a:spLocks noGrp="1" noChangeArrowheads="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3.4.1</a:t>
            </a:r>
            <a:r>
              <a:rPr lang="zh-CN" altLang="en-US" dirty="0">
                <a:latin typeface="微软雅黑" panose="020B0503020204020204" pitchFamily="34" charset="-122"/>
                <a:ea typeface="微软雅黑" panose="020B0503020204020204" pitchFamily="34" charset="-122"/>
              </a:rPr>
              <a:t>高输入阻抗集成运算放大器</a:t>
            </a:r>
          </a:p>
        </p:txBody>
      </p:sp>
      <p:sp>
        <p:nvSpPr>
          <p:cNvPr id="2232323" name="Rectangle 3"/>
          <p:cNvSpPr>
            <a:spLocks noGrp="1" noChangeArrowheads="1"/>
          </p:cNvSpPr>
          <p:nvPr>
            <p:ph idx="4294967295"/>
          </p:nvPr>
        </p:nvSpPr>
        <p:spPr>
          <a:xfrm>
            <a:off x="838200" y="1165225"/>
            <a:ext cx="10515600" cy="5011739"/>
          </a:xfrm>
        </p:spPr>
        <p:txBody>
          <a:bodyPr/>
          <a:lstStyle/>
          <a:p>
            <a:r>
              <a:rPr lang="zh-CN" altLang="en-US" sz="2400" dirty="0">
                <a:latin typeface="微软雅黑" panose="020B0503020204020204" pitchFamily="34" charset="-122"/>
                <a:ea typeface="微软雅黑" panose="020B0503020204020204" pitchFamily="34" charset="-122"/>
              </a:rPr>
              <a:t>采用</a:t>
            </a:r>
            <a:r>
              <a:rPr lang="en-US" altLang="zh-CN" sz="2400" dirty="0">
                <a:latin typeface="微软雅黑" panose="020B0503020204020204" pitchFamily="34" charset="-122"/>
                <a:ea typeface="微软雅黑" panose="020B0503020204020204" pitchFamily="34" charset="-122"/>
              </a:rPr>
              <a:t>MOS-FET</a:t>
            </a:r>
            <a:r>
              <a:rPr lang="zh-CN" altLang="en-US" sz="2400" dirty="0">
                <a:latin typeface="微软雅黑" panose="020B0503020204020204" pitchFamily="34" charset="-122"/>
                <a:ea typeface="微软雅黑" panose="020B0503020204020204" pitchFamily="34" charset="-122"/>
              </a:rPr>
              <a:t>作为输入级的集成运放，如</a:t>
            </a:r>
            <a:r>
              <a:rPr lang="en-US" altLang="zh-CN" sz="2400" dirty="0">
                <a:latin typeface="微软雅黑" panose="020B0503020204020204" pitchFamily="34" charset="-122"/>
                <a:ea typeface="微软雅黑" panose="020B0503020204020204" pitchFamily="34" charset="-122"/>
              </a:rPr>
              <a:t>CA3140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CA3260</a:t>
            </a:r>
          </a:p>
          <a:p>
            <a:r>
              <a:rPr lang="zh-CN" altLang="en-US" sz="2400" dirty="0">
                <a:latin typeface="微软雅黑" panose="020B0503020204020204" pitchFamily="34" charset="-122"/>
                <a:ea typeface="微软雅黑" panose="020B0503020204020204" pitchFamily="34" charset="-122"/>
              </a:rPr>
              <a:t>采用</a:t>
            </a:r>
            <a:r>
              <a:rPr lang="en-US" altLang="zh-CN" sz="2400" dirty="0">
                <a:latin typeface="微软雅黑" panose="020B0503020204020204" pitchFamily="34" charset="-122"/>
                <a:ea typeface="微软雅黑" panose="020B0503020204020204" pitchFamily="34" charset="-122"/>
              </a:rPr>
              <a:t>FET</a:t>
            </a:r>
            <a:r>
              <a:rPr lang="zh-CN" altLang="en-US" sz="2400" dirty="0">
                <a:latin typeface="微软雅黑" panose="020B0503020204020204" pitchFamily="34" charset="-122"/>
                <a:ea typeface="微软雅黑" panose="020B0503020204020204" pitchFamily="34" charset="-122"/>
              </a:rPr>
              <a:t>作为输入及的，如</a:t>
            </a:r>
            <a:r>
              <a:rPr lang="en-US" altLang="zh-CN" sz="2400" dirty="0">
                <a:latin typeface="微软雅黑" panose="020B0503020204020204" pitchFamily="34" charset="-122"/>
                <a:ea typeface="微软雅黑" panose="020B0503020204020204" pitchFamily="34" charset="-122"/>
              </a:rPr>
              <a:t>LF356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ALF412</a:t>
            </a:r>
            <a:r>
              <a:rPr lang="zh-CN" altLang="en-US" sz="2400" dirty="0">
                <a:latin typeface="微软雅黑" panose="020B0503020204020204" pitchFamily="34" charset="-122"/>
                <a:ea typeface="微软雅黑" panose="020B0503020204020204" pitchFamily="34" charset="-122"/>
              </a:rPr>
              <a:t>等</a:t>
            </a:r>
          </a:p>
          <a:p>
            <a:r>
              <a:rPr lang="en-US" altLang="zh-CN" sz="2400" dirty="0">
                <a:latin typeface="微软雅黑" panose="020B0503020204020204" pitchFamily="34" charset="-122"/>
                <a:ea typeface="微软雅黑" panose="020B0503020204020204" pitchFamily="34" charset="-122"/>
              </a:rPr>
              <a:t>CMOS</a:t>
            </a:r>
            <a:r>
              <a:rPr lang="zh-CN" altLang="en-US" sz="2400" dirty="0">
                <a:latin typeface="微软雅黑" panose="020B0503020204020204" pitchFamily="34" charset="-122"/>
                <a:ea typeface="微软雅黑" panose="020B0503020204020204" pitchFamily="34" charset="-122"/>
              </a:rPr>
              <a:t>型运算放大器</a:t>
            </a:r>
          </a:p>
        </p:txBody>
      </p:sp>
      <p:sp>
        <p:nvSpPr>
          <p:cNvPr id="2232324" name="Rectangle 4"/>
          <p:cNvSpPr>
            <a:spLocks noChangeArrowheads="1"/>
          </p:cNvSpPr>
          <p:nvPr/>
        </p:nvSpPr>
        <p:spPr bwMode="auto">
          <a:xfrm>
            <a:off x="1299411" y="2997201"/>
            <a:ext cx="10411326" cy="260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marL="342900" indent="-342900" algn="l">
              <a:lnSpc>
                <a:spcPct val="120000"/>
              </a:lnSpc>
              <a:spcBef>
                <a:spcPct val="30000"/>
              </a:spcBef>
              <a:buFont typeface="Wingdings" panose="05000000000000000000" pitchFamily="2" charset="2"/>
              <a:buChar char="v"/>
              <a:defRPr sz="2800" b="1">
                <a:solidFill>
                  <a:srgbClr val="3333FF"/>
                </a:solidFill>
                <a:latin typeface="Arial" panose="020B0604020202020204" pitchFamily="34" charset="0"/>
                <a:ea typeface="宋体" panose="02010600030101010101" pitchFamily="2" charset="-122"/>
              </a:defRPr>
            </a:lvl1pPr>
            <a:lvl2pPr marL="742950" indent="-285750" algn="l">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gn="l">
              <a:lnSpc>
                <a:spcPct val="120000"/>
              </a:lnSpc>
              <a:spcBef>
                <a:spcPct val="3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lgn="l">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lnSpc>
                <a:spcPct val="150000"/>
              </a:lnSpc>
              <a:spcBef>
                <a:spcPts val="0"/>
              </a:spcBef>
              <a:buNone/>
            </a:pPr>
            <a:r>
              <a:rPr lang="zh-CN" altLang="en-US" sz="2000" dirty="0">
                <a:solidFill>
                  <a:schemeClr val="tx1"/>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高输入阻抗集成运放安装在印刷电路板上时，会因周围的漏电流流入高阻抗而形成干扰。通常采用屏蔽方法解决。即在运放的高阻抗输入端周围用导体围住，构成屏蔽层，并把屏蔽层接至低阻抗处。这样屏蔽层与高阻抗之间几乎无电位差，从而防止了漏电流的流入。</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Portal</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中的</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铺地</a:t>
            </a:r>
            <a:r>
              <a:rPr lang="en-US" altLang="zh-CN"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20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与屏蔽功能</a:t>
            </a:r>
          </a:p>
          <a:p>
            <a:pPr lvl="2"/>
            <a:endParaRPr lang="zh-CN" altLang="en-US" dirty="0"/>
          </a:p>
          <a:p>
            <a:pPr>
              <a:buFont typeface="Wingdings" panose="05000000000000000000" pitchFamily="2" charset="2"/>
              <a:buNone/>
            </a:pPr>
            <a:endParaRPr lang="zh-CN" altLang="en-US" sz="2400" dirty="0"/>
          </a:p>
        </p:txBody>
      </p:sp>
    </p:spTree>
    <p:extLst>
      <p:ext uri="{BB962C8B-B14F-4D97-AF65-F5344CB8AC3E}">
        <p14:creationId xmlns:p14="http://schemas.microsoft.com/office/powerpoint/2010/main" val="3080325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33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756" y="601196"/>
            <a:ext cx="2914015" cy="1836887"/>
          </a:xfrm>
          <a:prstGeom prst="rect">
            <a:avLst/>
          </a:prstGeom>
          <a:noFill/>
          <a:extLst>
            <a:ext uri="{909E8E84-426E-40DD-AFC4-6F175D3DCCD1}">
              <a14:hiddenFill xmlns:a14="http://schemas.microsoft.com/office/drawing/2010/main">
                <a:solidFill>
                  <a:srgbClr val="FFFFFF"/>
                </a:solidFill>
              </a14:hiddenFill>
            </a:ext>
          </a:extLst>
        </p:spPr>
      </p:pic>
      <p:pic>
        <p:nvPicPr>
          <p:cNvPr id="2233349" name="Picture 5"/>
          <p:cNvPicPr>
            <a:picLocks noChangeAspect="1" noChangeArrowheads="1"/>
          </p:cNvPicPr>
          <p:nvPr/>
        </p:nvPicPr>
        <p:blipFill>
          <a:blip r:embed="rId3">
            <a:lum contrast="24000"/>
            <a:extLst>
              <a:ext uri="{28A0092B-C50C-407E-A947-70E740481C1C}">
                <a14:useLocalDpi xmlns:a14="http://schemas.microsoft.com/office/drawing/2010/main" val="0"/>
              </a:ext>
            </a:extLst>
          </a:blip>
          <a:srcRect/>
          <a:stretch>
            <a:fillRect/>
          </a:stretch>
        </p:blipFill>
        <p:spPr bwMode="auto">
          <a:xfrm>
            <a:off x="5141120" y="413544"/>
            <a:ext cx="6373812" cy="2781300"/>
          </a:xfrm>
          <a:prstGeom prst="rect">
            <a:avLst/>
          </a:prstGeom>
          <a:noFill/>
          <a:extLst>
            <a:ext uri="{909E8E84-426E-40DD-AFC4-6F175D3DCCD1}">
              <a14:hiddenFill xmlns:a14="http://schemas.microsoft.com/office/drawing/2010/main">
                <a:solidFill>
                  <a:srgbClr val="FFFFFF"/>
                </a:solidFill>
              </a14:hiddenFill>
            </a:ext>
          </a:extLst>
        </p:spPr>
      </p:pic>
      <p:pic>
        <p:nvPicPr>
          <p:cNvPr id="22333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5277" y="2956719"/>
            <a:ext cx="1323975" cy="238125"/>
          </a:xfrm>
          <a:prstGeom prst="rect">
            <a:avLst/>
          </a:prstGeom>
          <a:noFill/>
          <a:extLst>
            <a:ext uri="{909E8E84-426E-40DD-AFC4-6F175D3DCCD1}">
              <a14:hiddenFill xmlns:a14="http://schemas.microsoft.com/office/drawing/2010/main">
                <a:solidFill>
                  <a:srgbClr val="FFFFFF"/>
                </a:solidFill>
              </a14:hiddenFill>
            </a:ext>
          </a:extLst>
        </p:spPr>
      </p:pic>
      <p:pic>
        <p:nvPicPr>
          <p:cNvPr id="22333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5277" y="3512820"/>
            <a:ext cx="1550621" cy="249016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3335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4274" y="6256804"/>
            <a:ext cx="1952625" cy="3238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041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6661" name="Rectangle 5"/>
          <p:cNvSpPr>
            <a:spLocks noGrp="1" noChangeArrowheads="1"/>
          </p:cNvSpPr>
          <p:nvPr>
            <p:ph type="title"/>
          </p:nvPr>
        </p:nvSpPr>
        <p:spPr>
          <a:xfrm>
            <a:off x="838200" y="482481"/>
            <a:ext cx="10515600" cy="590429"/>
          </a:xfrm>
          <a:noFill/>
          <a:ln/>
        </p:spPr>
        <p:txBody>
          <a:bodyPr/>
          <a:lstStyle/>
          <a:p>
            <a:r>
              <a:rPr lang="en-US" altLang="zh-CN" dirty="0">
                <a:latin typeface="微软雅黑" panose="020B0503020204020204" pitchFamily="34" charset="-122"/>
                <a:ea typeface="微软雅黑" panose="020B0503020204020204" pitchFamily="34" charset="-122"/>
              </a:rPr>
              <a:t>3.4.2  </a:t>
            </a:r>
            <a:r>
              <a:rPr lang="zh-CN" altLang="en-US" dirty="0">
                <a:latin typeface="微软雅黑" panose="020B0503020204020204" pitchFamily="34" charset="-122"/>
                <a:ea typeface="微软雅黑" panose="020B0503020204020204" pitchFamily="34" charset="-122"/>
              </a:rPr>
              <a:t>自举式高输入阻抗放大电路</a:t>
            </a:r>
          </a:p>
        </p:txBody>
      </p:sp>
      <p:sp>
        <p:nvSpPr>
          <p:cNvPr id="2246660" name="Rectangle 4"/>
          <p:cNvSpPr>
            <a:spLocks noGrp="1" noChangeArrowheads="1"/>
          </p:cNvSpPr>
          <p:nvPr>
            <p:ph idx="4294967295"/>
          </p:nvPr>
        </p:nvSpPr>
        <p:spPr>
          <a:xfrm>
            <a:off x="838200" y="1165225"/>
            <a:ext cx="10515600" cy="5011739"/>
          </a:xfrm>
          <a:noFill/>
          <a:ln/>
        </p:spPr>
        <p:txBody>
          <a:bodyPr>
            <a:normAutofit lnSpcReduction="10000"/>
          </a:bodyPr>
          <a:lstStyle/>
          <a:p>
            <a:r>
              <a:rPr lang="zh-CN" altLang="en-US" sz="2400" dirty="0">
                <a:latin typeface="微软雅黑" panose="020B0503020204020204" pitchFamily="34" charset="-122"/>
                <a:ea typeface="微软雅黑" panose="020B0503020204020204" pitchFamily="34" charset="-122"/>
              </a:rPr>
              <a:t>何谓自举电路?</a:t>
            </a:r>
          </a:p>
          <a:p>
            <a:pPr lvl="1"/>
            <a:r>
              <a:rPr lang="zh-CN" altLang="en-US" dirty="0">
                <a:latin typeface="微软雅黑" panose="020B0503020204020204" pitchFamily="34" charset="-122"/>
                <a:ea typeface="微软雅黑" panose="020B0503020204020204" pitchFamily="34" charset="-122"/>
              </a:rPr>
              <a:t>自举电路是利用反馈使输入电阻的两端近似为等电位，减小向输入回路索取电流，从而提高输入阻抗的电路。</a:t>
            </a:r>
          </a:p>
          <a:p>
            <a:r>
              <a:rPr lang="zh-CN" altLang="en-US" sz="2400" dirty="0">
                <a:latin typeface="微软雅黑" panose="020B0503020204020204" pitchFamily="34" charset="-122"/>
                <a:ea typeface="微软雅黑" panose="020B0503020204020204" pitchFamily="34" charset="-122"/>
              </a:rPr>
              <a:t>是不是所有情况下都要求放大电路具有高的输入阻抗？</a:t>
            </a:r>
            <a:r>
              <a:rPr lang="en-US" altLang="zh-CN" sz="2400" dirty="0">
                <a:latin typeface="微软雅黑" panose="020B0503020204020204" pitchFamily="34" charset="-122"/>
                <a:ea typeface="微软雅黑" panose="020B0503020204020204" pitchFamily="34" charset="-122"/>
              </a:rPr>
              <a:t> </a:t>
            </a:r>
          </a:p>
          <a:p>
            <a:pPr lvl="1"/>
            <a:r>
              <a:rPr lang="zh-CN" altLang="en-US" dirty="0">
                <a:latin typeface="微软雅黑" panose="020B0503020204020204" pitchFamily="34" charset="-122"/>
                <a:ea typeface="微软雅黑" panose="020B0503020204020204" pitchFamily="34" charset="-122"/>
              </a:rPr>
              <a:t>事实上，测量放大电路的输入阻抗越高，输入端的噪声也越大，因此并不是所有的情况都要求放大电路具有高的输入阻抗，而应该与传感器输出阻抗相匹配，使放大电路的输出信噪比达到最大。</a:t>
            </a:r>
          </a:p>
          <a:p>
            <a:pPr lvl="1"/>
            <a:r>
              <a:rPr lang="zh-CN" altLang="en-US" dirty="0">
                <a:latin typeface="微软雅黑" panose="020B0503020204020204" pitchFamily="34" charset="-122"/>
                <a:ea typeface="微软雅黑" panose="020B0503020204020204" pitchFamily="34" charset="-122"/>
              </a:rPr>
              <a:t>高输入阻抗电路常应用于传感器的输出阻抗很高的测量放大电路中。如电容式、压电式传感器的测量放大电路。</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60032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838200" y="1165225"/>
            <a:ext cx="6807967" cy="5011739"/>
          </a:xfrm>
        </p:spPr>
        <p:txBody>
          <a:bodyPr/>
          <a:lstStyle/>
          <a:p>
            <a:r>
              <a:rPr lang="zh-CN" altLang="en-US" dirty="0">
                <a:latin typeface="微软雅黑" panose="020B0503020204020204" pitchFamily="34" charset="-122"/>
                <a:ea typeface="微软雅黑" panose="020B0503020204020204" pitchFamily="34" charset="-122"/>
              </a:rPr>
              <a:t>同相交流放大电路</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同相端接隔直电容</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baseline="-25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和放电电阻</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R</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，通过加入</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baseline="-25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，提高了同相交流放大器的输入阻抗</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lvl="2"/>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如果不加</a:t>
            </a:r>
            <a:r>
              <a:rPr lang="en-US" altLang="zh-CN" b="1" i="1"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b="1" baseline="-25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b="1" i="1"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b="1" baseline="-25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的放电电阻是</a:t>
            </a:r>
            <a:r>
              <a:rPr lang="en-US" altLang="zh-CN" b="1" i="1" dirty="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b="1" baseline="-25000" dirty="0">
                <a:latin typeface="微软雅黑" panose="020B0503020204020204" pitchFamily="34" charset="-122"/>
                <a:ea typeface="微软雅黑" panose="020B0503020204020204" pitchFamily="34" charset="-122"/>
                <a:cs typeface="Times New Roman" panose="02020603050405020304" pitchFamily="18" charset="0"/>
              </a:rPr>
              <a:t>1</a:t>
            </a:r>
            <a:r>
              <a:rPr lang="en-US" altLang="zh-CN" b="1"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i="1" dirty="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b="1" baseline="-25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b="1" dirty="0">
              <a:latin typeface="微软雅黑" panose="020B0503020204020204" pitchFamily="34" charset="-122"/>
              <a:ea typeface="微软雅黑" panose="020B0503020204020204" pitchFamily="34" charset="-122"/>
              <a:cs typeface="Times New Roman" panose="02020603050405020304" pitchFamily="18" charset="0"/>
            </a:endParaRPr>
          </a:p>
          <a:p>
            <a:pPr lvl="2"/>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当加上</a:t>
            </a:r>
            <a:r>
              <a:rPr lang="en-US" altLang="zh-CN" b="1" i="1" dirty="0">
                <a:latin typeface="微软雅黑" panose="020B0503020204020204" pitchFamily="34" charset="-122"/>
                <a:ea typeface="微软雅黑" panose="020B0503020204020204" pitchFamily="34" charset="-122"/>
                <a:cs typeface="Times New Roman" panose="02020603050405020304" pitchFamily="18" charset="0"/>
              </a:rPr>
              <a:t>C</a:t>
            </a:r>
            <a:r>
              <a:rPr lang="en-US" altLang="zh-CN" b="1" baseline="-250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后，运放的两个输入端的交流电压作用于</a:t>
            </a:r>
            <a:r>
              <a:rPr lang="en-US" altLang="zh-CN" b="1" i="1" dirty="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b="1" baseline="-25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的两端 ，使</a:t>
            </a:r>
            <a:r>
              <a:rPr lang="en-US" altLang="zh-CN" b="1" i="1" dirty="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b="1" baseline="-25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两端等电位，无信号电流流过</a:t>
            </a:r>
            <a:r>
              <a:rPr lang="en-US" altLang="zh-CN" b="1" i="1" dirty="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b="1" baseline="-25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，故对交流来说</a:t>
            </a:r>
            <a:r>
              <a:rPr lang="en-US" altLang="zh-CN" b="1" i="1" dirty="0">
                <a:latin typeface="微软雅黑" panose="020B0503020204020204" pitchFamily="34" charset="-122"/>
                <a:ea typeface="微软雅黑" panose="020B0503020204020204" pitchFamily="34" charset="-122"/>
                <a:cs typeface="Times New Roman" panose="02020603050405020304" pitchFamily="18" charset="0"/>
              </a:rPr>
              <a:t>R</a:t>
            </a:r>
            <a:r>
              <a:rPr lang="en-US" altLang="zh-CN" b="1" baseline="-250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b="1" dirty="0">
                <a:latin typeface="微软雅黑" panose="020B0503020204020204" pitchFamily="34" charset="-122"/>
                <a:ea typeface="微软雅黑" panose="020B0503020204020204" pitchFamily="34" charset="-122"/>
                <a:cs typeface="Times New Roman" panose="02020603050405020304" pitchFamily="18" charset="0"/>
              </a:rPr>
              <a:t>就可看作无穷大。</a:t>
            </a:r>
          </a:p>
          <a:p>
            <a:pPr lvl="2"/>
            <a:endParaRPr lang="en-US" altLang="zh-CN"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pSp>
        <p:nvGrpSpPr>
          <p:cNvPr id="5" name="Group 4"/>
          <p:cNvGrpSpPr>
            <a:grpSpLocks/>
          </p:cNvGrpSpPr>
          <p:nvPr/>
        </p:nvGrpSpPr>
        <p:grpSpPr bwMode="auto">
          <a:xfrm>
            <a:off x="7789866" y="1938267"/>
            <a:ext cx="3848050" cy="3357563"/>
            <a:chOff x="543" y="1728"/>
            <a:chExt cx="1513" cy="1409"/>
          </a:xfrm>
        </p:grpSpPr>
        <p:sp>
          <p:nvSpPr>
            <p:cNvPr id="6" name="Text Box 5"/>
            <p:cNvSpPr txBox="1">
              <a:spLocks noChangeArrowheads="1"/>
            </p:cNvSpPr>
            <p:nvPr/>
          </p:nvSpPr>
          <p:spPr bwMode="auto">
            <a:xfrm>
              <a:off x="1805" y="2339"/>
              <a:ext cx="251" cy="265"/>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en-US" altLang="zh-CN" i="1" dirty="0" err="1">
                  <a:solidFill>
                    <a:srgbClr val="000099"/>
                  </a:solidFill>
                  <a:latin typeface="Times New Roman" panose="02020603050405020304" pitchFamily="18" charset="0"/>
                  <a:ea typeface="宋体" panose="02010600030101010101" pitchFamily="2" charset="-122"/>
                </a:rPr>
                <a:t>u</a:t>
              </a:r>
              <a:r>
                <a:rPr lang="en-US" altLang="zh-CN" baseline="-25000" dirty="0" err="1">
                  <a:solidFill>
                    <a:srgbClr val="000099"/>
                  </a:solidFill>
                  <a:latin typeface="Times New Roman" panose="02020603050405020304" pitchFamily="18" charset="0"/>
                  <a:ea typeface="宋体" panose="02010600030101010101" pitchFamily="2" charset="-122"/>
                </a:rPr>
                <a:t>o</a:t>
              </a:r>
              <a:endParaRPr lang="en-US" altLang="zh-CN" baseline="-25000" dirty="0">
                <a:solidFill>
                  <a:srgbClr val="000099"/>
                </a:solidFill>
                <a:latin typeface="Times New Roman" panose="02020603050405020304" pitchFamily="18" charset="0"/>
                <a:ea typeface="宋体" panose="02010600030101010101" pitchFamily="2" charset="-122"/>
              </a:endParaRPr>
            </a:p>
          </p:txBody>
        </p:sp>
        <p:grpSp>
          <p:nvGrpSpPr>
            <p:cNvPr id="7" name="Group 6"/>
            <p:cNvGrpSpPr>
              <a:grpSpLocks/>
            </p:cNvGrpSpPr>
            <p:nvPr/>
          </p:nvGrpSpPr>
          <p:grpSpPr bwMode="auto">
            <a:xfrm>
              <a:off x="543" y="1728"/>
              <a:ext cx="1288" cy="1409"/>
              <a:chOff x="543" y="1728"/>
              <a:chExt cx="1288" cy="1409"/>
            </a:xfrm>
          </p:grpSpPr>
          <p:sp>
            <p:nvSpPr>
              <p:cNvPr id="8" name="Line 7"/>
              <p:cNvSpPr>
                <a:spLocks noChangeShapeType="1"/>
              </p:cNvSpPr>
              <p:nvPr/>
            </p:nvSpPr>
            <p:spPr bwMode="auto">
              <a:xfrm>
                <a:off x="1599" y="2338"/>
                <a:ext cx="217"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9" name="Line 8"/>
              <p:cNvSpPr>
                <a:spLocks noChangeShapeType="1"/>
              </p:cNvSpPr>
              <p:nvPr/>
            </p:nvSpPr>
            <p:spPr bwMode="auto">
              <a:xfrm>
                <a:off x="1681" y="1938"/>
                <a:ext cx="0" cy="408"/>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0" name="Group 9"/>
              <p:cNvGrpSpPr>
                <a:grpSpLocks/>
              </p:cNvGrpSpPr>
              <p:nvPr/>
            </p:nvGrpSpPr>
            <p:grpSpPr bwMode="auto">
              <a:xfrm rot="5400000">
                <a:off x="758" y="2338"/>
                <a:ext cx="128" cy="185"/>
                <a:chOff x="9500" y="4100"/>
                <a:chExt cx="300" cy="300"/>
              </a:xfrm>
            </p:grpSpPr>
            <p:sp>
              <p:nvSpPr>
                <p:cNvPr id="66" name="Line 10"/>
                <p:cNvSpPr>
                  <a:spLocks noChangeShapeType="1"/>
                </p:cNvSpPr>
                <p:nvPr/>
              </p:nvSpPr>
              <p:spPr bwMode="auto">
                <a:xfrm>
                  <a:off x="9500" y="4220"/>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 name="Line 11"/>
                <p:cNvSpPr>
                  <a:spLocks noChangeShapeType="1"/>
                </p:cNvSpPr>
                <p:nvPr/>
              </p:nvSpPr>
              <p:spPr bwMode="auto">
                <a:xfrm>
                  <a:off x="9500" y="4280"/>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8" name="Line 12"/>
                <p:cNvSpPr>
                  <a:spLocks noChangeShapeType="1"/>
                </p:cNvSpPr>
                <p:nvPr/>
              </p:nvSpPr>
              <p:spPr bwMode="auto">
                <a:xfrm flipV="1">
                  <a:off x="9640" y="4100"/>
                  <a:ext cx="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9" name="Line 13"/>
                <p:cNvSpPr>
                  <a:spLocks noChangeShapeType="1"/>
                </p:cNvSpPr>
                <p:nvPr/>
              </p:nvSpPr>
              <p:spPr bwMode="auto">
                <a:xfrm>
                  <a:off x="9640" y="4280"/>
                  <a:ext cx="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 name="Rectangle 14"/>
              <p:cNvSpPr>
                <a:spLocks noChangeArrowheads="1"/>
              </p:cNvSpPr>
              <p:nvPr/>
            </p:nvSpPr>
            <p:spPr bwMode="auto">
              <a:xfrm rot="5400000">
                <a:off x="943" y="2596"/>
                <a:ext cx="186" cy="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99"/>
                    </a:solidFill>
                  </a14:hiddenFill>
                </a:ext>
              </a:extLst>
            </p:spPr>
            <p:txBody>
              <a:bodyPr/>
              <a:lstStyle/>
              <a:p>
                <a:endParaRPr lang="zh-CN" altLang="en-US"/>
              </a:p>
            </p:txBody>
          </p:sp>
          <p:sp>
            <p:nvSpPr>
              <p:cNvPr id="12" name="Rectangle 15"/>
              <p:cNvSpPr>
                <a:spLocks noChangeArrowheads="1"/>
              </p:cNvSpPr>
              <p:nvPr/>
            </p:nvSpPr>
            <p:spPr bwMode="auto">
              <a:xfrm rot="5400000">
                <a:off x="936" y="2905"/>
                <a:ext cx="186" cy="66"/>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99"/>
                    </a:solidFill>
                  </a14:hiddenFill>
                </a:ext>
              </a:extLst>
            </p:spPr>
            <p:txBody>
              <a:bodyPr/>
              <a:lstStyle/>
              <a:p>
                <a:endParaRPr lang="zh-CN" altLang="en-US"/>
              </a:p>
            </p:txBody>
          </p:sp>
          <p:sp>
            <p:nvSpPr>
              <p:cNvPr id="13" name="Line 16"/>
              <p:cNvSpPr>
                <a:spLocks noChangeShapeType="1"/>
              </p:cNvSpPr>
              <p:nvPr/>
            </p:nvSpPr>
            <p:spPr bwMode="auto">
              <a:xfrm flipV="1">
                <a:off x="1021" y="2431"/>
                <a:ext cx="0" cy="111"/>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Line 17"/>
              <p:cNvSpPr>
                <a:spLocks noChangeShapeType="1"/>
              </p:cNvSpPr>
              <p:nvPr/>
            </p:nvSpPr>
            <p:spPr bwMode="auto">
              <a:xfrm>
                <a:off x="1021" y="2729"/>
                <a:ext cx="0" cy="123"/>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Line 18"/>
              <p:cNvSpPr>
                <a:spLocks noChangeShapeType="1"/>
              </p:cNvSpPr>
              <p:nvPr/>
            </p:nvSpPr>
            <p:spPr bwMode="auto">
              <a:xfrm>
                <a:off x="1021" y="3038"/>
                <a:ext cx="0" cy="99"/>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 name="Line 19"/>
              <p:cNvSpPr>
                <a:spLocks noChangeShapeType="1"/>
              </p:cNvSpPr>
              <p:nvPr/>
            </p:nvSpPr>
            <p:spPr bwMode="auto">
              <a:xfrm>
                <a:off x="1128" y="2357"/>
                <a:ext cx="0" cy="429"/>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Line 20"/>
              <p:cNvSpPr>
                <a:spLocks noChangeShapeType="1"/>
              </p:cNvSpPr>
              <p:nvPr/>
            </p:nvSpPr>
            <p:spPr bwMode="auto">
              <a:xfrm flipH="1">
                <a:off x="1019" y="2787"/>
                <a:ext cx="108"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8" name="Line 21"/>
              <p:cNvSpPr>
                <a:spLocks noChangeShapeType="1"/>
              </p:cNvSpPr>
              <p:nvPr/>
            </p:nvSpPr>
            <p:spPr bwMode="auto">
              <a:xfrm>
                <a:off x="975" y="3137"/>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9" name="Line 22"/>
              <p:cNvSpPr>
                <a:spLocks noChangeShapeType="1"/>
              </p:cNvSpPr>
              <p:nvPr/>
            </p:nvSpPr>
            <p:spPr bwMode="auto">
              <a:xfrm flipH="1">
                <a:off x="685" y="2425"/>
                <a:ext cx="42"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0" name="Oval 23"/>
              <p:cNvSpPr>
                <a:spLocks noChangeArrowheads="1"/>
              </p:cNvSpPr>
              <p:nvPr/>
            </p:nvSpPr>
            <p:spPr bwMode="auto">
              <a:xfrm>
                <a:off x="653" y="2416"/>
                <a:ext cx="25" cy="31"/>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66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1" name="Oval 24"/>
              <p:cNvSpPr>
                <a:spLocks noChangeArrowheads="1"/>
              </p:cNvSpPr>
              <p:nvPr/>
            </p:nvSpPr>
            <p:spPr bwMode="auto">
              <a:xfrm>
                <a:off x="1806" y="2326"/>
                <a:ext cx="25" cy="3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66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 name="Text Box 25"/>
              <p:cNvSpPr txBox="1">
                <a:spLocks noChangeArrowheads="1"/>
              </p:cNvSpPr>
              <p:nvPr/>
            </p:nvSpPr>
            <p:spPr bwMode="auto">
              <a:xfrm>
                <a:off x="874" y="2540"/>
                <a:ext cx="181" cy="163"/>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en-US" altLang="zh-CN" i="1" dirty="0">
                    <a:solidFill>
                      <a:srgbClr val="000099"/>
                    </a:solidFill>
                    <a:latin typeface="Times New Roman" panose="02020603050405020304" pitchFamily="18" charset="0"/>
                    <a:ea typeface="宋体" panose="02010600030101010101" pitchFamily="2" charset="-122"/>
                  </a:rPr>
                  <a:t>R</a:t>
                </a:r>
                <a:r>
                  <a:rPr lang="en-US" altLang="zh-CN" baseline="-25000" dirty="0">
                    <a:solidFill>
                      <a:srgbClr val="000099"/>
                    </a:solidFill>
                    <a:latin typeface="Times New Roman" panose="02020603050405020304" pitchFamily="18" charset="0"/>
                    <a:ea typeface="宋体" panose="02010600030101010101" pitchFamily="2" charset="-122"/>
                  </a:rPr>
                  <a:t>1</a:t>
                </a:r>
              </a:p>
            </p:txBody>
          </p:sp>
          <p:sp>
            <p:nvSpPr>
              <p:cNvPr id="23" name="Text Box 26"/>
              <p:cNvSpPr txBox="1">
                <a:spLocks noChangeArrowheads="1"/>
              </p:cNvSpPr>
              <p:nvPr/>
            </p:nvSpPr>
            <p:spPr bwMode="auto">
              <a:xfrm>
                <a:off x="874" y="2852"/>
                <a:ext cx="146" cy="186"/>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en-US" altLang="zh-CN" i="1" dirty="0">
                    <a:solidFill>
                      <a:srgbClr val="000099"/>
                    </a:solidFill>
                    <a:latin typeface="Times New Roman" panose="02020603050405020304" pitchFamily="18" charset="0"/>
                    <a:ea typeface="宋体" panose="02010600030101010101" pitchFamily="2" charset="-122"/>
                  </a:rPr>
                  <a:t>R</a:t>
                </a:r>
                <a:r>
                  <a:rPr lang="en-US" altLang="zh-CN" baseline="-25000" dirty="0">
                    <a:solidFill>
                      <a:srgbClr val="000099"/>
                    </a:solidFill>
                    <a:latin typeface="Times New Roman" panose="02020603050405020304" pitchFamily="18" charset="0"/>
                    <a:ea typeface="宋体" panose="02010600030101010101" pitchFamily="2" charset="-122"/>
                  </a:rPr>
                  <a:t>2</a:t>
                </a:r>
              </a:p>
            </p:txBody>
          </p:sp>
          <p:sp>
            <p:nvSpPr>
              <p:cNvPr id="24" name="Text Box 27"/>
              <p:cNvSpPr txBox="1">
                <a:spLocks noChangeArrowheads="1"/>
              </p:cNvSpPr>
              <p:nvPr/>
            </p:nvSpPr>
            <p:spPr bwMode="auto">
              <a:xfrm>
                <a:off x="937" y="2206"/>
                <a:ext cx="267" cy="170"/>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en-US" altLang="zh-CN" i="1" dirty="0">
                    <a:solidFill>
                      <a:srgbClr val="000099"/>
                    </a:solidFill>
                    <a:latin typeface="Times New Roman" panose="02020603050405020304" pitchFamily="18" charset="0"/>
                    <a:ea typeface="宋体" panose="02010600030101010101" pitchFamily="2" charset="-122"/>
                  </a:rPr>
                  <a:t>C</a:t>
                </a:r>
                <a:r>
                  <a:rPr lang="en-US" altLang="zh-CN" baseline="-25000" dirty="0">
                    <a:solidFill>
                      <a:srgbClr val="000099"/>
                    </a:solidFill>
                    <a:latin typeface="Times New Roman" panose="02020603050405020304" pitchFamily="18" charset="0"/>
                    <a:ea typeface="宋体" panose="02010600030101010101" pitchFamily="2" charset="-122"/>
                  </a:rPr>
                  <a:t>2</a:t>
                </a:r>
              </a:p>
            </p:txBody>
          </p:sp>
          <p:sp>
            <p:nvSpPr>
              <p:cNvPr id="25" name="Text Box 28"/>
              <p:cNvSpPr txBox="1">
                <a:spLocks noChangeArrowheads="1"/>
              </p:cNvSpPr>
              <p:nvPr/>
            </p:nvSpPr>
            <p:spPr bwMode="auto">
              <a:xfrm>
                <a:off x="756" y="2203"/>
                <a:ext cx="156" cy="195"/>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en-US" altLang="zh-CN" i="1" dirty="0">
                    <a:solidFill>
                      <a:srgbClr val="000099"/>
                    </a:solidFill>
                    <a:latin typeface="Times New Roman" panose="02020603050405020304" pitchFamily="18" charset="0"/>
                    <a:ea typeface="宋体" panose="02010600030101010101" pitchFamily="2" charset="-122"/>
                  </a:rPr>
                  <a:t>C</a:t>
                </a:r>
                <a:r>
                  <a:rPr lang="en-US" altLang="zh-CN" baseline="-25000" dirty="0">
                    <a:solidFill>
                      <a:srgbClr val="000099"/>
                    </a:solidFill>
                    <a:latin typeface="Times New Roman" panose="02020603050405020304" pitchFamily="18" charset="0"/>
                    <a:ea typeface="宋体" panose="02010600030101010101" pitchFamily="2" charset="-122"/>
                  </a:rPr>
                  <a:t>1</a:t>
                </a:r>
              </a:p>
            </p:txBody>
          </p:sp>
          <p:sp>
            <p:nvSpPr>
              <p:cNvPr id="26" name="Line 29"/>
              <p:cNvSpPr>
                <a:spLocks noChangeShapeType="1"/>
              </p:cNvSpPr>
              <p:nvPr/>
            </p:nvSpPr>
            <p:spPr bwMode="auto">
              <a:xfrm>
                <a:off x="1128" y="2705"/>
                <a:ext cx="0" cy="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 name="Line 30"/>
              <p:cNvSpPr>
                <a:spLocks noChangeShapeType="1"/>
              </p:cNvSpPr>
              <p:nvPr/>
            </p:nvSpPr>
            <p:spPr bwMode="auto">
              <a:xfrm flipV="1">
                <a:off x="1129" y="1935"/>
                <a:ext cx="0" cy="332"/>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 name="Text Box 31"/>
              <p:cNvSpPr txBox="1">
                <a:spLocks noChangeArrowheads="1"/>
              </p:cNvSpPr>
              <p:nvPr/>
            </p:nvSpPr>
            <p:spPr bwMode="auto">
              <a:xfrm>
                <a:off x="1388" y="1728"/>
                <a:ext cx="176" cy="213"/>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en-US" altLang="zh-CN" i="1" dirty="0">
                    <a:solidFill>
                      <a:srgbClr val="000099"/>
                    </a:solidFill>
                    <a:latin typeface="Times New Roman" panose="02020603050405020304" pitchFamily="18" charset="0"/>
                    <a:ea typeface="宋体" panose="02010600030101010101" pitchFamily="2" charset="-122"/>
                  </a:rPr>
                  <a:t>R</a:t>
                </a:r>
                <a:r>
                  <a:rPr lang="en-US" altLang="zh-CN" baseline="-25000" dirty="0">
                    <a:solidFill>
                      <a:srgbClr val="000099"/>
                    </a:solidFill>
                    <a:latin typeface="Times New Roman" panose="02020603050405020304" pitchFamily="18" charset="0"/>
                    <a:ea typeface="宋体" panose="02010600030101010101" pitchFamily="2" charset="-122"/>
                  </a:rPr>
                  <a:t>3</a:t>
                </a:r>
              </a:p>
            </p:txBody>
          </p:sp>
          <p:sp>
            <p:nvSpPr>
              <p:cNvPr id="29" name="Rectangle 32"/>
              <p:cNvSpPr>
                <a:spLocks noChangeArrowheads="1"/>
              </p:cNvSpPr>
              <p:nvPr/>
            </p:nvSpPr>
            <p:spPr bwMode="auto">
              <a:xfrm>
                <a:off x="1338" y="1904"/>
                <a:ext cx="151" cy="62"/>
              </a:xfrm>
              <a:prstGeom prst="rect">
                <a:avLst/>
              </a:prstGeom>
              <a:noFill/>
              <a:ln w="9525">
                <a:solidFill>
                  <a:srgbClr val="006600"/>
                </a:solidFill>
                <a:miter lim="800000"/>
                <a:headEnd/>
                <a:tailEnd/>
              </a:ln>
              <a:extLst>
                <a:ext uri="{909E8E84-426E-40DD-AFC4-6F175D3DCCD1}">
                  <a14:hiddenFill xmlns:a14="http://schemas.microsoft.com/office/drawing/2010/main">
                    <a:solidFill>
                      <a:srgbClr val="FFFF99"/>
                    </a:solidFill>
                  </a14:hiddenFill>
                </a:ext>
              </a:extLst>
            </p:spPr>
            <p:txBody>
              <a:bodyPr/>
              <a:lstStyle/>
              <a:p>
                <a:endParaRPr lang="zh-CN" altLang="en-US"/>
              </a:p>
            </p:txBody>
          </p:sp>
          <p:sp>
            <p:nvSpPr>
              <p:cNvPr id="30" name="Line 33"/>
              <p:cNvSpPr>
                <a:spLocks noChangeShapeType="1"/>
              </p:cNvSpPr>
              <p:nvPr/>
            </p:nvSpPr>
            <p:spPr bwMode="auto">
              <a:xfrm flipH="1">
                <a:off x="1489" y="1935"/>
                <a:ext cx="192"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AutoShape 34"/>
              <p:cNvSpPr>
                <a:spLocks noChangeArrowheads="1"/>
              </p:cNvSpPr>
              <p:nvPr/>
            </p:nvSpPr>
            <p:spPr bwMode="auto">
              <a:xfrm rot="5400000">
                <a:off x="1337" y="2112"/>
                <a:ext cx="94" cy="78"/>
              </a:xfrm>
              <a:prstGeom prst="triangle">
                <a:avLst>
                  <a:gd name="adj" fmla="val 50000"/>
                </a:avLst>
              </a:prstGeom>
              <a:noFill/>
              <a:ln w="9525">
                <a:solidFill>
                  <a:srgbClr val="000000"/>
                </a:solidFill>
                <a:miter lim="800000"/>
                <a:headEnd/>
                <a:tailEnd/>
              </a:ln>
              <a:extLst>
                <a:ext uri="{909E8E84-426E-40DD-AFC4-6F175D3DCCD1}">
                  <a14:hiddenFill xmlns:a14="http://schemas.microsoft.com/office/drawing/2010/main">
                    <a:solidFill>
                      <a:srgbClr val="FFFF99"/>
                    </a:solidFill>
                  </a14:hiddenFill>
                </a:ext>
              </a:extLst>
            </p:spPr>
            <p:txBody>
              <a:bodyPr/>
              <a:lstStyle/>
              <a:p>
                <a:endParaRPr lang="zh-CN" altLang="en-US"/>
              </a:p>
            </p:txBody>
          </p:sp>
          <p:sp>
            <p:nvSpPr>
              <p:cNvPr id="32" name="Line 35"/>
              <p:cNvSpPr>
                <a:spLocks noChangeShapeType="1"/>
              </p:cNvSpPr>
              <p:nvPr/>
            </p:nvSpPr>
            <p:spPr bwMode="auto">
              <a:xfrm>
                <a:off x="1276" y="2066"/>
                <a:ext cx="278"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36"/>
              <p:cNvSpPr>
                <a:spLocks noChangeShapeType="1"/>
              </p:cNvSpPr>
              <p:nvPr/>
            </p:nvSpPr>
            <p:spPr bwMode="auto">
              <a:xfrm rot="5400000">
                <a:off x="1320" y="2301"/>
                <a:ext cx="468"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Line 37"/>
              <p:cNvSpPr>
                <a:spLocks noChangeShapeType="1"/>
              </p:cNvSpPr>
              <p:nvPr/>
            </p:nvSpPr>
            <p:spPr bwMode="auto">
              <a:xfrm>
                <a:off x="1276" y="2535"/>
                <a:ext cx="278"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38"/>
              <p:cNvSpPr>
                <a:spLocks noChangeShapeType="1"/>
              </p:cNvSpPr>
              <p:nvPr/>
            </p:nvSpPr>
            <p:spPr bwMode="auto">
              <a:xfrm rot="5400000">
                <a:off x="1042" y="2301"/>
                <a:ext cx="468"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Text Box 39"/>
              <p:cNvSpPr txBox="1">
                <a:spLocks noChangeArrowheads="1"/>
              </p:cNvSpPr>
              <p:nvPr/>
            </p:nvSpPr>
            <p:spPr bwMode="auto">
              <a:xfrm>
                <a:off x="1440" y="2078"/>
                <a:ext cx="84" cy="116"/>
              </a:xfrm>
              <a:prstGeom prst="rect">
                <a:avLst/>
              </a:prstGeom>
              <a:noFill/>
              <a:ln>
                <a:noFill/>
              </a:ln>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spcBef>
                    <a:spcPct val="0"/>
                  </a:spcBef>
                </a:pPr>
                <a:r>
                  <a:rPr lang="zh-CN" altLang="en-US">
                    <a:solidFill>
                      <a:srgbClr val="000099"/>
                    </a:solidFill>
                    <a:latin typeface="宋体" panose="02010600030101010101" pitchFamily="2" charset="-122"/>
                    <a:ea typeface="宋体" panose="02010600030101010101" pitchFamily="2" charset="-122"/>
                  </a:rPr>
                  <a:t>∞</a:t>
                </a:r>
                <a:endParaRPr lang="zh-CN" altLang="en-US">
                  <a:solidFill>
                    <a:srgbClr val="000099"/>
                  </a:solidFill>
                  <a:latin typeface="Times New Roman" panose="02020603050405020304" pitchFamily="18" charset="0"/>
                  <a:ea typeface="宋体" panose="02010600030101010101" pitchFamily="2" charset="-122"/>
                </a:endParaRPr>
              </a:p>
            </p:txBody>
          </p:sp>
          <p:sp>
            <p:nvSpPr>
              <p:cNvPr id="37" name="Line 40"/>
              <p:cNvSpPr>
                <a:spLocks noChangeShapeType="1"/>
              </p:cNvSpPr>
              <p:nvPr/>
            </p:nvSpPr>
            <p:spPr bwMode="auto">
              <a:xfrm>
                <a:off x="1127" y="2247"/>
                <a:ext cx="149"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8" name="Line 41"/>
              <p:cNvSpPr>
                <a:spLocks noChangeShapeType="1"/>
              </p:cNvSpPr>
              <p:nvPr/>
            </p:nvSpPr>
            <p:spPr bwMode="auto">
              <a:xfrm>
                <a:off x="1553" y="2338"/>
                <a:ext cx="119" cy="0"/>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Text Box 42"/>
              <p:cNvSpPr txBox="1">
                <a:spLocks noChangeArrowheads="1"/>
              </p:cNvSpPr>
              <p:nvPr/>
            </p:nvSpPr>
            <p:spPr bwMode="auto">
              <a:xfrm>
                <a:off x="1293" y="2168"/>
                <a:ext cx="78" cy="116"/>
              </a:xfrm>
              <a:prstGeom prst="rect">
                <a:avLst/>
              </a:prstGeom>
              <a:noFill/>
              <a:ln>
                <a:noFill/>
              </a:ln>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spcBef>
                    <a:spcPct val="0"/>
                  </a:spcBef>
                </a:pPr>
                <a:r>
                  <a:rPr lang="zh-CN" altLang="en-US">
                    <a:solidFill>
                      <a:srgbClr val="000099"/>
                    </a:solidFill>
                    <a:latin typeface="宋体" panose="02010600030101010101" pitchFamily="2" charset="-122"/>
                    <a:ea typeface="宋体" panose="02010600030101010101" pitchFamily="2" charset="-122"/>
                  </a:rPr>
                  <a:t>-</a:t>
                </a:r>
                <a:endParaRPr lang="zh-CN" altLang="en-US">
                  <a:solidFill>
                    <a:srgbClr val="000099"/>
                  </a:solidFill>
                  <a:latin typeface="Times New Roman" panose="02020603050405020304" pitchFamily="18" charset="0"/>
                  <a:ea typeface="宋体" panose="02010600030101010101" pitchFamily="2" charset="-122"/>
                </a:endParaRPr>
              </a:p>
            </p:txBody>
          </p:sp>
          <p:sp>
            <p:nvSpPr>
              <p:cNvPr id="40" name="Text Box 43"/>
              <p:cNvSpPr txBox="1">
                <a:spLocks noChangeArrowheads="1"/>
              </p:cNvSpPr>
              <p:nvPr/>
            </p:nvSpPr>
            <p:spPr bwMode="auto">
              <a:xfrm>
                <a:off x="1297" y="2353"/>
                <a:ext cx="76" cy="126"/>
              </a:xfrm>
              <a:prstGeom prst="rect">
                <a:avLst/>
              </a:prstGeom>
              <a:noFill/>
              <a:ln>
                <a:noFill/>
              </a:ln>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spcBef>
                    <a:spcPct val="0"/>
                  </a:spcBef>
                </a:pPr>
                <a:r>
                  <a:rPr lang="zh-CN" altLang="en-US">
                    <a:solidFill>
                      <a:srgbClr val="000099"/>
                    </a:solidFill>
                    <a:latin typeface="宋体" panose="02010600030101010101" pitchFamily="2" charset="-122"/>
                    <a:ea typeface="宋体" panose="02010600030101010101" pitchFamily="2" charset="-122"/>
                  </a:rPr>
                  <a:t>+</a:t>
                </a:r>
                <a:endParaRPr lang="zh-CN" altLang="en-US">
                  <a:solidFill>
                    <a:srgbClr val="000099"/>
                  </a:solidFill>
                  <a:latin typeface="Times New Roman" panose="02020603050405020304" pitchFamily="18" charset="0"/>
                  <a:ea typeface="宋体" panose="02010600030101010101" pitchFamily="2" charset="-122"/>
                </a:endParaRPr>
              </a:p>
            </p:txBody>
          </p:sp>
          <p:sp>
            <p:nvSpPr>
              <p:cNvPr id="41" name="Text Box 44"/>
              <p:cNvSpPr txBox="1">
                <a:spLocks noChangeArrowheads="1"/>
              </p:cNvSpPr>
              <p:nvPr/>
            </p:nvSpPr>
            <p:spPr bwMode="auto">
              <a:xfrm>
                <a:off x="1491" y="2259"/>
                <a:ext cx="71" cy="116"/>
              </a:xfrm>
              <a:prstGeom prst="rect">
                <a:avLst/>
              </a:prstGeom>
              <a:noFill/>
              <a:ln>
                <a:noFill/>
              </a:ln>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eaLnBrk="0" hangingPunct="0">
                  <a:spcBef>
                    <a:spcPct val="0"/>
                  </a:spcBef>
                </a:pPr>
                <a:r>
                  <a:rPr lang="zh-CN" altLang="en-US" dirty="0">
                    <a:solidFill>
                      <a:srgbClr val="000099"/>
                    </a:solidFill>
                    <a:latin typeface="宋体" panose="02010600030101010101" pitchFamily="2" charset="-122"/>
                    <a:ea typeface="宋体" panose="02010600030101010101" pitchFamily="2" charset="-122"/>
                  </a:rPr>
                  <a:t>+</a:t>
                </a:r>
                <a:endParaRPr lang="zh-CN" altLang="en-US" dirty="0">
                  <a:solidFill>
                    <a:srgbClr val="000099"/>
                  </a:solidFill>
                  <a:latin typeface="Times New Roman" panose="02020603050405020304" pitchFamily="18" charset="0"/>
                  <a:ea typeface="宋体" panose="02010600030101010101" pitchFamily="2" charset="-122"/>
                </a:endParaRPr>
              </a:p>
            </p:txBody>
          </p:sp>
          <p:grpSp>
            <p:nvGrpSpPr>
              <p:cNvPr id="42" name="Group 45"/>
              <p:cNvGrpSpPr>
                <a:grpSpLocks/>
              </p:cNvGrpSpPr>
              <p:nvPr/>
            </p:nvGrpSpPr>
            <p:grpSpPr bwMode="auto">
              <a:xfrm rot="10800000">
                <a:off x="1072" y="2264"/>
                <a:ext cx="104" cy="154"/>
                <a:chOff x="9500" y="4100"/>
                <a:chExt cx="300" cy="300"/>
              </a:xfrm>
            </p:grpSpPr>
            <p:sp>
              <p:nvSpPr>
                <p:cNvPr id="62" name="Line 46"/>
                <p:cNvSpPr>
                  <a:spLocks noChangeShapeType="1"/>
                </p:cNvSpPr>
                <p:nvPr/>
              </p:nvSpPr>
              <p:spPr bwMode="auto">
                <a:xfrm>
                  <a:off x="9500" y="4220"/>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 name="Line 47"/>
                <p:cNvSpPr>
                  <a:spLocks noChangeShapeType="1"/>
                </p:cNvSpPr>
                <p:nvPr/>
              </p:nvSpPr>
              <p:spPr bwMode="auto">
                <a:xfrm>
                  <a:off x="9500" y="4280"/>
                  <a:ext cx="3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 name="Line 48"/>
                <p:cNvSpPr>
                  <a:spLocks noChangeShapeType="1"/>
                </p:cNvSpPr>
                <p:nvPr/>
              </p:nvSpPr>
              <p:spPr bwMode="auto">
                <a:xfrm flipV="1">
                  <a:off x="9640" y="4100"/>
                  <a:ext cx="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 name="Line 49"/>
                <p:cNvSpPr>
                  <a:spLocks noChangeShapeType="1"/>
                </p:cNvSpPr>
                <p:nvPr/>
              </p:nvSpPr>
              <p:spPr bwMode="auto">
                <a:xfrm>
                  <a:off x="9640" y="4280"/>
                  <a:ext cx="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3" name="Line 50"/>
              <p:cNvSpPr>
                <a:spLocks noChangeShapeType="1"/>
              </p:cNvSpPr>
              <p:nvPr/>
            </p:nvSpPr>
            <p:spPr bwMode="auto">
              <a:xfrm flipH="1">
                <a:off x="1129" y="1934"/>
                <a:ext cx="209" cy="1"/>
              </a:xfrm>
              <a:prstGeom prst="line">
                <a:avLst/>
              </a:prstGeom>
              <a:noFill/>
              <a:ln w="9525">
                <a:solidFill>
                  <a:srgbClr val="0066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44" name="Group 51"/>
              <p:cNvGrpSpPr>
                <a:grpSpLocks/>
              </p:cNvGrpSpPr>
              <p:nvPr/>
            </p:nvGrpSpPr>
            <p:grpSpPr bwMode="auto">
              <a:xfrm>
                <a:off x="1113" y="2225"/>
                <a:ext cx="25" cy="32"/>
                <a:chOff x="3962" y="12982"/>
                <a:chExt cx="102" cy="106"/>
              </a:xfrm>
            </p:grpSpPr>
            <p:sp>
              <p:nvSpPr>
                <p:cNvPr id="59" name="Oval 52"/>
                <p:cNvSpPr>
                  <a:spLocks noChangeArrowheads="1"/>
                </p:cNvSpPr>
                <p:nvPr/>
              </p:nvSpPr>
              <p:spPr bwMode="auto">
                <a:xfrm>
                  <a:off x="3962" y="12982"/>
                  <a:ext cx="102" cy="106"/>
                </a:xfrm>
                <a:prstGeom prst="ellipse">
                  <a:avLst/>
                </a:prstGeom>
                <a:noFill/>
                <a:ln w="9525">
                  <a:solidFill>
                    <a:srgbClr val="000000"/>
                  </a:solidFill>
                  <a:round/>
                  <a:headEnd/>
                  <a:tailEnd/>
                </a:ln>
                <a:extLst>
                  <a:ext uri="{909E8E84-426E-40DD-AFC4-6F175D3DCCD1}">
                    <a14:hiddenFill xmlns:a14="http://schemas.microsoft.com/office/drawing/2010/main">
                      <a:solidFill>
                        <a:srgbClr val="66FFCC"/>
                      </a:solidFill>
                    </a14:hiddenFill>
                  </a:ext>
                </a:extLst>
              </p:spPr>
              <p:txBody>
                <a:bodyPr/>
                <a:lstStyle/>
                <a:p>
                  <a:endParaRPr lang="zh-CN" altLang="en-US"/>
                </a:p>
              </p:txBody>
            </p:sp>
            <p:sp>
              <p:nvSpPr>
                <p:cNvPr id="60" name="Oval 53"/>
                <p:cNvSpPr>
                  <a:spLocks noChangeArrowheads="1"/>
                </p:cNvSpPr>
                <p:nvPr/>
              </p:nvSpPr>
              <p:spPr bwMode="auto">
                <a:xfrm>
                  <a:off x="3988" y="13002"/>
                  <a:ext cx="51" cy="62"/>
                </a:xfrm>
                <a:prstGeom prst="ellipse">
                  <a:avLst/>
                </a:prstGeom>
                <a:noFill/>
                <a:ln w="28575">
                  <a:solidFill>
                    <a:srgbClr val="000000"/>
                  </a:solidFill>
                  <a:round/>
                  <a:headEnd/>
                  <a:tailEnd/>
                </a:ln>
                <a:extLst>
                  <a:ext uri="{909E8E84-426E-40DD-AFC4-6F175D3DCCD1}">
                    <a14:hiddenFill xmlns:a14="http://schemas.microsoft.com/office/drawing/2010/main">
                      <a:solidFill>
                        <a:srgbClr val="66FFCC"/>
                      </a:solidFill>
                    </a14:hiddenFill>
                  </a:ext>
                </a:extLst>
              </p:spPr>
              <p:txBody>
                <a:bodyPr/>
                <a:lstStyle/>
                <a:p>
                  <a:endParaRPr lang="zh-CN" altLang="en-US"/>
                </a:p>
              </p:txBody>
            </p:sp>
            <p:sp>
              <p:nvSpPr>
                <p:cNvPr id="61" name="Oval 54"/>
                <p:cNvSpPr>
                  <a:spLocks noChangeArrowheads="1"/>
                </p:cNvSpPr>
                <p:nvPr/>
              </p:nvSpPr>
              <p:spPr bwMode="auto">
                <a:xfrm>
                  <a:off x="4001" y="13026"/>
                  <a:ext cx="20" cy="14"/>
                </a:xfrm>
                <a:prstGeom prst="ellipse">
                  <a:avLst/>
                </a:prstGeom>
                <a:noFill/>
                <a:ln w="9525">
                  <a:solidFill>
                    <a:srgbClr val="000000"/>
                  </a:solidFill>
                  <a:round/>
                  <a:headEnd/>
                  <a:tailEnd/>
                </a:ln>
                <a:extLst>
                  <a:ext uri="{909E8E84-426E-40DD-AFC4-6F175D3DCCD1}">
                    <a14:hiddenFill xmlns:a14="http://schemas.microsoft.com/office/drawing/2010/main">
                      <a:solidFill>
                        <a:srgbClr val="66FFCC"/>
                      </a:solidFill>
                    </a14:hiddenFill>
                  </a:ext>
                </a:extLst>
              </p:spPr>
              <p:txBody>
                <a:bodyPr/>
                <a:lstStyle/>
                <a:p>
                  <a:endParaRPr lang="zh-CN" altLang="en-US"/>
                </a:p>
              </p:txBody>
            </p:sp>
          </p:grpSp>
          <p:grpSp>
            <p:nvGrpSpPr>
              <p:cNvPr id="45" name="Group 55"/>
              <p:cNvGrpSpPr>
                <a:grpSpLocks/>
              </p:cNvGrpSpPr>
              <p:nvPr/>
            </p:nvGrpSpPr>
            <p:grpSpPr bwMode="auto">
              <a:xfrm>
                <a:off x="1672" y="2325"/>
                <a:ext cx="25" cy="32"/>
                <a:chOff x="3962" y="12982"/>
                <a:chExt cx="102" cy="106"/>
              </a:xfrm>
            </p:grpSpPr>
            <p:sp>
              <p:nvSpPr>
                <p:cNvPr id="56" name="Oval 56"/>
                <p:cNvSpPr>
                  <a:spLocks noChangeArrowheads="1"/>
                </p:cNvSpPr>
                <p:nvPr/>
              </p:nvSpPr>
              <p:spPr bwMode="auto">
                <a:xfrm>
                  <a:off x="3962" y="12982"/>
                  <a:ext cx="102" cy="106"/>
                </a:xfrm>
                <a:prstGeom prst="ellipse">
                  <a:avLst/>
                </a:prstGeom>
                <a:noFill/>
                <a:ln w="9525">
                  <a:solidFill>
                    <a:srgbClr val="000000"/>
                  </a:solidFill>
                  <a:round/>
                  <a:headEnd/>
                  <a:tailEnd/>
                </a:ln>
                <a:extLst>
                  <a:ext uri="{909E8E84-426E-40DD-AFC4-6F175D3DCCD1}">
                    <a14:hiddenFill xmlns:a14="http://schemas.microsoft.com/office/drawing/2010/main">
                      <a:solidFill>
                        <a:srgbClr val="66FFCC"/>
                      </a:solidFill>
                    </a14:hiddenFill>
                  </a:ext>
                </a:extLst>
              </p:spPr>
              <p:txBody>
                <a:bodyPr/>
                <a:lstStyle/>
                <a:p>
                  <a:endParaRPr lang="zh-CN" altLang="en-US"/>
                </a:p>
              </p:txBody>
            </p:sp>
            <p:sp>
              <p:nvSpPr>
                <p:cNvPr id="57" name="Oval 57"/>
                <p:cNvSpPr>
                  <a:spLocks noChangeArrowheads="1"/>
                </p:cNvSpPr>
                <p:nvPr/>
              </p:nvSpPr>
              <p:spPr bwMode="auto">
                <a:xfrm>
                  <a:off x="3988" y="13002"/>
                  <a:ext cx="51" cy="62"/>
                </a:xfrm>
                <a:prstGeom prst="ellipse">
                  <a:avLst/>
                </a:prstGeom>
                <a:noFill/>
                <a:ln w="28575">
                  <a:solidFill>
                    <a:srgbClr val="000000"/>
                  </a:solidFill>
                  <a:round/>
                  <a:headEnd/>
                  <a:tailEnd/>
                </a:ln>
                <a:extLst>
                  <a:ext uri="{909E8E84-426E-40DD-AFC4-6F175D3DCCD1}">
                    <a14:hiddenFill xmlns:a14="http://schemas.microsoft.com/office/drawing/2010/main">
                      <a:solidFill>
                        <a:srgbClr val="66FFCC"/>
                      </a:solidFill>
                    </a14:hiddenFill>
                  </a:ext>
                </a:extLst>
              </p:spPr>
              <p:txBody>
                <a:bodyPr/>
                <a:lstStyle/>
                <a:p>
                  <a:endParaRPr lang="zh-CN" altLang="en-US"/>
                </a:p>
              </p:txBody>
            </p:sp>
            <p:sp>
              <p:nvSpPr>
                <p:cNvPr id="58" name="Oval 58"/>
                <p:cNvSpPr>
                  <a:spLocks noChangeArrowheads="1"/>
                </p:cNvSpPr>
                <p:nvPr/>
              </p:nvSpPr>
              <p:spPr bwMode="auto">
                <a:xfrm>
                  <a:off x="4001" y="13026"/>
                  <a:ext cx="20" cy="14"/>
                </a:xfrm>
                <a:prstGeom prst="ellipse">
                  <a:avLst/>
                </a:prstGeom>
                <a:noFill/>
                <a:ln w="9525">
                  <a:solidFill>
                    <a:srgbClr val="000000"/>
                  </a:solidFill>
                  <a:round/>
                  <a:headEnd/>
                  <a:tailEnd/>
                </a:ln>
                <a:extLst>
                  <a:ext uri="{909E8E84-426E-40DD-AFC4-6F175D3DCCD1}">
                    <a14:hiddenFill xmlns:a14="http://schemas.microsoft.com/office/drawing/2010/main">
                      <a:solidFill>
                        <a:srgbClr val="66FFCC"/>
                      </a:solidFill>
                    </a14:hiddenFill>
                  </a:ext>
                </a:extLst>
              </p:spPr>
              <p:txBody>
                <a:bodyPr/>
                <a:lstStyle/>
                <a:p>
                  <a:endParaRPr lang="zh-CN" altLang="en-US"/>
                </a:p>
              </p:txBody>
            </p:sp>
          </p:grpSp>
          <p:grpSp>
            <p:nvGrpSpPr>
              <p:cNvPr id="46" name="Group 59"/>
              <p:cNvGrpSpPr>
                <a:grpSpLocks/>
              </p:cNvGrpSpPr>
              <p:nvPr/>
            </p:nvGrpSpPr>
            <p:grpSpPr bwMode="auto">
              <a:xfrm>
                <a:off x="1005" y="2770"/>
                <a:ext cx="25" cy="32"/>
                <a:chOff x="3962" y="12982"/>
                <a:chExt cx="102" cy="106"/>
              </a:xfrm>
            </p:grpSpPr>
            <p:sp>
              <p:nvSpPr>
                <p:cNvPr id="53" name="Oval 60"/>
                <p:cNvSpPr>
                  <a:spLocks noChangeArrowheads="1"/>
                </p:cNvSpPr>
                <p:nvPr/>
              </p:nvSpPr>
              <p:spPr bwMode="auto">
                <a:xfrm>
                  <a:off x="3962" y="12982"/>
                  <a:ext cx="102" cy="106"/>
                </a:xfrm>
                <a:prstGeom prst="ellipse">
                  <a:avLst/>
                </a:prstGeom>
                <a:noFill/>
                <a:ln w="9525">
                  <a:solidFill>
                    <a:srgbClr val="000000"/>
                  </a:solidFill>
                  <a:round/>
                  <a:headEnd/>
                  <a:tailEnd/>
                </a:ln>
                <a:extLst>
                  <a:ext uri="{909E8E84-426E-40DD-AFC4-6F175D3DCCD1}">
                    <a14:hiddenFill xmlns:a14="http://schemas.microsoft.com/office/drawing/2010/main">
                      <a:solidFill>
                        <a:srgbClr val="66FFCC"/>
                      </a:solidFill>
                    </a14:hiddenFill>
                  </a:ext>
                </a:extLst>
              </p:spPr>
              <p:txBody>
                <a:bodyPr/>
                <a:lstStyle/>
                <a:p>
                  <a:endParaRPr lang="zh-CN" altLang="en-US"/>
                </a:p>
              </p:txBody>
            </p:sp>
            <p:sp>
              <p:nvSpPr>
                <p:cNvPr id="54" name="Oval 61"/>
                <p:cNvSpPr>
                  <a:spLocks noChangeArrowheads="1"/>
                </p:cNvSpPr>
                <p:nvPr/>
              </p:nvSpPr>
              <p:spPr bwMode="auto">
                <a:xfrm>
                  <a:off x="3988" y="13002"/>
                  <a:ext cx="51" cy="62"/>
                </a:xfrm>
                <a:prstGeom prst="ellipse">
                  <a:avLst/>
                </a:prstGeom>
                <a:noFill/>
                <a:ln w="28575">
                  <a:solidFill>
                    <a:srgbClr val="000000"/>
                  </a:solidFill>
                  <a:round/>
                  <a:headEnd/>
                  <a:tailEnd/>
                </a:ln>
                <a:extLst>
                  <a:ext uri="{909E8E84-426E-40DD-AFC4-6F175D3DCCD1}">
                    <a14:hiddenFill xmlns:a14="http://schemas.microsoft.com/office/drawing/2010/main">
                      <a:solidFill>
                        <a:srgbClr val="66FFCC"/>
                      </a:solidFill>
                    </a14:hiddenFill>
                  </a:ext>
                </a:extLst>
              </p:spPr>
              <p:txBody>
                <a:bodyPr/>
                <a:lstStyle/>
                <a:p>
                  <a:endParaRPr lang="zh-CN" altLang="en-US"/>
                </a:p>
              </p:txBody>
            </p:sp>
            <p:sp>
              <p:nvSpPr>
                <p:cNvPr id="55" name="Oval 62"/>
                <p:cNvSpPr>
                  <a:spLocks noChangeArrowheads="1"/>
                </p:cNvSpPr>
                <p:nvPr/>
              </p:nvSpPr>
              <p:spPr bwMode="auto">
                <a:xfrm>
                  <a:off x="4001" y="13026"/>
                  <a:ext cx="20" cy="14"/>
                </a:xfrm>
                <a:prstGeom prst="ellipse">
                  <a:avLst/>
                </a:prstGeom>
                <a:noFill/>
                <a:ln w="9525">
                  <a:solidFill>
                    <a:srgbClr val="000000"/>
                  </a:solidFill>
                  <a:round/>
                  <a:headEnd/>
                  <a:tailEnd/>
                </a:ln>
                <a:extLst>
                  <a:ext uri="{909E8E84-426E-40DD-AFC4-6F175D3DCCD1}">
                    <a14:hiddenFill xmlns:a14="http://schemas.microsoft.com/office/drawing/2010/main">
                      <a:solidFill>
                        <a:srgbClr val="66FFCC"/>
                      </a:solidFill>
                    </a14:hiddenFill>
                  </a:ext>
                </a:extLst>
              </p:spPr>
              <p:txBody>
                <a:bodyPr/>
                <a:lstStyle/>
                <a:p>
                  <a:endParaRPr lang="zh-CN" altLang="en-US"/>
                </a:p>
              </p:txBody>
            </p:sp>
          </p:grpSp>
          <p:grpSp>
            <p:nvGrpSpPr>
              <p:cNvPr id="47" name="Group 63"/>
              <p:cNvGrpSpPr>
                <a:grpSpLocks/>
              </p:cNvGrpSpPr>
              <p:nvPr/>
            </p:nvGrpSpPr>
            <p:grpSpPr bwMode="auto">
              <a:xfrm>
                <a:off x="1005" y="2418"/>
                <a:ext cx="25" cy="32"/>
                <a:chOff x="3962" y="12982"/>
                <a:chExt cx="102" cy="106"/>
              </a:xfrm>
            </p:grpSpPr>
            <p:sp>
              <p:nvSpPr>
                <p:cNvPr id="50" name="Oval 64"/>
                <p:cNvSpPr>
                  <a:spLocks noChangeArrowheads="1"/>
                </p:cNvSpPr>
                <p:nvPr/>
              </p:nvSpPr>
              <p:spPr bwMode="auto">
                <a:xfrm>
                  <a:off x="3962" y="12982"/>
                  <a:ext cx="102" cy="106"/>
                </a:xfrm>
                <a:prstGeom prst="ellipse">
                  <a:avLst/>
                </a:prstGeom>
                <a:noFill/>
                <a:ln w="9525">
                  <a:solidFill>
                    <a:srgbClr val="000000"/>
                  </a:solidFill>
                  <a:round/>
                  <a:headEnd/>
                  <a:tailEnd/>
                </a:ln>
                <a:extLst>
                  <a:ext uri="{909E8E84-426E-40DD-AFC4-6F175D3DCCD1}">
                    <a14:hiddenFill xmlns:a14="http://schemas.microsoft.com/office/drawing/2010/main">
                      <a:solidFill>
                        <a:srgbClr val="66FFCC"/>
                      </a:solidFill>
                    </a14:hiddenFill>
                  </a:ext>
                </a:extLst>
              </p:spPr>
              <p:txBody>
                <a:bodyPr/>
                <a:lstStyle/>
                <a:p>
                  <a:endParaRPr lang="zh-CN" altLang="en-US"/>
                </a:p>
              </p:txBody>
            </p:sp>
            <p:sp>
              <p:nvSpPr>
                <p:cNvPr id="51" name="Oval 65"/>
                <p:cNvSpPr>
                  <a:spLocks noChangeArrowheads="1"/>
                </p:cNvSpPr>
                <p:nvPr/>
              </p:nvSpPr>
              <p:spPr bwMode="auto">
                <a:xfrm>
                  <a:off x="3988" y="13002"/>
                  <a:ext cx="51" cy="62"/>
                </a:xfrm>
                <a:prstGeom prst="ellipse">
                  <a:avLst/>
                </a:prstGeom>
                <a:noFill/>
                <a:ln w="28575">
                  <a:solidFill>
                    <a:srgbClr val="000000"/>
                  </a:solidFill>
                  <a:round/>
                  <a:headEnd/>
                  <a:tailEnd/>
                </a:ln>
                <a:extLst>
                  <a:ext uri="{909E8E84-426E-40DD-AFC4-6F175D3DCCD1}">
                    <a14:hiddenFill xmlns:a14="http://schemas.microsoft.com/office/drawing/2010/main">
                      <a:solidFill>
                        <a:srgbClr val="66FFCC"/>
                      </a:solidFill>
                    </a14:hiddenFill>
                  </a:ext>
                </a:extLst>
              </p:spPr>
              <p:txBody>
                <a:bodyPr/>
                <a:lstStyle/>
                <a:p>
                  <a:endParaRPr lang="zh-CN" altLang="en-US"/>
                </a:p>
              </p:txBody>
            </p:sp>
            <p:sp>
              <p:nvSpPr>
                <p:cNvPr id="52" name="Oval 66"/>
                <p:cNvSpPr>
                  <a:spLocks noChangeArrowheads="1"/>
                </p:cNvSpPr>
                <p:nvPr/>
              </p:nvSpPr>
              <p:spPr bwMode="auto">
                <a:xfrm>
                  <a:off x="4001" y="13026"/>
                  <a:ext cx="20" cy="14"/>
                </a:xfrm>
                <a:prstGeom prst="ellipse">
                  <a:avLst/>
                </a:prstGeom>
                <a:noFill/>
                <a:ln w="9525">
                  <a:solidFill>
                    <a:srgbClr val="000000"/>
                  </a:solidFill>
                  <a:round/>
                  <a:headEnd/>
                  <a:tailEnd/>
                </a:ln>
                <a:extLst>
                  <a:ext uri="{909E8E84-426E-40DD-AFC4-6F175D3DCCD1}">
                    <a14:hiddenFill xmlns:a14="http://schemas.microsoft.com/office/drawing/2010/main">
                      <a:solidFill>
                        <a:srgbClr val="66FFCC"/>
                      </a:solidFill>
                    </a14:hiddenFill>
                  </a:ext>
                </a:extLst>
              </p:spPr>
              <p:txBody>
                <a:bodyPr/>
                <a:lstStyle/>
                <a:p>
                  <a:endParaRPr lang="zh-CN" altLang="en-US"/>
                </a:p>
              </p:txBody>
            </p:sp>
          </p:grpSp>
          <p:sp>
            <p:nvSpPr>
              <p:cNvPr id="48" name="Line 67"/>
              <p:cNvSpPr>
                <a:spLocks noChangeShapeType="1"/>
              </p:cNvSpPr>
              <p:nvPr/>
            </p:nvSpPr>
            <p:spPr bwMode="auto">
              <a:xfrm>
                <a:off x="879" y="2428"/>
                <a:ext cx="396" cy="0"/>
              </a:xfrm>
              <a:prstGeom prst="line">
                <a:avLst/>
              </a:prstGeom>
              <a:noFill/>
              <a:ln w="9525">
                <a:solidFill>
                  <a:srgbClr val="00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 name="Text Box 68"/>
              <p:cNvSpPr txBox="1">
                <a:spLocks noChangeArrowheads="1"/>
              </p:cNvSpPr>
              <p:nvPr/>
            </p:nvSpPr>
            <p:spPr bwMode="auto">
              <a:xfrm>
                <a:off x="543" y="2362"/>
                <a:ext cx="158" cy="170"/>
              </a:xfrm>
              <a:prstGeom prst="rect">
                <a:avLst/>
              </a:prstGeom>
              <a:noFill/>
              <a:ln>
                <a:noFill/>
              </a:ln>
              <a:effectLst/>
              <a:extLst>
                <a:ext uri="{909E8E84-426E-40DD-AFC4-6F175D3DCCD1}">
                  <a14:hiddenFill xmlns:a14="http://schemas.microsoft.com/office/drawing/2010/main">
                    <a:solidFill>
                      <a:srgbClr val="66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spcBef>
                    <a:spcPct val="0"/>
                  </a:spcBef>
                </a:pPr>
                <a:r>
                  <a:rPr lang="en-US" altLang="zh-CN" i="1" dirty="0" err="1">
                    <a:solidFill>
                      <a:srgbClr val="000099"/>
                    </a:solidFill>
                    <a:latin typeface="Times New Roman" panose="02020603050405020304" pitchFamily="18" charset="0"/>
                    <a:ea typeface="宋体" panose="02010600030101010101" pitchFamily="2" charset="-122"/>
                  </a:rPr>
                  <a:t>u</a:t>
                </a:r>
                <a:r>
                  <a:rPr lang="en-US" altLang="zh-CN" baseline="-25000" dirty="0" err="1">
                    <a:solidFill>
                      <a:srgbClr val="000099"/>
                    </a:solidFill>
                    <a:latin typeface="Times New Roman" panose="02020603050405020304" pitchFamily="18" charset="0"/>
                    <a:ea typeface="宋体" panose="02010600030101010101" pitchFamily="2" charset="-122"/>
                  </a:rPr>
                  <a:t>i</a:t>
                </a:r>
                <a:endParaRPr lang="en-US" altLang="zh-CN" i="1" baseline="-25000" dirty="0">
                  <a:solidFill>
                    <a:srgbClr val="000099"/>
                  </a:solidFill>
                  <a:latin typeface="Times New Roman" panose="02020603050405020304" pitchFamily="18" charset="0"/>
                  <a:ea typeface="宋体" panose="02010600030101010101" pitchFamily="2" charset="-122"/>
                </a:endParaRPr>
              </a:p>
            </p:txBody>
          </p:sp>
        </p:grpSp>
      </p:grpSp>
      <p:sp>
        <p:nvSpPr>
          <p:cNvPr id="70" name="Rectangle 73"/>
          <p:cNvSpPr>
            <a:spLocks noChangeArrowheads="1"/>
          </p:cNvSpPr>
          <p:nvPr/>
        </p:nvSpPr>
        <p:spPr bwMode="auto">
          <a:xfrm>
            <a:off x="1309147" y="4847535"/>
            <a:ext cx="5772717" cy="93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lnSpc>
                <a:spcPct val="120000"/>
              </a:lnSpc>
              <a:spcBef>
                <a:spcPct val="30000"/>
              </a:spcBef>
              <a:buFont typeface="Wingdings" panose="05000000000000000000" pitchFamily="2" charset="2"/>
              <a:buChar char="v"/>
              <a:defRPr sz="2800" b="1">
                <a:solidFill>
                  <a:srgbClr val="3333FF"/>
                </a:solidFill>
                <a:latin typeface="Arial" panose="020B0604020202020204" pitchFamily="34" charset="0"/>
                <a:ea typeface="宋体" panose="02010600030101010101" pitchFamily="2" charset="-122"/>
              </a:defRPr>
            </a:lvl1pPr>
            <a:lvl2pPr marL="742950" indent="-285750" algn="l">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gn="l">
              <a:lnSpc>
                <a:spcPct val="120000"/>
              </a:lnSpc>
              <a:spcBef>
                <a:spcPct val="3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lgn="l">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lvl="1" indent="0">
              <a:buNone/>
            </a:pP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注意：</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应与</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000" b="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相等，以减小失调电压</a:t>
            </a:r>
          </a:p>
        </p:txBody>
      </p:sp>
      <p:sp>
        <p:nvSpPr>
          <p:cNvPr id="72" name="Rectangle 5">
            <a:extLst>
              <a:ext uri="{FF2B5EF4-FFF2-40B4-BE49-F238E27FC236}">
                <a16:creationId xmlns:a16="http://schemas.microsoft.com/office/drawing/2014/main" id="{C89C0561-8FCF-408B-B63C-A208229420F8}"/>
              </a:ext>
            </a:extLst>
          </p:cNvPr>
          <p:cNvSpPr>
            <a:spLocks noGrp="1" noChangeArrowheads="1"/>
          </p:cNvSpPr>
          <p:nvPr>
            <p:ph type="title"/>
          </p:nvPr>
        </p:nvSpPr>
        <p:spPr>
          <a:xfrm>
            <a:off x="838200" y="482600"/>
            <a:ext cx="10515600" cy="590550"/>
          </a:xfrm>
          <a:noFill/>
          <a:ln/>
        </p:spPr>
        <p:txBody>
          <a:bodyPr/>
          <a:lstStyle/>
          <a:p>
            <a:r>
              <a:rPr lang="en-US" altLang="zh-CN" dirty="0">
                <a:latin typeface="微软雅黑" panose="020B0503020204020204" pitchFamily="34" charset="-122"/>
                <a:ea typeface="微软雅黑" panose="020B0503020204020204" pitchFamily="34" charset="-122"/>
              </a:rPr>
              <a:t>3.4.2  </a:t>
            </a:r>
            <a:r>
              <a:rPr lang="zh-CN" altLang="en-US" dirty="0">
                <a:latin typeface="微软雅黑" panose="020B0503020204020204" pitchFamily="34" charset="-122"/>
                <a:ea typeface="微软雅黑" panose="020B0503020204020204" pitchFamily="34" charset="-122"/>
              </a:rPr>
              <a:t>自举式高输入阻抗放大电路</a:t>
            </a:r>
          </a:p>
        </p:txBody>
      </p:sp>
    </p:spTree>
    <p:extLst>
      <p:ext uri="{BB962C8B-B14F-4D97-AF65-F5344CB8AC3E}">
        <p14:creationId xmlns:p14="http://schemas.microsoft.com/office/powerpoint/2010/main" val="26051725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7443" name="Rectangle 3"/>
          <p:cNvSpPr>
            <a:spLocks noGrp="1" noChangeArrowheads="1"/>
          </p:cNvSpPr>
          <p:nvPr>
            <p:ph idx="4294967295"/>
          </p:nvPr>
        </p:nvSpPr>
        <p:spPr>
          <a:xfrm>
            <a:off x="838200" y="1165225"/>
            <a:ext cx="5686425" cy="5011739"/>
          </a:xfrm>
        </p:spPr>
        <p:txBody>
          <a:bodyPr/>
          <a:lstStyle/>
          <a:p>
            <a:r>
              <a:rPr lang="zh-CN" altLang="en-US" sz="2400" dirty="0">
                <a:latin typeface="微软雅黑" panose="020B0503020204020204" pitchFamily="34" charset="-122"/>
                <a:ea typeface="微软雅黑" panose="020B0503020204020204" pitchFamily="34" charset="-122"/>
              </a:rPr>
              <a:t>交流电压跟随电路</a:t>
            </a:r>
            <a:endParaRPr lang="en-US" altLang="zh-CN" sz="24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加入</a:t>
            </a:r>
            <a:r>
              <a:rPr lang="en-US" altLang="zh-CN" dirty="0">
                <a:latin typeface="微软雅黑" panose="020B0503020204020204" pitchFamily="34" charset="-122"/>
                <a:ea typeface="微软雅黑" panose="020B0503020204020204" pitchFamily="34" charset="-122"/>
              </a:rPr>
              <a:t>C2</a:t>
            </a:r>
            <a:r>
              <a:rPr lang="zh-CN" altLang="en-US" dirty="0">
                <a:latin typeface="微软雅黑" panose="020B0503020204020204" pitchFamily="34" charset="-122"/>
                <a:ea typeface="微软雅黑" panose="020B0503020204020204" pitchFamily="34" charset="-122"/>
              </a:rPr>
              <a:t>后，</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两端的电位相同，故可将</a:t>
            </a:r>
            <a:r>
              <a:rPr lang="en-US" altLang="zh-CN" dirty="0">
                <a:latin typeface="微软雅黑" panose="020B0503020204020204" pitchFamily="34" charset="-122"/>
                <a:ea typeface="微软雅黑" panose="020B0503020204020204" pitchFamily="34" charset="-122"/>
              </a:rPr>
              <a:t>R1</a:t>
            </a:r>
            <a:r>
              <a:rPr lang="zh-CN" altLang="en-US" dirty="0">
                <a:latin typeface="微软雅黑" panose="020B0503020204020204" pitchFamily="34" charset="-122"/>
                <a:ea typeface="微软雅黑" panose="020B0503020204020204" pitchFamily="34" charset="-122"/>
              </a:rPr>
              <a:t>作为无穷大 ，同样提高了放大器的输入阻抗 </a:t>
            </a:r>
          </a:p>
          <a:p>
            <a:endParaRPr lang="zh-CN" altLang="en-US" sz="2400" dirty="0">
              <a:latin typeface="微软雅黑" panose="020B0503020204020204" pitchFamily="34" charset="-122"/>
              <a:ea typeface="微软雅黑" panose="020B0503020204020204" pitchFamily="34" charset="-122"/>
            </a:endParaRPr>
          </a:p>
        </p:txBody>
      </p:sp>
      <p:sp>
        <p:nvSpPr>
          <p:cNvPr id="72707" name="Rectangle 3"/>
          <p:cNvSpPr>
            <a:spLocks noChangeArrowheads="1"/>
          </p:cNvSpPr>
          <p:nvPr/>
        </p:nvSpPr>
        <p:spPr bwMode="auto">
          <a:xfrm>
            <a:off x="798329" y="2064585"/>
            <a:ext cx="5437726"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algn="l">
              <a:lnSpc>
                <a:spcPct val="120000"/>
              </a:lnSpc>
              <a:spcBef>
                <a:spcPct val="30000"/>
              </a:spcBef>
              <a:buFont typeface="Wingdings" panose="05000000000000000000" pitchFamily="2" charset="2"/>
              <a:buChar char="v"/>
              <a:defRPr sz="2800" b="1">
                <a:solidFill>
                  <a:srgbClr val="3333FF"/>
                </a:solidFill>
                <a:latin typeface="Arial" panose="020B0604020202020204" pitchFamily="34" charset="0"/>
                <a:ea typeface="宋体" panose="02010600030101010101" pitchFamily="2" charset="-122"/>
              </a:defRPr>
            </a:lvl1pPr>
            <a:lvl2pPr marL="914400" indent="-457200" algn="l">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371600" indent="-457200" algn="l">
              <a:lnSpc>
                <a:spcPct val="120000"/>
              </a:lnSpc>
              <a:spcBef>
                <a:spcPct val="3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752600" indent="-381000" algn="l">
              <a:buChar char="–"/>
              <a:defRPr sz="2000">
                <a:solidFill>
                  <a:schemeClr val="tx1"/>
                </a:solidFill>
                <a:latin typeface="Arial" panose="020B0604020202020204" pitchFamily="34" charset="0"/>
                <a:ea typeface="宋体" panose="02010600030101010101" pitchFamily="2" charset="-122"/>
              </a:defRPr>
            </a:lvl4pPr>
            <a:lvl5pPr marL="2209800" indent="-381000" algn="l">
              <a:buChar char="»"/>
              <a:defRPr sz="2000">
                <a:solidFill>
                  <a:schemeClr val="tx1"/>
                </a:solidFill>
                <a:latin typeface="Arial" panose="020B0604020202020204" pitchFamily="34" charset="0"/>
                <a:ea typeface="宋体" panose="02010600030101010101" pitchFamily="2" charset="-122"/>
              </a:defRPr>
            </a:lvl5pPr>
            <a:lvl6pPr marL="2667000" indent="-3810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3124200" indent="-3810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581400" indent="-3810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4038600" indent="-3810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1"/>
            <a:endParaRPr lang="zh-CN" altLang="en-US"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6896100" y="1640196"/>
            <a:ext cx="3958967" cy="3789054"/>
          </a:xfrm>
          <a:prstGeom prst="rect">
            <a:avLst/>
          </a:prstGeom>
        </p:spPr>
      </p:pic>
      <p:sp>
        <p:nvSpPr>
          <p:cNvPr id="8" name="Rectangle 5">
            <a:extLst>
              <a:ext uri="{FF2B5EF4-FFF2-40B4-BE49-F238E27FC236}">
                <a16:creationId xmlns:a16="http://schemas.microsoft.com/office/drawing/2014/main" id="{D3DEF01B-176F-4FCD-88D0-605544902FE5}"/>
              </a:ext>
            </a:extLst>
          </p:cNvPr>
          <p:cNvSpPr>
            <a:spLocks noGrp="1" noChangeArrowheads="1"/>
          </p:cNvSpPr>
          <p:nvPr>
            <p:ph type="title"/>
          </p:nvPr>
        </p:nvSpPr>
        <p:spPr>
          <a:xfrm>
            <a:off x="838200" y="482600"/>
            <a:ext cx="10515600" cy="590550"/>
          </a:xfrm>
          <a:noFill/>
          <a:ln/>
        </p:spPr>
        <p:txBody>
          <a:bodyPr/>
          <a:lstStyle/>
          <a:p>
            <a:r>
              <a:rPr lang="en-US" altLang="zh-CN" dirty="0">
                <a:latin typeface="微软雅黑" panose="020B0503020204020204" pitchFamily="34" charset="-122"/>
                <a:ea typeface="微软雅黑" panose="020B0503020204020204" pitchFamily="34" charset="-122"/>
              </a:rPr>
              <a:t>3.4.2  </a:t>
            </a:r>
            <a:r>
              <a:rPr lang="zh-CN" altLang="en-US" dirty="0">
                <a:latin typeface="微软雅黑" panose="020B0503020204020204" pitchFamily="34" charset="-122"/>
                <a:ea typeface="微软雅黑" panose="020B0503020204020204" pitchFamily="34" charset="-122"/>
              </a:rPr>
              <a:t>自举式高输入阻抗放大电路</a:t>
            </a:r>
          </a:p>
        </p:txBody>
      </p:sp>
    </p:spTree>
    <p:extLst>
      <p:ext uri="{BB962C8B-B14F-4D97-AF65-F5344CB8AC3E}">
        <p14:creationId xmlns:p14="http://schemas.microsoft.com/office/powerpoint/2010/main" val="11735531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idx="4294967295"/>
          </p:nvPr>
        </p:nvSpPr>
        <p:spPr>
          <a:xfrm>
            <a:off x="838200" y="1165225"/>
            <a:ext cx="10515600" cy="5011739"/>
          </a:xfr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sz="2400" dirty="0">
                <a:latin typeface="微软雅黑" panose="020B0503020204020204" pitchFamily="34" charset="-122"/>
                <a:ea typeface="微软雅黑" panose="020B0503020204020204" pitchFamily="34" charset="-122"/>
              </a:rPr>
              <a:t>自举组合电路</a:t>
            </a:r>
          </a:p>
        </p:txBody>
      </p:sp>
      <p:sp>
        <p:nvSpPr>
          <p:cNvPr id="2" name="Rectangle 3"/>
          <p:cNvSpPr>
            <a:spLocks noChangeArrowheads="1"/>
          </p:cNvSpPr>
          <p:nvPr/>
        </p:nvSpPr>
        <p:spPr bwMode="auto">
          <a:xfrm>
            <a:off x="5391150" y="4957255"/>
            <a:ext cx="65166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a:lnSpc>
                <a:spcPct val="120000"/>
              </a:lnSpc>
              <a:spcBef>
                <a:spcPct val="30000"/>
              </a:spcBef>
              <a:buFont typeface="Wingdings" panose="05000000000000000000" pitchFamily="2" charset="2"/>
              <a:buChar char="v"/>
              <a:defRPr sz="2800" b="1">
                <a:solidFill>
                  <a:srgbClr val="3333FF"/>
                </a:solidFill>
                <a:latin typeface="Arial" panose="020B0604020202020204" pitchFamily="34" charset="0"/>
                <a:ea typeface="宋体" panose="02010600030101010101" pitchFamily="2" charset="-122"/>
              </a:defRPr>
            </a:lvl1pPr>
            <a:lvl2pPr marL="742950" indent="-285750" algn="l">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gn="l">
              <a:lnSpc>
                <a:spcPct val="120000"/>
              </a:lnSpc>
              <a:spcBef>
                <a:spcPct val="3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lgn="l">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buFont typeface="Wingdings" panose="05000000000000000000" pitchFamily="2" charset="2"/>
              <a:buNone/>
            </a:pPr>
            <a:r>
              <a:rPr lang="en-US" altLang="zh-CN" sz="2400" i="1" dirty="0">
                <a:solidFill>
                  <a:srgbClr val="FF0000"/>
                </a:solidFill>
                <a:latin typeface="Times New Roman" panose="02020603050405020304" pitchFamily="18" charset="0"/>
              </a:rPr>
              <a:t>    N</a:t>
            </a:r>
            <a:r>
              <a:rPr lang="en-US" altLang="zh-CN" sz="2400" baseline="-25000" dirty="0">
                <a:solidFill>
                  <a:srgbClr val="FF0000"/>
                </a:solidFill>
                <a:latin typeface="Times New Roman" panose="02020603050405020304" pitchFamily="18" charset="0"/>
              </a:rPr>
              <a:t>1</a:t>
            </a:r>
            <a:r>
              <a:rPr lang="zh-CN" altLang="en-US" sz="2400" dirty="0">
                <a:solidFill>
                  <a:srgbClr val="FF0000"/>
                </a:solidFill>
                <a:latin typeface="Times New Roman" panose="02020603050405020304" pitchFamily="18" charset="0"/>
              </a:rPr>
              <a:t>的输入电流</a:t>
            </a:r>
            <a:r>
              <a:rPr lang="en-US" altLang="zh-CN" sz="2400" i="1" dirty="0">
                <a:solidFill>
                  <a:srgbClr val="FF0000"/>
                </a:solidFill>
                <a:latin typeface="Times New Roman" panose="02020603050405020304" pitchFamily="18" charset="0"/>
              </a:rPr>
              <a:t>i</a:t>
            </a:r>
            <a:r>
              <a:rPr lang="en-US" altLang="zh-CN" sz="2400" baseline="-25000" dirty="0">
                <a:solidFill>
                  <a:srgbClr val="FF0000"/>
                </a:solidFill>
                <a:latin typeface="Times New Roman" panose="02020603050405020304" pitchFamily="18" charset="0"/>
              </a:rPr>
              <a:t>1</a:t>
            </a:r>
            <a:r>
              <a:rPr lang="zh-CN" altLang="en-US" sz="2400" dirty="0">
                <a:solidFill>
                  <a:srgbClr val="FF0000"/>
                </a:solidFill>
                <a:latin typeface="Times New Roman" panose="02020603050405020304" pitchFamily="18" charset="0"/>
              </a:rPr>
              <a:t>将全部由</a:t>
            </a:r>
            <a:r>
              <a:rPr lang="en-US" altLang="zh-CN" sz="2400" i="1" dirty="0">
                <a:solidFill>
                  <a:srgbClr val="FF0000"/>
                </a:solidFill>
                <a:latin typeface="Times New Roman" panose="02020603050405020304" pitchFamily="18" charset="0"/>
              </a:rPr>
              <a:t>N</a:t>
            </a:r>
            <a:r>
              <a:rPr lang="en-US" altLang="zh-CN" sz="2400" baseline="-25000" dirty="0">
                <a:solidFill>
                  <a:srgbClr val="FF0000"/>
                </a:solidFill>
                <a:latin typeface="Times New Roman" panose="02020603050405020304" pitchFamily="18" charset="0"/>
              </a:rPr>
              <a:t>2</a:t>
            </a:r>
            <a:r>
              <a:rPr lang="zh-CN" altLang="en-US" sz="2400" dirty="0">
                <a:solidFill>
                  <a:srgbClr val="FF0000"/>
                </a:solidFill>
                <a:latin typeface="Times New Roman" panose="02020603050405020304" pitchFamily="18" charset="0"/>
              </a:rPr>
              <a:t>电路的电流</a:t>
            </a:r>
            <a:r>
              <a:rPr lang="en-US" altLang="zh-CN" sz="2400" i="1" dirty="0">
                <a:solidFill>
                  <a:srgbClr val="FF0000"/>
                </a:solidFill>
                <a:latin typeface="Times New Roman" panose="02020603050405020304" pitchFamily="18" charset="0"/>
              </a:rPr>
              <a:t>i</a:t>
            </a:r>
            <a:r>
              <a:rPr lang="en-US" altLang="zh-CN" sz="2400" baseline="-25000" dirty="0">
                <a:solidFill>
                  <a:srgbClr val="FF0000"/>
                </a:solidFill>
                <a:latin typeface="Times New Roman" panose="02020603050405020304" pitchFamily="18" charset="0"/>
              </a:rPr>
              <a:t>2</a:t>
            </a:r>
            <a:r>
              <a:rPr lang="zh-CN" altLang="en-US" sz="2400" dirty="0">
                <a:solidFill>
                  <a:srgbClr val="FF0000"/>
                </a:solidFill>
                <a:latin typeface="Times New Roman" panose="02020603050405020304" pitchFamily="18" charset="0"/>
              </a:rPr>
              <a:t>提供，输入回路无电流</a:t>
            </a:r>
          </a:p>
        </p:txBody>
      </p:sp>
      <p:graphicFrame>
        <p:nvGraphicFramePr>
          <p:cNvPr id="2238571" name="Object 105"/>
          <p:cNvGraphicFramePr>
            <a:graphicFrameLocks noChangeAspect="1"/>
          </p:cNvGraphicFramePr>
          <p:nvPr/>
        </p:nvGraphicFramePr>
        <p:xfrm>
          <a:off x="5951538" y="1412875"/>
          <a:ext cx="1522412" cy="838200"/>
        </p:xfrm>
        <a:graphic>
          <a:graphicData uri="http://schemas.openxmlformats.org/presentationml/2006/ole">
            <mc:AlternateContent xmlns:mc="http://schemas.openxmlformats.org/markup-compatibility/2006">
              <mc:Choice xmlns:v="urn:schemas-microsoft-com:vml" Requires="v">
                <p:oleObj spid="_x0000_s17470" name="Equation" r:id="rId3" imgW="941560" imgH="506994" progId="Equation.DSMT4">
                  <p:embed/>
                </p:oleObj>
              </mc:Choice>
              <mc:Fallback>
                <p:oleObj name="Equation" r:id="rId3" imgW="941560" imgH="506994" progId="Equation.DSMT4">
                  <p:embed/>
                  <p:pic>
                    <p:nvPicPr>
                      <p:cNvPr id="2238571" name="Object 1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1538" y="1412875"/>
                        <a:ext cx="152241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38572" name="Object 107"/>
          <p:cNvGraphicFramePr>
            <a:graphicFrameLocks noChangeAspect="1"/>
          </p:cNvGraphicFramePr>
          <p:nvPr/>
        </p:nvGraphicFramePr>
        <p:xfrm>
          <a:off x="7896226" y="1412875"/>
          <a:ext cx="2428875" cy="793750"/>
        </p:xfrm>
        <a:graphic>
          <a:graphicData uri="http://schemas.openxmlformats.org/presentationml/2006/ole">
            <mc:AlternateContent xmlns:mc="http://schemas.openxmlformats.org/markup-compatibility/2006">
              <mc:Choice xmlns:v="urn:schemas-microsoft-com:vml" Requires="v">
                <p:oleObj spid="_x0000_s17471" name="Equation" r:id="rId5" imgW="1459565" imgH="472621" progId="Equation.DSMT4">
                  <p:embed/>
                </p:oleObj>
              </mc:Choice>
              <mc:Fallback>
                <p:oleObj name="Equation" r:id="rId5" imgW="1459565" imgH="472621" progId="Equation.DSMT4">
                  <p:embed/>
                  <p:pic>
                    <p:nvPicPr>
                      <p:cNvPr id="2238572" name="Object 1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6226" y="1412875"/>
                        <a:ext cx="2428875"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38573" name="Object 110"/>
          <p:cNvGraphicFramePr>
            <a:graphicFrameLocks noChangeAspect="1"/>
          </p:cNvGraphicFramePr>
          <p:nvPr/>
        </p:nvGraphicFramePr>
        <p:xfrm>
          <a:off x="5951539" y="2276475"/>
          <a:ext cx="3036887" cy="793750"/>
        </p:xfrm>
        <a:graphic>
          <a:graphicData uri="http://schemas.openxmlformats.org/presentationml/2006/ole">
            <mc:AlternateContent xmlns:mc="http://schemas.openxmlformats.org/markup-compatibility/2006">
              <mc:Choice xmlns:v="urn:schemas-microsoft-com:vml" Requires="v">
                <p:oleObj spid="_x0000_s17472" name="Equation" r:id="rId7" imgW="1700213" imgH="414338" progId="Equation.DSMT4">
                  <p:embed/>
                </p:oleObj>
              </mc:Choice>
              <mc:Fallback>
                <p:oleObj name="Equation" r:id="rId7" imgW="1700213" imgH="414338" progId="Equation.DSMT4">
                  <p:embed/>
                  <p:pic>
                    <p:nvPicPr>
                      <p:cNvPr id="2238573" name="Object 1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1539" y="2276475"/>
                        <a:ext cx="303688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38722" name="Rectangle 3"/>
          <p:cNvSpPr>
            <a:spLocks noChangeArrowheads="1"/>
          </p:cNvSpPr>
          <p:nvPr/>
        </p:nvSpPr>
        <p:spPr bwMode="auto">
          <a:xfrm>
            <a:off x="6096001" y="3213100"/>
            <a:ext cx="5314948"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lnSpc>
                <a:spcPct val="150000"/>
              </a:lnSpc>
              <a:buClr>
                <a:schemeClr val="folHlink"/>
              </a:buClr>
              <a:buSzPct val="60000"/>
              <a:buFont typeface="Wingdings" panose="05000000000000000000" pitchFamily="2" charset="2"/>
              <a:buNone/>
            </a:pPr>
            <a:r>
              <a:rPr lang="zh-CN" altLang="en-US"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输入电阻为：</a:t>
            </a:r>
            <a:r>
              <a:rPr lang="en-US" altLang="zh-CN" sz="2400" b="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0"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u</a:t>
            </a:r>
            <a:r>
              <a:rPr lang="en-US" altLang="zh-CN" sz="2400" b="0" i="1" baseline="-250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i="1"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p>
          <a:p>
            <a:pPr algn="l" eaLnBrk="1" hangingPunct="1">
              <a:lnSpc>
                <a:spcPct val="150000"/>
              </a:lnSpc>
              <a:buClr>
                <a:schemeClr val="folHlink"/>
              </a:buClr>
              <a:buSzPct val="60000"/>
              <a:buFont typeface="Wingdings" panose="05000000000000000000" pitchFamily="2" charset="2"/>
              <a:buNone/>
            </a:pPr>
            <a:r>
              <a:rPr lang="zh-CN" altLang="en-US"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当</a:t>
            </a:r>
            <a:r>
              <a:rPr lang="en-US" altLang="zh-CN" sz="2400" b="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时，</a:t>
            </a:r>
            <a:r>
              <a:rPr lang="en-US" altLang="zh-CN" sz="2400" b="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400" b="0" i="1"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zh-CN" altLang="en-US"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0" i="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b="0" baseline="-250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2400" b="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9"/>
          <a:stretch>
            <a:fillRect/>
          </a:stretch>
        </p:blipFill>
        <p:spPr>
          <a:xfrm>
            <a:off x="948125" y="1896122"/>
            <a:ext cx="3974714" cy="3943902"/>
          </a:xfrm>
          <a:prstGeom prst="rect">
            <a:avLst/>
          </a:prstGeom>
        </p:spPr>
      </p:pic>
      <p:sp>
        <p:nvSpPr>
          <p:cNvPr id="12" name="Rectangle 5">
            <a:extLst>
              <a:ext uri="{FF2B5EF4-FFF2-40B4-BE49-F238E27FC236}">
                <a16:creationId xmlns:a16="http://schemas.microsoft.com/office/drawing/2014/main" id="{6E616738-8AC7-4D9C-92ED-1C5C2000200C}"/>
              </a:ext>
            </a:extLst>
          </p:cNvPr>
          <p:cNvSpPr>
            <a:spLocks noGrp="1" noChangeArrowheads="1"/>
          </p:cNvSpPr>
          <p:nvPr>
            <p:ph type="title"/>
          </p:nvPr>
        </p:nvSpPr>
        <p:spPr>
          <a:xfrm>
            <a:off x="838200" y="482600"/>
            <a:ext cx="10515600" cy="590550"/>
          </a:xfrm>
          <a:noFill/>
          <a:ln/>
        </p:spPr>
        <p:txBody>
          <a:bodyPr/>
          <a:lstStyle/>
          <a:p>
            <a:r>
              <a:rPr lang="en-US" altLang="zh-CN" dirty="0">
                <a:latin typeface="微软雅黑" panose="020B0503020204020204" pitchFamily="34" charset="-122"/>
                <a:ea typeface="微软雅黑" panose="020B0503020204020204" pitchFamily="34" charset="-122"/>
              </a:rPr>
              <a:t>3.4.2  </a:t>
            </a:r>
            <a:r>
              <a:rPr lang="zh-CN" altLang="en-US" dirty="0">
                <a:latin typeface="微软雅黑" panose="020B0503020204020204" pitchFamily="34" charset="-122"/>
                <a:ea typeface="微软雅黑" panose="020B0503020204020204" pitchFamily="34" charset="-122"/>
              </a:rPr>
              <a:t>自举式高输入阻抗放大电路</a:t>
            </a:r>
          </a:p>
        </p:txBody>
      </p:sp>
    </p:spTree>
    <p:extLst>
      <p:ext uri="{BB962C8B-B14F-4D97-AF65-F5344CB8AC3E}">
        <p14:creationId xmlns:p14="http://schemas.microsoft.com/office/powerpoint/2010/main" val="15425351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a:lnSpc>
                <a:spcPct val="110000"/>
              </a:lnSpc>
              <a:spcBef>
                <a:spcPct val="20000"/>
              </a:spcBef>
            </a:pPr>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3.5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电荷放大电路</a:t>
            </a:r>
            <a:endPar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219" name="Rectangle 3"/>
          <p:cNvSpPr>
            <a:spLocks noChangeArrowheads="1"/>
          </p:cNvSpPr>
          <p:nvPr/>
        </p:nvSpPr>
        <p:spPr bwMode="auto">
          <a:xfrm>
            <a:off x="4723060" y="2285210"/>
            <a:ext cx="7920037" cy="1684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3.5.1</a:t>
            </a:r>
            <a:r>
              <a:rPr lang="zh-CN" altLang="en-US" sz="2400" dirty="0">
                <a:latin typeface="微软雅黑" panose="020B0503020204020204" pitchFamily="34" charset="-122"/>
                <a:ea typeface="微软雅黑" panose="020B0503020204020204" pitchFamily="34" charset="-122"/>
              </a:rPr>
              <a:t>基本原理</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3.5.2</a:t>
            </a:r>
            <a:r>
              <a:rPr lang="zh-CN" altLang="en-US" sz="2400" dirty="0">
                <a:latin typeface="微软雅黑" panose="020B0503020204020204" pitchFamily="34" charset="-122"/>
                <a:ea typeface="微软雅黑" panose="020B0503020204020204" pitchFamily="34" charset="-122"/>
              </a:rPr>
              <a:t>电荷放大电路的特性</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3.5.3 </a:t>
            </a:r>
            <a:r>
              <a:rPr lang="zh-CN" altLang="en-US" sz="2400" dirty="0">
                <a:latin typeface="微软雅黑" panose="020B0503020204020204" pitchFamily="34" charset="-122"/>
                <a:ea typeface="微软雅黑" panose="020B0503020204020204" pitchFamily="34" charset="-122"/>
              </a:rPr>
              <a:t>电荷放大电路实例</a:t>
            </a:r>
          </a:p>
        </p:txBody>
      </p:sp>
    </p:spTree>
    <p:extLst>
      <p:ext uri="{BB962C8B-B14F-4D97-AF65-F5344CB8AC3E}">
        <p14:creationId xmlns:p14="http://schemas.microsoft.com/office/powerpoint/2010/main" val="149740317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62" name="Rectangle 2"/>
          <p:cNvSpPr>
            <a:spLocks noGrp="1" noChangeArrowheads="1"/>
          </p:cNvSpPr>
          <p:nvPr>
            <p:ph type="title"/>
          </p:nvPr>
        </p:nvSpPr>
        <p:spPr>
          <a:xfrm>
            <a:off x="838200" y="482481"/>
            <a:ext cx="10515600" cy="590429"/>
          </a:xfrm>
        </p:spPr>
        <p:txBody>
          <a:bodyPr/>
          <a:lstStyle/>
          <a:p>
            <a:r>
              <a:rPr lang="en-US" altLang="zh-CN" dirty="0">
                <a:solidFill>
                  <a:schemeClr val="tx1"/>
                </a:solidFill>
                <a:latin typeface="微软雅黑" panose="020B0503020204020204" pitchFamily="34" charset="-122"/>
                <a:ea typeface="微软雅黑" panose="020B0503020204020204" pitchFamily="34" charset="-122"/>
              </a:rPr>
              <a:t>3.5</a:t>
            </a:r>
            <a:r>
              <a:rPr lang="zh-CN" altLang="en-US" dirty="0">
                <a:solidFill>
                  <a:schemeClr val="tx1"/>
                </a:solidFill>
                <a:latin typeface="微软雅黑" panose="020B0503020204020204" pitchFamily="34" charset="-122"/>
                <a:ea typeface="微软雅黑" panose="020B0503020204020204" pitchFamily="34" charset="-122"/>
              </a:rPr>
              <a:t>电荷放大电路</a:t>
            </a:r>
          </a:p>
        </p:txBody>
      </p:sp>
      <p:sp>
        <p:nvSpPr>
          <p:cNvPr id="2242564" name="Rectangle 4"/>
          <p:cNvSpPr>
            <a:spLocks noGrp="1" noChangeArrowheads="1"/>
          </p:cNvSpPr>
          <p:nvPr>
            <p:ph idx="4294967295"/>
          </p:nvPr>
        </p:nvSpPr>
        <p:spPr>
          <a:xfrm>
            <a:off x="838200" y="1165225"/>
            <a:ext cx="10515600" cy="501173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zh-CN" altLang="en-US" sz="2400" dirty="0">
                <a:latin typeface="微软雅黑" panose="020B0503020204020204" pitchFamily="34" charset="-122"/>
                <a:ea typeface="微软雅黑" panose="020B0503020204020204" pitchFamily="34" charset="-122"/>
              </a:rPr>
              <a:t> 电荷放大电路是一种输出电压与输入电荷成比例关系的测量放大电路。</a:t>
            </a:r>
          </a:p>
        </p:txBody>
      </p:sp>
      <p:pic>
        <p:nvPicPr>
          <p:cNvPr id="2" name="图片 1"/>
          <p:cNvPicPr>
            <a:picLocks noChangeAspect="1"/>
          </p:cNvPicPr>
          <p:nvPr/>
        </p:nvPicPr>
        <p:blipFill rotWithShape="1">
          <a:blip r:embed="rId2"/>
          <a:srcRect t="7592" b="12064"/>
          <a:stretch/>
        </p:blipFill>
        <p:spPr>
          <a:xfrm>
            <a:off x="1590676" y="2190750"/>
            <a:ext cx="8791574" cy="3067390"/>
          </a:xfrm>
          <a:prstGeom prst="rect">
            <a:avLst/>
          </a:prstGeom>
        </p:spPr>
      </p:pic>
    </p:spTree>
    <p:extLst>
      <p:ext uri="{BB962C8B-B14F-4D97-AF65-F5344CB8AC3E}">
        <p14:creationId xmlns:p14="http://schemas.microsoft.com/office/powerpoint/2010/main" val="22689662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8707" name="Rectangle 3"/>
          <p:cNvSpPr>
            <a:spLocks noGrp="1" noChangeArrowheads="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rPr>
              <a:t>N</a:t>
            </a:r>
            <a:r>
              <a:rPr lang="zh-CN" altLang="en-US" dirty="0">
                <a:latin typeface="微软雅黑" panose="020B0503020204020204" pitchFamily="34" charset="-122"/>
                <a:ea typeface="微软雅黑" panose="020B0503020204020204" pitchFamily="34" charset="-122"/>
              </a:rPr>
              <a:t>为理想工作状态，则反相输入端为虚</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地</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，直流输入电阻很高， 传感器的输出电荷只对反馈电容</a:t>
            </a:r>
            <a:r>
              <a:rPr lang="en-US" altLang="zh-CN" i="1" dirty="0" err="1">
                <a:latin typeface="微软雅黑" panose="020B0503020204020204" pitchFamily="34" charset="-122"/>
                <a:ea typeface="微软雅黑" panose="020B0503020204020204" pitchFamily="34" charset="-122"/>
              </a:rPr>
              <a:t>C</a:t>
            </a:r>
            <a:r>
              <a:rPr lang="en-US" altLang="zh-CN" i="1" baseline="-25000" dirty="0" err="1">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充电， 电容</a:t>
            </a:r>
            <a:r>
              <a:rPr lang="en-US" altLang="zh-CN" i="1" dirty="0" err="1">
                <a:latin typeface="微软雅黑" panose="020B0503020204020204" pitchFamily="34" charset="-122"/>
                <a:ea typeface="微软雅黑" panose="020B0503020204020204" pitchFamily="34" charset="-122"/>
              </a:rPr>
              <a:t>C</a:t>
            </a:r>
            <a:r>
              <a:rPr lang="en-US" altLang="zh-CN" i="1" baseline="-25000" dirty="0" err="1">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两端的电压为</a:t>
            </a:r>
            <a:r>
              <a:rPr lang="en-US" altLang="zh-CN"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grpSp>
        <p:nvGrpSpPr>
          <p:cNvPr id="2248709" name="Group 5"/>
          <p:cNvGrpSpPr>
            <a:grpSpLocks/>
          </p:cNvGrpSpPr>
          <p:nvPr/>
        </p:nvGrpSpPr>
        <p:grpSpPr bwMode="auto">
          <a:xfrm>
            <a:off x="7391401" y="3198814"/>
            <a:ext cx="2892425" cy="2959100"/>
            <a:chOff x="304" y="1158"/>
            <a:chExt cx="1822" cy="1864"/>
          </a:xfrm>
        </p:grpSpPr>
        <p:grpSp>
          <p:nvGrpSpPr>
            <p:cNvPr id="2248710" name="Group 110"/>
            <p:cNvGrpSpPr>
              <a:grpSpLocks/>
            </p:cNvGrpSpPr>
            <p:nvPr/>
          </p:nvGrpSpPr>
          <p:grpSpPr bwMode="auto">
            <a:xfrm>
              <a:off x="304" y="1158"/>
              <a:ext cx="1822" cy="1452"/>
              <a:chOff x="296" y="1384"/>
              <a:chExt cx="1822" cy="1452"/>
            </a:xfrm>
          </p:grpSpPr>
          <p:sp>
            <p:nvSpPr>
              <p:cNvPr id="2248711" name="Line 75"/>
              <p:cNvSpPr>
                <a:spLocks noChangeAspect="1" noChangeShapeType="1"/>
              </p:cNvSpPr>
              <p:nvPr/>
            </p:nvSpPr>
            <p:spPr bwMode="auto">
              <a:xfrm>
                <a:off x="952" y="1598"/>
                <a:ext cx="17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48712" name="Line 76"/>
              <p:cNvSpPr>
                <a:spLocks noChangeAspect="1" noChangeShapeType="1"/>
              </p:cNvSpPr>
              <p:nvPr/>
            </p:nvSpPr>
            <p:spPr bwMode="auto">
              <a:xfrm rot="5400000">
                <a:off x="1087" y="1600"/>
                <a:ext cx="1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8713" name="Line 77"/>
              <p:cNvSpPr>
                <a:spLocks noChangeAspect="1" noChangeShapeType="1"/>
              </p:cNvSpPr>
              <p:nvPr/>
            </p:nvSpPr>
            <p:spPr bwMode="auto">
              <a:xfrm rot="5400000">
                <a:off x="1051" y="1600"/>
                <a:ext cx="1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8714" name="Line 78"/>
              <p:cNvSpPr>
                <a:spLocks noChangeAspect="1" noChangeShapeType="1"/>
              </p:cNvSpPr>
              <p:nvPr/>
            </p:nvSpPr>
            <p:spPr bwMode="auto">
              <a:xfrm rot="10800000">
                <a:off x="1165" y="1599"/>
                <a:ext cx="1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8715" name="Line 79"/>
              <p:cNvSpPr>
                <a:spLocks noChangeAspect="1" noChangeShapeType="1"/>
              </p:cNvSpPr>
              <p:nvPr/>
            </p:nvSpPr>
            <p:spPr bwMode="auto">
              <a:xfrm>
                <a:off x="619" y="2836"/>
                <a:ext cx="205"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8716" name="Line 80"/>
              <p:cNvSpPr>
                <a:spLocks noChangeAspect="1" noChangeShapeType="1"/>
              </p:cNvSpPr>
              <p:nvPr/>
            </p:nvSpPr>
            <p:spPr bwMode="auto">
              <a:xfrm rot="5400000">
                <a:off x="545" y="2660"/>
                <a:ext cx="35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8717" name="Text Box 81"/>
              <p:cNvSpPr txBox="1">
                <a:spLocks noChangeAspect="1" noChangeArrowheads="1"/>
              </p:cNvSpPr>
              <p:nvPr/>
            </p:nvSpPr>
            <p:spPr bwMode="auto">
              <a:xfrm>
                <a:off x="296" y="2160"/>
                <a:ext cx="205"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800" b="0" i="1">
                    <a:solidFill>
                      <a:schemeClr val="tx1"/>
                    </a:solidFill>
                    <a:latin typeface="Times New Roman" panose="02020603050405020304" pitchFamily="18" charset="0"/>
                    <a:ea typeface="宋体" panose="02010600030101010101" pitchFamily="2" charset="-122"/>
                  </a:rPr>
                  <a:t>Q</a:t>
                </a:r>
                <a:endParaRPr lang="en-US" altLang="zh-CN" sz="1800" b="0">
                  <a:solidFill>
                    <a:schemeClr val="tx1"/>
                  </a:solidFill>
                  <a:latin typeface="Times New Roman" panose="02020603050405020304" pitchFamily="18" charset="0"/>
                  <a:ea typeface="宋体" panose="02010600030101010101" pitchFamily="2" charset="-122"/>
                </a:endParaRPr>
              </a:p>
            </p:txBody>
          </p:sp>
          <p:sp>
            <p:nvSpPr>
              <p:cNvPr id="2248718" name="Line 82"/>
              <p:cNvSpPr>
                <a:spLocks noChangeAspect="1" noChangeShapeType="1"/>
              </p:cNvSpPr>
              <p:nvPr/>
            </p:nvSpPr>
            <p:spPr bwMode="auto">
              <a:xfrm flipH="1">
                <a:off x="721" y="1599"/>
                <a:ext cx="2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48719" name="Line 83"/>
              <p:cNvSpPr>
                <a:spLocks noChangeAspect="1" noChangeShapeType="1"/>
              </p:cNvSpPr>
              <p:nvPr/>
            </p:nvSpPr>
            <p:spPr bwMode="auto">
              <a:xfrm>
                <a:off x="1238" y="1599"/>
                <a:ext cx="2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48720" name="Line 84"/>
              <p:cNvSpPr>
                <a:spLocks noChangeAspect="1" noChangeShapeType="1"/>
              </p:cNvSpPr>
              <p:nvPr/>
            </p:nvSpPr>
            <p:spPr bwMode="auto">
              <a:xfrm>
                <a:off x="1448" y="1599"/>
                <a:ext cx="98"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48721" name="Line 85"/>
              <p:cNvSpPr>
                <a:spLocks noChangeShapeType="1"/>
              </p:cNvSpPr>
              <p:nvPr/>
            </p:nvSpPr>
            <p:spPr bwMode="auto">
              <a:xfrm>
                <a:off x="721" y="1591"/>
                <a:ext cx="1" cy="55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48722" name="Line 86"/>
              <p:cNvSpPr>
                <a:spLocks noChangeAspect="1" noChangeShapeType="1"/>
              </p:cNvSpPr>
              <p:nvPr/>
            </p:nvSpPr>
            <p:spPr bwMode="auto">
              <a:xfrm>
                <a:off x="1411" y="1599"/>
                <a:ext cx="180"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48723" name="Line 87"/>
              <p:cNvSpPr>
                <a:spLocks noChangeAspect="1" noChangeShapeType="1"/>
              </p:cNvSpPr>
              <p:nvPr/>
            </p:nvSpPr>
            <p:spPr bwMode="auto">
              <a:xfrm>
                <a:off x="1591" y="1596"/>
                <a:ext cx="0" cy="717"/>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248724" name="Oval 88"/>
              <p:cNvSpPr>
                <a:spLocks noChangeAspect="1" noChangeArrowheads="1"/>
              </p:cNvSpPr>
              <p:nvPr/>
            </p:nvSpPr>
            <p:spPr bwMode="auto">
              <a:xfrm>
                <a:off x="1857" y="2293"/>
                <a:ext cx="41" cy="41"/>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48725" name="Oval 89"/>
              <p:cNvSpPr>
                <a:spLocks noChangeAspect="1" noChangeArrowheads="1"/>
              </p:cNvSpPr>
              <p:nvPr/>
            </p:nvSpPr>
            <p:spPr bwMode="auto">
              <a:xfrm>
                <a:off x="319" y="2126"/>
                <a:ext cx="41" cy="40"/>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48726" name="Text Box 90"/>
              <p:cNvSpPr txBox="1">
                <a:spLocks noChangeAspect="1" noChangeArrowheads="1"/>
              </p:cNvSpPr>
              <p:nvPr/>
            </p:nvSpPr>
            <p:spPr bwMode="auto">
              <a:xfrm>
                <a:off x="1204" y="1384"/>
                <a:ext cx="267"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800" b="0" i="1" dirty="0" err="1">
                    <a:solidFill>
                      <a:schemeClr val="tx1"/>
                    </a:solidFill>
                    <a:latin typeface="Times New Roman" panose="02020603050405020304" pitchFamily="18" charset="0"/>
                    <a:ea typeface="宋体" panose="02010600030101010101" pitchFamily="2" charset="-122"/>
                  </a:rPr>
                  <a:t>C</a:t>
                </a:r>
                <a:r>
                  <a:rPr lang="en-US" altLang="zh-CN" sz="1800" b="0" i="1" baseline="-25000" dirty="0" err="1">
                    <a:solidFill>
                      <a:schemeClr val="tx1"/>
                    </a:solidFill>
                    <a:latin typeface="Times New Roman" panose="02020603050405020304" pitchFamily="18" charset="0"/>
                    <a:ea typeface="宋体" panose="02010600030101010101" pitchFamily="2" charset="-122"/>
                  </a:rPr>
                  <a:t>f</a:t>
                </a:r>
                <a:endParaRPr lang="en-US" altLang="zh-CN" sz="1800" b="0" baseline="-25000" dirty="0">
                  <a:solidFill>
                    <a:schemeClr val="tx1"/>
                  </a:solidFill>
                  <a:latin typeface="Times New Roman" panose="02020603050405020304" pitchFamily="18" charset="0"/>
                  <a:ea typeface="宋体" panose="02010600030101010101" pitchFamily="2" charset="-122"/>
                </a:endParaRPr>
              </a:p>
            </p:txBody>
          </p:sp>
          <p:sp>
            <p:nvSpPr>
              <p:cNvPr id="2248727" name="Text Box 91"/>
              <p:cNvSpPr txBox="1">
                <a:spLocks noChangeAspect="1" noChangeArrowheads="1"/>
              </p:cNvSpPr>
              <p:nvPr/>
            </p:nvSpPr>
            <p:spPr bwMode="auto">
              <a:xfrm>
                <a:off x="1827" y="2298"/>
                <a:ext cx="291"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800" b="0" i="1" dirty="0" err="1">
                    <a:solidFill>
                      <a:schemeClr val="tx1"/>
                    </a:solidFill>
                    <a:latin typeface="Times New Roman" panose="02020603050405020304" pitchFamily="18" charset="0"/>
                    <a:ea typeface="宋体" panose="02010600030101010101" pitchFamily="2" charset="-122"/>
                  </a:rPr>
                  <a:t>u</a:t>
                </a:r>
                <a:r>
                  <a:rPr lang="en-US" altLang="zh-CN" sz="1800" b="0" baseline="-25000" dirty="0" err="1">
                    <a:solidFill>
                      <a:schemeClr val="tx1"/>
                    </a:solidFill>
                    <a:latin typeface="Times New Roman" panose="02020603050405020304" pitchFamily="18" charset="0"/>
                    <a:ea typeface="宋体" panose="02010600030101010101" pitchFamily="2" charset="-122"/>
                  </a:rPr>
                  <a:t>o</a:t>
                </a:r>
                <a:endParaRPr lang="en-US" altLang="zh-CN" sz="1800" b="0" baseline="-25000" dirty="0">
                  <a:solidFill>
                    <a:schemeClr val="tx1"/>
                  </a:solidFill>
                  <a:latin typeface="Times New Roman" panose="02020603050405020304" pitchFamily="18" charset="0"/>
                  <a:ea typeface="宋体" panose="02010600030101010101" pitchFamily="2" charset="-122"/>
                </a:endParaRPr>
              </a:p>
            </p:txBody>
          </p:sp>
          <p:sp>
            <p:nvSpPr>
              <p:cNvPr id="2248728" name="AutoShape 92"/>
              <p:cNvSpPr>
                <a:spLocks noChangeAspect="1" noChangeArrowheads="1"/>
              </p:cNvSpPr>
              <p:nvPr/>
            </p:nvSpPr>
            <p:spPr bwMode="auto">
              <a:xfrm rot="5400000">
                <a:off x="1046" y="1898"/>
                <a:ext cx="171" cy="142"/>
              </a:xfrm>
              <a:prstGeom prst="triangle">
                <a:avLst>
                  <a:gd name="adj" fmla="val 50000"/>
                </a:avLst>
              </a:prstGeom>
              <a:solidFill>
                <a:srgbClr val="FFFFFF"/>
              </a:solidFill>
              <a:ln w="19050">
                <a:solidFill>
                  <a:srgbClr val="000000"/>
                </a:solidFill>
                <a:miter lim="800000"/>
                <a:headEnd/>
                <a:tailEnd/>
              </a:ln>
            </p:spPr>
            <p:txBody>
              <a:bodyPr rot="10800000" vert="eaVert"/>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48729" name="Line 93"/>
              <p:cNvSpPr>
                <a:spLocks noChangeAspect="1" noChangeShapeType="1"/>
              </p:cNvSpPr>
              <p:nvPr/>
            </p:nvSpPr>
            <p:spPr bwMode="auto">
              <a:xfrm>
                <a:off x="892" y="1815"/>
                <a:ext cx="50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8730" name="Line 94"/>
              <p:cNvSpPr>
                <a:spLocks noChangeAspect="1" noChangeShapeType="1"/>
              </p:cNvSpPr>
              <p:nvPr/>
            </p:nvSpPr>
            <p:spPr bwMode="auto">
              <a:xfrm rot="5400000">
                <a:off x="969" y="2241"/>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8731" name="Line 95"/>
              <p:cNvSpPr>
                <a:spLocks noChangeShapeType="1"/>
              </p:cNvSpPr>
              <p:nvPr/>
            </p:nvSpPr>
            <p:spPr bwMode="auto">
              <a:xfrm>
                <a:off x="886" y="2663"/>
                <a:ext cx="50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8732" name="Line 96"/>
              <p:cNvSpPr>
                <a:spLocks noChangeAspect="1" noChangeShapeType="1"/>
              </p:cNvSpPr>
              <p:nvPr/>
            </p:nvSpPr>
            <p:spPr bwMode="auto">
              <a:xfrm rot="5400000">
                <a:off x="468" y="2241"/>
                <a:ext cx="84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8733" name="Text Box 97"/>
              <p:cNvSpPr txBox="1">
                <a:spLocks noChangeAspect="1" noChangeArrowheads="1"/>
              </p:cNvSpPr>
              <p:nvPr/>
            </p:nvSpPr>
            <p:spPr bwMode="auto">
              <a:xfrm>
                <a:off x="1228" y="1884"/>
                <a:ext cx="154" cy="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zh-CN" altLang="en-US" sz="1800" b="0">
                    <a:solidFill>
                      <a:schemeClr val="tx1"/>
                    </a:solidFill>
                    <a:latin typeface="宋体" panose="02010600030101010101" pitchFamily="2" charset="-122"/>
                    <a:ea typeface="宋体" panose="02010600030101010101" pitchFamily="2" charset="-122"/>
                  </a:rPr>
                  <a:t>∞</a:t>
                </a:r>
                <a:endParaRPr lang="zh-CN" altLang="en-US" sz="1800" b="0">
                  <a:solidFill>
                    <a:schemeClr val="tx1"/>
                  </a:solidFill>
                  <a:latin typeface="Times New Roman" panose="02020603050405020304" pitchFamily="18" charset="0"/>
                  <a:ea typeface="宋体" panose="02010600030101010101" pitchFamily="2" charset="-122"/>
                </a:endParaRPr>
              </a:p>
            </p:txBody>
          </p:sp>
          <p:sp>
            <p:nvSpPr>
              <p:cNvPr id="2248734" name="Line 98"/>
              <p:cNvSpPr>
                <a:spLocks noChangeShapeType="1"/>
              </p:cNvSpPr>
              <p:nvPr/>
            </p:nvSpPr>
            <p:spPr bwMode="auto">
              <a:xfrm>
                <a:off x="361" y="2142"/>
                <a:ext cx="53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8735" name="Line 99"/>
              <p:cNvSpPr>
                <a:spLocks noChangeAspect="1" noChangeShapeType="1"/>
              </p:cNvSpPr>
              <p:nvPr/>
            </p:nvSpPr>
            <p:spPr bwMode="auto">
              <a:xfrm>
                <a:off x="723" y="2486"/>
                <a:ext cx="16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8736" name="Line 100"/>
              <p:cNvSpPr>
                <a:spLocks noChangeAspect="1" noChangeShapeType="1"/>
              </p:cNvSpPr>
              <p:nvPr/>
            </p:nvSpPr>
            <p:spPr bwMode="auto">
              <a:xfrm>
                <a:off x="1391" y="2315"/>
                <a:ext cx="4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48737" name="Text Box 101"/>
              <p:cNvSpPr txBox="1">
                <a:spLocks noChangeAspect="1" noChangeArrowheads="1"/>
              </p:cNvSpPr>
              <p:nvPr/>
            </p:nvSpPr>
            <p:spPr bwMode="auto">
              <a:xfrm>
                <a:off x="945" y="2053"/>
                <a:ext cx="143"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800" b="0">
                    <a:solidFill>
                      <a:schemeClr val="tx1"/>
                    </a:solidFill>
                    <a:latin typeface="宋体" panose="02010600030101010101" pitchFamily="2" charset="-122"/>
                    <a:ea typeface="宋体" panose="02010600030101010101" pitchFamily="2" charset="-122"/>
                  </a:rPr>
                  <a:t>-</a:t>
                </a:r>
                <a:endParaRPr lang="en-US" altLang="zh-CN" sz="1800" b="0">
                  <a:solidFill>
                    <a:schemeClr val="tx1"/>
                  </a:solidFill>
                  <a:latin typeface="Times New Roman" panose="02020603050405020304" pitchFamily="18" charset="0"/>
                  <a:ea typeface="宋体" panose="02010600030101010101" pitchFamily="2" charset="-122"/>
                </a:endParaRPr>
              </a:p>
            </p:txBody>
          </p:sp>
          <p:sp>
            <p:nvSpPr>
              <p:cNvPr id="2248738" name="Text Box 102"/>
              <p:cNvSpPr txBox="1">
                <a:spLocks noChangeAspect="1" noChangeArrowheads="1"/>
              </p:cNvSpPr>
              <p:nvPr/>
            </p:nvSpPr>
            <p:spPr bwMode="auto">
              <a:xfrm>
                <a:off x="947" y="2397"/>
                <a:ext cx="11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800" b="0">
                    <a:solidFill>
                      <a:schemeClr val="tx1"/>
                    </a:solidFill>
                    <a:latin typeface="宋体" panose="02010600030101010101" pitchFamily="2" charset="-122"/>
                    <a:ea typeface="宋体" panose="02010600030101010101" pitchFamily="2" charset="-122"/>
                  </a:rPr>
                  <a:t>+</a:t>
                </a:r>
                <a:endParaRPr lang="en-US" altLang="zh-CN" sz="1800" b="0">
                  <a:solidFill>
                    <a:schemeClr val="tx1"/>
                  </a:solidFill>
                  <a:latin typeface="Times New Roman" panose="02020603050405020304" pitchFamily="18" charset="0"/>
                  <a:ea typeface="宋体" panose="02010600030101010101" pitchFamily="2" charset="-122"/>
                </a:endParaRPr>
              </a:p>
            </p:txBody>
          </p:sp>
          <p:sp>
            <p:nvSpPr>
              <p:cNvPr id="2248739" name="Text Box 103"/>
              <p:cNvSpPr txBox="1">
                <a:spLocks noChangeAspect="1" noChangeArrowheads="1"/>
              </p:cNvSpPr>
              <p:nvPr/>
            </p:nvSpPr>
            <p:spPr bwMode="auto">
              <a:xfrm>
                <a:off x="1272" y="2214"/>
                <a:ext cx="130"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800" b="0">
                    <a:solidFill>
                      <a:schemeClr val="tx1"/>
                    </a:solidFill>
                    <a:latin typeface="宋体" panose="02010600030101010101" pitchFamily="2" charset="-122"/>
                    <a:ea typeface="宋体" panose="02010600030101010101" pitchFamily="2" charset="-122"/>
                  </a:rPr>
                  <a:t>+</a:t>
                </a:r>
                <a:endParaRPr lang="en-US" altLang="zh-CN" sz="1800" b="0">
                  <a:solidFill>
                    <a:schemeClr val="tx1"/>
                  </a:solidFill>
                  <a:latin typeface="Times New Roman" panose="02020603050405020304" pitchFamily="18" charset="0"/>
                  <a:ea typeface="宋体" panose="02010600030101010101" pitchFamily="2" charset="-122"/>
                </a:endParaRPr>
              </a:p>
            </p:txBody>
          </p:sp>
          <p:sp>
            <p:nvSpPr>
              <p:cNvPr id="2248740" name="Text Box 104"/>
              <p:cNvSpPr txBox="1">
                <a:spLocks noChangeAspect="1" noChangeArrowheads="1"/>
              </p:cNvSpPr>
              <p:nvPr/>
            </p:nvSpPr>
            <p:spPr bwMode="auto">
              <a:xfrm>
                <a:off x="1135" y="2400"/>
                <a:ext cx="14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800" b="0">
                    <a:solidFill>
                      <a:schemeClr val="tx1"/>
                    </a:solidFill>
                    <a:latin typeface="Times New Roman" panose="02020603050405020304" pitchFamily="18" charset="0"/>
                    <a:ea typeface="宋体" panose="02010600030101010101" pitchFamily="2" charset="-122"/>
                  </a:rPr>
                  <a:t>N</a:t>
                </a:r>
              </a:p>
            </p:txBody>
          </p:sp>
        </p:grpSp>
        <p:sp>
          <p:nvSpPr>
            <p:cNvPr id="2248741" name="Text Box 105"/>
            <p:cNvSpPr txBox="1">
              <a:spLocks noChangeAspect="1" noChangeArrowheads="1"/>
            </p:cNvSpPr>
            <p:nvPr/>
          </p:nvSpPr>
          <p:spPr bwMode="auto">
            <a:xfrm>
              <a:off x="652" y="2800"/>
              <a:ext cx="1093"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just" eaLnBrk="1" hangingPunct="1">
                <a:spcBef>
                  <a:spcPct val="0"/>
                </a:spcBef>
              </a:pPr>
              <a:r>
                <a:rPr lang="en-US" altLang="zh-CN" sz="1800">
                  <a:solidFill>
                    <a:schemeClr val="tx1"/>
                  </a:solidFill>
                  <a:latin typeface="Times New Roman" panose="02020603050405020304" pitchFamily="18" charset="0"/>
                  <a:ea typeface="宋体" panose="02010600030101010101" pitchFamily="2" charset="-122"/>
                </a:rPr>
                <a:t>a) </a:t>
              </a:r>
              <a:r>
                <a:rPr lang="zh-CN" altLang="en-US" sz="1800">
                  <a:solidFill>
                    <a:schemeClr val="tx1"/>
                  </a:solidFill>
                  <a:latin typeface="Times New Roman" panose="02020603050405020304" pitchFamily="18" charset="0"/>
                  <a:ea typeface="宋体" panose="02010600030101010101" pitchFamily="2" charset="-122"/>
                </a:rPr>
                <a:t>基本原理图</a:t>
              </a:r>
            </a:p>
          </p:txBody>
        </p:sp>
      </p:grpSp>
      <p:graphicFrame>
        <p:nvGraphicFramePr>
          <p:cNvPr id="215047" name="Object 2"/>
          <p:cNvGraphicFramePr>
            <a:graphicFrameLocks noChangeAspect="1"/>
          </p:cNvGraphicFramePr>
          <p:nvPr/>
        </p:nvGraphicFramePr>
        <p:xfrm>
          <a:off x="1483519" y="3740152"/>
          <a:ext cx="2293938" cy="933450"/>
        </p:xfrm>
        <a:graphic>
          <a:graphicData uri="http://schemas.openxmlformats.org/presentationml/2006/ole">
            <mc:AlternateContent xmlns:mc="http://schemas.openxmlformats.org/markup-compatibility/2006">
              <mc:Choice xmlns:v="urn:schemas-microsoft-com:vml" Requires="v">
                <p:oleObj spid="_x0000_s18474" name="Equation" r:id="rId3" imgW="1091880" imgH="444240" progId="Equation.DSMT4">
                  <p:embed/>
                </p:oleObj>
              </mc:Choice>
              <mc:Fallback>
                <p:oleObj name="Equation" r:id="rId3" imgW="1091880" imgH="444240" progId="Equation.DSMT4">
                  <p:embed/>
                  <p:pic>
                    <p:nvPicPr>
                      <p:cNvPr id="215047"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3519" y="3740152"/>
                        <a:ext cx="2293938"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49" name="Object 3"/>
          <p:cNvGraphicFramePr>
            <a:graphicFrameLocks noChangeAspect="1"/>
          </p:cNvGraphicFramePr>
          <p:nvPr/>
        </p:nvGraphicFramePr>
        <p:xfrm>
          <a:off x="2941889" y="2574132"/>
          <a:ext cx="1060450" cy="887413"/>
        </p:xfrm>
        <a:graphic>
          <a:graphicData uri="http://schemas.openxmlformats.org/presentationml/2006/ole">
            <mc:AlternateContent xmlns:mc="http://schemas.openxmlformats.org/markup-compatibility/2006">
              <mc:Choice xmlns:v="urn:schemas-microsoft-com:vml" Requires="v">
                <p:oleObj spid="_x0000_s18475" name="Equation" r:id="rId5" imgW="533160" imgH="444240" progId="Equation.DSMT4">
                  <p:embed/>
                </p:oleObj>
              </mc:Choice>
              <mc:Fallback>
                <p:oleObj name="Equation" r:id="rId5" imgW="533160" imgH="444240" progId="Equation.DSMT4">
                  <p:embed/>
                  <p:pic>
                    <p:nvPicPr>
                      <p:cNvPr id="21504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1889" y="2574132"/>
                        <a:ext cx="1060450" cy="88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046" name="Rectangle 6"/>
          <p:cNvSpPr>
            <a:spLocks noChangeArrowheads="1"/>
          </p:cNvSpPr>
          <p:nvPr/>
        </p:nvSpPr>
        <p:spPr bwMode="auto">
          <a:xfrm>
            <a:off x="1194051" y="4997852"/>
            <a:ext cx="5616575"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spcBef>
                <a:spcPct val="0"/>
              </a:spcBef>
            </a:pPr>
            <a:r>
              <a:rPr lang="zh-CN" altLang="en-US" sz="2400" b="0" dirty="0">
                <a:solidFill>
                  <a:srgbClr val="FF0000"/>
                </a:solidFill>
                <a:latin typeface="黑体" panose="02010609060101010101" pitchFamily="49" charset="-122"/>
                <a:ea typeface="黑体" panose="02010609060101010101" pitchFamily="49" charset="-122"/>
              </a:rPr>
              <a:t>输出电压与输入电荷量成正比， 与反馈电容成反比， 而与电路其他参数无关。</a:t>
            </a:r>
            <a:r>
              <a:rPr lang="zh-CN" altLang="en-US" sz="2800" dirty="0">
                <a:solidFill>
                  <a:srgbClr val="000066"/>
                </a:solidFill>
                <a:latin typeface="楷体_GB2312" pitchFamily="49" charset="-122"/>
                <a:ea typeface="楷体_GB2312" pitchFamily="49" charset="-122"/>
              </a:rPr>
              <a:t> </a:t>
            </a:r>
          </a:p>
        </p:txBody>
      </p:sp>
      <p:sp>
        <p:nvSpPr>
          <p:cNvPr id="3" name="标题 2">
            <a:extLst>
              <a:ext uri="{FF2B5EF4-FFF2-40B4-BE49-F238E27FC236}">
                <a16:creationId xmlns:a16="http://schemas.microsoft.com/office/drawing/2014/main" id="{58B5A8B6-BA28-4C14-AB7B-A09E765E1BAC}"/>
              </a:ext>
            </a:extLst>
          </p:cNvPr>
          <p:cNvSpPr>
            <a:spLocks noGrp="1"/>
          </p:cNvSpPr>
          <p:nvPr>
            <p:ph type="title"/>
          </p:nvPr>
        </p:nvSpPr>
        <p:spPr>
          <a:xfrm>
            <a:off x="838200" y="482481"/>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3.5.1</a:t>
            </a:r>
            <a:r>
              <a:rPr lang="zh-CN" altLang="en-US" dirty="0">
                <a:latin typeface="微软雅黑" panose="020B0503020204020204" pitchFamily="34" charset="-122"/>
                <a:ea typeface="微软雅黑" panose="020B0503020204020204" pitchFamily="34" charset="-122"/>
              </a:rPr>
              <a:t>基本原理</a:t>
            </a:r>
          </a:p>
        </p:txBody>
      </p:sp>
    </p:spTree>
    <p:extLst>
      <p:ext uri="{BB962C8B-B14F-4D97-AF65-F5344CB8AC3E}">
        <p14:creationId xmlns:p14="http://schemas.microsoft.com/office/powerpoint/2010/main" val="2657767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9731" name="Rectangle 3"/>
          <p:cNvSpPr>
            <a:spLocks noGrp="1" noChangeArrowheads="1"/>
          </p:cNvSpPr>
          <p:nvPr>
            <p:ph idx="4294967295"/>
          </p:nvPr>
        </p:nvSpPr>
        <p:spPr>
          <a:xfrm>
            <a:off x="838200" y="1165225"/>
            <a:ext cx="5086350" cy="5011739"/>
          </a:xfrm>
        </p:spPr>
        <p:txBody>
          <a:bodyPr/>
          <a:lstStyle/>
          <a:p>
            <a:r>
              <a:rPr lang="zh-CN" altLang="en-US" sz="2400" dirty="0">
                <a:latin typeface="微软雅黑" panose="020B0503020204020204" pitchFamily="34" charset="-122"/>
                <a:ea typeface="微软雅黑" panose="020B0503020204020204" pitchFamily="34" charset="-122"/>
              </a:rPr>
              <a:t>实际等效电路</a:t>
            </a:r>
          </a:p>
        </p:txBody>
      </p:sp>
      <p:sp>
        <p:nvSpPr>
          <p:cNvPr id="2249798" name="Text Box 106"/>
          <p:cNvSpPr txBox="1">
            <a:spLocks noChangeArrowheads="1"/>
          </p:cNvSpPr>
          <p:nvPr/>
        </p:nvSpPr>
        <p:spPr bwMode="auto">
          <a:xfrm>
            <a:off x="1331234" y="1935167"/>
            <a:ext cx="4661954"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lnSpc>
                <a:spcPct val="120000"/>
              </a:lnSpc>
              <a:spcBef>
                <a:spcPct val="0"/>
              </a:spcBef>
            </a:pPr>
            <a:r>
              <a:rPr lang="en-US" altLang="zh-CN" sz="1800" i="1" dirty="0">
                <a:solidFill>
                  <a:schemeClr val="tx1"/>
                </a:solidFill>
                <a:latin typeface="Times New Roman" panose="02020603050405020304" pitchFamily="18" charset="0"/>
                <a:ea typeface="宋体" panose="02010600030101010101" pitchFamily="2" charset="-122"/>
              </a:rPr>
              <a:t>C</a:t>
            </a:r>
            <a:r>
              <a:rPr lang="en-US" altLang="zh-CN" sz="1800" i="1" baseline="-25000" dirty="0">
                <a:solidFill>
                  <a:schemeClr val="tx1"/>
                </a:solidFill>
                <a:latin typeface="Times New Roman" panose="02020603050405020304" pitchFamily="18" charset="0"/>
                <a:ea typeface="宋体" panose="02010600030101010101" pitchFamily="2" charset="-122"/>
              </a:rPr>
              <a:t>s</a:t>
            </a:r>
            <a:r>
              <a:rPr lang="en-US" altLang="zh-CN" sz="1800" dirty="0">
                <a:solidFill>
                  <a:schemeClr val="tx1"/>
                </a:solidFill>
                <a:latin typeface="Times New Roman" panose="02020603050405020304" pitchFamily="18" charset="0"/>
                <a:ea typeface="宋体" panose="02010600030101010101" pitchFamily="2" charset="-122"/>
              </a:rPr>
              <a:t>—</a:t>
            </a:r>
            <a:r>
              <a:rPr lang="zh-CN" altLang="en-US" sz="1800" dirty="0">
                <a:solidFill>
                  <a:schemeClr val="tx1"/>
                </a:solidFill>
                <a:latin typeface="Times New Roman" panose="02020603050405020304" pitchFamily="18" charset="0"/>
                <a:ea typeface="宋体" panose="02010600030101010101" pitchFamily="2" charset="-122"/>
              </a:rPr>
              <a:t>传感器等效电容</a:t>
            </a:r>
            <a:endParaRPr lang="en-US" altLang="zh-CN" sz="1800" dirty="0">
              <a:solidFill>
                <a:schemeClr val="tx1"/>
              </a:solidFill>
              <a:latin typeface="Times New Roman" panose="02020603050405020304" pitchFamily="18" charset="0"/>
              <a:ea typeface="宋体" panose="02010600030101010101" pitchFamily="2" charset="-122"/>
            </a:endParaRPr>
          </a:p>
          <a:p>
            <a:pPr algn="l" eaLnBrk="1" hangingPunct="1">
              <a:lnSpc>
                <a:spcPct val="120000"/>
              </a:lnSpc>
              <a:spcBef>
                <a:spcPct val="0"/>
              </a:spcBef>
            </a:pPr>
            <a:r>
              <a:rPr lang="zh-CN" altLang="en-US" sz="1800" dirty="0">
                <a:solidFill>
                  <a:schemeClr val="tx1"/>
                </a:solidFill>
                <a:latin typeface="Times New Roman" panose="02020603050405020304" pitchFamily="18" charset="0"/>
                <a:ea typeface="宋体" panose="02010600030101010101" pitchFamily="2" charset="-122"/>
              </a:rPr>
              <a:t> </a:t>
            </a:r>
            <a:r>
              <a:rPr lang="en-US" altLang="zh-CN" sz="1800" i="1" dirty="0" err="1">
                <a:solidFill>
                  <a:schemeClr val="tx1"/>
                </a:solidFill>
                <a:latin typeface="Times New Roman" panose="02020603050405020304" pitchFamily="18" charset="0"/>
                <a:ea typeface="宋体" panose="02010600030101010101" pitchFamily="2" charset="-122"/>
              </a:rPr>
              <a:t>R</a:t>
            </a:r>
            <a:r>
              <a:rPr lang="en-US" altLang="zh-CN" sz="1800" i="1" baseline="-25000" dirty="0" err="1">
                <a:solidFill>
                  <a:schemeClr val="tx1"/>
                </a:solidFill>
                <a:latin typeface="Times New Roman" panose="02020603050405020304" pitchFamily="18" charset="0"/>
                <a:ea typeface="宋体" panose="02010600030101010101" pitchFamily="2" charset="-122"/>
              </a:rPr>
              <a:t>s</a:t>
            </a:r>
            <a:r>
              <a:rPr lang="en-US" altLang="zh-CN" sz="1800" dirty="0">
                <a:solidFill>
                  <a:schemeClr val="tx1"/>
                </a:solidFill>
                <a:latin typeface="Times New Roman" panose="02020603050405020304" pitchFamily="18" charset="0"/>
                <a:ea typeface="宋体" panose="02010600030101010101" pitchFamily="2" charset="-122"/>
              </a:rPr>
              <a:t>—</a:t>
            </a:r>
            <a:r>
              <a:rPr lang="zh-CN" altLang="en-US" sz="1800" dirty="0">
                <a:solidFill>
                  <a:schemeClr val="tx1"/>
                </a:solidFill>
                <a:latin typeface="Times New Roman" panose="02020603050405020304" pitchFamily="18" charset="0"/>
                <a:ea typeface="宋体" panose="02010600030101010101" pitchFamily="2" charset="-122"/>
              </a:rPr>
              <a:t>传感器泄漏电阻</a:t>
            </a:r>
            <a:endParaRPr lang="en-US" altLang="zh-CN" sz="1800" dirty="0">
              <a:solidFill>
                <a:schemeClr val="tx1"/>
              </a:solidFill>
              <a:latin typeface="Times New Roman" panose="02020603050405020304" pitchFamily="18" charset="0"/>
              <a:ea typeface="宋体" panose="02010600030101010101" pitchFamily="2" charset="-122"/>
            </a:endParaRPr>
          </a:p>
          <a:p>
            <a:pPr algn="l" eaLnBrk="1" hangingPunct="1">
              <a:lnSpc>
                <a:spcPct val="120000"/>
              </a:lnSpc>
              <a:spcBef>
                <a:spcPct val="0"/>
              </a:spcBef>
            </a:pPr>
            <a:r>
              <a:rPr lang="en-US" altLang="zh-CN" sz="1800" i="1" dirty="0">
                <a:solidFill>
                  <a:schemeClr val="tx1"/>
                </a:solidFill>
                <a:latin typeface="Times New Roman" panose="02020603050405020304" pitchFamily="18" charset="0"/>
                <a:ea typeface="宋体" panose="02010600030101010101" pitchFamily="2" charset="-122"/>
              </a:rPr>
              <a:t>C</a:t>
            </a:r>
            <a:r>
              <a:rPr lang="en-US" altLang="zh-CN" sz="1800" i="1" baseline="-25000" dirty="0">
                <a:solidFill>
                  <a:schemeClr val="tx1"/>
                </a:solidFill>
                <a:latin typeface="Times New Roman" panose="02020603050405020304" pitchFamily="18" charset="0"/>
                <a:ea typeface="宋体" panose="02010600030101010101" pitchFamily="2" charset="-122"/>
              </a:rPr>
              <a:t>c</a:t>
            </a:r>
            <a:r>
              <a:rPr lang="en-US" altLang="zh-CN" sz="1800" dirty="0">
                <a:solidFill>
                  <a:schemeClr val="tx1"/>
                </a:solidFill>
                <a:latin typeface="Times New Roman" panose="02020603050405020304" pitchFamily="18" charset="0"/>
                <a:ea typeface="宋体" panose="02010600030101010101" pitchFamily="2" charset="-122"/>
              </a:rPr>
              <a:t> —</a:t>
            </a:r>
            <a:r>
              <a:rPr lang="zh-CN" altLang="en-US" sz="1800" dirty="0">
                <a:solidFill>
                  <a:schemeClr val="tx1"/>
                </a:solidFill>
                <a:latin typeface="Times New Roman" panose="02020603050405020304" pitchFamily="18" charset="0"/>
                <a:ea typeface="宋体" panose="02010600030101010101" pitchFamily="2" charset="-122"/>
              </a:rPr>
              <a:t>电缆电容</a:t>
            </a:r>
            <a:endParaRPr lang="en-US" altLang="zh-CN" sz="1800" dirty="0">
              <a:solidFill>
                <a:schemeClr val="tx1"/>
              </a:solidFill>
              <a:latin typeface="Times New Roman" panose="02020603050405020304" pitchFamily="18" charset="0"/>
              <a:ea typeface="宋体" panose="02010600030101010101" pitchFamily="2" charset="-122"/>
            </a:endParaRPr>
          </a:p>
          <a:p>
            <a:pPr algn="l" eaLnBrk="1" hangingPunct="1">
              <a:lnSpc>
                <a:spcPct val="120000"/>
              </a:lnSpc>
              <a:spcBef>
                <a:spcPct val="0"/>
              </a:spcBef>
            </a:pPr>
            <a:r>
              <a:rPr lang="en-US" altLang="zh-CN" sz="1800" i="1" dirty="0">
                <a:solidFill>
                  <a:schemeClr val="tx1"/>
                </a:solidFill>
                <a:latin typeface="Times New Roman" panose="02020603050405020304" pitchFamily="18" charset="0"/>
                <a:ea typeface="宋体" panose="02010600030101010101" pitchFamily="2" charset="-122"/>
              </a:rPr>
              <a:t>R</a:t>
            </a:r>
            <a:r>
              <a:rPr lang="en-US" altLang="zh-CN" sz="1800" i="1" baseline="-25000" dirty="0">
                <a:solidFill>
                  <a:schemeClr val="tx1"/>
                </a:solidFill>
                <a:latin typeface="Times New Roman" panose="02020603050405020304" pitchFamily="18" charset="0"/>
                <a:ea typeface="宋体" panose="02010600030101010101" pitchFamily="2" charset="-122"/>
              </a:rPr>
              <a:t>i</a:t>
            </a:r>
            <a:r>
              <a:rPr lang="en-US" altLang="zh-CN" sz="1800" dirty="0">
                <a:solidFill>
                  <a:schemeClr val="tx1"/>
                </a:solidFill>
                <a:latin typeface="Times New Roman" panose="02020603050405020304" pitchFamily="18" charset="0"/>
                <a:ea typeface="宋体" panose="02010600030101010101" pitchFamily="2" charset="-122"/>
              </a:rPr>
              <a:t> —</a:t>
            </a:r>
            <a:r>
              <a:rPr lang="zh-CN" altLang="en-US" sz="1800" dirty="0">
                <a:solidFill>
                  <a:schemeClr val="tx1"/>
                </a:solidFill>
                <a:latin typeface="Times New Roman" panose="02020603050405020304" pitchFamily="18" charset="0"/>
                <a:ea typeface="宋体" panose="02010600030101010101" pitchFamily="2" charset="-122"/>
              </a:rPr>
              <a:t>运算放大器的输入电阻</a:t>
            </a:r>
            <a:endParaRPr lang="en-US" altLang="zh-CN" sz="1800" dirty="0">
              <a:solidFill>
                <a:schemeClr val="tx1"/>
              </a:solidFill>
              <a:latin typeface="Times New Roman" panose="02020603050405020304" pitchFamily="18" charset="0"/>
              <a:ea typeface="宋体" panose="02010600030101010101" pitchFamily="2" charset="-122"/>
            </a:endParaRPr>
          </a:p>
          <a:p>
            <a:pPr algn="l" eaLnBrk="1" hangingPunct="1">
              <a:lnSpc>
                <a:spcPct val="120000"/>
              </a:lnSpc>
              <a:spcBef>
                <a:spcPct val="0"/>
              </a:spcBef>
            </a:pPr>
            <a:r>
              <a:rPr lang="en-US" altLang="zh-CN" sz="1800" i="1" dirty="0">
                <a:solidFill>
                  <a:schemeClr val="tx1"/>
                </a:solidFill>
                <a:latin typeface="Times New Roman" panose="02020603050405020304" pitchFamily="18" charset="0"/>
                <a:ea typeface="宋体" panose="02010600030101010101" pitchFamily="2" charset="-122"/>
              </a:rPr>
              <a:t>C</a:t>
            </a:r>
            <a:r>
              <a:rPr lang="en-US" altLang="zh-CN" sz="1800" i="1" baseline="-25000" dirty="0">
                <a:solidFill>
                  <a:schemeClr val="tx1"/>
                </a:solidFill>
                <a:latin typeface="Times New Roman" panose="02020603050405020304" pitchFamily="18" charset="0"/>
                <a:ea typeface="宋体" panose="02010600030101010101" pitchFamily="2" charset="-122"/>
              </a:rPr>
              <a:t>i</a:t>
            </a:r>
            <a:r>
              <a:rPr lang="en-US" altLang="zh-CN" sz="1800" dirty="0">
                <a:solidFill>
                  <a:schemeClr val="tx1"/>
                </a:solidFill>
                <a:latin typeface="Times New Roman" panose="02020603050405020304" pitchFamily="18" charset="0"/>
                <a:ea typeface="宋体" panose="02010600030101010101" pitchFamily="2" charset="-122"/>
              </a:rPr>
              <a:t> —</a:t>
            </a:r>
            <a:r>
              <a:rPr lang="zh-CN" altLang="en-US" sz="1800" dirty="0">
                <a:solidFill>
                  <a:schemeClr val="tx1"/>
                </a:solidFill>
                <a:latin typeface="Times New Roman" panose="02020603050405020304" pitchFamily="18" charset="0"/>
                <a:ea typeface="宋体" panose="02010600030101010101" pitchFamily="2" charset="-122"/>
              </a:rPr>
              <a:t>运算放大器的输入电容</a:t>
            </a:r>
            <a:endParaRPr lang="en-US" altLang="zh-CN" sz="1800" dirty="0">
              <a:solidFill>
                <a:schemeClr val="tx1"/>
              </a:solidFill>
              <a:latin typeface="Times New Roman" panose="02020603050405020304" pitchFamily="18" charset="0"/>
              <a:ea typeface="宋体" panose="02010600030101010101" pitchFamily="2" charset="-122"/>
            </a:endParaRPr>
          </a:p>
          <a:p>
            <a:pPr algn="l" eaLnBrk="1" hangingPunct="1">
              <a:lnSpc>
                <a:spcPct val="120000"/>
              </a:lnSpc>
              <a:spcBef>
                <a:spcPct val="0"/>
              </a:spcBef>
            </a:pPr>
            <a:r>
              <a:rPr lang="en-US" altLang="zh-CN" sz="1800" i="1" dirty="0" err="1">
                <a:solidFill>
                  <a:schemeClr val="tx1"/>
                </a:solidFill>
                <a:latin typeface="Times New Roman" panose="02020603050405020304" pitchFamily="18" charset="0"/>
                <a:ea typeface="宋体" panose="02010600030101010101" pitchFamily="2" charset="-122"/>
              </a:rPr>
              <a:t>R</a:t>
            </a:r>
            <a:r>
              <a:rPr lang="en-US" altLang="zh-CN" sz="1800" i="1" baseline="-25000" dirty="0" err="1">
                <a:solidFill>
                  <a:schemeClr val="tx1"/>
                </a:solidFill>
                <a:latin typeface="Times New Roman" panose="02020603050405020304" pitchFamily="18" charset="0"/>
                <a:ea typeface="宋体" panose="02010600030101010101" pitchFamily="2" charset="-122"/>
              </a:rPr>
              <a:t>f</a:t>
            </a:r>
            <a:r>
              <a:rPr lang="en-US" altLang="zh-CN" sz="1800" i="1" baseline="-25000" dirty="0">
                <a:solidFill>
                  <a:schemeClr val="tx1"/>
                </a:solidFill>
                <a:latin typeface="Times New Roman" panose="02020603050405020304" pitchFamily="18" charset="0"/>
                <a:ea typeface="宋体" panose="02010600030101010101" pitchFamily="2" charset="-122"/>
              </a:rPr>
              <a:t> </a:t>
            </a:r>
            <a:r>
              <a:rPr lang="en-US" altLang="zh-CN" sz="1800" dirty="0">
                <a:solidFill>
                  <a:schemeClr val="tx1"/>
                </a:solidFill>
                <a:latin typeface="Times New Roman" panose="02020603050405020304" pitchFamily="18" charset="0"/>
                <a:ea typeface="宋体" panose="02010600030101010101" pitchFamily="2" charset="-122"/>
              </a:rPr>
              <a:t>—</a:t>
            </a:r>
            <a:r>
              <a:rPr lang="zh-CN" altLang="en-US" sz="1800" dirty="0">
                <a:solidFill>
                  <a:schemeClr val="tx1"/>
                </a:solidFill>
                <a:latin typeface="Times New Roman" panose="02020603050405020304" pitchFamily="18" charset="0"/>
                <a:ea typeface="宋体" panose="02010600030101010101" pitchFamily="2" charset="-122"/>
              </a:rPr>
              <a:t>电荷泄放电阻</a:t>
            </a:r>
            <a:endParaRPr lang="en-US" altLang="zh-CN" sz="1800" dirty="0">
              <a:solidFill>
                <a:schemeClr val="tx1"/>
              </a:solidFill>
              <a:latin typeface="Times New Roman" panose="02020603050405020304" pitchFamily="18" charset="0"/>
              <a:ea typeface="宋体" panose="02010600030101010101" pitchFamily="2" charset="-122"/>
            </a:endParaRPr>
          </a:p>
          <a:p>
            <a:pPr algn="l" eaLnBrk="1" hangingPunct="1">
              <a:lnSpc>
                <a:spcPct val="120000"/>
              </a:lnSpc>
              <a:spcBef>
                <a:spcPct val="0"/>
              </a:spcBef>
            </a:pPr>
            <a:r>
              <a:rPr lang="en-US" altLang="zh-CN" sz="1800" i="1" dirty="0" err="1">
                <a:solidFill>
                  <a:schemeClr val="tx1"/>
                </a:solidFill>
                <a:latin typeface="Times New Roman" panose="02020603050405020304" pitchFamily="18" charset="0"/>
                <a:ea typeface="宋体" panose="02010600030101010101" pitchFamily="2" charset="-122"/>
              </a:rPr>
              <a:t>C</a:t>
            </a:r>
            <a:r>
              <a:rPr lang="en-US" altLang="zh-CN" sz="1800" i="1" baseline="-25000" dirty="0" err="1">
                <a:solidFill>
                  <a:schemeClr val="tx1"/>
                </a:solidFill>
                <a:latin typeface="Times New Roman" panose="02020603050405020304" pitchFamily="18" charset="0"/>
                <a:ea typeface="宋体" panose="02010600030101010101" pitchFamily="2" charset="-122"/>
              </a:rPr>
              <a:t>f</a:t>
            </a:r>
            <a:r>
              <a:rPr lang="en-US" altLang="zh-CN" sz="1800" dirty="0">
                <a:solidFill>
                  <a:schemeClr val="tx1"/>
                </a:solidFill>
                <a:latin typeface="Times New Roman" panose="02020603050405020304" pitchFamily="18" charset="0"/>
                <a:ea typeface="宋体" panose="02010600030101010101" pitchFamily="2" charset="-122"/>
              </a:rPr>
              <a:t>—</a:t>
            </a:r>
            <a:r>
              <a:rPr lang="zh-CN" altLang="en-US" sz="1800" dirty="0">
                <a:solidFill>
                  <a:schemeClr val="tx1"/>
                </a:solidFill>
                <a:latin typeface="Times New Roman" panose="02020603050405020304" pitchFamily="18" charset="0"/>
                <a:ea typeface="宋体" panose="02010600030101010101" pitchFamily="2" charset="-122"/>
              </a:rPr>
              <a:t>反馈电容</a:t>
            </a:r>
          </a:p>
        </p:txBody>
      </p:sp>
      <p:pic>
        <p:nvPicPr>
          <p:cNvPr id="71" name="图片 70"/>
          <p:cNvPicPr>
            <a:picLocks noChangeAspect="1"/>
          </p:cNvPicPr>
          <p:nvPr/>
        </p:nvPicPr>
        <p:blipFill rotWithShape="1">
          <a:blip r:embed="rId2"/>
          <a:srcRect l="37113"/>
          <a:stretch/>
        </p:blipFill>
        <p:spPr>
          <a:xfrm>
            <a:off x="6198815" y="777696"/>
            <a:ext cx="4583486" cy="3165094"/>
          </a:xfrm>
          <a:prstGeom prst="rect">
            <a:avLst/>
          </a:prstGeom>
        </p:spPr>
      </p:pic>
      <p:sp>
        <p:nvSpPr>
          <p:cNvPr id="3" name="标题 2">
            <a:extLst>
              <a:ext uri="{FF2B5EF4-FFF2-40B4-BE49-F238E27FC236}">
                <a16:creationId xmlns:a16="http://schemas.microsoft.com/office/drawing/2014/main" id="{BB146CC4-06D1-4CE0-8153-6B2B067AEC55}"/>
              </a:ext>
            </a:extLst>
          </p:cNvPr>
          <p:cNvSpPr>
            <a:spLocks noGrp="1"/>
          </p:cNvSpPr>
          <p:nvPr>
            <p:ph type="title"/>
          </p:nvPr>
        </p:nvSpPr>
        <p:spPr>
          <a:xfrm>
            <a:off x="838200" y="482481"/>
            <a:ext cx="10515600" cy="590429"/>
          </a:xfrm>
        </p:spPr>
        <p:txBody>
          <a:bodyPr>
            <a:normAutofit/>
          </a:bodyPr>
          <a:lstStyle/>
          <a:p>
            <a:r>
              <a:rPr lang="en-US" altLang="zh-CN" sz="3200" dirty="0">
                <a:latin typeface="微软雅黑" panose="020B0503020204020204" pitchFamily="34" charset="-122"/>
                <a:ea typeface="微软雅黑" panose="020B0503020204020204" pitchFamily="34" charset="-122"/>
              </a:rPr>
              <a:t>3.5.1</a:t>
            </a:r>
            <a:r>
              <a:rPr lang="zh-CN" altLang="en-US" sz="3200" dirty="0">
                <a:latin typeface="微软雅黑" panose="020B0503020204020204" pitchFamily="34" charset="-122"/>
                <a:ea typeface="微软雅黑" panose="020B0503020204020204" pitchFamily="34" charset="-122"/>
              </a:rPr>
              <a:t>基本原理</a:t>
            </a:r>
            <a:endParaRPr lang="zh-CN" altLang="en-US"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0DB58F5A-FA91-4C3A-8001-C9A8DB68E9D0}"/>
                  </a:ext>
                </a:extLst>
              </p:cNvPr>
              <p:cNvSpPr txBox="1"/>
              <p:nvPr/>
            </p:nvSpPr>
            <p:spPr>
              <a:xfrm>
                <a:off x="428625" y="4688166"/>
                <a:ext cx="7467600" cy="10567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𝑈</m:t>
                              </m:r>
                            </m:e>
                          </m:acc>
                        </m:e>
                        <m:sub>
                          <m:r>
                            <a:rPr lang="zh-CN" altLang="en-US" i="1">
                              <a:latin typeface="Cambria Math" panose="02040503050406030204" pitchFamily="18" charset="0"/>
                            </a:rPr>
                            <m:t>𝑜</m:t>
                          </m:r>
                        </m:sub>
                      </m:sSub>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𝑗</m:t>
                          </m:r>
                          <m:r>
                            <a:rPr lang="zh-CN" altLang="en-US" i="1">
                              <a:latin typeface="Cambria Math" panose="02040503050406030204" pitchFamily="18" charset="0"/>
                            </a:rPr>
                            <m:t>𝜔</m:t>
                          </m:r>
                          <m:r>
                            <a:rPr lang="zh-CN" altLang="en-US" i="1">
                              <a:latin typeface="Cambria Math" panose="02040503050406030204" pitchFamily="18" charset="0"/>
                            </a:rPr>
                            <m:t>𝐾</m:t>
                          </m:r>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𝑄</m:t>
                              </m:r>
                            </m:e>
                          </m:acc>
                        </m:num>
                        <m:den>
                          <m:d>
                            <m:dPr>
                              <m:begChr m:val="["/>
                              <m:endChr m:val=""/>
                              <m:ctrlPr>
                                <a:rPr lang="zh-CN" altLang="en-US" i="1">
                                  <a:latin typeface="Cambria Math" panose="02040503050406030204" pitchFamily="18" charset="0"/>
                                </a:rPr>
                              </m:ctrlPr>
                            </m:dPr>
                            <m:e>
                              <m:d>
                                <m:dPr>
                                  <m:endChr m:val=""/>
                                  <m:ctrlPr>
                                    <a:rPr lang="zh-CN" altLang="en-US" i="1">
                                      <a:latin typeface="Cambria Math" panose="02040503050406030204" pitchFamily="18" charset="0"/>
                                    </a:rPr>
                                  </m:ctrlPr>
                                </m:dPr>
                                <m:e>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d>
                                        <m:dPr>
                                          <m:beg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𝑠</m:t>
                                              </m:r>
                                            </m:sub>
                                          </m:sSub>
                                        </m:e>
                                      </m:d>
                                      <m:r>
                                        <a:rPr lang="zh-CN" altLang="en-US" i="0">
                                          <a:latin typeface="Cambria Math" panose="02040503050406030204" pitchFamily="18" charset="0"/>
                                        </a:rPr>
                                        <m:t>+</m:t>
                                      </m:r>
                                      <m:d>
                                        <m:dPr>
                                          <m:endChr m:val=""/>
                                          <m:ctrlPr>
                                            <a:rPr lang="zh-CN" altLang="en-US" i="1">
                                              <a:latin typeface="Cambria Math" panose="02040503050406030204" pitchFamily="18" charset="0"/>
                                            </a:rPr>
                                          </m:ctrlPr>
                                        </m:dPr>
                                        <m:e>
                                          <m:f>
                                            <m:fPr>
                                              <m:type m:val="lin"/>
                                              <m:ctrlPr>
                                                <a:rPr lang="zh-CN" altLang="en-US" i="1">
                                                  <a:latin typeface="Cambria Math" panose="02040503050406030204" pitchFamily="18" charset="0"/>
                                                </a:rPr>
                                              </m:ctrlPr>
                                            </m:fPr>
                                            <m:num>
                                              <m:r>
                                                <a:rPr lang="zh-CN" altLang="en-US" i="0">
                                                  <a:latin typeface="Cambria Math" panose="02040503050406030204" pitchFamily="18" charset="0"/>
                                                </a:rPr>
                                                <m:t>1</m:t>
                                              </m:r>
                                            </m:num>
                                            <m:den>
                                              <m:d>
                                                <m:dPr>
                                                  <m:beg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𝑖</m:t>
                                                      </m:r>
                                                    </m:sub>
                                                  </m:sSub>
                                                </m:e>
                                              </m:d>
                                              <m:r>
                                                <a:rPr lang="zh-CN" altLang="en-US" i="0">
                                                  <a:latin typeface="Cambria Math" panose="02040503050406030204" pitchFamily="18" charset="0"/>
                                                </a:rPr>
                                                <m:t>+</m:t>
                                              </m:r>
                                              <m:d>
                                                <m:dPr>
                                                  <m:endChr m:val=""/>
                                                  <m:ctrlPr>
                                                    <a:rPr lang="zh-CN" altLang="en-US" i="1">
                                                      <a:latin typeface="Cambria Math" panose="02040503050406030204" pitchFamily="18" charset="0"/>
                                                    </a:rPr>
                                                  </m:ctrlPr>
                                                </m:dPr>
                                                <m:e>
                                                  <m:f>
                                                    <m:fPr>
                                                      <m:type m:val="lin"/>
                                                      <m:ctrlPr>
                                                        <a:rPr lang="zh-CN" altLang="en-US" i="1">
                                                          <a:latin typeface="Cambria Math" panose="02040503050406030204" pitchFamily="18" charset="0"/>
                                                        </a:rPr>
                                                      </m:ctrlPr>
                                                    </m:fPr>
                                                    <m:num>
                                                      <m:d>
                                                        <m:dPr>
                                                          <m:begChr m:val=""/>
                                                          <m:ctrlPr>
                                                            <a:rPr lang="zh-CN" altLang="en-US" i="1">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𝐾</m:t>
                                                          </m:r>
                                                        </m:e>
                                                      </m:d>
                                                    </m:num>
                                                    <m:den>
                                                      <m:d>
                                                        <m:dPr>
                                                          <m:begChr m:val=""/>
                                                          <m:endChr m:val="]"/>
                                                          <m:ctrlPr>
                                                            <a:rPr lang="zh-CN" altLang="en-US" i="1">
                                                              <a:latin typeface="Cambria Math" panose="02040503050406030204" pitchFamily="18" charset="0"/>
                                                            </a:rPr>
                                                          </m:ctrlPr>
                                                        </m:dPr>
                                                        <m:e>
                                                          <m:r>
                                                            <a:rPr lang="zh-CN" altLang="en-US" i="1">
                                                              <a:latin typeface="Cambria Math" panose="02040503050406030204" pitchFamily="18" charset="0"/>
                                                            </a:rPr>
                                                            <m:t>𝑅</m:t>
                                                          </m:r>
                                                        </m:e>
                                                      </m:d>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1">
                                                          <a:latin typeface="Cambria Math" panose="02040503050406030204" pitchFamily="18" charset="0"/>
                                                        </a:rPr>
                                                        <m:t>𝜔</m:t>
                                                      </m:r>
                                                      <m:d>
                                                        <m:dPr>
                                                          <m:begChr m:val="["/>
                                                          <m:end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𝑠</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𝑐</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𝑖</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𝐾</m:t>
                                                              </m:r>
                                                            </m:e>
                                                          </m:d>
                                                          <m:r>
                                                            <a:rPr lang="zh-CN" altLang="en-US" i="1">
                                                              <a:latin typeface="Cambria Math" panose="02040503050406030204" pitchFamily="18" charset="0"/>
                                                            </a:rPr>
                                                            <m:t>𝐶</m:t>
                                                          </m:r>
                                                        </m:e>
                                                      </m:d>
                                                    </m:den>
                                                  </m:f>
                                                </m:e>
                                              </m:d>
                                            </m:den>
                                          </m:f>
                                        </m:e>
                                      </m:d>
                                    </m:den>
                                  </m:f>
                                </m:e>
                              </m:d>
                            </m:e>
                          </m:d>
                        </m:den>
                      </m:f>
                    </m:oMath>
                  </m:oMathPara>
                </a14:m>
                <a:endParaRPr lang="zh-CN" altLang="en-US" dirty="0"/>
              </a:p>
            </p:txBody>
          </p:sp>
        </mc:Choice>
        <mc:Fallback xmlns="">
          <p:sp>
            <p:nvSpPr>
              <p:cNvPr id="11" name="文本框 10">
                <a:extLst>
                  <a:ext uri="{FF2B5EF4-FFF2-40B4-BE49-F238E27FC236}">
                    <a16:creationId xmlns:a16="http://schemas.microsoft.com/office/drawing/2014/main" id="{0DB58F5A-FA91-4C3A-8001-C9A8DB68E9D0}"/>
                  </a:ext>
                </a:extLst>
              </p:cNvPr>
              <p:cNvSpPr txBox="1">
                <a:spLocks noRot="1" noChangeAspect="1" noMove="1" noResize="1" noEditPoints="1" noAdjustHandles="1" noChangeArrowheads="1" noChangeShapeType="1" noTextEdit="1"/>
              </p:cNvSpPr>
              <p:nvPr/>
            </p:nvSpPr>
            <p:spPr>
              <a:xfrm>
                <a:off x="428625" y="4688166"/>
                <a:ext cx="7467600" cy="1056764"/>
              </a:xfrm>
              <a:prstGeom prst="rect">
                <a:avLst/>
              </a:prstGeom>
              <a:blipFill>
                <a:blip r:embed="rId3"/>
                <a:stretch>
                  <a:fillRect/>
                </a:stretch>
              </a:blipFill>
            </p:spPr>
            <p:txBody>
              <a:bodyPr/>
              <a:lstStyle/>
              <a:p>
                <a:r>
                  <a:rPr lang="zh-CN" altLang="en-US">
                    <a:noFill/>
                  </a:rPr>
                  <a:t> </a:t>
                </a:r>
              </a:p>
            </p:txBody>
          </p:sp>
        </mc:Fallback>
      </mc:AlternateContent>
      <p:sp>
        <p:nvSpPr>
          <p:cNvPr id="6" name="箭头: 右 5">
            <a:extLst>
              <a:ext uri="{FF2B5EF4-FFF2-40B4-BE49-F238E27FC236}">
                <a16:creationId xmlns:a16="http://schemas.microsoft.com/office/drawing/2014/main" id="{F56B8542-791A-4677-A3B7-162DCC0A372D}"/>
              </a:ext>
            </a:extLst>
          </p:cNvPr>
          <p:cNvSpPr/>
          <p:nvPr/>
        </p:nvSpPr>
        <p:spPr>
          <a:xfrm>
            <a:off x="8239125" y="5124233"/>
            <a:ext cx="638175" cy="2383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51BAA40-5057-493E-8EC2-D51CE5BEED4C}"/>
                  </a:ext>
                </a:extLst>
              </p:cNvPr>
              <p:cNvSpPr txBox="1"/>
              <p:nvPr/>
            </p:nvSpPr>
            <p:spPr>
              <a:xfrm>
                <a:off x="8490558" y="4862541"/>
                <a:ext cx="3419475" cy="7080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𝑈</m:t>
                              </m:r>
                            </m:e>
                          </m:acc>
                        </m:e>
                        <m:sub>
                          <m:r>
                            <a:rPr lang="zh-CN" altLang="en-US" i="1">
                              <a:latin typeface="Cambria Math" panose="02040503050406030204" pitchFamily="18" charset="0"/>
                            </a:rPr>
                            <m:t>𝑜</m:t>
                          </m:r>
                        </m:sub>
                      </m:sSub>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𝑗</m:t>
                          </m:r>
                          <m:r>
                            <a:rPr lang="zh-CN" altLang="en-US" i="1">
                              <a:latin typeface="Cambria Math" panose="02040503050406030204" pitchFamily="18" charset="0"/>
                            </a:rPr>
                            <m:t>𝜔</m:t>
                          </m:r>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𝑄</m:t>
                              </m:r>
                            </m:e>
                          </m:acc>
                          <m:r>
                            <a:rPr lang="zh-CN" altLang="en-US" i="1">
                              <a:latin typeface="Cambria Math" panose="02040503050406030204" pitchFamily="18" charset="0"/>
                            </a:rPr>
                            <m:t>𝑅</m:t>
                          </m:r>
                        </m:num>
                        <m:den>
                          <m:r>
                            <a:rPr lang="zh-CN" altLang="en-US" i="0">
                              <a:latin typeface="Cambria Math" panose="02040503050406030204" pitchFamily="18" charset="0"/>
                            </a:rPr>
                            <m:t>1+</m:t>
                          </m:r>
                          <m:r>
                            <a:rPr lang="zh-CN" altLang="en-US" i="1">
                              <a:latin typeface="Cambria Math" panose="02040503050406030204" pitchFamily="18" charset="0"/>
                            </a:rPr>
                            <m:t>𝑗</m:t>
                          </m:r>
                          <m:r>
                            <a:rPr lang="zh-CN" altLang="en-US" i="1">
                              <a:latin typeface="Cambria Math" panose="02040503050406030204" pitchFamily="18" charset="0"/>
                            </a:rPr>
                            <m:t>𝜔</m:t>
                          </m:r>
                          <m:r>
                            <a:rPr lang="zh-CN" altLang="en-US" i="1">
                              <a:latin typeface="Cambria Math" panose="02040503050406030204" pitchFamily="18" charset="0"/>
                            </a:rPr>
                            <m:t>𝑅𝐶</m:t>
                          </m:r>
                        </m:den>
                      </m:f>
                    </m:oMath>
                  </m:oMathPara>
                </a14:m>
                <a:endParaRPr lang="zh-CN" altLang="en-US" dirty="0"/>
              </a:p>
            </p:txBody>
          </p:sp>
        </mc:Choice>
        <mc:Fallback xmlns="">
          <p:sp>
            <p:nvSpPr>
              <p:cNvPr id="16" name="文本框 15">
                <a:extLst>
                  <a:ext uri="{FF2B5EF4-FFF2-40B4-BE49-F238E27FC236}">
                    <a16:creationId xmlns:a16="http://schemas.microsoft.com/office/drawing/2014/main" id="{E51BAA40-5057-493E-8EC2-D51CE5BEED4C}"/>
                  </a:ext>
                </a:extLst>
              </p:cNvPr>
              <p:cNvSpPr txBox="1">
                <a:spLocks noRot="1" noChangeAspect="1" noMove="1" noResize="1" noEditPoints="1" noAdjustHandles="1" noChangeArrowheads="1" noChangeShapeType="1" noTextEdit="1"/>
              </p:cNvSpPr>
              <p:nvPr/>
            </p:nvSpPr>
            <p:spPr>
              <a:xfrm>
                <a:off x="8490558" y="4862541"/>
                <a:ext cx="3419475" cy="708014"/>
              </a:xfrm>
              <a:prstGeom prst="rect">
                <a:avLst/>
              </a:prstGeom>
              <a:blipFill>
                <a:blip r:embed="rId4"/>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0809AB1A-EC98-43DE-B2C3-310FAE67F13E}"/>
              </a:ext>
            </a:extLst>
          </p:cNvPr>
          <p:cNvSpPr txBox="1"/>
          <p:nvPr/>
        </p:nvSpPr>
        <p:spPr>
          <a:xfrm>
            <a:off x="7984331" y="4716198"/>
            <a:ext cx="1397794" cy="400110"/>
          </a:xfrm>
          <a:prstGeom prst="rect">
            <a:avLst/>
          </a:prstGeom>
          <a:noFill/>
        </p:spPr>
        <p:txBody>
          <a:bodyPr wrap="square">
            <a:spAutoFit/>
          </a:bodyPr>
          <a:lstStyle/>
          <a:p>
            <a:r>
              <a:rPr lang="en-US" altLang="zh-CN" sz="2000" b="1" i="1" kern="100" dirty="0">
                <a:effectLst/>
                <a:latin typeface="Times New Roman" panose="02020603050405020304" pitchFamily="18" charset="0"/>
                <a:ea typeface="宋体" panose="02010600030101010101" pitchFamily="2" charset="-122"/>
              </a:rPr>
              <a:t>K</a:t>
            </a:r>
            <a:r>
              <a:rPr lang="zh-CN" altLang="zh-CN" sz="2000" b="1" kern="100" dirty="0">
                <a:effectLst/>
                <a:latin typeface="Times New Roman" panose="02020603050405020304" pitchFamily="18" charset="0"/>
                <a:ea typeface="宋体" panose="02010600030101010101" pitchFamily="2" charset="-122"/>
                <a:cs typeface="宋体" panose="02010600030101010101" pitchFamily="2" charset="-122"/>
              </a:rPr>
              <a:t>足够大</a:t>
            </a:r>
            <a:endParaRPr lang="zh-CN" altLang="en-US" sz="2000" b="1" dirty="0"/>
          </a:p>
        </p:txBody>
      </p:sp>
    </p:spTree>
    <p:extLst>
      <p:ext uri="{BB962C8B-B14F-4D97-AF65-F5344CB8AC3E}">
        <p14:creationId xmlns:p14="http://schemas.microsoft.com/office/powerpoint/2010/main" val="3381823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82481"/>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3.1.1 </a:t>
            </a:r>
            <a:r>
              <a:rPr lang="zh-CN" altLang="en-US" dirty="0">
                <a:latin typeface="微软雅黑" panose="020B0503020204020204" pitchFamily="34" charset="-122"/>
                <a:ea typeface="微软雅黑" panose="020B0503020204020204" pitchFamily="34" charset="-122"/>
              </a:rPr>
              <a:t>反相放大电路</a:t>
            </a:r>
          </a:p>
        </p:txBody>
      </p:sp>
      <p:sp>
        <p:nvSpPr>
          <p:cNvPr id="48131" name="Rectangle 3"/>
          <p:cNvSpPr>
            <a:spLocks noGrp="1" noChangeArrowheads="1"/>
          </p:cNvSpPr>
          <p:nvPr>
            <p:ph idx="4294967295"/>
          </p:nvPr>
        </p:nvSpPr>
        <p:spPr>
          <a:xfrm>
            <a:off x="838200" y="1165225"/>
            <a:ext cx="6552741" cy="5011739"/>
          </a:xfrm>
        </p:spPr>
        <p:txBody>
          <a:bodyPr>
            <a:normAutofit/>
          </a:bodyPr>
          <a:lstStyle/>
          <a:p>
            <a:r>
              <a:rPr lang="zh-CN" altLang="en-US" dirty="0">
                <a:latin typeface="微软雅黑" panose="020B0503020204020204" pitchFamily="34" charset="-122"/>
                <a:ea typeface="微软雅黑" panose="020B0503020204020204" pitchFamily="34" charset="-122"/>
              </a:rPr>
              <a:t>反相放大电路的基本形式</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反相放大电路的优点是性能稳定，因为运算放大器共模输入电压为零，故不存在共模噪声，缺点是输入阻抗比较低，但一般能够满足大多数场合的要求</a:t>
            </a:r>
          </a:p>
          <a:p>
            <a:pPr eaLnBrk="1" hangingPunct="1"/>
            <a:endParaRPr lang="en-US" altLang="zh-CN" sz="2400" dirty="0">
              <a:latin typeface="微软雅黑" panose="020B0503020204020204" pitchFamily="34" charset="-122"/>
              <a:ea typeface="微软雅黑" panose="020B0503020204020204" pitchFamily="34" charset="-122"/>
            </a:endParaRPr>
          </a:p>
        </p:txBody>
      </p:sp>
      <p:graphicFrame>
        <p:nvGraphicFramePr>
          <p:cNvPr id="48133" name="Object 87"/>
          <p:cNvGraphicFramePr>
            <a:graphicFrameLocks noChangeAspect="1"/>
          </p:cNvGraphicFramePr>
          <p:nvPr>
            <p:extLst>
              <p:ext uri="{D42A27DB-BD31-4B8C-83A1-F6EECF244321}">
                <p14:modId xmlns:p14="http://schemas.microsoft.com/office/powerpoint/2010/main" val="2137613608"/>
              </p:ext>
            </p:extLst>
          </p:nvPr>
        </p:nvGraphicFramePr>
        <p:xfrm>
          <a:off x="2771546" y="1928813"/>
          <a:ext cx="1295400" cy="831850"/>
        </p:xfrm>
        <a:graphic>
          <a:graphicData uri="http://schemas.openxmlformats.org/presentationml/2006/ole">
            <mc:AlternateContent xmlns:mc="http://schemas.openxmlformats.org/markup-compatibility/2006">
              <mc:Choice xmlns:v="urn:schemas-microsoft-com:vml" Requires="v">
                <p:oleObj spid="_x0000_s1066" name="Equation" r:id="rId3" imgW="672808" imgH="431613" progId="Equation.DSMT4">
                  <p:embed/>
                </p:oleObj>
              </mc:Choice>
              <mc:Fallback>
                <p:oleObj name="Equation" r:id="rId3" imgW="672808" imgH="431613" progId="Equation.DSMT4">
                  <p:embed/>
                  <p:pic>
                    <p:nvPicPr>
                      <p:cNvPr id="48133" name="Object 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546" y="1928813"/>
                        <a:ext cx="12954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5" name="Object 7"/>
          <p:cNvGraphicFramePr>
            <a:graphicFrameLocks noChangeAspect="1"/>
          </p:cNvGraphicFramePr>
          <p:nvPr>
            <p:extLst>
              <p:ext uri="{D42A27DB-BD31-4B8C-83A1-F6EECF244321}">
                <p14:modId xmlns:p14="http://schemas.microsoft.com/office/powerpoint/2010/main" val="3471575089"/>
              </p:ext>
            </p:extLst>
          </p:nvPr>
        </p:nvGraphicFramePr>
        <p:xfrm>
          <a:off x="7643124" y="1611073"/>
          <a:ext cx="3362325" cy="2749550"/>
        </p:xfrm>
        <a:graphic>
          <a:graphicData uri="http://schemas.openxmlformats.org/presentationml/2006/ole">
            <mc:AlternateContent xmlns:mc="http://schemas.openxmlformats.org/markup-compatibility/2006">
              <mc:Choice xmlns:v="urn:schemas-microsoft-com:vml" Requires="v">
                <p:oleObj spid="_x0000_s1067" name="Visio" r:id="rId5" imgW="2032254" imgH="1620012" progId="Visio.Drawing.11">
                  <p:embed/>
                </p:oleObj>
              </mc:Choice>
              <mc:Fallback>
                <p:oleObj name="Visio" r:id="rId5" imgW="2032254" imgH="1620012" progId="Visio.Drawing.11">
                  <p:embed/>
                  <p:pic>
                    <p:nvPicPr>
                      <p:cNvPr id="48135"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3124" y="1611073"/>
                        <a:ext cx="3362325" cy="2749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4613104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7D279-350A-4019-84B2-88B6A992DC41}"/>
              </a:ext>
            </a:extLst>
          </p:cNvPr>
          <p:cNvSpPr>
            <a:spLocks noGrp="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3.5.2</a:t>
            </a:r>
            <a:r>
              <a:rPr lang="zh-CN" altLang="en-US" dirty="0">
                <a:latin typeface="微软雅黑" panose="020B0503020204020204" pitchFamily="34" charset="-122"/>
                <a:ea typeface="微软雅黑" panose="020B0503020204020204" pitchFamily="34" charset="-122"/>
              </a:rPr>
              <a:t>电荷放大电路的特性</a:t>
            </a:r>
          </a:p>
        </p:txBody>
      </p:sp>
      <p:sp>
        <p:nvSpPr>
          <p:cNvPr id="3" name="内容占位符 2">
            <a:extLst>
              <a:ext uri="{FF2B5EF4-FFF2-40B4-BE49-F238E27FC236}">
                <a16:creationId xmlns:a16="http://schemas.microsoft.com/office/drawing/2014/main" id="{23E4D411-32CA-4460-890F-339B69501754}"/>
              </a:ext>
            </a:extLst>
          </p:cNvPr>
          <p:cNvSpPr>
            <a:spLocks noGrp="1"/>
          </p:cNvSpPr>
          <p:nvPr>
            <p:ph idx="4294967295"/>
          </p:nvPr>
        </p:nvSpPr>
        <p:spPr>
          <a:xfrm>
            <a:off x="838200" y="1165225"/>
            <a:ext cx="10515600" cy="5011739"/>
          </a:xfrm>
        </p:spPr>
        <p:txBody>
          <a:bodyPr>
            <a:normAutofit fontScale="92500" lnSpcReduction="10000"/>
          </a:bodyPr>
          <a:lstStyle/>
          <a:p>
            <a:r>
              <a:rPr lang="zh-CN" altLang="en-US" dirty="0">
                <a:latin typeface="微软雅黑" panose="020B0503020204020204" pitchFamily="34" charset="-122"/>
                <a:ea typeface="微软雅黑" panose="020B0503020204020204" pitchFamily="34" charset="-122"/>
              </a:rPr>
              <a:t>开环电压增益的影响当</a:t>
            </a:r>
            <a:r>
              <a:rPr lang="en-US" altLang="zh-CN" dirty="0">
                <a:latin typeface="微软雅黑" panose="020B0503020204020204" pitchFamily="34" charset="-122"/>
                <a:ea typeface="微软雅黑" panose="020B0503020204020204" pitchFamily="34" charset="-122"/>
              </a:rPr>
              <a:t>Ci</a:t>
            </a:r>
            <a:r>
              <a:rPr lang="zh-CN" altLang="en-US" dirty="0">
                <a:latin typeface="微软雅黑" panose="020B0503020204020204" pitchFamily="34" charset="-122"/>
                <a:ea typeface="微软雅黑" panose="020B0503020204020204" pitchFamily="34" charset="-122"/>
              </a:rPr>
              <a:t>可忽略，且工作角频率</a:t>
            </a:r>
            <a:r>
              <a:rPr lang="en-US" altLang="zh-CN" dirty="0">
                <a:latin typeface="微软雅黑" panose="020B0503020204020204" pitchFamily="34" charset="-122"/>
                <a:ea typeface="微软雅黑" panose="020B0503020204020204" pitchFamily="34" charset="-122"/>
              </a:rPr>
              <a:t>ω</a:t>
            </a:r>
            <a:r>
              <a:rPr lang="zh-CN" altLang="en-US" dirty="0">
                <a:latin typeface="微软雅黑" panose="020B0503020204020204" pitchFamily="34" charset="-122"/>
                <a:ea typeface="微软雅黑" panose="020B0503020204020204" pitchFamily="34" charset="-122"/>
              </a:rPr>
              <a:t>较高时，实际电荷放大电路的相对运算误差</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频率特性</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输入信号频率趋于无穷大时</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下限截止频率</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噪声及漂移运算放大器的噪声因输入电缆电容的增大和反馈电容的减小而在输出端引起较大的噪声电压。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9D5B10E-4870-40A4-B852-1845DAF079D6}"/>
                  </a:ext>
                </a:extLst>
              </p:cNvPr>
              <p:cNvSpPr txBox="1"/>
              <p:nvPr/>
            </p:nvSpPr>
            <p:spPr>
              <a:xfrm>
                <a:off x="3028950" y="2190135"/>
                <a:ext cx="8039100" cy="12388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𝛿</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i="1">
                                  <a:latin typeface="Cambria Math" panose="02040503050406030204" pitchFamily="18" charset="0"/>
                                </a:rPr>
                                <m:t>𝑄</m:t>
                              </m:r>
                            </m:num>
                            <m:den>
                              <m:r>
                                <a:rPr lang="zh-CN" altLang="en-US" i="1">
                                  <a:latin typeface="Cambria Math" panose="02040503050406030204" pitchFamily="18" charset="0"/>
                                </a:rPr>
                                <m:t>𝐶</m:t>
                              </m:r>
                              <m:r>
                                <a:rPr lang="zh-CN" altLang="en-US" i="0">
                                  <a:latin typeface="Cambria Math" panose="02040503050406030204" pitchFamily="18" charset="0"/>
                                </a:rPr>
                                <m:t>−</m:t>
                              </m:r>
                              <m:d>
                                <m:dPr>
                                  <m:begChr m:val="{"/>
                                  <m:endChr m:val="}"/>
                                  <m:ctrlPr>
                                    <a:rPr lang="zh-CN" altLang="en-US" i="1">
                                      <a:solidFill>
                                        <a:srgbClr val="836967"/>
                                      </a:solidFill>
                                      <a:latin typeface="Cambria Math" panose="02040503050406030204" pitchFamily="18" charset="0"/>
                                    </a:rPr>
                                  </m:ctrlPr>
                                </m:dPr>
                                <m:e>
                                  <m:f>
                                    <m:fPr>
                                      <m:type m:val="lin"/>
                                      <m:ctrlPr>
                                        <a:rPr lang="zh-CN" altLang="en-US" i="1">
                                          <a:latin typeface="Cambria Math" panose="02040503050406030204" pitchFamily="18" charset="0"/>
                                        </a:rPr>
                                      </m:ctrlPr>
                                    </m:fPr>
                                    <m:num>
                                      <m:r>
                                        <a:rPr lang="zh-CN" altLang="en-US" i="0">
                                          <a:latin typeface="Cambria Math" panose="02040503050406030204" pitchFamily="18" charset="0"/>
                                        </a:rPr>
                                        <m:t>−</m:t>
                                      </m:r>
                                      <m:r>
                                        <a:rPr lang="zh-CN" altLang="en-US" i="1">
                                          <a:latin typeface="Cambria Math" panose="02040503050406030204" pitchFamily="18" charset="0"/>
                                        </a:rPr>
                                        <m:t>𝑄𝐾</m:t>
                                      </m:r>
                                    </m:num>
                                    <m:den>
                                      <m:d>
                                        <m:dPr>
                                          <m:begChr m:val="["/>
                                          <m:endChr m:val="]"/>
                                          <m:ctrlPr>
                                            <a:rPr lang="zh-CN" altLang="en-US" i="1">
                                              <a:solidFill>
                                                <a:srgbClr val="836967"/>
                                              </a:solidFill>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func>
                                                <m:funcPr>
                                                  <m:ctrlPr>
                                                    <a:rPr lang="zh-CN" altLang="en-US" i="1">
                                                      <a:latin typeface="Cambria Math" panose="02040503050406030204" pitchFamily="18" charset="0"/>
                                                    </a:rPr>
                                                  </m:ctrlPr>
                                                </m:funcPr>
                                                <m:fName>
                                                  <m:r>
                                                    <a:rPr lang="zh-CN" altLang="en-US" i="1">
                                                      <a:latin typeface="Cambria Math" panose="02040503050406030204" pitchFamily="18" charset="0"/>
                                                    </a:rPr>
                                                    <m:t>𝑠</m:t>
                                                  </m:r>
                                                </m:fName>
                                                <m:e/>
                                              </m:func>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𝑐</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𝐾</m:t>
                                              </m:r>
                                            </m:e>
                                          </m:d>
                                          <m:r>
                                            <a:rPr lang="zh-CN" altLang="en-US" i="1">
                                              <a:latin typeface="Cambria Math" panose="02040503050406030204" pitchFamily="18" charset="0"/>
                                            </a:rPr>
                                            <m:t>𝐶</m:t>
                                          </m:r>
                                        </m:e>
                                      </m:d>
                                    </m:den>
                                  </m:f>
                                </m:e>
                              </m:d>
                            </m:den>
                          </m:f>
                        </m:num>
                        <m:den>
                          <m:f>
                            <m:fPr>
                              <m:type m:val="lin"/>
                              <m:ctrlPr>
                                <a:rPr lang="zh-CN" altLang="en-US" i="1">
                                  <a:latin typeface="Cambria Math" panose="02040503050406030204" pitchFamily="18" charset="0"/>
                                </a:rPr>
                              </m:ctrlPr>
                            </m:fPr>
                            <m:num>
                              <m:r>
                                <a:rPr lang="zh-CN" altLang="en-US" i="0">
                                  <a:latin typeface="Cambria Math" panose="02040503050406030204" pitchFamily="18" charset="0"/>
                                </a:rPr>
                                <m:t>−</m:t>
                              </m:r>
                              <m:r>
                                <a:rPr lang="zh-CN" altLang="en-US" i="1">
                                  <a:latin typeface="Cambria Math" panose="02040503050406030204" pitchFamily="18" charset="0"/>
                                </a:rPr>
                                <m:t>𝑄</m:t>
                              </m:r>
                            </m:num>
                            <m:den>
                              <m:r>
                                <a:rPr lang="zh-CN" altLang="en-US" i="1">
                                  <a:latin typeface="Cambria Math" panose="02040503050406030204" pitchFamily="18" charset="0"/>
                                </a:rPr>
                                <m:t>𝐶</m:t>
                              </m:r>
                            </m:den>
                          </m:f>
                        </m:den>
                      </m:f>
                      <m:r>
                        <a:rPr lang="zh-CN" altLang="en-US" i="0">
                          <a:latin typeface="Cambria Math" panose="02040503050406030204" pitchFamily="18" charset="0"/>
                        </a:rPr>
                        <m:t>×10</m:t>
                      </m:r>
                      <m:r>
                        <a:rPr lang="zh-CN" altLang="en-US" i="0" smtClean="0">
                          <a:latin typeface="Cambria Math" panose="02040503050406030204" pitchFamily="18" charset="0"/>
                        </a:rPr>
                        <m:t>0%</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𝑐</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𝑠</m:t>
                              </m:r>
                            </m:sub>
                          </m:sSub>
                          <m:r>
                            <a:rPr lang="zh-CN" altLang="en-US" i="0">
                              <a:latin typeface="Cambria Math" panose="02040503050406030204" pitchFamily="18" charset="0"/>
                            </a:rPr>
                            <m:t>+</m:t>
                          </m:r>
                          <m:r>
                            <a:rPr lang="zh-CN" altLang="en-US" i="1">
                              <a:latin typeface="Cambria Math" panose="02040503050406030204" pitchFamily="18" charset="0"/>
                            </a:rPr>
                            <m:t>𝐶</m:t>
                          </m:r>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𝑐</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𝐶</m:t>
                              </m:r>
                            </m:e>
                            <m:sub>
                              <m:r>
                                <a:rPr lang="zh-CN" altLang="en-US" i="1">
                                  <a:latin typeface="Cambria Math" panose="02040503050406030204" pitchFamily="18" charset="0"/>
                                </a:rPr>
                                <m:t>𝑠</m:t>
                              </m:r>
                            </m:sub>
                          </m:sSub>
                          <m:r>
                            <a:rPr lang="zh-CN" altLang="en-US" i="0">
                              <a:latin typeface="Cambria Math" panose="02040503050406030204" pitchFamily="18" charset="0"/>
                            </a:rPr>
                            <m:t>+</m:t>
                          </m:r>
                          <m:d>
                            <m:dPr>
                              <m:ctrlPr>
                                <a:rPr lang="zh-CN" altLang="en-US" i="1">
                                  <a:latin typeface="Cambria Math" panose="02040503050406030204" pitchFamily="18" charset="0"/>
                                </a:rPr>
                              </m:ctrlPr>
                            </m:dPr>
                            <m:e>
                              <m:r>
                                <a:rPr lang="zh-CN" altLang="en-US" i="0">
                                  <a:latin typeface="Cambria Math" panose="02040503050406030204" pitchFamily="18" charset="0"/>
                                </a:rPr>
                                <m:t>1+</m:t>
                              </m:r>
                              <m:r>
                                <a:rPr lang="zh-CN" altLang="en-US" i="1">
                                  <a:latin typeface="Cambria Math" panose="02040503050406030204" pitchFamily="18" charset="0"/>
                                </a:rPr>
                                <m:t>𝐾</m:t>
                              </m:r>
                            </m:e>
                          </m:d>
                          <m:r>
                            <a:rPr lang="zh-CN" altLang="en-US" i="1">
                              <a:latin typeface="Cambria Math" panose="02040503050406030204" pitchFamily="18" charset="0"/>
                            </a:rPr>
                            <m:t>𝐶</m:t>
                          </m:r>
                        </m:den>
                      </m:f>
                      <m:r>
                        <a:rPr lang="zh-CN" altLang="en-US" i="0">
                          <a:latin typeface="Cambria Math" panose="02040503050406030204" pitchFamily="18" charset="0"/>
                        </a:rPr>
                        <m:t>×100%</m:t>
                      </m:r>
                    </m:oMath>
                  </m:oMathPara>
                </a14:m>
                <a:endParaRPr lang="zh-CN" altLang="en-US" dirty="0"/>
              </a:p>
            </p:txBody>
          </p:sp>
        </mc:Choice>
        <mc:Fallback xmlns="">
          <p:sp>
            <p:nvSpPr>
              <p:cNvPr id="5" name="文本框 4">
                <a:extLst>
                  <a:ext uri="{FF2B5EF4-FFF2-40B4-BE49-F238E27FC236}">
                    <a16:creationId xmlns:a16="http://schemas.microsoft.com/office/drawing/2014/main" id="{C9D5B10E-4870-40A4-B852-1845DAF079D6}"/>
                  </a:ext>
                </a:extLst>
              </p:cNvPr>
              <p:cNvSpPr txBox="1">
                <a:spLocks noRot="1" noChangeAspect="1" noMove="1" noResize="1" noEditPoints="1" noAdjustHandles="1" noChangeArrowheads="1" noChangeShapeType="1" noTextEdit="1"/>
              </p:cNvSpPr>
              <p:nvPr/>
            </p:nvSpPr>
            <p:spPr>
              <a:xfrm>
                <a:off x="3028950" y="2190135"/>
                <a:ext cx="8039100" cy="1238865"/>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C3DC6E8-8DD7-46C6-B199-9D644AE4B932}"/>
                  </a:ext>
                </a:extLst>
              </p:cNvPr>
              <p:cNvSpPr txBox="1"/>
              <p:nvPr/>
            </p:nvSpPr>
            <p:spPr>
              <a:xfrm>
                <a:off x="4657725" y="4034937"/>
                <a:ext cx="33147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𝑢</m:t>
                          </m:r>
                        </m:e>
                        <m:sub>
                          <m:r>
                            <a:rPr lang="zh-CN" altLang="en-US" i="1">
                              <a:latin typeface="Cambria Math" panose="02040503050406030204" pitchFamily="18" charset="0"/>
                            </a:rPr>
                            <m:t>𝑜</m:t>
                          </m:r>
                        </m:sub>
                      </m:sSub>
                      <m:r>
                        <a:rPr lang="zh-CN" altLang="en-US" i="0">
                          <a:latin typeface="Cambria Math" panose="02040503050406030204" pitchFamily="18" charset="0"/>
                        </a:rPr>
                        <m:t>=−</m:t>
                      </m:r>
                      <m:f>
                        <m:fPr>
                          <m:type m:val="lin"/>
                          <m:ctrlPr>
                            <a:rPr lang="zh-CN" altLang="en-US" i="1">
                              <a:latin typeface="Cambria Math" panose="02040503050406030204" pitchFamily="18" charset="0"/>
                            </a:rPr>
                          </m:ctrlPr>
                        </m:fPr>
                        <m:num>
                          <m:r>
                            <a:rPr lang="zh-CN" altLang="en-US" i="1">
                              <a:latin typeface="Cambria Math" panose="02040503050406030204" pitchFamily="18" charset="0"/>
                            </a:rPr>
                            <m:t>𝑄</m:t>
                          </m:r>
                        </m:num>
                        <m:den>
                          <m:r>
                            <a:rPr lang="zh-CN" altLang="en-US" i="1">
                              <a:latin typeface="Cambria Math" panose="02040503050406030204" pitchFamily="18" charset="0"/>
                            </a:rPr>
                            <m:t>𝐶</m:t>
                          </m:r>
                        </m:den>
                      </m:f>
                    </m:oMath>
                  </m:oMathPara>
                </a14:m>
                <a:endParaRPr lang="zh-CN" altLang="en-US" dirty="0"/>
              </a:p>
            </p:txBody>
          </p:sp>
        </mc:Choice>
        <mc:Fallback xmlns="">
          <p:sp>
            <p:nvSpPr>
              <p:cNvPr id="7" name="文本框 6">
                <a:extLst>
                  <a:ext uri="{FF2B5EF4-FFF2-40B4-BE49-F238E27FC236}">
                    <a16:creationId xmlns:a16="http://schemas.microsoft.com/office/drawing/2014/main" id="{8C3DC6E8-8DD7-46C6-B199-9D644AE4B932}"/>
                  </a:ext>
                </a:extLst>
              </p:cNvPr>
              <p:cNvSpPr txBox="1">
                <a:spLocks noRot="1" noChangeAspect="1" noMove="1" noResize="1" noEditPoints="1" noAdjustHandles="1" noChangeArrowheads="1" noChangeShapeType="1" noTextEdit="1"/>
              </p:cNvSpPr>
              <p:nvPr/>
            </p:nvSpPr>
            <p:spPr>
              <a:xfrm>
                <a:off x="4657725" y="4034937"/>
                <a:ext cx="3314700" cy="369332"/>
              </a:xfrm>
              <a:prstGeom prst="rect">
                <a:avLst/>
              </a:prstGeom>
              <a:blipFill>
                <a:blip r:embed="rId3"/>
                <a:stretch>
                  <a:fillRect t="-118333" b="-18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6DBB3EE-8771-481A-ACCD-F1FCD1D6B2FD}"/>
                  </a:ext>
                </a:extLst>
              </p:cNvPr>
              <p:cNvSpPr txBox="1"/>
              <p:nvPr/>
            </p:nvSpPr>
            <p:spPr>
              <a:xfrm>
                <a:off x="2486025" y="4496584"/>
                <a:ext cx="6096000" cy="61279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𝐿</m:t>
                          </m:r>
                        </m:sub>
                      </m:sSub>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r>
                            <a:rPr lang="zh-CN" altLang="en-US" i="1">
                              <a:latin typeface="Cambria Math" panose="02040503050406030204" pitchFamily="18" charset="0"/>
                            </a:rPr>
                            <m:t>𝜋</m:t>
                          </m:r>
                          <m:r>
                            <a:rPr lang="zh-CN" altLang="en-US" i="1">
                              <a:latin typeface="Cambria Math" panose="02040503050406030204" pitchFamily="18" charset="0"/>
                            </a:rPr>
                            <m:t>𝑅𝐶</m:t>
                          </m:r>
                        </m:den>
                      </m:f>
                    </m:oMath>
                  </m:oMathPara>
                </a14:m>
                <a:endParaRPr lang="zh-CN" altLang="en-US" dirty="0"/>
              </a:p>
            </p:txBody>
          </p:sp>
        </mc:Choice>
        <mc:Fallback xmlns="">
          <p:sp>
            <p:nvSpPr>
              <p:cNvPr id="9" name="文本框 8">
                <a:extLst>
                  <a:ext uri="{FF2B5EF4-FFF2-40B4-BE49-F238E27FC236}">
                    <a16:creationId xmlns:a16="http://schemas.microsoft.com/office/drawing/2014/main" id="{66DBB3EE-8771-481A-ACCD-F1FCD1D6B2FD}"/>
                  </a:ext>
                </a:extLst>
              </p:cNvPr>
              <p:cNvSpPr txBox="1">
                <a:spLocks noRot="1" noChangeAspect="1" noMove="1" noResize="1" noEditPoints="1" noAdjustHandles="1" noChangeArrowheads="1" noChangeShapeType="1" noTextEdit="1"/>
              </p:cNvSpPr>
              <p:nvPr/>
            </p:nvSpPr>
            <p:spPr>
              <a:xfrm>
                <a:off x="2486025" y="4496584"/>
                <a:ext cx="6096000" cy="612796"/>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61024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a:lnSpc>
                <a:spcPct val="110000"/>
              </a:lnSpc>
              <a:spcBef>
                <a:spcPct val="20000"/>
              </a:spcBef>
            </a:pPr>
            <a:r>
              <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rPr>
              <a:t>3.6  </a:t>
            </a:r>
            <a:r>
              <a:rPr lang="zh-CN" altLang="en-US" sz="3600" b="1" dirty="0">
                <a:solidFill>
                  <a:schemeClr val="tx1">
                    <a:lumMod val="85000"/>
                    <a:lumOff val="15000"/>
                  </a:schemeClr>
                </a:solidFill>
                <a:latin typeface="微软雅黑" panose="020B0503020204020204" pitchFamily="34" charset="-122"/>
                <a:ea typeface="微软雅黑" panose="020B0503020204020204" pitchFamily="34" charset="-122"/>
              </a:rPr>
              <a:t>电流放大电路</a:t>
            </a:r>
            <a:endParaRPr lang="en-US" altLang="zh-CN" sz="36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219" name="Rectangle 3"/>
          <p:cNvSpPr>
            <a:spLocks noChangeArrowheads="1"/>
          </p:cNvSpPr>
          <p:nvPr/>
        </p:nvSpPr>
        <p:spPr bwMode="auto">
          <a:xfrm>
            <a:off x="4723060" y="2298754"/>
            <a:ext cx="7920037" cy="11302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3.6.1</a:t>
            </a:r>
            <a:r>
              <a:rPr lang="zh-CN" altLang="en-US" sz="2400" dirty="0">
                <a:latin typeface="微软雅黑" panose="020B0503020204020204" pitchFamily="34" charset="-122"/>
                <a:ea typeface="微软雅黑" panose="020B0503020204020204" pitchFamily="34" charset="-122"/>
              </a:rPr>
              <a:t>基本原理</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3.6.2</a:t>
            </a:r>
            <a:r>
              <a:rPr lang="zh-CN" altLang="en-US" sz="2400" dirty="0">
                <a:latin typeface="微软雅黑" panose="020B0503020204020204" pitchFamily="34" charset="-122"/>
                <a:ea typeface="微软雅黑" panose="020B0503020204020204" pitchFamily="34" charset="-122"/>
              </a:rPr>
              <a:t>电流放大电路实例</a:t>
            </a:r>
          </a:p>
        </p:txBody>
      </p:sp>
    </p:spTree>
    <p:extLst>
      <p:ext uri="{BB962C8B-B14F-4D97-AF65-F5344CB8AC3E}">
        <p14:creationId xmlns:p14="http://schemas.microsoft.com/office/powerpoint/2010/main" val="15538364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6834" name="Rectangle 2"/>
          <p:cNvSpPr>
            <a:spLocks noGrp="1" noChangeArrowheads="1"/>
          </p:cNvSpPr>
          <p:nvPr>
            <p:ph type="title"/>
          </p:nvPr>
        </p:nvSpPr>
        <p:spPr>
          <a:xfrm>
            <a:off x="838200" y="482481"/>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3.6.1</a:t>
            </a:r>
            <a:r>
              <a:rPr lang="zh-CN" altLang="en-US" dirty="0">
                <a:latin typeface="微软雅黑" panose="020B0503020204020204" pitchFamily="34" charset="-122"/>
                <a:ea typeface="微软雅黑" panose="020B0503020204020204" pitchFamily="34" charset="-122"/>
              </a:rPr>
              <a:t>基本原理</a:t>
            </a:r>
          </a:p>
        </p:txBody>
      </p:sp>
      <p:graphicFrame>
        <p:nvGraphicFramePr>
          <p:cNvPr id="2296882" name="Object 50"/>
          <p:cNvGraphicFramePr>
            <a:graphicFrameLocks noGrp="1" noChangeAspect="1"/>
          </p:cNvGraphicFramePr>
          <p:nvPr>
            <p:ph idx="4294967295"/>
          </p:nvPr>
        </p:nvGraphicFramePr>
        <p:xfrm>
          <a:off x="8322194" y="2584201"/>
          <a:ext cx="3031606" cy="2889499"/>
        </p:xfrm>
        <a:graphic>
          <a:graphicData uri="http://schemas.openxmlformats.org/presentationml/2006/ole">
            <mc:AlternateContent xmlns:mc="http://schemas.openxmlformats.org/markup-compatibility/2006">
              <mc:Choice xmlns:v="urn:schemas-microsoft-com:vml" Requires="v">
                <p:oleObj spid="_x0000_s19518" name="Visio" r:id="rId3" imgW="2438781" imgH="2323338" progId="Visio.Drawing.11">
                  <p:embed/>
                </p:oleObj>
              </mc:Choice>
              <mc:Fallback>
                <p:oleObj name="Visio" r:id="rId3" imgW="2438781" imgH="2323338" progId="Visio.Drawing.11">
                  <p:embed/>
                  <p:pic>
                    <p:nvPicPr>
                      <p:cNvPr id="2296882" name="Object 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2194" y="2584201"/>
                        <a:ext cx="3031606" cy="2889499"/>
                      </a:xfrm>
                      <a:prstGeom prst="rect">
                        <a:avLst/>
                      </a:prstGeom>
                      <a:noFill/>
                      <a:ln>
                        <a:noFill/>
                      </a:ln>
                      <a:effectLst/>
                    </p:spPr>
                  </p:pic>
                </p:oleObj>
              </mc:Fallback>
            </mc:AlternateContent>
          </a:graphicData>
        </a:graphic>
      </p:graphicFrame>
      <p:graphicFrame>
        <p:nvGraphicFramePr>
          <p:cNvPr id="238605" name="Object 4"/>
          <p:cNvGraphicFramePr>
            <a:graphicFrameLocks noGrp="1" noChangeAspect="1"/>
          </p:cNvGraphicFramePr>
          <p:nvPr>
            <p:ph sz="quarter" idx="4294967295"/>
          </p:nvPr>
        </p:nvGraphicFramePr>
        <p:xfrm>
          <a:off x="2021305" y="3046016"/>
          <a:ext cx="5040313" cy="666750"/>
        </p:xfrm>
        <a:graphic>
          <a:graphicData uri="http://schemas.openxmlformats.org/presentationml/2006/ole">
            <mc:AlternateContent xmlns:mc="http://schemas.openxmlformats.org/markup-compatibility/2006">
              <mc:Choice xmlns:v="urn:schemas-microsoft-com:vml" Requires="v">
                <p:oleObj spid="_x0000_s19519" name="Equation" r:id="rId5" imgW="3263760" imgH="431640" progId="Equation.DSMT4">
                  <p:embed/>
                </p:oleObj>
              </mc:Choice>
              <mc:Fallback>
                <p:oleObj name="Equation" r:id="rId5" imgW="3263760" imgH="431640" progId="Equation.DSMT4">
                  <p:embed/>
                  <p:pic>
                    <p:nvPicPr>
                      <p:cNvPr id="23860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1305" y="3046016"/>
                        <a:ext cx="5040313" cy="66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4"/>
          <p:cNvGraphicFramePr>
            <a:graphicFrameLocks noChangeAspect="1"/>
          </p:cNvGraphicFramePr>
          <p:nvPr/>
        </p:nvGraphicFramePr>
        <p:xfrm>
          <a:off x="2098776" y="4665493"/>
          <a:ext cx="4654550" cy="701675"/>
        </p:xfrm>
        <a:graphic>
          <a:graphicData uri="http://schemas.openxmlformats.org/presentationml/2006/ole">
            <mc:AlternateContent xmlns:mc="http://schemas.openxmlformats.org/markup-compatibility/2006">
              <mc:Choice xmlns:v="urn:schemas-microsoft-com:vml" Requires="v">
                <p:oleObj spid="_x0000_s19520" name="Equation" r:id="rId7" imgW="2857320" imgH="431640" progId="Equation.DSMT4">
                  <p:embed/>
                </p:oleObj>
              </mc:Choice>
              <mc:Fallback>
                <p:oleObj name="Equation" r:id="rId7" imgW="2857320" imgH="431640" progId="Equation.DSMT4">
                  <p:embed/>
                  <p:pic>
                    <p:nvPicPr>
                      <p:cNvPr id="2"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98776" y="4665493"/>
                        <a:ext cx="46545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内容占位符 2"/>
          <p:cNvSpPr txBox="1">
            <a:spLocks/>
          </p:cNvSpPr>
          <p:nvPr/>
        </p:nvSpPr>
        <p:spPr>
          <a:xfrm>
            <a:off x="838200" y="1290759"/>
            <a:ext cx="10515600" cy="488620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0"/>
              </a:spcBef>
              <a:buFont typeface="Wingdings" panose="05000000000000000000" pitchFamily="2" charset="2"/>
              <a:buChar char="p"/>
              <a:defRPr sz="2400" kern="1200">
                <a:solidFill>
                  <a:srgbClr val="0000FF"/>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0"/>
              </a:spcBef>
              <a:buFont typeface="Wingdings" panose="05000000000000000000" pitchFamily="2" charset="2"/>
              <a:buChar char="ü"/>
              <a:defRPr sz="18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anose="02020603050405020304" pitchFamily="18" charset="0"/>
                <a:cs typeface="Times New Roman" panose="02020603050405020304" pitchFamily="18" charset="0"/>
              </a:rPr>
              <a:t>电流放大电路：将微弱电流放大的测量电路</a:t>
            </a:r>
          </a:p>
          <a:p>
            <a:pPr lvl="1"/>
            <a:r>
              <a:rPr lang="zh-CN" altLang="en-US" dirty="0">
                <a:latin typeface="Times New Roman" panose="02020603050405020304" pitchFamily="18" charset="0"/>
                <a:cs typeface="Times New Roman" panose="02020603050405020304" pitchFamily="18" charset="0"/>
              </a:rPr>
              <a:t>用于电流输出型传感器，如光电二极管、光电池等的接口电路</a:t>
            </a:r>
          </a:p>
          <a:p>
            <a:pPr lvl="1"/>
            <a:r>
              <a:rPr lang="zh-CN" altLang="en-US" dirty="0">
                <a:latin typeface="Times New Roman" panose="02020603050405020304" pitchFamily="18" charset="0"/>
                <a:cs typeface="Times New Roman" panose="02020603050405020304" pitchFamily="18" charset="0"/>
              </a:rPr>
              <a:t>为使</a:t>
            </a:r>
            <a:r>
              <a:rPr lang="en-US" altLang="zh-CN" i="1" dirty="0" err="1">
                <a:latin typeface="Times New Roman" panose="02020603050405020304" pitchFamily="18" charset="0"/>
                <a:cs typeface="Times New Roman" panose="02020603050405020304" pitchFamily="18" charset="0"/>
              </a:rPr>
              <a:t>i</a:t>
            </a:r>
            <a:r>
              <a:rPr lang="en-US" altLang="zh-CN" i="1" baseline="-25000" dirty="0" err="1">
                <a:latin typeface="Times New Roman" panose="02020603050405020304" pitchFamily="18" charset="0"/>
                <a:cs typeface="Times New Roman" panose="02020603050405020304" pitchFamily="18" charset="0"/>
              </a:rPr>
              <a:t>o</a:t>
            </a:r>
            <a:r>
              <a:rPr lang="zh-CN" altLang="en-US" dirty="0">
                <a:latin typeface="Times New Roman" panose="02020603050405020304" pitchFamily="18" charset="0"/>
                <a:cs typeface="Times New Roman" panose="02020603050405020304" pitchFamily="18" charset="0"/>
              </a:rPr>
              <a:t>与负载无关，电流放大器的输出电阻 </a:t>
            </a:r>
            <a:r>
              <a:rPr lang="en-US" altLang="zh-CN" i="1" dirty="0">
                <a:latin typeface="Times New Roman" panose="02020603050405020304" pitchFamily="18" charset="0"/>
                <a:cs typeface="Times New Roman" panose="02020603050405020304" pitchFamily="18" charset="0"/>
              </a:rPr>
              <a:t>R</a:t>
            </a:r>
            <a:r>
              <a:rPr lang="en-US" altLang="zh-CN" i="1" baseline="-25000" dirty="0">
                <a:latin typeface="Times New Roman" panose="02020603050405020304" pitchFamily="18" charset="0"/>
                <a:cs typeface="Times New Roman" panose="02020603050405020304" pitchFamily="18" charset="0"/>
              </a:rPr>
              <a:t>o</a:t>
            </a:r>
            <a:r>
              <a:rPr lang="en-US" altLang="zh-CN" dirty="0">
                <a:latin typeface="Times New Roman" panose="02020603050405020304" pitchFamily="18" charset="0"/>
                <a:cs typeface="Times New Roman" panose="02020603050405020304" pitchFamily="18" charset="0"/>
              </a:rPr>
              <a:t>→∞</a:t>
            </a:r>
          </a:p>
          <a:p>
            <a:endParaRPr lang="en-US" altLang="zh-CN" dirty="0"/>
          </a:p>
          <a:p>
            <a:pPr marL="0" indent="0">
              <a:buNone/>
            </a:pPr>
            <a:endParaRPr lang="en-US" altLang="zh-CN" dirty="0"/>
          </a:p>
          <a:p>
            <a:pPr lvl="1"/>
            <a:r>
              <a:rPr lang="zh-CN" altLang="en-US" dirty="0"/>
              <a:t>电流放大倍数</a:t>
            </a:r>
          </a:p>
          <a:p>
            <a:endParaRPr lang="zh-CN" altLang="en-US" dirty="0"/>
          </a:p>
        </p:txBody>
      </p:sp>
    </p:spTree>
    <p:extLst>
      <p:ext uri="{BB962C8B-B14F-4D97-AF65-F5344CB8AC3E}">
        <p14:creationId xmlns:p14="http://schemas.microsoft.com/office/powerpoint/2010/main" val="16242489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8888" name="Rectangle 8"/>
          <p:cNvSpPr>
            <a:spLocks noGrp="1" noChangeArrowheads="1"/>
          </p:cNvSpPr>
          <p:nvPr>
            <p:ph type="title"/>
          </p:nvPr>
        </p:nvSpPr>
        <p:spPr>
          <a:xfrm>
            <a:off x="838200" y="482481"/>
            <a:ext cx="10515600" cy="590429"/>
          </a:xfrm>
          <a:noFill/>
          <a:ln/>
        </p:spPr>
        <p:txBody>
          <a:bodyPr>
            <a:normAutofit/>
          </a:bodyPr>
          <a:lstStyle/>
          <a:p>
            <a:r>
              <a:rPr lang="en-US" altLang="zh-CN" dirty="0">
                <a:latin typeface="微软雅黑" panose="020B0503020204020204" pitchFamily="34" charset="-122"/>
                <a:ea typeface="微软雅黑" panose="020B0503020204020204" pitchFamily="34" charset="-122"/>
              </a:rPr>
              <a:t>3.6.2  </a:t>
            </a:r>
            <a:r>
              <a:rPr lang="zh-CN" altLang="en-US" dirty="0">
                <a:latin typeface="微软雅黑" panose="020B0503020204020204" pitchFamily="34" charset="-122"/>
                <a:ea typeface="微软雅黑" panose="020B0503020204020204" pitchFamily="34" charset="-122"/>
              </a:rPr>
              <a:t>电流放大电路实例</a:t>
            </a:r>
          </a:p>
        </p:txBody>
      </p:sp>
      <p:graphicFrame>
        <p:nvGraphicFramePr>
          <p:cNvPr id="238605" name="Object 4"/>
          <p:cNvGraphicFramePr>
            <a:graphicFrameLocks noGrp="1" noChangeAspect="1"/>
          </p:cNvGraphicFramePr>
          <p:nvPr>
            <p:ph idx="4294967295"/>
          </p:nvPr>
        </p:nvGraphicFramePr>
        <p:xfrm>
          <a:off x="1739161" y="3650324"/>
          <a:ext cx="1083938" cy="390218"/>
        </p:xfrm>
        <a:graphic>
          <a:graphicData uri="http://schemas.openxmlformats.org/presentationml/2006/ole">
            <mc:AlternateContent xmlns:mc="http://schemas.openxmlformats.org/markup-compatibility/2006">
              <mc:Choice xmlns:v="urn:schemas-microsoft-com:vml" Requires="v">
                <p:oleObj spid="_x0000_s20502" name="Equation" r:id="rId3" imgW="634680" imgH="228600" progId="Equation.DSMT4">
                  <p:embed/>
                </p:oleObj>
              </mc:Choice>
              <mc:Fallback>
                <p:oleObj name="Equation" r:id="rId3" imgW="634680" imgH="228600" progId="Equation.DSMT4">
                  <p:embed/>
                  <p:pic>
                    <p:nvPicPr>
                      <p:cNvPr id="23860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9161" y="3650324"/>
                        <a:ext cx="1083938" cy="390218"/>
                      </a:xfrm>
                      <a:prstGeom prst="rect">
                        <a:avLst/>
                      </a:prstGeom>
                      <a:noFill/>
                      <a:ln>
                        <a:noFill/>
                      </a:ln>
                      <a:effectLst/>
                    </p:spPr>
                  </p:pic>
                </p:oleObj>
              </mc:Fallback>
            </mc:AlternateContent>
          </a:graphicData>
        </a:graphic>
      </p:graphicFrame>
      <p:pic>
        <p:nvPicPr>
          <p:cNvPr id="229888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6772" y="1168181"/>
            <a:ext cx="6625617" cy="47726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内容占位符 3"/>
          <p:cNvSpPr txBox="1">
            <a:spLocks/>
          </p:cNvSpPr>
          <p:nvPr/>
        </p:nvSpPr>
        <p:spPr>
          <a:xfrm>
            <a:off x="838200" y="1290759"/>
            <a:ext cx="10515600" cy="4886205"/>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0"/>
              </a:spcBef>
              <a:buFont typeface="Wingdings" panose="05000000000000000000" pitchFamily="2" charset="2"/>
              <a:buChar char="p"/>
              <a:defRPr sz="2400" kern="1200">
                <a:solidFill>
                  <a:srgbClr val="0000FF"/>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150000"/>
              </a:lnSpc>
              <a:spcBef>
                <a:spcPts val="0"/>
              </a:spcBef>
              <a:buFont typeface="Wingdings" panose="05000000000000000000" pitchFamily="2" charset="2"/>
              <a:buChar char="ü"/>
              <a:defRPr sz="18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latin typeface="Times New Roman" panose="02020603050405020304" pitchFamily="18" charset="0"/>
                <a:cs typeface="Times New Roman" panose="02020603050405020304" pitchFamily="18" charset="0"/>
              </a:rPr>
              <a:t>电流</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电压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电流（放大）</a:t>
            </a:r>
          </a:p>
          <a:p>
            <a:pPr lvl="1"/>
            <a:r>
              <a:rPr lang="en-US" altLang="zh-CN" i="1"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：电流</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电压</a:t>
            </a:r>
          </a:p>
          <a:p>
            <a:pPr lvl="1"/>
            <a:r>
              <a:rPr lang="en-US" altLang="zh-CN" i="1" dirty="0">
                <a:latin typeface="Times New Roman" panose="02020603050405020304" pitchFamily="18" charset="0"/>
                <a:cs typeface="Times New Roman" panose="02020603050405020304" pitchFamily="18" charset="0"/>
              </a:rPr>
              <a:t>N</a:t>
            </a:r>
            <a:r>
              <a:rPr lang="en-US" altLang="zh-CN" baseline="-25000"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Howland</a:t>
            </a:r>
            <a:r>
              <a:rPr lang="zh-CN" altLang="en-US" dirty="0">
                <a:latin typeface="Times New Roman" panose="02020603050405020304" pitchFamily="18" charset="0"/>
                <a:cs typeface="Times New Roman" panose="02020603050405020304" pitchFamily="18" charset="0"/>
              </a:rPr>
              <a:t>电流泵，电压</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电流</a:t>
            </a:r>
          </a:p>
          <a:p>
            <a:endParaRPr lang="zh-CN" altLang="en-US" dirty="0"/>
          </a:p>
        </p:txBody>
      </p:sp>
    </p:spTree>
    <p:extLst>
      <p:ext uri="{BB962C8B-B14F-4D97-AF65-F5344CB8AC3E}">
        <p14:creationId xmlns:p14="http://schemas.microsoft.com/office/powerpoint/2010/main" val="202817317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a:lnSpc>
                <a:spcPct val="110000"/>
              </a:lnSpc>
              <a:spcBef>
                <a:spcPct val="20000"/>
              </a:spcBef>
            </a:pPr>
            <a:r>
              <a:rPr lang="en-US" altLang="zh-CN" sz="4000" b="1" dirty="0">
                <a:latin typeface="微软雅黑" panose="020B0503020204020204" pitchFamily="34" charset="-122"/>
                <a:ea typeface="微软雅黑" panose="020B0503020204020204" pitchFamily="34" charset="-122"/>
              </a:rPr>
              <a:t>3.7  </a:t>
            </a:r>
            <a:r>
              <a:rPr lang="zh-CN" altLang="en-US" sz="4000" b="1" dirty="0">
                <a:latin typeface="微软雅黑" panose="020B0503020204020204" pitchFamily="34" charset="-122"/>
                <a:ea typeface="微软雅黑" panose="020B0503020204020204" pitchFamily="34" charset="-122"/>
              </a:rPr>
              <a:t>电桥放大电路</a:t>
            </a:r>
            <a:endParaRPr lang="en-US" altLang="zh-CN" sz="4000" b="1" dirty="0">
              <a:latin typeface="微软雅黑" panose="020B0503020204020204" pitchFamily="34" charset="-122"/>
              <a:ea typeface="微软雅黑" panose="020B0503020204020204" pitchFamily="34" charset="-122"/>
            </a:endParaRPr>
          </a:p>
        </p:txBody>
      </p:sp>
      <p:sp>
        <p:nvSpPr>
          <p:cNvPr id="9219" name="Rectangle 3"/>
          <p:cNvSpPr>
            <a:spLocks noChangeArrowheads="1"/>
          </p:cNvSpPr>
          <p:nvPr/>
        </p:nvSpPr>
        <p:spPr bwMode="auto">
          <a:xfrm>
            <a:off x="4795324" y="2170910"/>
            <a:ext cx="7920037" cy="2241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3.7.1  </a:t>
            </a:r>
            <a:r>
              <a:rPr lang="zh-CN" altLang="en-US" sz="2400" dirty="0">
                <a:latin typeface="微软雅黑" panose="020B0503020204020204" pitchFamily="34" charset="-122"/>
                <a:ea typeface="微软雅黑" panose="020B0503020204020204" pitchFamily="34" charset="-122"/>
              </a:rPr>
              <a:t>单端输入电桥放大电路</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3.7.2  </a:t>
            </a:r>
            <a:r>
              <a:rPr lang="zh-CN" altLang="en-US" sz="2400" dirty="0">
                <a:latin typeface="微软雅黑" panose="020B0503020204020204" pitchFamily="34" charset="-122"/>
                <a:ea typeface="微软雅黑" panose="020B0503020204020204" pitchFamily="34" charset="-122"/>
              </a:rPr>
              <a:t>差动输入电桥放大电路</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3.7.3  </a:t>
            </a:r>
            <a:r>
              <a:rPr lang="zh-CN" altLang="en-US" sz="2400" dirty="0">
                <a:latin typeface="微软雅黑" panose="020B0503020204020204" pitchFamily="34" charset="-122"/>
                <a:ea typeface="微软雅黑" panose="020B0503020204020204" pitchFamily="34" charset="-122"/>
              </a:rPr>
              <a:t>线性电桥放大电路</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3.7.4  </a:t>
            </a:r>
            <a:r>
              <a:rPr lang="zh-CN" altLang="en-US" sz="2400" dirty="0">
                <a:latin typeface="微软雅黑" panose="020B0503020204020204" pitchFamily="34" charset="-122"/>
                <a:ea typeface="微软雅黑" panose="020B0503020204020204" pitchFamily="34" charset="-122"/>
              </a:rPr>
              <a:t>电桥放大电路应用举例</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11368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a:xfrm>
            <a:off x="838200" y="482481"/>
            <a:ext cx="10515600" cy="590429"/>
          </a:xfrm>
        </p:spPr>
        <p:txBody>
          <a:bodyPr/>
          <a:lstStyle/>
          <a:p>
            <a:pPr eaLnBrk="1" hangingPunct="1"/>
            <a:r>
              <a:rPr lang="en-US" altLang="zh-CN" dirty="0">
                <a:latin typeface="微软雅黑" panose="020B0503020204020204" pitchFamily="34" charset="-122"/>
                <a:ea typeface="微软雅黑" panose="020B0503020204020204" pitchFamily="34" charset="-122"/>
              </a:rPr>
              <a:t>3.7 </a:t>
            </a:r>
            <a:r>
              <a:rPr lang="zh-CN" altLang="en-US" dirty="0">
                <a:latin typeface="微软雅黑" panose="020B0503020204020204" pitchFamily="34" charset="-122"/>
                <a:ea typeface="微软雅黑" panose="020B0503020204020204" pitchFamily="34" charset="-122"/>
              </a:rPr>
              <a:t>电桥放大电路</a:t>
            </a:r>
          </a:p>
        </p:txBody>
      </p:sp>
      <p:sp>
        <p:nvSpPr>
          <p:cNvPr id="73732" name="Rectangle 45"/>
          <p:cNvSpPr>
            <a:spLocks noChangeArrowheads="1"/>
          </p:cNvSpPr>
          <p:nvPr/>
        </p:nvSpPr>
        <p:spPr bwMode="auto">
          <a:xfrm>
            <a:off x="1086240" y="1467039"/>
            <a:ext cx="23487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0000CC"/>
                </a:solidFill>
                <a:latin typeface="Times New Roman" panose="02020603050405020304" pitchFamily="18" charset="0"/>
                <a:ea typeface="黑体" panose="02010609060101010101" pitchFamily="49" charset="-122"/>
                <a:cs typeface="微软雅黑" panose="020B0503020204020204" pitchFamily="34" charset="-122"/>
              </a:rPr>
              <a:t>应变片测量力</a:t>
            </a:r>
          </a:p>
        </p:txBody>
      </p:sp>
      <p:sp>
        <p:nvSpPr>
          <p:cNvPr id="73733" name="Rectangle 8"/>
          <p:cNvSpPr>
            <a:spLocks noChangeArrowheads="1"/>
          </p:cNvSpPr>
          <p:nvPr/>
        </p:nvSpPr>
        <p:spPr bwMode="auto">
          <a:xfrm>
            <a:off x="2351088" y="3213101"/>
            <a:ext cx="2254250" cy="106363"/>
          </a:xfrm>
          <a:prstGeom prst="rect">
            <a:avLst/>
          </a:prstGeom>
          <a:solidFill>
            <a:schemeClr val="accent1"/>
          </a:solidFill>
          <a:ln w="254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3734" name="Rectangle 10"/>
          <p:cNvSpPr>
            <a:spLocks noChangeArrowheads="1"/>
          </p:cNvSpPr>
          <p:nvPr/>
        </p:nvSpPr>
        <p:spPr bwMode="auto">
          <a:xfrm>
            <a:off x="2414588" y="3167063"/>
            <a:ext cx="334962" cy="42862"/>
          </a:xfrm>
          <a:prstGeom prst="rect">
            <a:avLst/>
          </a:prstGeom>
          <a:solidFill>
            <a:srgbClr val="3333FF"/>
          </a:solidFill>
          <a:ln w="25400" cap="sq">
            <a:solidFill>
              <a:srgbClr val="3333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3735" name="Rectangle 11"/>
          <p:cNvSpPr>
            <a:spLocks noChangeArrowheads="1"/>
          </p:cNvSpPr>
          <p:nvPr/>
        </p:nvSpPr>
        <p:spPr bwMode="auto">
          <a:xfrm>
            <a:off x="2408238" y="3335338"/>
            <a:ext cx="334962" cy="42862"/>
          </a:xfrm>
          <a:prstGeom prst="rect">
            <a:avLst/>
          </a:prstGeom>
          <a:solidFill>
            <a:srgbClr val="3333FF"/>
          </a:solidFill>
          <a:ln w="25400" cap="sq">
            <a:solidFill>
              <a:srgbClr val="3333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3736" name="Line 12"/>
          <p:cNvSpPr>
            <a:spLocks noChangeShapeType="1"/>
          </p:cNvSpPr>
          <p:nvPr/>
        </p:nvSpPr>
        <p:spPr bwMode="auto">
          <a:xfrm>
            <a:off x="4468813" y="2854326"/>
            <a:ext cx="0" cy="360363"/>
          </a:xfrm>
          <a:prstGeom prst="line">
            <a:avLst/>
          </a:prstGeom>
          <a:noFill/>
          <a:ln w="25400" cap="sq">
            <a:solidFill>
              <a:schemeClr val="tx1"/>
            </a:solidFill>
            <a:round/>
            <a:headEnd type="none" w="sm" len="sm"/>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37" name="Text Box 13"/>
          <p:cNvSpPr txBox="1">
            <a:spLocks noChangeArrowheads="1"/>
          </p:cNvSpPr>
          <p:nvPr/>
        </p:nvSpPr>
        <p:spPr bwMode="auto">
          <a:xfrm>
            <a:off x="4440239" y="2679700"/>
            <a:ext cx="369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P</a:t>
            </a:r>
          </a:p>
        </p:txBody>
      </p:sp>
      <p:sp>
        <p:nvSpPr>
          <p:cNvPr id="73738" name="Line 9"/>
          <p:cNvSpPr>
            <a:spLocks noChangeShapeType="1"/>
          </p:cNvSpPr>
          <p:nvPr/>
        </p:nvSpPr>
        <p:spPr bwMode="auto">
          <a:xfrm flipH="1">
            <a:off x="2335213" y="2987676"/>
            <a:ext cx="0" cy="576263"/>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39" name="Line 14"/>
          <p:cNvSpPr>
            <a:spLocks noChangeShapeType="1"/>
          </p:cNvSpPr>
          <p:nvPr/>
        </p:nvSpPr>
        <p:spPr bwMode="auto">
          <a:xfrm flipH="1">
            <a:off x="2216150" y="2984500"/>
            <a:ext cx="107950" cy="107950"/>
          </a:xfrm>
          <a:prstGeom prst="line">
            <a:avLst/>
          </a:prstGeom>
          <a:noFill/>
          <a:ln w="95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40" name="Line 15"/>
          <p:cNvSpPr>
            <a:spLocks noChangeShapeType="1"/>
          </p:cNvSpPr>
          <p:nvPr/>
        </p:nvSpPr>
        <p:spPr bwMode="auto">
          <a:xfrm flipH="1">
            <a:off x="2209800" y="3105150"/>
            <a:ext cx="107950" cy="107950"/>
          </a:xfrm>
          <a:prstGeom prst="line">
            <a:avLst/>
          </a:prstGeom>
          <a:noFill/>
          <a:ln w="95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41" name="Line 16"/>
          <p:cNvSpPr>
            <a:spLocks noChangeShapeType="1"/>
          </p:cNvSpPr>
          <p:nvPr/>
        </p:nvSpPr>
        <p:spPr bwMode="auto">
          <a:xfrm flipH="1">
            <a:off x="2219325" y="3225800"/>
            <a:ext cx="107950" cy="107950"/>
          </a:xfrm>
          <a:prstGeom prst="line">
            <a:avLst/>
          </a:prstGeom>
          <a:noFill/>
          <a:ln w="95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42" name="Line 17"/>
          <p:cNvSpPr>
            <a:spLocks noChangeShapeType="1"/>
          </p:cNvSpPr>
          <p:nvPr/>
        </p:nvSpPr>
        <p:spPr bwMode="auto">
          <a:xfrm flipH="1">
            <a:off x="2212975" y="3346450"/>
            <a:ext cx="107950" cy="107950"/>
          </a:xfrm>
          <a:prstGeom prst="line">
            <a:avLst/>
          </a:prstGeom>
          <a:noFill/>
          <a:ln w="95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43" name="Line 18"/>
          <p:cNvSpPr>
            <a:spLocks noChangeShapeType="1"/>
          </p:cNvSpPr>
          <p:nvPr/>
        </p:nvSpPr>
        <p:spPr bwMode="auto">
          <a:xfrm flipH="1">
            <a:off x="2206625" y="3467100"/>
            <a:ext cx="107950" cy="107950"/>
          </a:xfrm>
          <a:prstGeom prst="line">
            <a:avLst/>
          </a:prstGeom>
          <a:noFill/>
          <a:ln w="9525"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44" name="Rectangle 20"/>
          <p:cNvSpPr>
            <a:spLocks noChangeArrowheads="1"/>
          </p:cNvSpPr>
          <p:nvPr/>
        </p:nvSpPr>
        <p:spPr bwMode="auto">
          <a:xfrm rot="18900000">
            <a:off x="8240713" y="4498975"/>
            <a:ext cx="431800" cy="107950"/>
          </a:xfrm>
          <a:prstGeom prst="rect">
            <a:avLst/>
          </a:prstGeom>
          <a:solidFill>
            <a:schemeClr val="tx1"/>
          </a:solidFill>
          <a:ln w="254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3745" name="Line 21"/>
          <p:cNvSpPr>
            <a:spLocks noChangeAspect="1" noChangeShapeType="1"/>
          </p:cNvSpPr>
          <p:nvPr/>
        </p:nvSpPr>
        <p:spPr bwMode="auto">
          <a:xfrm flipV="1">
            <a:off x="8607425" y="3998914"/>
            <a:ext cx="395288" cy="395287"/>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46" name="Line 22"/>
          <p:cNvSpPr>
            <a:spLocks noChangeShapeType="1"/>
          </p:cNvSpPr>
          <p:nvPr/>
        </p:nvSpPr>
        <p:spPr bwMode="auto">
          <a:xfrm flipV="1">
            <a:off x="7902576" y="4700588"/>
            <a:ext cx="411163" cy="411162"/>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47" name="Rectangle 23"/>
          <p:cNvSpPr>
            <a:spLocks noChangeArrowheads="1"/>
          </p:cNvSpPr>
          <p:nvPr/>
        </p:nvSpPr>
        <p:spPr bwMode="auto">
          <a:xfrm rot="18900000">
            <a:off x="7094538" y="3398838"/>
            <a:ext cx="431800" cy="107950"/>
          </a:xfrm>
          <a:prstGeom prst="rect">
            <a:avLst/>
          </a:prstGeom>
          <a:solidFill>
            <a:srgbClr val="3333FF"/>
          </a:solidFill>
          <a:ln w="25400" cap="sq">
            <a:solidFill>
              <a:srgbClr val="3333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3748" name="Line 24"/>
          <p:cNvSpPr>
            <a:spLocks noChangeAspect="1" noChangeShapeType="1"/>
          </p:cNvSpPr>
          <p:nvPr/>
        </p:nvSpPr>
        <p:spPr bwMode="auto">
          <a:xfrm flipV="1">
            <a:off x="7478714" y="2890839"/>
            <a:ext cx="395287" cy="395287"/>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49" name="Line 25"/>
          <p:cNvSpPr>
            <a:spLocks noChangeAspect="1" noChangeShapeType="1"/>
          </p:cNvSpPr>
          <p:nvPr/>
        </p:nvSpPr>
        <p:spPr bwMode="auto">
          <a:xfrm flipV="1">
            <a:off x="6780214" y="3617914"/>
            <a:ext cx="363537" cy="363537"/>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50" name="Rectangle 26"/>
          <p:cNvSpPr>
            <a:spLocks noChangeArrowheads="1"/>
          </p:cNvSpPr>
          <p:nvPr/>
        </p:nvSpPr>
        <p:spPr bwMode="auto">
          <a:xfrm rot="2700000">
            <a:off x="7105650" y="4494213"/>
            <a:ext cx="431800" cy="107950"/>
          </a:xfrm>
          <a:prstGeom prst="rect">
            <a:avLst/>
          </a:prstGeom>
          <a:solidFill>
            <a:srgbClr val="3333FF"/>
          </a:solidFill>
          <a:ln w="25400" cap="sq">
            <a:solidFill>
              <a:srgbClr val="3333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3751" name="Line 27"/>
          <p:cNvSpPr>
            <a:spLocks noChangeShapeType="1"/>
          </p:cNvSpPr>
          <p:nvPr/>
        </p:nvSpPr>
        <p:spPr bwMode="auto">
          <a:xfrm rot="5400000" flipV="1">
            <a:off x="7458076" y="4706938"/>
            <a:ext cx="411162" cy="411163"/>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52" name="Line 28"/>
          <p:cNvSpPr>
            <a:spLocks noChangeAspect="1" noChangeShapeType="1"/>
          </p:cNvSpPr>
          <p:nvPr/>
        </p:nvSpPr>
        <p:spPr bwMode="auto">
          <a:xfrm rot="5400000" flipV="1">
            <a:off x="6765926" y="3998913"/>
            <a:ext cx="388937" cy="388938"/>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73753" name="Group 29"/>
          <p:cNvGrpSpPr>
            <a:grpSpLocks/>
          </p:cNvGrpSpPr>
          <p:nvPr/>
        </p:nvGrpSpPr>
        <p:grpSpPr bwMode="auto">
          <a:xfrm rot="5400000">
            <a:off x="7883526" y="2881314"/>
            <a:ext cx="1116013" cy="1119187"/>
            <a:chOff x="3733" y="3147"/>
            <a:chExt cx="703" cy="705"/>
          </a:xfrm>
        </p:grpSpPr>
        <p:sp>
          <p:nvSpPr>
            <p:cNvPr id="73772" name="Rectangle 30"/>
            <p:cNvSpPr>
              <a:spLocks noChangeArrowheads="1"/>
            </p:cNvSpPr>
            <p:nvPr/>
          </p:nvSpPr>
          <p:spPr bwMode="auto">
            <a:xfrm rot="-2700000">
              <a:off x="3946" y="3466"/>
              <a:ext cx="272" cy="68"/>
            </a:xfrm>
            <a:prstGeom prst="rect">
              <a:avLst/>
            </a:prstGeom>
            <a:solidFill>
              <a:schemeClr val="tx1"/>
            </a:solidFill>
            <a:ln w="254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3773" name="Line 31"/>
            <p:cNvSpPr>
              <a:spLocks noChangeShapeType="1"/>
            </p:cNvSpPr>
            <p:nvPr/>
          </p:nvSpPr>
          <p:spPr bwMode="auto">
            <a:xfrm flipV="1">
              <a:off x="4177" y="3147"/>
              <a:ext cx="259" cy="259"/>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74" name="Line 32"/>
            <p:cNvSpPr>
              <a:spLocks noChangeShapeType="1"/>
            </p:cNvSpPr>
            <p:nvPr/>
          </p:nvSpPr>
          <p:spPr bwMode="auto">
            <a:xfrm flipV="1">
              <a:off x="3733" y="3593"/>
              <a:ext cx="259" cy="259"/>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3754" name="Line 33"/>
          <p:cNvSpPr>
            <a:spLocks noChangeShapeType="1"/>
          </p:cNvSpPr>
          <p:nvPr/>
        </p:nvSpPr>
        <p:spPr bwMode="auto">
          <a:xfrm>
            <a:off x="6215063" y="2887663"/>
            <a:ext cx="1662112" cy="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55" name="Line 34"/>
          <p:cNvSpPr>
            <a:spLocks noChangeShapeType="1"/>
          </p:cNvSpPr>
          <p:nvPr/>
        </p:nvSpPr>
        <p:spPr bwMode="auto">
          <a:xfrm>
            <a:off x="6237288" y="5119688"/>
            <a:ext cx="1662112" cy="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56" name="Oval 35"/>
          <p:cNvSpPr>
            <a:spLocks noChangeAspect="1" noChangeArrowheads="1"/>
          </p:cNvSpPr>
          <p:nvPr/>
        </p:nvSpPr>
        <p:spPr bwMode="auto">
          <a:xfrm>
            <a:off x="6137275" y="2852739"/>
            <a:ext cx="90488" cy="90487"/>
          </a:xfrm>
          <a:prstGeom prst="ellipse">
            <a:avLst/>
          </a:prstGeom>
          <a:solidFill>
            <a:schemeClr val="accent1"/>
          </a:solidFill>
          <a:ln w="254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3757" name="Oval 36"/>
          <p:cNvSpPr>
            <a:spLocks noChangeAspect="1" noChangeArrowheads="1"/>
          </p:cNvSpPr>
          <p:nvPr/>
        </p:nvSpPr>
        <p:spPr bwMode="auto">
          <a:xfrm>
            <a:off x="6162675" y="5084764"/>
            <a:ext cx="90488" cy="90487"/>
          </a:xfrm>
          <a:prstGeom prst="ellipse">
            <a:avLst/>
          </a:prstGeom>
          <a:solidFill>
            <a:schemeClr val="accent1"/>
          </a:solidFill>
          <a:ln w="254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3758" name="Line 37"/>
          <p:cNvSpPr>
            <a:spLocks noChangeShapeType="1"/>
          </p:cNvSpPr>
          <p:nvPr/>
        </p:nvSpPr>
        <p:spPr bwMode="auto">
          <a:xfrm>
            <a:off x="6762750" y="4003675"/>
            <a:ext cx="0" cy="1601788"/>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59" name="Line 38"/>
          <p:cNvSpPr>
            <a:spLocks noChangeShapeType="1"/>
          </p:cNvSpPr>
          <p:nvPr/>
        </p:nvSpPr>
        <p:spPr bwMode="auto">
          <a:xfrm>
            <a:off x="6773863" y="5603875"/>
            <a:ext cx="2990850" cy="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60" name="Line 39"/>
          <p:cNvSpPr>
            <a:spLocks noChangeShapeType="1"/>
          </p:cNvSpPr>
          <p:nvPr/>
        </p:nvSpPr>
        <p:spPr bwMode="auto">
          <a:xfrm>
            <a:off x="9007476" y="4005263"/>
            <a:ext cx="854075" cy="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761" name="Oval 40"/>
          <p:cNvSpPr>
            <a:spLocks noChangeAspect="1" noChangeArrowheads="1"/>
          </p:cNvSpPr>
          <p:nvPr/>
        </p:nvSpPr>
        <p:spPr bwMode="auto">
          <a:xfrm>
            <a:off x="9783764" y="5556250"/>
            <a:ext cx="90487" cy="90488"/>
          </a:xfrm>
          <a:prstGeom prst="ellipse">
            <a:avLst/>
          </a:prstGeom>
          <a:solidFill>
            <a:schemeClr val="accent1"/>
          </a:solidFill>
          <a:ln w="254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3762" name="Oval 41"/>
          <p:cNvSpPr>
            <a:spLocks noChangeAspect="1" noChangeArrowheads="1"/>
          </p:cNvSpPr>
          <p:nvPr/>
        </p:nvSpPr>
        <p:spPr bwMode="auto">
          <a:xfrm>
            <a:off x="9790114" y="3971925"/>
            <a:ext cx="90487" cy="90488"/>
          </a:xfrm>
          <a:prstGeom prst="ellipse">
            <a:avLst/>
          </a:prstGeom>
          <a:solidFill>
            <a:schemeClr val="accent1"/>
          </a:solidFill>
          <a:ln w="25400" cap="sq">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3763" name="Text Box 42"/>
          <p:cNvSpPr txBox="1">
            <a:spLocks noChangeArrowheads="1"/>
          </p:cNvSpPr>
          <p:nvPr/>
        </p:nvSpPr>
        <p:spPr bwMode="auto">
          <a:xfrm>
            <a:off x="5951539" y="3724275"/>
            <a:ext cx="51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u</a:t>
            </a:r>
          </a:p>
        </p:txBody>
      </p:sp>
      <p:sp>
        <p:nvSpPr>
          <p:cNvPr id="73764" name="Text Box 46"/>
          <p:cNvSpPr txBox="1">
            <a:spLocks noChangeArrowheads="1"/>
          </p:cNvSpPr>
          <p:nvPr/>
        </p:nvSpPr>
        <p:spPr bwMode="auto">
          <a:xfrm>
            <a:off x="9583739" y="4537075"/>
            <a:ext cx="51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u</a:t>
            </a:r>
            <a:r>
              <a:rPr kumimoji="1" lang="en-US" altLang="zh-CN" sz="2400" b="1" baseline="-25000">
                <a:latin typeface="Times New Roman" panose="02020603050405020304" pitchFamily="18" charset="0"/>
              </a:rPr>
              <a:t>o</a:t>
            </a:r>
          </a:p>
        </p:txBody>
      </p:sp>
      <p:sp>
        <p:nvSpPr>
          <p:cNvPr id="73765" name="Text Box 13"/>
          <p:cNvSpPr txBox="1">
            <a:spLocks noChangeArrowheads="1"/>
          </p:cNvSpPr>
          <p:nvPr/>
        </p:nvSpPr>
        <p:spPr bwMode="auto">
          <a:xfrm>
            <a:off x="2390775" y="3557588"/>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3</a:t>
            </a:r>
          </a:p>
        </p:txBody>
      </p:sp>
      <p:sp>
        <p:nvSpPr>
          <p:cNvPr id="73766" name="Text Box 13"/>
          <p:cNvSpPr txBox="1">
            <a:spLocks noChangeArrowheads="1"/>
          </p:cNvSpPr>
          <p:nvPr/>
        </p:nvSpPr>
        <p:spPr bwMode="auto">
          <a:xfrm>
            <a:off x="2390775" y="262255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1</a:t>
            </a:r>
          </a:p>
        </p:txBody>
      </p:sp>
      <p:sp>
        <p:nvSpPr>
          <p:cNvPr id="73767" name="Text Box 13"/>
          <p:cNvSpPr txBox="1">
            <a:spLocks noChangeArrowheads="1"/>
          </p:cNvSpPr>
          <p:nvPr/>
        </p:nvSpPr>
        <p:spPr bwMode="auto">
          <a:xfrm>
            <a:off x="6743700" y="2997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3</a:t>
            </a:r>
          </a:p>
        </p:txBody>
      </p:sp>
      <p:sp>
        <p:nvSpPr>
          <p:cNvPr id="73768" name="Text Box 13"/>
          <p:cNvSpPr txBox="1">
            <a:spLocks noChangeArrowheads="1"/>
          </p:cNvSpPr>
          <p:nvPr/>
        </p:nvSpPr>
        <p:spPr bwMode="auto">
          <a:xfrm>
            <a:off x="8543925" y="29972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4</a:t>
            </a:r>
          </a:p>
        </p:txBody>
      </p:sp>
      <p:sp>
        <p:nvSpPr>
          <p:cNvPr id="73769" name="Text Box 13"/>
          <p:cNvSpPr txBox="1">
            <a:spLocks noChangeArrowheads="1"/>
          </p:cNvSpPr>
          <p:nvPr/>
        </p:nvSpPr>
        <p:spPr bwMode="auto">
          <a:xfrm>
            <a:off x="6888163" y="45085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1</a:t>
            </a:r>
          </a:p>
        </p:txBody>
      </p:sp>
      <p:sp>
        <p:nvSpPr>
          <p:cNvPr id="73770" name="Text Box 13"/>
          <p:cNvSpPr txBox="1">
            <a:spLocks noChangeArrowheads="1"/>
          </p:cNvSpPr>
          <p:nvPr/>
        </p:nvSpPr>
        <p:spPr bwMode="auto">
          <a:xfrm>
            <a:off x="8472488" y="45815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b="1" i="1">
                <a:latin typeface="Times New Roman" panose="02020603050405020304" pitchFamily="18" charset="0"/>
              </a:rPr>
              <a:t>R</a:t>
            </a:r>
            <a:r>
              <a:rPr kumimoji="1" lang="en-US" altLang="zh-CN" sz="2400" b="1" baseline="-25000">
                <a:latin typeface="Times New Roman" panose="02020603050405020304" pitchFamily="18" charset="0"/>
              </a:rPr>
              <a:t>2</a:t>
            </a:r>
          </a:p>
        </p:txBody>
      </p:sp>
      <p:graphicFrame>
        <p:nvGraphicFramePr>
          <p:cNvPr id="73771" name="Object 45"/>
          <p:cNvGraphicFramePr>
            <a:graphicFrameLocks noGrp="1" noChangeAspect="1"/>
          </p:cNvGraphicFramePr>
          <p:nvPr>
            <p:ph idx="4294967295"/>
          </p:nvPr>
        </p:nvGraphicFramePr>
        <p:xfrm>
          <a:off x="2233613" y="4564064"/>
          <a:ext cx="3236912" cy="915987"/>
        </p:xfrm>
        <a:graphic>
          <a:graphicData uri="http://schemas.openxmlformats.org/presentationml/2006/ole">
            <mc:AlternateContent xmlns:mc="http://schemas.openxmlformats.org/markup-compatibility/2006">
              <mc:Choice xmlns:v="urn:schemas-microsoft-com:vml" Requires="v">
                <p:oleObj spid="_x0000_s21526" name="公式" r:id="rId4" imgW="1397000" imgH="381000" progId="Equation.3">
                  <p:embed/>
                </p:oleObj>
              </mc:Choice>
              <mc:Fallback>
                <p:oleObj name="公式" r:id="rId4" imgW="1397000" imgH="381000" progId="Equation.3">
                  <p:embed/>
                  <p:pic>
                    <p:nvPicPr>
                      <p:cNvPr id="73771" name="Object 4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3613" y="4564064"/>
                        <a:ext cx="3236912" cy="915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4564127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4"/>
          <p:cNvSpPr>
            <a:spLocks noGrp="1" noChangeArrowheads="1"/>
          </p:cNvSpPr>
          <p:nvPr>
            <p:ph type="title"/>
          </p:nvPr>
        </p:nvSpPr>
        <p:spPr>
          <a:xfrm>
            <a:off x="838200" y="482481"/>
            <a:ext cx="10515600" cy="590429"/>
          </a:xfrm>
          <a:noFill/>
        </p:spPr>
        <p:txBody>
          <a:bodyPr/>
          <a:lstStyle/>
          <a:p>
            <a:pPr eaLnBrk="1" hangingPunct="1"/>
            <a:r>
              <a:rPr lang="en-US" altLang="zh-CN" dirty="0">
                <a:latin typeface="微软雅黑" panose="020B0503020204020204" pitchFamily="34" charset="-122"/>
                <a:ea typeface="微软雅黑" panose="020B0503020204020204" pitchFamily="34" charset="-122"/>
              </a:rPr>
              <a:t>3.7 </a:t>
            </a:r>
            <a:r>
              <a:rPr lang="zh-CN" altLang="en-US" dirty="0">
                <a:latin typeface="微软雅黑" panose="020B0503020204020204" pitchFamily="34" charset="-122"/>
                <a:ea typeface="微软雅黑" panose="020B0503020204020204" pitchFamily="34" charset="-122"/>
              </a:rPr>
              <a:t>电桥放大电路</a:t>
            </a:r>
          </a:p>
        </p:txBody>
      </p:sp>
      <p:sp>
        <p:nvSpPr>
          <p:cNvPr id="6" name="内容占位符 2"/>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何谓电桥放大电路？</a:t>
            </a:r>
          </a:p>
          <a:p>
            <a:pPr lvl="1"/>
            <a:r>
              <a:rPr lang="zh-CN" altLang="en-US" dirty="0">
                <a:latin typeface="微软雅黑" panose="020B0503020204020204" pitchFamily="34" charset="-122"/>
                <a:ea typeface="微软雅黑" panose="020B0503020204020204" pitchFamily="34" charset="-122"/>
              </a:rPr>
              <a:t>由传感器电桥和运算放大器组成的放大电路；</a:t>
            </a:r>
          </a:p>
          <a:p>
            <a:pPr lvl="1"/>
            <a:r>
              <a:rPr lang="zh-CN" altLang="en-US" dirty="0">
                <a:latin typeface="微软雅黑" panose="020B0503020204020204" pitchFamily="34" charset="-122"/>
                <a:ea typeface="微软雅黑" panose="020B0503020204020204" pitchFamily="34" charset="-122"/>
              </a:rPr>
              <a:t>由传感器和运算放大器构成的电桥。</a:t>
            </a:r>
          </a:p>
          <a:p>
            <a:r>
              <a:rPr lang="zh-CN" altLang="en-US" dirty="0">
                <a:latin typeface="微软雅黑" panose="020B0503020204020204" pitchFamily="34" charset="-122"/>
                <a:ea typeface="微软雅黑" panose="020B0503020204020204" pitchFamily="34" charset="-122"/>
              </a:rPr>
              <a:t>应用于何种场合？</a:t>
            </a:r>
          </a:p>
          <a:p>
            <a:pPr lvl="1"/>
            <a:r>
              <a:rPr lang="zh-CN" altLang="en-US" dirty="0">
                <a:latin typeface="微软雅黑" panose="020B0503020204020204" pitchFamily="34" charset="-122"/>
                <a:ea typeface="微软雅黑" panose="020B0503020204020204" pitchFamily="34" charset="-122"/>
              </a:rPr>
              <a:t>电参量式传感器，如电感式、电阻应变式、电容式传感器等，经常通过电桥转换电路输出电压或电流信号，并用运算放大器作进一步放大，或由传感器和运算放大器直接构成电桥放大电路，输出放大了的电压信号。</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3198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title"/>
          </p:nvPr>
        </p:nvSpPr>
        <p:spPr>
          <a:xfrm>
            <a:off x="838200" y="482481"/>
            <a:ext cx="10515600" cy="590429"/>
          </a:xfrm>
          <a:noFill/>
        </p:spPr>
        <p:txBody>
          <a:bodyPr/>
          <a:lstStyle/>
          <a:p>
            <a:pPr eaLnBrk="1" hangingPunct="1"/>
            <a:r>
              <a:rPr lang="en-US" altLang="zh-CN" dirty="0">
                <a:latin typeface="微软雅黑" panose="020B0503020204020204" pitchFamily="34" charset="-122"/>
                <a:ea typeface="微软雅黑" panose="020B0503020204020204" pitchFamily="34" charset="-122"/>
              </a:rPr>
              <a:t>3.7 </a:t>
            </a:r>
            <a:r>
              <a:rPr lang="zh-CN" altLang="en-US" dirty="0">
                <a:latin typeface="微软雅黑" panose="020B0503020204020204" pitchFamily="34" charset="-122"/>
                <a:ea typeface="微软雅黑" panose="020B0503020204020204" pitchFamily="34" charset="-122"/>
              </a:rPr>
              <a:t>电桥放大电路</a:t>
            </a:r>
          </a:p>
        </p:txBody>
      </p:sp>
      <p:sp>
        <p:nvSpPr>
          <p:cNvPr id="5" name="内容占位符 3"/>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电桥放大电路的分类：</a:t>
            </a:r>
          </a:p>
          <a:p>
            <a:pPr lvl="1"/>
            <a:r>
              <a:rPr lang="zh-CN" altLang="en-US" dirty="0">
                <a:latin typeface="微软雅黑" panose="020B0503020204020204" pitchFamily="34" charset="-122"/>
                <a:ea typeface="微软雅黑" panose="020B0503020204020204" pitchFamily="34" charset="-122"/>
              </a:rPr>
              <a:t>单端输入电桥放大电路</a:t>
            </a:r>
          </a:p>
          <a:p>
            <a:pPr lvl="1"/>
            <a:r>
              <a:rPr lang="zh-CN" altLang="en-US" dirty="0">
                <a:latin typeface="微软雅黑" panose="020B0503020204020204" pitchFamily="34" charset="-122"/>
                <a:ea typeface="微软雅黑" panose="020B0503020204020204" pitchFamily="34" charset="-122"/>
              </a:rPr>
              <a:t>差动输入电桥放大电路</a:t>
            </a:r>
          </a:p>
          <a:p>
            <a:pPr lvl="1"/>
            <a:r>
              <a:rPr lang="zh-CN" altLang="en-US" dirty="0">
                <a:latin typeface="微软雅黑" panose="020B0503020204020204" pitchFamily="34" charset="-122"/>
                <a:ea typeface="微软雅黑" panose="020B0503020204020204" pitchFamily="34" charset="-122"/>
              </a:rPr>
              <a:t>线性电桥放大电路</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86061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Text Box 84"/>
          <p:cNvSpPr txBox="1">
            <a:spLocks noChangeArrowheads="1"/>
          </p:cNvSpPr>
          <p:nvPr/>
        </p:nvSpPr>
        <p:spPr bwMode="auto">
          <a:xfrm>
            <a:off x="1111866" y="2840751"/>
            <a:ext cx="401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Clr>
                <a:schemeClr val="tx1"/>
              </a:buClr>
            </a:pPr>
            <a:r>
              <a:rPr kumimoji="1" lang="en-US" altLang="zh-CN" sz="2400" b="1" i="1" dirty="0">
                <a:solidFill>
                  <a:srgbClr val="FF0000"/>
                </a:solidFill>
                <a:latin typeface="Times New Roman" panose="02020603050405020304" pitchFamily="18" charset="0"/>
                <a:cs typeface="Times New Roman" panose="02020603050405020304" pitchFamily="18" charset="0"/>
              </a:rPr>
              <a:t>a</a:t>
            </a:r>
            <a:r>
              <a:rPr kumimoji="1" lang="zh-CN" altLang="en-US" sz="2400" b="1" dirty="0">
                <a:solidFill>
                  <a:srgbClr val="FF0000"/>
                </a:solidFill>
                <a:latin typeface="Times New Roman" panose="02020603050405020304" pitchFamily="18" charset="0"/>
                <a:cs typeface="Times New Roman" panose="02020603050405020304" pitchFamily="18" charset="0"/>
              </a:rPr>
              <a:t>点为虚地，</a:t>
            </a:r>
            <a:r>
              <a:rPr kumimoji="1" lang="en-US" altLang="zh-CN" sz="2400" b="1" i="1" dirty="0" err="1">
                <a:solidFill>
                  <a:srgbClr val="FF0000"/>
                </a:solidFill>
                <a:latin typeface="Times New Roman" panose="02020603050405020304" pitchFamily="18" charset="0"/>
                <a:cs typeface="Times New Roman" panose="02020603050405020304" pitchFamily="18" charset="0"/>
              </a:rPr>
              <a:t>u</a:t>
            </a:r>
            <a:r>
              <a:rPr kumimoji="1" lang="en-US" altLang="zh-CN" sz="2400" b="1" baseline="-25000" dirty="0" err="1">
                <a:solidFill>
                  <a:srgbClr val="FF0000"/>
                </a:solidFill>
                <a:latin typeface="Times New Roman" panose="02020603050405020304" pitchFamily="18" charset="0"/>
                <a:cs typeface="Times New Roman" panose="02020603050405020304" pitchFamily="18" charset="0"/>
              </a:rPr>
              <a:t>a</a:t>
            </a:r>
            <a:r>
              <a:rPr kumimoji="1" lang="en-US" altLang="zh-CN" sz="2400" b="1" dirty="0">
                <a:solidFill>
                  <a:srgbClr val="FF0000"/>
                </a:solidFill>
                <a:latin typeface="Times New Roman" panose="02020603050405020304" pitchFamily="18" charset="0"/>
                <a:cs typeface="Times New Roman" panose="02020603050405020304" pitchFamily="18" charset="0"/>
              </a:rPr>
              <a:t>=0</a:t>
            </a:r>
            <a:endParaRPr kumimoji="1" lang="en-US" altLang="zh-CN" sz="2400" b="1" i="1" baseline="-25000" dirty="0">
              <a:solidFill>
                <a:srgbClr val="FF0000"/>
              </a:solidFill>
              <a:latin typeface="Times New Roman" panose="02020603050405020304" pitchFamily="18" charset="0"/>
              <a:cs typeface="Times New Roman" panose="02020603050405020304" pitchFamily="18" charset="0"/>
            </a:endParaRPr>
          </a:p>
        </p:txBody>
      </p:sp>
      <p:graphicFrame>
        <p:nvGraphicFramePr>
          <p:cNvPr id="416771" name="Object 3"/>
          <p:cNvGraphicFramePr>
            <a:graphicFrameLocks noChangeAspect="1"/>
          </p:cNvGraphicFramePr>
          <p:nvPr/>
        </p:nvGraphicFramePr>
        <p:xfrm>
          <a:off x="1893828" y="3586819"/>
          <a:ext cx="3867150" cy="839787"/>
        </p:xfrm>
        <a:graphic>
          <a:graphicData uri="http://schemas.openxmlformats.org/presentationml/2006/ole">
            <mc:AlternateContent xmlns:mc="http://schemas.openxmlformats.org/markup-compatibility/2006">
              <mc:Choice xmlns:v="urn:schemas-microsoft-com:vml" Requires="v">
                <p:oleObj spid="_x0000_s22590" name="Equation" r:id="rId4" imgW="1900585" imgH="396525" progId="Equation.DSMT4">
                  <p:embed/>
                </p:oleObj>
              </mc:Choice>
              <mc:Fallback>
                <p:oleObj name="Equation" r:id="rId4" imgW="1900585" imgH="396525" progId="Equation.DSMT4">
                  <p:embed/>
                  <p:pic>
                    <p:nvPicPr>
                      <p:cNvPr id="416771"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3828" y="3586819"/>
                        <a:ext cx="3867150"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6772" name="Object 4"/>
          <p:cNvGraphicFramePr>
            <a:graphicFrameLocks noChangeAspect="1"/>
          </p:cNvGraphicFramePr>
          <p:nvPr/>
        </p:nvGraphicFramePr>
        <p:xfrm>
          <a:off x="2099291" y="5142715"/>
          <a:ext cx="3025775" cy="871537"/>
        </p:xfrm>
        <a:graphic>
          <a:graphicData uri="http://schemas.openxmlformats.org/presentationml/2006/ole">
            <mc:AlternateContent xmlns:mc="http://schemas.openxmlformats.org/markup-compatibility/2006">
              <mc:Choice xmlns:v="urn:schemas-microsoft-com:vml" Requires="v">
                <p:oleObj spid="_x0000_s22591" name="Equation" r:id="rId6" imgW="1487338" imgH="427057" progId="Equation.DSMT4">
                  <p:embed/>
                </p:oleObj>
              </mc:Choice>
              <mc:Fallback>
                <p:oleObj name="Equation" r:id="rId6" imgW="1487338" imgH="427057" progId="Equation.DSMT4">
                  <p:embed/>
                  <p:pic>
                    <p:nvPicPr>
                      <p:cNvPr id="416772"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9291" y="5142715"/>
                        <a:ext cx="3025775" cy="87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6773" name="Text Box 179"/>
          <p:cNvSpPr txBox="1">
            <a:spLocks noChangeArrowheads="1"/>
          </p:cNvSpPr>
          <p:nvPr/>
        </p:nvSpPr>
        <p:spPr bwMode="auto">
          <a:xfrm>
            <a:off x="1225628" y="4539598"/>
            <a:ext cx="6264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dirty="0">
                <a:latin typeface="Times New Roman" panose="02020603050405020304" pitchFamily="18" charset="0"/>
                <a:cs typeface="Times New Roman" panose="02020603050405020304" pitchFamily="18" charset="0"/>
              </a:rPr>
              <a:t>令：</a:t>
            </a:r>
            <a:r>
              <a:rPr kumimoji="1" lang="en-US" altLang="zh-CN" sz="2400" b="1" i="1" dirty="0">
                <a:latin typeface="Times New Roman" panose="02020603050405020304" pitchFamily="18" charset="0"/>
                <a:cs typeface="Times New Roman" panose="02020603050405020304" pitchFamily="18" charset="0"/>
              </a:rPr>
              <a:t>Z</a:t>
            </a:r>
            <a:r>
              <a:rPr kumimoji="1" lang="en-US" altLang="zh-CN" sz="2400" b="1" baseline="-25000" dirty="0">
                <a:latin typeface="Times New Roman" panose="02020603050405020304" pitchFamily="18" charset="0"/>
                <a:cs typeface="Times New Roman" panose="02020603050405020304" pitchFamily="18" charset="0"/>
              </a:rPr>
              <a:t>1</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Z</a:t>
            </a:r>
            <a:r>
              <a:rPr kumimoji="1" lang="en-US" altLang="zh-CN" sz="2400" b="1" baseline="-25000" dirty="0">
                <a:latin typeface="Times New Roman" panose="02020603050405020304" pitchFamily="18" charset="0"/>
                <a:cs typeface="Times New Roman" panose="02020603050405020304" pitchFamily="18" charset="0"/>
              </a:rPr>
              <a:t>2</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Z</a:t>
            </a:r>
            <a:r>
              <a:rPr kumimoji="1" lang="en-US" altLang="zh-CN" sz="2400" b="1" baseline="-25000" dirty="0">
                <a:latin typeface="Times New Roman" panose="02020603050405020304" pitchFamily="18" charset="0"/>
                <a:cs typeface="Times New Roman" panose="02020603050405020304" pitchFamily="18" charset="0"/>
              </a:rPr>
              <a:t>4</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R</a:t>
            </a:r>
            <a:r>
              <a:rPr kumimoji="1" lang="en-US" altLang="zh-CN" sz="2400" b="1" dirty="0">
                <a:latin typeface="Times New Roman" panose="02020603050405020304" pitchFamily="18" charset="0"/>
                <a:cs typeface="Times New Roman" panose="02020603050405020304" pitchFamily="18" charset="0"/>
              </a:rPr>
              <a:t>,  </a:t>
            </a:r>
            <a:r>
              <a:rPr kumimoji="1" lang="en-US" altLang="zh-CN" sz="2400" b="1" i="1" dirty="0">
                <a:latin typeface="Times New Roman" panose="02020603050405020304" pitchFamily="18" charset="0"/>
                <a:cs typeface="Times New Roman" panose="02020603050405020304" pitchFamily="18" charset="0"/>
              </a:rPr>
              <a:t>Z</a:t>
            </a:r>
            <a:r>
              <a:rPr kumimoji="1" lang="en-US" altLang="zh-CN" sz="2400" b="1" baseline="-25000" dirty="0">
                <a:latin typeface="Times New Roman" panose="02020603050405020304" pitchFamily="18" charset="0"/>
                <a:cs typeface="Times New Roman" panose="02020603050405020304" pitchFamily="18" charset="0"/>
              </a:rPr>
              <a:t>3</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R</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i="1" dirty="0">
                <a:latin typeface="Times New Roman" panose="02020603050405020304" pitchFamily="18" charset="0"/>
                <a:cs typeface="Times New Roman" panose="02020603050405020304" pitchFamily="18" charset="0"/>
              </a:rPr>
              <a:t>δ</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δ</a:t>
            </a:r>
            <a:r>
              <a:rPr kumimoji="1" lang="en-US" altLang="zh-CN" sz="2400" b="1" dirty="0">
                <a:latin typeface="Times New Roman" panose="02020603050405020304" pitchFamily="18" charset="0"/>
                <a:cs typeface="Times New Roman" panose="02020603050405020304" pitchFamily="18" charset="0"/>
              </a:rPr>
              <a:t> =Δ</a:t>
            </a:r>
            <a:r>
              <a:rPr kumimoji="1" lang="en-US" altLang="zh-CN" sz="2400" b="1" i="1" dirty="0">
                <a:latin typeface="Times New Roman" panose="02020603050405020304" pitchFamily="18" charset="0"/>
                <a:cs typeface="Times New Roman" panose="02020603050405020304" pitchFamily="18" charset="0"/>
              </a:rPr>
              <a:t>R</a:t>
            </a:r>
            <a:r>
              <a:rPr kumimoji="1" lang="en-US" altLang="zh-CN"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R</a:t>
            </a:r>
            <a:r>
              <a:rPr lang="en-US" altLang="zh-CN" sz="2400" dirty="0">
                <a:latin typeface="Times New Roman" panose="02020603050405020304" pitchFamily="18" charset="0"/>
                <a:cs typeface="Times New Roman" panose="02020603050405020304" pitchFamily="18" charset="0"/>
              </a:rPr>
              <a:t> </a:t>
            </a:r>
          </a:p>
        </p:txBody>
      </p:sp>
      <p:grpSp>
        <p:nvGrpSpPr>
          <p:cNvPr id="77832" name="Group 183"/>
          <p:cNvGrpSpPr>
            <a:grpSpLocks/>
          </p:cNvGrpSpPr>
          <p:nvPr/>
        </p:nvGrpSpPr>
        <p:grpSpPr bwMode="auto">
          <a:xfrm>
            <a:off x="7876340" y="2152652"/>
            <a:ext cx="3930650" cy="1636712"/>
            <a:chOff x="432" y="1288"/>
            <a:chExt cx="2476" cy="1031"/>
          </a:xfrm>
        </p:grpSpPr>
        <p:sp>
          <p:nvSpPr>
            <p:cNvPr id="77837" name="Rectangle 5"/>
            <p:cNvSpPr>
              <a:spLocks noChangeArrowheads="1"/>
            </p:cNvSpPr>
            <p:nvPr/>
          </p:nvSpPr>
          <p:spPr bwMode="auto">
            <a:xfrm rot="8112546">
              <a:off x="1194" y="2014"/>
              <a:ext cx="192" cy="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7838" name="Line 6"/>
            <p:cNvSpPr>
              <a:spLocks noChangeShapeType="1"/>
            </p:cNvSpPr>
            <p:nvPr/>
          </p:nvSpPr>
          <p:spPr bwMode="auto">
            <a:xfrm rot="8112546">
              <a:off x="1057" y="2176"/>
              <a:ext cx="197"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39" name="Line 7"/>
            <p:cNvSpPr>
              <a:spLocks noChangeShapeType="1"/>
            </p:cNvSpPr>
            <p:nvPr/>
          </p:nvSpPr>
          <p:spPr bwMode="auto">
            <a:xfrm rot="8112546">
              <a:off x="1327" y="1912"/>
              <a:ext cx="177"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0" name="Rectangle 9"/>
            <p:cNvSpPr>
              <a:spLocks noChangeArrowheads="1"/>
            </p:cNvSpPr>
            <p:nvPr/>
          </p:nvSpPr>
          <p:spPr bwMode="auto">
            <a:xfrm rot="-8087454">
              <a:off x="796" y="2013"/>
              <a:ext cx="171" cy="6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7841" name="Line 10"/>
            <p:cNvSpPr>
              <a:spLocks noChangeShapeType="1"/>
            </p:cNvSpPr>
            <p:nvPr/>
          </p:nvSpPr>
          <p:spPr bwMode="auto">
            <a:xfrm rot="-8087454">
              <a:off x="663" y="1920"/>
              <a:ext cx="179"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2" name="Line 11"/>
            <p:cNvSpPr>
              <a:spLocks noChangeShapeType="1"/>
            </p:cNvSpPr>
            <p:nvPr/>
          </p:nvSpPr>
          <p:spPr bwMode="auto">
            <a:xfrm rot="-8087454">
              <a:off x="909" y="2174"/>
              <a:ext cx="199"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3" name="Rectangle 12"/>
            <p:cNvSpPr>
              <a:spLocks noChangeArrowheads="1"/>
            </p:cNvSpPr>
            <p:nvPr/>
          </p:nvSpPr>
          <p:spPr bwMode="auto">
            <a:xfrm rot="-2687454">
              <a:off x="783" y="1637"/>
              <a:ext cx="192" cy="5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7844" name="Line 13"/>
            <p:cNvSpPr>
              <a:spLocks noChangeShapeType="1"/>
            </p:cNvSpPr>
            <p:nvPr/>
          </p:nvSpPr>
          <p:spPr bwMode="auto">
            <a:xfrm rot="-2687454">
              <a:off x="917" y="1532"/>
              <a:ext cx="197" cy="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5" name="Line 14"/>
            <p:cNvSpPr>
              <a:spLocks noChangeShapeType="1"/>
            </p:cNvSpPr>
            <p:nvPr/>
          </p:nvSpPr>
          <p:spPr bwMode="auto">
            <a:xfrm rot="-2687454">
              <a:off x="659" y="1793"/>
              <a:ext cx="18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6" name="Rectangle 15"/>
            <p:cNvSpPr>
              <a:spLocks noChangeArrowheads="1"/>
            </p:cNvSpPr>
            <p:nvPr/>
          </p:nvSpPr>
          <p:spPr bwMode="auto">
            <a:xfrm rot="2712546">
              <a:off x="1205" y="1635"/>
              <a:ext cx="171" cy="6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7847" name="Line 16"/>
            <p:cNvSpPr>
              <a:spLocks noChangeShapeType="1"/>
            </p:cNvSpPr>
            <p:nvPr/>
          </p:nvSpPr>
          <p:spPr bwMode="auto">
            <a:xfrm rot="2712546">
              <a:off x="1333" y="1791"/>
              <a:ext cx="172"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8" name="Line 17"/>
            <p:cNvSpPr>
              <a:spLocks noChangeShapeType="1"/>
            </p:cNvSpPr>
            <p:nvPr/>
          </p:nvSpPr>
          <p:spPr bwMode="auto">
            <a:xfrm rot="2712546">
              <a:off x="1058" y="1536"/>
              <a:ext cx="197"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9" name="Rectangle 18"/>
            <p:cNvSpPr>
              <a:spLocks noChangeArrowheads="1"/>
            </p:cNvSpPr>
            <p:nvPr/>
          </p:nvSpPr>
          <p:spPr bwMode="auto">
            <a:xfrm>
              <a:off x="1274" y="1288"/>
              <a:ext cx="192" cy="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7850" name="Rectangle 19"/>
            <p:cNvSpPr>
              <a:spLocks noChangeArrowheads="1"/>
            </p:cNvSpPr>
            <p:nvPr/>
          </p:nvSpPr>
          <p:spPr bwMode="auto">
            <a:xfrm rot="5400000">
              <a:off x="425" y="2056"/>
              <a:ext cx="170" cy="6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7851" name="Line 20"/>
            <p:cNvSpPr>
              <a:spLocks noChangeShapeType="1"/>
            </p:cNvSpPr>
            <p:nvPr/>
          </p:nvSpPr>
          <p:spPr bwMode="auto">
            <a:xfrm>
              <a:off x="1476" y="1856"/>
              <a:ext cx="363"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52" name="Line 21"/>
            <p:cNvSpPr>
              <a:spLocks noChangeShapeType="1"/>
            </p:cNvSpPr>
            <p:nvPr/>
          </p:nvSpPr>
          <p:spPr bwMode="auto">
            <a:xfrm>
              <a:off x="1649" y="2098"/>
              <a:ext cx="0" cy="208"/>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53" name="Line 22"/>
            <p:cNvSpPr>
              <a:spLocks noChangeShapeType="1"/>
            </p:cNvSpPr>
            <p:nvPr/>
          </p:nvSpPr>
          <p:spPr bwMode="auto">
            <a:xfrm flipH="1">
              <a:off x="502" y="1855"/>
              <a:ext cx="191"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54" name="Line 24"/>
            <p:cNvSpPr>
              <a:spLocks noChangeShapeType="1"/>
            </p:cNvSpPr>
            <p:nvPr/>
          </p:nvSpPr>
          <p:spPr bwMode="auto">
            <a:xfrm>
              <a:off x="509" y="2177"/>
              <a:ext cx="0" cy="142"/>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55" name="Oval 25"/>
            <p:cNvSpPr>
              <a:spLocks noChangeArrowheads="1"/>
            </p:cNvSpPr>
            <p:nvPr/>
          </p:nvSpPr>
          <p:spPr bwMode="auto">
            <a:xfrm>
              <a:off x="996" y="1786"/>
              <a:ext cx="169" cy="170"/>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7856" name="Line 27"/>
            <p:cNvSpPr>
              <a:spLocks noChangeShapeType="1"/>
            </p:cNvSpPr>
            <p:nvPr/>
          </p:nvSpPr>
          <p:spPr bwMode="auto">
            <a:xfrm flipV="1">
              <a:off x="1085" y="1957"/>
              <a:ext cx="0" cy="299"/>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57" name="Line 28"/>
            <p:cNvSpPr>
              <a:spLocks noChangeShapeType="1"/>
            </p:cNvSpPr>
            <p:nvPr/>
          </p:nvSpPr>
          <p:spPr bwMode="auto">
            <a:xfrm flipV="1">
              <a:off x="1084" y="1458"/>
              <a:ext cx="0" cy="324"/>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58" name="Line 29"/>
            <p:cNvSpPr>
              <a:spLocks noChangeShapeType="1"/>
            </p:cNvSpPr>
            <p:nvPr/>
          </p:nvSpPr>
          <p:spPr bwMode="auto">
            <a:xfrm>
              <a:off x="1570" y="2311"/>
              <a:ext cx="153"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59" name="Oval 30"/>
            <p:cNvSpPr>
              <a:spLocks noChangeArrowheads="1"/>
            </p:cNvSpPr>
            <p:nvPr/>
          </p:nvSpPr>
          <p:spPr bwMode="auto">
            <a:xfrm>
              <a:off x="2747" y="1962"/>
              <a:ext cx="32" cy="32"/>
            </a:xfrm>
            <a:prstGeom prst="ellipse">
              <a:avLst/>
            </a:prstGeom>
            <a:noFill/>
            <a:ln w="1905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7860" name="Line 31"/>
            <p:cNvSpPr>
              <a:spLocks noChangeShapeType="1"/>
            </p:cNvSpPr>
            <p:nvPr/>
          </p:nvSpPr>
          <p:spPr bwMode="auto">
            <a:xfrm>
              <a:off x="2291" y="1980"/>
              <a:ext cx="45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61" name="Line 32"/>
            <p:cNvSpPr>
              <a:spLocks noChangeShapeType="1"/>
            </p:cNvSpPr>
            <p:nvPr/>
          </p:nvSpPr>
          <p:spPr bwMode="auto">
            <a:xfrm flipV="1">
              <a:off x="509" y="1317"/>
              <a:ext cx="0" cy="68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62" name="Line 33"/>
            <p:cNvSpPr>
              <a:spLocks noChangeShapeType="1"/>
            </p:cNvSpPr>
            <p:nvPr/>
          </p:nvSpPr>
          <p:spPr bwMode="auto">
            <a:xfrm>
              <a:off x="509" y="1317"/>
              <a:ext cx="765"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63" name="Line 34"/>
            <p:cNvSpPr>
              <a:spLocks noChangeShapeType="1"/>
            </p:cNvSpPr>
            <p:nvPr/>
          </p:nvSpPr>
          <p:spPr bwMode="auto">
            <a:xfrm>
              <a:off x="1467" y="1317"/>
              <a:ext cx="991"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64" name="Line 35"/>
            <p:cNvSpPr>
              <a:spLocks noChangeShapeType="1"/>
            </p:cNvSpPr>
            <p:nvPr/>
          </p:nvSpPr>
          <p:spPr bwMode="auto">
            <a:xfrm flipV="1">
              <a:off x="2459" y="1317"/>
              <a:ext cx="0" cy="66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65" name="Text Box 37"/>
            <p:cNvSpPr txBox="1">
              <a:spLocks noChangeArrowheads="1"/>
            </p:cNvSpPr>
            <p:nvPr/>
          </p:nvSpPr>
          <p:spPr bwMode="auto">
            <a:xfrm>
              <a:off x="736" y="2002"/>
              <a:ext cx="174"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Z</a:t>
              </a:r>
              <a:r>
                <a:rPr lang="en-US" altLang="zh-CN" sz="2000" baseline="-25000">
                  <a:latin typeface="Times New Roman" panose="02020603050405020304" pitchFamily="18" charset="0"/>
                </a:rPr>
                <a:t>1</a:t>
              </a:r>
            </a:p>
          </p:txBody>
        </p:sp>
        <p:sp>
          <p:nvSpPr>
            <p:cNvPr id="77866" name="Text Box 38"/>
            <p:cNvSpPr txBox="1">
              <a:spLocks noChangeArrowheads="1"/>
            </p:cNvSpPr>
            <p:nvPr/>
          </p:nvSpPr>
          <p:spPr bwMode="auto">
            <a:xfrm>
              <a:off x="1318" y="2017"/>
              <a:ext cx="170"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Z</a:t>
              </a:r>
              <a:r>
                <a:rPr lang="en-US" altLang="zh-CN" sz="2000" baseline="-25000">
                  <a:latin typeface="Times New Roman" panose="02020603050405020304" pitchFamily="18" charset="0"/>
                </a:rPr>
                <a:t>2</a:t>
              </a:r>
            </a:p>
          </p:txBody>
        </p:sp>
        <p:sp>
          <p:nvSpPr>
            <p:cNvPr id="77867" name="Text Box 39"/>
            <p:cNvSpPr txBox="1">
              <a:spLocks noChangeArrowheads="1"/>
            </p:cNvSpPr>
            <p:nvPr/>
          </p:nvSpPr>
          <p:spPr bwMode="auto">
            <a:xfrm>
              <a:off x="1371" y="1528"/>
              <a:ext cx="233"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Z</a:t>
              </a:r>
              <a:r>
                <a:rPr lang="en-US" altLang="zh-CN" sz="2000" baseline="-25000">
                  <a:latin typeface="Times New Roman" panose="02020603050405020304" pitchFamily="18" charset="0"/>
                </a:rPr>
                <a:t>4</a:t>
              </a:r>
            </a:p>
          </p:txBody>
        </p:sp>
        <p:sp>
          <p:nvSpPr>
            <p:cNvPr id="77868" name="Text Box 40"/>
            <p:cNvSpPr txBox="1">
              <a:spLocks noChangeArrowheads="1"/>
            </p:cNvSpPr>
            <p:nvPr/>
          </p:nvSpPr>
          <p:spPr bwMode="auto">
            <a:xfrm>
              <a:off x="708" y="1436"/>
              <a:ext cx="216" cy="1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Z</a:t>
              </a:r>
              <a:r>
                <a:rPr lang="en-US" altLang="zh-CN" sz="2000" baseline="-25000">
                  <a:latin typeface="Times New Roman" panose="02020603050405020304" pitchFamily="18" charset="0"/>
                </a:rPr>
                <a:t>3</a:t>
              </a:r>
            </a:p>
          </p:txBody>
        </p:sp>
        <p:sp>
          <p:nvSpPr>
            <p:cNvPr id="77869" name="Text Box 41"/>
            <p:cNvSpPr txBox="1">
              <a:spLocks noChangeArrowheads="1"/>
            </p:cNvSpPr>
            <p:nvPr/>
          </p:nvSpPr>
          <p:spPr bwMode="auto">
            <a:xfrm>
              <a:off x="1337" y="1335"/>
              <a:ext cx="213"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R</a:t>
              </a:r>
              <a:r>
                <a:rPr lang="en-US" altLang="zh-CN" sz="2000" baseline="-25000">
                  <a:latin typeface="Times New Roman" panose="02020603050405020304" pitchFamily="18" charset="0"/>
                </a:rPr>
                <a:t>2</a:t>
              </a:r>
              <a:endParaRPr lang="en-US" altLang="zh-CN" sz="2000" i="1" baseline="-25000">
                <a:latin typeface="Times New Roman" panose="02020603050405020304" pitchFamily="18" charset="0"/>
              </a:endParaRPr>
            </a:p>
          </p:txBody>
        </p:sp>
        <p:sp>
          <p:nvSpPr>
            <p:cNvPr id="77870" name="Text Box 42"/>
            <p:cNvSpPr txBox="1">
              <a:spLocks noChangeArrowheads="1"/>
            </p:cNvSpPr>
            <p:nvPr/>
          </p:nvSpPr>
          <p:spPr bwMode="auto">
            <a:xfrm>
              <a:off x="556" y="2017"/>
              <a:ext cx="177"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R</a:t>
              </a:r>
              <a:r>
                <a:rPr lang="en-US" altLang="zh-CN" sz="2000" baseline="-25000">
                  <a:latin typeface="Times New Roman" panose="02020603050405020304" pitchFamily="18" charset="0"/>
                </a:rPr>
                <a:t>1</a:t>
              </a:r>
            </a:p>
          </p:txBody>
        </p:sp>
        <p:sp>
          <p:nvSpPr>
            <p:cNvPr id="77871" name="Text Box 43"/>
            <p:cNvSpPr txBox="1">
              <a:spLocks noChangeArrowheads="1"/>
            </p:cNvSpPr>
            <p:nvPr/>
          </p:nvSpPr>
          <p:spPr bwMode="auto">
            <a:xfrm>
              <a:off x="585" y="1683"/>
              <a:ext cx="105" cy="1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FF0000"/>
                  </a:solidFill>
                  <a:latin typeface="Times New Roman" panose="02020603050405020304" pitchFamily="18" charset="0"/>
                </a:rPr>
                <a:t>b</a:t>
              </a:r>
            </a:p>
          </p:txBody>
        </p:sp>
        <p:sp>
          <p:nvSpPr>
            <p:cNvPr id="77872" name="Text Box 44"/>
            <p:cNvSpPr txBox="1">
              <a:spLocks noChangeArrowheads="1"/>
            </p:cNvSpPr>
            <p:nvPr/>
          </p:nvSpPr>
          <p:spPr bwMode="auto">
            <a:xfrm>
              <a:off x="1498" y="1660"/>
              <a:ext cx="120" cy="1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solidFill>
                    <a:srgbClr val="FF0000"/>
                  </a:solidFill>
                  <a:latin typeface="Times New Roman" panose="02020603050405020304" pitchFamily="18" charset="0"/>
                </a:rPr>
                <a:t>a</a:t>
              </a:r>
            </a:p>
          </p:txBody>
        </p:sp>
        <p:sp>
          <p:nvSpPr>
            <p:cNvPr id="77873" name="Text Box 45"/>
            <p:cNvSpPr txBox="1">
              <a:spLocks noChangeArrowheads="1"/>
            </p:cNvSpPr>
            <p:nvPr/>
          </p:nvSpPr>
          <p:spPr bwMode="auto">
            <a:xfrm>
              <a:off x="2675" y="1754"/>
              <a:ext cx="233" cy="1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u</a:t>
              </a:r>
              <a:r>
                <a:rPr lang="en-US" altLang="zh-CN" sz="2000" baseline="-25000">
                  <a:latin typeface="Times New Roman" panose="02020603050405020304" pitchFamily="18" charset="0"/>
                </a:rPr>
                <a:t>o</a:t>
              </a:r>
              <a:endParaRPr lang="en-US" altLang="zh-CN" sz="2000" i="1" baseline="-25000">
                <a:latin typeface="Times New Roman" panose="02020603050405020304" pitchFamily="18" charset="0"/>
              </a:endParaRPr>
            </a:p>
          </p:txBody>
        </p:sp>
        <p:sp>
          <p:nvSpPr>
            <p:cNvPr id="77874" name="Text Box 46"/>
            <p:cNvSpPr txBox="1">
              <a:spLocks noChangeArrowheads="1"/>
            </p:cNvSpPr>
            <p:nvPr/>
          </p:nvSpPr>
          <p:spPr bwMode="auto">
            <a:xfrm>
              <a:off x="1048" y="1757"/>
              <a:ext cx="149"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i="1">
                  <a:latin typeface="Times New Roman" panose="02020603050405020304" pitchFamily="18" charset="0"/>
                </a:rPr>
                <a:t>u</a:t>
              </a:r>
              <a:endParaRPr lang="en-US" altLang="zh-CN" sz="2000" i="1" baseline="-25000">
                <a:latin typeface="Times New Roman" panose="02020603050405020304" pitchFamily="18" charset="0"/>
              </a:endParaRPr>
            </a:p>
          </p:txBody>
        </p:sp>
        <p:sp>
          <p:nvSpPr>
            <p:cNvPr id="77875" name="AutoShape 51"/>
            <p:cNvSpPr>
              <a:spLocks noChangeArrowheads="1"/>
            </p:cNvSpPr>
            <p:nvPr/>
          </p:nvSpPr>
          <p:spPr bwMode="auto">
            <a:xfrm rot="5400000">
              <a:off x="1949" y="1671"/>
              <a:ext cx="120" cy="126"/>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7876" name="Line 52"/>
            <p:cNvSpPr>
              <a:spLocks noChangeShapeType="1"/>
            </p:cNvSpPr>
            <p:nvPr/>
          </p:nvSpPr>
          <p:spPr bwMode="auto">
            <a:xfrm>
              <a:off x="1841" y="1625"/>
              <a:ext cx="4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7" name="Line 53"/>
            <p:cNvSpPr>
              <a:spLocks noChangeShapeType="1"/>
            </p:cNvSpPr>
            <p:nvPr/>
          </p:nvSpPr>
          <p:spPr bwMode="auto">
            <a:xfrm rot="5400000">
              <a:off x="1984" y="1926"/>
              <a:ext cx="5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8" name="Line 54"/>
            <p:cNvSpPr>
              <a:spLocks noChangeShapeType="1"/>
            </p:cNvSpPr>
            <p:nvPr/>
          </p:nvSpPr>
          <p:spPr bwMode="auto">
            <a:xfrm>
              <a:off x="1837" y="2231"/>
              <a:ext cx="45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79" name="Line 55"/>
            <p:cNvSpPr>
              <a:spLocks noChangeShapeType="1"/>
            </p:cNvSpPr>
            <p:nvPr/>
          </p:nvSpPr>
          <p:spPr bwMode="auto">
            <a:xfrm rot="5400000">
              <a:off x="1542" y="1926"/>
              <a:ext cx="59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0" name="Text Box 56"/>
            <p:cNvSpPr txBox="1">
              <a:spLocks noChangeArrowheads="1"/>
            </p:cNvSpPr>
            <p:nvPr/>
          </p:nvSpPr>
          <p:spPr bwMode="auto">
            <a:xfrm>
              <a:off x="2099" y="1630"/>
              <a:ext cx="136" cy="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77881" name="Line 57"/>
            <p:cNvSpPr>
              <a:spLocks noChangeShapeType="1"/>
            </p:cNvSpPr>
            <p:nvPr/>
          </p:nvSpPr>
          <p:spPr bwMode="auto">
            <a:xfrm>
              <a:off x="1648" y="2098"/>
              <a:ext cx="19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7882" name="Text Box 59"/>
            <p:cNvSpPr txBox="1">
              <a:spLocks noChangeArrowheads="1"/>
            </p:cNvSpPr>
            <p:nvPr/>
          </p:nvSpPr>
          <p:spPr bwMode="auto">
            <a:xfrm>
              <a:off x="1887" y="1737"/>
              <a:ext cx="127"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77883" name="Text Box 60"/>
            <p:cNvSpPr txBox="1">
              <a:spLocks noChangeArrowheads="1"/>
            </p:cNvSpPr>
            <p:nvPr/>
          </p:nvSpPr>
          <p:spPr bwMode="auto">
            <a:xfrm>
              <a:off x="1885" y="1989"/>
              <a:ext cx="103"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77884" name="Text Box 61"/>
            <p:cNvSpPr txBox="1">
              <a:spLocks noChangeArrowheads="1"/>
            </p:cNvSpPr>
            <p:nvPr/>
          </p:nvSpPr>
          <p:spPr bwMode="auto">
            <a:xfrm>
              <a:off x="2182" y="1876"/>
              <a:ext cx="115"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77885" name="Text Box 62"/>
            <p:cNvSpPr txBox="1">
              <a:spLocks noChangeArrowheads="1"/>
            </p:cNvSpPr>
            <p:nvPr/>
          </p:nvSpPr>
          <p:spPr bwMode="auto">
            <a:xfrm>
              <a:off x="2036" y="2038"/>
              <a:ext cx="126"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r>
                <a:rPr lang="en-US" altLang="zh-CN" sz="2000">
                  <a:latin typeface="Times New Roman" panose="02020603050405020304" pitchFamily="18" charset="0"/>
                </a:rPr>
                <a:t>N</a:t>
              </a:r>
            </a:p>
          </p:txBody>
        </p:sp>
        <p:sp>
          <p:nvSpPr>
            <p:cNvPr id="77886" name="Line 63"/>
            <p:cNvSpPr>
              <a:spLocks noChangeShapeType="1"/>
            </p:cNvSpPr>
            <p:nvPr/>
          </p:nvSpPr>
          <p:spPr bwMode="auto">
            <a:xfrm>
              <a:off x="432" y="2319"/>
              <a:ext cx="153" cy="0"/>
            </a:xfrm>
            <a:prstGeom prst="line">
              <a:avLst/>
            </a:prstGeom>
            <a:noFill/>
            <a:ln w="317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aphicFrame>
        <p:nvGraphicFramePr>
          <p:cNvPr id="77834" name="Object 59"/>
          <p:cNvGraphicFramePr>
            <a:graphicFrameLocks noChangeAspect="1"/>
          </p:cNvGraphicFramePr>
          <p:nvPr/>
        </p:nvGraphicFramePr>
        <p:xfrm>
          <a:off x="1944647" y="1916907"/>
          <a:ext cx="3097212" cy="808038"/>
        </p:xfrm>
        <a:graphic>
          <a:graphicData uri="http://schemas.openxmlformats.org/presentationml/2006/ole">
            <mc:AlternateContent xmlns:mc="http://schemas.openxmlformats.org/markup-compatibility/2006">
              <mc:Choice xmlns:v="urn:schemas-microsoft-com:vml" Requires="v">
                <p:oleObj spid="_x0000_s22592" name="公式" r:id="rId8" imgW="1459866" imgH="380835" progId="Equation.3">
                  <p:embed/>
                </p:oleObj>
              </mc:Choice>
              <mc:Fallback>
                <p:oleObj name="公式" r:id="rId8" imgW="1459866" imgH="380835" progId="Equation.3">
                  <p:embed/>
                  <p:pic>
                    <p:nvPicPr>
                      <p:cNvPr id="77834" name="Object 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44647" y="1916907"/>
                        <a:ext cx="3097212"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5" name="Line 60"/>
          <p:cNvSpPr>
            <a:spLocks noChangeShapeType="1"/>
          </p:cNvSpPr>
          <p:nvPr/>
        </p:nvSpPr>
        <p:spPr bwMode="auto">
          <a:xfrm flipH="1">
            <a:off x="8963778" y="2008189"/>
            <a:ext cx="647700"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7836" name="Line 61"/>
          <p:cNvSpPr>
            <a:spLocks noChangeShapeType="1"/>
          </p:cNvSpPr>
          <p:nvPr/>
        </p:nvSpPr>
        <p:spPr bwMode="auto">
          <a:xfrm>
            <a:off x="7784620" y="2854592"/>
            <a:ext cx="0" cy="5048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Rectangle 2"/>
          <p:cNvSpPr>
            <a:spLocks noGrp="1" noChangeArrowheads="1"/>
          </p:cNvSpPr>
          <p:nvPr>
            <p:ph type="title"/>
          </p:nvPr>
        </p:nvSpPr>
        <p:spPr>
          <a:xfrm>
            <a:off x="838200" y="482481"/>
            <a:ext cx="10515600" cy="590429"/>
          </a:xfrm>
        </p:spPr>
        <p:txBody>
          <a:bodyPr/>
          <a:lstStyle/>
          <a:p>
            <a:pPr eaLnBrk="1" hangingPunct="1"/>
            <a:r>
              <a:rPr lang="en-US" altLang="zh-CN" dirty="0">
                <a:latin typeface="微软雅黑" panose="020B0503020204020204" pitchFamily="34" charset="-122"/>
                <a:ea typeface="微软雅黑" panose="020B0503020204020204" pitchFamily="34" charset="-122"/>
              </a:rPr>
              <a:t>3.7.1</a:t>
            </a:r>
            <a:r>
              <a:rPr lang="zh-CN" altLang="en-US" dirty="0">
                <a:latin typeface="微软雅黑" panose="020B0503020204020204" pitchFamily="34" charset="-122"/>
                <a:ea typeface="微软雅黑" panose="020B0503020204020204" pitchFamily="34" charset="-122"/>
              </a:rPr>
              <a:t>单端输入电桥放大电路</a:t>
            </a:r>
          </a:p>
        </p:txBody>
      </p:sp>
      <p:sp>
        <p:nvSpPr>
          <p:cNvPr id="63" name="内容占位符 2"/>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反相输入</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5337575"/>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37C486-1A3F-40AC-A63C-26929D48BC42}"/>
              </a:ext>
            </a:extLst>
          </p:cNvPr>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同相输入</a:t>
            </a:r>
          </a:p>
        </p:txBody>
      </p:sp>
      <p:grpSp>
        <p:nvGrpSpPr>
          <p:cNvPr id="4" name="Group 94">
            <a:extLst>
              <a:ext uri="{FF2B5EF4-FFF2-40B4-BE49-F238E27FC236}">
                <a16:creationId xmlns:a16="http://schemas.microsoft.com/office/drawing/2014/main" id="{F68F9113-B382-4A4F-83CC-FB718F4E6503}"/>
              </a:ext>
            </a:extLst>
          </p:cNvPr>
          <p:cNvGrpSpPr>
            <a:grpSpLocks/>
          </p:cNvGrpSpPr>
          <p:nvPr/>
        </p:nvGrpSpPr>
        <p:grpSpPr bwMode="auto">
          <a:xfrm>
            <a:off x="7198672" y="1636790"/>
            <a:ext cx="3816350" cy="2398713"/>
            <a:chOff x="874" y="1896"/>
            <a:chExt cx="2221" cy="1330"/>
          </a:xfrm>
        </p:grpSpPr>
        <p:sp>
          <p:nvSpPr>
            <p:cNvPr id="5" name="Rectangle 7">
              <a:extLst>
                <a:ext uri="{FF2B5EF4-FFF2-40B4-BE49-F238E27FC236}">
                  <a16:creationId xmlns:a16="http://schemas.microsoft.com/office/drawing/2014/main" id="{5F95ECE7-AADC-4DE1-A326-EBBC745D6D56}"/>
                </a:ext>
              </a:extLst>
            </p:cNvPr>
            <p:cNvSpPr>
              <a:spLocks noChangeArrowheads="1"/>
            </p:cNvSpPr>
            <p:nvPr/>
          </p:nvSpPr>
          <p:spPr bwMode="auto">
            <a:xfrm rot="5400000">
              <a:off x="2674" y="2599"/>
              <a:ext cx="184" cy="5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6" name="Line 8">
              <a:extLst>
                <a:ext uri="{FF2B5EF4-FFF2-40B4-BE49-F238E27FC236}">
                  <a16:creationId xmlns:a16="http://schemas.microsoft.com/office/drawing/2014/main" id="{1714D80B-471A-4EEA-9AED-979CD7521A0A}"/>
                </a:ext>
              </a:extLst>
            </p:cNvPr>
            <p:cNvSpPr>
              <a:spLocks noChangeShapeType="1"/>
            </p:cNvSpPr>
            <p:nvPr/>
          </p:nvSpPr>
          <p:spPr bwMode="auto">
            <a:xfrm>
              <a:off x="1834" y="2306"/>
              <a:ext cx="30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Oval 9">
              <a:extLst>
                <a:ext uri="{FF2B5EF4-FFF2-40B4-BE49-F238E27FC236}">
                  <a16:creationId xmlns:a16="http://schemas.microsoft.com/office/drawing/2014/main" id="{E1EC9C47-62E4-419F-928F-D4871ACDCE2B}"/>
                </a:ext>
              </a:extLst>
            </p:cNvPr>
            <p:cNvSpPr>
              <a:spLocks noChangeArrowheads="1"/>
            </p:cNvSpPr>
            <p:nvPr/>
          </p:nvSpPr>
          <p:spPr bwMode="auto">
            <a:xfrm>
              <a:off x="2989" y="2417"/>
              <a:ext cx="30" cy="31"/>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8" name="Rectangle 11">
              <a:extLst>
                <a:ext uri="{FF2B5EF4-FFF2-40B4-BE49-F238E27FC236}">
                  <a16:creationId xmlns:a16="http://schemas.microsoft.com/office/drawing/2014/main" id="{1D56B83F-70F0-4477-9EC4-B40DA5CC465A}"/>
                </a:ext>
              </a:extLst>
            </p:cNvPr>
            <p:cNvSpPr>
              <a:spLocks noChangeArrowheads="1"/>
            </p:cNvSpPr>
            <p:nvPr/>
          </p:nvSpPr>
          <p:spPr bwMode="auto">
            <a:xfrm rot="5400000">
              <a:off x="2674" y="3008"/>
              <a:ext cx="184" cy="5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9" name="Line 12">
              <a:extLst>
                <a:ext uri="{FF2B5EF4-FFF2-40B4-BE49-F238E27FC236}">
                  <a16:creationId xmlns:a16="http://schemas.microsoft.com/office/drawing/2014/main" id="{0AAB631F-E837-43EA-909B-4D1697A63DDD}"/>
                </a:ext>
              </a:extLst>
            </p:cNvPr>
            <p:cNvSpPr>
              <a:spLocks noChangeShapeType="1"/>
            </p:cNvSpPr>
            <p:nvPr/>
          </p:nvSpPr>
          <p:spPr bwMode="auto">
            <a:xfrm flipH="1">
              <a:off x="1967" y="2848"/>
              <a:ext cx="79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Text Box 13">
              <a:extLst>
                <a:ext uri="{FF2B5EF4-FFF2-40B4-BE49-F238E27FC236}">
                  <a16:creationId xmlns:a16="http://schemas.microsoft.com/office/drawing/2014/main" id="{752EC13D-A803-4596-A76A-7ABC41AD7B43}"/>
                </a:ext>
              </a:extLst>
            </p:cNvPr>
            <p:cNvSpPr txBox="1">
              <a:spLocks noChangeArrowheads="1"/>
            </p:cNvSpPr>
            <p:nvPr/>
          </p:nvSpPr>
          <p:spPr bwMode="auto">
            <a:xfrm>
              <a:off x="1648" y="1896"/>
              <a:ext cx="487" cy="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r>
                <a:rPr lang="en-US" altLang="zh-CN" sz="2000">
                  <a:latin typeface="Times New Roman" panose="02020603050405020304" pitchFamily="18" charset="0"/>
                </a:rPr>
                <a:t>+</a:t>
              </a:r>
              <a:r>
                <a:rPr lang="en-US" altLang="zh-CN" sz="2000">
                  <a:latin typeface="宋体" panose="02010600030101010101" pitchFamily="2" charset="-122"/>
                </a:rPr>
                <a:t>Δ</a:t>
              </a:r>
              <a:r>
                <a:rPr lang="en-US" altLang="zh-CN" sz="2000" i="1">
                  <a:latin typeface="Times New Roman" panose="02020603050405020304" pitchFamily="18" charset="0"/>
                </a:rPr>
                <a:t>R</a:t>
              </a:r>
            </a:p>
          </p:txBody>
        </p:sp>
        <p:sp>
          <p:nvSpPr>
            <p:cNvPr id="11" name="Text Box 14">
              <a:extLst>
                <a:ext uri="{FF2B5EF4-FFF2-40B4-BE49-F238E27FC236}">
                  <a16:creationId xmlns:a16="http://schemas.microsoft.com/office/drawing/2014/main" id="{DB1D53A0-8F09-4C68-85EB-2A96B480E840}"/>
                </a:ext>
              </a:extLst>
            </p:cNvPr>
            <p:cNvSpPr txBox="1">
              <a:spLocks noChangeArrowheads="1"/>
            </p:cNvSpPr>
            <p:nvPr/>
          </p:nvSpPr>
          <p:spPr bwMode="auto">
            <a:xfrm>
              <a:off x="2832" y="2548"/>
              <a:ext cx="151"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r>
                <a:rPr lang="en-US" altLang="zh-CN" sz="2000" baseline="-25000">
                  <a:latin typeface="Times New Roman" panose="02020603050405020304" pitchFamily="18" charset="0"/>
                </a:rPr>
                <a:t>2</a:t>
              </a:r>
              <a:endParaRPr lang="en-US" altLang="zh-CN" sz="2000" i="1" baseline="-25000">
                <a:latin typeface="Times New Roman" panose="02020603050405020304" pitchFamily="18" charset="0"/>
              </a:endParaRPr>
            </a:p>
          </p:txBody>
        </p:sp>
        <p:sp>
          <p:nvSpPr>
            <p:cNvPr id="12" name="Text Box 15">
              <a:extLst>
                <a:ext uri="{FF2B5EF4-FFF2-40B4-BE49-F238E27FC236}">
                  <a16:creationId xmlns:a16="http://schemas.microsoft.com/office/drawing/2014/main" id="{6A3057DF-3966-4FD3-A525-B9309BD0A698}"/>
                </a:ext>
              </a:extLst>
            </p:cNvPr>
            <p:cNvSpPr txBox="1">
              <a:spLocks noChangeArrowheads="1"/>
            </p:cNvSpPr>
            <p:nvPr/>
          </p:nvSpPr>
          <p:spPr bwMode="auto">
            <a:xfrm>
              <a:off x="2840" y="2920"/>
              <a:ext cx="22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r>
                <a:rPr lang="en-US" altLang="zh-CN" sz="2000" baseline="-25000">
                  <a:latin typeface="Times New Roman" panose="02020603050405020304" pitchFamily="18" charset="0"/>
                </a:rPr>
                <a:t>1</a:t>
              </a:r>
            </a:p>
          </p:txBody>
        </p:sp>
        <p:sp>
          <p:nvSpPr>
            <p:cNvPr id="13" name="Text Box 16">
              <a:extLst>
                <a:ext uri="{FF2B5EF4-FFF2-40B4-BE49-F238E27FC236}">
                  <a16:creationId xmlns:a16="http://schemas.microsoft.com/office/drawing/2014/main" id="{B2BDB221-B92A-4CC3-B292-F54E2B66EB13}"/>
                </a:ext>
              </a:extLst>
            </p:cNvPr>
            <p:cNvSpPr txBox="1">
              <a:spLocks noChangeArrowheads="1"/>
            </p:cNvSpPr>
            <p:nvPr/>
          </p:nvSpPr>
          <p:spPr bwMode="auto">
            <a:xfrm>
              <a:off x="2948" y="2230"/>
              <a:ext cx="14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u</a:t>
              </a:r>
              <a:r>
                <a:rPr lang="en-US" altLang="zh-CN" sz="2000" baseline="-25000">
                  <a:latin typeface="Times New Roman" panose="02020603050405020304" pitchFamily="18" charset="0"/>
                </a:rPr>
                <a:t>o</a:t>
              </a:r>
              <a:endParaRPr lang="en-US" altLang="zh-CN" sz="2000" i="1" baseline="-25000">
                <a:latin typeface="Times New Roman" panose="02020603050405020304" pitchFamily="18" charset="0"/>
              </a:endParaRPr>
            </a:p>
          </p:txBody>
        </p:sp>
        <p:sp>
          <p:nvSpPr>
            <p:cNvPr id="14" name="Line 44">
              <a:extLst>
                <a:ext uri="{FF2B5EF4-FFF2-40B4-BE49-F238E27FC236}">
                  <a16:creationId xmlns:a16="http://schemas.microsoft.com/office/drawing/2014/main" id="{362B1B64-2F93-4593-92EC-A34CF47F1C51}"/>
                </a:ext>
              </a:extLst>
            </p:cNvPr>
            <p:cNvSpPr>
              <a:spLocks noChangeShapeType="1"/>
            </p:cNvSpPr>
            <p:nvPr/>
          </p:nvSpPr>
          <p:spPr bwMode="auto">
            <a:xfrm>
              <a:off x="1967" y="2591"/>
              <a:ext cx="17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AutoShape 45">
              <a:extLst>
                <a:ext uri="{FF2B5EF4-FFF2-40B4-BE49-F238E27FC236}">
                  <a16:creationId xmlns:a16="http://schemas.microsoft.com/office/drawing/2014/main" id="{97A46297-21EF-44B5-9EEC-DCD9437150D5}"/>
                </a:ext>
              </a:extLst>
            </p:cNvPr>
            <p:cNvSpPr>
              <a:spLocks noChangeArrowheads="1"/>
            </p:cNvSpPr>
            <p:nvPr/>
          </p:nvSpPr>
          <p:spPr bwMode="auto">
            <a:xfrm rot="5400000">
              <a:off x="2260" y="2133"/>
              <a:ext cx="114" cy="116"/>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16" name="Line 46">
              <a:extLst>
                <a:ext uri="{FF2B5EF4-FFF2-40B4-BE49-F238E27FC236}">
                  <a16:creationId xmlns:a16="http://schemas.microsoft.com/office/drawing/2014/main" id="{6568D575-C238-4106-BD7D-048FD84F896D}"/>
                </a:ext>
              </a:extLst>
            </p:cNvPr>
            <p:cNvSpPr>
              <a:spLocks noChangeShapeType="1"/>
            </p:cNvSpPr>
            <p:nvPr/>
          </p:nvSpPr>
          <p:spPr bwMode="auto">
            <a:xfrm>
              <a:off x="2145" y="2089"/>
              <a:ext cx="41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Line 47">
              <a:extLst>
                <a:ext uri="{FF2B5EF4-FFF2-40B4-BE49-F238E27FC236}">
                  <a16:creationId xmlns:a16="http://schemas.microsoft.com/office/drawing/2014/main" id="{03B90C33-777C-40D0-9FF0-9129BBDA7652}"/>
                </a:ext>
              </a:extLst>
            </p:cNvPr>
            <p:cNvSpPr>
              <a:spLocks noChangeShapeType="1"/>
            </p:cNvSpPr>
            <p:nvPr/>
          </p:nvSpPr>
          <p:spPr bwMode="auto">
            <a:xfrm rot="5400000">
              <a:off x="2274" y="2370"/>
              <a:ext cx="571"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Line 48">
              <a:extLst>
                <a:ext uri="{FF2B5EF4-FFF2-40B4-BE49-F238E27FC236}">
                  <a16:creationId xmlns:a16="http://schemas.microsoft.com/office/drawing/2014/main" id="{BA568915-E0DC-4300-9926-CEC7ECAF90BA}"/>
                </a:ext>
              </a:extLst>
            </p:cNvPr>
            <p:cNvSpPr>
              <a:spLocks noChangeShapeType="1"/>
            </p:cNvSpPr>
            <p:nvPr/>
          </p:nvSpPr>
          <p:spPr bwMode="auto">
            <a:xfrm>
              <a:off x="2145" y="2655"/>
              <a:ext cx="4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Line 49">
              <a:extLst>
                <a:ext uri="{FF2B5EF4-FFF2-40B4-BE49-F238E27FC236}">
                  <a16:creationId xmlns:a16="http://schemas.microsoft.com/office/drawing/2014/main" id="{F0425104-8239-4BAD-826E-4666003F48A2}"/>
                </a:ext>
              </a:extLst>
            </p:cNvPr>
            <p:cNvSpPr>
              <a:spLocks noChangeShapeType="1"/>
            </p:cNvSpPr>
            <p:nvPr/>
          </p:nvSpPr>
          <p:spPr bwMode="auto">
            <a:xfrm rot="5400000">
              <a:off x="1863" y="2373"/>
              <a:ext cx="56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Text Box 50">
              <a:extLst>
                <a:ext uri="{FF2B5EF4-FFF2-40B4-BE49-F238E27FC236}">
                  <a16:creationId xmlns:a16="http://schemas.microsoft.com/office/drawing/2014/main" id="{3D6E6724-3A56-4113-AC6F-93215512F076}"/>
                </a:ext>
              </a:extLst>
            </p:cNvPr>
            <p:cNvSpPr txBox="1">
              <a:spLocks noChangeArrowheads="1"/>
            </p:cNvSpPr>
            <p:nvPr/>
          </p:nvSpPr>
          <p:spPr bwMode="auto">
            <a:xfrm>
              <a:off x="2392" y="2079"/>
              <a:ext cx="124"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21" name="Text Box 51">
              <a:extLst>
                <a:ext uri="{FF2B5EF4-FFF2-40B4-BE49-F238E27FC236}">
                  <a16:creationId xmlns:a16="http://schemas.microsoft.com/office/drawing/2014/main" id="{C1588850-4426-4C39-AFB5-B460B21DA485}"/>
                </a:ext>
              </a:extLst>
            </p:cNvPr>
            <p:cNvSpPr txBox="1">
              <a:spLocks noChangeArrowheads="1"/>
            </p:cNvSpPr>
            <p:nvPr/>
          </p:nvSpPr>
          <p:spPr bwMode="auto">
            <a:xfrm>
              <a:off x="2171" y="2485"/>
              <a:ext cx="11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22" name="Text Box 52">
              <a:extLst>
                <a:ext uri="{FF2B5EF4-FFF2-40B4-BE49-F238E27FC236}">
                  <a16:creationId xmlns:a16="http://schemas.microsoft.com/office/drawing/2014/main" id="{F013F066-F9B1-4122-A9DD-CE55E4ED10C5}"/>
                </a:ext>
              </a:extLst>
            </p:cNvPr>
            <p:cNvSpPr txBox="1">
              <a:spLocks noChangeArrowheads="1"/>
            </p:cNvSpPr>
            <p:nvPr/>
          </p:nvSpPr>
          <p:spPr bwMode="auto">
            <a:xfrm>
              <a:off x="2162" y="2226"/>
              <a:ext cx="96"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23" name="Text Box 53">
              <a:extLst>
                <a:ext uri="{FF2B5EF4-FFF2-40B4-BE49-F238E27FC236}">
                  <a16:creationId xmlns:a16="http://schemas.microsoft.com/office/drawing/2014/main" id="{B46B5F4A-2197-496B-99B6-F0985CDC033D}"/>
                </a:ext>
              </a:extLst>
            </p:cNvPr>
            <p:cNvSpPr txBox="1">
              <a:spLocks noChangeArrowheads="1"/>
            </p:cNvSpPr>
            <p:nvPr/>
          </p:nvSpPr>
          <p:spPr bwMode="auto">
            <a:xfrm>
              <a:off x="2459" y="2353"/>
              <a:ext cx="106" cy="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24" name="Text Box 54">
              <a:extLst>
                <a:ext uri="{FF2B5EF4-FFF2-40B4-BE49-F238E27FC236}">
                  <a16:creationId xmlns:a16="http://schemas.microsoft.com/office/drawing/2014/main" id="{99A6DF63-9C7A-4DB7-BE99-C22820A248F0}"/>
                </a:ext>
              </a:extLst>
            </p:cNvPr>
            <p:cNvSpPr txBox="1">
              <a:spLocks noChangeArrowheads="1"/>
            </p:cNvSpPr>
            <p:nvPr/>
          </p:nvSpPr>
          <p:spPr bwMode="auto">
            <a:xfrm>
              <a:off x="2343" y="2479"/>
              <a:ext cx="11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Times New Roman" panose="02020603050405020304" pitchFamily="18" charset="0"/>
                </a:rPr>
                <a:t>N</a:t>
              </a:r>
            </a:p>
          </p:txBody>
        </p:sp>
        <p:sp>
          <p:nvSpPr>
            <p:cNvPr id="25" name="Line 59">
              <a:extLst>
                <a:ext uri="{FF2B5EF4-FFF2-40B4-BE49-F238E27FC236}">
                  <a16:creationId xmlns:a16="http://schemas.microsoft.com/office/drawing/2014/main" id="{35DFE571-CA39-4891-A6CD-4CCCB5785665}"/>
                </a:ext>
              </a:extLst>
            </p:cNvPr>
            <p:cNvSpPr>
              <a:spLocks noChangeShapeType="1"/>
            </p:cNvSpPr>
            <p:nvPr/>
          </p:nvSpPr>
          <p:spPr bwMode="auto">
            <a:xfrm>
              <a:off x="1975" y="2583"/>
              <a:ext cx="0" cy="27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Line 60">
              <a:extLst>
                <a:ext uri="{FF2B5EF4-FFF2-40B4-BE49-F238E27FC236}">
                  <a16:creationId xmlns:a16="http://schemas.microsoft.com/office/drawing/2014/main" id="{A2D9AFFD-A2C0-4990-911F-482857DB55E0}"/>
                </a:ext>
              </a:extLst>
            </p:cNvPr>
            <p:cNvSpPr>
              <a:spLocks noChangeShapeType="1"/>
            </p:cNvSpPr>
            <p:nvPr/>
          </p:nvSpPr>
          <p:spPr bwMode="auto">
            <a:xfrm flipH="1">
              <a:off x="2560" y="2427"/>
              <a:ext cx="42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Line 61">
              <a:extLst>
                <a:ext uri="{FF2B5EF4-FFF2-40B4-BE49-F238E27FC236}">
                  <a16:creationId xmlns:a16="http://schemas.microsoft.com/office/drawing/2014/main" id="{788AFE5F-9988-43DB-9F50-1FF1888174AA}"/>
                </a:ext>
              </a:extLst>
            </p:cNvPr>
            <p:cNvSpPr>
              <a:spLocks noChangeShapeType="1"/>
            </p:cNvSpPr>
            <p:nvPr/>
          </p:nvSpPr>
          <p:spPr bwMode="auto">
            <a:xfrm>
              <a:off x="2767" y="2427"/>
              <a:ext cx="0" cy="11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Line 62">
              <a:extLst>
                <a:ext uri="{FF2B5EF4-FFF2-40B4-BE49-F238E27FC236}">
                  <a16:creationId xmlns:a16="http://schemas.microsoft.com/office/drawing/2014/main" id="{0987A206-5C09-4482-98BE-DA637A8F667D}"/>
                </a:ext>
              </a:extLst>
            </p:cNvPr>
            <p:cNvSpPr>
              <a:spLocks noChangeShapeType="1"/>
            </p:cNvSpPr>
            <p:nvPr/>
          </p:nvSpPr>
          <p:spPr bwMode="auto">
            <a:xfrm>
              <a:off x="2767" y="2723"/>
              <a:ext cx="2" cy="22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Line 64">
              <a:extLst>
                <a:ext uri="{FF2B5EF4-FFF2-40B4-BE49-F238E27FC236}">
                  <a16:creationId xmlns:a16="http://schemas.microsoft.com/office/drawing/2014/main" id="{97F75DE6-7008-4DA7-B051-66954EBA7481}"/>
                </a:ext>
              </a:extLst>
            </p:cNvPr>
            <p:cNvSpPr>
              <a:spLocks noChangeShapeType="1"/>
            </p:cNvSpPr>
            <p:nvPr/>
          </p:nvSpPr>
          <p:spPr bwMode="auto">
            <a:xfrm>
              <a:off x="2698" y="3226"/>
              <a:ext cx="142"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Line 17">
              <a:extLst>
                <a:ext uri="{FF2B5EF4-FFF2-40B4-BE49-F238E27FC236}">
                  <a16:creationId xmlns:a16="http://schemas.microsoft.com/office/drawing/2014/main" id="{1A6BCBE4-9D50-4CBB-8437-9127F0302FB7}"/>
                </a:ext>
              </a:extLst>
            </p:cNvPr>
            <p:cNvSpPr>
              <a:spLocks noChangeShapeType="1"/>
            </p:cNvSpPr>
            <p:nvPr/>
          </p:nvSpPr>
          <p:spPr bwMode="auto">
            <a:xfrm flipH="1">
              <a:off x="941" y="2312"/>
              <a:ext cx="15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Rectangle 19">
              <a:extLst>
                <a:ext uri="{FF2B5EF4-FFF2-40B4-BE49-F238E27FC236}">
                  <a16:creationId xmlns:a16="http://schemas.microsoft.com/office/drawing/2014/main" id="{73F5A4EF-EA85-474C-B008-9941720FC88B}"/>
                </a:ext>
              </a:extLst>
            </p:cNvPr>
            <p:cNvSpPr>
              <a:spLocks noChangeArrowheads="1"/>
            </p:cNvSpPr>
            <p:nvPr/>
          </p:nvSpPr>
          <p:spPr bwMode="auto">
            <a:xfrm rot="8112546">
              <a:off x="1561" y="2464"/>
              <a:ext cx="176" cy="6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32" name="Line 20">
              <a:extLst>
                <a:ext uri="{FF2B5EF4-FFF2-40B4-BE49-F238E27FC236}">
                  <a16:creationId xmlns:a16="http://schemas.microsoft.com/office/drawing/2014/main" id="{2572002C-2087-47CB-A49C-7B64FE489413}"/>
                </a:ext>
              </a:extLst>
            </p:cNvPr>
            <p:cNvSpPr>
              <a:spLocks noChangeShapeType="1"/>
            </p:cNvSpPr>
            <p:nvPr/>
          </p:nvSpPr>
          <p:spPr bwMode="auto">
            <a:xfrm rot="8112546">
              <a:off x="1445" y="2616"/>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Line 21">
              <a:extLst>
                <a:ext uri="{FF2B5EF4-FFF2-40B4-BE49-F238E27FC236}">
                  <a16:creationId xmlns:a16="http://schemas.microsoft.com/office/drawing/2014/main" id="{AA641B7E-2385-46FA-A857-DF3636DBCE4D}"/>
                </a:ext>
              </a:extLst>
            </p:cNvPr>
            <p:cNvSpPr>
              <a:spLocks noChangeShapeType="1"/>
            </p:cNvSpPr>
            <p:nvPr/>
          </p:nvSpPr>
          <p:spPr bwMode="auto">
            <a:xfrm rot="8112546">
              <a:off x="1685" y="2368"/>
              <a:ext cx="1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Rectangle 23">
              <a:extLst>
                <a:ext uri="{FF2B5EF4-FFF2-40B4-BE49-F238E27FC236}">
                  <a16:creationId xmlns:a16="http://schemas.microsoft.com/office/drawing/2014/main" id="{689DEAF0-345F-48E1-9A66-F68D7C36D419}"/>
                </a:ext>
              </a:extLst>
            </p:cNvPr>
            <p:cNvSpPr>
              <a:spLocks noChangeArrowheads="1"/>
            </p:cNvSpPr>
            <p:nvPr/>
          </p:nvSpPr>
          <p:spPr bwMode="auto">
            <a:xfrm rot="-8087454">
              <a:off x="1191" y="2464"/>
              <a:ext cx="184" cy="59"/>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35" name="Line 24">
              <a:extLst>
                <a:ext uri="{FF2B5EF4-FFF2-40B4-BE49-F238E27FC236}">
                  <a16:creationId xmlns:a16="http://schemas.microsoft.com/office/drawing/2014/main" id="{435B468B-D3EB-4BCB-83FF-47B677F558F7}"/>
                </a:ext>
              </a:extLst>
            </p:cNvPr>
            <p:cNvSpPr>
              <a:spLocks noChangeShapeType="1"/>
            </p:cNvSpPr>
            <p:nvPr/>
          </p:nvSpPr>
          <p:spPr bwMode="auto">
            <a:xfrm rot="-8087454">
              <a:off x="1073" y="2368"/>
              <a:ext cx="1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25">
              <a:extLst>
                <a:ext uri="{FF2B5EF4-FFF2-40B4-BE49-F238E27FC236}">
                  <a16:creationId xmlns:a16="http://schemas.microsoft.com/office/drawing/2014/main" id="{1C3210D9-FBDB-48FA-88EF-480A2484FFEE}"/>
                </a:ext>
              </a:extLst>
            </p:cNvPr>
            <p:cNvSpPr>
              <a:spLocks noChangeShapeType="1"/>
            </p:cNvSpPr>
            <p:nvPr/>
          </p:nvSpPr>
          <p:spPr bwMode="auto">
            <a:xfrm rot="-8087454">
              <a:off x="1322" y="2619"/>
              <a:ext cx="1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Rectangle 26">
              <a:extLst>
                <a:ext uri="{FF2B5EF4-FFF2-40B4-BE49-F238E27FC236}">
                  <a16:creationId xmlns:a16="http://schemas.microsoft.com/office/drawing/2014/main" id="{9CFA92B3-B4A3-4783-81DA-4D53C240BE16}"/>
                </a:ext>
              </a:extLst>
            </p:cNvPr>
            <p:cNvSpPr>
              <a:spLocks noChangeArrowheads="1"/>
            </p:cNvSpPr>
            <p:nvPr/>
          </p:nvSpPr>
          <p:spPr bwMode="auto">
            <a:xfrm rot="-2687454">
              <a:off x="1196" y="2091"/>
              <a:ext cx="177" cy="62"/>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38" name="Line 27">
              <a:extLst>
                <a:ext uri="{FF2B5EF4-FFF2-40B4-BE49-F238E27FC236}">
                  <a16:creationId xmlns:a16="http://schemas.microsoft.com/office/drawing/2014/main" id="{7CB70C20-E725-48C2-BCA8-84373EF77276}"/>
                </a:ext>
              </a:extLst>
            </p:cNvPr>
            <p:cNvSpPr>
              <a:spLocks noChangeShapeType="1"/>
            </p:cNvSpPr>
            <p:nvPr/>
          </p:nvSpPr>
          <p:spPr bwMode="auto">
            <a:xfrm rot="-2687454">
              <a:off x="1325" y="1994"/>
              <a:ext cx="17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 name="Line 28">
              <a:extLst>
                <a:ext uri="{FF2B5EF4-FFF2-40B4-BE49-F238E27FC236}">
                  <a16:creationId xmlns:a16="http://schemas.microsoft.com/office/drawing/2014/main" id="{626B16C8-92C2-45C0-8E13-4518CB0A0127}"/>
                </a:ext>
              </a:extLst>
            </p:cNvPr>
            <p:cNvSpPr>
              <a:spLocks noChangeShapeType="1"/>
            </p:cNvSpPr>
            <p:nvPr/>
          </p:nvSpPr>
          <p:spPr bwMode="auto">
            <a:xfrm rot="-2687454">
              <a:off x="1082" y="2248"/>
              <a:ext cx="16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 name="Rectangle 29">
              <a:extLst>
                <a:ext uri="{FF2B5EF4-FFF2-40B4-BE49-F238E27FC236}">
                  <a16:creationId xmlns:a16="http://schemas.microsoft.com/office/drawing/2014/main" id="{14B208EB-73E4-4C92-8CA1-6678647FC0EA}"/>
                </a:ext>
              </a:extLst>
            </p:cNvPr>
            <p:cNvSpPr>
              <a:spLocks noChangeArrowheads="1"/>
            </p:cNvSpPr>
            <p:nvPr/>
          </p:nvSpPr>
          <p:spPr bwMode="auto">
            <a:xfrm rot="2712546">
              <a:off x="1557" y="2090"/>
              <a:ext cx="184" cy="58"/>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41" name="Line 30">
              <a:extLst>
                <a:ext uri="{FF2B5EF4-FFF2-40B4-BE49-F238E27FC236}">
                  <a16:creationId xmlns:a16="http://schemas.microsoft.com/office/drawing/2014/main" id="{317DC267-535C-43BC-BDE3-6B0E24C0E43C}"/>
                </a:ext>
              </a:extLst>
            </p:cNvPr>
            <p:cNvSpPr>
              <a:spLocks noChangeShapeType="1"/>
            </p:cNvSpPr>
            <p:nvPr/>
          </p:nvSpPr>
          <p:spPr bwMode="auto">
            <a:xfrm rot="2712546">
              <a:off x="1688" y="2249"/>
              <a:ext cx="1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 name="Line 31">
              <a:extLst>
                <a:ext uri="{FF2B5EF4-FFF2-40B4-BE49-F238E27FC236}">
                  <a16:creationId xmlns:a16="http://schemas.microsoft.com/office/drawing/2014/main" id="{C7B106CF-9AFC-4B51-9904-2E1BDAD33E72}"/>
                </a:ext>
              </a:extLst>
            </p:cNvPr>
            <p:cNvSpPr>
              <a:spLocks noChangeShapeType="1"/>
            </p:cNvSpPr>
            <p:nvPr/>
          </p:nvSpPr>
          <p:spPr bwMode="auto">
            <a:xfrm rot="2712546">
              <a:off x="1445" y="1997"/>
              <a:ext cx="17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Oval 32">
              <a:extLst>
                <a:ext uri="{FF2B5EF4-FFF2-40B4-BE49-F238E27FC236}">
                  <a16:creationId xmlns:a16="http://schemas.microsoft.com/office/drawing/2014/main" id="{075FA089-44D9-4CF5-9F94-6904799F5065}"/>
                </a:ext>
              </a:extLst>
            </p:cNvPr>
            <p:cNvSpPr>
              <a:spLocks noChangeArrowheads="1"/>
            </p:cNvSpPr>
            <p:nvPr/>
          </p:nvSpPr>
          <p:spPr bwMode="auto">
            <a:xfrm>
              <a:off x="1382" y="2222"/>
              <a:ext cx="159" cy="158"/>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44" name="Line 34">
              <a:extLst>
                <a:ext uri="{FF2B5EF4-FFF2-40B4-BE49-F238E27FC236}">
                  <a16:creationId xmlns:a16="http://schemas.microsoft.com/office/drawing/2014/main" id="{27D530BB-2059-4369-8A62-6AF7323474D5}"/>
                </a:ext>
              </a:extLst>
            </p:cNvPr>
            <p:cNvSpPr>
              <a:spLocks noChangeShapeType="1"/>
            </p:cNvSpPr>
            <p:nvPr/>
          </p:nvSpPr>
          <p:spPr bwMode="auto">
            <a:xfrm flipV="1">
              <a:off x="1463" y="2372"/>
              <a:ext cx="0" cy="29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5" name="Line 35">
              <a:extLst>
                <a:ext uri="{FF2B5EF4-FFF2-40B4-BE49-F238E27FC236}">
                  <a16:creationId xmlns:a16="http://schemas.microsoft.com/office/drawing/2014/main" id="{596C66DC-5420-4FDC-8126-F61E24436F16}"/>
                </a:ext>
              </a:extLst>
            </p:cNvPr>
            <p:cNvSpPr>
              <a:spLocks noChangeShapeType="1"/>
            </p:cNvSpPr>
            <p:nvPr/>
          </p:nvSpPr>
          <p:spPr bwMode="auto">
            <a:xfrm flipV="1">
              <a:off x="1470" y="1945"/>
              <a:ext cx="0" cy="27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Text Box 40">
              <a:extLst>
                <a:ext uri="{FF2B5EF4-FFF2-40B4-BE49-F238E27FC236}">
                  <a16:creationId xmlns:a16="http://schemas.microsoft.com/office/drawing/2014/main" id="{3C489334-2CA5-4A10-96AA-293BBCDA9F83}"/>
                </a:ext>
              </a:extLst>
            </p:cNvPr>
            <p:cNvSpPr txBox="1">
              <a:spLocks noChangeArrowheads="1"/>
            </p:cNvSpPr>
            <p:nvPr/>
          </p:nvSpPr>
          <p:spPr bwMode="auto">
            <a:xfrm>
              <a:off x="1141" y="1956"/>
              <a:ext cx="147"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p>
          </p:txBody>
        </p:sp>
        <p:sp>
          <p:nvSpPr>
            <p:cNvPr id="47" name="Text Box 41">
              <a:extLst>
                <a:ext uri="{FF2B5EF4-FFF2-40B4-BE49-F238E27FC236}">
                  <a16:creationId xmlns:a16="http://schemas.microsoft.com/office/drawing/2014/main" id="{5FFBFA20-AA41-4DBF-BE80-91838D12F5F8}"/>
                </a:ext>
              </a:extLst>
            </p:cNvPr>
            <p:cNvSpPr txBox="1">
              <a:spLocks noChangeArrowheads="1"/>
            </p:cNvSpPr>
            <p:nvPr/>
          </p:nvSpPr>
          <p:spPr bwMode="auto">
            <a:xfrm>
              <a:off x="1144" y="2482"/>
              <a:ext cx="199"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p>
          </p:txBody>
        </p:sp>
        <p:sp>
          <p:nvSpPr>
            <p:cNvPr id="48" name="Text Box 42">
              <a:extLst>
                <a:ext uri="{FF2B5EF4-FFF2-40B4-BE49-F238E27FC236}">
                  <a16:creationId xmlns:a16="http://schemas.microsoft.com/office/drawing/2014/main" id="{EE4FEA08-B59E-4085-853D-C84EC8BF5184}"/>
                </a:ext>
              </a:extLst>
            </p:cNvPr>
            <p:cNvSpPr txBox="1">
              <a:spLocks noChangeArrowheads="1"/>
            </p:cNvSpPr>
            <p:nvPr/>
          </p:nvSpPr>
          <p:spPr bwMode="auto">
            <a:xfrm>
              <a:off x="1672" y="2482"/>
              <a:ext cx="189"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p>
          </p:txBody>
        </p:sp>
        <p:sp>
          <p:nvSpPr>
            <p:cNvPr id="49" name="Text Box 43">
              <a:extLst>
                <a:ext uri="{FF2B5EF4-FFF2-40B4-BE49-F238E27FC236}">
                  <a16:creationId xmlns:a16="http://schemas.microsoft.com/office/drawing/2014/main" id="{FF33FF80-3BF0-40E3-9873-4D498937F242}"/>
                </a:ext>
              </a:extLst>
            </p:cNvPr>
            <p:cNvSpPr txBox="1">
              <a:spLocks noChangeArrowheads="1"/>
            </p:cNvSpPr>
            <p:nvPr/>
          </p:nvSpPr>
          <p:spPr bwMode="auto">
            <a:xfrm>
              <a:off x="1422" y="2183"/>
              <a:ext cx="18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u</a:t>
              </a:r>
              <a:endParaRPr lang="en-US" altLang="zh-CN" sz="2000" i="1" baseline="-25000">
                <a:latin typeface="Times New Roman" panose="02020603050405020304" pitchFamily="18" charset="0"/>
              </a:endParaRPr>
            </a:p>
          </p:txBody>
        </p:sp>
        <p:sp>
          <p:nvSpPr>
            <p:cNvPr id="50" name="Line 63">
              <a:extLst>
                <a:ext uri="{FF2B5EF4-FFF2-40B4-BE49-F238E27FC236}">
                  <a16:creationId xmlns:a16="http://schemas.microsoft.com/office/drawing/2014/main" id="{C924CCC0-7C7B-491D-B012-149709A7F903}"/>
                </a:ext>
              </a:extLst>
            </p:cNvPr>
            <p:cNvSpPr>
              <a:spLocks noChangeShapeType="1"/>
            </p:cNvSpPr>
            <p:nvPr/>
          </p:nvSpPr>
          <p:spPr bwMode="auto">
            <a:xfrm>
              <a:off x="874" y="2515"/>
              <a:ext cx="143"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 name="Line 65">
              <a:extLst>
                <a:ext uri="{FF2B5EF4-FFF2-40B4-BE49-F238E27FC236}">
                  <a16:creationId xmlns:a16="http://schemas.microsoft.com/office/drawing/2014/main" id="{DCE665D5-89CC-4E89-A92E-EDA188B7FD02}"/>
                </a:ext>
              </a:extLst>
            </p:cNvPr>
            <p:cNvSpPr>
              <a:spLocks noChangeShapeType="1"/>
            </p:cNvSpPr>
            <p:nvPr/>
          </p:nvSpPr>
          <p:spPr bwMode="auto">
            <a:xfrm>
              <a:off x="942" y="2308"/>
              <a:ext cx="0" cy="19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 name="Line 66">
              <a:extLst>
                <a:ext uri="{FF2B5EF4-FFF2-40B4-BE49-F238E27FC236}">
                  <a16:creationId xmlns:a16="http://schemas.microsoft.com/office/drawing/2014/main" id="{C2896C49-8782-496A-9119-8E9E3F5CBC0B}"/>
                </a:ext>
              </a:extLst>
            </p:cNvPr>
            <p:cNvSpPr>
              <a:spLocks noChangeShapeType="1"/>
            </p:cNvSpPr>
            <p:nvPr/>
          </p:nvSpPr>
          <p:spPr bwMode="auto">
            <a:xfrm>
              <a:off x="2767" y="3129"/>
              <a:ext cx="0" cy="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3" name="Object 51">
            <a:extLst>
              <a:ext uri="{FF2B5EF4-FFF2-40B4-BE49-F238E27FC236}">
                <a16:creationId xmlns:a16="http://schemas.microsoft.com/office/drawing/2014/main" id="{4EF0CCC3-50E4-41BE-AFC3-977A261C3B90}"/>
              </a:ext>
            </a:extLst>
          </p:cNvPr>
          <p:cNvGraphicFramePr>
            <a:graphicFrameLocks noChangeAspect="1"/>
          </p:cNvGraphicFramePr>
          <p:nvPr>
            <p:extLst>
              <p:ext uri="{D42A27DB-BD31-4B8C-83A1-F6EECF244321}">
                <p14:modId xmlns:p14="http://schemas.microsoft.com/office/powerpoint/2010/main" val="3395235464"/>
              </p:ext>
            </p:extLst>
          </p:nvPr>
        </p:nvGraphicFramePr>
        <p:xfrm>
          <a:off x="2163682" y="2362776"/>
          <a:ext cx="2449653" cy="703261"/>
        </p:xfrm>
        <a:graphic>
          <a:graphicData uri="http://schemas.openxmlformats.org/presentationml/2006/ole">
            <mc:AlternateContent xmlns:mc="http://schemas.openxmlformats.org/markup-compatibility/2006">
              <mc:Choice xmlns:v="urn:schemas-microsoft-com:vml" Requires="v">
                <p:oleObj spid="_x0000_s54283" name="Equation" r:id="rId3" imgW="1487338" imgH="427057" progId="Equation.DSMT4">
                  <p:embed/>
                </p:oleObj>
              </mc:Choice>
              <mc:Fallback>
                <p:oleObj name="Equation" r:id="rId3" imgW="1487338" imgH="427057" progId="Equation.DSMT4">
                  <p:embed/>
                  <p:pic>
                    <p:nvPicPr>
                      <p:cNvPr id="78852" name="Object 5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682" y="2362776"/>
                        <a:ext cx="2449653" cy="703261"/>
                      </a:xfrm>
                      <a:prstGeom prst="rect">
                        <a:avLst/>
                      </a:prstGeom>
                      <a:noFill/>
                      <a:ln>
                        <a:noFill/>
                      </a:ln>
                      <a:effectLst/>
                    </p:spPr>
                  </p:pic>
                </p:oleObj>
              </mc:Fallback>
            </mc:AlternateContent>
          </a:graphicData>
        </a:graphic>
      </p:graphicFrame>
      <p:sp>
        <p:nvSpPr>
          <p:cNvPr id="54" name="Rectangle 2">
            <a:extLst>
              <a:ext uri="{FF2B5EF4-FFF2-40B4-BE49-F238E27FC236}">
                <a16:creationId xmlns:a16="http://schemas.microsoft.com/office/drawing/2014/main" id="{E933933E-170A-4D72-97FB-B0C02679BBC9}"/>
              </a:ext>
            </a:extLst>
          </p:cNvPr>
          <p:cNvSpPr>
            <a:spLocks noGrp="1" noChangeArrowheads="1"/>
          </p:cNvSpPr>
          <p:nvPr>
            <p:ph type="title"/>
          </p:nvPr>
        </p:nvSpPr>
        <p:spPr>
          <a:xfrm>
            <a:off x="838200" y="482600"/>
            <a:ext cx="10515600" cy="590550"/>
          </a:xfrm>
        </p:spPr>
        <p:txBody>
          <a:bodyPr/>
          <a:lstStyle/>
          <a:p>
            <a:pPr eaLnBrk="1" hangingPunct="1"/>
            <a:r>
              <a:rPr lang="en-US" altLang="zh-CN" dirty="0">
                <a:latin typeface="微软雅黑" panose="020B0503020204020204" pitchFamily="34" charset="-122"/>
                <a:ea typeface="微软雅黑" panose="020B0503020204020204" pitchFamily="34" charset="-122"/>
              </a:rPr>
              <a:t>3.7.1</a:t>
            </a:r>
            <a:r>
              <a:rPr lang="zh-CN" altLang="en-US" dirty="0">
                <a:latin typeface="微软雅黑" panose="020B0503020204020204" pitchFamily="34" charset="-122"/>
                <a:ea typeface="微软雅黑" panose="020B0503020204020204" pitchFamily="34" charset="-122"/>
              </a:rPr>
              <a:t>单端输入电桥放大电路</a:t>
            </a:r>
          </a:p>
        </p:txBody>
      </p:sp>
    </p:spTree>
    <p:extLst>
      <p:ext uri="{BB962C8B-B14F-4D97-AF65-F5344CB8AC3E}">
        <p14:creationId xmlns:p14="http://schemas.microsoft.com/office/powerpoint/2010/main" val="2857384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909BE90-AB7E-4B11-A451-6D2AB4051B75}"/>
              </a:ext>
            </a:extLst>
          </p:cNvPr>
          <p:cNvSpPr>
            <a:spLocks noGrp="1"/>
          </p:cNvSpPr>
          <p:nvPr>
            <p:ph type="title"/>
          </p:nvPr>
        </p:nvSpPr>
        <p:spPr>
          <a:xfrm>
            <a:off x="838200" y="474784"/>
            <a:ext cx="10515600" cy="590429"/>
          </a:xfrm>
        </p:spPr>
        <p:txBody>
          <a:bodyPr/>
          <a:lstStyle/>
          <a:p>
            <a:r>
              <a:rPr lang="zh-CN" altLang="en-US" dirty="0">
                <a:latin typeface="微软雅黑" panose="020B0503020204020204" pitchFamily="34" charset="-122"/>
                <a:ea typeface="微软雅黑" panose="020B0503020204020204" pitchFamily="34" charset="-122"/>
              </a:rPr>
              <a:t>反相放大电路变形</a:t>
            </a:r>
          </a:p>
        </p:txBody>
      </p:sp>
      <p:sp>
        <p:nvSpPr>
          <p:cNvPr id="5" name="内容占位符 4">
            <a:extLst>
              <a:ext uri="{FF2B5EF4-FFF2-40B4-BE49-F238E27FC236}">
                <a16:creationId xmlns:a16="http://schemas.microsoft.com/office/drawing/2014/main" id="{6914AB65-C2E6-4B73-8545-2FCA128E7A9E}"/>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既有较高的输入阻抗又可取得足够的增益</a:t>
            </a:r>
          </a:p>
        </p:txBody>
      </p:sp>
      <p:graphicFrame>
        <p:nvGraphicFramePr>
          <p:cNvPr id="11" name="对象 10">
            <a:extLst>
              <a:ext uri="{FF2B5EF4-FFF2-40B4-BE49-F238E27FC236}">
                <a16:creationId xmlns:a16="http://schemas.microsoft.com/office/drawing/2014/main" id="{67585663-6599-4C2E-9CE4-A850AD76085D}"/>
              </a:ext>
            </a:extLst>
          </p:cNvPr>
          <p:cNvGraphicFramePr>
            <a:graphicFrameLocks noChangeAspect="1"/>
          </p:cNvGraphicFramePr>
          <p:nvPr/>
        </p:nvGraphicFramePr>
        <p:xfrm>
          <a:off x="1755775" y="1998663"/>
          <a:ext cx="2816225" cy="492296"/>
        </p:xfrm>
        <a:graphic>
          <a:graphicData uri="http://schemas.openxmlformats.org/presentationml/2006/ole">
            <mc:AlternateContent xmlns:mc="http://schemas.openxmlformats.org/markup-compatibility/2006">
              <mc:Choice xmlns:v="urn:schemas-microsoft-com:vml" Requires="v">
                <p:oleObj spid="_x0000_s30830" name="Equation" r:id="rId3" imgW="1307880" imgH="228600" progId="Equation.DSMT4">
                  <p:embed/>
                </p:oleObj>
              </mc:Choice>
              <mc:Fallback>
                <p:oleObj name="Equation" r:id="rId3" imgW="1307880" imgH="228600" progId="Equation.DSMT4">
                  <p:embed/>
                  <p:pic>
                    <p:nvPicPr>
                      <p:cNvPr id="11" name="对象 10">
                        <a:extLst>
                          <a:ext uri="{FF2B5EF4-FFF2-40B4-BE49-F238E27FC236}">
                            <a16:creationId xmlns:a16="http://schemas.microsoft.com/office/drawing/2014/main" id="{67585663-6599-4C2E-9CE4-A850AD76085D}"/>
                          </a:ext>
                        </a:extLst>
                      </p:cNvPr>
                      <p:cNvPicPr/>
                      <p:nvPr/>
                    </p:nvPicPr>
                    <p:blipFill>
                      <a:blip r:embed="rId4"/>
                      <a:stretch>
                        <a:fillRect/>
                      </a:stretch>
                    </p:blipFill>
                    <p:spPr>
                      <a:xfrm>
                        <a:off x="1755775" y="1998663"/>
                        <a:ext cx="2816225" cy="492296"/>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A6173868-E9A7-4B30-8227-CB87B04F6840}"/>
              </a:ext>
            </a:extLst>
          </p:cNvPr>
          <p:cNvGraphicFramePr>
            <a:graphicFrameLocks noChangeAspect="1"/>
          </p:cNvGraphicFramePr>
          <p:nvPr/>
        </p:nvGraphicFramePr>
        <p:xfrm>
          <a:off x="5362467" y="2651380"/>
          <a:ext cx="733533" cy="400109"/>
        </p:xfrm>
        <a:graphic>
          <a:graphicData uri="http://schemas.openxmlformats.org/presentationml/2006/ole">
            <mc:AlternateContent xmlns:mc="http://schemas.openxmlformats.org/markup-compatibility/2006">
              <mc:Choice xmlns:v="urn:schemas-microsoft-com:vml" Requires="v">
                <p:oleObj spid="_x0000_s30831" name="Equation" r:id="rId5" imgW="419100" imgH="228600" progId="Equation.DSMT4">
                  <p:embed/>
                </p:oleObj>
              </mc:Choice>
              <mc:Fallback>
                <p:oleObj name="Equation" r:id="rId5" imgW="419100" imgH="228600" progId="Equation.DSMT4">
                  <p:embed/>
                  <p:pic>
                    <p:nvPicPr>
                      <p:cNvPr id="12" name="对象 11">
                        <a:extLst>
                          <a:ext uri="{FF2B5EF4-FFF2-40B4-BE49-F238E27FC236}">
                            <a16:creationId xmlns:a16="http://schemas.microsoft.com/office/drawing/2014/main" id="{A6173868-E9A7-4B30-8227-CB87B04F68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2467" y="2651380"/>
                        <a:ext cx="733533" cy="400109"/>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39E6FD13-0BE8-4D49-BAA1-CB95D667DBE8}"/>
              </a:ext>
            </a:extLst>
          </p:cNvPr>
          <p:cNvGraphicFramePr>
            <a:graphicFrameLocks noChangeAspect="1"/>
          </p:cNvGraphicFramePr>
          <p:nvPr>
            <p:extLst>
              <p:ext uri="{D42A27DB-BD31-4B8C-83A1-F6EECF244321}">
                <p14:modId xmlns:p14="http://schemas.microsoft.com/office/powerpoint/2010/main" val="3879895066"/>
              </p:ext>
            </p:extLst>
          </p:nvPr>
        </p:nvGraphicFramePr>
        <p:xfrm>
          <a:off x="5362467" y="3135882"/>
          <a:ext cx="3326092" cy="866568"/>
        </p:xfrm>
        <a:graphic>
          <a:graphicData uri="http://schemas.openxmlformats.org/presentationml/2006/ole">
            <mc:AlternateContent xmlns:mc="http://schemas.openxmlformats.org/markup-compatibility/2006">
              <mc:Choice xmlns:v="urn:schemas-microsoft-com:vml" Requires="v">
                <p:oleObj spid="_x0000_s30832" name="Equation" r:id="rId7" imgW="1651000" imgH="431800" progId="Equation.DSMT4">
                  <p:embed/>
                </p:oleObj>
              </mc:Choice>
              <mc:Fallback>
                <p:oleObj name="Equation" r:id="rId7" imgW="1651000" imgH="431800" progId="Equation.DSMT4">
                  <p:embed/>
                  <p:pic>
                    <p:nvPicPr>
                      <p:cNvPr id="13" name="对象 12">
                        <a:extLst>
                          <a:ext uri="{FF2B5EF4-FFF2-40B4-BE49-F238E27FC236}">
                            <a16:creationId xmlns:a16="http://schemas.microsoft.com/office/drawing/2014/main" id="{39E6FD13-0BE8-4D49-BAA1-CB95D667DB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2467" y="3135882"/>
                        <a:ext cx="3326092" cy="866568"/>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4A00ADBB-EA7A-4750-95F3-8C390997D70E}"/>
              </a:ext>
            </a:extLst>
          </p:cNvPr>
          <p:cNvGraphicFramePr>
            <a:graphicFrameLocks noChangeAspect="1"/>
          </p:cNvGraphicFramePr>
          <p:nvPr/>
        </p:nvGraphicFramePr>
        <p:xfrm>
          <a:off x="2753326" y="4002450"/>
          <a:ext cx="1278958" cy="762887"/>
        </p:xfrm>
        <a:graphic>
          <a:graphicData uri="http://schemas.openxmlformats.org/presentationml/2006/ole">
            <mc:AlternateContent xmlns:mc="http://schemas.openxmlformats.org/markup-compatibility/2006">
              <mc:Choice xmlns:v="urn:schemas-microsoft-com:vml" Requires="v">
                <p:oleObj spid="_x0000_s30833" name="Equation" r:id="rId9" imgW="723586" imgH="431613" progId="Equation.DSMT4">
                  <p:embed/>
                </p:oleObj>
              </mc:Choice>
              <mc:Fallback>
                <p:oleObj name="Equation" r:id="rId9" imgW="723586" imgH="431613" progId="Equation.DSMT4">
                  <p:embed/>
                  <p:pic>
                    <p:nvPicPr>
                      <p:cNvPr id="17" name="对象 16">
                        <a:extLst>
                          <a:ext uri="{FF2B5EF4-FFF2-40B4-BE49-F238E27FC236}">
                            <a16:creationId xmlns:a16="http://schemas.microsoft.com/office/drawing/2014/main" id="{4A00ADBB-EA7A-4750-95F3-8C390997D70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53326" y="4002450"/>
                        <a:ext cx="1278958" cy="762887"/>
                      </a:xfrm>
                      <a:prstGeom prst="rect">
                        <a:avLst/>
                      </a:prstGeom>
                      <a:noFill/>
                    </p:spPr>
                  </p:pic>
                </p:oleObj>
              </mc:Fallback>
            </mc:AlternateContent>
          </a:graphicData>
        </a:graphic>
      </p:graphicFrame>
      <p:sp>
        <p:nvSpPr>
          <p:cNvPr id="18" name="Rectangle 11">
            <a:extLst>
              <a:ext uri="{FF2B5EF4-FFF2-40B4-BE49-F238E27FC236}">
                <a16:creationId xmlns:a16="http://schemas.microsoft.com/office/drawing/2014/main" id="{705882E7-6ACF-43B7-A97C-58AF15C1E7A9}"/>
              </a:ext>
            </a:extLst>
          </p:cNvPr>
          <p:cNvSpPr>
            <a:spLocks noChangeArrowheads="1"/>
          </p:cNvSpPr>
          <p:nvPr/>
        </p:nvSpPr>
        <p:spPr bwMode="auto">
          <a:xfrm>
            <a:off x="731426" y="2679925"/>
            <a:ext cx="46602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同相端：</a:t>
            </a:r>
            <a:r>
              <a:rPr kumimoji="0" lang="en-US" altLang="zh-CN" sz="2000" b="1" i="1"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P</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a:t>
            </a:r>
            <a:r>
              <a:rPr kumimoji="0" lang="zh-CN" altLang="en-US" sz="20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，则</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R</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3</a:t>
            </a:r>
            <a:r>
              <a:rPr kumimoji="0" lang="zh-CN" altLang="en-US" sz="20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上无压降，则： </a:t>
            </a:r>
          </a:p>
        </p:txBody>
      </p:sp>
      <p:sp>
        <p:nvSpPr>
          <p:cNvPr id="19" name="Rectangle 12">
            <a:extLst>
              <a:ext uri="{FF2B5EF4-FFF2-40B4-BE49-F238E27FC236}">
                <a16:creationId xmlns:a16="http://schemas.microsoft.com/office/drawing/2014/main" id="{41F4F159-15FC-45E0-904E-54714A9C02F6}"/>
              </a:ext>
            </a:extLst>
          </p:cNvPr>
          <p:cNvSpPr>
            <a:spLocks noChangeArrowheads="1"/>
          </p:cNvSpPr>
          <p:nvPr/>
        </p:nvSpPr>
        <p:spPr bwMode="auto">
          <a:xfrm>
            <a:off x="739713" y="3404696"/>
            <a:ext cx="45640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反相端：</a:t>
            </a:r>
            <a:r>
              <a:rPr kumimoji="0" lang="en-US" altLang="zh-CN" sz="2000" b="1" i="1"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I</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N</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=0</a:t>
            </a:r>
            <a:r>
              <a:rPr kumimoji="0" lang="zh-CN" altLang="en-US" sz="20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，该支路可去掉，则：</a:t>
            </a:r>
          </a:p>
        </p:txBody>
      </p:sp>
      <p:sp>
        <p:nvSpPr>
          <p:cNvPr id="23" name="Rectangle 16">
            <a:extLst>
              <a:ext uri="{FF2B5EF4-FFF2-40B4-BE49-F238E27FC236}">
                <a16:creationId xmlns:a16="http://schemas.microsoft.com/office/drawing/2014/main" id="{05651C98-4DFA-46CA-8690-1433CBE5B041}"/>
              </a:ext>
            </a:extLst>
          </p:cNvPr>
          <p:cNvSpPr>
            <a:spLocks noChangeArrowheads="1"/>
          </p:cNvSpPr>
          <p:nvPr/>
        </p:nvSpPr>
        <p:spPr bwMode="auto">
          <a:xfrm>
            <a:off x="723792" y="4183839"/>
            <a:ext cx="12618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解出：</a:t>
            </a:r>
          </a:p>
        </p:txBody>
      </p:sp>
      <p:graphicFrame>
        <p:nvGraphicFramePr>
          <p:cNvPr id="24" name="对象 23">
            <a:extLst>
              <a:ext uri="{FF2B5EF4-FFF2-40B4-BE49-F238E27FC236}">
                <a16:creationId xmlns:a16="http://schemas.microsoft.com/office/drawing/2014/main" id="{A2E7544F-0241-4F71-A45E-6D8E422E3AFB}"/>
              </a:ext>
            </a:extLst>
          </p:cNvPr>
          <p:cNvGraphicFramePr>
            <a:graphicFrameLocks noChangeAspect="1"/>
          </p:cNvGraphicFramePr>
          <p:nvPr/>
        </p:nvGraphicFramePr>
        <p:xfrm>
          <a:off x="9716308" y="4698894"/>
          <a:ext cx="1747017" cy="867132"/>
        </p:xfrm>
        <a:graphic>
          <a:graphicData uri="http://schemas.openxmlformats.org/presentationml/2006/ole">
            <mc:AlternateContent xmlns:mc="http://schemas.openxmlformats.org/markup-compatibility/2006">
              <mc:Choice xmlns:v="urn:schemas-microsoft-com:vml" Requires="v">
                <p:oleObj spid="_x0000_s30834" name="Equation" r:id="rId11" imgW="863225" imgH="431613" progId="Equation.DSMT4">
                  <p:embed/>
                </p:oleObj>
              </mc:Choice>
              <mc:Fallback>
                <p:oleObj name="Equation" r:id="rId11" imgW="863225" imgH="431613" progId="Equation.DSMT4">
                  <p:embed/>
                  <p:pic>
                    <p:nvPicPr>
                      <p:cNvPr id="24" name="对象 23">
                        <a:extLst>
                          <a:ext uri="{FF2B5EF4-FFF2-40B4-BE49-F238E27FC236}">
                            <a16:creationId xmlns:a16="http://schemas.microsoft.com/office/drawing/2014/main" id="{A2E7544F-0241-4F71-A45E-6D8E422E3AF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6308" y="4698894"/>
                        <a:ext cx="1747017" cy="867132"/>
                      </a:xfrm>
                      <a:prstGeom prst="rect">
                        <a:avLst/>
                      </a:prstGeom>
                      <a:noFill/>
                    </p:spPr>
                  </p:pic>
                </p:oleObj>
              </mc:Fallback>
            </mc:AlternateContent>
          </a:graphicData>
        </a:graphic>
      </p:graphicFrame>
      <p:graphicFrame>
        <p:nvGraphicFramePr>
          <p:cNvPr id="25" name="对象 24">
            <a:extLst>
              <a:ext uri="{FF2B5EF4-FFF2-40B4-BE49-F238E27FC236}">
                <a16:creationId xmlns:a16="http://schemas.microsoft.com/office/drawing/2014/main" id="{6B2087EB-EB8E-4648-8E06-317E880C2BB9}"/>
              </a:ext>
            </a:extLst>
          </p:cNvPr>
          <p:cNvGraphicFramePr>
            <a:graphicFrameLocks noChangeAspect="1"/>
          </p:cNvGraphicFramePr>
          <p:nvPr/>
        </p:nvGraphicFramePr>
        <p:xfrm>
          <a:off x="2475674" y="5478488"/>
          <a:ext cx="2227285" cy="792960"/>
        </p:xfrm>
        <a:graphic>
          <a:graphicData uri="http://schemas.openxmlformats.org/presentationml/2006/ole">
            <mc:AlternateContent xmlns:mc="http://schemas.openxmlformats.org/markup-compatibility/2006">
              <mc:Choice xmlns:v="urn:schemas-microsoft-com:vml" Requires="v">
                <p:oleObj spid="_x0000_s30835" name="Equation" r:id="rId13" imgW="1206500" imgH="431800" progId="Equation.DSMT4">
                  <p:embed/>
                </p:oleObj>
              </mc:Choice>
              <mc:Fallback>
                <p:oleObj name="Equation" r:id="rId13" imgW="1206500" imgH="431800" progId="Equation.DSMT4">
                  <p:embed/>
                  <p:pic>
                    <p:nvPicPr>
                      <p:cNvPr id="25" name="对象 24">
                        <a:extLst>
                          <a:ext uri="{FF2B5EF4-FFF2-40B4-BE49-F238E27FC236}">
                            <a16:creationId xmlns:a16="http://schemas.microsoft.com/office/drawing/2014/main" id="{6B2087EB-EB8E-4648-8E06-317E880C2BB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75674" y="5478488"/>
                        <a:ext cx="2227285" cy="792960"/>
                      </a:xfrm>
                      <a:prstGeom prst="rect">
                        <a:avLst/>
                      </a:prstGeom>
                      <a:noFill/>
                      <a:ln w="38100">
                        <a:solidFill>
                          <a:srgbClr val="C00000"/>
                        </a:solidFill>
                      </a:ln>
                    </p:spPr>
                  </p:pic>
                </p:oleObj>
              </mc:Fallback>
            </mc:AlternateContent>
          </a:graphicData>
        </a:graphic>
      </p:graphicFrame>
      <p:sp>
        <p:nvSpPr>
          <p:cNvPr id="26" name="Rectangle 19">
            <a:extLst>
              <a:ext uri="{FF2B5EF4-FFF2-40B4-BE49-F238E27FC236}">
                <a16:creationId xmlns:a16="http://schemas.microsoft.com/office/drawing/2014/main" id="{70E4FC8A-EF60-46BA-946A-AB91DC5D550A}"/>
              </a:ext>
            </a:extLst>
          </p:cNvPr>
          <p:cNvSpPr>
            <a:spLocks noChangeArrowheads="1"/>
          </p:cNvSpPr>
          <p:nvPr/>
        </p:nvSpPr>
        <p:spPr bwMode="auto">
          <a:xfrm>
            <a:off x="642991" y="4841255"/>
            <a:ext cx="907331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由于：</a:t>
            </a:r>
            <a:r>
              <a:rPr kumimoji="0" lang="en-US" altLang="zh-CN" sz="2000" b="1" i="1"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R</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2</a:t>
            </a:r>
            <a:r>
              <a:rPr kumimoji="0" lang="zh-CN" altLang="en-US" sz="20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远大于</a:t>
            </a:r>
            <a:r>
              <a:rPr kumimoji="0" lang="en-US" altLang="zh-CN" sz="2000" b="1" i="1"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R</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4</a:t>
            </a:r>
            <a:r>
              <a:rPr kumimoji="0" lang="zh-CN" altLang="en-US" sz="20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000" b="1" i="1"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R</a:t>
            </a:r>
            <a:r>
              <a:rPr kumimoji="0" lang="en-US" altLang="zh-CN" sz="2000" b="1" i="0" u="none" strike="noStrike" cap="none" normalizeH="0" baseline="-3000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5</a:t>
            </a:r>
            <a:r>
              <a:rPr kumimoji="0" lang="zh-CN" altLang="en-US" sz="20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，该支路可去掉，</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u1</a:t>
            </a:r>
            <a:r>
              <a:rPr kumimoji="0" lang="zh-CN" altLang="en-US" sz="20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为</a:t>
            </a:r>
            <a:r>
              <a:rPr kumimoji="0" lang="en-US" altLang="zh-CN" sz="20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R5</a:t>
            </a:r>
            <a:r>
              <a:rPr kumimoji="0" lang="zh-CN" altLang="en-US" sz="2000" b="1" i="0" u="none" strike="noStrike" cap="none" normalizeH="0" baseline="0" dirty="0">
                <a:ln>
                  <a:noFill/>
                </a:ln>
                <a:solidFill>
                  <a:schemeClr val="tx1"/>
                </a:solidFill>
                <a:effectLst/>
                <a:latin typeface="Times New Roman" panose="02020603050405020304" pitchFamily="18" charset="0"/>
                <a:ea typeface="楷体" panose="02010609060101010101" pitchFamily="49" charset="-122"/>
                <a:cs typeface="Times New Roman" panose="02020603050405020304" pitchFamily="18" charset="0"/>
              </a:rPr>
              <a:t>上的分压，根据分压定理：</a:t>
            </a:r>
          </a:p>
        </p:txBody>
      </p:sp>
      <p:sp>
        <p:nvSpPr>
          <p:cNvPr id="27" name="Rectangle 20">
            <a:extLst>
              <a:ext uri="{FF2B5EF4-FFF2-40B4-BE49-F238E27FC236}">
                <a16:creationId xmlns:a16="http://schemas.microsoft.com/office/drawing/2014/main" id="{CCFFAA46-FF1F-4321-8B51-757B96EF1BE9}"/>
              </a:ext>
            </a:extLst>
          </p:cNvPr>
          <p:cNvSpPr>
            <a:spLocks noChangeArrowheads="1"/>
          </p:cNvSpPr>
          <p:nvPr/>
        </p:nvSpPr>
        <p:spPr bwMode="auto">
          <a:xfrm>
            <a:off x="723792" y="5566026"/>
            <a:ext cx="10086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304800" algn="l" defTabSz="914400" rtl="0" eaLnBrk="0" fontAlgn="base" latinLnBrk="0" hangingPunct="0">
              <a:lnSpc>
                <a:spcPct val="100000"/>
              </a:lnSpc>
              <a:spcBef>
                <a:spcPct val="0"/>
              </a:spcBef>
              <a:spcAft>
                <a:spcPct val="0"/>
              </a:spcAft>
              <a:buClrTx/>
              <a:buSzTx/>
              <a:buFontTx/>
              <a:buNone/>
              <a:tabLst/>
            </a:pPr>
            <a:r>
              <a:rPr lang="zh-CN" altLang="zh-CN" sz="2000" b="1" dirty="0">
                <a:latin typeface="Times New Roman" panose="02020603050405020304" pitchFamily="18" charset="0"/>
                <a:ea typeface="楷体" panose="02010609060101010101" pitchFamily="49" charset="-122"/>
                <a:cs typeface="Times New Roman" panose="02020603050405020304" pitchFamily="18" charset="0"/>
              </a:rPr>
              <a:t>则：</a:t>
            </a:r>
          </a:p>
        </p:txBody>
      </p:sp>
      <p:pic>
        <p:nvPicPr>
          <p:cNvPr id="16" name="图片 15">
            <a:extLst>
              <a:ext uri="{FF2B5EF4-FFF2-40B4-BE49-F238E27FC236}">
                <a16:creationId xmlns:a16="http://schemas.microsoft.com/office/drawing/2014/main" id="{F41799BA-2B56-4C12-AD3C-E3F0B06C211B}"/>
              </a:ext>
            </a:extLst>
          </p:cNvPr>
          <p:cNvPicPr>
            <a:picLocks noChangeAspect="1"/>
          </p:cNvPicPr>
          <p:nvPr/>
        </p:nvPicPr>
        <p:blipFill>
          <a:blip r:embed="rId15">
            <a:clrChange>
              <a:clrFrom>
                <a:srgbClr val="FFFFFF"/>
              </a:clrFrom>
              <a:clrTo>
                <a:srgbClr val="FFFFFF">
                  <a:alpha val="0"/>
                </a:srgbClr>
              </a:clrTo>
            </a:clrChange>
          </a:blip>
          <a:stretch>
            <a:fillRect/>
          </a:stretch>
        </p:blipFill>
        <p:spPr>
          <a:xfrm>
            <a:off x="8238407" y="1506567"/>
            <a:ext cx="3086223" cy="2947204"/>
          </a:xfrm>
          <a:prstGeom prst="rect">
            <a:avLst/>
          </a:prstGeom>
        </p:spPr>
      </p:pic>
    </p:spTree>
    <p:extLst>
      <p:ext uri="{BB962C8B-B14F-4D97-AF65-F5344CB8AC3E}">
        <p14:creationId xmlns:p14="http://schemas.microsoft.com/office/powerpoint/2010/main" val="24269741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37C486-1A3F-40AC-A63C-26929D48BC42}"/>
              </a:ext>
            </a:extLst>
          </p:cNvPr>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单端输入电桥放大电路的特点</a:t>
            </a:r>
          </a:p>
          <a:p>
            <a:pPr lvl="1"/>
            <a:r>
              <a:rPr lang="zh-CN" altLang="en-US" dirty="0">
                <a:latin typeface="微软雅黑" panose="020B0503020204020204" pitchFamily="34" charset="-122"/>
                <a:ea typeface="微软雅黑" panose="020B0503020204020204" pitchFamily="34" charset="-122"/>
              </a:rPr>
              <a:t>放大倍数与桥路电阻无关，增益易于调整且比较稳定；</a:t>
            </a:r>
          </a:p>
          <a:p>
            <a:pPr lvl="1"/>
            <a:r>
              <a:rPr lang="zh-CN" altLang="en-US" dirty="0">
                <a:latin typeface="微软雅黑" panose="020B0503020204020204" pitchFamily="34" charset="-122"/>
                <a:ea typeface="微软雅黑" panose="020B0503020204020204" pitchFamily="34" charset="-122"/>
              </a:rPr>
              <a:t>输出电压与桥臂电阻的相对变化率</a:t>
            </a:r>
            <a:r>
              <a:rPr lang="en-US" altLang="zh-CN" dirty="0">
                <a:latin typeface="微软雅黑" panose="020B0503020204020204" pitchFamily="34" charset="-122"/>
                <a:ea typeface="微软雅黑" panose="020B0503020204020204" pitchFamily="34" charset="-122"/>
              </a:rPr>
              <a:t>δ</a:t>
            </a:r>
            <a:r>
              <a:rPr lang="zh-CN" altLang="en-US" dirty="0">
                <a:latin typeface="微软雅黑" panose="020B0503020204020204" pitchFamily="34" charset="-122"/>
                <a:ea typeface="微软雅黑" panose="020B0503020204020204" pitchFamily="34" charset="-122"/>
              </a:rPr>
              <a:t>为非线性关系，只有当</a:t>
            </a:r>
            <a:r>
              <a:rPr lang="en-US" altLang="zh-CN" dirty="0">
                <a:latin typeface="微软雅黑" panose="020B0503020204020204" pitchFamily="34" charset="-122"/>
                <a:ea typeface="微软雅黑" panose="020B0503020204020204" pitchFamily="34" charset="-122"/>
              </a:rPr>
              <a:t>δ&lt;&lt;1</a:t>
            </a:r>
            <a:r>
              <a:rPr lang="zh-CN" altLang="en-US" dirty="0">
                <a:latin typeface="微软雅黑" panose="020B0503020204020204" pitchFamily="34" charset="-122"/>
                <a:ea typeface="微软雅黑" panose="020B0503020204020204" pitchFamily="34" charset="-122"/>
              </a:rPr>
              <a:t>时，</a:t>
            </a:r>
            <a:r>
              <a:rPr lang="en-US" altLang="zh-CN" dirty="0" err="1">
                <a:latin typeface="微软雅黑" panose="020B0503020204020204" pitchFamily="34" charset="-122"/>
                <a:ea typeface="微软雅黑" panose="020B0503020204020204" pitchFamily="34" charset="-122"/>
              </a:rPr>
              <a:t>uo</a:t>
            </a:r>
            <a:r>
              <a:rPr lang="zh-CN" altLang="en-US" dirty="0">
                <a:latin typeface="微软雅黑" panose="020B0503020204020204" pitchFamily="34" charset="-122"/>
                <a:ea typeface="微软雅黑" panose="020B0503020204020204" pitchFamily="34" charset="-122"/>
              </a:rPr>
              <a:t>与</a:t>
            </a:r>
            <a:r>
              <a:rPr lang="en-US" altLang="zh-CN" dirty="0">
                <a:latin typeface="微软雅黑" panose="020B0503020204020204" pitchFamily="34" charset="-122"/>
                <a:ea typeface="微软雅黑" panose="020B0503020204020204" pitchFamily="34" charset="-122"/>
              </a:rPr>
              <a:t>δ</a:t>
            </a:r>
            <a:r>
              <a:rPr lang="zh-CN" altLang="en-US" dirty="0">
                <a:latin typeface="微软雅黑" panose="020B0503020204020204" pitchFamily="34" charset="-122"/>
                <a:ea typeface="微软雅黑" panose="020B0503020204020204" pitchFamily="34" charset="-122"/>
              </a:rPr>
              <a:t>才近似按线性变化。</a:t>
            </a:r>
          </a:p>
          <a:p>
            <a:endParaRPr lang="zh-CN" altLang="en-US" dirty="0">
              <a:latin typeface="微软雅黑" panose="020B0503020204020204" pitchFamily="34" charset="-122"/>
              <a:ea typeface="微软雅黑" panose="020B0503020204020204" pitchFamily="34" charset="-122"/>
            </a:endParaRPr>
          </a:p>
        </p:txBody>
      </p:sp>
      <p:sp>
        <p:nvSpPr>
          <p:cNvPr id="4" name="Rectangle 2">
            <a:extLst>
              <a:ext uri="{FF2B5EF4-FFF2-40B4-BE49-F238E27FC236}">
                <a16:creationId xmlns:a16="http://schemas.microsoft.com/office/drawing/2014/main" id="{C6FAAD73-674E-428F-A8FD-ADFD3A5184FF}"/>
              </a:ext>
            </a:extLst>
          </p:cNvPr>
          <p:cNvSpPr>
            <a:spLocks noGrp="1" noChangeArrowheads="1"/>
          </p:cNvSpPr>
          <p:nvPr>
            <p:ph type="title"/>
          </p:nvPr>
        </p:nvSpPr>
        <p:spPr>
          <a:xfrm>
            <a:off x="838200" y="482600"/>
            <a:ext cx="10515600" cy="590550"/>
          </a:xfrm>
        </p:spPr>
        <p:txBody>
          <a:bodyPr/>
          <a:lstStyle/>
          <a:p>
            <a:pPr eaLnBrk="1" hangingPunct="1"/>
            <a:r>
              <a:rPr lang="en-US" altLang="zh-CN" dirty="0">
                <a:latin typeface="微软雅黑" panose="020B0503020204020204" pitchFamily="34" charset="-122"/>
                <a:ea typeface="微软雅黑" panose="020B0503020204020204" pitchFamily="34" charset="-122"/>
              </a:rPr>
              <a:t>3.7.1</a:t>
            </a:r>
            <a:r>
              <a:rPr lang="zh-CN" altLang="en-US" dirty="0">
                <a:latin typeface="微软雅黑" panose="020B0503020204020204" pitchFamily="34" charset="-122"/>
                <a:ea typeface="微软雅黑" panose="020B0503020204020204" pitchFamily="34" charset="-122"/>
              </a:rPr>
              <a:t>单端输入电桥放大电路</a:t>
            </a:r>
          </a:p>
        </p:txBody>
      </p:sp>
    </p:spTree>
    <p:extLst>
      <p:ext uri="{BB962C8B-B14F-4D97-AF65-F5344CB8AC3E}">
        <p14:creationId xmlns:p14="http://schemas.microsoft.com/office/powerpoint/2010/main" val="342174296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82481"/>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3.7.2</a:t>
            </a:r>
            <a:r>
              <a:rPr lang="zh-CN" altLang="en-US" dirty="0">
                <a:latin typeface="微软雅黑" panose="020B0503020204020204" pitchFamily="34" charset="-122"/>
                <a:ea typeface="微软雅黑" panose="020B0503020204020204" pitchFamily="34" charset="-122"/>
              </a:rPr>
              <a:t>差动输入电桥放大电路</a:t>
            </a:r>
          </a:p>
        </p:txBody>
      </p:sp>
      <p:sp>
        <p:nvSpPr>
          <p:cNvPr id="420866" name="Text Box 94"/>
          <p:cNvSpPr txBox="1">
            <a:spLocks noChangeArrowheads="1"/>
          </p:cNvSpPr>
          <p:nvPr/>
        </p:nvSpPr>
        <p:spPr bwMode="auto">
          <a:xfrm>
            <a:off x="1187743" y="1750219"/>
            <a:ext cx="50990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Times New Roman" panose="02020603050405020304" pitchFamily="18" charset="0"/>
              </a:rPr>
              <a:t>当</a:t>
            </a: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2</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a:t>
            </a:r>
            <a:r>
              <a:rPr lang="en-US" altLang="zh-CN" sz="2400" b="1" i="1" dirty="0">
                <a:latin typeface="Times New Roman" panose="02020603050405020304" pitchFamily="18" charset="0"/>
              </a:rPr>
              <a:t>R</a:t>
            </a:r>
            <a:r>
              <a:rPr lang="en-US" altLang="zh-CN" sz="2400" b="1" baseline="-25000" dirty="0">
                <a:latin typeface="Times New Roman" panose="02020603050405020304" pitchFamily="18" charset="0"/>
              </a:rPr>
              <a:t>2</a:t>
            </a:r>
            <a:r>
              <a:rPr lang="en-US" altLang="zh-CN" dirty="0"/>
              <a:t> </a:t>
            </a:r>
            <a:r>
              <a:rPr lang="en-US" altLang="zh-CN" sz="2400" b="1" dirty="0">
                <a:latin typeface="Times New Roman" panose="02020603050405020304" pitchFamily="18" charset="0"/>
              </a:rPr>
              <a:t>&gt;&gt;</a:t>
            </a:r>
            <a:r>
              <a:rPr lang="en-US" altLang="zh-CN" sz="2400" b="1" i="1" dirty="0">
                <a:latin typeface="Times New Roman" panose="02020603050405020304" pitchFamily="18" charset="0"/>
              </a:rPr>
              <a:t>R</a:t>
            </a:r>
            <a:r>
              <a:rPr lang="zh-CN" altLang="en-US" sz="2400" b="1" dirty="0">
                <a:latin typeface="Times New Roman" panose="02020603050405020304" pitchFamily="18" charset="0"/>
              </a:rPr>
              <a:t>时</a:t>
            </a:r>
            <a:r>
              <a:rPr lang="zh-CN" altLang="en-US" sz="2400" dirty="0">
                <a:latin typeface="Times New Roman" panose="02020603050405020304" pitchFamily="18" charset="0"/>
              </a:rPr>
              <a:t> ，</a:t>
            </a:r>
            <a:r>
              <a:rPr lang="zh-CN" altLang="en-US" sz="2400" b="1" dirty="0">
                <a:solidFill>
                  <a:srgbClr val="FF0000"/>
                </a:solidFill>
                <a:latin typeface="Times New Roman" panose="02020603050405020304" pitchFamily="18" charset="0"/>
              </a:rPr>
              <a:t>利用叠加定理</a:t>
            </a:r>
          </a:p>
        </p:txBody>
      </p:sp>
      <p:graphicFrame>
        <p:nvGraphicFramePr>
          <p:cNvPr id="420868" name="Object 4"/>
          <p:cNvGraphicFramePr>
            <a:graphicFrameLocks noChangeAspect="1"/>
          </p:cNvGraphicFramePr>
          <p:nvPr/>
        </p:nvGraphicFramePr>
        <p:xfrm>
          <a:off x="1456431" y="5155407"/>
          <a:ext cx="3417887" cy="949325"/>
        </p:xfrm>
        <a:graphic>
          <a:graphicData uri="http://schemas.openxmlformats.org/presentationml/2006/ole">
            <mc:AlternateContent xmlns:mc="http://schemas.openxmlformats.org/markup-compatibility/2006">
              <mc:Choice xmlns:v="urn:schemas-microsoft-com:vml" Requires="v">
                <p:oleObj spid="_x0000_s24638" name="Equation" r:id="rId4" imgW="1550047" imgH="424070" progId="Equation.DSMT4">
                  <p:embed/>
                </p:oleObj>
              </mc:Choice>
              <mc:Fallback>
                <p:oleObj name="Equation" r:id="rId4" imgW="1550047" imgH="424070" progId="Equation.DSMT4">
                  <p:embed/>
                  <p:pic>
                    <p:nvPicPr>
                      <p:cNvPr id="42086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6431" y="5155407"/>
                        <a:ext cx="3417887"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9878" name="Group 107"/>
          <p:cNvGrpSpPr>
            <a:grpSpLocks/>
          </p:cNvGrpSpPr>
          <p:nvPr/>
        </p:nvGrpSpPr>
        <p:grpSpPr bwMode="auto">
          <a:xfrm>
            <a:off x="6777038" y="2651125"/>
            <a:ext cx="4349750" cy="2590800"/>
            <a:chOff x="364" y="1312"/>
            <a:chExt cx="2740" cy="1632"/>
          </a:xfrm>
        </p:grpSpPr>
        <p:sp>
          <p:nvSpPr>
            <p:cNvPr id="79894" name="AutoShape 5"/>
            <p:cNvSpPr>
              <a:spLocks noChangeArrowheads="1"/>
            </p:cNvSpPr>
            <p:nvPr/>
          </p:nvSpPr>
          <p:spPr bwMode="auto">
            <a:xfrm rot="5400000">
              <a:off x="2236" y="1796"/>
              <a:ext cx="141" cy="116"/>
            </a:xfrm>
            <a:prstGeom prst="triangle">
              <a:avLst>
                <a:gd name="adj" fmla="val 50000"/>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9895" name="Line 6"/>
            <p:cNvSpPr>
              <a:spLocks noChangeShapeType="1"/>
            </p:cNvSpPr>
            <p:nvPr/>
          </p:nvSpPr>
          <p:spPr bwMode="auto">
            <a:xfrm>
              <a:off x="2129" y="1727"/>
              <a:ext cx="41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6" name="Line 7"/>
            <p:cNvSpPr>
              <a:spLocks noChangeShapeType="1"/>
            </p:cNvSpPr>
            <p:nvPr/>
          </p:nvSpPr>
          <p:spPr bwMode="auto">
            <a:xfrm rot="5400000">
              <a:off x="2199" y="2077"/>
              <a:ext cx="69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7" name="Line 8"/>
            <p:cNvSpPr>
              <a:spLocks noChangeShapeType="1"/>
            </p:cNvSpPr>
            <p:nvPr/>
          </p:nvSpPr>
          <p:spPr bwMode="auto">
            <a:xfrm>
              <a:off x="2129" y="2425"/>
              <a:ext cx="41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8" name="Line 9"/>
            <p:cNvSpPr>
              <a:spLocks noChangeShapeType="1"/>
            </p:cNvSpPr>
            <p:nvPr/>
          </p:nvSpPr>
          <p:spPr bwMode="auto">
            <a:xfrm rot="5400000">
              <a:off x="1781" y="2077"/>
              <a:ext cx="69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899" name="Text Box 10"/>
            <p:cNvSpPr txBox="1">
              <a:spLocks noChangeArrowheads="1"/>
            </p:cNvSpPr>
            <p:nvPr/>
          </p:nvSpPr>
          <p:spPr bwMode="auto">
            <a:xfrm>
              <a:off x="2384" y="1757"/>
              <a:ext cx="127" cy="1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79900" name="Line 11"/>
            <p:cNvSpPr>
              <a:spLocks noChangeShapeType="1"/>
            </p:cNvSpPr>
            <p:nvPr/>
          </p:nvSpPr>
          <p:spPr bwMode="auto">
            <a:xfrm>
              <a:off x="1925" y="1997"/>
              <a:ext cx="2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1" name="Line 12"/>
            <p:cNvSpPr>
              <a:spLocks noChangeShapeType="1"/>
            </p:cNvSpPr>
            <p:nvPr/>
          </p:nvSpPr>
          <p:spPr bwMode="auto">
            <a:xfrm>
              <a:off x="1937" y="2275"/>
              <a:ext cx="192" cy="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02" name="Text Box 13"/>
            <p:cNvSpPr txBox="1">
              <a:spLocks noChangeArrowheads="1"/>
            </p:cNvSpPr>
            <p:nvPr/>
          </p:nvSpPr>
          <p:spPr bwMode="auto">
            <a:xfrm>
              <a:off x="2172" y="1896"/>
              <a:ext cx="117"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79903" name="Text Box 14"/>
            <p:cNvSpPr txBox="1">
              <a:spLocks noChangeArrowheads="1"/>
            </p:cNvSpPr>
            <p:nvPr/>
          </p:nvSpPr>
          <p:spPr bwMode="auto">
            <a:xfrm>
              <a:off x="2172" y="2181"/>
              <a:ext cx="95" cy="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79904" name="Text Box 15"/>
            <p:cNvSpPr txBox="1">
              <a:spLocks noChangeArrowheads="1"/>
            </p:cNvSpPr>
            <p:nvPr/>
          </p:nvSpPr>
          <p:spPr bwMode="auto">
            <a:xfrm>
              <a:off x="2440" y="2031"/>
              <a:ext cx="107"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79905" name="Text Box 16"/>
            <p:cNvSpPr txBox="1">
              <a:spLocks noChangeArrowheads="1"/>
            </p:cNvSpPr>
            <p:nvPr/>
          </p:nvSpPr>
          <p:spPr bwMode="auto">
            <a:xfrm>
              <a:off x="2327" y="2208"/>
              <a:ext cx="117"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Times New Roman" panose="02020603050405020304" pitchFamily="18" charset="0"/>
                </a:rPr>
                <a:t>N</a:t>
              </a:r>
            </a:p>
          </p:txBody>
        </p:sp>
        <p:sp>
          <p:nvSpPr>
            <p:cNvPr id="79906" name="Text Box 21"/>
            <p:cNvSpPr txBox="1">
              <a:spLocks noChangeArrowheads="1"/>
            </p:cNvSpPr>
            <p:nvPr/>
          </p:nvSpPr>
          <p:spPr bwMode="auto">
            <a:xfrm>
              <a:off x="2329" y="2484"/>
              <a:ext cx="516"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r>
                <a:rPr lang="en-US" altLang="zh-CN" sz="2000" baseline="-25000">
                  <a:latin typeface="Times New Roman" panose="02020603050405020304" pitchFamily="18" charset="0"/>
                </a:rPr>
                <a:t>2</a:t>
              </a:r>
              <a:r>
                <a:rPr lang="en-US" altLang="zh-CN" sz="2000">
                  <a:latin typeface="Times New Roman" panose="02020603050405020304" pitchFamily="18" charset="0"/>
                </a:rPr>
                <a:t>=</a:t>
              </a:r>
              <a:r>
                <a:rPr lang="en-US" altLang="zh-CN" sz="2000" i="1">
                  <a:latin typeface="Times New Roman" panose="02020603050405020304" pitchFamily="18" charset="0"/>
                </a:rPr>
                <a:t>R</a:t>
              </a:r>
              <a:r>
                <a:rPr lang="en-US" altLang="zh-CN" sz="2000" baseline="-25000">
                  <a:latin typeface="Times New Roman" panose="02020603050405020304" pitchFamily="18" charset="0"/>
                </a:rPr>
                <a:t>1</a:t>
              </a:r>
              <a:endParaRPr lang="en-US" altLang="zh-CN" sz="2000" i="1" baseline="-25000">
                <a:latin typeface="Times New Roman" panose="02020603050405020304" pitchFamily="18" charset="0"/>
              </a:endParaRPr>
            </a:p>
          </p:txBody>
        </p:sp>
        <p:sp>
          <p:nvSpPr>
            <p:cNvPr id="79907" name="Rectangle 22"/>
            <p:cNvSpPr>
              <a:spLocks noChangeArrowheads="1"/>
            </p:cNvSpPr>
            <p:nvPr/>
          </p:nvSpPr>
          <p:spPr bwMode="auto">
            <a:xfrm>
              <a:off x="2106" y="2665"/>
              <a:ext cx="192" cy="73"/>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9908" name="Oval 23"/>
            <p:cNvSpPr>
              <a:spLocks noChangeArrowheads="1"/>
            </p:cNvSpPr>
            <p:nvPr/>
          </p:nvSpPr>
          <p:spPr bwMode="auto">
            <a:xfrm>
              <a:off x="2995" y="2114"/>
              <a:ext cx="36" cy="3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9909" name="Rectangle 24"/>
            <p:cNvSpPr>
              <a:spLocks noChangeArrowheads="1"/>
            </p:cNvSpPr>
            <p:nvPr/>
          </p:nvSpPr>
          <p:spPr bwMode="auto">
            <a:xfrm rot="10800000">
              <a:off x="2213" y="1530"/>
              <a:ext cx="192" cy="74"/>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9910" name="Line 25"/>
            <p:cNvSpPr>
              <a:spLocks noChangeShapeType="1"/>
            </p:cNvSpPr>
            <p:nvPr/>
          </p:nvSpPr>
          <p:spPr bwMode="auto">
            <a:xfrm>
              <a:off x="1925" y="1568"/>
              <a:ext cx="0" cy="43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1" name="Line 26"/>
            <p:cNvSpPr>
              <a:spLocks noChangeShapeType="1"/>
            </p:cNvSpPr>
            <p:nvPr/>
          </p:nvSpPr>
          <p:spPr bwMode="auto">
            <a:xfrm>
              <a:off x="1936" y="2275"/>
              <a:ext cx="0" cy="426"/>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2" name="Line 27"/>
            <p:cNvSpPr>
              <a:spLocks noChangeShapeType="1"/>
            </p:cNvSpPr>
            <p:nvPr/>
          </p:nvSpPr>
          <p:spPr bwMode="auto">
            <a:xfrm flipV="1">
              <a:off x="2405" y="1567"/>
              <a:ext cx="326"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3" name="Line 28"/>
            <p:cNvSpPr>
              <a:spLocks noChangeShapeType="1"/>
            </p:cNvSpPr>
            <p:nvPr/>
          </p:nvSpPr>
          <p:spPr bwMode="auto">
            <a:xfrm>
              <a:off x="2726" y="1569"/>
              <a:ext cx="0" cy="5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4" name="Line 30"/>
            <p:cNvSpPr>
              <a:spLocks noChangeShapeType="1"/>
            </p:cNvSpPr>
            <p:nvPr/>
          </p:nvSpPr>
          <p:spPr bwMode="auto">
            <a:xfrm>
              <a:off x="2298" y="2702"/>
              <a:ext cx="23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5" name="Line 31"/>
            <p:cNvSpPr>
              <a:spLocks noChangeShapeType="1"/>
            </p:cNvSpPr>
            <p:nvPr/>
          </p:nvSpPr>
          <p:spPr bwMode="auto">
            <a:xfrm>
              <a:off x="2535" y="2698"/>
              <a:ext cx="0" cy="23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6" name="Text Box 32"/>
            <p:cNvSpPr txBox="1">
              <a:spLocks noChangeArrowheads="1"/>
            </p:cNvSpPr>
            <p:nvPr/>
          </p:nvSpPr>
          <p:spPr bwMode="auto">
            <a:xfrm>
              <a:off x="2967" y="2110"/>
              <a:ext cx="137"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u</a:t>
              </a:r>
              <a:r>
                <a:rPr lang="en-US" altLang="zh-CN" sz="2000" baseline="-25000">
                  <a:latin typeface="Times New Roman" panose="02020603050405020304" pitchFamily="18" charset="0"/>
                </a:rPr>
                <a:t>o</a:t>
              </a:r>
              <a:endParaRPr lang="en-US" altLang="zh-CN" sz="2000" i="1" baseline="-25000">
                <a:latin typeface="Times New Roman" panose="02020603050405020304" pitchFamily="18" charset="0"/>
              </a:endParaRPr>
            </a:p>
          </p:txBody>
        </p:sp>
        <p:sp>
          <p:nvSpPr>
            <p:cNvPr id="79917" name="Text Box 33"/>
            <p:cNvSpPr txBox="1">
              <a:spLocks noChangeArrowheads="1"/>
            </p:cNvSpPr>
            <p:nvPr/>
          </p:nvSpPr>
          <p:spPr bwMode="auto">
            <a:xfrm>
              <a:off x="2256" y="1312"/>
              <a:ext cx="214"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r>
                <a:rPr lang="en-US" altLang="zh-CN" sz="2000" baseline="-25000">
                  <a:latin typeface="Times New Roman" panose="02020603050405020304" pitchFamily="18" charset="0"/>
                </a:rPr>
                <a:t>1</a:t>
              </a:r>
              <a:endParaRPr lang="en-US" altLang="zh-CN" sz="2000" i="1" baseline="-25000">
                <a:latin typeface="Times New Roman" panose="02020603050405020304" pitchFamily="18" charset="0"/>
              </a:endParaRPr>
            </a:p>
          </p:txBody>
        </p:sp>
        <p:sp>
          <p:nvSpPr>
            <p:cNvPr id="79918" name="Line 35"/>
            <p:cNvSpPr>
              <a:spLocks noChangeShapeType="1"/>
            </p:cNvSpPr>
            <p:nvPr/>
          </p:nvSpPr>
          <p:spPr bwMode="auto">
            <a:xfrm flipH="1">
              <a:off x="1030" y="2702"/>
              <a:ext cx="10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19" name="Line 36"/>
            <p:cNvSpPr>
              <a:spLocks noChangeShapeType="1"/>
            </p:cNvSpPr>
            <p:nvPr/>
          </p:nvSpPr>
          <p:spPr bwMode="auto">
            <a:xfrm>
              <a:off x="1025" y="1568"/>
              <a:ext cx="119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0" name="Line 37"/>
            <p:cNvSpPr>
              <a:spLocks noChangeShapeType="1"/>
            </p:cNvSpPr>
            <p:nvPr/>
          </p:nvSpPr>
          <p:spPr bwMode="auto">
            <a:xfrm flipH="1">
              <a:off x="426" y="2114"/>
              <a:ext cx="17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1" name="Text Box 38"/>
            <p:cNvSpPr txBox="1">
              <a:spLocks noChangeArrowheads="1"/>
            </p:cNvSpPr>
            <p:nvPr/>
          </p:nvSpPr>
          <p:spPr bwMode="auto">
            <a:xfrm>
              <a:off x="364" y="2084"/>
              <a:ext cx="19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u</a:t>
              </a:r>
              <a:endParaRPr lang="en-US" altLang="zh-CN" sz="2000" i="1" baseline="-25000">
                <a:latin typeface="Times New Roman" panose="02020603050405020304" pitchFamily="18" charset="0"/>
              </a:endParaRPr>
            </a:p>
          </p:txBody>
        </p:sp>
        <p:sp>
          <p:nvSpPr>
            <p:cNvPr id="79922" name="Oval 39"/>
            <p:cNvSpPr>
              <a:spLocks noChangeArrowheads="1"/>
            </p:cNvSpPr>
            <p:nvPr/>
          </p:nvSpPr>
          <p:spPr bwMode="auto">
            <a:xfrm>
              <a:off x="383" y="2093"/>
              <a:ext cx="36" cy="37"/>
            </a:xfrm>
            <a:prstGeom prst="ellipse">
              <a:avLst/>
            </a:pr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9923" name="Text Box 40"/>
            <p:cNvSpPr txBox="1">
              <a:spLocks noChangeArrowheads="1"/>
            </p:cNvSpPr>
            <p:nvPr/>
          </p:nvSpPr>
          <p:spPr bwMode="auto">
            <a:xfrm>
              <a:off x="1243" y="2380"/>
              <a:ext cx="735"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 </a:t>
              </a:r>
              <a:r>
                <a:rPr lang="en-US" altLang="zh-CN" sz="2000">
                  <a:latin typeface="Times New Roman" panose="02020603050405020304" pitchFamily="18" charset="0"/>
                </a:rPr>
                <a:t>(1+</a:t>
              </a:r>
              <a:r>
                <a:rPr lang="en-US" altLang="zh-CN" sz="2000" i="1">
                  <a:latin typeface="宋体" panose="02010600030101010101" pitchFamily="2" charset="-122"/>
                </a:rPr>
                <a:t>δ</a:t>
              </a:r>
              <a:r>
                <a:rPr lang="en-US" altLang="zh-CN" sz="2000">
                  <a:latin typeface="Times New Roman" panose="02020603050405020304" pitchFamily="18" charset="0"/>
                </a:rPr>
                <a:t>)</a:t>
              </a:r>
            </a:p>
          </p:txBody>
        </p:sp>
        <p:sp>
          <p:nvSpPr>
            <p:cNvPr id="79924" name="Text Box 41"/>
            <p:cNvSpPr txBox="1">
              <a:spLocks noChangeArrowheads="1"/>
            </p:cNvSpPr>
            <p:nvPr/>
          </p:nvSpPr>
          <p:spPr bwMode="auto">
            <a:xfrm>
              <a:off x="1873" y="1348"/>
              <a:ext cx="234"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u</a:t>
              </a:r>
              <a:r>
                <a:rPr lang="en-US" altLang="zh-CN" sz="2000" i="1" baseline="-25000">
                  <a:latin typeface="Times New Roman" panose="02020603050405020304" pitchFamily="18" charset="0"/>
                </a:rPr>
                <a:t>a</a:t>
              </a:r>
            </a:p>
          </p:txBody>
        </p:sp>
        <p:sp>
          <p:nvSpPr>
            <p:cNvPr id="79925" name="Text Box 42"/>
            <p:cNvSpPr txBox="1">
              <a:spLocks noChangeArrowheads="1"/>
            </p:cNvSpPr>
            <p:nvPr/>
          </p:nvSpPr>
          <p:spPr bwMode="auto">
            <a:xfrm>
              <a:off x="1882" y="2657"/>
              <a:ext cx="234"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u</a:t>
              </a:r>
              <a:r>
                <a:rPr lang="en-US" altLang="zh-CN" sz="2000" i="1" baseline="-25000">
                  <a:latin typeface="Times New Roman" panose="02020603050405020304" pitchFamily="18" charset="0"/>
                </a:rPr>
                <a:t>b</a:t>
              </a:r>
            </a:p>
          </p:txBody>
        </p:sp>
        <p:sp>
          <p:nvSpPr>
            <p:cNvPr id="79926" name="Rectangle 43"/>
            <p:cNvSpPr>
              <a:spLocks noChangeArrowheads="1"/>
            </p:cNvSpPr>
            <p:nvPr/>
          </p:nvSpPr>
          <p:spPr bwMode="auto">
            <a:xfrm rot="8112546">
              <a:off x="1145" y="2298"/>
              <a:ext cx="192" cy="7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9927" name="Line 44"/>
            <p:cNvSpPr>
              <a:spLocks noChangeShapeType="1"/>
            </p:cNvSpPr>
            <p:nvPr/>
          </p:nvSpPr>
          <p:spPr bwMode="auto">
            <a:xfrm rot="8112546">
              <a:off x="1000" y="2472"/>
              <a:ext cx="2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28" name="Rectangle 46"/>
            <p:cNvSpPr>
              <a:spLocks noChangeArrowheads="1"/>
            </p:cNvSpPr>
            <p:nvPr/>
          </p:nvSpPr>
          <p:spPr bwMode="auto">
            <a:xfrm rot="-8087454">
              <a:off x="720" y="2287"/>
              <a:ext cx="193" cy="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9929" name="Rectangle 47"/>
            <p:cNvSpPr>
              <a:spLocks noChangeArrowheads="1"/>
            </p:cNvSpPr>
            <p:nvPr/>
          </p:nvSpPr>
          <p:spPr bwMode="auto">
            <a:xfrm rot="-2687454">
              <a:off x="716" y="1862"/>
              <a:ext cx="193" cy="7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9930" name="Line 48"/>
            <p:cNvSpPr>
              <a:spLocks noChangeShapeType="1"/>
            </p:cNvSpPr>
            <p:nvPr/>
          </p:nvSpPr>
          <p:spPr bwMode="auto">
            <a:xfrm rot="-2687454">
              <a:off x="854" y="1760"/>
              <a:ext cx="2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1" name="Line 49"/>
            <p:cNvSpPr>
              <a:spLocks noChangeShapeType="1"/>
            </p:cNvSpPr>
            <p:nvPr/>
          </p:nvSpPr>
          <p:spPr bwMode="auto">
            <a:xfrm rot="-2687454">
              <a:off x="564" y="2041"/>
              <a:ext cx="2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2" name="Rectangle 50"/>
            <p:cNvSpPr>
              <a:spLocks noChangeArrowheads="1"/>
            </p:cNvSpPr>
            <p:nvPr/>
          </p:nvSpPr>
          <p:spPr bwMode="auto">
            <a:xfrm rot="2712546">
              <a:off x="1152" y="1864"/>
              <a:ext cx="193" cy="75"/>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79933" name="Line 51"/>
            <p:cNvSpPr>
              <a:spLocks noChangeShapeType="1"/>
            </p:cNvSpPr>
            <p:nvPr/>
          </p:nvSpPr>
          <p:spPr bwMode="auto">
            <a:xfrm rot="2712546">
              <a:off x="1286" y="2045"/>
              <a:ext cx="20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4" name="Line 52"/>
            <p:cNvSpPr>
              <a:spLocks noChangeShapeType="1"/>
            </p:cNvSpPr>
            <p:nvPr/>
          </p:nvSpPr>
          <p:spPr bwMode="auto">
            <a:xfrm rot="2712546">
              <a:off x="999" y="1757"/>
              <a:ext cx="2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5" name="Text Box 57"/>
            <p:cNvSpPr txBox="1">
              <a:spLocks noChangeArrowheads="1"/>
            </p:cNvSpPr>
            <p:nvPr/>
          </p:nvSpPr>
          <p:spPr bwMode="auto">
            <a:xfrm>
              <a:off x="662" y="1708"/>
              <a:ext cx="160"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p>
          </p:txBody>
        </p:sp>
        <p:sp>
          <p:nvSpPr>
            <p:cNvPr id="79936" name="Text Box 58"/>
            <p:cNvSpPr txBox="1">
              <a:spLocks noChangeArrowheads="1"/>
            </p:cNvSpPr>
            <p:nvPr/>
          </p:nvSpPr>
          <p:spPr bwMode="auto">
            <a:xfrm>
              <a:off x="732" y="2372"/>
              <a:ext cx="215" cy="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p>
          </p:txBody>
        </p:sp>
        <p:sp>
          <p:nvSpPr>
            <p:cNvPr id="79937" name="Line 59"/>
            <p:cNvSpPr>
              <a:spLocks noChangeShapeType="1"/>
            </p:cNvSpPr>
            <p:nvPr/>
          </p:nvSpPr>
          <p:spPr bwMode="auto">
            <a:xfrm>
              <a:off x="1452" y="2113"/>
              <a:ext cx="1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8" name="Line 60"/>
            <p:cNvSpPr>
              <a:spLocks noChangeShapeType="1"/>
            </p:cNvSpPr>
            <p:nvPr/>
          </p:nvSpPr>
          <p:spPr bwMode="auto">
            <a:xfrm flipH="1">
              <a:off x="1640" y="2113"/>
              <a:ext cx="0" cy="18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39" name="Line 61"/>
            <p:cNvSpPr>
              <a:spLocks noChangeShapeType="1"/>
            </p:cNvSpPr>
            <p:nvPr/>
          </p:nvSpPr>
          <p:spPr bwMode="auto">
            <a:xfrm>
              <a:off x="1026" y="1563"/>
              <a:ext cx="0" cy="12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0" name="Line 62"/>
            <p:cNvSpPr>
              <a:spLocks noChangeShapeType="1"/>
            </p:cNvSpPr>
            <p:nvPr/>
          </p:nvSpPr>
          <p:spPr bwMode="auto">
            <a:xfrm>
              <a:off x="1035" y="2535"/>
              <a:ext cx="0" cy="16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1" name="Text Box 63"/>
            <p:cNvSpPr txBox="1">
              <a:spLocks noChangeArrowheads="1"/>
            </p:cNvSpPr>
            <p:nvPr/>
          </p:nvSpPr>
          <p:spPr bwMode="auto">
            <a:xfrm>
              <a:off x="1312" y="1704"/>
              <a:ext cx="17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p>
          </p:txBody>
        </p:sp>
        <p:sp>
          <p:nvSpPr>
            <p:cNvPr id="79942" name="Line 64"/>
            <p:cNvSpPr>
              <a:spLocks noChangeShapeType="1"/>
            </p:cNvSpPr>
            <p:nvPr/>
          </p:nvSpPr>
          <p:spPr bwMode="auto">
            <a:xfrm rot="2712546">
              <a:off x="567" y="2184"/>
              <a:ext cx="2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3" name="Line 65"/>
            <p:cNvSpPr>
              <a:spLocks noChangeShapeType="1"/>
            </p:cNvSpPr>
            <p:nvPr/>
          </p:nvSpPr>
          <p:spPr bwMode="auto">
            <a:xfrm rot="2712546">
              <a:off x="853" y="2467"/>
              <a:ext cx="20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4" name="Line 66"/>
            <p:cNvSpPr>
              <a:spLocks noChangeShapeType="1"/>
            </p:cNvSpPr>
            <p:nvPr/>
          </p:nvSpPr>
          <p:spPr bwMode="auto">
            <a:xfrm>
              <a:off x="2546" y="2130"/>
              <a:ext cx="44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5" name="Line 67"/>
            <p:cNvSpPr>
              <a:spLocks noChangeShapeType="1"/>
            </p:cNvSpPr>
            <p:nvPr/>
          </p:nvSpPr>
          <p:spPr bwMode="auto">
            <a:xfrm>
              <a:off x="2452" y="2944"/>
              <a:ext cx="165"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6" name="Line 68"/>
            <p:cNvSpPr>
              <a:spLocks noChangeShapeType="1"/>
            </p:cNvSpPr>
            <p:nvPr/>
          </p:nvSpPr>
          <p:spPr bwMode="auto">
            <a:xfrm>
              <a:off x="1566" y="2306"/>
              <a:ext cx="164"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9947" name="Line 105"/>
            <p:cNvSpPr>
              <a:spLocks noChangeShapeType="1"/>
            </p:cNvSpPr>
            <p:nvPr/>
          </p:nvSpPr>
          <p:spPr bwMode="auto">
            <a:xfrm rot="-2687454">
              <a:off x="1282" y="2189"/>
              <a:ext cx="20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9879" name="Rectangle 60"/>
          <p:cNvSpPr>
            <a:spLocks noChangeArrowheads="1"/>
          </p:cNvSpPr>
          <p:nvPr/>
        </p:nvSpPr>
        <p:spPr bwMode="auto">
          <a:xfrm>
            <a:off x="1992313" y="0"/>
            <a:ext cx="82296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v"/>
            </a:pPr>
            <a:endParaRPr lang="zh-CN" altLang="en-US" sz="2800" dirty="0">
              <a:solidFill>
                <a:srgbClr val="CC0000"/>
              </a:solidFill>
              <a:latin typeface="Times New Roman" panose="02020603050405020304" pitchFamily="18" charset="0"/>
              <a:ea typeface="黑体" panose="02010609060101010101" pitchFamily="49" charset="-122"/>
            </a:endParaRPr>
          </a:p>
        </p:txBody>
      </p:sp>
      <p:sp>
        <p:nvSpPr>
          <p:cNvPr id="79882" name="Line 63"/>
          <p:cNvSpPr>
            <a:spLocks noChangeShapeType="1"/>
          </p:cNvSpPr>
          <p:nvPr/>
        </p:nvSpPr>
        <p:spPr bwMode="auto">
          <a:xfrm flipV="1">
            <a:off x="7064375" y="3225800"/>
            <a:ext cx="215900" cy="21590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3" name="Line 64"/>
          <p:cNvSpPr>
            <a:spLocks noChangeShapeType="1"/>
          </p:cNvSpPr>
          <p:nvPr/>
        </p:nvSpPr>
        <p:spPr bwMode="auto">
          <a:xfrm>
            <a:off x="8001001" y="2938463"/>
            <a:ext cx="504825" cy="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4" name="Line 65"/>
          <p:cNvSpPr>
            <a:spLocks noChangeShapeType="1"/>
          </p:cNvSpPr>
          <p:nvPr/>
        </p:nvSpPr>
        <p:spPr bwMode="auto">
          <a:xfrm>
            <a:off x="7929564" y="3586164"/>
            <a:ext cx="287337" cy="2889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5" name="Line 66"/>
          <p:cNvSpPr>
            <a:spLocks noChangeShapeType="1"/>
          </p:cNvSpPr>
          <p:nvPr/>
        </p:nvSpPr>
        <p:spPr bwMode="auto">
          <a:xfrm>
            <a:off x="7569200" y="4017964"/>
            <a:ext cx="287338" cy="2889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6" name="Line 67"/>
          <p:cNvSpPr>
            <a:spLocks noChangeShapeType="1"/>
          </p:cNvSpPr>
          <p:nvPr/>
        </p:nvSpPr>
        <p:spPr bwMode="auto">
          <a:xfrm flipV="1">
            <a:off x="7929564" y="4017964"/>
            <a:ext cx="288925" cy="288925"/>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9887" name="Text Box 99"/>
          <p:cNvSpPr txBox="1">
            <a:spLocks noChangeArrowheads="1"/>
          </p:cNvSpPr>
          <p:nvPr/>
        </p:nvSpPr>
        <p:spPr bwMode="auto">
          <a:xfrm>
            <a:off x="6921500" y="2938463"/>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solidFill>
                  <a:srgbClr val="FF0000"/>
                </a:solidFill>
                <a:latin typeface="Times New Roman" panose="02020603050405020304" pitchFamily="18" charset="0"/>
              </a:rPr>
              <a:t>i</a:t>
            </a:r>
            <a:endParaRPr lang="en-US" altLang="zh-CN" sz="2400" b="1">
              <a:solidFill>
                <a:srgbClr val="FF0000"/>
              </a:solidFill>
              <a:latin typeface="Times New Roman" panose="02020603050405020304" pitchFamily="18" charset="0"/>
            </a:endParaRPr>
          </a:p>
        </p:txBody>
      </p:sp>
      <p:sp>
        <p:nvSpPr>
          <p:cNvPr id="79888" name="Text Box 99"/>
          <p:cNvSpPr txBox="1">
            <a:spLocks noChangeArrowheads="1"/>
          </p:cNvSpPr>
          <p:nvPr/>
        </p:nvSpPr>
        <p:spPr bwMode="auto">
          <a:xfrm>
            <a:off x="8216900" y="2435225"/>
            <a:ext cx="515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solidFill>
                  <a:srgbClr val="FF0000"/>
                </a:solidFill>
                <a:latin typeface="Times New Roman" panose="02020603050405020304" pitchFamily="18" charset="0"/>
              </a:rPr>
              <a:t>i</a:t>
            </a:r>
            <a:r>
              <a:rPr lang="en-US" altLang="zh-CN" sz="2400" b="1" baseline="-25000">
                <a:solidFill>
                  <a:srgbClr val="FF0000"/>
                </a:solidFill>
                <a:latin typeface="Times New Roman" panose="02020603050405020304" pitchFamily="18" charset="0"/>
              </a:rPr>
              <a:t>R1</a:t>
            </a:r>
          </a:p>
        </p:txBody>
      </p:sp>
      <p:sp>
        <p:nvSpPr>
          <p:cNvPr id="79889" name="Text Box 99"/>
          <p:cNvSpPr txBox="1">
            <a:spLocks noChangeArrowheads="1"/>
          </p:cNvSpPr>
          <p:nvPr/>
        </p:nvSpPr>
        <p:spPr bwMode="auto">
          <a:xfrm>
            <a:off x="7785100" y="3586163"/>
            <a:ext cx="414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i="1">
                <a:solidFill>
                  <a:srgbClr val="FF0000"/>
                </a:solidFill>
                <a:latin typeface="Times New Roman" panose="02020603050405020304" pitchFamily="18" charset="0"/>
              </a:rPr>
              <a:t>i</a:t>
            </a:r>
            <a:r>
              <a:rPr lang="en-US" altLang="zh-CN" sz="2400" b="1" baseline="-25000">
                <a:solidFill>
                  <a:srgbClr val="FF0000"/>
                </a:solidFill>
                <a:latin typeface="Times New Roman" panose="02020603050405020304" pitchFamily="18" charset="0"/>
              </a:rPr>
              <a:t>R</a:t>
            </a:r>
          </a:p>
        </p:txBody>
      </p:sp>
      <p:grpSp>
        <p:nvGrpSpPr>
          <p:cNvPr id="420935" name="Group 71"/>
          <p:cNvGrpSpPr>
            <a:grpSpLocks/>
          </p:cNvGrpSpPr>
          <p:nvPr/>
        </p:nvGrpSpPr>
        <p:grpSpPr bwMode="auto">
          <a:xfrm>
            <a:off x="1240531" y="2894013"/>
            <a:ext cx="3033712" cy="1639888"/>
            <a:chOff x="295" y="2035"/>
            <a:chExt cx="1911" cy="1033"/>
          </a:xfrm>
        </p:grpSpPr>
        <p:graphicFrame>
          <p:nvGraphicFramePr>
            <p:cNvPr id="79891" name="Object 72"/>
            <p:cNvGraphicFramePr>
              <a:graphicFrameLocks noChangeAspect="1"/>
            </p:cNvGraphicFramePr>
            <p:nvPr/>
          </p:nvGraphicFramePr>
          <p:xfrm>
            <a:off x="487" y="2035"/>
            <a:ext cx="1624" cy="576"/>
          </p:xfrm>
          <a:graphic>
            <a:graphicData uri="http://schemas.openxmlformats.org/presentationml/2006/ole">
              <mc:AlternateContent xmlns:mc="http://schemas.openxmlformats.org/markup-compatibility/2006">
                <mc:Choice xmlns:v="urn:schemas-microsoft-com:vml" Requires="v">
                  <p:oleObj spid="_x0000_s24639" name="Equation" r:id="rId6" imgW="1250583" imgH="412124" progId="Equation.DSMT4">
                    <p:embed/>
                  </p:oleObj>
                </mc:Choice>
                <mc:Fallback>
                  <p:oleObj name="Equation" r:id="rId6" imgW="1250583" imgH="412124" progId="Equation.DSMT4">
                    <p:embed/>
                    <p:pic>
                      <p:nvPicPr>
                        <p:cNvPr id="79891" name="Object 7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7" y="2035"/>
                          <a:ext cx="1624"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9892" name="Object 73"/>
            <p:cNvGraphicFramePr>
              <a:graphicFrameLocks noChangeAspect="1"/>
            </p:cNvGraphicFramePr>
            <p:nvPr/>
          </p:nvGraphicFramePr>
          <p:xfrm>
            <a:off x="476" y="2750"/>
            <a:ext cx="1730" cy="318"/>
          </p:xfrm>
          <a:graphic>
            <a:graphicData uri="http://schemas.openxmlformats.org/presentationml/2006/ole">
              <mc:AlternateContent xmlns:mc="http://schemas.openxmlformats.org/markup-compatibility/2006">
                <mc:Choice xmlns:v="urn:schemas-microsoft-com:vml" Requires="v">
                  <p:oleObj spid="_x0000_s24640" name="Equation" r:id="rId8" imgW="1315923" imgH="221785" progId="Equation.DSMT4">
                    <p:embed/>
                  </p:oleObj>
                </mc:Choice>
                <mc:Fallback>
                  <p:oleObj name="Equation" r:id="rId8" imgW="1315923" imgH="221785" progId="Equation.DSMT4">
                    <p:embed/>
                    <p:pic>
                      <p:nvPicPr>
                        <p:cNvPr id="79892" name="Object 7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6" y="2750"/>
                          <a:ext cx="1730"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93" name="AutoShape 74"/>
            <p:cNvSpPr>
              <a:spLocks/>
            </p:cNvSpPr>
            <p:nvPr/>
          </p:nvSpPr>
          <p:spPr bwMode="auto">
            <a:xfrm>
              <a:off x="295" y="2296"/>
              <a:ext cx="136" cy="590"/>
            </a:xfrm>
            <a:prstGeom prst="leftBrace">
              <a:avLst>
                <a:gd name="adj1" fmla="val 3615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Tree>
    <p:extLst>
      <p:ext uri="{BB962C8B-B14F-4D97-AF65-F5344CB8AC3E}">
        <p14:creationId xmlns:p14="http://schemas.microsoft.com/office/powerpoint/2010/main" val="824121123"/>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82481"/>
            <a:ext cx="10515600" cy="590429"/>
          </a:xfrm>
        </p:spPr>
        <p:txBody>
          <a:bodyPr>
            <a:normAutofit/>
          </a:bodyPr>
          <a:lstStyle/>
          <a:p>
            <a:r>
              <a:rPr lang="en-US" altLang="zh-CN" dirty="0">
                <a:latin typeface="微软雅黑" panose="020B0503020204020204" pitchFamily="34" charset="-122"/>
                <a:ea typeface="微软雅黑" panose="020B0503020204020204" pitchFamily="34" charset="-122"/>
              </a:rPr>
              <a:t>3.7.3</a:t>
            </a:r>
            <a:r>
              <a:rPr lang="zh-CN" altLang="en-US" dirty="0">
                <a:latin typeface="微软雅黑" panose="020B0503020204020204" pitchFamily="34" charset="-122"/>
                <a:ea typeface="微软雅黑" panose="020B0503020204020204" pitchFamily="34" charset="-122"/>
              </a:rPr>
              <a:t>线性电桥放大电路</a:t>
            </a:r>
          </a:p>
        </p:txBody>
      </p:sp>
      <p:sp>
        <p:nvSpPr>
          <p:cNvPr id="3" name="内容占位符 2">
            <a:extLst>
              <a:ext uri="{FF2B5EF4-FFF2-40B4-BE49-F238E27FC236}">
                <a16:creationId xmlns:a16="http://schemas.microsoft.com/office/drawing/2014/main" id="{1A77C64A-C15C-4E0E-A18F-C6743A3CBE6C}"/>
              </a:ext>
            </a:extLst>
          </p:cNvPr>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将传感器构成的可变桥臂</a:t>
            </a:r>
            <a:r>
              <a:rPr lang="en-US" altLang="zh-CN" dirty="0">
                <a:latin typeface="微软雅黑" panose="020B0503020204020204" pitchFamily="34" charset="-122"/>
                <a:ea typeface="微软雅黑" panose="020B0503020204020204" pitchFamily="34" charset="-122"/>
              </a:rPr>
              <a:t>R(1+δ)</a:t>
            </a:r>
            <a:r>
              <a:rPr lang="zh-CN" altLang="en-US" dirty="0">
                <a:latin typeface="微软雅黑" panose="020B0503020204020204" pitchFamily="34" charset="-122"/>
                <a:ea typeface="微软雅黑" panose="020B0503020204020204" pitchFamily="34" charset="-122"/>
              </a:rPr>
              <a:t>接在运算放大器的反馈回路中</a:t>
            </a:r>
          </a:p>
          <a:p>
            <a:endParaRPr lang="zh-CN" altLang="en-US" dirty="0">
              <a:latin typeface="微软雅黑" panose="020B0503020204020204" pitchFamily="34" charset="-122"/>
              <a:ea typeface="微软雅黑" panose="020B0503020204020204" pitchFamily="34" charset="-122"/>
            </a:endParaRPr>
          </a:p>
        </p:txBody>
      </p:sp>
      <p:grpSp>
        <p:nvGrpSpPr>
          <p:cNvPr id="81923" name="Group 149"/>
          <p:cNvGrpSpPr>
            <a:grpSpLocks/>
          </p:cNvGrpSpPr>
          <p:nvPr/>
        </p:nvGrpSpPr>
        <p:grpSpPr bwMode="auto">
          <a:xfrm>
            <a:off x="7844506" y="2927436"/>
            <a:ext cx="4106862" cy="2962275"/>
            <a:chOff x="152" y="1578"/>
            <a:chExt cx="2587" cy="1866"/>
          </a:xfrm>
        </p:grpSpPr>
        <p:sp>
          <p:nvSpPr>
            <p:cNvPr id="81934" name="Line 85"/>
            <p:cNvSpPr>
              <a:spLocks noChangeAspect="1" noChangeShapeType="1"/>
            </p:cNvSpPr>
            <p:nvPr/>
          </p:nvSpPr>
          <p:spPr bwMode="auto">
            <a:xfrm>
              <a:off x="152" y="3444"/>
              <a:ext cx="213"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5" name="Line 86"/>
            <p:cNvSpPr>
              <a:spLocks noChangeAspect="1" noChangeShapeType="1"/>
            </p:cNvSpPr>
            <p:nvPr/>
          </p:nvSpPr>
          <p:spPr bwMode="auto">
            <a:xfrm rot="5400000">
              <a:off x="154" y="3335"/>
              <a:ext cx="21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6" name="Text Box 87"/>
            <p:cNvSpPr txBox="1">
              <a:spLocks noChangeAspect="1" noChangeArrowheads="1"/>
            </p:cNvSpPr>
            <p:nvPr/>
          </p:nvSpPr>
          <p:spPr bwMode="auto">
            <a:xfrm>
              <a:off x="2553" y="2546"/>
              <a:ext cx="18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u</a:t>
              </a:r>
              <a:r>
                <a:rPr lang="en-US" altLang="zh-CN" sz="2000" baseline="-25000">
                  <a:latin typeface="Times New Roman" panose="02020603050405020304" pitchFamily="18" charset="0"/>
                </a:rPr>
                <a:t>o</a:t>
              </a:r>
              <a:endParaRPr lang="en-US" altLang="zh-CN" sz="2000">
                <a:latin typeface="Times New Roman" panose="02020603050405020304" pitchFamily="18" charset="0"/>
              </a:endParaRPr>
            </a:p>
          </p:txBody>
        </p:sp>
        <p:sp>
          <p:nvSpPr>
            <p:cNvPr id="81937" name="Oval 88"/>
            <p:cNvSpPr>
              <a:spLocks noChangeAspect="1" noChangeArrowheads="1"/>
            </p:cNvSpPr>
            <p:nvPr/>
          </p:nvSpPr>
          <p:spPr bwMode="auto">
            <a:xfrm>
              <a:off x="2568" y="2533"/>
              <a:ext cx="43" cy="43"/>
            </a:xfrm>
            <a:prstGeom prst="ellipse">
              <a:avLst/>
            </a:prstGeom>
            <a:solidFill>
              <a:srgbClr val="FFFF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81938" name="Line 89"/>
            <p:cNvSpPr>
              <a:spLocks noChangeAspect="1" noChangeShapeType="1"/>
            </p:cNvSpPr>
            <p:nvPr/>
          </p:nvSpPr>
          <p:spPr bwMode="auto">
            <a:xfrm>
              <a:off x="1268" y="1852"/>
              <a:ext cx="0" cy="52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9" name="Line 90"/>
            <p:cNvSpPr>
              <a:spLocks noChangeAspect="1" noChangeShapeType="1"/>
            </p:cNvSpPr>
            <p:nvPr/>
          </p:nvSpPr>
          <p:spPr bwMode="auto">
            <a:xfrm>
              <a:off x="1918" y="1852"/>
              <a:ext cx="3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0" name="Line 91"/>
            <p:cNvSpPr>
              <a:spLocks noChangeAspect="1" noChangeShapeType="1"/>
            </p:cNvSpPr>
            <p:nvPr/>
          </p:nvSpPr>
          <p:spPr bwMode="auto">
            <a:xfrm>
              <a:off x="2292" y="1852"/>
              <a:ext cx="0" cy="70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1" name="Text Box 92"/>
            <p:cNvSpPr txBox="1">
              <a:spLocks noChangeAspect="1" noChangeArrowheads="1"/>
            </p:cNvSpPr>
            <p:nvPr/>
          </p:nvSpPr>
          <p:spPr bwMode="auto">
            <a:xfrm>
              <a:off x="1368" y="3004"/>
              <a:ext cx="226"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r>
                <a:rPr lang="en-US" altLang="zh-CN" sz="2000" baseline="-25000">
                  <a:latin typeface="Times New Roman" panose="02020603050405020304" pitchFamily="18" charset="0"/>
                </a:rPr>
                <a:t>3</a:t>
              </a:r>
              <a:endParaRPr lang="en-US" altLang="zh-CN" sz="2000">
                <a:latin typeface="Times New Roman" panose="02020603050405020304" pitchFamily="18" charset="0"/>
              </a:endParaRPr>
            </a:p>
          </p:txBody>
        </p:sp>
        <p:sp>
          <p:nvSpPr>
            <p:cNvPr id="81942" name="Text Box 93"/>
            <p:cNvSpPr txBox="1">
              <a:spLocks noChangeAspect="1" noChangeArrowheads="1"/>
            </p:cNvSpPr>
            <p:nvPr/>
          </p:nvSpPr>
          <p:spPr bwMode="auto">
            <a:xfrm>
              <a:off x="1349" y="1578"/>
              <a:ext cx="90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r>
                <a:rPr lang="en-US" altLang="zh-CN" sz="2000" baseline="-25000">
                  <a:latin typeface="Times New Roman" panose="02020603050405020304" pitchFamily="18" charset="0"/>
                </a:rPr>
                <a:t>2</a:t>
              </a:r>
              <a:r>
                <a:rPr lang="en-US" altLang="zh-CN" sz="2000" i="1" baseline="-25000">
                  <a:latin typeface="Times New Roman" panose="02020603050405020304" pitchFamily="18" charset="0"/>
                </a:rPr>
                <a:t> </a:t>
              </a:r>
              <a:r>
                <a:rPr lang="en-US" altLang="zh-CN" sz="2000">
                  <a:latin typeface="Times New Roman" panose="02020603050405020304" pitchFamily="18" charset="0"/>
                </a:rPr>
                <a:t>=</a:t>
              </a:r>
              <a:r>
                <a:rPr lang="en-US" altLang="zh-CN" sz="2000" i="1">
                  <a:latin typeface="Times New Roman" panose="02020603050405020304" pitchFamily="18" charset="0"/>
                </a:rPr>
                <a:t>R</a:t>
              </a:r>
              <a:r>
                <a:rPr lang="en-US" altLang="zh-CN" sz="2000">
                  <a:latin typeface="Times New Roman" panose="02020603050405020304" pitchFamily="18" charset="0"/>
                </a:rPr>
                <a:t>(1+</a:t>
              </a:r>
              <a:r>
                <a:rPr lang="en-US" altLang="zh-CN" sz="2000" i="1">
                  <a:latin typeface="宋体" panose="02010600030101010101" pitchFamily="2" charset="-122"/>
                </a:rPr>
                <a:t>δ</a:t>
              </a:r>
              <a:r>
                <a:rPr lang="en-US" altLang="zh-CN" sz="2000">
                  <a:latin typeface="Times New Roman" panose="02020603050405020304" pitchFamily="18" charset="0"/>
                </a:rPr>
                <a:t>)</a:t>
              </a:r>
            </a:p>
          </p:txBody>
        </p:sp>
        <p:sp>
          <p:nvSpPr>
            <p:cNvPr id="81943" name="Text Box 94"/>
            <p:cNvSpPr txBox="1">
              <a:spLocks noChangeAspect="1" noChangeArrowheads="1"/>
            </p:cNvSpPr>
            <p:nvPr/>
          </p:nvSpPr>
          <p:spPr bwMode="auto">
            <a:xfrm>
              <a:off x="705" y="1591"/>
              <a:ext cx="345"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r>
                <a:rPr lang="en-US" altLang="zh-CN" sz="2000" baseline="-25000">
                  <a:latin typeface="Times New Roman" panose="02020603050405020304" pitchFamily="18" charset="0"/>
                </a:rPr>
                <a:t>1</a:t>
              </a:r>
              <a:endParaRPr lang="en-US" altLang="zh-CN" sz="2000">
                <a:latin typeface="Times New Roman" panose="02020603050405020304" pitchFamily="18" charset="0"/>
              </a:endParaRPr>
            </a:p>
          </p:txBody>
        </p:sp>
        <p:sp>
          <p:nvSpPr>
            <p:cNvPr id="81944" name="Text Box 95"/>
            <p:cNvSpPr txBox="1">
              <a:spLocks noChangeAspect="1" noChangeArrowheads="1"/>
            </p:cNvSpPr>
            <p:nvPr/>
          </p:nvSpPr>
          <p:spPr bwMode="auto">
            <a:xfrm>
              <a:off x="1196" y="1607"/>
              <a:ext cx="327"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000">
                <a:latin typeface="Times New Roman" panose="02020603050405020304" pitchFamily="18" charset="0"/>
              </a:endParaRPr>
            </a:p>
          </p:txBody>
        </p:sp>
        <p:sp>
          <p:nvSpPr>
            <p:cNvPr id="81945" name="Text Box 96"/>
            <p:cNvSpPr txBox="1">
              <a:spLocks noChangeAspect="1" noChangeArrowheads="1"/>
            </p:cNvSpPr>
            <p:nvPr/>
          </p:nvSpPr>
          <p:spPr bwMode="auto">
            <a:xfrm>
              <a:off x="1209" y="3123"/>
              <a:ext cx="2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sz="2000">
                <a:latin typeface="Times New Roman" panose="02020603050405020304" pitchFamily="18" charset="0"/>
              </a:endParaRPr>
            </a:p>
          </p:txBody>
        </p:sp>
        <p:sp>
          <p:nvSpPr>
            <p:cNvPr id="81946" name="Line 97"/>
            <p:cNvSpPr>
              <a:spLocks noChangeAspect="1" noChangeShapeType="1"/>
            </p:cNvSpPr>
            <p:nvPr/>
          </p:nvSpPr>
          <p:spPr bwMode="auto">
            <a:xfrm>
              <a:off x="262" y="1854"/>
              <a:ext cx="35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7" name="Line 98"/>
            <p:cNvSpPr>
              <a:spLocks noChangeAspect="1" noChangeShapeType="1"/>
            </p:cNvSpPr>
            <p:nvPr/>
          </p:nvSpPr>
          <p:spPr bwMode="auto">
            <a:xfrm>
              <a:off x="262" y="1850"/>
              <a:ext cx="0" cy="1005"/>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8" name="Oval 99"/>
            <p:cNvSpPr>
              <a:spLocks noChangeAspect="1" noChangeArrowheads="1"/>
            </p:cNvSpPr>
            <p:nvPr/>
          </p:nvSpPr>
          <p:spPr bwMode="auto">
            <a:xfrm>
              <a:off x="239" y="2855"/>
              <a:ext cx="44" cy="44"/>
            </a:xfrm>
            <a:prstGeom prst="ellipse">
              <a:avLst/>
            </a:prstGeom>
            <a:solidFill>
              <a:srgbClr val="FFFF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81949" name="Oval 100"/>
            <p:cNvSpPr>
              <a:spLocks noChangeAspect="1" noChangeArrowheads="1"/>
            </p:cNvSpPr>
            <p:nvPr/>
          </p:nvSpPr>
          <p:spPr bwMode="auto">
            <a:xfrm>
              <a:off x="239" y="3181"/>
              <a:ext cx="44" cy="43"/>
            </a:xfrm>
            <a:prstGeom prst="ellipse">
              <a:avLst/>
            </a:prstGeom>
            <a:solidFill>
              <a:srgbClr val="FFFFFF"/>
            </a:solidFill>
            <a:ln w="19050">
              <a:solidFill>
                <a:srgbClr val="000000"/>
              </a:solidFill>
              <a:round/>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81950" name="Text Box 101"/>
            <p:cNvSpPr txBox="1">
              <a:spLocks noChangeAspect="1" noChangeArrowheads="1"/>
            </p:cNvSpPr>
            <p:nvPr/>
          </p:nvSpPr>
          <p:spPr bwMode="auto">
            <a:xfrm>
              <a:off x="210" y="2919"/>
              <a:ext cx="233"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u</a:t>
              </a:r>
              <a:endParaRPr lang="en-US" altLang="zh-CN" sz="2000">
                <a:latin typeface="Times New Roman" panose="02020603050405020304" pitchFamily="18" charset="0"/>
              </a:endParaRPr>
            </a:p>
          </p:txBody>
        </p:sp>
        <p:sp>
          <p:nvSpPr>
            <p:cNvPr id="81951" name="Text Box 102"/>
            <p:cNvSpPr txBox="1">
              <a:spLocks noChangeAspect="1" noChangeArrowheads="1"/>
            </p:cNvSpPr>
            <p:nvPr/>
          </p:nvSpPr>
          <p:spPr bwMode="auto">
            <a:xfrm>
              <a:off x="1123" y="2252"/>
              <a:ext cx="228"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u</a:t>
              </a:r>
              <a:r>
                <a:rPr lang="en-US" altLang="zh-CN" sz="2000" i="1" baseline="-25000">
                  <a:latin typeface="Times New Roman" panose="02020603050405020304" pitchFamily="18" charset="0"/>
                </a:rPr>
                <a:t>a</a:t>
              </a:r>
              <a:endParaRPr lang="en-US" altLang="zh-CN" sz="2000">
                <a:latin typeface="Times New Roman" panose="02020603050405020304" pitchFamily="18" charset="0"/>
              </a:endParaRPr>
            </a:p>
          </p:txBody>
        </p:sp>
        <p:sp>
          <p:nvSpPr>
            <p:cNvPr id="81952" name="Text Box 103"/>
            <p:cNvSpPr txBox="1">
              <a:spLocks noChangeAspect="1" noChangeArrowheads="1"/>
            </p:cNvSpPr>
            <p:nvPr/>
          </p:nvSpPr>
          <p:spPr bwMode="auto">
            <a:xfrm>
              <a:off x="707" y="2479"/>
              <a:ext cx="17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R</a:t>
              </a:r>
              <a:r>
                <a:rPr lang="en-US" altLang="zh-CN" sz="2000" baseline="-25000">
                  <a:latin typeface="Times New Roman" panose="02020603050405020304" pitchFamily="18" charset="0"/>
                </a:rPr>
                <a:t>1</a:t>
              </a:r>
              <a:endParaRPr lang="en-US" altLang="zh-CN" sz="2000">
                <a:latin typeface="Times New Roman" panose="02020603050405020304" pitchFamily="18" charset="0"/>
              </a:endParaRPr>
            </a:p>
          </p:txBody>
        </p:sp>
        <p:sp>
          <p:nvSpPr>
            <p:cNvPr id="81953" name="Line 104"/>
            <p:cNvSpPr>
              <a:spLocks noChangeAspect="1" noChangeShapeType="1"/>
            </p:cNvSpPr>
            <p:nvPr/>
          </p:nvSpPr>
          <p:spPr bwMode="auto">
            <a:xfrm flipH="1">
              <a:off x="894" y="2741"/>
              <a:ext cx="635" cy="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4" name="Line 105"/>
            <p:cNvSpPr>
              <a:spLocks noChangeAspect="1" noChangeShapeType="1"/>
            </p:cNvSpPr>
            <p:nvPr/>
          </p:nvSpPr>
          <p:spPr bwMode="auto">
            <a:xfrm flipH="1" flipV="1">
              <a:off x="258" y="2744"/>
              <a:ext cx="374" cy="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5" name="Text Box 106"/>
            <p:cNvSpPr txBox="1">
              <a:spLocks noChangeAspect="1" noChangeArrowheads="1"/>
            </p:cNvSpPr>
            <p:nvPr/>
          </p:nvSpPr>
          <p:spPr bwMode="auto">
            <a:xfrm>
              <a:off x="1216" y="2522"/>
              <a:ext cx="259"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i="1">
                  <a:latin typeface="Times New Roman" panose="02020603050405020304" pitchFamily="18" charset="0"/>
                </a:rPr>
                <a:t>u</a:t>
              </a:r>
              <a:r>
                <a:rPr lang="en-US" altLang="zh-CN" sz="2000" i="1" baseline="-25000">
                  <a:latin typeface="Times New Roman" panose="02020603050405020304" pitchFamily="18" charset="0"/>
                </a:rPr>
                <a:t>b</a:t>
              </a:r>
              <a:endParaRPr lang="en-US" altLang="zh-CN" sz="2000">
                <a:latin typeface="Times New Roman" panose="02020603050405020304" pitchFamily="18" charset="0"/>
              </a:endParaRPr>
            </a:p>
          </p:txBody>
        </p:sp>
        <p:sp>
          <p:nvSpPr>
            <p:cNvPr id="81956" name="Line 108"/>
            <p:cNvSpPr>
              <a:spLocks noChangeShapeType="1"/>
            </p:cNvSpPr>
            <p:nvPr/>
          </p:nvSpPr>
          <p:spPr bwMode="auto">
            <a:xfrm flipV="1">
              <a:off x="1268" y="2747"/>
              <a:ext cx="0" cy="19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7" name="AutoShape 109"/>
            <p:cNvSpPr>
              <a:spLocks noChangeAspect="1" noChangeArrowheads="1"/>
            </p:cNvSpPr>
            <p:nvPr/>
          </p:nvSpPr>
          <p:spPr bwMode="auto">
            <a:xfrm rot="5400000">
              <a:off x="1696" y="2118"/>
              <a:ext cx="181" cy="152"/>
            </a:xfrm>
            <a:prstGeom prst="triangle">
              <a:avLst>
                <a:gd name="adj" fmla="val 50000"/>
              </a:avLst>
            </a:prstGeom>
            <a:solidFill>
              <a:srgbClr val="FFFFFF"/>
            </a:solidFill>
            <a:ln w="19050">
              <a:solidFill>
                <a:srgbClr val="000000"/>
              </a:solidFill>
              <a:miter lim="800000"/>
              <a:headEnd/>
              <a:tailEnd/>
            </a:ln>
          </p:spPr>
          <p:txBody>
            <a:bodyPr rot="10800000"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81958" name="Line 110"/>
            <p:cNvSpPr>
              <a:spLocks noChangeShapeType="1"/>
            </p:cNvSpPr>
            <p:nvPr/>
          </p:nvSpPr>
          <p:spPr bwMode="auto">
            <a:xfrm>
              <a:off x="1526" y="2029"/>
              <a:ext cx="55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9" name="Line 111"/>
            <p:cNvSpPr>
              <a:spLocks noChangeAspect="1" noChangeShapeType="1"/>
            </p:cNvSpPr>
            <p:nvPr/>
          </p:nvSpPr>
          <p:spPr bwMode="auto">
            <a:xfrm rot="5400000">
              <a:off x="1622" y="2484"/>
              <a:ext cx="9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0" name="Line 112"/>
            <p:cNvSpPr>
              <a:spLocks noChangeShapeType="1"/>
            </p:cNvSpPr>
            <p:nvPr/>
          </p:nvSpPr>
          <p:spPr bwMode="auto">
            <a:xfrm>
              <a:off x="1526" y="2937"/>
              <a:ext cx="55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1" name="Line 113"/>
            <p:cNvSpPr>
              <a:spLocks noChangeAspect="1" noChangeShapeType="1"/>
            </p:cNvSpPr>
            <p:nvPr/>
          </p:nvSpPr>
          <p:spPr bwMode="auto">
            <a:xfrm rot="5400000">
              <a:off x="1078" y="2484"/>
              <a:ext cx="904"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2" name="Text Box 114"/>
            <p:cNvSpPr txBox="1">
              <a:spLocks noChangeAspect="1" noChangeArrowheads="1"/>
            </p:cNvSpPr>
            <p:nvPr/>
          </p:nvSpPr>
          <p:spPr bwMode="auto">
            <a:xfrm>
              <a:off x="1889" y="2099"/>
              <a:ext cx="16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81963" name="Line 115"/>
            <p:cNvSpPr>
              <a:spLocks noChangeAspect="1" noChangeShapeType="1"/>
            </p:cNvSpPr>
            <p:nvPr/>
          </p:nvSpPr>
          <p:spPr bwMode="auto">
            <a:xfrm>
              <a:off x="1268" y="2377"/>
              <a:ext cx="26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4" name="Line 117"/>
            <p:cNvSpPr>
              <a:spLocks noChangeAspect="1" noChangeShapeType="1"/>
            </p:cNvSpPr>
            <p:nvPr/>
          </p:nvSpPr>
          <p:spPr bwMode="auto">
            <a:xfrm>
              <a:off x="2073" y="2554"/>
              <a:ext cx="49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65" name="Text Box 118"/>
            <p:cNvSpPr txBox="1">
              <a:spLocks noChangeAspect="1" noChangeArrowheads="1"/>
            </p:cNvSpPr>
            <p:nvPr/>
          </p:nvSpPr>
          <p:spPr bwMode="auto">
            <a:xfrm>
              <a:off x="1577" y="2274"/>
              <a:ext cx="152" cy="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81966" name="Text Box 119"/>
            <p:cNvSpPr txBox="1">
              <a:spLocks noChangeAspect="1" noChangeArrowheads="1"/>
            </p:cNvSpPr>
            <p:nvPr/>
          </p:nvSpPr>
          <p:spPr bwMode="auto">
            <a:xfrm>
              <a:off x="1587" y="2648"/>
              <a:ext cx="12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81967" name="Text Box 120"/>
            <p:cNvSpPr txBox="1">
              <a:spLocks noChangeAspect="1" noChangeArrowheads="1"/>
            </p:cNvSpPr>
            <p:nvPr/>
          </p:nvSpPr>
          <p:spPr bwMode="auto">
            <a:xfrm>
              <a:off x="1942" y="2451"/>
              <a:ext cx="13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宋体" panose="02010600030101010101" pitchFamily="2" charset="-122"/>
                </a:rPr>
                <a:t>+</a:t>
              </a:r>
              <a:endParaRPr lang="en-US" altLang="zh-CN" sz="2000">
                <a:latin typeface="Times New Roman" panose="02020603050405020304" pitchFamily="18" charset="0"/>
              </a:endParaRPr>
            </a:p>
          </p:txBody>
        </p:sp>
        <p:sp>
          <p:nvSpPr>
            <p:cNvPr id="81968" name="Text Box 121"/>
            <p:cNvSpPr txBox="1">
              <a:spLocks noChangeAspect="1" noChangeArrowheads="1"/>
            </p:cNvSpPr>
            <p:nvPr/>
          </p:nvSpPr>
          <p:spPr bwMode="auto">
            <a:xfrm>
              <a:off x="1790" y="2654"/>
              <a:ext cx="152"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a:latin typeface="Times New Roman" panose="02020603050405020304" pitchFamily="18" charset="0"/>
                </a:rPr>
                <a:t>N</a:t>
              </a:r>
            </a:p>
          </p:txBody>
        </p:sp>
        <p:sp>
          <p:nvSpPr>
            <p:cNvPr id="81969" name="Rectangle 123"/>
            <p:cNvSpPr>
              <a:spLocks noChangeAspect="1" noChangeArrowheads="1"/>
            </p:cNvSpPr>
            <p:nvPr/>
          </p:nvSpPr>
          <p:spPr bwMode="auto">
            <a:xfrm>
              <a:off x="630" y="2690"/>
              <a:ext cx="269" cy="105"/>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81970" name="Rectangle 125"/>
            <p:cNvSpPr>
              <a:spLocks noChangeAspect="1" noChangeArrowheads="1"/>
            </p:cNvSpPr>
            <p:nvPr/>
          </p:nvSpPr>
          <p:spPr bwMode="auto">
            <a:xfrm>
              <a:off x="620" y="1806"/>
              <a:ext cx="269" cy="105"/>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81971" name="Line 126"/>
            <p:cNvSpPr>
              <a:spLocks noChangeShapeType="1"/>
            </p:cNvSpPr>
            <p:nvPr/>
          </p:nvSpPr>
          <p:spPr bwMode="auto">
            <a:xfrm>
              <a:off x="895" y="1856"/>
              <a:ext cx="75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2" name="Rectangle 127"/>
            <p:cNvSpPr>
              <a:spLocks noChangeAspect="1" noChangeArrowheads="1"/>
            </p:cNvSpPr>
            <p:nvPr/>
          </p:nvSpPr>
          <p:spPr bwMode="auto">
            <a:xfrm>
              <a:off x="1655" y="1802"/>
              <a:ext cx="269" cy="104"/>
            </a:xfrm>
            <a:prstGeom prst="rect">
              <a:avLst/>
            </a:prstGeom>
            <a:solidFill>
              <a:srgbClr val="FFFFFF"/>
            </a:solidFill>
            <a:ln w="19050">
              <a:solidFill>
                <a:srgbClr val="000000"/>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81973" name="Rectangle 130"/>
            <p:cNvSpPr>
              <a:spLocks noChangeAspect="1" noChangeArrowheads="1"/>
            </p:cNvSpPr>
            <p:nvPr/>
          </p:nvSpPr>
          <p:spPr bwMode="auto">
            <a:xfrm rot="5400000">
              <a:off x="1132" y="3031"/>
              <a:ext cx="269" cy="105"/>
            </a:xfrm>
            <a:prstGeom prst="rect">
              <a:avLst/>
            </a:prstGeom>
            <a:solidFill>
              <a:srgbClr val="FFFFFF"/>
            </a:solidFill>
            <a:ln w="19050">
              <a:solidFill>
                <a:srgbClr val="000000"/>
              </a:solidFill>
              <a:miter lim="800000"/>
              <a:headEnd/>
              <a:tailEnd/>
            </a:ln>
          </p:spPr>
          <p:txBody>
            <a:bodyPr rot="10800000" vert="eaVert"/>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sp>
          <p:nvSpPr>
            <p:cNvPr id="81974" name="Line 133"/>
            <p:cNvSpPr>
              <a:spLocks noChangeAspect="1" noChangeShapeType="1"/>
            </p:cNvSpPr>
            <p:nvPr/>
          </p:nvSpPr>
          <p:spPr bwMode="auto">
            <a:xfrm>
              <a:off x="1162" y="3438"/>
              <a:ext cx="213" cy="0"/>
            </a:xfrm>
            <a:prstGeom prst="line">
              <a:avLst/>
            </a:prstGeom>
            <a:noFill/>
            <a:ln w="317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75" name="Line 134"/>
            <p:cNvSpPr>
              <a:spLocks noChangeAspect="1" noChangeShapeType="1"/>
            </p:cNvSpPr>
            <p:nvPr/>
          </p:nvSpPr>
          <p:spPr bwMode="auto">
            <a:xfrm rot="5400000">
              <a:off x="1161" y="3328"/>
              <a:ext cx="213"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1924" name="Rectangle 136"/>
          <p:cNvSpPr>
            <a:spLocks noChangeArrowheads="1"/>
          </p:cNvSpPr>
          <p:nvPr/>
        </p:nvSpPr>
        <p:spPr bwMode="auto">
          <a:xfrm>
            <a:off x="913483" y="3558662"/>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graphicFrame>
        <p:nvGraphicFramePr>
          <p:cNvPr id="81925" name="Object 46"/>
          <p:cNvGraphicFramePr>
            <a:graphicFrameLocks noChangeAspect="1"/>
          </p:cNvGraphicFramePr>
          <p:nvPr>
            <p:extLst>
              <p:ext uri="{D42A27DB-BD31-4B8C-83A1-F6EECF244321}">
                <p14:modId xmlns:p14="http://schemas.microsoft.com/office/powerpoint/2010/main" val="3834550221"/>
              </p:ext>
            </p:extLst>
          </p:nvPr>
        </p:nvGraphicFramePr>
        <p:xfrm>
          <a:off x="1599283" y="1947071"/>
          <a:ext cx="6170612" cy="431800"/>
        </p:xfrm>
        <a:graphic>
          <a:graphicData uri="http://schemas.openxmlformats.org/presentationml/2006/ole">
            <mc:AlternateContent xmlns:mc="http://schemas.openxmlformats.org/markup-compatibility/2006">
              <mc:Choice xmlns:v="urn:schemas-microsoft-com:vml" Requires="v">
                <p:oleObj spid="_x0000_s25682" name="Equation" r:id="rId4" imgW="3296418" imgH="203483" progId="Equation.DSMT4">
                  <p:embed/>
                </p:oleObj>
              </mc:Choice>
              <mc:Fallback>
                <p:oleObj name="Equation" r:id="rId4" imgW="3296418" imgH="203483" progId="Equation.DSMT4">
                  <p:embed/>
                  <p:pic>
                    <p:nvPicPr>
                      <p:cNvPr id="81925" name="Object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99283" y="1947071"/>
                        <a:ext cx="61706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6" name="Rectangle 138"/>
          <p:cNvSpPr>
            <a:spLocks noChangeArrowheads="1"/>
          </p:cNvSpPr>
          <p:nvPr/>
        </p:nvSpPr>
        <p:spPr bwMode="auto">
          <a:xfrm>
            <a:off x="913483" y="356342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latin typeface="Times New Roman" panose="02020603050405020304" pitchFamily="18" charset="0"/>
            </a:endParaRPr>
          </a:p>
        </p:txBody>
      </p:sp>
      <p:graphicFrame>
        <p:nvGraphicFramePr>
          <p:cNvPr id="81927" name="Object 48"/>
          <p:cNvGraphicFramePr>
            <a:graphicFrameLocks noChangeAspect="1"/>
          </p:cNvGraphicFramePr>
          <p:nvPr>
            <p:extLst>
              <p:ext uri="{D42A27DB-BD31-4B8C-83A1-F6EECF244321}">
                <p14:modId xmlns:p14="http://schemas.microsoft.com/office/powerpoint/2010/main" val="3817989509"/>
              </p:ext>
            </p:extLst>
          </p:nvPr>
        </p:nvGraphicFramePr>
        <p:xfrm>
          <a:off x="1599283" y="2615411"/>
          <a:ext cx="2447925" cy="454025"/>
        </p:xfrm>
        <a:graphic>
          <a:graphicData uri="http://schemas.openxmlformats.org/presentationml/2006/ole">
            <mc:AlternateContent xmlns:mc="http://schemas.openxmlformats.org/markup-compatibility/2006">
              <mc:Choice xmlns:v="urn:schemas-microsoft-com:vml" Requires="v">
                <p:oleObj spid="_x0000_s25683" name="Equation" r:id="rId6" imgW="1190364" imgH="207622" progId="Equation.DSMT4">
                  <p:embed/>
                </p:oleObj>
              </mc:Choice>
              <mc:Fallback>
                <p:oleObj name="Equation" r:id="rId6" imgW="1190364" imgH="207622" progId="Equation.DSMT4">
                  <p:embed/>
                  <p:pic>
                    <p:nvPicPr>
                      <p:cNvPr id="81927" name="Object 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9283" y="2615411"/>
                        <a:ext cx="24479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8" name="Object 49"/>
          <p:cNvGraphicFramePr>
            <a:graphicFrameLocks noChangeAspect="1"/>
          </p:cNvGraphicFramePr>
          <p:nvPr/>
        </p:nvGraphicFramePr>
        <p:xfrm>
          <a:off x="1094458" y="4024316"/>
          <a:ext cx="4762500" cy="930275"/>
        </p:xfrm>
        <a:graphic>
          <a:graphicData uri="http://schemas.openxmlformats.org/presentationml/2006/ole">
            <mc:AlternateContent xmlns:mc="http://schemas.openxmlformats.org/markup-compatibility/2006">
              <mc:Choice xmlns:v="urn:schemas-microsoft-com:vml" Requires="v">
                <p:oleObj spid="_x0000_s25684" name="Equation" r:id="rId8" imgW="2504049" imgH="464234" progId="Equation.DSMT4">
                  <p:embed/>
                </p:oleObj>
              </mc:Choice>
              <mc:Fallback>
                <p:oleObj name="Equation" r:id="rId8" imgW="2504049" imgH="464234" progId="Equation.DSMT4">
                  <p:embed/>
                  <p:pic>
                    <p:nvPicPr>
                      <p:cNvPr id="81928" name="Object 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4458" y="4024316"/>
                        <a:ext cx="47625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29" name="Object 50"/>
          <p:cNvGraphicFramePr>
            <a:graphicFrameLocks noChangeAspect="1"/>
          </p:cNvGraphicFramePr>
          <p:nvPr/>
        </p:nvGraphicFramePr>
        <p:xfrm>
          <a:off x="3255046" y="5392741"/>
          <a:ext cx="1617663" cy="790575"/>
        </p:xfrm>
        <a:graphic>
          <a:graphicData uri="http://schemas.openxmlformats.org/presentationml/2006/ole">
            <mc:AlternateContent xmlns:mc="http://schemas.openxmlformats.org/markup-compatibility/2006">
              <mc:Choice xmlns:v="urn:schemas-microsoft-com:vml" Requires="v">
                <p:oleObj spid="_x0000_s25685" name="Equation" r:id="rId10" imgW="868742" imgH="381720" progId="Equation.DSMT4">
                  <p:embed/>
                </p:oleObj>
              </mc:Choice>
              <mc:Fallback>
                <p:oleObj name="Equation" r:id="rId10" imgW="868742" imgH="381720" progId="Equation.DSMT4">
                  <p:embed/>
                  <p:pic>
                    <p:nvPicPr>
                      <p:cNvPr id="81929" name="Object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55046" y="5392741"/>
                        <a:ext cx="1617663"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30" name="Text Box 143"/>
          <p:cNvSpPr txBox="1">
            <a:spLocks noChangeArrowheads="1"/>
          </p:cNvSpPr>
          <p:nvPr/>
        </p:nvSpPr>
        <p:spPr bwMode="auto">
          <a:xfrm>
            <a:off x="1599283" y="3280741"/>
            <a:ext cx="109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i="1" dirty="0" err="1">
                <a:latin typeface="Times New Roman" panose="02020603050405020304" pitchFamily="18" charset="0"/>
              </a:rPr>
              <a:t>u</a:t>
            </a:r>
            <a:r>
              <a:rPr lang="en-US" altLang="zh-CN" sz="2400" i="1" baseline="-25000" dirty="0" err="1">
                <a:latin typeface="Times New Roman" panose="02020603050405020304" pitchFamily="18" charset="0"/>
              </a:rPr>
              <a:t>a</a:t>
            </a:r>
            <a:r>
              <a:rPr lang="en-US" altLang="zh-CN" sz="2400" i="1" dirty="0">
                <a:latin typeface="Times New Roman" panose="02020603050405020304" pitchFamily="18" charset="0"/>
              </a:rPr>
              <a:t> </a:t>
            </a:r>
            <a:r>
              <a:rPr lang="en-US" altLang="zh-CN" sz="2400" dirty="0">
                <a:latin typeface="Times New Roman" panose="02020603050405020304" pitchFamily="18" charset="0"/>
              </a:rPr>
              <a:t>=</a:t>
            </a:r>
            <a:r>
              <a:rPr lang="en-US" altLang="zh-CN" sz="2400" i="1" dirty="0">
                <a:latin typeface="Times New Roman" panose="02020603050405020304" pitchFamily="18" charset="0"/>
              </a:rPr>
              <a:t> </a:t>
            </a:r>
            <a:r>
              <a:rPr lang="en-US" altLang="zh-CN" sz="2400" i="1" dirty="0" err="1">
                <a:latin typeface="Times New Roman" panose="02020603050405020304" pitchFamily="18" charset="0"/>
              </a:rPr>
              <a:t>u</a:t>
            </a:r>
            <a:r>
              <a:rPr lang="en-US" altLang="zh-CN" sz="2400" i="1" baseline="-25000" dirty="0" err="1">
                <a:latin typeface="Times New Roman" panose="02020603050405020304" pitchFamily="18" charset="0"/>
              </a:rPr>
              <a:t>b</a:t>
            </a:r>
            <a:r>
              <a:rPr lang="en-US" altLang="zh-CN" sz="2400" dirty="0">
                <a:latin typeface="Times New Roman" panose="02020603050405020304" pitchFamily="18" charset="0"/>
              </a:rPr>
              <a:t> </a:t>
            </a:r>
          </a:p>
        </p:txBody>
      </p:sp>
      <p:sp>
        <p:nvSpPr>
          <p:cNvPr id="81931" name="Text Box 144"/>
          <p:cNvSpPr txBox="1">
            <a:spLocks noChangeArrowheads="1"/>
          </p:cNvSpPr>
          <p:nvPr/>
        </p:nvSpPr>
        <p:spPr bwMode="auto">
          <a:xfrm>
            <a:off x="1383384" y="5105403"/>
            <a:ext cx="1628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imes New Roman" panose="02020603050405020304" pitchFamily="18" charset="0"/>
              </a:rPr>
              <a:t>当</a:t>
            </a:r>
            <a:r>
              <a:rPr lang="en-US" altLang="zh-CN" sz="2400" b="1" i="1">
                <a:latin typeface="Times New Roman" panose="02020603050405020304" pitchFamily="18" charset="0"/>
              </a:rPr>
              <a:t>R</a:t>
            </a:r>
            <a:r>
              <a:rPr lang="en-US" altLang="zh-CN" sz="2400" b="1" baseline="-25000">
                <a:latin typeface="Times New Roman" panose="02020603050405020304" pitchFamily="18" charset="0"/>
              </a:rPr>
              <a:t>3</a:t>
            </a:r>
            <a:r>
              <a:rPr lang="en-US" altLang="zh-CN" sz="2400" b="1">
                <a:latin typeface="Times New Roman" panose="02020603050405020304" pitchFamily="18" charset="0"/>
              </a:rPr>
              <a:t> =</a:t>
            </a:r>
            <a:r>
              <a:rPr lang="en-US" altLang="zh-CN" sz="2400" b="1" i="1">
                <a:latin typeface="Times New Roman" panose="02020603050405020304" pitchFamily="18" charset="0"/>
              </a:rPr>
              <a:t>R</a:t>
            </a:r>
            <a:r>
              <a:rPr lang="zh-CN" altLang="en-US" sz="2400" b="1">
                <a:latin typeface="Times New Roman" panose="02020603050405020304" pitchFamily="18" charset="0"/>
              </a:rPr>
              <a:t>时</a:t>
            </a:r>
            <a:r>
              <a:rPr lang="zh-CN" altLang="en-US" sz="2400">
                <a:latin typeface="华文新魏" panose="02010800040101010101" pitchFamily="2" charset="-122"/>
                <a:ea typeface="华文新魏" panose="02010800040101010101" pitchFamily="2" charset="-122"/>
              </a:rPr>
              <a:t> </a:t>
            </a:r>
          </a:p>
        </p:txBody>
      </p:sp>
      <p:sp>
        <p:nvSpPr>
          <p:cNvPr id="81932" name="Rectangle 53"/>
          <p:cNvSpPr>
            <a:spLocks noChangeArrowheads="1"/>
          </p:cNvSpPr>
          <p:nvPr/>
        </p:nvSpPr>
        <p:spPr bwMode="auto">
          <a:xfrm>
            <a:off x="1992313" y="0"/>
            <a:ext cx="8229600"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Char char="v"/>
            </a:pPr>
            <a:endParaRPr lang="zh-CN" altLang="en-US" sz="2800" dirty="0">
              <a:solidFill>
                <a:srgbClr val="CC0000"/>
              </a:solidFill>
              <a:latin typeface="Times New Roman" panose="02020603050405020304" pitchFamily="18" charset="0"/>
              <a:ea typeface="黑体" panose="02010609060101010101" pitchFamily="49" charset="-122"/>
            </a:endParaRPr>
          </a:p>
        </p:txBody>
      </p:sp>
    </p:spTree>
    <p:extLst>
      <p:ext uri="{BB962C8B-B14F-4D97-AF65-F5344CB8AC3E}">
        <p14:creationId xmlns:p14="http://schemas.microsoft.com/office/powerpoint/2010/main" val="156266489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nSpc>
                <a:spcPct val="110000"/>
              </a:lnSpc>
              <a:spcBef>
                <a:spcPct val="20000"/>
              </a:spcBef>
            </a:pPr>
            <a:r>
              <a:rPr lang="en-US" altLang="zh-CN" sz="3200" b="1" dirty="0">
                <a:latin typeface="微软雅黑" panose="020B0503020204020204" pitchFamily="34" charset="-122"/>
                <a:ea typeface="微软雅黑" panose="020B0503020204020204" pitchFamily="34" charset="-122"/>
              </a:rPr>
              <a:t>3.8</a:t>
            </a:r>
            <a:r>
              <a:rPr lang="zh-CN" altLang="en-US" sz="3200" b="1" dirty="0">
                <a:latin typeface="微软雅黑" panose="020B0503020204020204" pitchFamily="34" charset="-122"/>
                <a:ea typeface="微软雅黑" panose="020B0503020204020204" pitchFamily="34" charset="-122"/>
              </a:rPr>
              <a:t>增益调整放大电路</a:t>
            </a:r>
            <a:endParaRPr lang="en-US" altLang="zh-CN" sz="3200" b="1" dirty="0">
              <a:latin typeface="微软雅黑" panose="020B0503020204020204" pitchFamily="34" charset="-122"/>
              <a:ea typeface="微软雅黑" panose="020B0503020204020204" pitchFamily="34" charset="-122"/>
            </a:endParaRPr>
          </a:p>
        </p:txBody>
      </p:sp>
      <p:sp>
        <p:nvSpPr>
          <p:cNvPr id="9219" name="Rectangle 3"/>
          <p:cNvSpPr>
            <a:spLocks noChangeArrowheads="1"/>
          </p:cNvSpPr>
          <p:nvPr/>
        </p:nvSpPr>
        <p:spPr bwMode="auto">
          <a:xfrm>
            <a:off x="4723060" y="2163290"/>
            <a:ext cx="7920037" cy="1687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pPr>
            <a:r>
              <a:rPr lang="en-US" altLang="zh-CN" sz="2400" dirty="0">
                <a:latin typeface="微软雅黑" panose="020B0503020204020204" pitchFamily="34" charset="-122"/>
                <a:ea typeface="微软雅黑" panose="020B0503020204020204" pitchFamily="34" charset="-122"/>
              </a:rPr>
              <a:t>3.8.1  </a:t>
            </a:r>
            <a:r>
              <a:rPr lang="zh-CN" altLang="en-US" sz="2400" dirty="0">
                <a:latin typeface="微软雅黑" panose="020B0503020204020204" pitchFamily="34" charset="-122"/>
                <a:ea typeface="微软雅黑" panose="020B0503020204020204" pitchFamily="34" charset="-122"/>
              </a:rPr>
              <a:t>手动增益调整放大电路</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3.8.2  </a:t>
            </a:r>
            <a:r>
              <a:rPr lang="zh-CN" altLang="en-US" sz="2400" dirty="0">
                <a:latin typeface="微软雅黑" panose="020B0503020204020204" pitchFamily="34" charset="-122"/>
                <a:ea typeface="微软雅黑" panose="020B0503020204020204" pitchFamily="34" charset="-122"/>
              </a:rPr>
              <a:t>自动增益调整放大电路</a:t>
            </a:r>
            <a:endParaRPr lang="en-US" altLang="zh-CN" sz="2400" dirty="0">
              <a:latin typeface="微软雅黑" panose="020B0503020204020204" pitchFamily="34" charset="-122"/>
              <a:ea typeface="微软雅黑" panose="020B0503020204020204" pitchFamily="34" charset="-122"/>
            </a:endParaRPr>
          </a:p>
          <a:p>
            <a:pPr>
              <a:lnSpc>
                <a:spcPct val="150000"/>
              </a:lnSpc>
            </a:pPr>
            <a:r>
              <a:rPr lang="en-US" altLang="zh-CN" sz="2400" dirty="0">
                <a:latin typeface="微软雅黑" panose="020B0503020204020204" pitchFamily="34" charset="-122"/>
                <a:ea typeface="微软雅黑" panose="020B0503020204020204" pitchFamily="34" charset="-122"/>
              </a:rPr>
              <a:t>3.8.3  </a:t>
            </a:r>
            <a:r>
              <a:rPr lang="zh-CN" altLang="en-US" sz="2400" dirty="0">
                <a:latin typeface="微软雅黑" panose="020B0503020204020204" pitchFamily="34" charset="-122"/>
                <a:ea typeface="微软雅黑" panose="020B0503020204020204" pitchFamily="34" charset="-122"/>
              </a:rPr>
              <a:t>可编程增益放大电路</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43239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62" name="Rectangle 2"/>
          <p:cNvSpPr>
            <a:spLocks noGrp="1" noChangeArrowheads="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3.8</a:t>
            </a:r>
            <a:r>
              <a:rPr lang="zh-CN" altLang="en-US" dirty="0">
                <a:latin typeface="微软雅黑" panose="020B0503020204020204" pitchFamily="34" charset="-122"/>
                <a:ea typeface="微软雅黑" panose="020B0503020204020204" pitchFamily="34" charset="-122"/>
              </a:rPr>
              <a:t>增益调整放大电路</a:t>
            </a:r>
            <a:endParaRPr lang="en-US" altLang="zh-CN" dirty="0">
              <a:latin typeface="微软雅黑" panose="020B0503020204020204" pitchFamily="34" charset="-122"/>
              <a:ea typeface="微软雅黑" panose="020B0503020204020204" pitchFamily="34" charset="-122"/>
            </a:endParaRPr>
          </a:p>
        </p:txBody>
      </p:sp>
      <p:sp>
        <p:nvSpPr>
          <p:cNvPr id="212995" name="Rectangle 3"/>
          <p:cNvSpPr>
            <a:spLocks noGrp="1" noChangeArrowheads="1"/>
          </p:cNvSpPr>
          <p:nvPr>
            <p:ph idx="4294967295"/>
          </p:nvPr>
        </p:nvSpPr>
        <p:spPr>
          <a:xfrm>
            <a:off x="838200" y="1165225"/>
            <a:ext cx="10515600" cy="5011739"/>
          </a:xfrm>
          <a:ln/>
        </p:spPr>
        <p:txBody>
          <a:bodyPr/>
          <a:lstStyle/>
          <a:p>
            <a:r>
              <a:rPr lang="zh-CN" altLang="en-US">
                <a:latin typeface="微软雅黑" panose="020B0503020204020204" pitchFamily="34" charset="-122"/>
                <a:ea typeface="微软雅黑" panose="020B0503020204020204" pitchFamily="34" charset="-122"/>
              </a:rPr>
              <a:t>增益调整放大电路：</a:t>
            </a:r>
          </a:p>
          <a:p>
            <a:pPr lvl="1"/>
            <a:r>
              <a:rPr lang="zh-CN" altLang="en-US">
                <a:latin typeface="微软雅黑" panose="020B0503020204020204" pitchFamily="34" charset="-122"/>
                <a:ea typeface="微软雅黑" panose="020B0503020204020204" pitchFamily="34" charset="-122"/>
              </a:rPr>
              <a:t>既能方便地调整增益和切换量程，同时不降低放大电路共模抑制比的专门电路。</a:t>
            </a:r>
          </a:p>
          <a:p>
            <a:pPr lvl="1"/>
            <a:r>
              <a:rPr lang="zh-CN" altLang="en-US">
                <a:latin typeface="微软雅黑" panose="020B0503020204020204" pitchFamily="34" charset="-122"/>
                <a:ea typeface="微软雅黑" panose="020B0503020204020204" pitchFamily="34" charset="-122"/>
              </a:rPr>
              <a:t>调整增益方法</a:t>
            </a:r>
            <a:r>
              <a:rPr lang="en-US" altLang="zh-CN">
                <a:latin typeface="微软雅黑" panose="020B0503020204020204" pitchFamily="34" charset="-122"/>
                <a:ea typeface="微软雅黑" panose="020B0503020204020204" pitchFamily="34" charset="-122"/>
              </a:rPr>
              <a:t>:</a:t>
            </a:r>
          </a:p>
          <a:p>
            <a:pPr lvl="2"/>
            <a:r>
              <a:rPr lang="zh-CN" altLang="en-US">
                <a:latin typeface="微软雅黑" panose="020B0503020204020204" pitchFamily="34" charset="-122"/>
                <a:ea typeface="微软雅黑" panose="020B0503020204020204" pitchFamily="34" charset="-122"/>
              </a:rPr>
              <a:t>手动</a:t>
            </a:r>
          </a:p>
          <a:p>
            <a:pPr lvl="2"/>
            <a:r>
              <a:rPr lang="zh-CN" altLang="en-US">
                <a:latin typeface="微软雅黑" panose="020B0503020204020204" pitchFamily="34" charset="-122"/>
                <a:ea typeface="微软雅黑" panose="020B0503020204020204" pitchFamily="34" charset="-122"/>
              </a:rPr>
              <a:t>自动</a:t>
            </a:r>
          </a:p>
          <a:p>
            <a:pPr lvl="2"/>
            <a:r>
              <a:rPr lang="zh-CN" altLang="en-US">
                <a:latin typeface="微软雅黑" panose="020B0503020204020204" pitchFamily="34" charset="-122"/>
                <a:ea typeface="微软雅黑" panose="020B0503020204020204" pitchFamily="34" charset="-122"/>
              </a:rPr>
              <a:t>程控</a:t>
            </a:r>
          </a:p>
        </p:txBody>
      </p:sp>
    </p:spTree>
    <p:extLst>
      <p:ext uri="{BB962C8B-B14F-4D97-AF65-F5344CB8AC3E}">
        <p14:creationId xmlns:p14="http://schemas.microsoft.com/office/powerpoint/2010/main" val="1611336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3.8.1</a:t>
            </a:r>
            <a:r>
              <a:rPr lang="zh-CN" altLang="en-US" dirty="0">
                <a:latin typeface="微软雅黑" panose="020B0503020204020204" pitchFamily="34" charset="-122"/>
                <a:ea typeface="微软雅黑" panose="020B0503020204020204" pitchFamily="34" charset="-122"/>
              </a:rPr>
              <a:t>手动增益调整放大电路</a:t>
            </a:r>
          </a:p>
        </p:txBody>
      </p:sp>
      <p:graphicFrame>
        <p:nvGraphicFramePr>
          <p:cNvPr id="238601" name="Object 2"/>
          <p:cNvGraphicFramePr>
            <a:graphicFrameLocks noGrp="1" noChangeAspect="1"/>
          </p:cNvGraphicFramePr>
          <p:nvPr>
            <p:ph idx="4294967295"/>
            <p:extLst>
              <p:ext uri="{D42A27DB-BD31-4B8C-83A1-F6EECF244321}">
                <p14:modId xmlns:p14="http://schemas.microsoft.com/office/powerpoint/2010/main" val="2426451583"/>
              </p:ext>
            </p:extLst>
          </p:nvPr>
        </p:nvGraphicFramePr>
        <p:xfrm>
          <a:off x="2544763" y="3486150"/>
          <a:ext cx="469900" cy="215900"/>
        </p:xfrm>
        <a:graphic>
          <a:graphicData uri="http://schemas.openxmlformats.org/presentationml/2006/ole">
            <mc:AlternateContent xmlns:mc="http://schemas.openxmlformats.org/markup-compatibility/2006">
              <mc:Choice xmlns:v="urn:schemas-microsoft-com:vml" Requires="v">
                <p:oleObj spid="_x0000_s26706" name="公式" r:id="rId3" imgW="469800" imgH="215640" progId="Equation.3">
                  <p:embed/>
                </p:oleObj>
              </mc:Choice>
              <mc:Fallback>
                <p:oleObj name="公式" r:id="rId3" imgW="469800" imgH="215640" progId="Equation.3">
                  <p:embed/>
                  <p:pic>
                    <p:nvPicPr>
                      <p:cNvPr id="238601"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763" y="3486150"/>
                        <a:ext cx="469900" cy="215900"/>
                      </a:xfrm>
                      <a:prstGeom prst="rect">
                        <a:avLst/>
                      </a:prstGeom>
                    </p:spPr>
                  </p:pic>
                </p:oleObj>
              </mc:Fallback>
            </mc:AlternateContent>
          </a:graphicData>
        </a:graphic>
      </p:graphicFrame>
      <p:graphicFrame>
        <p:nvGraphicFramePr>
          <p:cNvPr id="238598" name="Object 5"/>
          <p:cNvGraphicFramePr>
            <a:graphicFrameLocks noGrp="1" noChangeAspect="1"/>
          </p:cNvGraphicFramePr>
          <p:nvPr>
            <p:ph sz="quarter" idx="4294967295"/>
            <p:extLst>
              <p:ext uri="{D42A27DB-BD31-4B8C-83A1-F6EECF244321}">
                <p14:modId xmlns:p14="http://schemas.microsoft.com/office/powerpoint/2010/main" val="3549435670"/>
              </p:ext>
            </p:extLst>
          </p:nvPr>
        </p:nvGraphicFramePr>
        <p:xfrm>
          <a:off x="2171700" y="1336754"/>
          <a:ext cx="4392613" cy="839787"/>
        </p:xfrm>
        <a:graphic>
          <a:graphicData uri="http://schemas.openxmlformats.org/presentationml/2006/ole">
            <mc:AlternateContent xmlns:mc="http://schemas.openxmlformats.org/markup-compatibility/2006">
              <mc:Choice xmlns:v="urn:schemas-microsoft-com:vml" Requires="v">
                <p:oleObj spid="_x0000_s26707" name="公式" r:id="rId5" imgW="2323800" imgH="444240" progId="Equation.3">
                  <p:embed/>
                </p:oleObj>
              </mc:Choice>
              <mc:Fallback>
                <p:oleObj name="公式" r:id="rId5" imgW="2323800" imgH="444240" progId="Equation.3">
                  <p:embed/>
                  <p:pic>
                    <p:nvPicPr>
                      <p:cNvPr id="238598"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1700" y="1336754"/>
                        <a:ext cx="4392613" cy="839787"/>
                      </a:xfrm>
                      <a:prstGeom prst="rect">
                        <a:avLst/>
                      </a:prstGeom>
                    </p:spPr>
                  </p:pic>
                </p:oleObj>
              </mc:Fallback>
            </mc:AlternateContent>
          </a:graphicData>
        </a:graphic>
      </p:graphicFrame>
      <p:graphicFrame>
        <p:nvGraphicFramePr>
          <p:cNvPr id="238604" name="Object 3"/>
          <p:cNvGraphicFramePr>
            <a:graphicFrameLocks noChangeAspect="1"/>
          </p:cNvGraphicFramePr>
          <p:nvPr/>
        </p:nvGraphicFramePr>
        <p:xfrm>
          <a:off x="1919288" y="2276476"/>
          <a:ext cx="4464050" cy="873125"/>
        </p:xfrm>
        <a:graphic>
          <a:graphicData uri="http://schemas.openxmlformats.org/presentationml/2006/ole">
            <mc:AlternateContent xmlns:mc="http://schemas.openxmlformats.org/markup-compatibility/2006">
              <mc:Choice xmlns:v="urn:schemas-microsoft-com:vml" Requires="v">
                <p:oleObj spid="_x0000_s26708" name="公式" r:id="rId7" imgW="2273040" imgH="444240" progId="Equation.3">
                  <p:embed/>
                </p:oleObj>
              </mc:Choice>
              <mc:Fallback>
                <p:oleObj name="公式" r:id="rId7" imgW="2273040" imgH="444240" progId="Equation.3">
                  <p:embed/>
                  <p:pic>
                    <p:nvPicPr>
                      <p:cNvPr id="238604"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9288" y="2276476"/>
                        <a:ext cx="4464050" cy="873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8605" name="Object 4"/>
          <p:cNvGraphicFramePr>
            <a:graphicFrameLocks noChangeAspect="1"/>
          </p:cNvGraphicFramePr>
          <p:nvPr/>
        </p:nvGraphicFramePr>
        <p:xfrm>
          <a:off x="1524001" y="4119959"/>
          <a:ext cx="4962525" cy="785813"/>
        </p:xfrm>
        <a:graphic>
          <a:graphicData uri="http://schemas.openxmlformats.org/presentationml/2006/ole">
            <mc:AlternateContent xmlns:mc="http://schemas.openxmlformats.org/markup-compatibility/2006">
              <mc:Choice xmlns:v="urn:schemas-microsoft-com:vml" Requires="v">
                <p:oleObj spid="_x0000_s26709" name="Equation" r:id="rId9" imgW="2730240" imgH="431640" progId="Equation.DSMT4">
                  <p:embed/>
                </p:oleObj>
              </mc:Choice>
              <mc:Fallback>
                <p:oleObj name="Equation" r:id="rId9" imgW="2730240" imgH="431640" progId="Equation.DSMT4">
                  <p:embed/>
                  <p:pic>
                    <p:nvPicPr>
                      <p:cNvPr id="238605"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1" y="4119959"/>
                        <a:ext cx="4962525"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76361" name="AutoShape 9"/>
          <p:cNvSpPr>
            <a:spLocks/>
          </p:cNvSpPr>
          <p:nvPr/>
        </p:nvSpPr>
        <p:spPr bwMode="auto">
          <a:xfrm>
            <a:off x="1524001" y="1628775"/>
            <a:ext cx="468313" cy="1944688"/>
          </a:xfrm>
          <a:prstGeom prst="leftBrace">
            <a:avLst>
              <a:gd name="adj1" fmla="val 34604"/>
              <a:gd name="adj2" fmla="val 50000"/>
            </a:avLst>
          </a:prstGeom>
          <a:noFill/>
          <a:ln w="19050">
            <a:solidFill>
              <a:srgbClr val="0000FF"/>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7571" name="Rectangle 3"/>
          <p:cNvSpPr>
            <a:spLocks noChangeArrowheads="1"/>
          </p:cNvSpPr>
          <p:nvPr/>
        </p:nvSpPr>
        <p:spPr bwMode="auto">
          <a:xfrm>
            <a:off x="939153" y="5028407"/>
            <a:ext cx="10888369"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lnSpc>
                <a:spcPct val="120000"/>
              </a:lnSpc>
              <a:spcBef>
                <a:spcPct val="30000"/>
              </a:spcBef>
              <a:buFont typeface="Wingdings" panose="05000000000000000000" pitchFamily="2" charset="2"/>
              <a:buChar char="v"/>
              <a:defRPr sz="2800" b="1">
                <a:solidFill>
                  <a:srgbClr val="3333FF"/>
                </a:solidFill>
                <a:latin typeface="Arial" panose="020B0604020202020204" pitchFamily="34" charset="0"/>
                <a:ea typeface="宋体" panose="02010600030101010101" pitchFamily="2" charset="-122"/>
              </a:defRPr>
            </a:lvl1pPr>
            <a:lvl2pPr marL="742950" indent="-285750" algn="l">
              <a:lnSpc>
                <a:spcPct val="120000"/>
              </a:lnSpc>
              <a:spcBef>
                <a:spcPct val="30000"/>
              </a:spcBef>
              <a:buFont typeface="Wingdings" panose="05000000000000000000" pitchFamily="2" charset="2"/>
              <a:buChar char=""/>
              <a:defRPr sz="2400" b="1">
                <a:solidFill>
                  <a:schemeClr val="tx1"/>
                </a:solidFill>
                <a:latin typeface="Arial" panose="020B0604020202020204" pitchFamily="34" charset="0"/>
                <a:ea typeface="宋体" panose="02010600030101010101" pitchFamily="2" charset="-122"/>
              </a:defRPr>
            </a:lvl2pPr>
            <a:lvl3pPr marL="1143000" indent="-228600" algn="l">
              <a:lnSpc>
                <a:spcPct val="120000"/>
              </a:lnSpc>
              <a:spcBef>
                <a:spcPct val="30000"/>
              </a:spcBef>
              <a:buFont typeface="Arial" panose="020B0604020202020204" pitchFamily="34" charset="0"/>
              <a:buChar char="–"/>
              <a:defRPr sz="2400">
                <a:solidFill>
                  <a:schemeClr val="tx1"/>
                </a:solidFill>
                <a:latin typeface="Arial" panose="020B0604020202020204" pitchFamily="34" charset="0"/>
                <a:ea typeface="宋体" panose="02010600030101010101" pitchFamily="2" charset="-122"/>
              </a:defRPr>
            </a:lvl3pPr>
            <a:lvl4pPr marL="1600200" indent="-228600" algn="l">
              <a:buChar char="–"/>
              <a:defRPr sz="2000">
                <a:solidFill>
                  <a:schemeClr val="tx1"/>
                </a:solidFill>
                <a:latin typeface="Arial" panose="020B0604020202020204" pitchFamily="34" charset="0"/>
                <a:ea typeface="宋体" panose="02010600030101010101" pitchFamily="2" charset="-122"/>
              </a:defRPr>
            </a:lvl4pPr>
            <a:lvl5pPr marL="2057400" indent="-228600" algn="l">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10000"/>
              </a:lnSpc>
              <a:buClr>
                <a:srgbClr val="800000"/>
              </a:buClr>
              <a:buFontTx/>
              <a:buChar char="•"/>
            </a:pPr>
            <a:r>
              <a:rPr lang="zh-CN" altLang="en-US" sz="2400" dirty="0">
                <a:solidFill>
                  <a:srgbClr val="FF0000"/>
                </a:solidFill>
                <a:latin typeface="Times New Roman" panose="02020603050405020304" pitchFamily="18" charset="0"/>
                <a:ea typeface="黑体" panose="02010609060101010101" pitchFamily="49" charset="-122"/>
              </a:rPr>
              <a:t>改变</a:t>
            </a:r>
            <a:r>
              <a:rPr lang="en-US" altLang="zh-CN" sz="2400" dirty="0">
                <a:solidFill>
                  <a:srgbClr val="FF0000"/>
                </a:solidFill>
                <a:latin typeface="Times New Roman" panose="02020603050405020304" pitchFamily="18" charset="0"/>
                <a:ea typeface="黑体" panose="02010609060101010101" pitchFamily="49" charset="-122"/>
              </a:rPr>
              <a:t>R</a:t>
            </a:r>
            <a:r>
              <a:rPr lang="en-US" altLang="zh-CN" sz="2400" i="1" baseline="-25000" dirty="0">
                <a:solidFill>
                  <a:srgbClr val="FF0000"/>
                </a:solidFill>
                <a:latin typeface="Times New Roman" panose="02020603050405020304" pitchFamily="18" charset="0"/>
                <a:ea typeface="黑体" panose="02010609060101010101" pitchFamily="49" charset="-122"/>
              </a:rPr>
              <a:t>P</a:t>
            </a:r>
            <a:r>
              <a:rPr lang="zh-CN" altLang="en-US" sz="2400" dirty="0">
                <a:solidFill>
                  <a:srgbClr val="FF0000"/>
                </a:solidFill>
                <a:latin typeface="Times New Roman" panose="02020603050405020304" pitchFamily="18" charset="0"/>
                <a:ea typeface="黑体" panose="02010609060101010101" pitchFamily="49" charset="-122"/>
              </a:rPr>
              <a:t>即改变电路增益，且不破坏原有的共模抑制比。 </a:t>
            </a:r>
          </a:p>
          <a:p>
            <a:pPr>
              <a:lnSpc>
                <a:spcPct val="110000"/>
              </a:lnSpc>
              <a:buClr>
                <a:srgbClr val="800000"/>
              </a:buClr>
              <a:buFontTx/>
              <a:buChar char="•"/>
            </a:pPr>
            <a:r>
              <a:rPr lang="en-US" altLang="zh-CN" sz="2400" dirty="0">
                <a:solidFill>
                  <a:srgbClr val="FF0000"/>
                </a:solidFill>
                <a:latin typeface="Times New Roman" panose="02020603050405020304" pitchFamily="18" charset="0"/>
                <a:ea typeface="黑体" panose="02010609060101010101" pitchFamily="49" charset="-122"/>
              </a:rPr>
              <a:t>R</a:t>
            </a:r>
            <a:r>
              <a:rPr lang="en-US" altLang="zh-CN" sz="2400" i="1" baseline="-25000" dirty="0">
                <a:solidFill>
                  <a:srgbClr val="FF0000"/>
                </a:solidFill>
                <a:latin typeface="Times New Roman" panose="02020603050405020304" pitchFamily="18" charset="0"/>
                <a:ea typeface="黑体" panose="02010609060101010101" pitchFamily="49" charset="-122"/>
              </a:rPr>
              <a:t>P</a:t>
            </a:r>
            <a:r>
              <a:rPr lang="zh-CN" altLang="en-US" sz="2400" dirty="0">
                <a:solidFill>
                  <a:srgbClr val="FF0000"/>
                </a:solidFill>
                <a:latin typeface="Times New Roman" panose="02020603050405020304" pitchFamily="18" charset="0"/>
                <a:ea typeface="黑体" panose="02010609060101010101" pitchFamily="49" charset="-122"/>
              </a:rPr>
              <a:t>与增益之间是非线性函数关系，因此仅用于调整范围小于</a:t>
            </a:r>
            <a:r>
              <a:rPr lang="en-US" altLang="zh-CN" sz="2400" dirty="0">
                <a:solidFill>
                  <a:srgbClr val="FF0000"/>
                </a:solidFill>
                <a:latin typeface="Times New Roman" panose="02020603050405020304" pitchFamily="18" charset="0"/>
                <a:ea typeface="黑体" panose="02010609060101010101" pitchFamily="49" charset="-122"/>
              </a:rPr>
              <a:t>10%</a:t>
            </a:r>
            <a:r>
              <a:rPr lang="zh-CN" altLang="en-US" sz="2400" dirty="0">
                <a:solidFill>
                  <a:srgbClr val="FF0000"/>
                </a:solidFill>
                <a:latin typeface="Times New Roman" panose="02020603050405020304" pitchFamily="18" charset="0"/>
                <a:ea typeface="黑体" panose="02010609060101010101" pitchFamily="49" charset="-122"/>
              </a:rPr>
              <a:t>的场合。</a:t>
            </a:r>
            <a:r>
              <a:rPr lang="zh-CN" altLang="en-US" b="0" dirty="0">
                <a:solidFill>
                  <a:srgbClr val="FF0000"/>
                </a:solidFill>
                <a:latin typeface="华文中宋" panose="02010600040101010101" pitchFamily="2" charset="-122"/>
                <a:ea typeface="华文中宋" panose="02010600040101010101" pitchFamily="2" charset="-122"/>
              </a:rPr>
              <a:t> </a:t>
            </a:r>
          </a:p>
        </p:txBody>
      </p:sp>
      <p:pic>
        <p:nvPicPr>
          <p:cNvPr id="3" name="图片 2"/>
          <p:cNvPicPr>
            <a:picLocks noChangeAspect="1"/>
          </p:cNvPicPr>
          <p:nvPr/>
        </p:nvPicPr>
        <p:blipFill>
          <a:blip r:embed="rId11"/>
          <a:stretch>
            <a:fillRect/>
          </a:stretch>
        </p:blipFill>
        <p:spPr>
          <a:xfrm>
            <a:off x="7281492" y="1617926"/>
            <a:ext cx="4072308" cy="2449602"/>
          </a:xfrm>
          <a:prstGeom prst="rect">
            <a:avLst/>
          </a:prstGeom>
        </p:spPr>
      </p:pic>
    </p:spTree>
    <p:extLst>
      <p:ext uri="{BB962C8B-B14F-4D97-AF65-F5344CB8AC3E}">
        <p14:creationId xmlns:p14="http://schemas.microsoft.com/office/powerpoint/2010/main" val="17993444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4786" name="Rectangle 2"/>
          <p:cNvSpPr>
            <a:spLocks noGrp="1" noChangeArrowheads="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3.8.2</a:t>
            </a:r>
            <a:r>
              <a:rPr lang="zh-CN" altLang="en-US" dirty="0">
                <a:latin typeface="微软雅黑" panose="020B0503020204020204" pitchFamily="34" charset="-122"/>
                <a:ea typeface="微软雅黑" panose="020B0503020204020204" pitchFamily="34" charset="-122"/>
              </a:rPr>
              <a:t>自动增益切换电路</a:t>
            </a:r>
          </a:p>
        </p:txBody>
      </p:sp>
      <p:sp>
        <p:nvSpPr>
          <p:cNvPr id="6" name="内容占位符 2"/>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根据输入信号的大小，自动改变放大器反馈电阻或输入回路衰减电阻的方法来实现的</a:t>
            </a:r>
          </a:p>
          <a:p>
            <a:endParaRPr lang="zh-CN" altLang="en-US" dirty="0">
              <a:latin typeface="微软雅黑" panose="020B0503020204020204" pitchFamily="34" charset="-122"/>
              <a:ea typeface="微软雅黑" panose="020B0503020204020204" pitchFamily="34" charset="-122"/>
            </a:endParaRPr>
          </a:p>
        </p:txBody>
      </p:sp>
      <p:pic>
        <p:nvPicPr>
          <p:cNvPr id="2294945" name="Picture 1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493" y="2305943"/>
            <a:ext cx="7993694" cy="374862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54901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5810" name="Rectangle 2"/>
          <p:cNvSpPr>
            <a:spLocks noGrp="1" noChangeArrowheads="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3.8.3</a:t>
            </a:r>
            <a:r>
              <a:rPr lang="zh-CN" altLang="en-US" dirty="0">
                <a:latin typeface="微软雅黑" panose="020B0503020204020204" pitchFamily="34" charset="-122"/>
                <a:ea typeface="微软雅黑" panose="020B0503020204020204" pitchFamily="34" charset="-122"/>
              </a:rPr>
              <a:t>可编程增益放大电路</a:t>
            </a:r>
          </a:p>
        </p:txBody>
      </p:sp>
      <p:sp>
        <p:nvSpPr>
          <p:cNvPr id="242691" name="Rectangle 3"/>
          <p:cNvSpPr>
            <a:spLocks noGrp="1" noChangeArrowheads="1"/>
          </p:cNvSpPr>
          <p:nvPr>
            <p:ph idx="4294967295"/>
          </p:nvPr>
        </p:nvSpPr>
        <p:spPr>
          <a:xfrm>
            <a:off x="838200" y="1165225"/>
            <a:ext cx="10515600" cy="5011739"/>
          </a:xfrm>
          <a:ln/>
        </p:spPr>
        <p:txBody>
          <a:bodyPr/>
          <a:lstStyle/>
          <a:p>
            <a:r>
              <a:rPr lang="zh-CN" altLang="en-US" sz="2400">
                <a:latin typeface="微软雅黑" panose="020B0503020204020204" pitchFamily="34" charset="-122"/>
                <a:ea typeface="微软雅黑" panose="020B0503020204020204" pitchFamily="34" charset="-122"/>
              </a:rPr>
              <a:t>增益通过数字逻辑电路由程序来控制，这种电路称为可编程增益放大电路，亦称程控增益放大电路，简称</a:t>
            </a:r>
            <a:r>
              <a:rPr lang="en-US" altLang="zh-CN" sz="2400">
                <a:latin typeface="微软雅黑" panose="020B0503020204020204" pitchFamily="34" charset="-122"/>
                <a:ea typeface="微软雅黑" panose="020B0503020204020204" pitchFamily="34" charset="-122"/>
              </a:rPr>
              <a:t>PGA </a:t>
            </a:r>
            <a:r>
              <a:rPr lang="zh-CN" altLang="en-US" sz="2400">
                <a:latin typeface="微软雅黑" panose="020B0503020204020204" pitchFamily="34" charset="-122"/>
                <a:ea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endParaRPr>
          </a:p>
          <a:p>
            <a:r>
              <a:rPr lang="zh-CN" altLang="en-US" sz="2400">
                <a:latin typeface="微软雅黑" panose="020B0503020204020204" pitchFamily="34" charset="-122"/>
                <a:ea typeface="微软雅黑" panose="020B0503020204020204" pitchFamily="34" charset="-122"/>
              </a:rPr>
              <a:t>分类</a:t>
            </a:r>
          </a:p>
          <a:p>
            <a:pPr lvl="1"/>
            <a:r>
              <a:rPr lang="zh-CN" altLang="en-US">
                <a:latin typeface="微软雅黑" panose="020B0503020204020204" pitchFamily="34" charset="-122"/>
                <a:ea typeface="微软雅黑" panose="020B0503020204020204" pitchFamily="34" charset="-122"/>
              </a:rPr>
              <a:t>按所采用的放大器可分为单运放、多运放以及测量放大器可编程增益放大电路和单片集成可编程增益放大器。 </a:t>
            </a:r>
          </a:p>
          <a:p>
            <a:pPr lvl="1"/>
            <a:r>
              <a:rPr lang="zh-CN" altLang="en-US">
                <a:latin typeface="微软雅黑" panose="020B0503020204020204" pitchFamily="34" charset="-122"/>
                <a:ea typeface="微软雅黑" panose="020B0503020204020204" pitchFamily="34" charset="-122"/>
              </a:rPr>
              <a:t>按输出信号可分为模拟式和数字式可编程增益放大电路。</a:t>
            </a:r>
          </a:p>
        </p:txBody>
      </p:sp>
    </p:spTree>
    <p:extLst>
      <p:ext uri="{BB962C8B-B14F-4D97-AF65-F5344CB8AC3E}">
        <p14:creationId xmlns:p14="http://schemas.microsoft.com/office/powerpoint/2010/main" val="31180319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2"/>
          <p:cNvSpPr>
            <a:spLocks noGrp="1" noChangeArrowheads="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3.8.3</a:t>
            </a:r>
            <a:r>
              <a:rPr lang="zh-CN" altLang="en-US" dirty="0">
                <a:latin typeface="微软雅黑" panose="020B0503020204020204" pitchFamily="34" charset="-122"/>
                <a:ea typeface="微软雅黑" panose="020B0503020204020204" pitchFamily="34" charset="-122"/>
              </a:rPr>
              <a:t>可编程增益放大电路</a:t>
            </a:r>
          </a:p>
        </p:txBody>
      </p:sp>
      <p:sp>
        <p:nvSpPr>
          <p:cNvPr id="7" name="内容占位符 3"/>
          <p:cNvSpPr>
            <a:spLocks noGrp="1"/>
          </p:cNvSpPr>
          <p:nvPr>
            <p:ph idx="4294967295"/>
          </p:nvPr>
        </p:nvSpPr>
        <p:spPr>
          <a:xfrm>
            <a:off x="838200" y="1165225"/>
            <a:ext cx="10515600" cy="5011739"/>
          </a:xfrm>
        </p:spPr>
        <p:txBody>
          <a:bodyPr>
            <a:normAutofit/>
          </a:bodyPr>
          <a:lstStyle/>
          <a:p>
            <a:r>
              <a:rPr lang="zh-CN" altLang="en-US" dirty="0">
                <a:latin typeface="微软雅黑" panose="020B0503020204020204" pitchFamily="34" charset="-122"/>
                <a:ea typeface="微软雅黑" panose="020B0503020204020204" pitchFamily="34" charset="-122"/>
              </a:rPr>
              <a:t>通用运放可编程增益放大电路：由多路模拟开关和通用集成运算放大器构成</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通过开关的通断改变</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dirty="0">
                <a:latin typeface="微软雅黑" panose="020B0503020204020204" pitchFamily="34" charset="-122"/>
                <a:ea typeface="微软雅黑" panose="020B0503020204020204" pitchFamily="34" charset="-122"/>
              </a:rPr>
              <a:t>的并联反馈电阻，实现增益程控。</a:t>
            </a:r>
          </a:p>
          <a:p>
            <a:pPr lvl="1"/>
            <a:r>
              <a:rPr lang="zh-CN" altLang="en-US" dirty="0">
                <a:latin typeface="微软雅黑" panose="020B0503020204020204" pitchFamily="34" charset="-122"/>
                <a:ea typeface="微软雅黑" panose="020B0503020204020204" pitchFamily="34" charset="-122"/>
              </a:rPr>
              <a:t>开关导通电阻将影响电路的精度</a:t>
            </a:r>
            <a:r>
              <a:rPr lang="en-US" altLang="zh-CN"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开关分布电容形成的切换尖峰影响电路的稳定可靠和工作速度</a:t>
            </a:r>
            <a:r>
              <a:rPr lang="en-US" altLang="zh-CN"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结构简单，仅用于低增益和低精度的场合</a:t>
            </a:r>
            <a:r>
              <a:rPr lang="en-US" altLang="zh-CN" dirty="0">
                <a:latin typeface="微软雅黑" panose="020B0503020204020204" pitchFamily="34" charset="-122"/>
                <a:ea typeface="微软雅黑" panose="020B0503020204020204" pitchFamily="34" charset="-122"/>
              </a:rPr>
              <a:t>.</a:t>
            </a:r>
          </a:p>
          <a:p>
            <a:pPr lvl="1"/>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729802" y="1261321"/>
            <a:ext cx="5094515" cy="4389120"/>
          </a:xfrm>
          <a:prstGeom prst="rect">
            <a:avLst/>
          </a:prstGeom>
        </p:spPr>
      </p:pic>
    </p:spTree>
    <p:extLst>
      <p:ext uri="{BB962C8B-B14F-4D97-AF65-F5344CB8AC3E}">
        <p14:creationId xmlns:p14="http://schemas.microsoft.com/office/powerpoint/2010/main" val="28076557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3.8.3</a:t>
            </a:r>
            <a:r>
              <a:rPr lang="zh-CN" altLang="en-US" dirty="0">
                <a:latin typeface="微软雅黑" panose="020B0503020204020204" pitchFamily="34" charset="-122"/>
                <a:ea typeface="微软雅黑" panose="020B0503020204020204" pitchFamily="34" charset="-122"/>
              </a:rPr>
              <a:t>可编程增益放大电路</a:t>
            </a:r>
          </a:p>
        </p:txBody>
      </p:sp>
      <p:sp>
        <p:nvSpPr>
          <p:cNvPr id="6" name="内容占位符 2"/>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通过控制开关将不同增益的放大单元接到输出线上。</a:t>
            </a:r>
          </a:p>
          <a:p>
            <a:r>
              <a:rPr lang="zh-CN" altLang="en-US" dirty="0">
                <a:latin typeface="微软雅黑" panose="020B0503020204020204" pitchFamily="34" charset="-122"/>
                <a:ea typeface="微软雅黑" panose="020B0503020204020204" pitchFamily="34" charset="-122"/>
              </a:rPr>
              <a:t>开关导通电阻 和分布电容对放大电路的精度和工作速度无影响</a:t>
            </a:r>
            <a:r>
              <a:rPr lang="en-US" altLang="zh-CN" dirty="0">
                <a:latin typeface="微软雅黑" panose="020B0503020204020204" pitchFamily="34" charset="-122"/>
                <a:ea typeface="微软雅黑" panose="020B0503020204020204" pitchFamily="34" charset="-122"/>
              </a:rPr>
              <a:t>; </a:t>
            </a:r>
          </a:p>
          <a:p>
            <a:r>
              <a:rPr lang="zh-CN" altLang="en-US" dirty="0">
                <a:latin typeface="微软雅黑" panose="020B0503020204020204" pitchFamily="34" charset="-122"/>
                <a:ea typeface="微软雅黑" panose="020B0503020204020204" pitchFamily="34" charset="-122"/>
              </a:rPr>
              <a:t>放大单元多，成本高，调试困难。 </a:t>
            </a:r>
          </a:p>
          <a:p>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6543061" y="1761479"/>
            <a:ext cx="4695330" cy="3551478"/>
          </a:xfrm>
          <a:prstGeom prst="rect">
            <a:avLst/>
          </a:prstGeom>
        </p:spPr>
      </p:pic>
    </p:spTree>
    <p:extLst>
      <p:ext uri="{BB962C8B-B14F-4D97-AF65-F5344CB8AC3E}">
        <p14:creationId xmlns:p14="http://schemas.microsoft.com/office/powerpoint/2010/main" val="1237197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a:extLst>
              <a:ext uri="{FF2B5EF4-FFF2-40B4-BE49-F238E27FC236}">
                <a16:creationId xmlns:a16="http://schemas.microsoft.com/office/drawing/2014/main" id="{C5C95085-7796-45A9-9CEC-DF48082B8383}"/>
              </a:ext>
            </a:extLst>
          </p:cNvPr>
          <p:cNvSpPr>
            <a:spLocks noGrp="1"/>
          </p:cNvSpPr>
          <p:nvPr>
            <p:ph idx="4294967295"/>
          </p:nvPr>
        </p:nvSpPr>
        <p:spPr>
          <a:xfrm>
            <a:off x="838200" y="1199177"/>
            <a:ext cx="10515600" cy="4977788"/>
          </a:xfrm>
        </p:spPr>
        <p:txBody>
          <a:bodyPr/>
          <a:lstStyle/>
          <a:p>
            <a:r>
              <a:rPr lang="zh-CN" altLang="en-US" dirty="0">
                <a:latin typeface="微软雅黑" panose="020B0503020204020204" pitchFamily="34" charset="-122"/>
                <a:ea typeface="微软雅黑" panose="020B0503020204020204" pitchFamily="34" charset="-122"/>
              </a:rPr>
              <a:t>交流反相放大器：把放大器与滤波器（低通滤波器）设计成一体</a:t>
            </a:r>
            <a:endParaRPr lang="en-US" altLang="zh-CN" dirty="0">
              <a:latin typeface="微软雅黑" panose="020B0503020204020204" pitchFamily="34" charset="-122"/>
              <a:ea typeface="微软雅黑" panose="020B0503020204020204" pitchFamily="34" charset="-122"/>
            </a:endParaRPr>
          </a:p>
          <a:p>
            <a:pPr lvl="1"/>
            <a:r>
              <a:rPr lang="zh-CN" altLang="zh-CN" dirty="0">
                <a:latin typeface="微软雅黑" panose="020B0503020204020204" pitchFamily="34" charset="-122"/>
                <a:ea typeface="微软雅黑" panose="020B0503020204020204" pitchFamily="34" charset="-122"/>
              </a:rPr>
              <a:t>电路的低端的截止频率由</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1</a:t>
            </a:r>
            <a:r>
              <a:rPr lang="zh-CN" altLang="zh-CN" dirty="0">
                <a:latin typeface="微软雅黑" panose="020B0503020204020204" pitchFamily="34" charset="-122"/>
                <a:ea typeface="微软雅黑" panose="020B0503020204020204" pitchFamily="34" charset="-122"/>
              </a:rPr>
              <a:t>决定，电路的高端的截止频率由</a:t>
            </a:r>
            <a:r>
              <a:rPr lang="en-US" altLang="zh-CN" dirty="0">
                <a:latin typeface="微软雅黑" panose="020B0503020204020204" pitchFamily="34" charset="-122"/>
                <a:ea typeface="微软雅黑" panose="020B0503020204020204" pitchFamily="34" charset="-122"/>
              </a:rPr>
              <a:t>R</a:t>
            </a:r>
            <a:r>
              <a:rPr lang="en-US" altLang="zh-CN" baseline="-25000"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C</a:t>
            </a:r>
            <a:r>
              <a:rPr lang="en-US" altLang="zh-CN" baseline="-25000" dirty="0">
                <a:latin typeface="微软雅黑" panose="020B0503020204020204" pitchFamily="34" charset="-122"/>
                <a:ea typeface="微软雅黑" panose="020B0503020204020204" pitchFamily="34" charset="-122"/>
              </a:rPr>
              <a:t>2</a:t>
            </a:r>
            <a:r>
              <a:rPr lang="zh-CN" altLang="zh-CN" dirty="0">
                <a:latin typeface="微软雅黑" panose="020B0503020204020204" pitchFamily="34" charset="-122"/>
                <a:ea typeface="微软雅黑" panose="020B0503020204020204" pitchFamily="34" charset="-122"/>
              </a:rPr>
              <a:t>决定</a:t>
            </a:r>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6" name="标题 3">
            <a:extLst>
              <a:ext uri="{FF2B5EF4-FFF2-40B4-BE49-F238E27FC236}">
                <a16:creationId xmlns:a16="http://schemas.microsoft.com/office/drawing/2014/main" id="{C6321208-BFA1-4C0D-9F24-8E53B17689F4}"/>
              </a:ext>
            </a:extLst>
          </p:cNvPr>
          <p:cNvSpPr>
            <a:spLocks noGrp="1"/>
          </p:cNvSpPr>
          <p:nvPr>
            <p:ph type="title"/>
          </p:nvPr>
        </p:nvSpPr>
        <p:spPr>
          <a:xfrm>
            <a:off x="838200" y="474663"/>
            <a:ext cx="10515600" cy="590550"/>
          </a:xfrm>
        </p:spPr>
        <p:txBody>
          <a:bodyPr/>
          <a:lstStyle/>
          <a:p>
            <a:r>
              <a:rPr lang="zh-CN" altLang="en-US" dirty="0">
                <a:latin typeface="微软雅黑" panose="020B0503020204020204" pitchFamily="34" charset="-122"/>
                <a:ea typeface="微软雅黑" panose="020B0503020204020204" pitchFamily="34" charset="-122"/>
              </a:rPr>
              <a:t>反相放大电路变形</a:t>
            </a:r>
          </a:p>
        </p:txBody>
      </p:sp>
      <p:pic>
        <p:nvPicPr>
          <p:cNvPr id="8" name="图片 7">
            <a:extLst>
              <a:ext uri="{FF2B5EF4-FFF2-40B4-BE49-F238E27FC236}">
                <a16:creationId xmlns:a16="http://schemas.microsoft.com/office/drawing/2014/main" id="{0EC42D76-376B-4286-969C-FAAFE3606572}"/>
              </a:ext>
            </a:extLst>
          </p:cNvPr>
          <p:cNvPicPr>
            <a:picLocks noChangeAspect="1"/>
          </p:cNvPicPr>
          <p:nvPr/>
        </p:nvPicPr>
        <p:blipFill>
          <a:blip r:embed="rId2"/>
          <a:stretch>
            <a:fillRect/>
          </a:stretch>
        </p:blipFill>
        <p:spPr>
          <a:xfrm>
            <a:off x="3686108" y="2757435"/>
            <a:ext cx="3478403" cy="3057629"/>
          </a:xfrm>
          <a:prstGeom prst="rect">
            <a:avLst/>
          </a:prstGeom>
        </p:spPr>
      </p:pic>
    </p:spTree>
    <p:extLst>
      <p:ext uri="{BB962C8B-B14F-4D97-AF65-F5344CB8AC3E}">
        <p14:creationId xmlns:p14="http://schemas.microsoft.com/office/powerpoint/2010/main" val="331169978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3.8.3</a:t>
            </a:r>
            <a:r>
              <a:rPr lang="zh-CN" altLang="en-US" dirty="0">
                <a:latin typeface="微软雅黑" panose="020B0503020204020204" pitchFamily="34" charset="-122"/>
                <a:ea typeface="微软雅黑" panose="020B0503020204020204" pitchFamily="34" charset="-122"/>
              </a:rPr>
              <a:t>可编程增益放大电路</a:t>
            </a:r>
          </a:p>
        </p:txBody>
      </p:sp>
      <p:sp>
        <p:nvSpPr>
          <p:cNvPr id="6" name="内容占位符 3"/>
          <p:cNvSpPr>
            <a:spLocks noGrp="1"/>
          </p:cNvSpPr>
          <p:nvPr>
            <p:ph idx="4294967295"/>
          </p:nvPr>
        </p:nvSpPr>
        <p:spPr>
          <a:xfrm>
            <a:off x="838200" y="1165225"/>
            <a:ext cx="10515600" cy="5011739"/>
          </a:xfrm>
        </p:spPr>
        <p:txBody>
          <a:bodyPr/>
          <a:lstStyle/>
          <a:p>
            <a:r>
              <a:rPr lang="zh-CN" altLang="en-US" dirty="0">
                <a:latin typeface="微软雅黑" panose="020B0503020204020204" pitchFamily="34" charset="-122"/>
                <a:ea typeface="微软雅黑" panose="020B0503020204020204" pitchFamily="34" charset="-122"/>
              </a:rPr>
              <a:t>通过控制开关 串接入不同个数的放大单元以得到 不同的增益，各放大单元的增益可以相同也可以不同。 </a:t>
            </a:r>
          </a:p>
          <a:p>
            <a:endParaRPr lang="zh-CN" altLang="en-US"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2709863" y="2384935"/>
            <a:ext cx="6977062" cy="3792030"/>
          </a:xfrm>
          <a:prstGeom prst="rect">
            <a:avLst/>
          </a:prstGeom>
        </p:spPr>
      </p:pic>
    </p:spTree>
    <p:extLst>
      <p:ext uri="{BB962C8B-B14F-4D97-AF65-F5344CB8AC3E}">
        <p14:creationId xmlns:p14="http://schemas.microsoft.com/office/powerpoint/2010/main" val="16482172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Rectangle 2"/>
          <p:cNvSpPr>
            <a:spLocks noGrp="1" noChangeArrowheads="1"/>
          </p:cNvSpPr>
          <p:nvPr>
            <p:ph type="title"/>
          </p:nvPr>
        </p:nvSpPr>
        <p:spPr>
          <a:xfrm>
            <a:off x="838200" y="482481"/>
            <a:ext cx="10515600" cy="590429"/>
          </a:xfrm>
        </p:spPr>
        <p:txBody>
          <a:bodyPr/>
          <a:lstStyle/>
          <a:p>
            <a:r>
              <a:rPr lang="en-US" altLang="zh-CN" dirty="0">
                <a:latin typeface="微软雅黑" panose="020B0503020204020204" pitchFamily="34" charset="-122"/>
                <a:ea typeface="微软雅黑" panose="020B0503020204020204" pitchFamily="34" charset="-122"/>
              </a:rPr>
              <a:t>3.8.3</a:t>
            </a:r>
            <a:r>
              <a:rPr lang="zh-CN" altLang="en-US" dirty="0">
                <a:latin typeface="微软雅黑" panose="020B0503020204020204" pitchFamily="34" charset="-122"/>
                <a:ea typeface="微软雅黑" panose="020B0503020204020204" pitchFamily="34" charset="-122"/>
              </a:rPr>
              <a:t>可编程增益放大电路</a:t>
            </a:r>
          </a:p>
        </p:txBody>
      </p:sp>
      <p:sp>
        <p:nvSpPr>
          <p:cNvPr id="9" name="内容占位符 4"/>
          <p:cNvSpPr>
            <a:spLocks noGrp="1"/>
          </p:cNvSpPr>
          <p:nvPr>
            <p:ph idx="4294967295"/>
          </p:nvPr>
        </p:nvSpPr>
        <p:spPr>
          <a:xfrm>
            <a:off x="838200" y="1165225"/>
            <a:ext cx="10515600" cy="5011739"/>
          </a:xfrm>
        </p:spPr>
        <p:txBody>
          <a:bodyPr>
            <a:normAutofit fontScale="92500" lnSpcReduction="20000"/>
          </a:bodyPr>
          <a:lstStyle/>
          <a:p>
            <a:r>
              <a:rPr lang="zh-CN" altLang="en-US" dirty="0">
                <a:latin typeface="微软雅黑" panose="020B0503020204020204" pitchFamily="34" charset="-122"/>
                <a:ea typeface="微软雅黑" panose="020B0503020204020204" pitchFamily="34" charset="-122"/>
              </a:rPr>
              <a:t>数字式可编程增益放大电路</a:t>
            </a:r>
            <a:endParaRPr lang="en-US" altLang="zh-CN"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图</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所示电路有四个模拟开 关，可实现</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0-15</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中任意正整数增益值，即</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24</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个增益值。 </a:t>
            </a:r>
          </a:p>
          <a:p>
            <a:pPr lvl="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闭环放大倍数可表示为</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t>
            </a:r>
          </a:p>
          <a:p>
            <a:pPr lvl="1"/>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457200" lvl="1" indent="0">
              <a:buNone/>
            </a:pP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lvl="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当开关均接通时，</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A=B=C=D=1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时，</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Kf</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=-15</a:t>
            </a:r>
          </a:p>
          <a:p>
            <a:pPr lvl="1"/>
            <a:r>
              <a:rPr lang="en-US" altLang="zh-CN" dirty="0">
                <a:latin typeface="微软雅黑" panose="020B0503020204020204" pitchFamily="34" charset="-122"/>
                <a:ea typeface="微软雅黑" panose="020B0503020204020204" pitchFamily="34" charset="-122"/>
                <a:cs typeface="Times New Roman" panose="02020603050405020304" pitchFamily="18" charset="0"/>
              </a:rPr>
              <a:t>A=B=C=1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D=0</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时，</a:t>
            </a:r>
            <a:r>
              <a:rPr lang="en-US" altLang="zh-CN" dirty="0" err="1">
                <a:latin typeface="微软雅黑" panose="020B0503020204020204" pitchFamily="34" charset="-122"/>
                <a:ea typeface="微软雅黑" panose="020B0503020204020204" pitchFamily="34" charset="-122"/>
                <a:cs typeface="Times New Roman" panose="02020603050405020304" pitchFamily="18" charset="0"/>
              </a:rPr>
              <a:t>Kf</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=-14</a:t>
            </a:r>
          </a:p>
          <a:p>
            <a:pPr lvl="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依次类推，则可得到</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24</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个增益值。</a:t>
            </a:r>
          </a:p>
          <a:p>
            <a:pPr lvl="1"/>
            <a:r>
              <a:rPr lang="zh-CN" altLang="en-US" dirty="0">
                <a:latin typeface="微软雅黑" panose="020B0503020204020204" pitchFamily="34" charset="-122"/>
                <a:ea typeface="微软雅黑" panose="020B0503020204020204" pitchFamily="34" charset="-122"/>
                <a:cs typeface="Times New Roman" panose="02020603050405020304" pitchFamily="18" charset="0"/>
              </a:rPr>
              <a:t>若采用</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个 开关，则可提供</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a:t>
            </a:r>
            <a:r>
              <a:rPr lang="en-US" altLang="zh-CN" i="1"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个增益值。</a:t>
            </a:r>
          </a:p>
          <a:p>
            <a:pPr lvl="1"/>
            <a:endParaRPr lang="en-US" altLang="zh-CN"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251907" name="Rectangle 3"/>
          <p:cNvSpPr>
            <a:spLocks noChangeArrowheads="1"/>
          </p:cNvSpPr>
          <p:nvPr/>
        </p:nvSpPr>
        <p:spPr bwMode="auto">
          <a:xfrm>
            <a:off x="1306512" y="1816409"/>
            <a:ext cx="4535488" cy="187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lnSpc>
                <a:spcPct val="120000"/>
              </a:lnSpc>
              <a:spcBef>
                <a:spcPct val="30000"/>
              </a:spcBef>
              <a:buFont typeface="Wingdings" panose="05000000000000000000" pitchFamily="2" charset="2"/>
              <a:buChar char="v"/>
              <a:defRPr sz="2400" b="1">
                <a:solidFill>
                  <a:srgbClr val="3333FF"/>
                </a:solidFill>
                <a:latin typeface="Arial" panose="020B0604020202020204" pitchFamily="34" charset="0"/>
                <a:ea typeface="宋体" panose="02010600030101010101" pitchFamily="2" charset="-122"/>
              </a:defRPr>
            </a:lvl1pPr>
            <a:lvl2pPr marL="742950" indent="-285750" algn="l">
              <a:lnSpc>
                <a:spcPct val="120000"/>
              </a:lnSpc>
              <a:spcBef>
                <a:spcPct val="30000"/>
              </a:spcBef>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2pPr>
            <a:lvl3pPr marL="1143000" indent="-228600" algn="l">
              <a:lnSpc>
                <a:spcPct val="120000"/>
              </a:lnSpc>
              <a:spcBef>
                <a:spcPct val="30000"/>
              </a:spcBef>
              <a:buFont typeface="Arial" panose="020B0604020202020204" pitchFamily="34" charset="0"/>
              <a:buChar char="–"/>
              <a:defRPr sz="2000">
                <a:solidFill>
                  <a:schemeClr val="tx1"/>
                </a:solidFill>
                <a:latin typeface="Arial" panose="020B0604020202020204" pitchFamily="34" charset="0"/>
                <a:ea typeface="宋体" panose="02010600030101010101" pitchFamily="2" charset="-122"/>
              </a:defRPr>
            </a:lvl3pPr>
            <a:lvl4pPr marL="1600200" indent="-228600" algn="l">
              <a:buChar char="–"/>
              <a:defRPr>
                <a:solidFill>
                  <a:schemeClr val="tx1"/>
                </a:solidFill>
                <a:latin typeface="Arial" panose="020B0604020202020204" pitchFamily="34" charset="0"/>
                <a:ea typeface="宋体" panose="02010600030101010101" pitchFamily="2" charset="-122"/>
              </a:defRPr>
            </a:lvl4pPr>
            <a:lvl5pPr marL="2057400" indent="-228600" algn="l">
              <a:buChar char="»"/>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a:solidFill>
                  <a:schemeClr val="tx1"/>
                </a:solidFill>
                <a:latin typeface="Arial" panose="020B0604020202020204" pitchFamily="34" charset="0"/>
                <a:ea typeface="宋体" panose="02010600030101010101" pitchFamily="2" charset="-122"/>
              </a:defRPr>
            </a:lvl9pPr>
          </a:lstStyle>
          <a:p>
            <a:pPr>
              <a:lnSpc>
                <a:spcPct val="110000"/>
              </a:lnSpc>
              <a:buClr>
                <a:srgbClr val="0000FF"/>
              </a:buClr>
              <a:buFontTx/>
              <a:buChar char="•"/>
            </a:pPr>
            <a:endParaRPr lang="zh-CN" altLang="en-US" dirty="0">
              <a:latin typeface="Times New Roman" panose="02020603050405020304" pitchFamily="18" charset="0"/>
            </a:endParaRPr>
          </a:p>
        </p:txBody>
      </p:sp>
      <p:graphicFrame>
        <p:nvGraphicFramePr>
          <p:cNvPr id="251909" name="Object 2"/>
          <p:cNvGraphicFramePr>
            <a:graphicFrameLocks noChangeAspect="1"/>
          </p:cNvGraphicFramePr>
          <p:nvPr>
            <p:extLst>
              <p:ext uri="{D42A27DB-BD31-4B8C-83A1-F6EECF244321}">
                <p14:modId xmlns:p14="http://schemas.microsoft.com/office/powerpoint/2010/main" val="1518178090"/>
              </p:ext>
            </p:extLst>
          </p:nvPr>
        </p:nvGraphicFramePr>
        <p:xfrm>
          <a:off x="2025649" y="3120113"/>
          <a:ext cx="3097213" cy="814387"/>
        </p:xfrm>
        <a:graphic>
          <a:graphicData uri="http://schemas.openxmlformats.org/presentationml/2006/ole">
            <mc:AlternateContent xmlns:mc="http://schemas.openxmlformats.org/markup-compatibility/2006">
              <mc:Choice xmlns:v="urn:schemas-microsoft-com:vml" Requires="v">
                <p:oleObj spid="_x0000_s27670" name="公式" r:id="rId3" imgW="1942920" imgH="444240" progId="Equation.3">
                  <p:embed/>
                </p:oleObj>
              </mc:Choice>
              <mc:Fallback>
                <p:oleObj name="公式" r:id="rId3" imgW="1942920" imgH="444240" progId="Equation.3">
                  <p:embed/>
                  <p:pic>
                    <p:nvPicPr>
                      <p:cNvPr id="251909"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5649" y="3120113"/>
                        <a:ext cx="3097213" cy="81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1914" name="Rectangle 10"/>
          <p:cNvSpPr>
            <a:spLocks noChangeArrowheads="1"/>
          </p:cNvSpPr>
          <p:nvPr/>
        </p:nvSpPr>
        <p:spPr bwMode="auto">
          <a:xfrm>
            <a:off x="1646574" y="4387851"/>
            <a:ext cx="9550815"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6000" b="1">
                <a:solidFill>
                  <a:srgbClr val="0000FF"/>
                </a:solidFill>
                <a:latin typeface="Arial" panose="020B0604020202020204" pitchFamily="34" charset="0"/>
                <a:ea typeface="隶书" panose="02010509060101010101" pitchFamily="49" charset="-122"/>
              </a:defRPr>
            </a:lvl1pPr>
            <a:lvl2pPr marL="742950" indent="-285750" eaLnBrk="0" hangingPunct="0">
              <a:defRPr sz="6000" b="1">
                <a:solidFill>
                  <a:srgbClr val="0000FF"/>
                </a:solidFill>
                <a:latin typeface="Arial" panose="020B0604020202020204" pitchFamily="34" charset="0"/>
                <a:ea typeface="隶书" panose="02010509060101010101" pitchFamily="49" charset="-122"/>
              </a:defRPr>
            </a:lvl2pPr>
            <a:lvl3pPr marL="1143000" indent="-228600" eaLnBrk="0" hangingPunct="0">
              <a:defRPr sz="6000" b="1">
                <a:solidFill>
                  <a:srgbClr val="0000FF"/>
                </a:solidFill>
                <a:latin typeface="Arial" panose="020B0604020202020204" pitchFamily="34" charset="0"/>
                <a:ea typeface="隶书" panose="02010509060101010101" pitchFamily="49" charset="-122"/>
              </a:defRPr>
            </a:lvl3pPr>
            <a:lvl4pPr marL="1600200" indent="-228600" eaLnBrk="0" hangingPunct="0">
              <a:defRPr sz="6000" b="1">
                <a:solidFill>
                  <a:srgbClr val="0000FF"/>
                </a:solidFill>
                <a:latin typeface="Arial" panose="020B0604020202020204" pitchFamily="34" charset="0"/>
                <a:ea typeface="隶书" panose="02010509060101010101" pitchFamily="49" charset="-122"/>
              </a:defRPr>
            </a:lvl4pPr>
            <a:lvl5pPr marL="2057400" indent="-228600" eaLnBrk="0" hangingPunct="0">
              <a:defRPr sz="6000" b="1">
                <a:solidFill>
                  <a:srgbClr val="0000FF"/>
                </a:solidFill>
                <a:latin typeface="Arial" panose="020B0604020202020204" pitchFamily="34" charset="0"/>
                <a:ea typeface="隶书" panose="02010509060101010101" pitchFamily="49" charset="-122"/>
              </a:defRPr>
            </a:lvl5pPr>
            <a:lvl6pPr marL="25146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6pPr>
            <a:lvl7pPr marL="29718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7pPr>
            <a:lvl8pPr marL="34290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8pPr>
            <a:lvl9pPr marL="3886200" indent="-228600" algn="ctr" eaLnBrk="0" fontAlgn="base" hangingPunct="0">
              <a:spcBef>
                <a:spcPct val="20000"/>
              </a:spcBef>
              <a:spcAft>
                <a:spcPct val="0"/>
              </a:spcAft>
              <a:defRPr sz="6000" b="1">
                <a:solidFill>
                  <a:srgbClr val="0000FF"/>
                </a:solidFill>
                <a:latin typeface="Arial" panose="020B0604020202020204" pitchFamily="34" charset="0"/>
                <a:ea typeface="隶书" panose="02010509060101010101" pitchFamily="49" charset="-122"/>
              </a:defRPr>
            </a:lvl9pPr>
          </a:lstStyle>
          <a:p>
            <a:pPr algn="l" eaLnBrk="1" hangingPunct="1">
              <a:lnSpc>
                <a:spcPct val="110000"/>
              </a:lnSpc>
              <a:spcBef>
                <a:spcPct val="10000"/>
              </a:spcBef>
              <a:spcAft>
                <a:spcPct val="10000"/>
              </a:spcAft>
              <a:buClr>
                <a:srgbClr val="800000"/>
              </a:buClr>
              <a:buFont typeface="Wingdings" panose="05000000000000000000" pitchFamily="2" charset="2"/>
              <a:buNone/>
            </a:pPr>
            <a:endParaRPr lang="zh-CN" altLang="en-US" sz="2400" dirty="0">
              <a:solidFill>
                <a:srgbClr val="3333FF"/>
              </a:solidFill>
              <a:latin typeface="Times New Roman" panose="02020603050405020304" pitchFamily="18" charset="0"/>
              <a:ea typeface="宋体" panose="02010600030101010101" pitchFamily="2" charset="-122"/>
            </a:endParaRPr>
          </a:p>
        </p:txBody>
      </p:sp>
      <p:pic>
        <p:nvPicPr>
          <p:cNvPr id="2" name="图片 1"/>
          <p:cNvPicPr>
            <a:picLocks noChangeAspect="1"/>
          </p:cNvPicPr>
          <p:nvPr/>
        </p:nvPicPr>
        <p:blipFill>
          <a:blip r:embed="rId5"/>
          <a:stretch>
            <a:fillRect/>
          </a:stretch>
        </p:blipFill>
        <p:spPr>
          <a:xfrm>
            <a:off x="6608353" y="2477027"/>
            <a:ext cx="4965716" cy="3553720"/>
          </a:xfrm>
          <a:prstGeom prst="rect">
            <a:avLst/>
          </a:prstGeom>
        </p:spPr>
      </p:pic>
    </p:spTree>
    <p:extLst>
      <p:ext uri="{BB962C8B-B14F-4D97-AF65-F5344CB8AC3E}">
        <p14:creationId xmlns:p14="http://schemas.microsoft.com/office/powerpoint/2010/main" val="85289721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9">
            <a:extLst>
              <a:ext uri="{FF2B5EF4-FFF2-40B4-BE49-F238E27FC236}">
                <a16:creationId xmlns:a16="http://schemas.microsoft.com/office/drawing/2014/main" id="{3763491F-FDFC-40A8-AC45-CF416035EECA}"/>
              </a:ext>
            </a:extLst>
          </p:cNvPr>
          <p:cNvSpPr>
            <a:spLocks noChangeArrowheads="1"/>
          </p:cNvSpPr>
          <p:nvPr/>
        </p:nvSpPr>
        <p:spPr bwMode="auto">
          <a:xfrm>
            <a:off x="6261065" y="3183130"/>
            <a:ext cx="342914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zh-CN" sz="4800"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 感谢</a:t>
            </a:r>
            <a:r>
              <a:rPr lang="zh-CN" altLang="en-US" sz="4800"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聆听</a:t>
            </a:r>
            <a:r>
              <a:rPr lang="zh-CN" altLang="zh-CN" sz="4800" b="1" dirty="0">
                <a:solidFill>
                  <a:srgbClr val="FF9300"/>
                </a:solidFill>
                <a:latin typeface="微软雅黑" panose="020B0503020204020204" pitchFamily="34" charset="-122"/>
                <a:ea typeface="微软雅黑" panose="020B0503020204020204" pitchFamily="34" charset="-122"/>
                <a:sym typeface="微软雅黑" panose="020B0503020204020204" pitchFamily="34" charset="-122"/>
              </a:rPr>
              <a:t>*</a:t>
            </a:r>
          </a:p>
        </p:txBody>
      </p:sp>
      <p:sp>
        <p:nvSpPr>
          <p:cNvPr id="6" name="标题 2">
            <a:extLst>
              <a:ext uri="{FF2B5EF4-FFF2-40B4-BE49-F238E27FC236}">
                <a16:creationId xmlns:a16="http://schemas.microsoft.com/office/drawing/2014/main" id="{07AAF85F-9958-4361-BD2B-8D881B5A07A3}"/>
              </a:ext>
            </a:extLst>
          </p:cNvPr>
          <p:cNvSpPr txBox="1">
            <a:spLocks/>
          </p:cNvSpPr>
          <p:nvPr/>
        </p:nvSpPr>
        <p:spPr>
          <a:xfrm>
            <a:off x="4266444" y="1824641"/>
            <a:ext cx="7418387" cy="9001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tx1"/>
                </a:solidFill>
                <a:latin typeface="黑体" panose="02010609060101010101" pitchFamily="49" charset="-122"/>
                <a:ea typeface="黑体" panose="02010609060101010101" pitchFamily="49" charset="-122"/>
                <a:cs typeface="+mj-cs"/>
              </a:defRPr>
            </a:lvl1pPr>
          </a:lstStyle>
          <a:p>
            <a:pPr algn="ctr"/>
            <a:r>
              <a:rPr lang="zh-CN" altLang="en-US" sz="4800" b="1">
                <a:latin typeface="微软雅黑" panose="020B0503020204020204" pitchFamily="34" charset="-122"/>
                <a:ea typeface="微软雅黑" panose="020B0503020204020204" pitchFamily="34" charset="-122"/>
              </a:rPr>
              <a:t>本章结束</a:t>
            </a:r>
            <a:endParaRPr lang="zh-CN" altLang="en-US" sz="4800" b="1"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A3D46B53-B069-4841-A54A-1C2144936A45}"/>
              </a:ext>
            </a:extLst>
          </p:cNvPr>
          <p:cNvSpPr/>
          <p:nvPr/>
        </p:nvSpPr>
        <p:spPr>
          <a:xfrm>
            <a:off x="4497762" y="4472503"/>
            <a:ext cx="6955750" cy="757130"/>
          </a:xfrm>
          <a:prstGeom prst="rect">
            <a:avLst/>
          </a:prstGeom>
        </p:spPr>
        <p:txBody>
          <a:bodyPr wrap="none" anchor="ctr">
            <a:spAutoFit/>
          </a:bodyPr>
          <a:lstStyle/>
          <a:p>
            <a:pPr algn="ctr" eaLnBrk="1" hangingPunct="1">
              <a:lnSpc>
                <a:spcPct val="90000"/>
              </a:lnSpc>
            </a:pPr>
            <a:r>
              <a:rPr lang="en-US" altLang="zh-CN" sz="4800" b="1" dirty="0">
                <a:latin typeface="微软雅黑" panose="020B0503020204020204" pitchFamily="34" charset="-122"/>
                <a:ea typeface="微软雅黑" panose="020B0503020204020204" pitchFamily="34" charset="-122"/>
              </a:rPr>
              <a:t>《</a:t>
            </a:r>
            <a:r>
              <a:rPr lang="zh-CN" altLang="en-US" sz="4800" b="1" dirty="0">
                <a:latin typeface="微软雅黑" panose="020B0503020204020204" pitchFamily="34" charset="-122"/>
                <a:ea typeface="微软雅黑" panose="020B0503020204020204" pitchFamily="34" charset="-122"/>
              </a:rPr>
              <a:t>测控电路</a:t>
            </a:r>
            <a:r>
              <a:rPr lang="en-US" altLang="zh-CN" sz="4800" b="1" dirty="0">
                <a:latin typeface="微软雅黑" panose="020B0503020204020204" pitchFamily="34" charset="-122"/>
                <a:ea typeface="微软雅黑" panose="020B0503020204020204" pitchFamily="34" charset="-122"/>
              </a:rPr>
              <a:t>》</a:t>
            </a:r>
            <a:r>
              <a:rPr lang="zh-CN" altLang="en-US" sz="4800" b="1" dirty="0">
                <a:latin typeface="微软雅黑" panose="020B0503020204020204" pitchFamily="34" charset="-122"/>
                <a:ea typeface="微软雅黑" panose="020B0503020204020204" pitchFamily="34" charset="-122"/>
              </a:rPr>
              <a:t>教材编写组</a:t>
            </a:r>
            <a:endParaRPr lang="en-US" altLang="zh-CN" sz="4800" b="1" dirty="0">
              <a:latin typeface="微软雅黑" panose="020B0503020204020204" pitchFamily="34" charset="-122"/>
              <a:ea typeface="微软雅黑" panose="020B0503020204020204" pitchFamily="34" charset="-122"/>
            </a:endParaRPr>
          </a:p>
        </p:txBody>
      </p:sp>
      <p:pic>
        <p:nvPicPr>
          <p:cNvPr id="8" name="Picture 8" descr="General 2560x1600 technology circuit boards PCB numbers electronics circuitry circuit microchip">
            <a:extLst>
              <a:ext uri="{FF2B5EF4-FFF2-40B4-BE49-F238E27FC236}">
                <a16:creationId xmlns:a16="http://schemas.microsoft.com/office/drawing/2014/main" id="{EBBB57D0-D6B7-4B42-9529-D6F79A308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0200" y="0"/>
            <a:ext cx="10972800"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a:extLst>
              <a:ext uri="{FF2B5EF4-FFF2-40B4-BE49-F238E27FC236}">
                <a16:creationId xmlns:a16="http://schemas.microsoft.com/office/drawing/2014/main" id="{84DA29AE-9C6C-4B0F-B203-B9ACC302010F}"/>
              </a:ext>
            </a:extLst>
          </p:cNvPr>
          <p:cNvSpPr/>
          <p:nvPr/>
        </p:nvSpPr>
        <p:spPr>
          <a:xfrm>
            <a:off x="1729736" y="0"/>
            <a:ext cx="2562864" cy="6858000"/>
          </a:xfrm>
          <a:prstGeom prst="rect">
            <a:avLst/>
          </a:prstGeom>
          <a:gradFill>
            <a:gsLst>
              <a:gs pos="50400">
                <a:srgbClr val="FBFDFE">
                  <a:alpha val="79000"/>
                </a:srgbClr>
              </a:gs>
              <a:gs pos="0">
                <a:schemeClr val="accent1">
                  <a:lumMod val="5000"/>
                  <a:lumOff val="95000"/>
                  <a:alpha val="0"/>
                </a:schemeClr>
              </a:gs>
              <a:gs pos="100000">
                <a:schemeClr val="bg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919332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000" name="Rectangle 5"/>
          <p:cNvSpPr>
            <a:spLocks noGrp="1" noChangeArrowheads="1"/>
          </p:cNvSpPr>
          <p:nvPr>
            <p:ph type="title"/>
          </p:nvPr>
        </p:nvSpPr>
        <p:spPr>
          <a:xfrm>
            <a:off x="838200" y="482481"/>
            <a:ext cx="10515600" cy="590429"/>
          </a:xfrm>
          <a:noFill/>
          <a:ln/>
        </p:spPr>
        <p:txBody>
          <a:bodyPr>
            <a:normAutofit/>
          </a:bodyPr>
          <a:lstStyle/>
          <a:p>
            <a:pPr eaLnBrk="1" hangingPunct="1"/>
            <a:r>
              <a:rPr lang="en-US" altLang="zh-CN" dirty="0">
                <a:latin typeface="微软雅黑" panose="020B0503020204020204" pitchFamily="34" charset="-122"/>
                <a:ea typeface="微软雅黑" panose="020B0503020204020204" pitchFamily="34" charset="-122"/>
              </a:rPr>
              <a:t>3.1.2 </a:t>
            </a:r>
            <a:r>
              <a:rPr lang="zh-CN" altLang="en-US" dirty="0">
                <a:latin typeface="微软雅黑" panose="020B0503020204020204" pitchFamily="34" charset="-122"/>
                <a:ea typeface="微软雅黑" panose="020B0503020204020204" pitchFamily="34" charset="-122"/>
              </a:rPr>
              <a:t>同相放大电路</a:t>
            </a:r>
          </a:p>
        </p:txBody>
      </p:sp>
      <p:graphicFrame>
        <p:nvGraphicFramePr>
          <p:cNvPr id="169991" name="Object 7"/>
          <p:cNvGraphicFramePr>
            <a:graphicFrameLocks noChangeAspect="1"/>
          </p:cNvGraphicFramePr>
          <p:nvPr/>
        </p:nvGraphicFramePr>
        <p:xfrm>
          <a:off x="2591918" y="1526923"/>
          <a:ext cx="2089150" cy="1065213"/>
        </p:xfrm>
        <a:graphic>
          <a:graphicData uri="http://schemas.openxmlformats.org/presentationml/2006/ole">
            <mc:AlternateContent xmlns:mc="http://schemas.openxmlformats.org/markup-compatibility/2006">
              <mc:Choice xmlns:v="urn:schemas-microsoft-com:vml" Requires="v">
                <p:oleObj spid="_x0000_s2110" name="Equation" r:id="rId3" imgW="952087" imgH="482391" progId="Equation.DSMT4">
                  <p:embed/>
                </p:oleObj>
              </mc:Choice>
              <mc:Fallback>
                <p:oleObj name="Equation" r:id="rId3" imgW="952087" imgH="482391" progId="Equation.DSMT4">
                  <p:embed/>
                  <p:pic>
                    <p:nvPicPr>
                      <p:cNvPr id="169991"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1918" y="1526923"/>
                        <a:ext cx="2089150" cy="1065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9992" name="Rectangle 8"/>
          <p:cNvSpPr>
            <a:spLocks noChangeArrowheads="1"/>
          </p:cNvSpPr>
          <p:nvPr/>
        </p:nvSpPr>
        <p:spPr bwMode="auto">
          <a:xfrm>
            <a:off x="7985214" y="2726453"/>
            <a:ext cx="44114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zh-CN" altLang="en-US" sz="1000">
                <a:latin typeface="Times New Roman" panose="02020603050405020304" pitchFamily="18" charset="0"/>
                <a:cs typeface="Times New Roman" panose="02020603050405020304" pitchFamily="18" charset="0"/>
              </a:rPr>
              <a:t>，    </a:t>
            </a:r>
            <a:endParaRPr lang="zh-CN" altLang="en-US"/>
          </a:p>
        </p:txBody>
      </p:sp>
      <p:graphicFrame>
        <p:nvGraphicFramePr>
          <p:cNvPr id="169993" name="Object 9"/>
          <p:cNvGraphicFramePr>
            <a:graphicFrameLocks noChangeAspect="1"/>
          </p:cNvGraphicFramePr>
          <p:nvPr/>
        </p:nvGraphicFramePr>
        <p:xfrm>
          <a:off x="6892755" y="2343615"/>
          <a:ext cx="3440113" cy="2335212"/>
        </p:xfrm>
        <a:graphic>
          <a:graphicData uri="http://schemas.openxmlformats.org/presentationml/2006/ole">
            <mc:AlternateContent xmlns:mc="http://schemas.openxmlformats.org/markup-compatibility/2006">
              <mc:Choice xmlns:v="urn:schemas-microsoft-com:vml" Requires="v">
                <p:oleObj spid="_x0000_s2111" name="Visio" r:id="rId5" imgW="3440049" imgH="2334768" progId="Visio.Drawing.11">
                  <p:embed/>
                </p:oleObj>
              </mc:Choice>
              <mc:Fallback>
                <p:oleObj name="Visio" r:id="rId5" imgW="3440049" imgH="2334768" progId="Visio.Drawing.11">
                  <p:embed/>
                  <p:pic>
                    <p:nvPicPr>
                      <p:cNvPr id="169993"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2755" y="2343615"/>
                        <a:ext cx="3440113" cy="233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9995" name="Object 11"/>
          <p:cNvGraphicFramePr>
            <a:graphicFrameLocks noChangeAspect="1"/>
          </p:cNvGraphicFramePr>
          <p:nvPr/>
        </p:nvGraphicFramePr>
        <p:xfrm>
          <a:off x="2591918" y="4243822"/>
          <a:ext cx="2032000" cy="525463"/>
        </p:xfrm>
        <a:graphic>
          <a:graphicData uri="http://schemas.openxmlformats.org/presentationml/2006/ole">
            <mc:AlternateContent xmlns:mc="http://schemas.openxmlformats.org/markup-compatibility/2006">
              <mc:Choice xmlns:v="urn:schemas-microsoft-com:vml" Requires="v">
                <p:oleObj spid="_x0000_s2112" name="Equation" r:id="rId7" imgW="876240" imgH="228600" progId="Equation.DSMT4">
                  <p:embed/>
                </p:oleObj>
              </mc:Choice>
              <mc:Fallback>
                <p:oleObj name="Equation" r:id="rId7" imgW="876240" imgH="228600" progId="Equation.DSMT4">
                  <p:embed/>
                  <p:pic>
                    <p:nvPicPr>
                      <p:cNvPr id="169995"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1918" y="4243822"/>
                        <a:ext cx="2032000" cy="525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内容占位符 2"/>
          <p:cNvSpPr>
            <a:spLocks noGrp="1"/>
          </p:cNvSpPr>
          <p:nvPr>
            <p:ph idx="4294967295"/>
          </p:nvPr>
        </p:nvSpPr>
        <p:spPr>
          <a:xfrm>
            <a:off x="838200" y="1290759"/>
            <a:ext cx="10515600" cy="4886205"/>
          </a:xfrm>
        </p:spPr>
        <p:txBody>
          <a:bodyPr/>
          <a:lstStyle/>
          <a:p>
            <a:r>
              <a:rPr lang="zh-CN" altLang="en-US" dirty="0">
                <a:latin typeface="微软雅黑" panose="020B0503020204020204" pitchFamily="34" charset="-122"/>
                <a:ea typeface="微软雅黑" panose="020B0503020204020204" pitchFamily="34" charset="-122"/>
              </a:rPr>
              <a:t>输出：</a:t>
            </a:r>
          </a:p>
          <a:p>
            <a:endParaRPr lang="zh-CN" altLang="en-US"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输入阻抗及输出阻抗：</a:t>
            </a:r>
          </a:p>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46136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1050</TotalTime>
  <Words>4819</Words>
  <Application>Microsoft Office PowerPoint</Application>
  <PresentationFormat>宽屏</PresentationFormat>
  <Paragraphs>655</Paragraphs>
  <Slides>82</Slides>
  <Notes>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3</vt:i4>
      </vt:variant>
      <vt:variant>
        <vt:lpstr>幻灯片标题</vt:lpstr>
      </vt:variant>
      <vt:variant>
        <vt:i4>82</vt:i4>
      </vt:variant>
    </vt:vector>
  </HeadingPairs>
  <TitlesOfParts>
    <vt:vector size="100" baseType="lpstr">
      <vt:lpstr>等线</vt:lpstr>
      <vt:lpstr>黑体</vt:lpstr>
      <vt:lpstr>华文新魏</vt:lpstr>
      <vt:lpstr>华文行楷</vt:lpstr>
      <vt:lpstr>华文中宋</vt:lpstr>
      <vt:lpstr>楷体</vt:lpstr>
      <vt:lpstr>楷体_GB2312</vt:lpstr>
      <vt:lpstr>宋体</vt:lpstr>
      <vt:lpstr>微软雅黑</vt:lpstr>
      <vt:lpstr>Arial</vt:lpstr>
      <vt:lpstr>Arial Narrow</vt:lpstr>
      <vt:lpstr>Cambria Math</vt:lpstr>
      <vt:lpstr>Times New Roman</vt:lpstr>
      <vt:lpstr>Wingdings</vt:lpstr>
      <vt:lpstr>Office 主题​​</vt:lpstr>
      <vt:lpstr>公式</vt:lpstr>
      <vt:lpstr>Equation</vt:lpstr>
      <vt:lpstr>Visio</vt:lpstr>
      <vt:lpstr>PowerPoint 演示文稿</vt:lpstr>
      <vt:lpstr>第三章 信号放大电路</vt:lpstr>
      <vt:lpstr>本章知识点</vt:lpstr>
      <vt:lpstr>3.1  基本放大电路</vt:lpstr>
      <vt:lpstr>3.1  基本放大电路</vt:lpstr>
      <vt:lpstr>3.1.1 反相放大电路</vt:lpstr>
      <vt:lpstr>反相放大电路变形</vt:lpstr>
      <vt:lpstr>反相放大电路变形</vt:lpstr>
      <vt:lpstr>3.1.2 同相放大电路</vt:lpstr>
      <vt:lpstr>低频交流放大电路</vt:lpstr>
      <vt:lpstr>电压跟随器</vt:lpstr>
      <vt:lpstr>3.1.3基本差动放大电路</vt:lpstr>
      <vt:lpstr>3.1.3基本差动放大电路</vt:lpstr>
      <vt:lpstr>PowerPoint 演示文稿</vt:lpstr>
      <vt:lpstr>PowerPoint 演示文稿</vt:lpstr>
      <vt:lpstr>3.2 高共模抑制比放大电路</vt:lpstr>
      <vt:lpstr>3.2 高共模抑制比放大电路</vt:lpstr>
      <vt:lpstr>3.2.1双运放高共模抑制比放大电路</vt:lpstr>
      <vt:lpstr>3.2.1双运放高共模抑制比放大电路</vt:lpstr>
      <vt:lpstr>3.2.2三运放高共模抑制比放大电路</vt:lpstr>
      <vt:lpstr>第一级</vt:lpstr>
      <vt:lpstr>第一级</vt:lpstr>
      <vt:lpstr>第二级</vt:lpstr>
      <vt:lpstr>共模抑制比</vt:lpstr>
      <vt:lpstr>3.2.3 高共模隔离放大电路</vt:lpstr>
      <vt:lpstr>3.2.3 高共模隔离放大电路</vt:lpstr>
      <vt:lpstr>1、基本原理</vt:lpstr>
      <vt:lpstr>1、基本原理</vt:lpstr>
      <vt:lpstr>1、基本原理</vt:lpstr>
      <vt:lpstr>1、基本原理</vt:lpstr>
      <vt:lpstr>1、基本原理</vt:lpstr>
      <vt:lpstr>2、通用隔离放大电路</vt:lpstr>
      <vt:lpstr>2、通用隔离放大电路</vt:lpstr>
      <vt:lpstr>2、通用隔离放大电路</vt:lpstr>
      <vt:lpstr>2、通用隔离放大电路</vt:lpstr>
      <vt:lpstr>3、增益可调隔离放大电路</vt:lpstr>
      <vt:lpstr>4、隔离放大电路应用举例</vt:lpstr>
      <vt:lpstr>3.3  低漂移放大电路</vt:lpstr>
      <vt:lpstr>3.3低漂移放大电路</vt:lpstr>
      <vt:lpstr>3.3.1自动调零放大电路</vt:lpstr>
      <vt:lpstr>PowerPoint 演示文稿</vt:lpstr>
      <vt:lpstr>3.3.1自动调零放大电路</vt:lpstr>
      <vt:lpstr>3.3.2 斩波稳零放大电路</vt:lpstr>
      <vt:lpstr>3.3.3 低漂移集成运算放大器</vt:lpstr>
      <vt:lpstr>3.3.3 低漂移集成运算放大器</vt:lpstr>
      <vt:lpstr>3.3.3 低漂移集成运算放大器</vt:lpstr>
      <vt:lpstr>3.3.3 低漂移集成运算放大器</vt:lpstr>
      <vt:lpstr>3.4  高输入阻抗放大电路</vt:lpstr>
      <vt:lpstr>3.4 高输入阻抗放大电路</vt:lpstr>
      <vt:lpstr>3.4.1高输入阻抗集成运算放大器</vt:lpstr>
      <vt:lpstr>PowerPoint 演示文稿</vt:lpstr>
      <vt:lpstr>3.4.2  自举式高输入阻抗放大电路</vt:lpstr>
      <vt:lpstr>3.4.2  自举式高输入阻抗放大电路</vt:lpstr>
      <vt:lpstr>3.4.2  自举式高输入阻抗放大电路</vt:lpstr>
      <vt:lpstr>3.4.2  自举式高输入阻抗放大电路</vt:lpstr>
      <vt:lpstr>3.5  电荷放大电路</vt:lpstr>
      <vt:lpstr>3.5电荷放大电路</vt:lpstr>
      <vt:lpstr>3.5.1基本原理</vt:lpstr>
      <vt:lpstr>3.5.1基本原理</vt:lpstr>
      <vt:lpstr>3.5.2电荷放大电路的特性</vt:lpstr>
      <vt:lpstr>3.6  电流放大电路</vt:lpstr>
      <vt:lpstr>3.6.1基本原理</vt:lpstr>
      <vt:lpstr>3.6.2  电流放大电路实例</vt:lpstr>
      <vt:lpstr>3.7  电桥放大电路</vt:lpstr>
      <vt:lpstr>3.7 电桥放大电路</vt:lpstr>
      <vt:lpstr>3.7 电桥放大电路</vt:lpstr>
      <vt:lpstr>3.7 电桥放大电路</vt:lpstr>
      <vt:lpstr>3.7.1单端输入电桥放大电路</vt:lpstr>
      <vt:lpstr>3.7.1单端输入电桥放大电路</vt:lpstr>
      <vt:lpstr>3.7.1单端输入电桥放大电路</vt:lpstr>
      <vt:lpstr>3.7.2差动输入电桥放大电路</vt:lpstr>
      <vt:lpstr>3.7.3线性电桥放大电路</vt:lpstr>
      <vt:lpstr>3.8增益调整放大电路</vt:lpstr>
      <vt:lpstr>3.8增益调整放大电路</vt:lpstr>
      <vt:lpstr>3.8.1手动增益调整放大电路</vt:lpstr>
      <vt:lpstr>3.8.2自动增益切换电路</vt:lpstr>
      <vt:lpstr>3.8.3可编程增益放大电路</vt:lpstr>
      <vt:lpstr>3.8.3可编程增益放大电路</vt:lpstr>
      <vt:lpstr>3.8.3可编程增益放大电路</vt:lpstr>
      <vt:lpstr>3.8.3可编程增益放大电路</vt:lpstr>
      <vt:lpstr>3.8.3可编程增益放大电路</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yangying</dc:creator>
  <cp:lastModifiedBy>Zhou Creed</cp:lastModifiedBy>
  <cp:revision>130</cp:revision>
  <dcterms:created xsi:type="dcterms:W3CDTF">2016-11-14T01:43:49Z</dcterms:created>
  <dcterms:modified xsi:type="dcterms:W3CDTF">2022-01-09T03:16:08Z</dcterms:modified>
</cp:coreProperties>
</file>