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9" r:id="rId3"/>
    <p:sldId id="258" r:id="rId4"/>
    <p:sldId id="259" r:id="rId5"/>
    <p:sldId id="419" r:id="rId6"/>
    <p:sldId id="585" r:id="rId7"/>
    <p:sldId id="420" r:id="rId8"/>
    <p:sldId id="260" r:id="rId9"/>
    <p:sldId id="574" r:id="rId10"/>
    <p:sldId id="279" r:id="rId11"/>
    <p:sldId id="307" r:id="rId12"/>
    <p:sldId id="290" r:id="rId13"/>
    <p:sldId id="578" r:id="rId14"/>
    <p:sldId id="355" r:id="rId15"/>
    <p:sldId id="261" r:id="rId16"/>
    <p:sldId id="575" r:id="rId17"/>
    <p:sldId id="356" r:id="rId18"/>
    <p:sldId id="357" r:id="rId19"/>
    <p:sldId id="360" r:id="rId20"/>
    <p:sldId id="361" r:id="rId21"/>
    <p:sldId id="576" r:id="rId22"/>
    <p:sldId id="364" r:id="rId23"/>
    <p:sldId id="365" r:id="rId24"/>
    <p:sldId id="369" r:id="rId25"/>
    <p:sldId id="368" r:id="rId26"/>
    <p:sldId id="413" r:id="rId27"/>
    <p:sldId id="414" r:id="rId28"/>
    <p:sldId id="415" r:id="rId29"/>
    <p:sldId id="416" r:id="rId30"/>
    <p:sldId id="262" r:id="rId31"/>
    <p:sldId id="343" r:id="rId32"/>
    <p:sldId id="370" r:id="rId33"/>
    <p:sldId id="371" r:id="rId34"/>
    <p:sldId id="263" r:id="rId35"/>
    <p:sldId id="372" r:id="rId36"/>
    <p:sldId id="373" r:id="rId37"/>
    <p:sldId id="264" r:id="rId38"/>
    <p:sldId id="374" r:id="rId39"/>
    <p:sldId id="573" r:id="rId40"/>
    <p:sldId id="403" r:id="rId41"/>
    <p:sldId id="402" r:id="rId42"/>
    <p:sldId id="376" r:id="rId43"/>
    <p:sldId id="378" r:id="rId44"/>
    <p:sldId id="407" r:id="rId45"/>
    <p:sldId id="380" r:id="rId46"/>
    <p:sldId id="381" r:id="rId47"/>
    <p:sldId id="265" r:id="rId48"/>
    <p:sldId id="379" r:id="rId49"/>
    <p:sldId id="382" r:id="rId50"/>
    <p:sldId id="383" r:id="rId51"/>
    <p:sldId id="385" r:id="rId52"/>
    <p:sldId id="386" r:id="rId53"/>
    <p:sldId id="384" r:id="rId54"/>
    <p:sldId id="387" r:id="rId55"/>
    <p:sldId id="32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7399" autoAdjust="0"/>
  </p:normalViewPr>
  <p:slideViewPr>
    <p:cSldViewPr snapToGrid="0">
      <p:cViewPr varScale="1">
        <p:scale>
          <a:sx n="153" d="100"/>
          <a:sy n="153" d="100"/>
        </p:scale>
        <p:origin x="5622" y="150"/>
      </p:cViewPr>
      <p:guideLst/>
    </p:cSldViewPr>
  </p:slideViewPr>
  <p:outlineViewPr>
    <p:cViewPr>
      <p:scale>
        <a:sx n="33" d="100"/>
        <a:sy n="33" d="100"/>
      </p:scale>
      <p:origin x="0" y="-186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6.wmf"/><Relationship Id="rId1" Type="http://schemas.openxmlformats.org/officeDocument/2006/relationships/image" Target="../media/image38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3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DE7D-D804-450D-8985-E9D4CC45A767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026F-5146-4CAE-8D53-03EF9899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4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我们在第二章中重点讲述的同相放大电路、反相放大以及差分放大。大家一起回忆一下，反相比例放大电路，输入信号</a:t>
            </a:r>
            <a:r>
              <a:rPr lang="en-US" altLang="zh-CN" dirty="0" err="1"/>
              <a:t>ui</a:t>
            </a:r>
            <a:r>
              <a:rPr lang="zh-CN" altLang="en-US" dirty="0"/>
              <a:t>从反相端输入，输出电压</a:t>
            </a:r>
            <a:r>
              <a:rPr lang="en-US" altLang="zh-CN" dirty="0" err="1"/>
              <a:t>uo</a:t>
            </a:r>
            <a:r>
              <a:rPr lang="zh-CN" altLang="en-US" dirty="0"/>
              <a:t>与输入电压</a:t>
            </a:r>
            <a:r>
              <a:rPr lang="en-US" altLang="zh-CN" dirty="0" err="1"/>
              <a:t>ui</a:t>
            </a:r>
            <a:r>
              <a:rPr lang="zh-CN" altLang="en-US" dirty="0"/>
              <a:t>反相，</a:t>
            </a:r>
            <a:r>
              <a:rPr lang="en-US" altLang="zh-CN" dirty="0" err="1"/>
              <a:t>uo</a:t>
            </a:r>
            <a:r>
              <a:rPr lang="en-US" altLang="zh-CN" dirty="0"/>
              <a:t>=-R2/R1ui</a:t>
            </a:r>
            <a:r>
              <a:rPr lang="zh-CN" altLang="en-US" dirty="0"/>
              <a:t>电压放大倍数为</a:t>
            </a:r>
            <a:r>
              <a:rPr lang="en-US" altLang="zh-CN" dirty="0"/>
              <a:t>-R2/R1;</a:t>
            </a:r>
            <a:r>
              <a:rPr lang="zh-CN" altLang="en-US" dirty="0"/>
              <a:t>同相比例放大电路，输入信号</a:t>
            </a:r>
            <a:r>
              <a:rPr lang="en-US" altLang="zh-CN" dirty="0" err="1"/>
              <a:t>ui</a:t>
            </a:r>
            <a:r>
              <a:rPr lang="zh-CN" altLang="en-US" dirty="0"/>
              <a:t>从同相端输入，输出电压</a:t>
            </a:r>
            <a:r>
              <a:rPr lang="en-US" altLang="zh-CN" dirty="0" err="1"/>
              <a:t>uo</a:t>
            </a:r>
            <a:r>
              <a:rPr lang="zh-CN" altLang="en-US" dirty="0"/>
              <a:t>与输入电压</a:t>
            </a:r>
            <a:r>
              <a:rPr lang="en-US" altLang="zh-CN" dirty="0" err="1"/>
              <a:t>ui</a:t>
            </a:r>
            <a:r>
              <a:rPr lang="zh-CN" altLang="en-US" dirty="0"/>
              <a:t>同相，</a:t>
            </a:r>
            <a:r>
              <a:rPr lang="en-US" altLang="zh-CN" dirty="0" err="1"/>
              <a:t>uo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1+R2/R1</a:t>
            </a:r>
            <a:r>
              <a:rPr lang="zh-CN" altLang="en-US" dirty="0"/>
              <a:t>）</a:t>
            </a:r>
            <a:r>
              <a:rPr lang="en-US" altLang="zh-CN" dirty="0" err="1"/>
              <a:t>ui</a:t>
            </a:r>
            <a:r>
              <a:rPr lang="zh-CN" altLang="en-US" dirty="0"/>
              <a:t>，电压放大倍数为</a:t>
            </a:r>
            <a:r>
              <a:rPr lang="en-US" altLang="zh-CN" dirty="0"/>
              <a:t>1+R2/R1;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E8788-79C2-4D3C-8CAF-7263B28516F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1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我们在第二章中重点讲述的同相放大电路、反相放大以及差分放大。大家一起回忆一下，反相比例放大电路，输入信号</a:t>
            </a:r>
            <a:r>
              <a:rPr lang="en-US" altLang="zh-CN" dirty="0" err="1"/>
              <a:t>ui</a:t>
            </a:r>
            <a:r>
              <a:rPr lang="zh-CN" altLang="en-US" dirty="0"/>
              <a:t>从反相端输入，输出电压</a:t>
            </a:r>
            <a:r>
              <a:rPr lang="en-US" altLang="zh-CN" dirty="0" err="1"/>
              <a:t>uo</a:t>
            </a:r>
            <a:r>
              <a:rPr lang="zh-CN" altLang="en-US" dirty="0"/>
              <a:t>与输入电压</a:t>
            </a:r>
            <a:r>
              <a:rPr lang="en-US" altLang="zh-CN" dirty="0" err="1"/>
              <a:t>ui</a:t>
            </a:r>
            <a:r>
              <a:rPr lang="zh-CN" altLang="en-US" dirty="0"/>
              <a:t>反相，</a:t>
            </a:r>
            <a:r>
              <a:rPr lang="en-US" altLang="zh-CN" dirty="0" err="1"/>
              <a:t>uo</a:t>
            </a:r>
            <a:r>
              <a:rPr lang="en-US" altLang="zh-CN" dirty="0"/>
              <a:t>=-R2/R1ui</a:t>
            </a:r>
            <a:r>
              <a:rPr lang="zh-CN" altLang="en-US" dirty="0"/>
              <a:t>电压放大倍数为</a:t>
            </a:r>
            <a:r>
              <a:rPr lang="en-US" altLang="zh-CN" dirty="0"/>
              <a:t>-R2/R1;</a:t>
            </a:r>
            <a:r>
              <a:rPr lang="zh-CN" altLang="en-US" dirty="0"/>
              <a:t>同相比例放大电路，输入信号</a:t>
            </a:r>
            <a:r>
              <a:rPr lang="en-US" altLang="zh-CN" dirty="0" err="1"/>
              <a:t>ui</a:t>
            </a:r>
            <a:r>
              <a:rPr lang="zh-CN" altLang="en-US" dirty="0"/>
              <a:t>从同相端输入，输出电压</a:t>
            </a:r>
            <a:r>
              <a:rPr lang="en-US" altLang="zh-CN" dirty="0" err="1"/>
              <a:t>uo</a:t>
            </a:r>
            <a:r>
              <a:rPr lang="zh-CN" altLang="en-US" dirty="0"/>
              <a:t>与输入电压</a:t>
            </a:r>
            <a:r>
              <a:rPr lang="en-US" altLang="zh-CN" dirty="0" err="1"/>
              <a:t>ui</a:t>
            </a:r>
            <a:r>
              <a:rPr lang="zh-CN" altLang="en-US" dirty="0"/>
              <a:t>同相，</a:t>
            </a:r>
            <a:r>
              <a:rPr lang="en-US" altLang="zh-CN" dirty="0" err="1"/>
              <a:t>uo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1+R2/R1</a:t>
            </a:r>
            <a:r>
              <a:rPr lang="zh-CN" altLang="en-US" dirty="0"/>
              <a:t>）</a:t>
            </a:r>
            <a:r>
              <a:rPr lang="en-US" altLang="zh-CN" dirty="0" err="1"/>
              <a:t>ui</a:t>
            </a:r>
            <a:r>
              <a:rPr lang="zh-CN" altLang="en-US" dirty="0"/>
              <a:t>，电压放大倍数为</a:t>
            </a:r>
            <a:r>
              <a:rPr lang="en-US" altLang="zh-CN" dirty="0"/>
              <a:t>1+R2/R1;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E8788-79C2-4D3C-8CAF-7263B28516F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9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差分比例放大电路，输入信号</a:t>
            </a:r>
            <a:r>
              <a:rPr lang="en-US" altLang="zh-CN" dirty="0"/>
              <a:t>ui1</a:t>
            </a:r>
            <a:r>
              <a:rPr lang="zh-CN" altLang="en-US" dirty="0"/>
              <a:t>、</a:t>
            </a:r>
            <a:r>
              <a:rPr lang="en-US" altLang="zh-CN" dirty="0"/>
              <a:t>ui2</a:t>
            </a:r>
            <a:r>
              <a:rPr lang="zh-CN" altLang="en-US" dirty="0"/>
              <a:t>分别从从同相端、反相端输入。为双端输入电路。满足，</a:t>
            </a:r>
            <a:r>
              <a:rPr lang="en-US" altLang="zh-CN" dirty="0"/>
              <a:t>r1=r3</a:t>
            </a:r>
            <a:r>
              <a:rPr lang="zh-CN" altLang="en-US" dirty="0"/>
              <a:t>，</a:t>
            </a:r>
            <a:r>
              <a:rPr lang="en-US" altLang="zh-CN" dirty="0"/>
              <a:t>r2=r4</a:t>
            </a:r>
            <a:r>
              <a:rPr lang="zh-CN" altLang="en-US" dirty="0"/>
              <a:t>时，输出电压</a:t>
            </a:r>
            <a:r>
              <a:rPr lang="en-US" altLang="zh-CN" dirty="0" err="1"/>
              <a:t>uo</a:t>
            </a:r>
            <a:r>
              <a:rPr lang="zh-CN" altLang="en-US" dirty="0"/>
              <a:t>与两输入端电压的差值成比例，即</a:t>
            </a:r>
            <a:r>
              <a:rPr lang="en-US" altLang="zh-CN" dirty="0" err="1"/>
              <a:t>uo</a:t>
            </a:r>
            <a:r>
              <a:rPr lang="en-US" altLang="zh-CN" dirty="0"/>
              <a:t>=-R2/R1</a:t>
            </a:r>
            <a:r>
              <a:rPr lang="zh-CN" altLang="en-US" dirty="0"/>
              <a:t>（</a:t>
            </a:r>
            <a:r>
              <a:rPr lang="en-US" altLang="zh-CN" dirty="0"/>
              <a:t>ui1-ui2</a:t>
            </a:r>
            <a:r>
              <a:rPr lang="zh-CN" altLang="en-US" dirty="0"/>
              <a:t>），电压放大倍数为</a:t>
            </a:r>
            <a:r>
              <a:rPr lang="en-US" altLang="zh-CN" dirty="0"/>
              <a:t>1+R2/R1;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E8788-79C2-4D3C-8CAF-7263B28516F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6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第二种方法，叠加定理，</a:t>
            </a:r>
            <a:r>
              <a:rPr lang="en-US" altLang="zh-CN" dirty="0"/>
              <a:t>ui1</a:t>
            </a:r>
            <a:r>
              <a:rPr lang="zh-CN" altLang="en-US" dirty="0"/>
              <a:t>、</a:t>
            </a:r>
            <a:r>
              <a:rPr lang="en-US" altLang="zh-CN" dirty="0"/>
              <a:t>ui2</a:t>
            </a:r>
            <a:r>
              <a:rPr lang="zh-CN" altLang="en-US" dirty="0"/>
              <a:t>相互独立，</a:t>
            </a:r>
            <a:r>
              <a:rPr lang="en-US" altLang="zh-CN" dirty="0"/>
              <a:t>ui1</a:t>
            </a:r>
            <a:r>
              <a:rPr lang="zh-CN" altLang="en-US" dirty="0"/>
              <a:t>单独作用时，</a:t>
            </a:r>
            <a:r>
              <a:rPr lang="en-US" altLang="zh-CN" dirty="0"/>
              <a:t>ui2</a:t>
            </a:r>
            <a:r>
              <a:rPr lang="zh-CN" altLang="en-US" dirty="0"/>
              <a:t>接地，电路等效为同相放大电路，比例系数一部分为电阻</a:t>
            </a:r>
            <a:r>
              <a:rPr lang="en-US" altLang="zh-CN" dirty="0"/>
              <a:t>R</a:t>
            </a:r>
            <a:r>
              <a:rPr lang="zh-CN" altLang="en-US" dirty="0"/>
              <a:t>上的分压系数另一个为同相放大电路的电压放大倍数。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E8788-79C2-4D3C-8CAF-7263B28516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9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E8788-79C2-4D3C-8CAF-7263B28516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0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自学即可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E8788-79C2-4D3C-8CAF-7263B28516F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4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自学即可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E8788-79C2-4D3C-8CAF-7263B28516F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6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eneral 2560x1600 technology circuit boards PCB numbers electronics circuitry circuit microchip">
            <a:extLst>
              <a:ext uri="{FF2B5EF4-FFF2-40B4-BE49-F238E27FC236}">
                <a16:creationId xmlns:a16="http://schemas.microsoft.com/office/drawing/2014/main" id="{957BBFE5-710C-43DB-AD2E-78AD828924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6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A5BAF4C-F212-42C8-847E-1218E9913BC9}"/>
              </a:ext>
            </a:extLst>
          </p:cNvPr>
          <p:cNvSpPr/>
          <p:nvPr userDrawn="1"/>
        </p:nvSpPr>
        <p:spPr>
          <a:xfrm>
            <a:off x="3863336" y="0"/>
            <a:ext cx="2562864" cy="6858000"/>
          </a:xfrm>
          <a:prstGeom prst="rect">
            <a:avLst/>
          </a:prstGeom>
          <a:gradFill>
            <a:gsLst>
              <a:gs pos="50400">
                <a:srgbClr val="FBFDFE">
                  <a:alpha val="79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A25CD9-9FFE-4AC9-A41B-F70A5C1E32F5}"/>
              </a:ext>
            </a:extLst>
          </p:cNvPr>
          <p:cNvSpPr txBox="1"/>
          <p:nvPr userDrawn="1"/>
        </p:nvSpPr>
        <p:spPr>
          <a:xfrm>
            <a:off x="7030087" y="1215326"/>
            <a:ext cx="4673088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600" b="1" spc="300" dirty="0">
                <a:solidFill>
                  <a:srgbClr val="1D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测控电路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94AD94-5306-451C-A6CB-DFCAAB3FED67}"/>
              </a:ext>
            </a:extLst>
          </p:cNvPr>
          <p:cNvSpPr txBox="1"/>
          <p:nvPr userDrawn="1"/>
        </p:nvSpPr>
        <p:spPr>
          <a:xfrm>
            <a:off x="7553962" y="3258113"/>
            <a:ext cx="3822189" cy="79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1D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教材：测控电路第</a:t>
            </a:r>
            <a:r>
              <a:rPr lang="en-US" altLang="zh-CN" sz="2800" b="1" dirty="0">
                <a:solidFill>
                  <a:srgbClr val="1D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rgbClr val="1D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2800" b="1" dirty="0">
              <a:solidFill>
                <a:srgbClr val="1D1B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1D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主编：李醒飞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3376D7-5DDC-4D21-9DB1-329C5D76896A}"/>
              </a:ext>
            </a:extLst>
          </p:cNvPr>
          <p:cNvSpPr txBox="1"/>
          <p:nvPr userDrawn="1"/>
        </p:nvSpPr>
        <p:spPr>
          <a:xfrm>
            <a:off x="7553962" y="4705913"/>
            <a:ext cx="3822189" cy="79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1D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测控电路教材编写组</a:t>
            </a:r>
            <a:endParaRPr lang="en-US" altLang="zh-CN" sz="2800" b="1" dirty="0">
              <a:solidFill>
                <a:srgbClr val="1D1B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56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6EE0D8C9-960D-4409-BFBE-808C433F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060" y="1181845"/>
            <a:ext cx="7417778" cy="899392"/>
          </a:xfrm>
        </p:spPr>
        <p:txBody>
          <a:bodyPr>
            <a:normAutofit/>
          </a:bodyPr>
          <a:lstStyle>
            <a:lvl1pPr algn="l">
              <a:defRPr sz="32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4480BA9-F21B-40CB-8341-6CDC7D381A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23060" y="2531616"/>
            <a:ext cx="7417778" cy="316817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Picture 8" descr="General 2560x1600 technology circuit boards PCB numbers electronics circuitry circuit microchip">
            <a:extLst>
              <a:ext uri="{FF2B5EF4-FFF2-40B4-BE49-F238E27FC236}">
                <a16:creationId xmlns:a16="http://schemas.microsoft.com/office/drawing/2014/main" id="{C338CAB8-2A12-4F45-A73C-EB11C2A8EF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02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D5696AA-2029-4484-A928-3CF969EC65CC}"/>
              </a:ext>
            </a:extLst>
          </p:cNvPr>
          <p:cNvSpPr/>
          <p:nvPr userDrawn="1"/>
        </p:nvSpPr>
        <p:spPr>
          <a:xfrm>
            <a:off x="1729736" y="0"/>
            <a:ext cx="2562864" cy="6858000"/>
          </a:xfrm>
          <a:prstGeom prst="rect">
            <a:avLst/>
          </a:prstGeom>
          <a:gradFill>
            <a:gsLst>
              <a:gs pos="50400">
                <a:srgbClr val="FBFDFE">
                  <a:alpha val="79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D1AC74E3-E5BB-4FAA-B88E-CD7AEF5EA4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067628" y="-1377904"/>
            <a:ext cx="146355" cy="7073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881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3A61686A-6845-42DC-8792-20D6AF9F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20" y="569239"/>
            <a:ext cx="10515600" cy="590429"/>
          </a:xfrm>
          <a:gradFill>
            <a:gsLst>
              <a:gs pos="0">
                <a:schemeClr val="bg1"/>
              </a:gs>
              <a:gs pos="100000">
                <a:srgbClr val="E4E4E4"/>
              </a:gs>
            </a:gsLst>
            <a:lin ang="36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D01F6FC-6352-41CC-B6AE-60181CC75D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2920" y="1556620"/>
            <a:ext cx="10515600" cy="501173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b="1">
                <a:solidFill>
                  <a:srgbClr val="1D1B1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98369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AADB84A-1711-4C2F-AF1D-7FA615C4C9F4}"/>
              </a:ext>
            </a:extLst>
          </p:cNvPr>
          <p:cNvSpPr/>
          <p:nvPr userDrawn="1"/>
        </p:nvSpPr>
        <p:spPr>
          <a:xfrm>
            <a:off x="838200" y="1409700"/>
            <a:ext cx="10590320" cy="515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0A062DD4-81AD-4D6B-AE25-3033E7E0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784"/>
            <a:ext cx="10590320" cy="590429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3A9F6F40-427B-4A22-81C5-2056EE529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985670" y="-4156977"/>
            <a:ext cx="220661" cy="10665042"/>
          </a:xfrm>
          <a:prstGeom prst="rect">
            <a:avLst/>
          </a:prstGeom>
          <a:noFill/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DBDF287-8178-458D-BE4C-94B459E261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09700"/>
            <a:ext cx="10590320" cy="515865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b="1">
                <a:solidFill>
                  <a:srgbClr val="1D1B1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 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463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0DB4F00A-8350-4CBF-B6B6-BFD863A2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784"/>
            <a:ext cx="9963150" cy="59042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 lang="zh-CN" altLang="en-US" sz="32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E2B7DCA-C47F-4CA9-A0E4-73983B7383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46187"/>
            <a:ext cx="10515600" cy="501173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b="1">
                <a:solidFill>
                  <a:srgbClr val="1D1B1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 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2D141A-9DA3-455D-A9E1-FD77311B8F33}"/>
              </a:ext>
            </a:extLst>
          </p:cNvPr>
          <p:cNvSpPr/>
          <p:nvPr userDrawn="1"/>
        </p:nvSpPr>
        <p:spPr>
          <a:xfrm>
            <a:off x="287337" y="438152"/>
            <a:ext cx="552450" cy="6616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98000">
                <a:srgbClr val="1D1B1F"/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63192"/>
            <a:ext cx="10515600" cy="491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9645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3" r:id="rId3"/>
    <p:sldLayoutId id="2147483660" r:id="rId4"/>
    <p:sldLayoutId id="2147483662" r:id="rId5"/>
    <p:sldLayoutId id="2147483665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p"/>
        <a:defRPr sz="2400" kern="1200">
          <a:solidFill>
            <a:srgbClr val="002060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0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11" Type="http://schemas.openxmlformats.org/officeDocument/2006/relationships/image" Target="../media/image79.wmf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76.wmf"/><Relationship Id="rId9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8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4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32">
            <a:extLst>
              <a:ext uri="{FF2B5EF4-FFF2-40B4-BE49-F238E27FC236}">
                <a16:creationId xmlns:a16="http://schemas.microsoft.com/office/drawing/2014/main" id="{73A8EEA5-7074-4B8E-BE62-EAF650022AF9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859134" y="903049"/>
          <a:ext cx="5105784" cy="333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Visio" r:id="rId3" imgW="2227542" imgH="1454603" progId="Visio.Drawing.11">
                  <p:embed/>
                </p:oleObj>
              </mc:Choice>
              <mc:Fallback>
                <p:oleObj name="Visio" r:id="rId3" imgW="2227542" imgH="1454603" progId="Visio.Drawing.11">
                  <p:embed/>
                  <p:pic>
                    <p:nvPicPr>
                      <p:cNvPr id="6" name="Object 132">
                        <a:extLst>
                          <a:ext uri="{FF2B5EF4-FFF2-40B4-BE49-F238E27FC236}">
                            <a16:creationId xmlns:a16="http://schemas.microsoft.com/office/drawing/2014/main" id="{73A8EEA5-7074-4B8E-BE62-EAF650022AF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134" y="903049"/>
                        <a:ext cx="5105784" cy="3333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2">
            <a:extLst>
              <a:ext uri="{FF2B5EF4-FFF2-40B4-BE49-F238E27FC236}">
                <a16:creationId xmlns:a16="http://schemas.microsoft.com/office/drawing/2014/main" id="{D923EB7A-8299-4664-A67C-3D91EFDDB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反相加法电路</a:t>
            </a:r>
          </a:p>
        </p:txBody>
      </p:sp>
      <p:graphicFrame>
        <p:nvGraphicFramePr>
          <p:cNvPr id="42" name="Object 133">
            <a:extLst>
              <a:ext uri="{FF2B5EF4-FFF2-40B4-BE49-F238E27FC236}">
                <a16:creationId xmlns:a16="http://schemas.microsoft.com/office/drawing/2014/main" id="{EBD6E5BA-ABBB-42B7-B5D4-529463754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662" y="1705463"/>
          <a:ext cx="2117452" cy="20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5" imgW="952200" imgH="939600" progId="Equation.DSMT4">
                  <p:embed/>
                </p:oleObj>
              </mc:Choice>
              <mc:Fallback>
                <p:oleObj name="Equation" r:id="rId5" imgW="952200" imgH="939600" progId="Equation.DSMT4">
                  <p:embed/>
                  <p:pic>
                    <p:nvPicPr>
                      <p:cNvPr id="42" name="Object 133">
                        <a:extLst>
                          <a:ext uri="{FF2B5EF4-FFF2-40B4-BE49-F238E27FC236}">
                            <a16:creationId xmlns:a16="http://schemas.microsoft.com/office/drawing/2014/main" id="{EBD6E5BA-ABBB-42B7-B5D4-5294637545D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662" y="1705463"/>
                        <a:ext cx="2117452" cy="2090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34">
            <a:extLst>
              <a:ext uri="{FF2B5EF4-FFF2-40B4-BE49-F238E27FC236}">
                <a16:creationId xmlns:a16="http://schemas.microsoft.com/office/drawing/2014/main" id="{4E7D845F-B0D7-4CC3-A87C-DC82E4E25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662" y="3904252"/>
          <a:ext cx="3447083" cy="106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7" imgW="1307880" imgH="457200" progId="Equation.DSMT4">
                  <p:embed/>
                </p:oleObj>
              </mc:Choice>
              <mc:Fallback>
                <p:oleObj name="Equation" r:id="rId7" imgW="1307880" imgH="457200" progId="Equation.DSMT4">
                  <p:embed/>
                  <p:pic>
                    <p:nvPicPr>
                      <p:cNvPr id="46" name="Object 134">
                        <a:extLst>
                          <a:ext uri="{FF2B5EF4-FFF2-40B4-BE49-F238E27FC236}">
                            <a16:creationId xmlns:a16="http://schemas.microsoft.com/office/drawing/2014/main" id="{4E7D845F-B0D7-4CC3-A87C-DC82E4E25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662" y="3904252"/>
                        <a:ext cx="3447083" cy="106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F63DBA40-C8F2-476A-850E-B43969570F8B}"/>
              </a:ext>
            </a:extLst>
          </p:cNvPr>
          <p:cNvGrpSpPr/>
          <p:nvPr/>
        </p:nvGrpSpPr>
        <p:grpSpPr>
          <a:xfrm>
            <a:off x="7277100" y="2543966"/>
            <a:ext cx="334618" cy="464902"/>
            <a:chOff x="7277100" y="2500422"/>
            <a:chExt cx="334618" cy="46490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63F35BC-3FAB-4870-BD6E-ED901356A106}"/>
                </a:ext>
              </a:extLst>
            </p:cNvPr>
            <p:cNvCxnSpPr/>
            <p:nvPr/>
          </p:nvCxnSpPr>
          <p:spPr>
            <a:xfrm>
              <a:off x="7444409" y="2500422"/>
              <a:ext cx="0" cy="4558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EF789E3-BA29-4B41-94CF-F03356383FD0}"/>
                </a:ext>
              </a:extLst>
            </p:cNvPr>
            <p:cNvCxnSpPr>
              <a:cxnSpLocks/>
            </p:cNvCxnSpPr>
            <p:nvPr/>
          </p:nvCxnSpPr>
          <p:spPr>
            <a:xfrm>
              <a:off x="7277100" y="2965324"/>
              <a:ext cx="334618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CCB9D-286D-422E-997C-AD019E366B55}"/>
              </a:ext>
            </a:extLst>
          </p:cNvPr>
          <p:cNvSpPr txBox="1"/>
          <p:nvPr/>
        </p:nvSpPr>
        <p:spPr>
          <a:xfrm>
            <a:off x="1206792" y="5152537"/>
            <a:ext cx="442264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实现输入信号相加，且输入输出反相，系数单独可调，输入阻抗低</a:t>
            </a:r>
          </a:p>
        </p:txBody>
      </p:sp>
    </p:spTree>
    <p:extLst>
      <p:ext uri="{BB962C8B-B14F-4D97-AF65-F5344CB8AC3E}">
        <p14:creationId xmlns:p14="http://schemas.microsoft.com/office/powerpoint/2010/main" val="9762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8CE6F9E-67A6-4CEA-ADB4-124571AE0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4911725"/>
          <a:ext cx="386873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1777680" imgH="457200" progId="Equation.DSMT4">
                  <p:embed/>
                </p:oleObj>
              </mc:Choice>
              <mc:Fallback>
                <p:oleObj name="Equation" r:id="rId3" imgW="1777680" imgH="457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8CE6F9E-67A6-4CEA-ADB4-124571AE0C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911725"/>
                        <a:ext cx="3868737" cy="99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0270CF37-FBDF-49AC-A9CB-D8FD195D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135">
            <a:extLst>
              <a:ext uri="{FF2B5EF4-FFF2-40B4-BE49-F238E27FC236}">
                <a16:creationId xmlns:a16="http://schemas.microsoft.com/office/drawing/2014/main" id="{055DFA76-04E9-4FA5-A302-C3FE2683B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7690" y="5186808"/>
          <a:ext cx="25130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10" name="Object 135">
                        <a:extLst>
                          <a:ext uri="{FF2B5EF4-FFF2-40B4-BE49-F238E27FC236}">
                            <a16:creationId xmlns:a16="http://schemas.microsoft.com/office/drawing/2014/main" id="{055DFA76-04E9-4FA5-A302-C3FE2683B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690" y="5186808"/>
                        <a:ext cx="25130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5884E5E-4246-48A2-B380-44C6DDAA2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69812"/>
              </p:ext>
            </p:extLst>
          </p:nvPr>
        </p:nvGraphicFramePr>
        <p:xfrm>
          <a:off x="6024900" y="1611313"/>
          <a:ext cx="4829410" cy="326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7" imgW="2227542" imgH="1454603" progId="Visio.Drawing.11">
                  <p:embed/>
                </p:oleObj>
              </mc:Choice>
              <mc:Fallback>
                <p:oleObj name="Visio" r:id="rId7" imgW="2227542" imgH="1454603" progId="Visio.Drawing.11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5884E5E-4246-48A2-B380-44C6DDAA2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24900" y="1611313"/>
                        <a:ext cx="4829410" cy="326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id="{B377EEE4-151A-408B-9A29-104EFBB54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反相加法电路</a:t>
            </a:r>
          </a:p>
        </p:txBody>
      </p:sp>
      <p:graphicFrame>
        <p:nvGraphicFramePr>
          <p:cNvPr id="2" name="Object 133">
            <a:extLst>
              <a:ext uri="{FF2B5EF4-FFF2-40B4-BE49-F238E27FC236}">
                <a16:creationId xmlns:a16="http://schemas.microsoft.com/office/drawing/2014/main" id="{F0F5CA85-9E57-4129-A17D-B9DC2144F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7690" y="1611313"/>
          <a:ext cx="1774825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9" imgW="952200" imgH="1650960" progId="Equation.DSMT4">
                  <p:embed/>
                </p:oleObj>
              </mc:Choice>
              <mc:Fallback>
                <p:oleObj name="Equation" r:id="rId9" imgW="952200" imgH="1650960" progId="Equation.DSMT4">
                  <p:embed/>
                  <p:pic>
                    <p:nvPicPr>
                      <p:cNvPr id="2" name="Object 133">
                        <a:extLst>
                          <a:ext uri="{FF2B5EF4-FFF2-40B4-BE49-F238E27FC236}">
                            <a16:creationId xmlns:a16="http://schemas.microsoft.com/office/drawing/2014/main" id="{F0F5CA85-9E57-4129-A17D-B9DC2144FF4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690" y="1611313"/>
                        <a:ext cx="1774825" cy="307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0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3">
            <a:extLst>
              <a:ext uri="{FF2B5EF4-FFF2-40B4-BE49-F238E27FC236}">
                <a16:creationId xmlns:a16="http://schemas.microsoft.com/office/drawing/2014/main" id="{7EEB4BBB-1CAB-4ECA-8CF6-620041C5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减法运算电路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124C29-CFEC-4217-8586-71132856F4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差分放大电路实现减法运算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Group 158">
            <a:extLst>
              <a:ext uri="{FF2B5EF4-FFF2-40B4-BE49-F238E27FC236}">
                <a16:creationId xmlns:a16="http://schemas.microsoft.com/office/drawing/2014/main" id="{E49422D8-B0EA-4E32-9BA4-AD502C2F5920}"/>
              </a:ext>
            </a:extLst>
          </p:cNvPr>
          <p:cNvGrpSpPr>
            <a:grpSpLocks/>
          </p:cNvGrpSpPr>
          <p:nvPr/>
        </p:nvGrpSpPr>
        <p:grpSpPr bwMode="auto">
          <a:xfrm>
            <a:off x="6968235" y="1755766"/>
            <a:ext cx="4000500" cy="3003550"/>
            <a:chOff x="406" y="1590"/>
            <a:chExt cx="2520" cy="1892"/>
          </a:xfrm>
        </p:grpSpPr>
        <p:sp>
          <p:nvSpPr>
            <p:cNvPr id="90" name="Text Box 132">
              <a:extLst>
                <a:ext uri="{FF2B5EF4-FFF2-40B4-BE49-F238E27FC236}">
                  <a16:creationId xmlns:a16="http://schemas.microsoft.com/office/drawing/2014/main" id="{56F19490-642F-4DC0-8C72-5E8CB11CAD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10" y="2418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1" name="Group 107">
              <a:extLst>
                <a:ext uri="{FF2B5EF4-FFF2-40B4-BE49-F238E27FC236}">
                  <a16:creationId xmlns:a16="http://schemas.microsoft.com/office/drawing/2014/main" id="{A3B0158C-58CC-47B5-A3A8-055486CF320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06" y="2130"/>
              <a:ext cx="548" cy="729"/>
              <a:chOff x="3136" y="3221"/>
              <a:chExt cx="685" cy="910"/>
            </a:xfrm>
          </p:grpSpPr>
          <p:sp>
            <p:nvSpPr>
              <p:cNvPr id="117" name="Text Box 108">
                <a:extLst>
                  <a:ext uri="{FF2B5EF4-FFF2-40B4-BE49-F238E27FC236}">
                    <a16:creationId xmlns:a16="http://schemas.microsoft.com/office/drawing/2014/main" id="{31D6771D-04FE-4E41-BCBA-35351BEF55A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52" y="3594"/>
                <a:ext cx="169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v"/>
                  <a:defRPr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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457200" fontAlgn="auto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Tx/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118" name="Group 109">
                <a:extLst>
                  <a:ext uri="{FF2B5EF4-FFF2-40B4-BE49-F238E27FC236}">
                    <a16:creationId xmlns:a16="http://schemas.microsoft.com/office/drawing/2014/main" id="{839F6575-D0D7-490A-B4FA-5D9B13CADB6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136" y="3221"/>
                <a:ext cx="666" cy="910"/>
                <a:chOff x="3136" y="3221"/>
                <a:chExt cx="666" cy="910"/>
              </a:xfrm>
            </p:grpSpPr>
            <p:sp>
              <p:nvSpPr>
                <p:cNvPr id="119" name="AutoShape 110">
                  <a:extLst>
                    <a:ext uri="{FF2B5EF4-FFF2-40B4-BE49-F238E27FC236}">
                      <a16:creationId xmlns:a16="http://schemas.microsoft.com/office/drawing/2014/main" id="{BE9EDAF5-84A4-4D7F-ABE6-EA81B42DE24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306" y="3292"/>
                  <a:ext cx="182" cy="1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Line 111">
                  <a:extLst>
                    <a:ext uri="{FF2B5EF4-FFF2-40B4-BE49-F238E27FC236}">
                      <a16:creationId xmlns:a16="http://schemas.microsoft.com/office/drawing/2014/main" id="{A0BDFCE7-CF5E-43D1-B0F6-437C0348BDB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36" y="3221"/>
                  <a:ext cx="66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 Narrow"/>
                    <a:ea typeface="楷体_GB2312"/>
                  </a:endParaRPr>
                </a:p>
              </p:txBody>
            </p:sp>
            <p:sp>
              <p:nvSpPr>
                <p:cNvPr id="121" name="Line 112">
                  <a:extLst>
                    <a:ext uri="{FF2B5EF4-FFF2-40B4-BE49-F238E27FC236}">
                      <a16:creationId xmlns:a16="http://schemas.microsoft.com/office/drawing/2014/main" id="{CB4F515C-A837-43E7-88FC-223E1BC2AF1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3348" y="3677"/>
                  <a:ext cx="9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 Narrow"/>
                    <a:ea typeface="楷体_GB2312"/>
                  </a:endParaRPr>
                </a:p>
              </p:txBody>
            </p:sp>
            <p:sp>
              <p:nvSpPr>
                <p:cNvPr id="122" name="Line 113">
                  <a:extLst>
                    <a:ext uri="{FF2B5EF4-FFF2-40B4-BE49-F238E27FC236}">
                      <a16:creationId xmlns:a16="http://schemas.microsoft.com/office/drawing/2014/main" id="{AD578310-CBEC-4042-9664-EB03B743443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36" y="4131"/>
                  <a:ext cx="66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 Narrow"/>
                    <a:ea typeface="楷体_GB2312"/>
                  </a:endParaRPr>
                </a:p>
              </p:txBody>
            </p:sp>
            <p:sp>
              <p:nvSpPr>
                <p:cNvPr id="123" name="Line 114">
                  <a:extLst>
                    <a:ext uri="{FF2B5EF4-FFF2-40B4-BE49-F238E27FC236}">
                      <a16:creationId xmlns:a16="http://schemas.microsoft.com/office/drawing/2014/main" id="{B8564276-D0DD-4ED1-BD44-E5B84F55CF4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2682" y="3677"/>
                  <a:ext cx="9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 Narrow"/>
                    <a:ea typeface="楷体_GB2312"/>
                  </a:endParaRPr>
                </a:p>
              </p:txBody>
            </p:sp>
            <p:sp>
              <p:nvSpPr>
                <p:cNvPr id="124" name="Text Box 115">
                  <a:extLst>
                    <a:ext uri="{FF2B5EF4-FFF2-40B4-BE49-F238E27FC236}">
                      <a16:creationId xmlns:a16="http://schemas.microsoft.com/office/drawing/2014/main" id="{AE378E07-17A4-42F5-832D-8588AF1B5D0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530" y="3234"/>
                  <a:ext cx="200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∞</a:t>
                  </a:r>
                  <a:endPara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" name="Text Box 116">
                  <a:extLst>
                    <a:ext uri="{FF2B5EF4-FFF2-40B4-BE49-F238E27FC236}">
                      <a16:creationId xmlns:a16="http://schemas.microsoft.com/office/drawing/2014/main" id="{6871A1BC-A59C-4AE0-A16E-5DA7EAE0B30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78" y="3417"/>
                  <a:ext cx="187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</a:t>
                  </a:r>
                  <a:endPara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6" name="Text Box 117">
                  <a:extLst>
                    <a:ext uri="{FF2B5EF4-FFF2-40B4-BE49-F238E27FC236}">
                      <a16:creationId xmlns:a16="http://schemas.microsoft.com/office/drawing/2014/main" id="{82781A79-19BE-4F15-99FB-BBB4D0CA90B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82" y="3782"/>
                  <a:ext cx="183" cy="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+</a:t>
                  </a:r>
                  <a:endPara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7" name="Text Box 118">
                  <a:extLst>
                    <a:ext uri="{FF2B5EF4-FFF2-40B4-BE49-F238E27FC236}">
                      <a16:creationId xmlns:a16="http://schemas.microsoft.com/office/drawing/2014/main" id="{F0E1A362-0854-4B73-8CD1-2B368D3F34F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451" y="3765"/>
                  <a:ext cx="288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N</a:t>
                  </a:r>
                </a:p>
              </p:txBody>
            </p:sp>
          </p:grpSp>
        </p:grpSp>
        <p:sp>
          <p:nvSpPr>
            <p:cNvPr id="92" name="Rectangle 119">
              <a:extLst>
                <a:ext uri="{FF2B5EF4-FFF2-40B4-BE49-F238E27FC236}">
                  <a16:creationId xmlns:a16="http://schemas.microsoft.com/office/drawing/2014/main" id="{F6813F7F-718B-48AB-9FD3-68296B208B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1269" y="3067"/>
              <a:ext cx="288" cy="9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" name="Rectangle 120">
              <a:extLst>
                <a:ext uri="{FF2B5EF4-FFF2-40B4-BE49-F238E27FC236}">
                  <a16:creationId xmlns:a16="http://schemas.microsoft.com/office/drawing/2014/main" id="{B9FF968A-D916-4768-9B7F-AC5B963D44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14" y="1812"/>
              <a:ext cx="288" cy="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4" name="Oval 121">
              <a:extLst>
                <a:ext uri="{FF2B5EF4-FFF2-40B4-BE49-F238E27FC236}">
                  <a16:creationId xmlns:a16="http://schemas.microsoft.com/office/drawing/2014/main" id="{C0FC246F-B423-43DF-93A5-B4B57573EC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89" y="2510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5" name="Line 122">
              <a:extLst>
                <a:ext uri="{FF2B5EF4-FFF2-40B4-BE49-F238E27FC236}">
                  <a16:creationId xmlns:a16="http://schemas.microsoft.com/office/drawing/2014/main" id="{1C2D0ADA-59BB-4D5A-965D-24C0AB847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2390"/>
              <a:ext cx="3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96" name="Line 123">
              <a:extLst>
                <a:ext uri="{FF2B5EF4-FFF2-40B4-BE49-F238E27FC236}">
                  <a16:creationId xmlns:a16="http://schemas.microsoft.com/office/drawing/2014/main" id="{7EDC99EF-9A15-4E5F-A237-A113DC34B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1861"/>
              <a:ext cx="0" cy="5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97" name="Line 124">
              <a:extLst>
                <a:ext uri="{FF2B5EF4-FFF2-40B4-BE49-F238E27FC236}">
                  <a16:creationId xmlns:a16="http://schemas.microsoft.com/office/drawing/2014/main" id="{A01D327B-34D2-40D4-8381-824277DD2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1861"/>
              <a:ext cx="3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98" name="Line 125">
              <a:extLst>
                <a:ext uri="{FF2B5EF4-FFF2-40B4-BE49-F238E27FC236}">
                  <a16:creationId xmlns:a16="http://schemas.microsoft.com/office/drawing/2014/main" id="{9E280791-ED12-4605-B962-21476C6349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38" y="2542"/>
              <a:ext cx="4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99" name="Line 126">
              <a:extLst>
                <a:ext uri="{FF2B5EF4-FFF2-40B4-BE49-F238E27FC236}">
                  <a16:creationId xmlns:a16="http://schemas.microsoft.com/office/drawing/2014/main" id="{8E86B099-E42A-4176-835F-CACED677C1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04" y="1861"/>
              <a:ext cx="3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00" name="Line 127">
              <a:extLst>
                <a:ext uri="{FF2B5EF4-FFF2-40B4-BE49-F238E27FC236}">
                  <a16:creationId xmlns:a16="http://schemas.microsoft.com/office/drawing/2014/main" id="{7A411226-8F9C-44C8-A50E-8DD656C91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6" y="1861"/>
              <a:ext cx="0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01" name="Line 129">
              <a:extLst>
                <a:ext uri="{FF2B5EF4-FFF2-40B4-BE49-F238E27FC236}">
                  <a16:creationId xmlns:a16="http://schemas.microsoft.com/office/drawing/2014/main" id="{D7E55987-16FD-457B-9183-2397CC0B07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14" y="2690"/>
              <a:ext cx="0" cy="2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02" name="Line 130">
              <a:extLst>
                <a:ext uri="{FF2B5EF4-FFF2-40B4-BE49-F238E27FC236}">
                  <a16:creationId xmlns:a16="http://schemas.microsoft.com/office/drawing/2014/main" id="{7B6457EC-E2B9-4345-B87B-10E04D8B50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14" y="3258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03" name="Line 131">
              <a:extLst>
                <a:ext uri="{FF2B5EF4-FFF2-40B4-BE49-F238E27FC236}">
                  <a16:creationId xmlns:a16="http://schemas.microsoft.com/office/drawing/2014/main" id="{FCCD2874-EDEE-46D6-8C8C-BF6ED7F075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6" y="3482"/>
              <a:ext cx="18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04" name="Text Box 133">
              <a:extLst>
                <a:ext uri="{FF2B5EF4-FFF2-40B4-BE49-F238E27FC236}">
                  <a16:creationId xmlns:a16="http://schemas.microsoft.com/office/drawing/2014/main" id="{1544E3F2-3AE2-4BF8-9227-C16CCCA0B7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6" y="222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i1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" name="Rectangle 134">
              <a:extLst>
                <a:ext uri="{FF2B5EF4-FFF2-40B4-BE49-F238E27FC236}">
                  <a16:creationId xmlns:a16="http://schemas.microsoft.com/office/drawing/2014/main" id="{8B29CDF6-6E1C-4E82-9630-11ED938B52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341"/>
              <a:ext cx="288" cy="9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" name="Line 135">
              <a:extLst>
                <a:ext uri="{FF2B5EF4-FFF2-40B4-BE49-F238E27FC236}">
                  <a16:creationId xmlns:a16="http://schemas.microsoft.com/office/drawing/2014/main" id="{2A8C7B88-55C4-4F79-9BE5-E710752067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68" y="239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07" name="Oval 136">
              <a:extLst>
                <a:ext uri="{FF2B5EF4-FFF2-40B4-BE49-F238E27FC236}">
                  <a16:creationId xmlns:a16="http://schemas.microsoft.com/office/drawing/2014/main" id="{11124B0A-2F26-4499-81DC-3A9B42D80E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6" y="2354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Text Box 137">
              <a:extLst>
                <a:ext uri="{FF2B5EF4-FFF2-40B4-BE49-F238E27FC236}">
                  <a16:creationId xmlns:a16="http://schemas.microsoft.com/office/drawing/2014/main" id="{B7102C9D-2596-4B48-A5C4-B50DDB9621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35" y="2122"/>
              <a:ext cx="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9" name="Text Box 138">
              <a:extLst>
                <a:ext uri="{FF2B5EF4-FFF2-40B4-BE49-F238E27FC236}">
                  <a16:creationId xmlns:a16="http://schemas.microsoft.com/office/drawing/2014/main" id="{8D2AA811-6B12-45AB-8526-66116B6F5F6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98" y="1590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" name="Text Box 139">
              <a:extLst>
                <a:ext uri="{FF2B5EF4-FFF2-40B4-BE49-F238E27FC236}">
                  <a16:creationId xmlns:a16="http://schemas.microsoft.com/office/drawing/2014/main" id="{622AACA5-0866-42C7-9A03-607722CC3C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86" y="3007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Text Box 140">
              <a:extLst>
                <a:ext uri="{FF2B5EF4-FFF2-40B4-BE49-F238E27FC236}">
                  <a16:creationId xmlns:a16="http://schemas.microsoft.com/office/drawing/2014/main" id="{5032F276-D8E0-419F-8C11-D27A7D59454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6" y="2526"/>
              <a:ext cx="2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i2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" name="Rectangle 141">
              <a:extLst>
                <a:ext uri="{FF2B5EF4-FFF2-40B4-BE49-F238E27FC236}">
                  <a16:creationId xmlns:a16="http://schemas.microsoft.com/office/drawing/2014/main" id="{A4EDDA10-1C54-41FD-9856-FCBAC48824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641"/>
              <a:ext cx="288" cy="9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" name="Line 142">
              <a:extLst>
                <a:ext uri="{FF2B5EF4-FFF2-40B4-BE49-F238E27FC236}">
                  <a16:creationId xmlns:a16="http://schemas.microsoft.com/office/drawing/2014/main" id="{AE615F6C-85DD-4DD5-A8DF-7FA6F82CBB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68" y="269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14" name="Oval 143">
              <a:extLst>
                <a:ext uri="{FF2B5EF4-FFF2-40B4-BE49-F238E27FC236}">
                  <a16:creationId xmlns:a16="http://schemas.microsoft.com/office/drawing/2014/main" id="{142F0D58-0BFA-4612-B965-AA1F925F51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6" y="2654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5" name="Text Box 144">
              <a:extLst>
                <a:ext uri="{FF2B5EF4-FFF2-40B4-BE49-F238E27FC236}">
                  <a16:creationId xmlns:a16="http://schemas.microsoft.com/office/drawing/2014/main" id="{F33937AE-FCDF-4D59-ABCA-DEA8ADB2053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67" y="2742"/>
              <a:ext cx="2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" name="Line 145">
              <a:extLst>
                <a:ext uri="{FF2B5EF4-FFF2-40B4-BE49-F238E27FC236}">
                  <a16:creationId xmlns:a16="http://schemas.microsoft.com/office/drawing/2014/main" id="{57DB3495-9DD6-4355-9170-625DC522E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692"/>
              <a:ext cx="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</p:grpSp>
      <p:graphicFrame>
        <p:nvGraphicFramePr>
          <p:cNvPr id="128" name="Object 8">
            <a:extLst>
              <a:ext uri="{FF2B5EF4-FFF2-40B4-BE49-F238E27FC236}">
                <a16:creationId xmlns:a16="http://schemas.microsoft.com/office/drawing/2014/main" id="{F5DBC726-BF54-40DE-AAF3-F470800E3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2088" y="2333625"/>
          <a:ext cx="26844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3" imgW="1155600" imgH="190440" progId="Equation.DSMT4">
                  <p:embed/>
                </p:oleObj>
              </mc:Choice>
              <mc:Fallback>
                <p:oleObj name="Equation" r:id="rId3" imgW="1155600" imgH="190440" progId="Equation.DSMT4">
                  <p:embed/>
                  <p:pic>
                    <p:nvPicPr>
                      <p:cNvPr id="128" name="Object 8">
                        <a:extLst>
                          <a:ext uri="{FF2B5EF4-FFF2-40B4-BE49-F238E27FC236}">
                            <a16:creationId xmlns:a16="http://schemas.microsoft.com/office/drawing/2014/main" id="{F5DBC726-BF54-40DE-AAF3-F470800E3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333625"/>
                        <a:ext cx="268446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6">
            <a:extLst>
              <a:ext uri="{FF2B5EF4-FFF2-40B4-BE49-F238E27FC236}">
                <a16:creationId xmlns:a16="http://schemas.microsoft.com/office/drawing/2014/main" id="{80A2CAAF-3CF1-4450-9693-BE2034915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3178175"/>
          <a:ext cx="1133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5" imgW="495000" imgH="380880" progId="Equation.DSMT4">
                  <p:embed/>
                </p:oleObj>
              </mc:Choice>
              <mc:Fallback>
                <p:oleObj name="Equation" r:id="rId5" imgW="495000" imgH="380880" progId="Equation.DSMT4">
                  <p:embed/>
                  <p:pic>
                    <p:nvPicPr>
                      <p:cNvPr id="129" name="Object 6">
                        <a:extLst>
                          <a:ext uri="{FF2B5EF4-FFF2-40B4-BE49-F238E27FC236}">
                            <a16:creationId xmlns:a16="http://schemas.microsoft.com/office/drawing/2014/main" id="{80A2CAAF-3CF1-4450-9693-BE2034915D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178175"/>
                        <a:ext cx="1133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056">
            <a:extLst>
              <a:ext uri="{FF2B5EF4-FFF2-40B4-BE49-F238E27FC236}">
                <a16:creationId xmlns:a16="http://schemas.microsoft.com/office/drawing/2014/main" id="{99541100-8FA5-407E-99A8-408376762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419600"/>
          <a:ext cx="23796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7" imgW="1079280" imgH="431640" progId="Equation.DSMT4">
                  <p:embed/>
                </p:oleObj>
              </mc:Choice>
              <mc:Fallback>
                <p:oleObj name="Equation" r:id="rId7" imgW="1079280" imgH="431640" progId="Equation.DSMT4">
                  <p:embed/>
                  <p:pic>
                    <p:nvPicPr>
                      <p:cNvPr id="130" name="Object 1056">
                        <a:extLst>
                          <a:ext uri="{FF2B5EF4-FFF2-40B4-BE49-F238E27FC236}">
                            <a16:creationId xmlns:a16="http://schemas.microsoft.com/office/drawing/2014/main" id="{99541100-8FA5-407E-99A8-408376762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419600"/>
                        <a:ext cx="2379662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53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3">
            <a:extLst>
              <a:ext uri="{FF2B5EF4-FFF2-40B4-BE49-F238E27FC236}">
                <a16:creationId xmlns:a16="http://schemas.microsoft.com/office/drawing/2014/main" id="{7EEB4BBB-1CAB-4ECA-8CF6-620041C5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减法运算电路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124C29-CFEC-4217-8586-71132856F4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利用加法运算电路实现减法运算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8D7B56-B2EE-4EFA-8078-191F0EBD153A}"/>
              </a:ext>
            </a:extLst>
          </p:cNvPr>
          <p:cNvGrpSpPr>
            <a:grpSpLocks/>
          </p:cNvGrpSpPr>
          <p:nvPr/>
        </p:nvGrpSpPr>
        <p:grpSpPr bwMode="auto">
          <a:xfrm>
            <a:off x="2762927" y="2421731"/>
            <a:ext cx="6405563" cy="2014537"/>
            <a:chOff x="844" y="1299"/>
            <a:chExt cx="4035" cy="12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9C33B4-93B9-4A09-8366-84C427B5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693"/>
              <a:ext cx="340" cy="126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9184CE-B02B-4B2E-85C3-F5453FE0E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689"/>
              <a:ext cx="340" cy="125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65E726A-B7FC-40B0-8D51-CF3F616CB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60"/>
              <a:ext cx="584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6754F2-A616-4EC2-8FAD-030379612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371"/>
              <a:ext cx="343" cy="122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10A9D4A-07E0-4DDC-867F-C30005CD0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433"/>
              <a:ext cx="1668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C5CA934-1F37-4A6E-8008-3BE1F41C3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1433"/>
              <a:ext cx="595" cy="697"/>
            </a:xfrm>
            <a:custGeom>
              <a:avLst/>
              <a:gdLst>
                <a:gd name="T0" fmla="*/ 0 w 1285"/>
                <a:gd name="T1" fmla="*/ 0 h 1387"/>
                <a:gd name="T2" fmla="*/ 87 w 1285"/>
                <a:gd name="T3" fmla="*/ 0 h 1387"/>
                <a:gd name="T4" fmla="*/ 87 w 1285"/>
                <a:gd name="T5" fmla="*/ 350 h 1387"/>
                <a:gd name="T6" fmla="*/ 276 w 1285"/>
                <a:gd name="T7" fmla="*/ 350 h 13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5"/>
                <a:gd name="T13" fmla="*/ 0 h 1387"/>
                <a:gd name="T14" fmla="*/ 1285 w 1285"/>
                <a:gd name="T15" fmla="*/ 1387 h 13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5" h="1387">
                  <a:moveTo>
                    <a:pt x="0" y="0"/>
                  </a:moveTo>
                  <a:lnTo>
                    <a:pt x="403" y="0"/>
                  </a:lnTo>
                  <a:lnTo>
                    <a:pt x="403" y="1387"/>
                  </a:lnTo>
                  <a:lnTo>
                    <a:pt x="1285" y="1387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2E91EF-3D3E-49CA-8C98-BFD87C703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1698"/>
              <a:ext cx="340" cy="125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E9E963C-7F6C-43F1-AFEF-18FB2616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1765"/>
              <a:ext cx="248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C104273-01E4-40DD-9885-4346FAEE6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765"/>
              <a:ext cx="0" cy="38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2EDFBC-DE11-4D1C-99CA-4C83190B5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2082"/>
              <a:ext cx="340" cy="125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E60299F6-7966-4BD7-ABC9-30A802D38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2144"/>
              <a:ext cx="198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F42C1AC7-FDF3-4F64-B1D6-4E5476408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" y="2144"/>
              <a:ext cx="387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84257BF-EDF3-47FF-8353-C3B6803BA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1739"/>
              <a:ext cx="26" cy="29"/>
            </a:xfrm>
            <a:custGeom>
              <a:avLst/>
              <a:gdLst>
                <a:gd name="T0" fmla="*/ 6 w 58"/>
                <a:gd name="T1" fmla="*/ 0 h 57"/>
                <a:gd name="T2" fmla="*/ 7 w 58"/>
                <a:gd name="T3" fmla="*/ 0 h 57"/>
                <a:gd name="T4" fmla="*/ 9 w 58"/>
                <a:gd name="T5" fmla="*/ 1 h 57"/>
                <a:gd name="T6" fmla="*/ 10 w 58"/>
                <a:gd name="T7" fmla="*/ 1 h 57"/>
                <a:gd name="T8" fmla="*/ 10 w 58"/>
                <a:gd name="T9" fmla="*/ 3 h 57"/>
                <a:gd name="T10" fmla="*/ 11 w 58"/>
                <a:gd name="T11" fmla="*/ 4 h 57"/>
                <a:gd name="T12" fmla="*/ 12 w 58"/>
                <a:gd name="T13" fmla="*/ 5 h 57"/>
                <a:gd name="T14" fmla="*/ 12 w 58"/>
                <a:gd name="T15" fmla="*/ 6 h 57"/>
                <a:gd name="T16" fmla="*/ 12 w 58"/>
                <a:gd name="T17" fmla="*/ 7 h 57"/>
                <a:gd name="T18" fmla="*/ 12 w 58"/>
                <a:gd name="T19" fmla="*/ 9 h 57"/>
                <a:gd name="T20" fmla="*/ 12 w 58"/>
                <a:gd name="T21" fmla="*/ 11 h 57"/>
                <a:gd name="T22" fmla="*/ 11 w 58"/>
                <a:gd name="T23" fmla="*/ 12 h 57"/>
                <a:gd name="T24" fmla="*/ 10 w 58"/>
                <a:gd name="T25" fmla="*/ 13 h 57"/>
                <a:gd name="T26" fmla="*/ 10 w 58"/>
                <a:gd name="T27" fmla="*/ 13 h 57"/>
                <a:gd name="T28" fmla="*/ 9 w 58"/>
                <a:gd name="T29" fmla="*/ 15 h 57"/>
                <a:gd name="T30" fmla="*/ 7 w 58"/>
                <a:gd name="T31" fmla="*/ 15 h 57"/>
                <a:gd name="T32" fmla="*/ 6 w 58"/>
                <a:gd name="T33" fmla="*/ 15 h 57"/>
                <a:gd name="T34" fmla="*/ 5 w 58"/>
                <a:gd name="T35" fmla="*/ 15 h 57"/>
                <a:gd name="T36" fmla="*/ 4 w 58"/>
                <a:gd name="T37" fmla="*/ 15 h 57"/>
                <a:gd name="T38" fmla="*/ 3 w 58"/>
                <a:gd name="T39" fmla="*/ 13 h 57"/>
                <a:gd name="T40" fmla="*/ 2 w 58"/>
                <a:gd name="T41" fmla="*/ 13 h 57"/>
                <a:gd name="T42" fmla="*/ 1 w 58"/>
                <a:gd name="T43" fmla="*/ 12 h 57"/>
                <a:gd name="T44" fmla="*/ 1 w 58"/>
                <a:gd name="T45" fmla="*/ 11 h 57"/>
                <a:gd name="T46" fmla="*/ 0 w 58"/>
                <a:gd name="T47" fmla="*/ 9 h 57"/>
                <a:gd name="T48" fmla="*/ 0 w 58"/>
                <a:gd name="T49" fmla="*/ 7 h 57"/>
                <a:gd name="T50" fmla="*/ 0 w 58"/>
                <a:gd name="T51" fmla="*/ 6 h 57"/>
                <a:gd name="T52" fmla="*/ 1 w 58"/>
                <a:gd name="T53" fmla="*/ 5 h 57"/>
                <a:gd name="T54" fmla="*/ 1 w 58"/>
                <a:gd name="T55" fmla="*/ 4 h 57"/>
                <a:gd name="T56" fmla="*/ 2 w 58"/>
                <a:gd name="T57" fmla="*/ 3 h 57"/>
                <a:gd name="T58" fmla="*/ 3 w 58"/>
                <a:gd name="T59" fmla="*/ 1 h 57"/>
                <a:gd name="T60" fmla="*/ 4 w 58"/>
                <a:gd name="T61" fmla="*/ 1 h 57"/>
                <a:gd name="T62" fmla="*/ 5 w 58"/>
                <a:gd name="T63" fmla="*/ 0 h 57"/>
                <a:gd name="T64" fmla="*/ 6 w 58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8"/>
                <a:gd name="T100" fmla="*/ 0 h 57"/>
                <a:gd name="T101" fmla="*/ 58 w 58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8" h="57">
                  <a:moveTo>
                    <a:pt x="29" y="0"/>
                  </a:moveTo>
                  <a:lnTo>
                    <a:pt x="34" y="0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48" y="9"/>
                  </a:lnTo>
                  <a:lnTo>
                    <a:pt x="53" y="14"/>
                  </a:lnTo>
                  <a:lnTo>
                    <a:pt x="58" y="19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33"/>
                  </a:lnTo>
                  <a:lnTo>
                    <a:pt x="58" y="43"/>
                  </a:lnTo>
                  <a:lnTo>
                    <a:pt x="53" y="48"/>
                  </a:lnTo>
                  <a:lnTo>
                    <a:pt x="48" y="52"/>
                  </a:lnTo>
                  <a:lnTo>
                    <a:pt x="44" y="57"/>
                  </a:lnTo>
                  <a:lnTo>
                    <a:pt x="34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5" y="48"/>
                  </a:lnTo>
                  <a:lnTo>
                    <a:pt x="5" y="4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5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435E26-A67E-4811-98A5-70006A12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1739"/>
              <a:ext cx="26" cy="29"/>
            </a:xfrm>
            <a:custGeom>
              <a:avLst/>
              <a:gdLst>
                <a:gd name="T0" fmla="*/ 6 w 58"/>
                <a:gd name="T1" fmla="*/ 0 h 57"/>
                <a:gd name="T2" fmla="*/ 7 w 58"/>
                <a:gd name="T3" fmla="*/ 0 h 57"/>
                <a:gd name="T4" fmla="*/ 9 w 58"/>
                <a:gd name="T5" fmla="*/ 1 h 57"/>
                <a:gd name="T6" fmla="*/ 10 w 58"/>
                <a:gd name="T7" fmla="*/ 1 h 57"/>
                <a:gd name="T8" fmla="*/ 10 w 58"/>
                <a:gd name="T9" fmla="*/ 3 h 57"/>
                <a:gd name="T10" fmla="*/ 11 w 58"/>
                <a:gd name="T11" fmla="*/ 4 h 57"/>
                <a:gd name="T12" fmla="*/ 12 w 58"/>
                <a:gd name="T13" fmla="*/ 5 h 57"/>
                <a:gd name="T14" fmla="*/ 12 w 58"/>
                <a:gd name="T15" fmla="*/ 6 h 57"/>
                <a:gd name="T16" fmla="*/ 12 w 58"/>
                <a:gd name="T17" fmla="*/ 7 h 57"/>
                <a:gd name="T18" fmla="*/ 12 w 58"/>
                <a:gd name="T19" fmla="*/ 9 h 57"/>
                <a:gd name="T20" fmla="*/ 12 w 58"/>
                <a:gd name="T21" fmla="*/ 11 h 57"/>
                <a:gd name="T22" fmla="*/ 11 w 58"/>
                <a:gd name="T23" fmla="*/ 12 h 57"/>
                <a:gd name="T24" fmla="*/ 10 w 58"/>
                <a:gd name="T25" fmla="*/ 13 h 57"/>
                <a:gd name="T26" fmla="*/ 10 w 58"/>
                <a:gd name="T27" fmla="*/ 13 h 57"/>
                <a:gd name="T28" fmla="*/ 9 w 58"/>
                <a:gd name="T29" fmla="*/ 15 h 57"/>
                <a:gd name="T30" fmla="*/ 7 w 58"/>
                <a:gd name="T31" fmla="*/ 15 h 57"/>
                <a:gd name="T32" fmla="*/ 6 w 58"/>
                <a:gd name="T33" fmla="*/ 15 h 57"/>
                <a:gd name="T34" fmla="*/ 5 w 58"/>
                <a:gd name="T35" fmla="*/ 15 h 57"/>
                <a:gd name="T36" fmla="*/ 4 w 58"/>
                <a:gd name="T37" fmla="*/ 15 h 57"/>
                <a:gd name="T38" fmla="*/ 3 w 58"/>
                <a:gd name="T39" fmla="*/ 13 h 57"/>
                <a:gd name="T40" fmla="*/ 2 w 58"/>
                <a:gd name="T41" fmla="*/ 13 h 57"/>
                <a:gd name="T42" fmla="*/ 1 w 58"/>
                <a:gd name="T43" fmla="*/ 12 h 57"/>
                <a:gd name="T44" fmla="*/ 1 w 58"/>
                <a:gd name="T45" fmla="*/ 11 h 57"/>
                <a:gd name="T46" fmla="*/ 0 w 58"/>
                <a:gd name="T47" fmla="*/ 9 h 57"/>
                <a:gd name="T48" fmla="*/ 0 w 58"/>
                <a:gd name="T49" fmla="*/ 7 h 57"/>
                <a:gd name="T50" fmla="*/ 0 w 58"/>
                <a:gd name="T51" fmla="*/ 6 h 57"/>
                <a:gd name="T52" fmla="*/ 1 w 58"/>
                <a:gd name="T53" fmla="*/ 5 h 57"/>
                <a:gd name="T54" fmla="*/ 1 w 58"/>
                <a:gd name="T55" fmla="*/ 4 h 57"/>
                <a:gd name="T56" fmla="*/ 2 w 58"/>
                <a:gd name="T57" fmla="*/ 3 h 57"/>
                <a:gd name="T58" fmla="*/ 3 w 58"/>
                <a:gd name="T59" fmla="*/ 1 h 57"/>
                <a:gd name="T60" fmla="*/ 4 w 58"/>
                <a:gd name="T61" fmla="*/ 1 h 57"/>
                <a:gd name="T62" fmla="*/ 5 w 58"/>
                <a:gd name="T63" fmla="*/ 0 h 57"/>
                <a:gd name="T64" fmla="*/ 6 w 58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8"/>
                <a:gd name="T100" fmla="*/ 0 h 57"/>
                <a:gd name="T101" fmla="*/ 58 w 58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8" h="57">
                  <a:moveTo>
                    <a:pt x="29" y="0"/>
                  </a:moveTo>
                  <a:lnTo>
                    <a:pt x="34" y="0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48" y="9"/>
                  </a:lnTo>
                  <a:lnTo>
                    <a:pt x="53" y="14"/>
                  </a:lnTo>
                  <a:lnTo>
                    <a:pt x="58" y="19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33"/>
                  </a:lnTo>
                  <a:lnTo>
                    <a:pt x="58" y="43"/>
                  </a:lnTo>
                  <a:lnTo>
                    <a:pt x="53" y="48"/>
                  </a:lnTo>
                  <a:lnTo>
                    <a:pt x="48" y="52"/>
                  </a:lnTo>
                  <a:lnTo>
                    <a:pt x="44" y="57"/>
                  </a:lnTo>
                  <a:lnTo>
                    <a:pt x="34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5" y="48"/>
                  </a:lnTo>
                  <a:lnTo>
                    <a:pt x="5" y="4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5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29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5A6A9AB9-52BC-4C57-8BBB-1B1C8EACD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2385"/>
              <a:ext cx="251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2E2CAA67-B995-45A0-8A34-FF8573BDA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2388"/>
              <a:ext cx="0" cy="16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27ECA0-74B0-4931-BCCA-0691AC67C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544"/>
              <a:ext cx="209" cy="19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83DF0545-B0AA-44AE-9DC7-0D3D8332C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4" y="2390"/>
              <a:ext cx="267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9DB0434E-C97A-4F5E-9E90-23009138F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2392"/>
              <a:ext cx="1" cy="164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65370C-EF6E-4216-82BB-3F31E1D09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549"/>
              <a:ext cx="208" cy="19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5449ACD-650D-487D-B5AB-2DE8C8828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" y="2245"/>
              <a:ext cx="27" cy="29"/>
            </a:xfrm>
            <a:custGeom>
              <a:avLst/>
              <a:gdLst>
                <a:gd name="T0" fmla="*/ 6 w 57"/>
                <a:gd name="T1" fmla="*/ 0 h 57"/>
                <a:gd name="T2" fmla="*/ 9 w 57"/>
                <a:gd name="T3" fmla="*/ 0 h 57"/>
                <a:gd name="T4" fmla="*/ 9 w 57"/>
                <a:gd name="T5" fmla="*/ 0 h 57"/>
                <a:gd name="T6" fmla="*/ 10 w 57"/>
                <a:gd name="T7" fmla="*/ 2 h 57"/>
                <a:gd name="T8" fmla="*/ 12 w 57"/>
                <a:gd name="T9" fmla="*/ 3 h 57"/>
                <a:gd name="T10" fmla="*/ 12 w 57"/>
                <a:gd name="T11" fmla="*/ 4 h 57"/>
                <a:gd name="T12" fmla="*/ 13 w 57"/>
                <a:gd name="T13" fmla="*/ 5 h 57"/>
                <a:gd name="T14" fmla="*/ 13 w 57"/>
                <a:gd name="T15" fmla="*/ 6 h 57"/>
                <a:gd name="T16" fmla="*/ 13 w 57"/>
                <a:gd name="T17" fmla="*/ 8 h 57"/>
                <a:gd name="T18" fmla="*/ 13 w 57"/>
                <a:gd name="T19" fmla="*/ 9 h 57"/>
                <a:gd name="T20" fmla="*/ 13 w 57"/>
                <a:gd name="T21" fmla="*/ 10 h 57"/>
                <a:gd name="T22" fmla="*/ 12 w 57"/>
                <a:gd name="T23" fmla="*/ 11 h 57"/>
                <a:gd name="T24" fmla="*/ 12 w 57"/>
                <a:gd name="T25" fmla="*/ 12 h 57"/>
                <a:gd name="T26" fmla="*/ 10 w 57"/>
                <a:gd name="T27" fmla="*/ 13 h 57"/>
                <a:gd name="T28" fmla="*/ 9 w 57"/>
                <a:gd name="T29" fmla="*/ 15 h 57"/>
                <a:gd name="T30" fmla="*/ 9 w 57"/>
                <a:gd name="T31" fmla="*/ 15 h 57"/>
                <a:gd name="T32" fmla="*/ 6 w 57"/>
                <a:gd name="T33" fmla="*/ 15 h 57"/>
                <a:gd name="T34" fmla="*/ 5 w 57"/>
                <a:gd name="T35" fmla="*/ 15 h 57"/>
                <a:gd name="T36" fmla="*/ 4 w 57"/>
                <a:gd name="T37" fmla="*/ 15 h 57"/>
                <a:gd name="T38" fmla="*/ 3 w 57"/>
                <a:gd name="T39" fmla="*/ 13 h 57"/>
                <a:gd name="T40" fmla="*/ 2 w 57"/>
                <a:gd name="T41" fmla="*/ 12 h 57"/>
                <a:gd name="T42" fmla="*/ 1 w 57"/>
                <a:gd name="T43" fmla="*/ 11 h 57"/>
                <a:gd name="T44" fmla="*/ 1 w 57"/>
                <a:gd name="T45" fmla="*/ 10 h 57"/>
                <a:gd name="T46" fmla="*/ 0 w 57"/>
                <a:gd name="T47" fmla="*/ 9 h 57"/>
                <a:gd name="T48" fmla="*/ 0 w 57"/>
                <a:gd name="T49" fmla="*/ 8 h 57"/>
                <a:gd name="T50" fmla="*/ 0 w 57"/>
                <a:gd name="T51" fmla="*/ 6 h 57"/>
                <a:gd name="T52" fmla="*/ 1 w 57"/>
                <a:gd name="T53" fmla="*/ 5 h 57"/>
                <a:gd name="T54" fmla="*/ 1 w 57"/>
                <a:gd name="T55" fmla="*/ 4 h 57"/>
                <a:gd name="T56" fmla="*/ 2 w 57"/>
                <a:gd name="T57" fmla="*/ 3 h 57"/>
                <a:gd name="T58" fmla="*/ 3 w 57"/>
                <a:gd name="T59" fmla="*/ 2 h 57"/>
                <a:gd name="T60" fmla="*/ 4 w 57"/>
                <a:gd name="T61" fmla="*/ 0 h 57"/>
                <a:gd name="T62" fmla="*/ 5 w 57"/>
                <a:gd name="T63" fmla="*/ 0 h 57"/>
                <a:gd name="T64" fmla="*/ 6 w 57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7"/>
                <a:gd name="T100" fmla="*/ 0 h 57"/>
                <a:gd name="T101" fmla="*/ 57 w 57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7" h="57">
                  <a:moveTo>
                    <a:pt x="28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2" y="14"/>
                  </a:lnTo>
                  <a:lnTo>
                    <a:pt x="57" y="19"/>
                  </a:lnTo>
                  <a:lnTo>
                    <a:pt x="57" y="24"/>
                  </a:lnTo>
                  <a:lnTo>
                    <a:pt x="57" y="29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2" y="43"/>
                  </a:lnTo>
                  <a:lnTo>
                    <a:pt x="52" y="48"/>
                  </a:lnTo>
                  <a:lnTo>
                    <a:pt x="47" y="52"/>
                  </a:lnTo>
                  <a:lnTo>
                    <a:pt x="43" y="57"/>
                  </a:lnTo>
                  <a:lnTo>
                    <a:pt x="3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9" y="57"/>
                  </a:lnTo>
                  <a:lnTo>
                    <a:pt x="14" y="52"/>
                  </a:lnTo>
                  <a:lnTo>
                    <a:pt x="9" y="48"/>
                  </a:lnTo>
                  <a:lnTo>
                    <a:pt x="4" y="43"/>
                  </a:lnTo>
                  <a:lnTo>
                    <a:pt x="4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4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8426119-E4C3-4AB5-8252-532843AB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" y="2245"/>
              <a:ext cx="29" cy="29"/>
            </a:xfrm>
            <a:custGeom>
              <a:avLst/>
              <a:gdLst>
                <a:gd name="T0" fmla="*/ 7 w 57"/>
                <a:gd name="T1" fmla="*/ 0 h 57"/>
                <a:gd name="T2" fmla="*/ 10 w 57"/>
                <a:gd name="T3" fmla="*/ 0 h 57"/>
                <a:gd name="T4" fmla="*/ 11 w 57"/>
                <a:gd name="T5" fmla="*/ 0 h 57"/>
                <a:gd name="T6" fmla="*/ 12 w 57"/>
                <a:gd name="T7" fmla="*/ 2 h 57"/>
                <a:gd name="T8" fmla="*/ 13 w 57"/>
                <a:gd name="T9" fmla="*/ 3 h 57"/>
                <a:gd name="T10" fmla="*/ 13 w 57"/>
                <a:gd name="T11" fmla="*/ 4 h 57"/>
                <a:gd name="T12" fmla="*/ 15 w 57"/>
                <a:gd name="T13" fmla="*/ 5 h 57"/>
                <a:gd name="T14" fmla="*/ 15 w 57"/>
                <a:gd name="T15" fmla="*/ 6 h 57"/>
                <a:gd name="T16" fmla="*/ 15 w 57"/>
                <a:gd name="T17" fmla="*/ 8 h 57"/>
                <a:gd name="T18" fmla="*/ 15 w 57"/>
                <a:gd name="T19" fmla="*/ 9 h 57"/>
                <a:gd name="T20" fmla="*/ 15 w 57"/>
                <a:gd name="T21" fmla="*/ 10 h 57"/>
                <a:gd name="T22" fmla="*/ 13 w 57"/>
                <a:gd name="T23" fmla="*/ 11 h 57"/>
                <a:gd name="T24" fmla="*/ 13 w 57"/>
                <a:gd name="T25" fmla="*/ 12 h 57"/>
                <a:gd name="T26" fmla="*/ 12 w 57"/>
                <a:gd name="T27" fmla="*/ 13 h 57"/>
                <a:gd name="T28" fmla="*/ 11 w 57"/>
                <a:gd name="T29" fmla="*/ 15 h 57"/>
                <a:gd name="T30" fmla="*/ 10 w 57"/>
                <a:gd name="T31" fmla="*/ 15 h 57"/>
                <a:gd name="T32" fmla="*/ 7 w 57"/>
                <a:gd name="T33" fmla="*/ 15 h 57"/>
                <a:gd name="T34" fmla="*/ 6 w 57"/>
                <a:gd name="T35" fmla="*/ 15 h 57"/>
                <a:gd name="T36" fmla="*/ 5 w 57"/>
                <a:gd name="T37" fmla="*/ 15 h 57"/>
                <a:gd name="T38" fmla="*/ 4 w 57"/>
                <a:gd name="T39" fmla="*/ 13 h 57"/>
                <a:gd name="T40" fmla="*/ 3 w 57"/>
                <a:gd name="T41" fmla="*/ 12 h 57"/>
                <a:gd name="T42" fmla="*/ 1 w 57"/>
                <a:gd name="T43" fmla="*/ 11 h 57"/>
                <a:gd name="T44" fmla="*/ 1 w 57"/>
                <a:gd name="T45" fmla="*/ 10 h 57"/>
                <a:gd name="T46" fmla="*/ 0 w 57"/>
                <a:gd name="T47" fmla="*/ 9 h 57"/>
                <a:gd name="T48" fmla="*/ 0 w 57"/>
                <a:gd name="T49" fmla="*/ 8 h 57"/>
                <a:gd name="T50" fmla="*/ 0 w 57"/>
                <a:gd name="T51" fmla="*/ 6 h 57"/>
                <a:gd name="T52" fmla="*/ 1 w 57"/>
                <a:gd name="T53" fmla="*/ 5 h 57"/>
                <a:gd name="T54" fmla="*/ 1 w 57"/>
                <a:gd name="T55" fmla="*/ 4 h 57"/>
                <a:gd name="T56" fmla="*/ 3 w 57"/>
                <a:gd name="T57" fmla="*/ 3 h 57"/>
                <a:gd name="T58" fmla="*/ 4 w 57"/>
                <a:gd name="T59" fmla="*/ 2 h 57"/>
                <a:gd name="T60" fmla="*/ 5 w 57"/>
                <a:gd name="T61" fmla="*/ 0 h 57"/>
                <a:gd name="T62" fmla="*/ 6 w 57"/>
                <a:gd name="T63" fmla="*/ 0 h 57"/>
                <a:gd name="T64" fmla="*/ 7 w 57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7"/>
                <a:gd name="T100" fmla="*/ 0 h 57"/>
                <a:gd name="T101" fmla="*/ 57 w 57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7" h="57">
                  <a:moveTo>
                    <a:pt x="28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2" y="14"/>
                  </a:lnTo>
                  <a:lnTo>
                    <a:pt x="57" y="19"/>
                  </a:lnTo>
                  <a:lnTo>
                    <a:pt x="57" y="24"/>
                  </a:lnTo>
                  <a:lnTo>
                    <a:pt x="57" y="29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2" y="43"/>
                  </a:lnTo>
                  <a:lnTo>
                    <a:pt x="52" y="48"/>
                  </a:lnTo>
                  <a:lnTo>
                    <a:pt x="47" y="52"/>
                  </a:lnTo>
                  <a:lnTo>
                    <a:pt x="43" y="57"/>
                  </a:lnTo>
                  <a:lnTo>
                    <a:pt x="3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9" y="57"/>
                  </a:lnTo>
                  <a:lnTo>
                    <a:pt x="14" y="52"/>
                  </a:lnTo>
                  <a:lnTo>
                    <a:pt x="9" y="48"/>
                  </a:lnTo>
                  <a:lnTo>
                    <a:pt x="4" y="43"/>
                  </a:lnTo>
                  <a:lnTo>
                    <a:pt x="4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4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8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49BBD79-47D2-4901-B12B-234F4703D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2132"/>
              <a:ext cx="29" cy="29"/>
            </a:xfrm>
            <a:custGeom>
              <a:avLst/>
              <a:gdLst>
                <a:gd name="T0" fmla="*/ 8 w 57"/>
                <a:gd name="T1" fmla="*/ 0 h 58"/>
                <a:gd name="T2" fmla="*/ 9 w 57"/>
                <a:gd name="T3" fmla="*/ 0 h 58"/>
                <a:gd name="T4" fmla="*/ 10 w 57"/>
                <a:gd name="T5" fmla="*/ 2 h 58"/>
                <a:gd name="T6" fmla="*/ 11 w 57"/>
                <a:gd name="T7" fmla="*/ 2 h 58"/>
                <a:gd name="T8" fmla="*/ 12 w 57"/>
                <a:gd name="T9" fmla="*/ 3 h 58"/>
                <a:gd name="T10" fmla="*/ 14 w 57"/>
                <a:gd name="T11" fmla="*/ 4 h 58"/>
                <a:gd name="T12" fmla="*/ 14 w 57"/>
                <a:gd name="T13" fmla="*/ 5 h 58"/>
                <a:gd name="T14" fmla="*/ 15 w 57"/>
                <a:gd name="T15" fmla="*/ 6 h 58"/>
                <a:gd name="T16" fmla="*/ 15 w 57"/>
                <a:gd name="T17" fmla="*/ 7 h 58"/>
                <a:gd name="T18" fmla="*/ 15 w 57"/>
                <a:gd name="T19" fmla="*/ 9 h 58"/>
                <a:gd name="T20" fmla="*/ 14 w 57"/>
                <a:gd name="T21" fmla="*/ 11 h 58"/>
                <a:gd name="T22" fmla="*/ 14 w 57"/>
                <a:gd name="T23" fmla="*/ 12 h 58"/>
                <a:gd name="T24" fmla="*/ 12 w 57"/>
                <a:gd name="T25" fmla="*/ 12 h 58"/>
                <a:gd name="T26" fmla="*/ 11 w 57"/>
                <a:gd name="T27" fmla="*/ 14 h 58"/>
                <a:gd name="T28" fmla="*/ 10 w 57"/>
                <a:gd name="T29" fmla="*/ 15 h 58"/>
                <a:gd name="T30" fmla="*/ 9 w 57"/>
                <a:gd name="T31" fmla="*/ 15 h 58"/>
                <a:gd name="T32" fmla="*/ 8 w 57"/>
                <a:gd name="T33" fmla="*/ 15 h 58"/>
                <a:gd name="T34" fmla="*/ 6 w 57"/>
                <a:gd name="T35" fmla="*/ 15 h 58"/>
                <a:gd name="T36" fmla="*/ 4 w 57"/>
                <a:gd name="T37" fmla="*/ 15 h 58"/>
                <a:gd name="T38" fmla="*/ 3 w 57"/>
                <a:gd name="T39" fmla="*/ 14 h 58"/>
                <a:gd name="T40" fmla="*/ 2 w 57"/>
                <a:gd name="T41" fmla="*/ 12 h 58"/>
                <a:gd name="T42" fmla="*/ 2 w 57"/>
                <a:gd name="T43" fmla="*/ 12 h 58"/>
                <a:gd name="T44" fmla="*/ 0 w 57"/>
                <a:gd name="T45" fmla="*/ 11 h 58"/>
                <a:gd name="T46" fmla="*/ 0 w 57"/>
                <a:gd name="T47" fmla="*/ 9 h 58"/>
                <a:gd name="T48" fmla="*/ 0 w 57"/>
                <a:gd name="T49" fmla="*/ 7 h 58"/>
                <a:gd name="T50" fmla="*/ 0 w 57"/>
                <a:gd name="T51" fmla="*/ 6 h 58"/>
                <a:gd name="T52" fmla="*/ 0 w 57"/>
                <a:gd name="T53" fmla="*/ 5 h 58"/>
                <a:gd name="T54" fmla="*/ 2 w 57"/>
                <a:gd name="T55" fmla="*/ 4 h 58"/>
                <a:gd name="T56" fmla="*/ 2 w 57"/>
                <a:gd name="T57" fmla="*/ 3 h 58"/>
                <a:gd name="T58" fmla="*/ 3 w 57"/>
                <a:gd name="T59" fmla="*/ 2 h 58"/>
                <a:gd name="T60" fmla="*/ 4 w 57"/>
                <a:gd name="T61" fmla="*/ 2 h 58"/>
                <a:gd name="T62" fmla="*/ 6 w 57"/>
                <a:gd name="T63" fmla="*/ 0 h 58"/>
                <a:gd name="T64" fmla="*/ 8 w 57"/>
                <a:gd name="T65" fmla="*/ 0 h 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7"/>
                <a:gd name="T100" fmla="*/ 0 h 58"/>
                <a:gd name="T101" fmla="*/ 57 w 57"/>
                <a:gd name="T102" fmla="*/ 58 h 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7" h="58">
                  <a:moveTo>
                    <a:pt x="29" y="0"/>
                  </a:moveTo>
                  <a:lnTo>
                    <a:pt x="33" y="0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48" y="10"/>
                  </a:lnTo>
                  <a:lnTo>
                    <a:pt x="53" y="15"/>
                  </a:lnTo>
                  <a:lnTo>
                    <a:pt x="53" y="19"/>
                  </a:lnTo>
                  <a:lnTo>
                    <a:pt x="57" y="24"/>
                  </a:lnTo>
                  <a:lnTo>
                    <a:pt x="57" y="29"/>
                  </a:lnTo>
                  <a:lnTo>
                    <a:pt x="57" y="34"/>
                  </a:lnTo>
                  <a:lnTo>
                    <a:pt x="53" y="4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3" y="53"/>
                  </a:lnTo>
                  <a:lnTo>
                    <a:pt x="38" y="58"/>
                  </a:lnTo>
                  <a:lnTo>
                    <a:pt x="33" y="58"/>
                  </a:lnTo>
                  <a:lnTo>
                    <a:pt x="29" y="58"/>
                  </a:lnTo>
                  <a:lnTo>
                    <a:pt x="24" y="58"/>
                  </a:lnTo>
                  <a:lnTo>
                    <a:pt x="14" y="58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5" y="15"/>
                  </a:lnTo>
                  <a:lnTo>
                    <a:pt x="5" y="10"/>
                  </a:lnTo>
                  <a:lnTo>
                    <a:pt x="9" y="5"/>
                  </a:lnTo>
                  <a:lnTo>
                    <a:pt x="14" y="5"/>
                  </a:lnTo>
                  <a:lnTo>
                    <a:pt x="24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1E599EA-E63C-44E9-B76E-944B5A670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2132"/>
              <a:ext cx="26" cy="29"/>
            </a:xfrm>
            <a:custGeom>
              <a:avLst/>
              <a:gdLst>
                <a:gd name="T0" fmla="*/ 6 w 57"/>
                <a:gd name="T1" fmla="*/ 0 h 58"/>
                <a:gd name="T2" fmla="*/ 7 w 57"/>
                <a:gd name="T3" fmla="*/ 0 h 58"/>
                <a:gd name="T4" fmla="*/ 8 w 57"/>
                <a:gd name="T5" fmla="*/ 2 h 58"/>
                <a:gd name="T6" fmla="*/ 9 w 57"/>
                <a:gd name="T7" fmla="*/ 2 h 58"/>
                <a:gd name="T8" fmla="*/ 10 w 57"/>
                <a:gd name="T9" fmla="*/ 3 h 58"/>
                <a:gd name="T10" fmla="*/ 11 w 57"/>
                <a:gd name="T11" fmla="*/ 4 h 58"/>
                <a:gd name="T12" fmla="*/ 11 w 57"/>
                <a:gd name="T13" fmla="*/ 5 h 58"/>
                <a:gd name="T14" fmla="*/ 12 w 57"/>
                <a:gd name="T15" fmla="*/ 6 h 58"/>
                <a:gd name="T16" fmla="*/ 12 w 57"/>
                <a:gd name="T17" fmla="*/ 7 h 58"/>
                <a:gd name="T18" fmla="*/ 12 w 57"/>
                <a:gd name="T19" fmla="*/ 9 h 58"/>
                <a:gd name="T20" fmla="*/ 11 w 57"/>
                <a:gd name="T21" fmla="*/ 11 h 58"/>
                <a:gd name="T22" fmla="*/ 11 w 57"/>
                <a:gd name="T23" fmla="*/ 12 h 58"/>
                <a:gd name="T24" fmla="*/ 10 w 57"/>
                <a:gd name="T25" fmla="*/ 12 h 58"/>
                <a:gd name="T26" fmla="*/ 9 w 57"/>
                <a:gd name="T27" fmla="*/ 14 h 58"/>
                <a:gd name="T28" fmla="*/ 8 w 57"/>
                <a:gd name="T29" fmla="*/ 15 h 58"/>
                <a:gd name="T30" fmla="*/ 7 w 57"/>
                <a:gd name="T31" fmla="*/ 15 h 58"/>
                <a:gd name="T32" fmla="*/ 6 w 57"/>
                <a:gd name="T33" fmla="*/ 15 h 58"/>
                <a:gd name="T34" fmla="*/ 5 w 57"/>
                <a:gd name="T35" fmla="*/ 15 h 58"/>
                <a:gd name="T36" fmla="*/ 3 w 57"/>
                <a:gd name="T37" fmla="*/ 15 h 58"/>
                <a:gd name="T38" fmla="*/ 2 w 57"/>
                <a:gd name="T39" fmla="*/ 14 h 58"/>
                <a:gd name="T40" fmla="*/ 1 w 57"/>
                <a:gd name="T41" fmla="*/ 12 h 58"/>
                <a:gd name="T42" fmla="*/ 1 w 57"/>
                <a:gd name="T43" fmla="*/ 12 h 58"/>
                <a:gd name="T44" fmla="*/ 0 w 57"/>
                <a:gd name="T45" fmla="*/ 11 h 58"/>
                <a:gd name="T46" fmla="*/ 0 w 57"/>
                <a:gd name="T47" fmla="*/ 9 h 58"/>
                <a:gd name="T48" fmla="*/ 0 w 57"/>
                <a:gd name="T49" fmla="*/ 7 h 58"/>
                <a:gd name="T50" fmla="*/ 0 w 57"/>
                <a:gd name="T51" fmla="*/ 6 h 58"/>
                <a:gd name="T52" fmla="*/ 0 w 57"/>
                <a:gd name="T53" fmla="*/ 5 h 58"/>
                <a:gd name="T54" fmla="*/ 1 w 57"/>
                <a:gd name="T55" fmla="*/ 4 h 58"/>
                <a:gd name="T56" fmla="*/ 1 w 57"/>
                <a:gd name="T57" fmla="*/ 3 h 58"/>
                <a:gd name="T58" fmla="*/ 2 w 57"/>
                <a:gd name="T59" fmla="*/ 2 h 58"/>
                <a:gd name="T60" fmla="*/ 3 w 57"/>
                <a:gd name="T61" fmla="*/ 2 h 58"/>
                <a:gd name="T62" fmla="*/ 5 w 57"/>
                <a:gd name="T63" fmla="*/ 0 h 58"/>
                <a:gd name="T64" fmla="*/ 6 w 57"/>
                <a:gd name="T65" fmla="*/ 0 h 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7"/>
                <a:gd name="T100" fmla="*/ 0 h 58"/>
                <a:gd name="T101" fmla="*/ 57 w 57"/>
                <a:gd name="T102" fmla="*/ 58 h 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7" h="58">
                  <a:moveTo>
                    <a:pt x="29" y="0"/>
                  </a:moveTo>
                  <a:lnTo>
                    <a:pt x="33" y="0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48" y="10"/>
                  </a:lnTo>
                  <a:lnTo>
                    <a:pt x="53" y="15"/>
                  </a:lnTo>
                  <a:lnTo>
                    <a:pt x="53" y="19"/>
                  </a:lnTo>
                  <a:lnTo>
                    <a:pt x="57" y="24"/>
                  </a:lnTo>
                  <a:lnTo>
                    <a:pt x="57" y="29"/>
                  </a:lnTo>
                  <a:lnTo>
                    <a:pt x="57" y="34"/>
                  </a:lnTo>
                  <a:lnTo>
                    <a:pt x="53" y="4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3" y="53"/>
                  </a:lnTo>
                  <a:lnTo>
                    <a:pt x="38" y="58"/>
                  </a:lnTo>
                  <a:lnTo>
                    <a:pt x="33" y="58"/>
                  </a:lnTo>
                  <a:lnTo>
                    <a:pt x="29" y="58"/>
                  </a:lnTo>
                  <a:lnTo>
                    <a:pt x="24" y="58"/>
                  </a:lnTo>
                  <a:lnTo>
                    <a:pt x="14" y="58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5" y="15"/>
                  </a:lnTo>
                  <a:lnTo>
                    <a:pt x="5" y="10"/>
                  </a:lnTo>
                  <a:lnTo>
                    <a:pt x="9" y="5"/>
                  </a:lnTo>
                  <a:lnTo>
                    <a:pt x="14" y="5"/>
                  </a:lnTo>
                  <a:lnTo>
                    <a:pt x="24" y="0"/>
                  </a:lnTo>
                  <a:lnTo>
                    <a:pt x="29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0D1F605-CA57-4EE0-BD1D-E315C00D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" y="1419"/>
              <a:ext cx="29" cy="29"/>
            </a:xfrm>
            <a:custGeom>
              <a:avLst/>
              <a:gdLst>
                <a:gd name="T0" fmla="*/ 7 w 63"/>
                <a:gd name="T1" fmla="*/ 0 h 57"/>
                <a:gd name="T2" fmla="*/ 8 w 63"/>
                <a:gd name="T3" fmla="*/ 0 h 57"/>
                <a:gd name="T4" fmla="*/ 9 w 63"/>
                <a:gd name="T5" fmla="*/ 1 h 57"/>
                <a:gd name="T6" fmla="*/ 10 w 63"/>
                <a:gd name="T7" fmla="*/ 1 h 57"/>
                <a:gd name="T8" fmla="*/ 11 w 63"/>
                <a:gd name="T9" fmla="*/ 3 h 57"/>
                <a:gd name="T10" fmla="*/ 12 w 63"/>
                <a:gd name="T11" fmla="*/ 4 h 57"/>
                <a:gd name="T12" fmla="*/ 12 w 63"/>
                <a:gd name="T13" fmla="*/ 5 h 57"/>
                <a:gd name="T14" fmla="*/ 13 w 63"/>
                <a:gd name="T15" fmla="*/ 6 h 57"/>
                <a:gd name="T16" fmla="*/ 13 w 63"/>
                <a:gd name="T17" fmla="*/ 7 h 57"/>
                <a:gd name="T18" fmla="*/ 13 w 63"/>
                <a:gd name="T19" fmla="*/ 10 h 57"/>
                <a:gd name="T20" fmla="*/ 12 w 63"/>
                <a:gd name="T21" fmla="*/ 11 h 57"/>
                <a:gd name="T22" fmla="*/ 12 w 63"/>
                <a:gd name="T23" fmla="*/ 12 h 57"/>
                <a:gd name="T24" fmla="*/ 11 w 63"/>
                <a:gd name="T25" fmla="*/ 13 h 57"/>
                <a:gd name="T26" fmla="*/ 10 w 63"/>
                <a:gd name="T27" fmla="*/ 13 h 57"/>
                <a:gd name="T28" fmla="*/ 9 w 63"/>
                <a:gd name="T29" fmla="*/ 15 h 57"/>
                <a:gd name="T30" fmla="*/ 8 w 63"/>
                <a:gd name="T31" fmla="*/ 15 h 57"/>
                <a:gd name="T32" fmla="*/ 7 w 63"/>
                <a:gd name="T33" fmla="*/ 15 h 57"/>
                <a:gd name="T34" fmla="*/ 5 w 63"/>
                <a:gd name="T35" fmla="*/ 15 h 57"/>
                <a:gd name="T36" fmla="*/ 4 w 63"/>
                <a:gd name="T37" fmla="*/ 15 h 57"/>
                <a:gd name="T38" fmla="*/ 3 w 63"/>
                <a:gd name="T39" fmla="*/ 13 h 57"/>
                <a:gd name="T40" fmla="*/ 2 w 63"/>
                <a:gd name="T41" fmla="*/ 13 h 57"/>
                <a:gd name="T42" fmla="*/ 2 w 63"/>
                <a:gd name="T43" fmla="*/ 12 h 57"/>
                <a:gd name="T44" fmla="*/ 1 w 63"/>
                <a:gd name="T45" fmla="*/ 11 h 57"/>
                <a:gd name="T46" fmla="*/ 1 w 63"/>
                <a:gd name="T47" fmla="*/ 10 h 57"/>
                <a:gd name="T48" fmla="*/ 0 w 63"/>
                <a:gd name="T49" fmla="*/ 7 h 57"/>
                <a:gd name="T50" fmla="*/ 1 w 63"/>
                <a:gd name="T51" fmla="*/ 6 h 57"/>
                <a:gd name="T52" fmla="*/ 1 w 63"/>
                <a:gd name="T53" fmla="*/ 5 h 57"/>
                <a:gd name="T54" fmla="*/ 2 w 63"/>
                <a:gd name="T55" fmla="*/ 4 h 57"/>
                <a:gd name="T56" fmla="*/ 2 w 63"/>
                <a:gd name="T57" fmla="*/ 3 h 57"/>
                <a:gd name="T58" fmla="*/ 3 w 63"/>
                <a:gd name="T59" fmla="*/ 1 h 57"/>
                <a:gd name="T60" fmla="*/ 4 w 63"/>
                <a:gd name="T61" fmla="*/ 1 h 57"/>
                <a:gd name="T62" fmla="*/ 5 w 63"/>
                <a:gd name="T63" fmla="*/ 0 h 57"/>
                <a:gd name="T64" fmla="*/ 7 w 63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3"/>
                <a:gd name="T100" fmla="*/ 0 h 57"/>
                <a:gd name="T101" fmla="*/ 63 w 6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3" h="57">
                  <a:moveTo>
                    <a:pt x="34" y="0"/>
                  </a:moveTo>
                  <a:lnTo>
                    <a:pt x="39" y="0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53" y="9"/>
                  </a:lnTo>
                  <a:lnTo>
                    <a:pt x="58" y="14"/>
                  </a:lnTo>
                  <a:lnTo>
                    <a:pt x="58" y="19"/>
                  </a:lnTo>
                  <a:lnTo>
                    <a:pt x="63" y="24"/>
                  </a:lnTo>
                  <a:lnTo>
                    <a:pt x="63" y="28"/>
                  </a:lnTo>
                  <a:lnTo>
                    <a:pt x="63" y="38"/>
                  </a:lnTo>
                  <a:lnTo>
                    <a:pt x="58" y="43"/>
                  </a:lnTo>
                  <a:lnTo>
                    <a:pt x="58" y="48"/>
                  </a:lnTo>
                  <a:lnTo>
                    <a:pt x="53" y="52"/>
                  </a:lnTo>
                  <a:lnTo>
                    <a:pt x="48" y="52"/>
                  </a:lnTo>
                  <a:lnTo>
                    <a:pt x="43" y="57"/>
                  </a:lnTo>
                  <a:lnTo>
                    <a:pt x="39" y="57"/>
                  </a:lnTo>
                  <a:lnTo>
                    <a:pt x="34" y="57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5" y="43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5" y="24"/>
                  </a:lnTo>
                  <a:lnTo>
                    <a:pt x="5" y="19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BF4C20F-3074-4509-B1A7-B16AB6E28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" y="1419"/>
              <a:ext cx="29" cy="28"/>
            </a:xfrm>
            <a:custGeom>
              <a:avLst/>
              <a:gdLst>
                <a:gd name="T0" fmla="*/ 7 w 63"/>
                <a:gd name="T1" fmla="*/ 0 h 57"/>
                <a:gd name="T2" fmla="*/ 8 w 63"/>
                <a:gd name="T3" fmla="*/ 0 h 57"/>
                <a:gd name="T4" fmla="*/ 9 w 63"/>
                <a:gd name="T5" fmla="*/ 1 h 57"/>
                <a:gd name="T6" fmla="*/ 10 w 63"/>
                <a:gd name="T7" fmla="*/ 1 h 57"/>
                <a:gd name="T8" fmla="*/ 11 w 63"/>
                <a:gd name="T9" fmla="*/ 2 h 57"/>
                <a:gd name="T10" fmla="*/ 12 w 63"/>
                <a:gd name="T11" fmla="*/ 3 h 57"/>
                <a:gd name="T12" fmla="*/ 12 w 63"/>
                <a:gd name="T13" fmla="*/ 4 h 57"/>
                <a:gd name="T14" fmla="*/ 13 w 63"/>
                <a:gd name="T15" fmla="*/ 6 h 57"/>
                <a:gd name="T16" fmla="*/ 13 w 63"/>
                <a:gd name="T17" fmla="*/ 7 h 57"/>
                <a:gd name="T18" fmla="*/ 13 w 63"/>
                <a:gd name="T19" fmla="*/ 9 h 57"/>
                <a:gd name="T20" fmla="*/ 12 w 63"/>
                <a:gd name="T21" fmla="*/ 10 h 57"/>
                <a:gd name="T22" fmla="*/ 12 w 63"/>
                <a:gd name="T23" fmla="*/ 12 h 57"/>
                <a:gd name="T24" fmla="*/ 11 w 63"/>
                <a:gd name="T25" fmla="*/ 13 h 57"/>
                <a:gd name="T26" fmla="*/ 10 w 63"/>
                <a:gd name="T27" fmla="*/ 13 h 57"/>
                <a:gd name="T28" fmla="*/ 9 w 63"/>
                <a:gd name="T29" fmla="*/ 14 h 57"/>
                <a:gd name="T30" fmla="*/ 8 w 63"/>
                <a:gd name="T31" fmla="*/ 14 h 57"/>
                <a:gd name="T32" fmla="*/ 7 w 63"/>
                <a:gd name="T33" fmla="*/ 14 h 57"/>
                <a:gd name="T34" fmla="*/ 5 w 63"/>
                <a:gd name="T35" fmla="*/ 14 h 57"/>
                <a:gd name="T36" fmla="*/ 4 w 63"/>
                <a:gd name="T37" fmla="*/ 14 h 57"/>
                <a:gd name="T38" fmla="*/ 3 w 63"/>
                <a:gd name="T39" fmla="*/ 13 h 57"/>
                <a:gd name="T40" fmla="*/ 2 w 63"/>
                <a:gd name="T41" fmla="*/ 13 h 57"/>
                <a:gd name="T42" fmla="*/ 2 w 63"/>
                <a:gd name="T43" fmla="*/ 12 h 57"/>
                <a:gd name="T44" fmla="*/ 1 w 63"/>
                <a:gd name="T45" fmla="*/ 10 h 57"/>
                <a:gd name="T46" fmla="*/ 1 w 63"/>
                <a:gd name="T47" fmla="*/ 9 h 57"/>
                <a:gd name="T48" fmla="*/ 0 w 63"/>
                <a:gd name="T49" fmla="*/ 7 h 57"/>
                <a:gd name="T50" fmla="*/ 1 w 63"/>
                <a:gd name="T51" fmla="*/ 6 h 57"/>
                <a:gd name="T52" fmla="*/ 1 w 63"/>
                <a:gd name="T53" fmla="*/ 4 h 57"/>
                <a:gd name="T54" fmla="*/ 2 w 63"/>
                <a:gd name="T55" fmla="*/ 3 h 57"/>
                <a:gd name="T56" fmla="*/ 2 w 63"/>
                <a:gd name="T57" fmla="*/ 2 h 57"/>
                <a:gd name="T58" fmla="*/ 3 w 63"/>
                <a:gd name="T59" fmla="*/ 1 h 57"/>
                <a:gd name="T60" fmla="*/ 4 w 63"/>
                <a:gd name="T61" fmla="*/ 1 h 57"/>
                <a:gd name="T62" fmla="*/ 5 w 63"/>
                <a:gd name="T63" fmla="*/ 0 h 57"/>
                <a:gd name="T64" fmla="*/ 7 w 63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3"/>
                <a:gd name="T100" fmla="*/ 0 h 57"/>
                <a:gd name="T101" fmla="*/ 63 w 6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3" h="57">
                  <a:moveTo>
                    <a:pt x="34" y="0"/>
                  </a:moveTo>
                  <a:lnTo>
                    <a:pt x="39" y="0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53" y="9"/>
                  </a:lnTo>
                  <a:lnTo>
                    <a:pt x="58" y="14"/>
                  </a:lnTo>
                  <a:lnTo>
                    <a:pt x="58" y="19"/>
                  </a:lnTo>
                  <a:lnTo>
                    <a:pt x="63" y="24"/>
                  </a:lnTo>
                  <a:lnTo>
                    <a:pt x="63" y="28"/>
                  </a:lnTo>
                  <a:lnTo>
                    <a:pt x="63" y="38"/>
                  </a:lnTo>
                  <a:lnTo>
                    <a:pt x="58" y="43"/>
                  </a:lnTo>
                  <a:lnTo>
                    <a:pt x="58" y="48"/>
                  </a:lnTo>
                  <a:lnTo>
                    <a:pt x="53" y="52"/>
                  </a:lnTo>
                  <a:lnTo>
                    <a:pt x="48" y="52"/>
                  </a:lnTo>
                  <a:lnTo>
                    <a:pt x="43" y="57"/>
                  </a:lnTo>
                  <a:lnTo>
                    <a:pt x="39" y="57"/>
                  </a:lnTo>
                  <a:lnTo>
                    <a:pt x="34" y="57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5" y="43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5" y="24"/>
                  </a:lnTo>
                  <a:lnTo>
                    <a:pt x="5" y="19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24" y="0"/>
                  </a:lnTo>
                  <a:lnTo>
                    <a:pt x="34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612C1A-A404-4563-A621-AC75441C0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" y="1867"/>
              <a:ext cx="71" cy="84"/>
            </a:xfrm>
            <a:custGeom>
              <a:avLst/>
              <a:gdLst>
                <a:gd name="T0" fmla="*/ 18 w 153"/>
                <a:gd name="T1" fmla="*/ 21 h 168"/>
                <a:gd name="T2" fmla="*/ 17 w 153"/>
                <a:gd name="T3" fmla="*/ 21 h 168"/>
                <a:gd name="T4" fmla="*/ 14 w 153"/>
                <a:gd name="T5" fmla="*/ 21 h 168"/>
                <a:gd name="T6" fmla="*/ 12 w 153"/>
                <a:gd name="T7" fmla="*/ 34 h 168"/>
                <a:gd name="T8" fmla="*/ 10 w 153"/>
                <a:gd name="T9" fmla="*/ 36 h 168"/>
                <a:gd name="T10" fmla="*/ 10 w 153"/>
                <a:gd name="T11" fmla="*/ 37 h 168"/>
                <a:gd name="T12" fmla="*/ 10 w 153"/>
                <a:gd name="T13" fmla="*/ 39 h 168"/>
                <a:gd name="T14" fmla="*/ 12 w 153"/>
                <a:gd name="T15" fmla="*/ 39 h 168"/>
                <a:gd name="T16" fmla="*/ 12 w 153"/>
                <a:gd name="T17" fmla="*/ 40 h 168"/>
                <a:gd name="T18" fmla="*/ 12 w 153"/>
                <a:gd name="T19" fmla="*/ 40 h 168"/>
                <a:gd name="T20" fmla="*/ 13 w 153"/>
                <a:gd name="T21" fmla="*/ 41 h 168"/>
                <a:gd name="T22" fmla="*/ 14 w 153"/>
                <a:gd name="T23" fmla="*/ 42 h 168"/>
                <a:gd name="T24" fmla="*/ 1 w 153"/>
                <a:gd name="T25" fmla="*/ 41 h 168"/>
                <a:gd name="T26" fmla="*/ 2 w 153"/>
                <a:gd name="T27" fmla="*/ 40 h 168"/>
                <a:gd name="T28" fmla="*/ 3 w 153"/>
                <a:gd name="T29" fmla="*/ 40 h 168"/>
                <a:gd name="T30" fmla="*/ 4 w 153"/>
                <a:gd name="T31" fmla="*/ 40 h 168"/>
                <a:gd name="T32" fmla="*/ 4 w 153"/>
                <a:gd name="T33" fmla="*/ 40 h 168"/>
                <a:gd name="T34" fmla="*/ 5 w 153"/>
                <a:gd name="T35" fmla="*/ 39 h 168"/>
                <a:gd name="T36" fmla="*/ 5 w 153"/>
                <a:gd name="T37" fmla="*/ 37 h 168"/>
                <a:gd name="T38" fmla="*/ 6 w 153"/>
                <a:gd name="T39" fmla="*/ 35 h 168"/>
                <a:gd name="T40" fmla="*/ 13 w 153"/>
                <a:gd name="T41" fmla="*/ 9 h 168"/>
                <a:gd name="T42" fmla="*/ 13 w 153"/>
                <a:gd name="T43" fmla="*/ 7 h 168"/>
                <a:gd name="T44" fmla="*/ 13 w 153"/>
                <a:gd name="T45" fmla="*/ 5 h 168"/>
                <a:gd name="T46" fmla="*/ 13 w 153"/>
                <a:gd name="T47" fmla="*/ 5 h 168"/>
                <a:gd name="T48" fmla="*/ 13 w 153"/>
                <a:gd name="T49" fmla="*/ 3 h 168"/>
                <a:gd name="T50" fmla="*/ 12 w 153"/>
                <a:gd name="T51" fmla="*/ 3 h 168"/>
                <a:gd name="T52" fmla="*/ 12 w 153"/>
                <a:gd name="T53" fmla="*/ 1 h 168"/>
                <a:gd name="T54" fmla="*/ 12 w 153"/>
                <a:gd name="T55" fmla="*/ 1 h 168"/>
                <a:gd name="T56" fmla="*/ 9 w 153"/>
                <a:gd name="T57" fmla="*/ 1 h 168"/>
                <a:gd name="T58" fmla="*/ 23 w 153"/>
                <a:gd name="T59" fmla="*/ 0 h 168"/>
                <a:gd name="T60" fmla="*/ 27 w 153"/>
                <a:gd name="T61" fmla="*/ 1 h 168"/>
                <a:gd name="T62" fmla="*/ 29 w 153"/>
                <a:gd name="T63" fmla="*/ 3 h 168"/>
                <a:gd name="T64" fmla="*/ 31 w 153"/>
                <a:gd name="T65" fmla="*/ 3 h 168"/>
                <a:gd name="T66" fmla="*/ 32 w 153"/>
                <a:gd name="T67" fmla="*/ 6 h 168"/>
                <a:gd name="T68" fmla="*/ 33 w 153"/>
                <a:gd name="T69" fmla="*/ 10 h 168"/>
                <a:gd name="T70" fmla="*/ 32 w 153"/>
                <a:gd name="T71" fmla="*/ 12 h 168"/>
                <a:gd name="T72" fmla="*/ 31 w 153"/>
                <a:gd name="T73" fmla="*/ 15 h 168"/>
                <a:gd name="T74" fmla="*/ 29 w 153"/>
                <a:gd name="T75" fmla="*/ 18 h 168"/>
                <a:gd name="T76" fmla="*/ 27 w 153"/>
                <a:gd name="T77" fmla="*/ 19 h 168"/>
                <a:gd name="T78" fmla="*/ 24 w 153"/>
                <a:gd name="T79" fmla="*/ 21 h 168"/>
                <a:gd name="T80" fmla="*/ 27 w 153"/>
                <a:gd name="T81" fmla="*/ 34 h 168"/>
                <a:gd name="T82" fmla="*/ 28 w 153"/>
                <a:gd name="T83" fmla="*/ 37 h 168"/>
                <a:gd name="T84" fmla="*/ 29 w 153"/>
                <a:gd name="T85" fmla="*/ 39 h 168"/>
                <a:gd name="T86" fmla="*/ 30 w 153"/>
                <a:gd name="T87" fmla="*/ 40 h 168"/>
                <a:gd name="T88" fmla="*/ 31 w 153"/>
                <a:gd name="T89" fmla="*/ 40 h 168"/>
                <a:gd name="T90" fmla="*/ 33 w 153"/>
                <a:gd name="T91" fmla="*/ 41 h 168"/>
                <a:gd name="T92" fmla="*/ 14 w 153"/>
                <a:gd name="T93" fmla="*/ 19 h 168"/>
                <a:gd name="T94" fmla="*/ 15 w 153"/>
                <a:gd name="T95" fmla="*/ 19 h 168"/>
                <a:gd name="T96" fmla="*/ 17 w 153"/>
                <a:gd name="T97" fmla="*/ 19 h 168"/>
                <a:gd name="T98" fmla="*/ 19 w 153"/>
                <a:gd name="T99" fmla="*/ 19 h 168"/>
                <a:gd name="T100" fmla="*/ 22 w 153"/>
                <a:gd name="T101" fmla="*/ 19 h 168"/>
                <a:gd name="T102" fmla="*/ 24 w 153"/>
                <a:gd name="T103" fmla="*/ 17 h 168"/>
                <a:gd name="T104" fmla="*/ 26 w 153"/>
                <a:gd name="T105" fmla="*/ 14 h 168"/>
                <a:gd name="T106" fmla="*/ 27 w 153"/>
                <a:gd name="T107" fmla="*/ 12 h 168"/>
                <a:gd name="T108" fmla="*/ 28 w 153"/>
                <a:gd name="T109" fmla="*/ 10 h 168"/>
                <a:gd name="T110" fmla="*/ 27 w 153"/>
                <a:gd name="T111" fmla="*/ 7 h 168"/>
                <a:gd name="T112" fmla="*/ 27 w 153"/>
                <a:gd name="T113" fmla="*/ 5 h 168"/>
                <a:gd name="T114" fmla="*/ 26 w 153"/>
                <a:gd name="T115" fmla="*/ 3 h 168"/>
                <a:gd name="T116" fmla="*/ 24 w 153"/>
                <a:gd name="T117" fmla="*/ 3 h 168"/>
                <a:gd name="T118" fmla="*/ 22 w 153"/>
                <a:gd name="T119" fmla="*/ 3 h 168"/>
                <a:gd name="T120" fmla="*/ 21 w 153"/>
                <a:gd name="T121" fmla="*/ 3 h 168"/>
                <a:gd name="T122" fmla="*/ 19 w 153"/>
                <a:gd name="T123" fmla="*/ 3 h 168"/>
                <a:gd name="T124" fmla="*/ 19 w 153"/>
                <a:gd name="T125" fmla="*/ 3 h 16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3"/>
                <a:gd name="T190" fmla="*/ 0 h 168"/>
                <a:gd name="T191" fmla="*/ 153 w 153"/>
                <a:gd name="T192" fmla="*/ 168 h 16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3" h="168">
                  <a:moveTo>
                    <a:pt x="110" y="168"/>
                  </a:moveTo>
                  <a:lnTo>
                    <a:pt x="86" y="86"/>
                  </a:lnTo>
                  <a:lnTo>
                    <a:pt x="81" y="86"/>
                  </a:lnTo>
                  <a:lnTo>
                    <a:pt x="77" y="86"/>
                  </a:lnTo>
                  <a:lnTo>
                    <a:pt x="72" y="86"/>
                  </a:lnTo>
                  <a:lnTo>
                    <a:pt x="67" y="86"/>
                  </a:lnTo>
                  <a:lnTo>
                    <a:pt x="67" y="81"/>
                  </a:lnTo>
                  <a:lnTo>
                    <a:pt x="53" y="134"/>
                  </a:lnTo>
                  <a:lnTo>
                    <a:pt x="53" y="139"/>
                  </a:lnTo>
                  <a:lnTo>
                    <a:pt x="48" y="139"/>
                  </a:lnTo>
                  <a:lnTo>
                    <a:pt x="48" y="144"/>
                  </a:lnTo>
                  <a:lnTo>
                    <a:pt x="48" y="148"/>
                  </a:lnTo>
                  <a:lnTo>
                    <a:pt x="48" y="153"/>
                  </a:lnTo>
                  <a:lnTo>
                    <a:pt x="53" y="153"/>
                  </a:lnTo>
                  <a:lnTo>
                    <a:pt x="53" y="158"/>
                  </a:lnTo>
                  <a:lnTo>
                    <a:pt x="57" y="158"/>
                  </a:lnTo>
                  <a:lnTo>
                    <a:pt x="62" y="163"/>
                  </a:lnTo>
                  <a:lnTo>
                    <a:pt x="67" y="163"/>
                  </a:lnTo>
                  <a:lnTo>
                    <a:pt x="67" y="168"/>
                  </a:lnTo>
                  <a:lnTo>
                    <a:pt x="0" y="168"/>
                  </a:lnTo>
                  <a:lnTo>
                    <a:pt x="5" y="163"/>
                  </a:lnTo>
                  <a:lnTo>
                    <a:pt x="9" y="163"/>
                  </a:lnTo>
                  <a:lnTo>
                    <a:pt x="9" y="158"/>
                  </a:lnTo>
                  <a:lnTo>
                    <a:pt x="14" y="158"/>
                  </a:lnTo>
                  <a:lnTo>
                    <a:pt x="19" y="158"/>
                  </a:lnTo>
                  <a:lnTo>
                    <a:pt x="19" y="153"/>
                  </a:lnTo>
                  <a:lnTo>
                    <a:pt x="24" y="153"/>
                  </a:lnTo>
                  <a:lnTo>
                    <a:pt x="24" y="148"/>
                  </a:lnTo>
                  <a:lnTo>
                    <a:pt x="29" y="144"/>
                  </a:lnTo>
                  <a:lnTo>
                    <a:pt x="29" y="139"/>
                  </a:lnTo>
                  <a:lnTo>
                    <a:pt x="29" y="134"/>
                  </a:lnTo>
                  <a:lnTo>
                    <a:pt x="62" y="33"/>
                  </a:lnTo>
                  <a:lnTo>
                    <a:pt x="62" y="29"/>
                  </a:lnTo>
                  <a:lnTo>
                    <a:pt x="62" y="24"/>
                  </a:lnTo>
                  <a:lnTo>
                    <a:pt x="62" y="19"/>
                  </a:lnTo>
                  <a:lnTo>
                    <a:pt x="62" y="14"/>
                  </a:lnTo>
                  <a:lnTo>
                    <a:pt x="62" y="9"/>
                  </a:lnTo>
                  <a:lnTo>
                    <a:pt x="57" y="9"/>
                  </a:lnTo>
                  <a:lnTo>
                    <a:pt x="57" y="5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8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29" y="5"/>
                  </a:lnTo>
                  <a:lnTo>
                    <a:pt x="134" y="5"/>
                  </a:lnTo>
                  <a:lnTo>
                    <a:pt x="134" y="9"/>
                  </a:lnTo>
                  <a:lnTo>
                    <a:pt x="139" y="9"/>
                  </a:lnTo>
                  <a:lnTo>
                    <a:pt x="144" y="14"/>
                  </a:lnTo>
                  <a:lnTo>
                    <a:pt x="149" y="19"/>
                  </a:lnTo>
                  <a:lnTo>
                    <a:pt x="149" y="24"/>
                  </a:lnTo>
                  <a:lnTo>
                    <a:pt x="149" y="29"/>
                  </a:lnTo>
                  <a:lnTo>
                    <a:pt x="153" y="33"/>
                  </a:lnTo>
                  <a:lnTo>
                    <a:pt x="153" y="38"/>
                  </a:lnTo>
                  <a:lnTo>
                    <a:pt x="153" y="43"/>
                  </a:lnTo>
                  <a:lnTo>
                    <a:pt x="149" y="43"/>
                  </a:lnTo>
                  <a:lnTo>
                    <a:pt x="149" y="48"/>
                  </a:lnTo>
                  <a:lnTo>
                    <a:pt x="149" y="53"/>
                  </a:lnTo>
                  <a:lnTo>
                    <a:pt x="149" y="57"/>
                  </a:lnTo>
                  <a:lnTo>
                    <a:pt x="144" y="62"/>
                  </a:lnTo>
                  <a:lnTo>
                    <a:pt x="139" y="67"/>
                  </a:lnTo>
                  <a:lnTo>
                    <a:pt x="134" y="72"/>
                  </a:lnTo>
                  <a:lnTo>
                    <a:pt x="129" y="76"/>
                  </a:lnTo>
                  <a:lnTo>
                    <a:pt x="125" y="76"/>
                  </a:lnTo>
                  <a:lnTo>
                    <a:pt x="120" y="81"/>
                  </a:lnTo>
                  <a:lnTo>
                    <a:pt x="115" y="81"/>
                  </a:lnTo>
                  <a:lnTo>
                    <a:pt x="110" y="81"/>
                  </a:lnTo>
                  <a:lnTo>
                    <a:pt x="105" y="81"/>
                  </a:lnTo>
                  <a:lnTo>
                    <a:pt x="120" y="134"/>
                  </a:lnTo>
                  <a:lnTo>
                    <a:pt x="125" y="134"/>
                  </a:lnTo>
                  <a:lnTo>
                    <a:pt x="125" y="139"/>
                  </a:lnTo>
                  <a:lnTo>
                    <a:pt x="125" y="144"/>
                  </a:lnTo>
                  <a:lnTo>
                    <a:pt x="129" y="148"/>
                  </a:lnTo>
                  <a:lnTo>
                    <a:pt x="129" y="153"/>
                  </a:lnTo>
                  <a:lnTo>
                    <a:pt x="134" y="153"/>
                  </a:lnTo>
                  <a:lnTo>
                    <a:pt x="134" y="158"/>
                  </a:lnTo>
                  <a:lnTo>
                    <a:pt x="139" y="158"/>
                  </a:lnTo>
                  <a:lnTo>
                    <a:pt x="144" y="158"/>
                  </a:lnTo>
                  <a:lnTo>
                    <a:pt x="149" y="158"/>
                  </a:lnTo>
                  <a:lnTo>
                    <a:pt x="149" y="163"/>
                  </a:lnTo>
                  <a:lnTo>
                    <a:pt x="153" y="163"/>
                  </a:lnTo>
                  <a:lnTo>
                    <a:pt x="153" y="168"/>
                  </a:lnTo>
                  <a:lnTo>
                    <a:pt x="110" y="168"/>
                  </a:lnTo>
                  <a:close/>
                  <a:moveTo>
                    <a:pt x="67" y="76"/>
                  </a:moveTo>
                  <a:lnTo>
                    <a:pt x="72" y="76"/>
                  </a:lnTo>
                  <a:lnTo>
                    <a:pt x="77" y="76"/>
                  </a:lnTo>
                  <a:lnTo>
                    <a:pt x="81" y="76"/>
                  </a:lnTo>
                  <a:lnTo>
                    <a:pt x="86" y="76"/>
                  </a:lnTo>
                  <a:lnTo>
                    <a:pt x="91" y="76"/>
                  </a:lnTo>
                  <a:lnTo>
                    <a:pt x="96" y="76"/>
                  </a:lnTo>
                  <a:lnTo>
                    <a:pt x="101" y="76"/>
                  </a:lnTo>
                  <a:lnTo>
                    <a:pt x="105" y="72"/>
                  </a:lnTo>
                  <a:lnTo>
                    <a:pt x="110" y="72"/>
                  </a:lnTo>
                  <a:lnTo>
                    <a:pt x="110" y="67"/>
                  </a:lnTo>
                  <a:lnTo>
                    <a:pt x="115" y="67"/>
                  </a:lnTo>
                  <a:lnTo>
                    <a:pt x="120" y="62"/>
                  </a:lnTo>
                  <a:lnTo>
                    <a:pt x="120" y="57"/>
                  </a:lnTo>
                  <a:lnTo>
                    <a:pt x="125" y="57"/>
                  </a:lnTo>
                  <a:lnTo>
                    <a:pt x="125" y="53"/>
                  </a:lnTo>
                  <a:lnTo>
                    <a:pt x="125" y="48"/>
                  </a:lnTo>
                  <a:lnTo>
                    <a:pt x="125" y="43"/>
                  </a:lnTo>
                  <a:lnTo>
                    <a:pt x="129" y="43"/>
                  </a:lnTo>
                  <a:lnTo>
                    <a:pt x="129" y="38"/>
                  </a:lnTo>
                  <a:lnTo>
                    <a:pt x="129" y="33"/>
                  </a:lnTo>
                  <a:lnTo>
                    <a:pt x="125" y="29"/>
                  </a:lnTo>
                  <a:lnTo>
                    <a:pt x="125" y="24"/>
                  </a:lnTo>
                  <a:lnTo>
                    <a:pt x="125" y="19"/>
                  </a:lnTo>
                  <a:lnTo>
                    <a:pt x="120" y="19"/>
                  </a:lnTo>
                  <a:lnTo>
                    <a:pt x="120" y="14"/>
                  </a:lnTo>
                  <a:lnTo>
                    <a:pt x="115" y="14"/>
                  </a:lnTo>
                  <a:lnTo>
                    <a:pt x="110" y="9"/>
                  </a:lnTo>
                  <a:lnTo>
                    <a:pt x="105" y="9"/>
                  </a:lnTo>
                  <a:lnTo>
                    <a:pt x="101" y="9"/>
                  </a:lnTo>
                  <a:lnTo>
                    <a:pt x="96" y="9"/>
                  </a:lnTo>
                  <a:lnTo>
                    <a:pt x="91" y="9"/>
                  </a:lnTo>
                  <a:lnTo>
                    <a:pt x="86" y="9"/>
                  </a:lnTo>
                  <a:lnTo>
                    <a:pt x="67" y="7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D12B31D-B367-4BAA-AC51-2A7F80E2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" y="1867"/>
              <a:ext cx="71" cy="84"/>
            </a:xfrm>
            <a:custGeom>
              <a:avLst/>
              <a:gdLst>
                <a:gd name="T0" fmla="*/ 18 w 153"/>
                <a:gd name="T1" fmla="*/ 21 h 168"/>
                <a:gd name="T2" fmla="*/ 17 w 153"/>
                <a:gd name="T3" fmla="*/ 21 h 168"/>
                <a:gd name="T4" fmla="*/ 14 w 153"/>
                <a:gd name="T5" fmla="*/ 21 h 168"/>
                <a:gd name="T6" fmla="*/ 12 w 153"/>
                <a:gd name="T7" fmla="*/ 34 h 168"/>
                <a:gd name="T8" fmla="*/ 10 w 153"/>
                <a:gd name="T9" fmla="*/ 36 h 168"/>
                <a:gd name="T10" fmla="*/ 10 w 153"/>
                <a:gd name="T11" fmla="*/ 37 h 168"/>
                <a:gd name="T12" fmla="*/ 10 w 153"/>
                <a:gd name="T13" fmla="*/ 39 h 168"/>
                <a:gd name="T14" fmla="*/ 12 w 153"/>
                <a:gd name="T15" fmla="*/ 39 h 168"/>
                <a:gd name="T16" fmla="*/ 12 w 153"/>
                <a:gd name="T17" fmla="*/ 40 h 168"/>
                <a:gd name="T18" fmla="*/ 12 w 153"/>
                <a:gd name="T19" fmla="*/ 40 h 168"/>
                <a:gd name="T20" fmla="*/ 13 w 153"/>
                <a:gd name="T21" fmla="*/ 41 h 168"/>
                <a:gd name="T22" fmla="*/ 14 w 153"/>
                <a:gd name="T23" fmla="*/ 42 h 168"/>
                <a:gd name="T24" fmla="*/ 1 w 153"/>
                <a:gd name="T25" fmla="*/ 41 h 168"/>
                <a:gd name="T26" fmla="*/ 2 w 153"/>
                <a:gd name="T27" fmla="*/ 40 h 168"/>
                <a:gd name="T28" fmla="*/ 3 w 153"/>
                <a:gd name="T29" fmla="*/ 40 h 168"/>
                <a:gd name="T30" fmla="*/ 4 w 153"/>
                <a:gd name="T31" fmla="*/ 40 h 168"/>
                <a:gd name="T32" fmla="*/ 4 w 153"/>
                <a:gd name="T33" fmla="*/ 40 h 168"/>
                <a:gd name="T34" fmla="*/ 5 w 153"/>
                <a:gd name="T35" fmla="*/ 39 h 168"/>
                <a:gd name="T36" fmla="*/ 5 w 153"/>
                <a:gd name="T37" fmla="*/ 37 h 168"/>
                <a:gd name="T38" fmla="*/ 6 w 153"/>
                <a:gd name="T39" fmla="*/ 35 h 168"/>
                <a:gd name="T40" fmla="*/ 13 w 153"/>
                <a:gd name="T41" fmla="*/ 9 h 168"/>
                <a:gd name="T42" fmla="*/ 13 w 153"/>
                <a:gd name="T43" fmla="*/ 7 h 168"/>
                <a:gd name="T44" fmla="*/ 13 w 153"/>
                <a:gd name="T45" fmla="*/ 5 h 168"/>
                <a:gd name="T46" fmla="*/ 13 w 153"/>
                <a:gd name="T47" fmla="*/ 5 h 168"/>
                <a:gd name="T48" fmla="*/ 13 w 153"/>
                <a:gd name="T49" fmla="*/ 3 h 168"/>
                <a:gd name="T50" fmla="*/ 12 w 153"/>
                <a:gd name="T51" fmla="*/ 3 h 168"/>
                <a:gd name="T52" fmla="*/ 12 w 153"/>
                <a:gd name="T53" fmla="*/ 1 h 168"/>
                <a:gd name="T54" fmla="*/ 12 w 153"/>
                <a:gd name="T55" fmla="*/ 1 h 168"/>
                <a:gd name="T56" fmla="*/ 9 w 153"/>
                <a:gd name="T57" fmla="*/ 1 h 168"/>
                <a:gd name="T58" fmla="*/ 23 w 153"/>
                <a:gd name="T59" fmla="*/ 0 h 168"/>
                <a:gd name="T60" fmla="*/ 27 w 153"/>
                <a:gd name="T61" fmla="*/ 1 h 168"/>
                <a:gd name="T62" fmla="*/ 29 w 153"/>
                <a:gd name="T63" fmla="*/ 3 h 168"/>
                <a:gd name="T64" fmla="*/ 31 w 153"/>
                <a:gd name="T65" fmla="*/ 3 h 168"/>
                <a:gd name="T66" fmla="*/ 32 w 153"/>
                <a:gd name="T67" fmla="*/ 6 h 168"/>
                <a:gd name="T68" fmla="*/ 33 w 153"/>
                <a:gd name="T69" fmla="*/ 10 h 168"/>
                <a:gd name="T70" fmla="*/ 32 w 153"/>
                <a:gd name="T71" fmla="*/ 12 h 168"/>
                <a:gd name="T72" fmla="*/ 31 w 153"/>
                <a:gd name="T73" fmla="*/ 15 h 168"/>
                <a:gd name="T74" fmla="*/ 29 w 153"/>
                <a:gd name="T75" fmla="*/ 18 h 168"/>
                <a:gd name="T76" fmla="*/ 27 w 153"/>
                <a:gd name="T77" fmla="*/ 19 h 168"/>
                <a:gd name="T78" fmla="*/ 24 w 153"/>
                <a:gd name="T79" fmla="*/ 21 h 168"/>
                <a:gd name="T80" fmla="*/ 27 w 153"/>
                <a:gd name="T81" fmla="*/ 34 h 168"/>
                <a:gd name="T82" fmla="*/ 28 w 153"/>
                <a:gd name="T83" fmla="*/ 37 h 168"/>
                <a:gd name="T84" fmla="*/ 29 w 153"/>
                <a:gd name="T85" fmla="*/ 39 h 168"/>
                <a:gd name="T86" fmla="*/ 30 w 153"/>
                <a:gd name="T87" fmla="*/ 40 h 168"/>
                <a:gd name="T88" fmla="*/ 31 w 153"/>
                <a:gd name="T89" fmla="*/ 40 h 168"/>
                <a:gd name="T90" fmla="*/ 33 w 153"/>
                <a:gd name="T91" fmla="*/ 41 h 1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3"/>
                <a:gd name="T139" fmla="*/ 0 h 168"/>
                <a:gd name="T140" fmla="*/ 153 w 153"/>
                <a:gd name="T141" fmla="*/ 168 h 16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3" h="168">
                  <a:moveTo>
                    <a:pt x="110" y="168"/>
                  </a:moveTo>
                  <a:lnTo>
                    <a:pt x="86" y="86"/>
                  </a:lnTo>
                  <a:lnTo>
                    <a:pt x="81" y="86"/>
                  </a:lnTo>
                  <a:lnTo>
                    <a:pt x="77" y="86"/>
                  </a:lnTo>
                  <a:lnTo>
                    <a:pt x="72" y="86"/>
                  </a:lnTo>
                  <a:lnTo>
                    <a:pt x="67" y="86"/>
                  </a:lnTo>
                  <a:lnTo>
                    <a:pt x="67" y="81"/>
                  </a:lnTo>
                  <a:lnTo>
                    <a:pt x="53" y="134"/>
                  </a:lnTo>
                  <a:lnTo>
                    <a:pt x="53" y="139"/>
                  </a:lnTo>
                  <a:lnTo>
                    <a:pt x="48" y="139"/>
                  </a:lnTo>
                  <a:lnTo>
                    <a:pt x="48" y="144"/>
                  </a:lnTo>
                  <a:lnTo>
                    <a:pt x="48" y="148"/>
                  </a:lnTo>
                  <a:lnTo>
                    <a:pt x="48" y="153"/>
                  </a:lnTo>
                  <a:lnTo>
                    <a:pt x="53" y="153"/>
                  </a:lnTo>
                  <a:lnTo>
                    <a:pt x="53" y="158"/>
                  </a:lnTo>
                  <a:lnTo>
                    <a:pt x="57" y="158"/>
                  </a:lnTo>
                  <a:lnTo>
                    <a:pt x="62" y="163"/>
                  </a:lnTo>
                  <a:lnTo>
                    <a:pt x="67" y="163"/>
                  </a:lnTo>
                  <a:lnTo>
                    <a:pt x="67" y="168"/>
                  </a:lnTo>
                  <a:lnTo>
                    <a:pt x="0" y="168"/>
                  </a:lnTo>
                  <a:lnTo>
                    <a:pt x="5" y="163"/>
                  </a:lnTo>
                  <a:lnTo>
                    <a:pt x="9" y="163"/>
                  </a:lnTo>
                  <a:lnTo>
                    <a:pt x="9" y="158"/>
                  </a:lnTo>
                  <a:lnTo>
                    <a:pt x="14" y="158"/>
                  </a:lnTo>
                  <a:lnTo>
                    <a:pt x="19" y="158"/>
                  </a:lnTo>
                  <a:lnTo>
                    <a:pt x="19" y="153"/>
                  </a:lnTo>
                  <a:lnTo>
                    <a:pt x="24" y="153"/>
                  </a:lnTo>
                  <a:lnTo>
                    <a:pt x="24" y="148"/>
                  </a:lnTo>
                  <a:lnTo>
                    <a:pt x="29" y="144"/>
                  </a:lnTo>
                  <a:lnTo>
                    <a:pt x="29" y="139"/>
                  </a:lnTo>
                  <a:lnTo>
                    <a:pt x="29" y="134"/>
                  </a:lnTo>
                  <a:lnTo>
                    <a:pt x="62" y="33"/>
                  </a:lnTo>
                  <a:lnTo>
                    <a:pt x="62" y="29"/>
                  </a:lnTo>
                  <a:lnTo>
                    <a:pt x="62" y="24"/>
                  </a:lnTo>
                  <a:lnTo>
                    <a:pt x="62" y="19"/>
                  </a:lnTo>
                  <a:lnTo>
                    <a:pt x="62" y="14"/>
                  </a:lnTo>
                  <a:lnTo>
                    <a:pt x="62" y="9"/>
                  </a:lnTo>
                  <a:lnTo>
                    <a:pt x="57" y="9"/>
                  </a:lnTo>
                  <a:lnTo>
                    <a:pt x="57" y="5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8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29" y="5"/>
                  </a:lnTo>
                  <a:lnTo>
                    <a:pt x="134" y="5"/>
                  </a:lnTo>
                  <a:lnTo>
                    <a:pt x="134" y="9"/>
                  </a:lnTo>
                  <a:lnTo>
                    <a:pt x="139" y="9"/>
                  </a:lnTo>
                  <a:lnTo>
                    <a:pt x="144" y="14"/>
                  </a:lnTo>
                  <a:lnTo>
                    <a:pt x="149" y="19"/>
                  </a:lnTo>
                  <a:lnTo>
                    <a:pt x="149" y="24"/>
                  </a:lnTo>
                  <a:lnTo>
                    <a:pt x="149" y="29"/>
                  </a:lnTo>
                  <a:lnTo>
                    <a:pt x="153" y="33"/>
                  </a:lnTo>
                  <a:lnTo>
                    <a:pt x="153" y="38"/>
                  </a:lnTo>
                  <a:lnTo>
                    <a:pt x="153" y="43"/>
                  </a:lnTo>
                  <a:lnTo>
                    <a:pt x="149" y="43"/>
                  </a:lnTo>
                  <a:lnTo>
                    <a:pt x="149" y="48"/>
                  </a:lnTo>
                  <a:lnTo>
                    <a:pt x="149" y="53"/>
                  </a:lnTo>
                  <a:lnTo>
                    <a:pt x="149" y="57"/>
                  </a:lnTo>
                  <a:lnTo>
                    <a:pt x="144" y="62"/>
                  </a:lnTo>
                  <a:lnTo>
                    <a:pt x="139" y="67"/>
                  </a:lnTo>
                  <a:lnTo>
                    <a:pt x="134" y="72"/>
                  </a:lnTo>
                  <a:lnTo>
                    <a:pt x="129" y="76"/>
                  </a:lnTo>
                  <a:lnTo>
                    <a:pt x="125" y="76"/>
                  </a:lnTo>
                  <a:lnTo>
                    <a:pt x="120" y="81"/>
                  </a:lnTo>
                  <a:lnTo>
                    <a:pt x="115" y="81"/>
                  </a:lnTo>
                  <a:lnTo>
                    <a:pt x="110" y="81"/>
                  </a:lnTo>
                  <a:lnTo>
                    <a:pt x="105" y="81"/>
                  </a:lnTo>
                  <a:lnTo>
                    <a:pt x="120" y="134"/>
                  </a:lnTo>
                  <a:lnTo>
                    <a:pt x="125" y="134"/>
                  </a:lnTo>
                  <a:lnTo>
                    <a:pt x="125" y="139"/>
                  </a:lnTo>
                  <a:lnTo>
                    <a:pt x="125" y="144"/>
                  </a:lnTo>
                  <a:lnTo>
                    <a:pt x="129" y="148"/>
                  </a:lnTo>
                  <a:lnTo>
                    <a:pt x="129" y="153"/>
                  </a:lnTo>
                  <a:lnTo>
                    <a:pt x="134" y="153"/>
                  </a:lnTo>
                  <a:lnTo>
                    <a:pt x="134" y="158"/>
                  </a:lnTo>
                  <a:lnTo>
                    <a:pt x="139" y="158"/>
                  </a:lnTo>
                  <a:lnTo>
                    <a:pt x="144" y="158"/>
                  </a:lnTo>
                  <a:lnTo>
                    <a:pt x="149" y="158"/>
                  </a:lnTo>
                  <a:lnTo>
                    <a:pt x="149" y="163"/>
                  </a:lnTo>
                  <a:lnTo>
                    <a:pt x="153" y="163"/>
                  </a:lnTo>
                  <a:lnTo>
                    <a:pt x="153" y="168"/>
                  </a:lnTo>
                  <a:lnTo>
                    <a:pt x="110" y="168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B4BA00C-72FD-42AA-B0E4-B736313AF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1872"/>
              <a:ext cx="29" cy="33"/>
            </a:xfrm>
            <a:custGeom>
              <a:avLst/>
              <a:gdLst>
                <a:gd name="T0" fmla="*/ 0 w 62"/>
                <a:gd name="T1" fmla="*/ 16 h 67"/>
                <a:gd name="T2" fmla="*/ 1 w 62"/>
                <a:gd name="T3" fmla="*/ 16 h 67"/>
                <a:gd name="T4" fmla="*/ 1 w 62"/>
                <a:gd name="T5" fmla="*/ 16 h 67"/>
                <a:gd name="T6" fmla="*/ 1 w 62"/>
                <a:gd name="T7" fmla="*/ 16 h 67"/>
                <a:gd name="T8" fmla="*/ 2 w 62"/>
                <a:gd name="T9" fmla="*/ 16 h 67"/>
                <a:gd name="T10" fmla="*/ 2 w 62"/>
                <a:gd name="T11" fmla="*/ 16 h 67"/>
                <a:gd name="T12" fmla="*/ 2 w 62"/>
                <a:gd name="T13" fmla="*/ 16 h 67"/>
                <a:gd name="T14" fmla="*/ 3 w 62"/>
                <a:gd name="T15" fmla="*/ 16 h 67"/>
                <a:gd name="T16" fmla="*/ 3 w 62"/>
                <a:gd name="T17" fmla="*/ 16 h 67"/>
                <a:gd name="T18" fmla="*/ 4 w 62"/>
                <a:gd name="T19" fmla="*/ 16 h 67"/>
                <a:gd name="T20" fmla="*/ 5 w 62"/>
                <a:gd name="T21" fmla="*/ 16 h 67"/>
                <a:gd name="T22" fmla="*/ 7 w 62"/>
                <a:gd name="T23" fmla="*/ 16 h 67"/>
                <a:gd name="T24" fmla="*/ 7 w 62"/>
                <a:gd name="T25" fmla="*/ 16 h 67"/>
                <a:gd name="T26" fmla="*/ 8 w 62"/>
                <a:gd name="T27" fmla="*/ 15 h 67"/>
                <a:gd name="T28" fmla="*/ 9 w 62"/>
                <a:gd name="T29" fmla="*/ 15 h 67"/>
                <a:gd name="T30" fmla="*/ 9 w 62"/>
                <a:gd name="T31" fmla="*/ 14 h 67"/>
                <a:gd name="T32" fmla="*/ 10 w 62"/>
                <a:gd name="T33" fmla="*/ 14 h 67"/>
                <a:gd name="T34" fmla="*/ 12 w 62"/>
                <a:gd name="T35" fmla="*/ 13 h 67"/>
                <a:gd name="T36" fmla="*/ 12 w 62"/>
                <a:gd name="T37" fmla="*/ 12 h 67"/>
                <a:gd name="T38" fmla="*/ 13 w 62"/>
                <a:gd name="T39" fmla="*/ 12 h 67"/>
                <a:gd name="T40" fmla="*/ 13 w 62"/>
                <a:gd name="T41" fmla="*/ 11 h 67"/>
                <a:gd name="T42" fmla="*/ 13 w 62"/>
                <a:gd name="T43" fmla="*/ 9 h 67"/>
                <a:gd name="T44" fmla="*/ 13 w 62"/>
                <a:gd name="T45" fmla="*/ 8 h 67"/>
                <a:gd name="T46" fmla="*/ 14 w 62"/>
                <a:gd name="T47" fmla="*/ 8 h 67"/>
                <a:gd name="T48" fmla="*/ 14 w 62"/>
                <a:gd name="T49" fmla="*/ 7 h 67"/>
                <a:gd name="T50" fmla="*/ 14 w 62"/>
                <a:gd name="T51" fmla="*/ 6 h 67"/>
                <a:gd name="T52" fmla="*/ 13 w 62"/>
                <a:gd name="T53" fmla="*/ 5 h 67"/>
                <a:gd name="T54" fmla="*/ 13 w 62"/>
                <a:gd name="T55" fmla="*/ 5 h 67"/>
                <a:gd name="T56" fmla="*/ 13 w 62"/>
                <a:gd name="T57" fmla="*/ 3 h 67"/>
                <a:gd name="T58" fmla="*/ 13 w 62"/>
                <a:gd name="T59" fmla="*/ 3 h 67"/>
                <a:gd name="T60" fmla="*/ 13 w 62"/>
                <a:gd name="T61" fmla="*/ 2 h 67"/>
                <a:gd name="T62" fmla="*/ 12 w 62"/>
                <a:gd name="T63" fmla="*/ 2 h 67"/>
                <a:gd name="T64" fmla="*/ 12 w 62"/>
                <a:gd name="T65" fmla="*/ 1 h 67"/>
                <a:gd name="T66" fmla="*/ 12 w 62"/>
                <a:gd name="T67" fmla="*/ 1 h 67"/>
                <a:gd name="T68" fmla="*/ 10 w 62"/>
                <a:gd name="T69" fmla="*/ 1 h 67"/>
                <a:gd name="T70" fmla="*/ 10 w 62"/>
                <a:gd name="T71" fmla="*/ 1 h 67"/>
                <a:gd name="T72" fmla="*/ 9 w 62"/>
                <a:gd name="T73" fmla="*/ 0 h 67"/>
                <a:gd name="T74" fmla="*/ 8 w 62"/>
                <a:gd name="T75" fmla="*/ 0 h 67"/>
                <a:gd name="T76" fmla="*/ 8 w 62"/>
                <a:gd name="T77" fmla="*/ 0 h 67"/>
                <a:gd name="T78" fmla="*/ 7 w 62"/>
                <a:gd name="T79" fmla="*/ 0 h 67"/>
                <a:gd name="T80" fmla="*/ 7 w 62"/>
                <a:gd name="T81" fmla="*/ 0 h 67"/>
                <a:gd name="T82" fmla="*/ 7 w 62"/>
                <a:gd name="T83" fmla="*/ 0 h 67"/>
                <a:gd name="T84" fmla="*/ 7 w 62"/>
                <a:gd name="T85" fmla="*/ 0 h 67"/>
                <a:gd name="T86" fmla="*/ 7 w 62"/>
                <a:gd name="T87" fmla="*/ 0 h 67"/>
                <a:gd name="T88" fmla="*/ 5 w 62"/>
                <a:gd name="T89" fmla="*/ 0 h 67"/>
                <a:gd name="T90" fmla="*/ 5 w 62"/>
                <a:gd name="T91" fmla="*/ 0 h 67"/>
                <a:gd name="T92" fmla="*/ 5 w 62"/>
                <a:gd name="T93" fmla="*/ 0 h 67"/>
                <a:gd name="T94" fmla="*/ 5 w 62"/>
                <a:gd name="T95" fmla="*/ 0 h 67"/>
                <a:gd name="T96" fmla="*/ 4 w 62"/>
                <a:gd name="T97" fmla="*/ 0 h 67"/>
                <a:gd name="T98" fmla="*/ 0 w 62"/>
                <a:gd name="T99" fmla="*/ 16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2"/>
                <a:gd name="T151" fmla="*/ 0 h 67"/>
                <a:gd name="T152" fmla="*/ 62 w 62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2" h="67">
                  <a:moveTo>
                    <a:pt x="0" y="67"/>
                  </a:moveTo>
                  <a:lnTo>
                    <a:pt x="5" y="67"/>
                  </a:lnTo>
                  <a:lnTo>
                    <a:pt x="10" y="67"/>
                  </a:lnTo>
                  <a:lnTo>
                    <a:pt x="14" y="67"/>
                  </a:lnTo>
                  <a:lnTo>
                    <a:pt x="19" y="67"/>
                  </a:lnTo>
                  <a:lnTo>
                    <a:pt x="24" y="67"/>
                  </a:lnTo>
                  <a:lnTo>
                    <a:pt x="29" y="67"/>
                  </a:lnTo>
                  <a:lnTo>
                    <a:pt x="34" y="67"/>
                  </a:lnTo>
                  <a:lnTo>
                    <a:pt x="38" y="63"/>
                  </a:lnTo>
                  <a:lnTo>
                    <a:pt x="43" y="63"/>
                  </a:lnTo>
                  <a:lnTo>
                    <a:pt x="43" y="58"/>
                  </a:lnTo>
                  <a:lnTo>
                    <a:pt x="48" y="58"/>
                  </a:lnTo>
                  <a:lnTo>
                    <a:pt x="53" y="53"/>
                  </a:lnTo>
                  <a:lnTo>
                    <a:pt x="53" y="48"/>
                  </a:lnTo>
                  <a:lnTo>
                    <a:pt x="58" y="48"/>
                  </a:lnTo>
                  <a:lnTo>
                    <a:pt x="58" y="44"/>
                  </a:lnTo>
                  <a:lnTo>
                    <a:pt x="58" y="39"/>
                  </a:lnTo>
                  <a:lnTo>
                    <a:pt x="58" y="34"/>
                  </a:lnTo>
                  <a:lnTo>
                    <a:pt x="62" y="34"/>
                  </a:lnTo>
                  <a:lnTo>
                    <a:pt x="62" y="29"/>
                  </a:lnTo>
                  <a:lnTo>
                    <a:pt x="62" y="24"/>
                  </a:lnTo>
                  <a:lnTo>
                    <a:pt x="58" y="20"/>
                  </a:lnTo>
                  <a:lnTo>
                    <a:pt x="58" y="15"/>
                  </a:lnTo>
                  <a:lnTo>
                    <a:pt x="58" y="10"/>
                  </a:lnTo>
                  <a:lnTo>
                    <a:pt x="53" y="10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0" y="67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B69DF82-AF8C-4A8A-A08A-2FB1AFBF4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" y="1534"/>
              <a:ext cx="69" cy="82"/>
            </a:xfrm>
            <a:custGeom>
              <a:avLst/>
              <a:gdLst>
                <a:gd name="T0" fmla="*/ 18 w 149"/>
                <a:gd name="T1" fmla="*/ 21 h 163"/>
                <a:gd name="T2" fmla="*/ 15 w 149"/>
                <a:gd name="T3" fmla="*/ 21 h 163"/>
                <a:gd name="T4" fmla="*/ 14 w 149"/>
                <a:gd name="T5" fmla="*/ 21 h 163"/>
                <a:gd name="T6" fmla="*/ 10 w 149"/>
                <a:gd name="T7" fmla="*/ 34 h 163"/>
                <a:gd name="T8" fmla="*/ 10 w 149"/>
                <a:gd name="T9" fmla="*/ 35 h 163"/>
                <a:gd name="T10" fmla="*/ 10 w 149"/>
                <a:gd name="T11" fmla="*/ 36 h 163"/>
                <a:gd name="T12" fmla="*/ 10 w 149"/>
                <a:gd name="T13" fmla="*/ 38 h 163"/>
                <a:gd name="T14" fmla="*/ 10 w 149"/>
                <a:gd name="T15" fmla="*/ 39 h 163"/>
                <a:gd name="T16" fmla="*/ 12 w 149"/>
                <a:gd name="T17" fmla="*/ 40 h 163"/>
                <a:gd name="T18" fmla="*/ 12 w 149"/>
                <a:gd name="T19" fmla="*/ 40 h 163"/>
                <a:gd name="T20" fmla="*/ 13 w 149"/>
                <a:gd name="T21" fmla="*/ 40 h 163"/>
                <a:gd name="T22" fmla="*/ 13 w 149"/>
                <a:gd name="T23" fmla="*/ 41 h 163"/>
                <a:gd name="T24" fmla="*/ 1 w 149"/>
                <a:gd name="T25" fmla="*/ 40 h 163"/>
                <a:gd name="T26" fmla="*/ 2 w 149"/>
                <a:gd name="T27" fmla="*/ 40 h 163"/>
                <a:gd name="T28" fmla="*/ 3 w 149"/>
                <a:gd name="T29" fmla="*/ 40 h 163"/>
                <a:gd name="T30" fmla="*/ 3 w 149"/>
                <a:gd name="T31" fmla="*/ 40 h 163"/>
                <a:gd name="T32" fmla="*/ 4 w 149"/>
                <a:gd name="T33" fmla="*/ 39 h 163"/>
                <a:gd name="T34" fmla="*/ 4 w 149"/>
                <a:gd name="T35" fmla="*/ 39 h 163"/>
                <a:gd name="T36" fmla="*/ 5 w 149"/>
                <a:gd name="T37" fmla="*/ 36 h 163"/>
                <a:gd name="T38" fmla="*/ 6 w 149"/>
                <a:gd name="T39" fmla="*/ 35 h 163"/>
                <a:gd name="T40" fmla="*/ 12 w 149"/>
                <a:gd name="T41" fmla="*/ 9 h 163"/>
                <a:gd name="T42" fmla="*/ 13 w 149"/>
                <a:gd name="T43" fmla="*/ 6 h 163"/>
                <a:gd name="T44" fmla="*/ 13 w 149"/>
                <a:gd name="T45" fmla="*/ 5 h 163"/>
                <a:gd name="T46" fmla="*/ 13 w 149"/>
                <a:gd name="T47" fmla="*/ 4 h 163"/>
                <a:gd name="T48" fmla="*/ 13 w 149"/>
                <a:gd name="T49" fmla="*/ 3 h 163"/>
                <a:gd name="T50" fmla="*/ 12 w 149"/>
                <a:gd name="T51" fmla="*/ 3 h 163"/>
                <a:gd name="T52" fmla="*/ 12 w 149"/>
                <a:gd name="T53" fmla="*/ 2 h 163"/>
                <a:gd name="T54" fmla="*/ 10 w 149"/>
                <a:gd name="T55" fmla="*/ 2 h 163"/>
                <a:gd name="T56" fmla="*/ 9 w 149"/>
                <a:gd name="T57" fmla="*/ 2 h 163"/>
                <a:gd name="T58" fmla="*/ 23 w 149"/>
                <a:gd name="T59" fmla="*/ 0 h 163"/>
                <a:gd name="T60" fmla="*/ 27 w 149"/>
                <a:gd name="T61" fmla="*/ 0 h 163"/>
                <a:gd name="T62" fmla="*/ 29 w 149"/>
                <a:gd name="T63" fmla="*/ 2 h 163"/>
                <a:gd name="T64" fmla="*/ 31 w 149"/>
                <a:gd name="T65" fmla="*/ 4 h 163"/>
                <a:gd name="T66" fmla="*/ 32 w 149"/>
                <a:gd name="T67" fmla="*/ 6 h 163"/>
                <a:gd name="T68" fmla="*/ 32 w 149"/>
                <a:gd name="T69" fmla="*/ 9 h 163"/>
                <a:gd name="T70" fmla="*/ 32 w 149"/>
                <a:gd name="T71" fmla="*/ 12 h 163"/>
                <a:gd name="T72" fmla="*/ 31 w 149"/>
                <a:gd name="T73" fmla="*/ 15 h 163"/>
                <a:gd name="T74" fmla="*/ 29 w 149"/>
                <a:gd name="T75" fmla="*/ 17 h 163"/>
                <a:gd name="T76" fmla="*/ 27 w 149"/>
                <a:gd name="T77" fmla="*/ 20 h 163"/>
                <a:gd name="T78" fmla="*/ 24 w 149"/>
                <a:gd name="T79" fmla="*/ 21 h 163"/>
                <a:gd name="T80" fmla="*/ 26 w 149"/>
                <a:gd name="T81" fmla="*/ 34 h 163"/>
                <a:gd name="T82" fmla="*/ 27 w 149"/>
                <a:gd name="T83" fmla="*/ 36 h 163"/>
                <a:gd name="T84" fmla="*/ 28 w 149"/>
                <a:gd name="T85" fmla="*/ 39 h 163"/>
                <a:gd name="T86" fmla="*/ 29 w 149"/>
                <a:gd name="T87" fmla="*/ 39 h 163"/>
                <a:gd name="T88" fmla="*/ 31 w 149"/>
                <a:gd name="T89" fmla="*/ 40 h 163"/>
                <a:gd name="T90" fmla="*/ 32 w 149"/>
                <a:gd name="T91" fmla="*/ 40 h 163"/>
                <a:gd name="T92" fmla="*/ 14 w 149"/>
                <a:gd name="T93" fmla="*/ 20 h 163"/>
                <a:gd name="T94" fmla="*/ 15 w 149"/>
                <a:gd name="T95" fmla="*/ 20 h 163"/>
                <a:gd name="T96" fmla="*/ 17 w 149"/>
                <a:gd name="T97" fmla="*/ 20 h 163"/>
                <a:gd name="T98" fmla="*/ 19 w 149"/>
                <a:gd name="T99" fmla="*/ 20 h 163"/>
                <a:gd name="T100" fmla="*/ 22 w 149"/>
                <a:gd name="T101" fmla="*/ 18 h 163"/>
                <a:gd name="T102" fmla="*/ 24 w 149"/>
                <a:gd name="T103" fmla="*/ 17 h 163"/>
                <a:gd name="T104" fmla="*/ 26 w 149"/>
                <a:gd name="T105" fmla="*/ 15 h 163"/>
                <a:gd name="T106" fmla="*/ 27 w 149"/>
                <a:gd name="T107" fmla="*/ 12 h 163"/>
                <a:gd name="T108" fmla="*/ 27 w 149"/>
                <a:gd name="T109" fmla="*/ 9 h 163"/>
                <a:gd name="T110" fmla="*/ 27 w 149"/>
                <a:gd name="T111" fmla="*/ 6 h 163"/>
                <a:gd name="T112" fmla="*/ 26 w 149"/>
                <a:gd name="T113" fmla="*/ 5 h 163"/>
                <a:gd name="T114" fmla="*/ 25 w 149"/>
                <a:gd name="T115" fmla="*/ 4 h 163"/>
                <a:gd name="T116" fmla="*/ 24 w 149"/>
                <a:gd name="T117" fmla="*/ 3 h 163"/>
                <a:gd name="T118" fmla="*/ 22 w 149"/>
                <a:gd name="T119" fmla="*/ 2 h 163"/>
                <a:gd name="T120" fmla="*/ 19 w 149"/>
                <a:gd name="T121" fmla="*/ 2 h 163"/>
                <a:gd name="T122" fmla="*/ 19 w 149"/>
                <a:gd name="T123" fmla="*/ 3 h 163"/>
                <a:gd name="T124" fmla="*/ 19 w 149"/>
                <a:gd name="T125" fmla="*/ 3 h 1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49"/>
                <a:gd name="T190" fmla="*/ 0 h 163"/>
                <a:gd name="T191" fmla="*/ 149 w 149"/>
                <a:gd name="T192" fmla="*/ 163 h 1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49" h="163">
                  <a:moveTo>
                    <a:pt x="110" y="163"/>
                  </a:moveTo>
                  <a:lnTo>
                    <a:pt x="81" y="81"/>
                  </a:lnTo>
                  <a:lnTo>
                    <a:pt x="77" y="81"/>
                  </a:lnTo>
                  <a:lnTo>
                    <a:pt x="72" y="81"/>
                  </a:lnTo>
                  <a:lnTo>
                    <a:pt x="67" y="81"/>
                  </a:lnTo>
                  <a:lnTo>
                    <a:pt x="62" y="81"/>
                  </a:lnTo>
                  <a:lnTo>
                    <a:pt x="53" y="129"/>
                  </a:lnTo>
                  <a:lnTo>
                    <a:pt x="48" y="134"/>
                  </a:lnTo>
                  <a:lnTo>
                    <a:pt x="48" y="139"/>
                  </a:lnTo>
                  <a:lnTo>
                    <a:pt x="48" y="144"/>
                  </a:lnTo>
                  <a:lnTo>
                    <a:pt x="48" y="149"/>
                  </a:lnTo>
                  <a:lnTo>
                    <a:pt x="48" y="153"/>
                  </a:lnTo>
                  <a:lnTo>
                    <a:pt x="53" y="158"/>
                  </a:lnTo>
                  <a:lnTo>
                    <a:pt x="57" y="158"/>
                  </a:lnTo>
                  <a:lnTo>
                    <a:pt x="62" y="158"/>
                  </a:lnTo>
                  <a:lnTo>
                    <a:pt x="67" y="158"/>
                  </a:lnTo>
                  <a:lnTo>
                    <a:pt x="62" y="163"/>
                  </a:lnTo>
                  <a:lnTo>
                    <a:pt x="0" y="163"/>
                  </a:lnTo>
                  <a:lnTo>
                    <a:pt x="0" y="158"/>
                  </a:lnTo>
                  <a:lnTo>
                    <a:pt x="5" y="158"/>
                  </a:lnTo>
                  <a:lnTo>
                    <a:pt x="9" y="158"/>
                  </a:lnTo>
                  <a:lnTo>
                    <a:pt x="14" y="158"/>
                  </a:lnTo>
                  <a:lnTo>
                    <a:pt x="19" y="153"/>
                  </a:lnTo>
                  <a:lnTo>
                    <a:pt x="24" y="149"/>
                  </a:lnTo>
                  <a:lnTo>
                    <a:pt x="24" y="144"/>
                  </a:lnTo>
                  <a:lnTo>
                    <a:pt x="29" y="139"/>
                  </a:lnTo>
                  <a:lnTo>
                    <a:pt x="29" y="134"/>
                  </a:lnTo>
                  <a:lnTo>
                    <a:pt x="29" y="129"/>
                  </a:lnTo>
                  <a:lnTo>
                    <a:pt x="57" y="33"/>
                  </a:lnTo>
                  <a:lnTo>
                    <a:pt x="57" y="29"/>
                  </a:lnTo>
                  <a:lnTo>
                    <a:pt x="62" y="24"/>
                  </a:lnTo>
                  <a:lnTo>
                    <a:pt x="62" y="19"/>
                  </a:lnTo>
                  <a:lnTo>
                    <a:pt x="62" y="14"/>
                  </a:lnTo>
                  <a:lnTo>
                    <a:pt x="62" y="9"/>
                  </a:lnTo>
                  <a:lnTo>
                    <a:pt x="57" y="9"/>
                  </a:lnTo>
                  <a:lnTo>
                    <a:pt x="57" y="5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5" y="0"/>
                  </a:lnTo>
                  <a:lnTo>
                    <a:pt x="129" y="0"/>
                  </a:lnTo>
                  <a:lnTo>
                    <a:pt x="129" y="5"/>
                  </a:lnTo>
                  <a:lnTo>
                    <a:pt x="134" y="5"/>
                  </a:lnTo>
                  <a:lnTo>
                    <a:pt x="139" y="9"/>
                  </a:lnTo>
                  <a:lnTo>
                    <a:pt x="144" y="14"/>
                  </a:lnTo>
                  <a:lnTo>
                    <a:pt x="144" y="19"/>
                  </a:lnTo>
                  <a:lnTo>
                    <a:pt x="149" y="19"/>
                  </a:lnTo>
                  <a:lnTo>
                    <a:pt x="149" y="24"/>
                  </a:lnTo>
                  <a:lnTo>
                    <a:pt x="149" y="29"/>
                  </a:lnTo>
                  <a:lnTo>
                    <a:pt x="149" y="33"/>
                  </a:lnTo>
                  <a:lnTo>
                    <a:pt x="149" y="38"/>
                  </a:lnTo>
                  <a:lnTo>
                    <a:pt x="149" y="43"/>
                  </a:lnTo>
                  <a:lnTo>
                    <a:pt x="149" y="48"/>
                  </a:lnTo>
                  <a:lnTo>
                    <a:pt x="149" y="53"/>
                  </a:lnTo>
                  <a:lnTo>
                    <a:pt x="144" y="53"/>
                  </a:lnTo>
                  <a:lnTo>
                    <a:pt x="144" y="57"/>
                  </a:lnTo>
                  <a:lnTo>
                    <a:pt x="139" y="62"/>
                  </a:lnTo>
                  <a:lnTo>
                    <a:pt x="134" y="67"/>
                  </a:lnTo>
                  <a:lnTo>
                    <a:pt x="129" y="72"/>
                  </a:lnTo>
                  <a:lnTo>
                    <a:pt x="125" y="77"/>
                  </a:lnTo>
                  <a:lnTo>
                    <a:pt x="120" y="77"/>
                  </a:lnTo>
                  <a:lnTo>
                    <a:pt x="115" y="77"/>
                  </a:lnTo>
                  <a:lnTo>
                    <a:pt x="110" y="81"/>
                  </a:lnTo>
                  <a:lnTo>
                    <a:pt x="105" y="81"/>
                  </a:lnTo>
                  <a:lnTo>
                    <a:pt x="120" y="129"/>
                  </a:lnTo>
                  <a:lnTo>
                    <a:pt x="120" y="134"/>
                  </a:lnTo>
                  <a:lnTo>
                    <a:pt x="125" y="139"/>
                  </a:lnTo>
                  <a:lnTo>
                    <a:pt x="125" y="144"/>
                  </a:lnTo>
                  <a:lnTo>
                    <a:pt x="129" y="149"/>
                  </a:lnTo>
                  <a:lnTo>
                    <a:pt x="129" y="153"/>
                  </a:lnTo>
                  <a:lnTo>
                    <a:pt x="134" y="153"/>
                  </a:lnTo>
                  <a:lnTo>
                    <a:pt x="139" y="158"/>
                  </a:lnTo>
                  <a:lnTo>
                    <a:pt x="144" y="158"/>
                  </a:lnTo>
                  <a:lnTo>
                    <a:pt x="149" y="158"/>
                  </a:lnTo>
                  <a:lnTo>
                    <a:pt x="149" y="163"/>
                  </a:lnTo>
                  <a:lnTo>
                    <a:pt x="110" y="163"/>
                  </a:lnTo>
                  <a:close/>
                  <a:moveTo>
                    <a:pt x="67" y="77"/>
                  </a:moveTo>
                  <a:lnTo>
                    <a:pt x="67" y="77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7"/>
                  </a:lnTo>
                  <a:lnTo>
                    <a:pt x="86" y="77"/>
                  </a:lnTo>
                  <a:lnTo>
                    <a:pt x="91" y="77"/>
                  </a:lnTo>
                  <a:lnTo>
                    <a:pt x="96" y="72"/>
                  </a:lnTo>
                  <a:lnTo>
                    <a:pt x="101" y="72"/>
                  </a:lnTo>
                  <a:lnTo>
                    <a:pt x="105" y="72"/>
                  </a:lnTo>
                  <a:lnTo>
                    <a:pt x="105" y="67"/>
                  </a:lnTo>
                  <a:lnTo>
                    <a:pt x="110" y="67"/>
                  </a:lnTo>
                  <a:lnTo>
                    <a:pt x="115" y="62"/>
                  </a:lnTo>
                  <a:lnTo>
                    <a:pt x="120" y="57"/>
                  </a:lnTo>
                  <a:lnTo>
                    <a:pt x="120" y="53"/>
                  </a:lnTo>
                  <a:lnTo>
                    <a:pt x="125" y="53"/>
                  </a:lnTo>
                  <a:lnTo>
                    <a:pt x="125" y="48"/>
                  </a:lnTo>
                  <a:lnTo>
                    <a:pt x="125" y="43"/>
                  </a:lnTo>
                  <a:lnTo>
                    <a:pt x="125" y="38"/>
                  </a:lnTo>
                  <a:lnTo>
                    <a:pt x="125" y="33"/>
                  </a:lnTo>
                  <a:lnTo>
                    <a:pt x="125" y="29"/>
                  </a:lnTo>
                  <a:lnTo>
                    <a:pt x="125" y="24"/>
                  </a:lnTo>
                  <a:lnTo>
                    <a:pt x="125" y="19"/>
                  </a:lnTo>
                  <a:lnTo>
                    <a:pt x="120" y="19"/>
                  </a:lnTo>
                  <a:lnTo>
                    <a:pt x="120" y="14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0" y="9"/>
                  </a:lnTo>
                  <a:lnTo>
                    <a:pt x="105" y="9"/>
                  </a:lnTo>
                  <a:lnTo>
                    <a:pt x="101" y="9"/>
                  </a:lnTo>
                  <a:lnTo>
                    <a:pt x="101" y="5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91" y="9"/>
                  </a:lnTo>
                  <a:lnTo>
                    <a:pt x="86" y="9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487485D-FD5B-4A70-8FBB-AAD95F539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" y="1534"/>
              <a:ext cx="69" cy="82"/>
            </a:xfrm>
            <a:custGeom>
              <a:avLst/>
              <a:gdLst>
                <a:gd name="T0" fmla="*/ 18 w 149"/>
                <a:gd name="T1" fmla="*/ 21 h 163"/>
                <a:gd name="T2" fmla="*/ 15 w 149"/>
                <a:gd name="T3" fmla="*/ 21 h 163"/>
                <a:gd name="T4" fmla="*/ 14 w 149"/>
                <a:gd name="T5" fmla="*/ 21 h 163"/>
                <a:gd name="T6" fmla="*/ 10 w 149"/>
                <a:gd name="T7" fmla="*/ 34 h 163"/>
                <a:gd name="T8" fmla="*/ 10 w 149"/>
                <a:gd name="T9" fmla="*/ 35 h 163"/>
                <a:gd name="T10" fmla="*/ 10 w 149"/>
                <a:gd name="T11" fmla="*/ 36 h 163"/>
                <a:gd name="T12" fmla="*/ 10 w 149"/>
                <a:gd name="T13" fmla="*/ 38 h 163"/>
                <a:gd name="T14" fmla="*/ 10 w 149"/>
                <a:gd name="T15" fmla="*/ 39 h 163"/>
                <a:gd name="T16" fmla="*/ 12 w 149"/>
                <a:gd name="T17" fmla="*/ 40 h 163"/>
                <a:gd name="T18" fmla="*/ 12 w 149"/>
                <a:gd name="T19" fmla="*/ 40 h 163"/>
                <a:gd name="T20" fmla="*/ 13 w 149"/>
                <a:gd name="T21" fmla="*/ 40 h 163"/>
                <a:gd name="T22" fmla="*/ 13 w 149"/>
                <a:gd name="T23" fmla="*/ 41 h 163"/>
                <a:gd name="T24" fmla="*/ 1 w 149"/>
                <a:gd name="T25" fmla="*/ 40 h 163"/>
                <a:gd name="T26" fmla="*/ 2 w 149"/>
                <a:gd name="T27" fmla="*/ 40 h 163"/>
                <a:gd name="T28" fmla="*/ 3 w 149"/>
                <a:gd name="T29" fmla="*/ 40 h 163"/>
                <a:gd name="T30" fmla="*/ 3 w 149"/>
                <a:gd name="T31" fmla="*/ 40 h 163"/>
                <a:gd name="T32" fmla="*/ 4 w 149"/>
                <a:gd name="T33" fmla="*/ 39 h 163"/>
                <a:gd name="T34" fmla="*/ 4 w 149"/>
                <a:gd name="T35" fmla="*/ 39 h 163"/>
                <a:gd name="T36" fmla="*/ 5 w 149"/>
                <a:gd name="T37" fmla="*/ 36 h 163"/>
                <a:gd name="T38" fmla="*/ 6 w 149"/>
                <a:gd name="T39" fmla="*/ 35 h 163"/>
                <a:gd name="T40" fmla="*/ 12 w 149"/>
                <a:gd name="T41" fmla="*/ 9 h 163"/>
                <a:gd name="T42" fmla="*/ 13 w 149"/>
                <a:gd name="T43" fmla="*/ 6 h 163"/>
                <a:gd name="T44" fmla="*/ 13 w 149"/>
                <a:gd name="T45" fmla="*/ 5 h 163"/>
                <a:gd name="T46" fmla="*/ 13 w 149"/>
                <a:gd name="T47" fmla="*/ 4 h 163"/>
                <a:gd name="T48" fmla="*/ 13 w 149"/>
                <a:gd name="T49" fmla="*/ 3 h 163"/>
                <a:gd name="T50" fmla="*/ 12 w 149"/>
                <a:gd name="T51" fmla="*/ 3 h 163"/>
                <a:gd name="T52" fmla="*/ 12 w 149"/>
                <a:gd name="T53" fmla="*/ 2 h 163"/>
                <a:gd name="T54" fmla="*/ 10 w 149"/>
                <a:gd name="T55" fmla="*/ 2 h 163"/>
                <a:gd name="T56" fmla="*/ 9 w 149"/>
                <a:gd name="T57" fmla="*/ 2 h 163"/>
                <a:gd name="T58" fmla="*/ 23 w 149"/>
                <a:gd name="T59" fmla="*/ 0 h 163"/>
                <a:gd name="T60" fmla="*/ 27 w 149"/>
                <a:gd name="T61" fmla="*/ 0 h 163"/>
                <a:gd name="T62" fmla="*/ 29 w 149"/>
                <a:gd name="T63" fmla="*/ 2 h 163"/>
                <a:gd name="T64" fmla="*/ 31 w 149"/>
                <a:gd name="T65" fmla="*/ 4 h 163"/>
                <a:gd name="T66" fmla="*/ 32 w 149"/>
                <a:gd name="T67" fmla="*/ 6 h 163"/>
                <a:gd name="T68" fmla="*/ 32 w 149"/>
                <a:gd name="T69" fmla="*/ 9 h 163"/>
                <a:gd name="T70" fmla="*/ 32 w 149"/>
                <a:gd name="T71" fmla="*/ 12 h 163"/>
                <a:gd name="T72" fmla="*/ 31 w 149"/>
                <a:gd name="T73" fmla="*/ 15 h 163"/>
                <a:gd name="T74" fmla="*/ 29 w 149"/>
                <a:gd name="T75" fmla="*/ 17 h 163"/>
                <a:gd name="T76" fmla="*/ 27 w 149"/>
                <a:gd name="T77" fmla="*/ 20 h 163"/>
                <a:gd name="T78" fmla="*/ 24 w 149"/>
                <a:gd name="T79" fmla="*/ 21 h 163"/>
                <a:gd name="T80" fmla="*/ 26 w 149"/>
                <a:gd name="T81" fmla="*/ 34 h 163"/>
                <a:gd name="T82" fmla="*/ 27 w 149"/>
                <a:gd name="T83" fmla="*/ 36 h 163"/>
                <a:gd name="T84" fmla="*/ 28 w 149"/>
                <a:gd name="T85" fmla="*/ 39 h 163"/>
                <a:gd name="T86" fmla="*/ 29 w 149"/>
                <a:gd name="T87" fmla="*/ 39 h 163"/>
                <a:gd name="T88" fmla="*/ 31 w 149"/>
                <a:gd name="T89" fmla="*/ 40 h 163"/>
                <a:gd name="T90" fmla="*/ 32 w 149"/>
                <a:gd name="T91" fmla="*/ 40 h 1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9"/>
                <a:gd name="T139" fmla="*/ 0 h 163"/>
                <a:gd name="T140" fmla="*/ 149 w 149"/>
                <a:gd name="T141" fmla="*/ 163 h 16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9" h="163">
                  <a:moveTo>
                    <a:pt x="110" y="163"/>
                  </a:moveTo>
                  <a:lnTo>
                    <a:pt x="81" y="81"/>
                  </a:lnTo>
                  <a:lnTo>
                    <a:pt x="77" y="81"/>
                  </a:lnTo>
                  <a:lnTo>
                    <a:pt x="72" y="81"/>
                  </a:lnTo>
                  <a:lnTo>
                    <a:pt x="67" y="81"/>
                  </a:lnTo>
                  <a:lnTo>
                    <a:pt x="62" y="81"/>
                  </a:lnTo>
                  <a:lnTo>
                    <a:pt x="53" y="129"/>
                  </a:lnTo>
                  <a:lnTo>
                    <a:pt x="48" y="134"/>
                  </a:lnTo>
                  <a:lnTo>
                    <a:pt x="48" y="139"/>
                  </a:lnTo>
                  <a:lnTo>
                    <a:pt x="48" y="144"/>
                  </a:lnTo>
                  <a:lnTo>
                    <a:pt x="48" y="149"/>
                  </a:lnTo>
                  <a:lnTo>
                    <a:pt x="48" y="153"/>
                  </a:lnTo>
                  <a:lnTo>
                    <a:pt x="53" y="158"/>
                  </a:lnTo>
                  <a:lnTo>
                    <a:pt x="57" y="158"/>
                  </a:lnTo>
                  <a:lnTo>
                    <a:pt x="62" y="158"/>
                  </a:lnTo>
                  <a:lnTo>
                    <a:pt x="67" y="158"/>
                  </a:lnTo>
                  <a:lnTo>
                    <a:pt x="62" y="163"/>
                  </a:lnTo>
                  <a:lnTo>
                    <a:pt x="0" y="163"/>
                  </a:lnTo>
                  <a:lnTo>
                    <a:pt x="0" y="158"/>
                  </a:lnTo>
                  <a:lnTo>
                    <a:pt x="5" y="158"/>
                  </a:lnTo>
                  <a:lnTo>
                    <a:pt x="9" y="158"/>
                  </a:lnTo>
                  <a:lnTo>
                    <a:pt x="14" y="158"/>
                  </a:lnTo>
                  <a:lnTo>
                    <a:pt x="19" y="153"/>
                  </a:lnTo>
                  <a:lnTo>
                    <a:pt x="24" y="149"/>
                  </a:lnTo>
                  <a:lnTo>
                    <a:pt x="24" y="144"/>
                  </a:lnTo>
                  <a:lnTo>
                    <a:pt x="29" y="139"/>
                  </a:lnTo>
                  <a:lnTo>
                    <a:pt x="29" y="134"/>
                  </a:lnTo>
                  <a:lnTo>
                    <a:pt x="29" y="129"/>
                  </a:lnTo>
                  <a:lnTo>
                    <a:pt x="57" y="33"/>
                  </a:lnTo>
                  <a:lnTo>
                    <a:pt x="57" y="29"/>
                  </a:lnTo>
                  <a:lnTo>
                    <a:pt x="62" y="24"/>
                  </a:lnTo>
                  <a:lnTo>
                    <a:pt x="62" y="19"/>
                  </a:lnTo>
                  <a:lnTo>
                    <a:pt x="62" y="14"/>
                  </a:lnTo>
                  <a:lnTo>
                    <a:pt x="62" y="9"/>
                  </a:lnTo>
                  <a:lnTo>
                    <a:pt x="57" y="9"/>
                  </a:lnTo>
                  <a:lnTo>
                    <a:pt x="57" y="5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5" y="0"/>
                  </a:lnTo>
                  <a:lnTo>
                    <a:pt x="129" y="0"/>
                  </a:lnTo>
                  <a:lnTo>
                    <a:pt x="129" y="5"/>
                  </a:lnTo>
                  <a:lnTo>
                    <a:pt x="134" y="5"/>
                  </a:lnTo>
                  <a:lnTo>
                    <a:pt x="139" y="9"/>
                  </a:lnTo>
                  <a:lnTo>
                    <a:pt x="144" y="14"/>
                  </a:lnTo>
                  <a:lnTo>
                    <a:pt x="144" y="19"/>
                  </a:lnTo>
                  <a:lnTo>
                    <a:pt x="149" y="19"/>
                  </a:lnTo>
                  <a:lnTo>
                    <a:pt x="149" y="24"/>
                  </a:lnTo>
                  <a:lnTo>
                    <a:pt x="149" y="29"/>
                  </a:lnTo>
                  <a:lnTo>
                    <a:pt x="149" y="33"/>
                  </a:lnTo>
                  <a:lnTo>
                    <a:pt x="149" y="38"/>
                  </a:lnTo>
                  <a:lnTo>
                    <a:pt x="149" y="43"/>
                  </a:lnTo>
                  <a:lnTo>
                    <a:pt x="149" y="48"/>
                  </a:lnTo>
                  <a:lnTo>
                    <a:pt x="149" y="53"/>
                  </a:lnTo>
                  <a:lnTo>
                    <a:pt x="144" y="53"/>
                  </a:lnTo>
                  <a:lnTo>
                    <a:pt x="144" y="57"/>
                  </a:lnTo>
                  <a:lnTo>
                    <a:pt x="139" y="62"/>
                  </a:lnTo>
                  <a:lnTo>
                    <a:pt x="134" y="67"/>
                  </a:lnTo>
                  <a:lnTo>
                    <a:pt x="129" y="72"/>
                  </a:lnTo>
                  <a:lnTo>
                    <a:pt x="125" y="77"/>
                  </a:lnTo>
                  <a:lnTo>
                    <a:pt x="120" y="77"/>
                  </a:lnTo>
                  <a:lnTo>
                    <a:pt x="115" y="77"/>
                  </a:lnTo>
                  <a:lnTo>
                    <a:pt x="110" y="81"/>
                  </a:lnTo>
                  <a:lnTo>
                    <a:pt x="105" y="81"/>
                  </a:lnTo>
                  <a:lnTo>
                    <a:pt x="120" y="129"/>
                  </a:lnTo>
                  <a:lnTo>
                    <a:pt x="120" y="134"/>
                  </a:lnTo>
                  <a:lnTo>
                    <a:pt x="125" y="139"/>
                  </a:lnTo>
                  <a:lnTo>
                    <a:pt x="125" y="144"/>
                  </a:lnTo>
                  <a:lnTo>
                    <a:pt x="129" y="149"/>
                  </a:lnTo>
                  <a:lnTo>
                    <a:pt x="129" y="153"/>
                  </a:lnTo>
                  <a:lnTo>
                    <a:pt x="134" y="153"/>
                  </a:lnTo>
                  <a:lnTo>
                    <a:pt x="139" y="158"/>
                  </a:lnTo>
                  <a:lnTo>
                    <a:pt x="144" y="158"/>
                  </a:lnTo>
                  <a:lnTo>
                    <a:pt x="149" y="158"/>
                  </a:lnTo>
                  <a:lnTo>
                    <a:pt x="149" y="163"/>
                  </a:lnTo>
                  <a:lnTo>
                    <a:pt x="110" y="163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CF2C16E-5B18-4D7E-9527-77A8851EC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7" y="1916"/>
              <a:ext cx="33" cy="55"/>
            </a:xfrm>
            <a:custGeom>
              <a:avLst/>
              <a:gdLst>
                <a:gd name="T0" fmla="*/ 0 w 72"/>
                <a:gd name="T1" fmla="*/ 28 h 110"/>
                <a:gd name="T2" fmla="*/ 3 w 72"/>
                <a:gd name="T3" fmla="*/ 24 h 110"/>
                <a:gd name="T4" fmla="*/ 6 w 72"/>
                <a:gd name="T5" fmla="*/ 20 h 110"/>
                <a:gd name="T6" fmla="*/ 8 w 72"/>
                <a:gd name="T7" fmla="*/ 15 h 110"/>
                <a:gd name="T8" fmla="*/ 10 w 72"/>
                <a:gd name="T9" fmla="*/ 14 h 110"/>
                <a:gd name="T10" fmla="*/ 11 w 72"/>
                <a:gd name="T11" fmla="*/ 11 h 110"/>
                <a:gd name="T12" fmla="*/ 11 w 72"/>
                <a:gd name="T13" fmla="*/ 9 h 110"/>
                <a:gd name="T14" fmla="*/ 10 w 72"/>
                <a:gd name="T15" fmla="*/ 6 h 110"/>
                <a:gd name="T16" fmla="*/ 10 w 72"/>
                <a:gd name="T17" fmla="*/ 5 h 110"/>
                <a:gd name="T18" fmla="*/ 9 w 72"/>
                <a:gd name="T19" fmla="*/ 3 h 110"/>
                <a:gd name="T20" fmla="*/ 8 w 72"/>
                <a:gd name="T21" fmla="*/ 3 h 110"/>
                <a:gd name="T22" fmla="*/ 6 w 72"/>
                <a:gd name="T23" fmla="*/ 3 h 110"/>
                <a:gd name="T24" fmla="*/ 5 w 72"/>
                <a:gd name="T25" fmla="*/ 3 h 110"/>
                <a:gd name="T26" fmla="*/ 4 w 72"/>
                <a:gd name="T27" fmla="*/ 3 h 110"/>
                <a:gd name="T28" fmla="*/ 3 w 72"/>
                <a:gd name="T29" fmla="*/ 3 h 110"/>
                <a:gd name="T30" fmla="*/ 2 w 72"/>
                <a:gd name="T31" fmla="*/ 5 h 110"/>
                <a:gd name="T32" fmla="*/ 1 w 72"/>
                <a:gd name="T33" fmla="*/ 7 h 110"/>
                <a:gd name="T34" fmla="*/ 1 w 72"/>
                <a:gd name="T35" fmla="*/ 6 h 110"/>
                <a:gd name="T36" fmla="*/ 1 w 72"/>
                <a:gd name="T37" fmla="*/ 3 h 110"/>
                <a:gd name="T38" fmla="*/ 2 w 72"/>
                <a:gd name="T39" fmla="*/ 3 h 110"/>
                <a:gd name="T40" fmla="*/ 4 w 72"/>
                <a:gd name="T41" fmla="*/ 0 h 110"/>
                <a:gd name="T42" fmla="*/ 5 w 72"/>
                <a:gd name="T43" fmla="*/ 0 h 110"/>
                <a:gd name="T44" fmla="*/ 7 w 72"/>
                <a:gd name="T45" fmla="*/ 0 h 110"/>
                <a:gd name="T46" fmla="*/ 9 w 72"/>
                <a:gd name="T47" fmla="*/ 0 h 110"/>
                <a:gd name="T48" fmla="*/ 11 w 72"/>
                <a:gd name="T49" fmla="*/ 2 h 110"/>
                <a:gd name="T50" fmla="*/ 12 w 72"/>
                <a:gd name="T51" fmla="*/ 3 h 110"/>
                <a:gd name="T52" fmla="*/ 13 w 72"/>
                <a:gd name="T53" fmla="*/ 3 h 110"/>
                <a:gd name="T54" fmla="*/ 14 w 72"/>
                <a:gd name="T55" fmla="*/ 6 h 110"/>
                <a:gd name="T56" fmla="*/ 14 w 72"/>
                <a:gd name="T57" fmla="*/ 7 h 110"/>
                <a:gd name="T58" fmla="*/ 13 w 72"/>
                <a:gd name="T59" fmla="*/ 10 h 110"/>
                <a:gd name="T60" fmla="*/ 13 w 72"/>
                <a:gd name="T61" fmla="*/ 11 h 110"/>
                <a:gd name="T62" fmla="*/ 12 w 72"/>
                <a:gd name="T63" fmla="*/ 14 h 110"/>
                <a:gd name="T64" fmla="*/ 10 w 72"/>
                <a:gd name="T65" fmla="*/ 15 h 110"/>
                <a:gd name="T66" fmla="*/ 8 w 72"/>
                <a:gd name="T67" fmla="*/ 20 h 110"/>
                <a:gd name="T68" fmla="*/ 5 w 72"/>
                <a:gd name="T69" fmla="*/ 23 h 110"/>
                <a:gd name="T70" fmla="*/ 4 w 72"/>
                <a:gd name="T71" fmla="*/ 24 h 110"/>
                <a:gd name="T72" fmla="*/ 10 w 72"/>
                <a:gd name="T73" fmla="*/ 24 h 110"/>
                <a:gd name="T74" fmla="*/ 11 w 72"/>
                <a:gd name="T75" fmla="*/ 24 h 110"/>
                <a:gd name="T76" fmla="*/ 12 w 72"/>
                <a:gd name="T77" fmla="*/ 24 h 110"/>
                <a:gd name="T78" fmla="*/ 12 w 72"/>
                <a:gd name="T79" fmla="*/ 24 h 110"/>
                <a:gd name="T80" fmla="*/ 13 w 72"/>
                <a:gd name="T81" fmla="*/ 24 h 110"/>
                <a:gd name="T82" fmla="*/ 13 w 72"/>
                <a:gd name="T83" fmla="*/ 24 h 110"/>
                <a:gd name="T84" fmla="*/ 14 w 72"/>
                <a:gd name="T85" fmla="*/ 23 h 110"/>
                <a:gd name="T86" fmla="*/ 14 w 72"/>
                <a:gd name="T87" fmla="*/ 23 h 110"/>
                <a:gd name="T88" fmla="*/ 15 w 72"/>
                <a:gd name="T89" fmla="*/ 23 h 1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2"/>
                <a:gd name="T136" fmla="*/ 0 h 110"/>
                <a:gd name="T137" fmla="*/ 72 w 72"/>
                <a:gd name="T138" fmla="*/ 110 h 11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2" h="110">
                  <a:moveTo>
                    <a:pt x="72" y="91"/>
                  </a:moveTo>
                  <a:lnTo>
                    <a:pt x="62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5" y="101"/>
                  </a:lnTo>
                  <a:lnTo>
                    <a:pt x="14" y="96"/>
                  </a:lnTo>
                  <a:lnTo>
                    <a:pt x="19" y="91"/>
                  </a:lnTo>
                  <a:lnTo>
                    <a:pt x="24" y="82"/>
                  </a:lnTo>
                  <a:lnTo>
                    <a:pt x="29" y="77"/>
                  </a:lnTo>
                  <a:lnTo>
                    <a:pt x="34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43" y="62"/>
                  </a:lnTo>
                  <a:lnTo>
                    <a:pt x="43" y="58"/>
                  </a:lnTo>
                  <a:lnTo>
                    <a:pt x="48" y="53"/>
                  </a:lnTo>
                  <a:lnTo>
                    <a:pt x="48" y="48"/>
                  </a:lnTo>
                  <a:lnTo>
                    <a:pt x="48" y="43"/>
                  </a:lnTo>
                  <a:lnTo>
                    <a:pt x="53" y="43"/>
                  </a:lnTo>
                  <a:lnTo>
                    <a:pt x="53" y="38"/>
                  </a:lnTo>
                  <a:lnTo>
                    <a:pt x="53" y="34"/>
                  </a:lnTo>
                  <a:lnTo>
                    <a:pt x="53" y="29"/>
                  </a:lnTo>
                  <a:lnTo>
                    <a:pt x="48" y="24"/>
                  </a:lnTo>
                  <a:lnTo>
                    <a:pt x="48" y="19"/>
                  </a:lnTo>
                  <a:lnTo>
                    <a:pt x="43" y="19"/>
                  </a:lnTo>
                  <a:lnTo>
                    <a:pt x="43" y="14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9" y="10"/>
                  </a:lnTo>
                  <a:lnTo>
                    <a:pt x="24" y="10"/>
                  </a:lnTo>
                  <a:lnTo>
                    <a:pt x="19" y="10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10" y="24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19"/>
                  </a:lnTo>
                  <a:lnTo>
                    <a:pt x="5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3" y="5"/>
                  </a:lnTo>
                  <a:lnTo>
                    <a:pt x="58" y="5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2" y="14"/>
                  </a:lnTo>
                  <a:lnTo>
                    <a:pt x="62" y="19"/>
                  </a:lnTo>
                  <a:lnTo>
                    <a:pt x="67" y="19"/>
                  </a:lnTo>
                  <a:lnTo>
                    <a:pt x="67" y="24"/>
                  </a:lnTo>
                  <a:lnTo>
                    <a:pt x="67" y="29"/>
                  </a:lnTo>
                  <a:lnTo>
                    <a:pt x="67" y="34"/>
                  </a:lnTo>
                  <a:lnTo>
                    <a:pt x="62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62" y="48"/>
                  </a:lnTo>
                  <a:lnTo>
                    <a:pt x="58" y="48"/>
                  </a:lnTo>
                  <a:lnTo>
                    <a:pt x="58" y="53"/>
                  </a:lnTo>
                  <a:lnTo>
                    <a:pt x="53" y="58"/>
                  </a:lnTo>
                  <a:lnTo>
                    <a:pt x="53" y="62"/>
                  </a:lnTo>
                  <a:lnTo>
                    <a:pt x="48" y="62"/>
                  </a:lnTo>
                  <a:lnTo>
                    <a:pt x="43" y="67"/>
                  </a:lnTo>
                  <a:lnTo>
                    <a:pt x="43" y="72"/>
                  </a:lnTo>
                  <a:lnTo>
                    <a:pt x="38" y="77"/>
                  </a:lnTo>
                  <a:lnTo>
                    <a:pt x="34" y="82"/>
                  </a:lnTo>
                  <a:lnTo>
                    <a:pt x="29" y="86"/>
                  </a:lnTo>
                  <a:lnTo>
                    <a:pt x="24" y="91"/>
                  </a:lnTo>
                  <a:lnTo>
                    <a:pt x="19" y="96"/>
                  </a:lnTo>
                  <a:lnTo>
                    <a:pt x="48" y="96"/>
                  </a:lnTo>
                  <a:lnTo>
                    <a:pt x="53" y="96"/>
                  </a:lnTo>
                  <a:lnTo>
                    <a:pt x="58" y="96"/>
                  </a:lnTo>
                  <a:lnTo>
                    <a:pt x="62" y="96"/>
                  </a:lnTo>
                  <a:lnTo>
                    <a:pt x="67" y="96"/>
                  </a:lnTo>
                  <a:lnTo>
                    <a:pt x="67" y="91"/>
                  </a:lnTo>
                  <a:lnTo>
                    <a:pt x="72" y="91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C51ACCB-A8B8-45D8-95A4-7250AC3B3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" y="1953"/>
              <a:ext cx="69" cy="82"/>
            </a:xfrm>
            <a:custGeom>
              <a:avLst/>
              <a:gdLst>
                <a:gd name="T0" fmla="*/ 17 w 149"/>
                <a:gd name="T1" fmla="*/ 22 h 163"/>
                <a:gd name="T2" fmla="*/ 15 w 149"/>
                <a:gd name="T3" fmla="*/ 21 h 163"/>
                <a:gd name="T4" fmla="*/ 13 w 149"/>
                <a:gd name="T5" fmla="*/ 21 h 163"/>
                <a:gd name="T6" fmla="*/ 10 w 149"/>
                <a:gd name="T7" fmla="*/ 34 h 163"/>
                <a:gd name="T8" fmla="*/ 9 w 149"/>
                <a:gd name="T9" fmla="*/ 36 h 163"/>
                <a:gd name="T10" fmla="*/ 9 w 149"/>
                <a:gd name="T11" fmla="*/ 38 h 163"/>
                <a:gd name="T12" fmla="*/ 9 w 149"/>
                <a:gd name="T13" fmla="*/ 39 h 163"/>
                <a:gd name="T14" fmla="*/ 10 w 149"/>
                <a:gd name="T15" fmla="*/ 39 h 163"/>
                <a:gd name="T16" fmla="*/ 10 w 149"/>
                <a:gd name="T17" fmla="*/ 40 h 163"/>
                <a:gd name="T18" fmla="*/ 12 w 149"/>
                <a:gd name="T19" fmla="*/ 40 h 163"/>
                <a:gd name="T20" fmla="*/ 13 w 149"/>
                <a:gd name="T21" fmla="*/ 40 h 163"/>
                <a:gd name="T22" fmla="*/ 13 w 149"/>
                <a:gd name="T23" fmla="*/ 41 h 163"/>
                <a:gd name="T24" fmla="*/ 0 w 149"/>
                <a:gd name="T25" fmla="*/ 40 h 163"/>
                <a:gd name="T26" fmla="*/ 1 w 149"/>
                <a:gd name="T27" fmla="*/ 40 h 163"/>
                <a:gd name="T28" fmla="*/ 2 w 149"/>
                <a:gd name="T29" fmla="*/ 40 h 163"/>
                <a:gd name="T30" fmla="*/ 3 w 149"/>
                <a:gd name="T31" fmla="*/ 40 h 163"/>
                <a:gd name="T32" fmla="*/ 3 w 149"/>
                <a:gd name="T33" fmla="*/ 39 h 163"/>
                <a:gd name="T34" fmla="*/ 4 w 149"/>
                <a:gd name="T35" fmla="*/ 39 h 163"/>
                <a:gd name="T36" fmla="*/ 4 w 149"/>
                <a:gd name="T37" fmla="*/ 38 h 163"/>
                <a:gd name="T38" fmla="*/ 5 w 149"/>
                <a:gd name="T39" fmla="*/ 35 h 163"/>
                <a:gd name="T40" fmla="*/ 13 w 149"/>
                <a:gd name="T41" fmla="*/ 9 h 163"/>
                <a:gd name="T42" fmla="*/ 13 w 149"/>
                <a:gd name="T43" fmla="*/ 6 h 163"/>
                <a:gd name="T44" fmla="*/ 13 w 149"/>
                <a:gd name="T45" fmla="*/ 5 h 163"/>
                <a:gd name="T46" fmla="*/ 13 w 149"/>
                <a:gd name="T47" fmla="*/ 4 h 163"/>
                <a:gd name="T48" fmla="*/ 13 w 149"/>
                <a:gd name="T49" fmla="*/ 3 h 163"/>
                <a:gd name="T50" fmla="*/ 12 w 149"/>
                <a:gd name="T51" fmla="*/ 3 h 163"/>
                <a:gd name="T52" fmla="*/ 12 w 149"/>
                <a:gd name="T53" fmla="*/ 2 h 163"/>
                <a:gd name="T54" fmla="*/ 10 w 149"/>
                <a:gd name="T55" fmla="*/ 2 h 163"/>
                <a:gd name="T56" fmla="*/ 9 w 149"/>
                <a:gd name="T57" fmla="*/ 2 h 163"/>
                <a:gd name="T58" fmla="*/ 22 w 149"/>
                <a:gd name="T59" fmla="*/ 0 h 163"/>
                <a:gd name="T60" fmla="*/ 26 w 149"/>
                <a:gd name="T61" fmla="*/ 0 h 163"/>
                <a:gd name="T62" fmla="*/ 29 w 149"/>
                <a:gd name="T63" fmla="*/ 2 h 163"/>
                <a:gd name="T64" fmla="*/ 30 w 149"/>
                <a:gd name="T65" fmla="*/ 4 h 163"/>
                <a:gd name="T66" fmla="*/ 31 w 149"/>
                <a:gd name="T67" fmla="*/ 6 h 163"/>
                <a:gd name="T68" fmla="*/ 32 w 149"/>
                <a:gd name="T69" fmla="*/ 10 h 163"/>
                <a:gd name="T70" fmla="*/ 31 w 149"/>
                <a:gd name="T71" fmla="*/ 12 h 163"/>
                <a:gd name="T72" fmla="*/ 30 w 149"/>
                <a:gd name="T73" fmla="*/ 15 h 163"/>
                <a:gd name="T74" fmla="*/ 28 w 149"/>
                <a:gd name="T75" fmla="*/ 17 h 163"/>
                <a:gd name="T76" fmla="*/ 26 w 149"/>
                <a:gd name="T77" fmla="*/ 20 h 163"/>
                <a:gd name="T78" fmla="*/ 23 w 149"/>
                <a:gd name="T79" fmla="*/ 21 h 163"/>
                <a:gd name="T80" fmla="*/ 26 w 149"/>
                <a:gd name="T81" fmla="*/ 34 h 163"/>
                <a:gd name="T82" fmla="*/ 27 w 149"/>
                <a:gd name="T83" fmla="*/ 36 h 163"/>
                <a:gd name="T84" fmla="*/ 28 w 149"/>
                <a:gd name="T85" fmla="*/ 39 h 163"/>
                <a:gd name="T86" fmla="*/ 29 w 149"/>
                <a:gd name="T87" fmla="*/ 40 h 163"/>
                <a:gd name="T88" fmla="*/ 30 w 149"/>
                <a:gd name="T89" fmla="*/ 40 h 163"/>
                <a:gd name="T90" fmla="*/ 32 w 149"/>
                <a:gd name="T91" fmla="*/ 40 h 163"/>
                <a:gd name="T92" fmla="*/ 13 w 149"/>
                <a:gd name="T93" fmla="*/ 20 h 163"/>
                <a:gd name="T94" fmla="*/ 14 w 149"/>
                <a:gd name="T95" fmla="*/ 20 h 163"/>
                <a:gd name="T96" fmla="*/ 17 w 149"/>
                <a:gd name="T97" fmla="*/ 20 h 163"/>
                <a:gd name="T98" fmla="*/ 18 w 149"/>
                <a:gd name="T99" fmla="*/ 20 h 163"/>
                <a:gd name="T100" fmla="*/ 20 w 149"/>
                <a:gd name="T101" fmla="*/ 18 h 163"/>
                <a:gd name="T102" fmla="*/ 23 w 149"/>
                <a:gd name="T103" fmla="*/ 17 h 163"/>
                <a:gd name="T104" fmla="*/ 25 w 149"/>
                <a:gd name="T105" fmla="*/ 15 h 163"/>
                <a:gd name="T106" fmla="*/ 26 w 149"/>
                <a:gd name="T107" fmla="*/ 12 h 163"/>
                <a:gd name="T108" fmla="*/ 27 w 149"/>
                <a:gd name="T109" fmla="*/ 10 h 163"/>
                <a:gd name="T110" fmla="*/ 26 w 149"/>
                <a:gd name="T111" fmla="*/ 8 h 163"/>
                <a:gd name="T112" fmla="*/ 26 w 149"/>
                <a:gd name="T113" fmla="*/ 5 h 163"/>
                <a:gd name="T114" fmla="*/ 25 w 149"/>
                <a:gd name="T115" fmla="*/ 4 h 163"/>
                <a:gd name="T116" fmla="*/ 23 w 149"/>
                <a:gd name="T117" fmla="*/ 3 h 163"/>
                <a:gd name="T118" fmla="*/ 20 w 149"/>
                <a:gd name="T119" fmla="*/ 3 h 163"/>
                <a:gd name="T120" fmla="*/ 20 w 149"/>
                <a:gd name="T121" fmla="*/ 3 h 163"/>
                <a:gd name="T122" fmla="*/ 19 w 149"/>
                <a:gd name="T123" fmla="*/ 3 h 163"/>
                <a:gd name="T124" fmla="*/ 18 w 149"/>
                <a:gd name="T125" fmla="*/ 3 h 1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49"/>
                <a:gd name="T190" fmla="*/ 0 h 163"/>
                <a:gd name="T191" fmla="*/ 149 w 149"/>
                <a:gd name="T192" fmla="*/ 163 h 1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49" h="163">
                  <a:moveTo>
                    <a:pt x="106" y="163"/>
                  </a:moveTo>
                  <a:lnTo>
                    <a:pt x="82" y="87"/>
                  </a:lnTo>
                  <a:lnTo>
                    <a:pt x="77" y="87"/>
                  </a:lnTo>
                  <a:lnTo>
                    <a:pt x="72" y="87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3" y="82"/>
                  </a:lnTo>
                  <a:lnTo>
                    <a:pt x="48" y="135"/>
                  </a:lnTo>
                  <a:lnTo>
                    <a:pt x="48" y="139"/>
                  </a:lnTo>
                  <a:lnTo>
                    <a:pt x="44" y="144"/>
                  </a:lnTo>
                  <a:lnTo>
                    <a:pt x="44" y="149"/>
                  </a:lnTo>
                  <a:lnTo>
                    <a:pt x="44" y="154"/>
                  </a:lnTo>
                  <a:lnTo>
                    <a:pt x="48" y="154"/>
                  </a:lnTo>
                  <a:lnTo>
                    <a:pt x="48" y="159"/>
                  </a:lnTo>
                  <a:lnTo>
                    <a:pt x="53" y="159"/>
                  </a:lnTo>
                  <a:lnTo>
                    <a:pt x="58" y="159"/>
                  </a:lnTo>
                  <a:lnTo>
                    <a:pt x="63" y="159"/>
                  </a:lnTo>
                  <a:lnTo>
                    <a:pt x="63" y="163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5" y="159"/>
                  </a:lnTo>
                  <a:lnTo>
                    <a:pt x="10" y="159"/>
                  </a:lnTo>
                  <a:lnTo>
                    <a:pt x="15" y="159"/>
                  </a:lnTo>
                  <a:lnTo>
                    <a:pt x="15" y="154"/>
                  </a:lnTo>
                  <a:lnTo>
                    <a:pt x="20" y="154"/>
                  </a:lnTo>
                  <a:lnTo>
                    <a:pt x="20" y="149"/>
                  </a:lnTo>
                  <a:lnTo>
                    <a:pt x="24" y="144"/>
                  </a:lnTo>
                  <a:lnTo>
                    <a:pt x="24" y="139"/>
                  </a:lnTo>
                  <a:lnTo>
                    <a:pt x="24" y="135"/>
                  </a:lnTo>
                  <a:lnTo>
                    <a:pt x="29" y="135"/>
                  </a:lnTo>
                  <a:lnTo>
                    <a:pt x="58" y="34"/>
                  </a:lnTo>
                  <a:lnTo>
                    <a:pt x="58" y="29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58" y="15"/>
                  </a:lnTo>
                  <a:lnTo>
                    <a:pt x="58" y="10"/>
                  </a:lnTo>
                  <a:lnTo>
                    <a:pt x="53" y="10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16" y="0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0" y="5"/>
                  </a:lnTo>
                  <a:lnTo>
                    <a:pt x="135" y="5"/>
                  </a:lnTo>
                  <a:lnTo>
                    <a:pt x="135" y="10"/>
                  </a:lnTo>
                  <a:lnTo>
                    <a:pt x="140" y="15"/>
                  </a:lnTo>
                  <a:lnTo>
                    <a:pt x="144" y="20"/>
                  </a:lnTo>
                  <a:lnTo>
                    <a:pt x="144" y="24"/>
                  </a:lnTo>
                  <a:lnTo>
                    <a:pt x="149" y="29"/>
                  </a:lnTo>
                  <a:lnTo>
                    <a:pt x="149" y="34"/>
                  </a:lnTo>
                  <a:lnTo>
                    <a:pt x="149" y="39"/>
                  </a:lnTo>
                  <a:lnTo>
                    <a:pt x="149" y="44"/>
                  </a:lnTo>
                  <a:lnTo>
                    <a:pt x="144" y="48"/>
                  </a:lnTo>
                  <a:lnTo>
                    <a:pt x="144" y="53"/>
                  </a:lnTo>
                  <a:lnTo>
                    <a:pt x="144" y="58"/>
                  </a:lnTo>
                  <a:lnTo>
                    <a:pt x="140" y="58"/>
                  </a:lnTo>
                  <a:lnTo>
                    <a:pt x="140" y="63"/>
                  </a:lnTo>
                  <a:lnTo>
                    <a:pt x="135" y="68"/>
                  </a:lnTo>
                  <a:lnTo>
                    <a:pt x="130" y="68"/>
                  </a:lnTo>
                  <a:lnTo>
                    <a:pt x="130" y="72"/>
                  </a:lnTo>
                  <a:lnTo>
                    <a:pt x="125" y="72"/>
                  </a:lnTo>
                  <a:lnTo>
                    <a:pt x="120" y="77"/>
                  </a:lnTo>
                  <a:lnTo>
                    <a:pt x="116" y="77"/>
                  </a:lnTo>
                  <a:lnTo>
                    <a:pt x="111" y="82"/>
                  </a:lnTo>
                  <a:lnTo>
                    <a:pt x="106" y="82"/>
                  </a:lnTo>
                  <a:lnTo>
                    <a:pt x="101" y="82"/>
                  </a:lnTo>
                  <a:lnTo>
                    <a:pt x="116" y="130"/>
                  </a:lnTo>
                  <a:lnTo>
                    <a:pt x="120" y="135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5" y="144"/>
                  </a:lnTo>
                  <a:lnTo>
                    <a:pt x="125" y="149"/>
                  </a:lnTo>
                  <a:lnTo>
                    <a:pt x="130" y="154"/>
                  </a:lnTo>
                  <a:lnTo>
                    <a:pt x="135" y="159"/>
                  </a:lnTo>
                  <a:lnTo>
                    <a:pt x="140" y="159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49" y="163"/>
                  </a:lnTo>
                  <a:lnTo>
                    <a:pt x="106" y="163"/>
                  </a:lnTo>
                  <a:close/>
                  <a:moveTo>
                    <a:pt x="63" y="77"/>
                  </a:moveTo>
                  <a:lnTo>
                    <a:pt x="68" y="77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2" y="77"/>
                  </a:lnTo>
                  <a:lnTo>
                    <a:pt x="87" y="77"/>
                  </a:lnTo>
                  <a:lnTo>
                    <a:pt x="92" y="77"/>
                  </a:lnTo>
                  <a:lnTo>
                    <a:pt x="96" y="72"/>
                  </a:lnTo>
                  <a:lnTo>
                    <a:pt x="101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11" y="68"/>
                  </a:lnTo>
                  <a:lnTo>
                    <a:pt x="116" y="63"/>
                  </a:lnTo>
                  <a:lnTo>
                    <a:pt x="116" y="58"/>
                  </a:lnTo>
                  <a:lnTo>
                    <a:pt x="120" y="58"/>
                  </a:lnTo>
                  <a:lnTo>
                    <a:pt x="120" y="53"/>
                  </a:lnTo>
                  <a:lnTo>
                    <a:pt x="120" y="48"/>
                  </a:lnTo>
                  <a:lnTo>
                    <a:pt x="125" y="44"/>
                  </a:lnTo>
                  <a:lnTo>
                    <a:pt x="125" y="39"/>
                  </a:lnTo>
                  <a:lnTo>
                    <a:pt x="125" y="34"/>
                  </a:lnTo>
                  <a:lnTo>
                    <a:pt x="125" y="29"/>
                  </a:lnTo>
                  <a:lnTo>
                    <a:pt x="120" y="29"/>
                  </a:lnTo>
                  <a:lnTo>
                    <a:pt x="120" y="24"/>
                  </a:lnTo>
                  <a:lnTo>
                    <a:pt x="120" y="20"/>
                  </a:lnTo>
                  <a:lnTo>
                    <a:pt x="116" y="20"/>
                  </a:lnTo>
                  <a:lnTo>
                    <a:pt x="116" y="15"/>
                  </a:lnTo>
                  <a:lnTo>
                    <a:pt x="111" y="15"/>
                  </a:lnTo>
                  <a:lnTo>
                    <a:pt x="111" y="10"/>
                  </a:lnTo>
                  <a:lnTo>
                    <a:pt x="106" y="10"/>
                  </a:lnTo>
                  <a:lnTo>
                    <a:pt x="101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87" y="10"/>
                  </a:lnTo>
                  <a:lnTo>
                    <a:pt x="82" y="10"/>
                  </a:lnTo>
                  <a:lnTo>
                    <a:pt x="63" y="7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736C4B3-E5DE-469B-9966-BEEC13515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" y="1953"/>
              <a:ext cx="69" cy="82"/>
            </a:xfrm>
            <a:custGeom>
              <a:avLst/>
              <a:gdLst>
                <a:gd name="T0" fmla="*/ 17 w 149"/>
                <a:gd name="T1" fmla="*/ 22 h 163"/>
                <a:gd name="T2" fmla="*/ 15 w 149"/>
                <a:gd name="T3" fmla="*/ 21 h 163"/>
                <a:gd name="T4" fmla="*/ 13 w 149"/>
                <a:gd name="T5" fmla="*/ 21 h 163"/>
                <a:gd name="T6" fmla="*/ 10 w 149"/>
                <a:gd name="T7" fmla="*/ 34 h 163"/>
                <a:gd name="T8" fmla="*/ 9 w 149"/>
                <a:gd name="T9" fmla="*/ 36 h 163"/>
                <a:gd name="T10" fmla="*/ 9 w 149"/>
                <a:gd name="T11" fmla="*/ 38 h 163"/>
                <a:gd name="T12" fmla="*/ 9 w 149"/>
                <a:gd name="T13" fmla="*/ 39 h 163"/>
                <a:gd name="T14" fmla="*/ 10 w 149"/>
                <a:gd name="T15" fmla="*/ 39 h 163"/>
                <a:gd name="T16" fmla="*/ 10 w 149"/>
                <a:gd name="T17" fmla="*/ 40 h 163"/>
                <a:gd name="T18" fmla="*/ 12 w 149"/>
                <a:gd name="T19" fmla="*/ 40 h 163"/>
                <a:gd name="T20" fmla="*/ 13 w 149"/>
                <a:gd name="T21" fmla="*/ 40 h 163"/>
                <a:gd name="T22" fmla="*/ 13 w 149"/>
                <a:gd name="T23" fmla="*/ 41 h 163"/>
                <a:gd name="T24" fmla="*/ 0 w 149"/>
                <a:gd name="T25" fmla="*/ 40 h 163"/>
                <a:gd name="T26" fmla="*/ 1 w 149"/>
                <a:gd name="T27" fmla="*/ 40 h 163"/>
                <a:gd name="T28" fmla="*/ 2 w 149"/>
                <a:gd name="T29" fmla="*/ 40 h 163"/>
                <a:gd name="T30" fmla="*/ 3 w 149"/>
                <a:gd name="T31" fmla="*/ 40 h 163"/>
                <a:gd name="T32" fmla="*/ 3 w 149"/>
                <a:gd name="T33" fmla="*/ 39 h 163"/>
                <a:gd name="T34" fmla="*/ 4 w 149"/>
                <a:gd name="T35" fmla="*/ 39 h 163"/>
                <a:gd name="T36" fmla="*/ 4 w 149"/>
                <a:gd name="T37" fmla="*/ 38 h 163"/>
                <a:gd name="T38" fmla="*/ 5 w 149"/>
                <a:gd name="T39" fmla="*/ 35 h 163"/>
                <a:gd name="T40" fmla="*/ 13 w 149"/>
                <a:gd name="T41" fmla="*/ 9 h 163"/>
                <a:gd name="T42" fmla="*/ 13 w 149"/>
                <a:gd name="T43" fmla="*/ 6 h 163"/>
                <a:gd name="T44" fmla="*/ 13 w 149"/>
                <a:gd name="T45" fmla="*/ 5 h 163"/>
                <a:gd name="T46" fmla="*/ 13 w 149"/>
                <a:gd name="T47" fmla="*/ 4 h 163"/>
                <a:gd name="T48" fmla="*/ 13 w 149"/>
                <a:gd name="T49" fmla="*/ 3 h 163"/>
                <a:gd name="T50" fmla="*/ 12 w 149"/>
                <a:gd name="T51" fmla="*/ 3 h 163"/>
                <a:gd name="T52" fmla="*/ 12 w 149"/>
                <a:gd name="T53" fmla="*/ 2 h 163"/>
                <a:gd name="T54" fmla="*/ 10 w 149"/>
                <a:gd name="T55" fmla="*/ 2 h 163"/>
                <a:gd name="T56" fmla="*/ 9 w 149"/>
                <a:gd name="T57" fmla="*/ 2 h 163"/>
                <a:gd name="T58" fmla="*/ 22 w 149"/>
                <a:gd name="T59" fmla="*/ 0 h 163"/>
                <a:gd name="T60" fmla="*/ 26 w 149"/>
                <a:gd name="T61" fmla="*/ 0 h 163"/>
                <a:gd name="T62" fmla="*/ 29 w 149"/>
                <a:gd name="T63" fmla="*/ 2 h 163"/>
                <a:gd name="T64" fmla="*/ 30 w 149"/>
                <a:gd name="T65" fmla="*/ 4 h 163"/>
                <a:gd name="T66" fmla="*/ 31 w 149"/>
                <a:gd name="T67" fmla="*/ 6 h 163"/>
                <a:gd name="T68" fmla="*/ 32 w 149"/>
                <a:gd name="T69" fmla="*/ 10 h 163"/>
                <a:gd name="T70" fmla="*/ 31 w 149"/>
                <a:gd name="T71" fmla="*/ 12 h 163"/>
                <a:gd name="T72" fmla="*/ 30 w 149"/>
                <a:gd name="T73" fmla="*/ 15 h 163"/>
                <a:gd name="T74" fmla="*/ 28 w 149"/>
                <a:gd name="T75" fmla="*/ 17 h 163"/>
                <a:gd name="T76" fmla="*/ 26 w 149"/>
                <a:gd name="T77" fmla="*/ 20 h 163"/>
                <a:gd name="T78" fmla="*/ 23 w 149"/>
                <a:gd name="T79" fmla="*/ 21 h 163"/>
                <a:gd name="T80" fmla="*/ 26 w 149"/>
                <a:gd name="T81" fmla="*/ 34 h 163"/>
                <a:gd name="T82" fmla="*/ 27 w 149"/>
                <a:gd name="T83" fmla="*/ 36 h 163"/>
                <a:gd name="T84" fmla="*/ 28 w 149"/>
                <a:gd name="T85" fmla="*/ 39 h 163"/>
                <a:gd name="T86" fmla="*/ 29 w 149"/>
                <a:gd name="T87" fmla="*/ 40 h 163"/>
                <a:gd name="T88" fmla="*/ 30 w 149"/>
                <a:gd name="T89" fmla="*/ 40 h 163"/>
                <a:gd name="T90" fmla="*/ 32 w 149"/>
                <a:gd name="T91" fmla="*/ 40 h 1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9"/>
                <a:gd name="T139" fmla="*/ 0 h 163"/>
                <a:gd name="T140" fmla="*/ 149 w 149"/>
                <a:gd name="T141" fmla="*/ 163 h 16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9" h="163">
                  <a:moveTo>
                    <a:pt x="106" y="163"/>
                  </a:moveTo>
                  <a:lnTo>
                    <a:pt x="82" y="87"/>
                  </a:lnTo>
                  <a:lnTo>
                    <a:pt x="77" y="87"/>
                  </a:lnTo>
                  <a:lnTo>
                    <a:pt x="72" y="87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3" y="82"/>
                  </a:lnTo>
                  <a:lnTo>
                    <a:pt x="48" y="135"/>
                  </a:lnTo>
                  <a:lnTo>
                    <a:pt x="48" y="139"/>
                  </a:lnTo>
                  <a:lnTo>
                    <a:pt x="44" y="144"/>
                  </a:lnTo>
                  <a:lnTo>
                    <a:pt x="44" y="149"/>
                  </a:lnTo>
                  <a:lnTo>
                    <a:pt x="44" y="154"/>
                  </a:lnTo>
                  <a:lnTo>
                    <a:pt x="48" y="154"/>
                  </a:lnTo>
                  <a:lnTo>
                    <a:pt x="48" y="159"/>
                  </a:lnTo>
                  <a:lnTo>
                    <a:pt x="53" y="159"/>
                  </a:lnTo>
                  <a:lnTo>
                    <a:pt x="58" y="159"/>
                  </a:lnTo>
                  <a:lnTo>
                    <a:pt x="63" y="159"/>
                  </a:lnTo>
                  <a:lnTo>
                    <a:pt x="63" y="163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5" y="159"/>
                  </a:lnTo>
                  <a:lnTo>
                    <a:pt x="10" y="159"/>
                  </a:lnTo>
                  <a:lnTo>
                    <a:pt x="15" y="159"/>
                  </a:lnTo>
                  <a:lnTo>
                    <a:pt x="15" y="154"/>
                  </a:lnTo>
                  <a:lnTo>
                    <a:pt x="20" y="154"/>
                  </a:lnTo>
                  <a:lnTo>
                    <a:pt x="20" y="149"/>
                  </a:lnTo>
                  <a:lnTo>
                    <a:pt x="24" y="144"/>
                  </a:lnTo>
                  <a:lnTo>
                    <a:pt x="24" y="139"/>
                  </a:lnTo>
                  <a:lnTo>
                    <a:pt x="24" y="135"/>
                  </a:lnTo>
                  <a:lnTo>
                    <a:pt x="29" y="135"/>
                  </a:lnTo>
                  <a:lnTo>
                    <a:pt x="58" y="34"/>
                  </a:lnTo>
                  <a:lnTo>
                    <a:pt x="58" y="29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58" y="15"/>
                  </a:lnTo>
                  <a:lnTo>
                    <a:pt x="58" y="10"/>
                  </a:lnTo>
                  <a:lnTo>
                    <a:pt x="53" y="10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16" y="0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0" y="5"/>
                  </a:lnTo>
                  <a:lnTo>
                    <a:pt x="135" y="5"/>
                  </a:lnTo>
                  <a:lnTo>
                    <a:pt x="135" y="10"/>
                  </a:lnTo>
                  <a:lnTo>
                    <a:pt x="140" y="15"/>
                  </a:lnTo>
                  <a:lnTo>
                    <a:pt x="144" y="20"/>
                  </a:lnTo>
                  <a:lnTo>
                    <a:pt x="144" y="24"/>
                  </a:lnTo>
                  <a:lnTo>
                    <a:pt x="149" y="29"/>
                  </a:lnTo>
                  <a:lnTo>
                    <a:pt x="149" y="34"/>
                  </a:lnTo>
                  <a:lnTo>
                    <a:pt x="149" y="39"/>
                  </a:lnTo>
                  <a:lnTo>
                    <a:pt x="149" y="44"/>
                  </a:lnTo>
                  <a:lnTo>
                    <a:pt x="144" y="48"/>
                  </a:lnTo>
                  <a:lnTo>
                    <a:pt x="144" y="53"/>
                  </a:lnTo>
                  <a:lnTo>
                    <a:pt x="144" y="58"/>
                  </a:lnTo>
                  <a:lnTo>
                    <a:pt x="140" y="58"/>
                  </a:lnTo>
                  <a:lnTo>
                    <a:pt x="140" y="63"/>
                  </a:lnTo>
                  <a:lnTo>
                    <a:pt x="135" y="68"/>
                  </a:lnTo>
                  <a:lnTo>
                    <a:pt x="130" y="68"/>
                  </a:lnTo>
                  <a:lnTo>
                    <a:pt x="130" y="72"/>
                  </a:lnTo>
                  <a:lnTo>
                    <a:pt x="125" y="72"/>
                  </a:lnTo>
                  <a:lnTo>
                    <a:pt x="120" y="77"/>
                  </a:lnTo>
                  <a:lnTo>
                    <a:pt x="116" y="77"/>
                  </a:lnTo>
                  <a:lnTo>
                    <a:pt x="111" y="82"/>
                  </a:lnTo>
                  <a:lnTo>
                    <a:pt x="106" y="82"/>
                  </a:lnTo>
                  <a:lnTo>
                    <a:pt x="101" y="82"/>
                  </a:lnTo>
                  <a:lnTo>
                    <a:pt x="116" y="130"/>
                  </a:lnTo>
                  <a:lnTo>
                    <a:pt x="120" y="135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5" y="144"/>
                  </a:lnTo>
                  <a:lnTo>
                    <a:pt x="125" y="149"/>
                  </a:lnTo>
                  <a:lnTo>
                    <a:pt x="130" y="154"/>
                  </a:lnTo>
                  <a:lnTo>
                    <a:pt x="135" y="159"/>
                  </a:lnTo>
                  <a:lnTo>
                    <a:pt x="140" y="159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49" y="163"/>
                  </a:lnTo>
                  <a:lnTo>
                    <a:pt x="106" y="163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D347CC1-3B5A-4755-88ED-31E9CEE0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58"/>
              <a:ext cx="29" cy="34"/>
            </a:xfrm>
            <a:custGeom>
              <a:avLst/>
              <a:gdLst>
                <a:gd name="T0" fmla="*/ 0 w 62"/>
                <a:gd name="T1" fmla="*/ 17 h 67"/>
                <a:gd name="T2" fmla="*/ 1 w 62"/>
                <a:gd name="T3" fmla="*/ 17 h 67"/>
                <a:gd name="T4" fmla="*/ 1 w 62"/>
                <a:gd name="T5" fmla="*/ 17 h 67"/>
                <a:gd name="T6" fmla="*/ 1 w 62"/>
                <a:gd name="T7" fmla="*/ 17 h 67"/>
                <a:gd name="T8" fmla="*/ 2 w 62"/>
                <a:gd name="T9" fmla="*/ 17 h 67"/>
                <a:gd name="T10" fmla="*/ 2 w 62"/>
                <a:gd name="T11" fmla="*/ 17 h 67"/>
                <a:gd name="T12" fmla="*/ 3 w 62"/>
                <a:gd name="T13" fmla="*/ 17 h 67"/>
                <a:gd name="T14" fmla="*/ 3 w 62"/>
                <a:gd name="T15" fmla="*/ 17 h 67"/>
                <a:gd name="T16" fmla="*/ 3 w 62"/>
                <a:gd name="T17" fmla="*/ 17 h 67"/>
                <a:gd name="T18" fmla="*/ 4 w 62"/>
                <a:gd name="T19" fmla="*/ 17 h 67"/>
                <a:gd name="T20" fmla="*/ 5 w 62"/>
                <a:gd name="T21" fmla="*/ 17 h 67"/>
                <a:gd name="T22" fmla="*/ 7 w 62"/>
                <a:gd name="T23" fmla="*/ 17 h 67"/>
                <a:gd name="T24" fmla="*/ 7 w 62"/>
                <a:gd name="T25" fmla="*/ 16 h 67"/>
                <a:gd name="T26" fmla="*/ 8 w 62"/>
                <a:gd name="T27" fmla="*/ 16 h 67"/>
                <a:gd name="T28" fmla="*/ 9 w 62"/>
                <a:gd name="T29" fmla="*/ 16 h 67"/>
                <a:gd name="T30" fmla="*/ 9 w 62"/>
                <a:gd name="T31" fmla="*/ 15 h 67"/>
                <a:gd name="T32" fmla="*/ 10 w 62"/>
                <a:gd name="T33" fmla="*/ 15 h 67"/>
                <a:gd name="T34" fmla="*/ 12 w 62"/>
                <a:gd name="T35" fmla="*/ 14 h 67"/>
                <a:gd name="T36" fmla="*/ 12 w 62"/>
                <a:gd name="T37" fmla="*/ 12 h 67"/>
                <a:gd name="T38" fmla="*/ 13 w 62"/>
                <a:gd name="T39" fmla="*/ 12 h 67"/>
                <a:gd name="T40" fmla="*/ 13 w 62"/>
                <a:gd name="T41" fmla="*/ 11 h 67"/>
                <a:gd name="T42" fmla="*/ 13 w 62"/>
                <a:gd name="T43" fmla="*/ 10 h 67"/>
                <a:gd name="T44" fmla="*/ 14 w 62"/>
                <a:gd name="T45" fmla="*/ 9 h 67"/>
                <a:gd name="T46" fmla="*/ 14 w 62"/>
                <a:gd name="T47" fmla="*/ 8 h 67"/>
                <a:gd name="T48" fmla="*/ 14 w 62"/>
                <a:gd name="T49" fmla="*/ 8 h 67"/>
                <a:gd name="T50" fmla="*/ 14 w 62"/>
                <a:gd name="T51" fmla="*/ 6 h 67"/>
                <a:gd name="T52" fmla="*/ 14 w 62"/>
                <a:gd name="T53" fmla="*/ 5 h 67"/>
                <a:gd name="T54" fmla="*/ 13 w 62"/>
                <a:gd name="T55" fmla="*/ 5 h 67"/>
                <a:gd name="T56" fmla="*/ 13 w 62"/>
                <a:gd name="T57" fmla="*/ 4 h 67"/>
                <a:gd name="T58" fmla="*/ 13 w 62"/>
                <a:gd name="T59" fmla="*/ 3 h 67"/>
                <a:gd name="T60" fmla="*/ 13 w 62"/>
                <a:gd name="T61" fmla="*/ 3 h 67"/>
                <a:gd name="T62" fmla="*/ 12 w 62"/>
                <a:gd name="T63" fmla="*/ 3 h 67"/>
                <a:gd name="T64" fmla="*/ 12 w 62"/>
                <a:gd name="T65" fmla="*/ 2 h 67"/>
                <a:gd name="T66" fmla="*/ 12 w 62"/>
                <a:gd name="T67" fmla="*/ 2 h 67"/>
                <a:gd name="T68" fmla="*/ 10 w 62"/>
                <a:gd name="T69" fmla="*/ 2 h 67"/>
                <a:gd name="T70" fmla="*/ 10 w 62"/>
                <a:gd name="T71" fmla="*/ 0 h 67"/>
                <a:gd name="T72" fmla="*/ 9 w 62"/>
                <a:gd name="T73" fmla="*/ 0 h 67"/>
                <a:gd name="T74" fmla="*/ 8 w 62"/>
                <a:gd name="T75" fmla="*/ 0 h 67"/>
                <a:gd name="T76" fmla="*/ 8 w 62"/>
                <a:gd name="T77" fmla="*/ 0 h 67"/>
                <a:gd name="T78" fmla="*/ 7 w 62"/>
                <a:gd name="T79" fmla="*/ 0 h 67"/>
                <a:gd name="T80" fmla="*/ 7 w 62"/>
                <a:gd name="T81" fmla="*/ 0 h 67"/>
                <a:gd name="T82" fmla="*/ 7 w 62"/>
                <a:gd name="T83" fmla="*/ 0 h 67"/>
                <a:gd name="T84" fmla="*/ 7 w 62"/>
                <a:gd name="T85" fmla="*/ 0 h 67"/>
                <a:gd name="T86" fmla="*/ 7 w 62"/>
                <a:gd name="T87" fmla="*/ 0 h 67"/>
                <a:gd name="T88" fmla="*/ 5 w 62"/>
                <a:gd name="T89" fmla="*/ 0 h 67"/>
                <a:gd name="T90" fmla="*/ 5 w 62"/>
                <a:gd name="T91" fmla="*/ 0 h 67"/>
                <a:gd name="T92" fmla="*/ 5 w 62"/>
                <a:gd name="T93" fmla="*/ 0 h 67"/>
                <a:gd name="T94" fmla="*/ 5 w 62"/>
                <a:gd name="T95" fmla="*/ 0 h 67"/>
                <a:gd name="T96" fmla="*/ 4 w 62"/>
                <a:gd name="T97" fmla="*/ 0 h 67"/>
                <a:gd name="T98" fmla="*/ 0 w 62"/>
                <a:gd name="T99" fmla="*/ 17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2"/>
                <a:gd name="T151" fmla="*/ 0 h 67"/>
                <a:gd name="T152" fmla="*/ 62 w 62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2" h="67">
                  <a:moveTo>
                    <a:pt x="0" y="67"/>
                  </a:moveTo>
                  <a:lnTo>
                    <a:pt x="5" y="67"/>
                  </a:lnTo>
                  <a:lnTo>
                    <a:pt x="9" y="67"/>
                  </a:lnTo>
                  <a:lnTo>
                    <a:pt x="14" y="67"/>
                  </a:lnTo>
                  <a:lnTo>
                    <a:pt x="19" y="67"/>
                  </a:lnTo>
                  <a:lnTo>
                    <a:pt x="24" y="67"/>
                  </a:lnTo>
                  <a:lnTo>
                    <a:pt x="29" y="67"/>
                  </a:lnTo>
                  <a:lnTo>
                    <a:pt x="33" y="62"/>
                  </a:lnTo>
                  <a:lnTo>
                    <a:pt x="38" y="62"/>
                  </a:lnTo>
                  <a:lnTo>
                    <a:pt x="43" y="62"/>
                  </a:lnTo>
                  <a:lnTo>
                    <a:pt x="43" y="58"/>
                  </a:lnTo>
                  <a:lnTo>
                    <a:pt x="48" y="58"/>
                  </a:lnTo>
                  <a:lnTo>
                    <a:pt x="53" y="53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57" y="43"/>
                  </a:lnTo>
                  <a:lnTo>
                    <a:pt x="57" y="38"/>
                  </a:lnTo>
                  <a:lnTo>
                    <a:pt x="62" y="34"/>
                  </a:lnTo>
                  <a:lnTo>
                    <a:pt x="62" y="29"/>
                  </a:lnTo>
                  <a:lnTo>
                    <a:pt x="62" y="24"/>
                  </a:lnTo>
                  <a:lnTo>
                    <a:pt x="62" y="19"/>
                  </a:lnTo>
                  <a:lnTo>
                    <a:pt x="57" y="19"/>
                  </a:lnTo>
                  <a:lnTo>
                    <a:pt x="57" y="14"/>
                  </a:lnTo>
                  <a:lnTo>
                    <a:pt x="57" y="10"/>
                  </a:lnTo>
                  <a:lnTo>
                    <a:pt x="53" y="10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0" y="67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7817AF9-8903-4382-9C9B-CE87A3D12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9" y="1553"/>
              <a:ext cx="72" cy="85"/>
            </a:xfrm>
            <a:custGeom>
              <a:avLst/>
              <a:gdLst>
                <a:gd name="T0" fmla="*/ 18 w 154"/>
                <a:gd name="T1" fmla="*/ 22 h 168"/>
                <a:gd name="T2" fmla="*/ 17 w 154"/>
                <a:gd name="T3" fmla="*/ 22 h 168"/>
                <a:gd name="T4" fmla="*/ 15 w 154"/>
                <a:gd name="T5" fmla="*/ 22 h 168"/>
                <a:gd name="T6" fmla="*/ 12 w 154"/>
                <a:gd name="T7" fmla="*/ 35 h 168"/>
                <a:gd name="T8" fmla="*/ 10 w 154"/>
                <a:gd name="T9" fmla="*/ 37 h 168"/>
                <a:gd name="T10" fmla="*/ 10 w 154"/>
                <a:gd name="T11" fmla="*/ 38 h 168"/>
                <a:gd name="T12" fmla="*/ 10 w 154"/>
                <a:gd name="T13" fmla="*/ 39 h 168"/>
                <a:gd name="T14" fmla="*/ 10 w 154"/>
                <a:gd name="T15" fmla="*/ 40 h 168"/>
                <a:gd name="T16" fmla="*/ 12 w 154"/>
                <a:gd name="T17" fmla="*/ 40 h 168"/>
                <a:gd name="T18" fmla="*/ 13 w 154"/>
                <a:gd name="T19" fmla="*/ 41 h 168"/>
                <a:gd name="T20" fmla="*/ 14 w 154"/>
                <a:gd name="T21" fmla="*/ 41 h 168"/>
                <a:gd name="T22" fmla="*/ 15 w 154"/>
                <a:gd name="T23" fmla="*/ 43 h 168"/>
                <a:gd name="T24" fmla="*/ 1 w 154"/>
                <a:gd name="T25" fmla="*/ 41 h 168"/>
                <a:gd name="T26" fmla="*/ 2 w 154"/>
                <a:gd name="T27" fmla="*/ 41 h 168"/>
                <a:gd name="T28" fmla="*/ 3 w 154"/>
                <a:gd name="T29" fmla="*/ 41 h 168"/>
                <a:gd name="T30" fmla="*/ 4 w 154"/>
                <a:gd name="T31" fmla="*/ 40 h 168"/>
                <a:gd name="T32" fmla="*/ 4 w 154"/>
                <a:gd name="T33" fmla="*/ 40 h 168"/>
                <a:gd name="T34" fmla="*/ 5 w 154"/>
                <a:gd name="T35" fmla="*/ 39 h 168"/>
                <a:gd name="T36" fmla="*/ 5 w 154"/>
                <a:gd name="T37" fmla="*/ 38 h 168"/>
                <a:gd name="T38" fmla="*/ 7 w 154"/>
                <a:gd name="T39" fmla="*/ 37 h 168"/>
                <a:gd name="T40" fmla="*/ 13 w 154"/>
                <a:gd name="T41" fmla="*/ 9 h 168"/>
                <a:gd name="T42" fmla="*/ 14 w 154"/>
                <a:gd name="T43" fmla="*/ 8 h 168"/>
                <a:gd name="T44" fmla="*/ 14 w 154"/>
                <a:gd name="T45" fmla="*/ 6 h 168"/>
                <a:gd name="T46" fmla="*/ 14 w 154"/>
                <a:gd name="T47" fmla="*/ 5 h 168"/>
                <a:gd name="T48" fmla="*/ 14 w 154"/>
                <a:gd name="T49" fmla="*/ 4 h 168"/>
                <a:gd name="T50" fmla="*/ 13 w 154"/>
                <a:gd name="T51" fmla="*/ 3 h 168"/>
                <a:gd name="T52" fmla="*/ 12 w 154"/>
                <a:gd name="T53" fmla="*/ 3 h 168"/>
                <a:gd name="T54" fmla="*/ 12 w 154"/>
                <a:gd name="T55" fmla="*/ 2 h 168"/>
                <a:gd name="T56" fmla="*/ 10 w 154"/>
                <a:gd name="T57" fmla="*/ 2 h 168"/>
                <a:gd name="T58" fmla="*/ 23 w 154"/>
                <a:gd name="T59" fmla="*/ 0 h 168"/>
                <a:gd name="T60" fmla="*/ 27 w 154"/>
                <a:gd name="T61" fmla="*/ 2 h 168"/>
                <a:gd name="T62" fmla="*/ 29 w 154"/>
                <a:gd name="T63" fmla="*/ 3 h 168"/>
                <a:gd name="T64" fmla="*/ 31 w 154"/>
                <a:gd name="T65" fmla="*/ 5 h 168"/>
                <a:gd name="T66" fmla="*/ 33 w 154"/>
                <a:gd name="T67" fmla="*/ 8 h 168"/>
                <a:gd name="T68" fmla="*/ 33 w 154"/>
                <a:gd name="T69" fmla="*/ 10 h 168"/>
                <a:gd name="T70" fmla="*/ 33 w 154"/>
                <a:gd name="T71" fmla="*/ 14 h 168"/>
                <a:gd name="T72" fmla="*/ 31 w 154"/>
                <a:gd name="T73" fmla="*/ 16 h 168"/>
                <a:gd name="T74" fmla="*/ 29 w 154"/>
                <a:gd name="T75" fmla="*/ 18 h 168"/>
                <a:gd name="T76" fmla="*/ 27 w 154"/>
                <a:gd name="T77" fmla="*/ 20 h 168"/>
                <a:gd name="T78" fmla="*/ 24 w 154"/>
                <a:gd name="T79" fmla="*/ 22 h 168"/>
                <a:gd name="T80" fmla="*/ 27 w 154"/>
                <a:gd name="T81" fmla="*/ 35 h 168"/>
                <a:gd name="T82" fmla="*/ 27 w 154"/>
                <a:gd name="T83" fmla="*/ 38 h 168"/>
                <a:gd name="T84" fmla="*/ 29 w 154"/>
                <a:gd name="T85" fmla="*/ 39 h 168"/>
                <a:gd name="T86" fmla="*/ 29 w 154"/>
                <a:gd name="T87" fmla="*/ 40 h 168"/>
                <a:gd name="T88" fmla="*/ 31 w 154"/>
                <a:gd name="T89" fmla="*/ 41 h 168"/>
                <a:gd name="T90" fmla="*/ 34 w 154"/>
                <a:gd name="T91" fmla="*/ 41 h 168"/>
                <a:gd name="T92" fmla="*/ 15 w 154"/>
                <a:gd name="T93" fmla="*/ 20 h 168"/>
                <a:gd name="T94" fmla="*/ 16 w 154"/>
                <a:gd name="T95" fmla="*/ 20 h 168"/>
                <a:gd name="T96" fmla="*/ 17 w 154"/>
                <a:gd name="T97" fmla="*/ 20 h 168"/>
                <a:gd name="T98" fmla="*/ 19 w 154"/>
                <a:gd name="T99" fmla="*/ 20 h 168"/>
                <a:gd name="T100" fmla="*/ 22 w 154"/>
                <a:gd name="T101" fmla="*/ 20 h 168"/>
                <a:gd name="T102" fmla="*/ 24 w 154"/>
                <a:gd name="T103" fmla="*/ 18 h 168"/>
                <a:gd name="T104" fmla="*/ 26 w 154"/>
                <a:gd name="T105" fmla="*/ 16 h 168"/>
                <a:gd name="T106" fmla="*/ 27 w 154"/>
                <a:gd name="T107" fmla="*/ 14 h 168"/>
                <a:gd name="T108" fmla="*/ 27 w 154"/>
                <a:gd name="T109" fmla="*/ 10 h 168"/>
                <a:gd name="T110" fmla="*/ 27 w 154"/>
                <a:gd name="T111" fmla="*/ 8 h 168"/>
                <a:gd name="T112" fmla="*/ 27 w 154"/>
                <a:gd name="T113" fmla="*/ 6 h 168"/>
                <a:gd name="T114" fmla="*/ 25 w 154"/>
                <a:gd name="T115" fmla="*/ 4 h 168"/>
                <a:gd name="T116" fmla="*/ 24 w 154"/>
                <a:gd name="T117" fmla="*/ 4 h 168"/>
                <a:gd name="T118" fmla="*/ 22 w 154"/>
                <a:gd name="T119" fmla="*/ 3 h 168"/>
                <a:gd name="T120" fmla="*/ 21 w 154"/>
                <a:gd name="T121" fmla="*/ 3 h 168"/>
                <a:gd name="T122" fmla="*/ 20 w 154"/>
                <a:gd name="T123" fmla="*/ 3 h 168"/>
                <a:gd name="T124" fmla="*/ 19 w 154"/>
                <a:gd name="T125" fmla="*/ 3 h 16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4"/>
                <a:gd name="T190" fmla="*/ 0 h 168"/>
                <a:gd name="T191" fmla="*/ 154 w 154"/>
                <a:gd name="T192" fmla="*/ 168 h 16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4" h="168">
                  <a:moveTo>
                    <a:pt x="111" y="168"/>
                  </a:moveTo>
                  <a:lnTo>
                    <a:pt x="87" y="87"/>
                  </a:lnTo>
                  <a:lnTo>
                    <a:pt x="82" y="87"/>
                  </a:lnTo>
                  <a:lnTo>
                    <a:pt x="77" y="87"/>
                  </a:lnTo>
                  <a:lnTo>
                    <a:pt x="72" y="87"/>
                  </a:lnTo>
                  <a:lnTo>
                    <a:pt x="68" y="87"/>
                  </a:lnTo>
                  <a:lnTo>
                    <a:pt x="53" y="135"/>
                  </a:lnTo>
                  <a:lnTo>
                    <a:pt x="53" y="139"/>
                  </a:lnTo>
                  <a:lnTo>
                    <a:pt x="48" y="139"/>
                  </a:lnTo>
                  <a:lnTo>
                    <a:pt x="48" y="144"/>
                  </a:lnTo>
                  <a:lnTo>
                    <a:pt x="48" y="149"/>
                  </a:lnTo>
                  <a:lnTo>
                    <a:pt x="48" y="154"/>
                  </a:lnTo>
                  <a:lnTo>
                    <a:pt x="48" y="159"/>
                  </a:lnTo>
                  <a:lnTo>
                    <a:pt x="53" y="159"/>
                  </a:lnTo>
                  <a:lnTo>
                    <a:pt x="58" y="163"/>
                  </a:lnTo>
                  <a:lnTo>
                    <a:pt x="63" y="163"/>
                  </a:lnTo>
                  <a:lnTo>
                    <a:pt x="68" y="163"/>
                  </a:lnTo>
                  <a:lnTo>
                    <a:pt x="68" y="168"/>
                  </a:lnTo>
                  <a:lnTo>
                    <a:pt x="0" y="168"/>
                  </a:lnTo>
                  <a:lnTo>
                    <a:pt x="5" y="163"/>
                  </a:lnTo>
                  <a:lnTo>
                    <a:pt x="10" y="163"/>
                  </a:lnTo>
                  <a:lnTo>
                    <a:pt x="15" y="163"/>
                  </a:lnTo>
                  <a:lnTo>
                    <a:pt x="15" y="159"/>
                  </a:lnTo>
                  <a:lnTo>
                    <a:pt x="20" y="159"/>
                  </a:lnTo>
                  <a:lnTo>
                    <a:pt x="24" y="154"/>
                  </a:lnTo>
                  <a:lnTo>
                    <a:pt x="24" y="149"/>
                  </a:lnTo>
                  <a:lnTo>
                    <a:pt x="29" y="144"/>
                  </a:lnTo>
                  <a:lnTo>
                    <a:pt x="29" y="139"/>
                  </a:lnTo>
                  <a:lnTo>
                    <a:pt x="29" y="135"/>
                  </a:lnTo>
                  <a:lnTo>
                    <a:pt x="58" y="34"/>
                  </a:lnTo>
                  <a:lnTo>
                    <a:pt x="63" y="34"/>
                  </a:lnTo>
                  <a:lnTo>
                    <a:pt x="63" y="29"/>
                  </a:lnTo>
                  <a:lnTo>
                    <a:pt x="63" y="24"/>
                  </a:lnTo>
                  <a:lnTo>
                    <a:pt x="63" y="19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8" y="10"/>
                  </a:lnTo>
                  <a:lnTo>
                    <a:pt x="53" y="10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48" y="0"/>
                  </a:lnTo>
                  <a:lnTo>
                    <a:pt x="101" y="0"/>
                  </a:lnTo>
                  <a:lnTo>
                    <a:pt x="106" y="0"/>
                  </a:lnTo>
                  <a:lnTo>
                    <a:pt x="111" y="5"/>
                  </a:lnTo>
                  <a:lnTo>
                    <a:pt x="120" y="5"/>
                  </a:lnTo>
                  <a:lnTo>
                    <a:pt x="125" y="5"/>
                  </a:lnTo>
                  <a:lnTo>
                    <a:pt x="130" y="5"/>
                  </a:lnTo>
                  <a:lnTo>
                    <a:pt x="135" y="10"/>
                  </a:lnTo>
                  <a:lnTo>
                    <a:pt x="140" y="15"/>
                  </a:lnTo>
                  <a:lnTo>
                    <a:pt x="144" y="15"/>
                  </a:lnTo>
                  <a:lnTo>
                    <a:pt x="144" y="19"/>
                  </a:lnTo>
                  <a:lnTo>
                    <a:pt x="149" y="24"/>
                  </a:lnTo>
                  <a:lnTo>
                    <a:pt x="149" y="29"/>
                  </a:lnTo>
                  <a:lnTo>
                    <a:pt x="149" y="34"/>
                  </a:lnTo>
                  <a:lnTo>
                    <a:pt x="149" y="39"/>
                  </a:lnTo>
                  <a:lnTo>
                    <a:pt x="149" y="43"/>
                  </a:lnTo>
                  <a:lnTo>
                    <a:pt x="149" y="48"/>
                  </a:lnTo>
                  <a:lnTo>
                    <a:pt x="149" y="53"/>
                  </a:lnTo>
                  <a:lnTo>
                    <a:pt x="144" y="58"/>
                  </a:lnTo>
                  <a:lnTo>
                    <a:pt x="144" y="63"/>
                  </a:lnTo>
                  <a:lnTo>
                    <a:pt x="144" y="67"/>
                  </a:lnTo>
                  <a:lnTo>
                    <a:pt x="140" y="67"/>
                  </a:lnTo>
                  <a:lnTo>
                    <a:pt x="135" y="72"/>
                  </a:lnTo>
                  <a:lnTo>
                    <a:pt x="130" y="77"/>
                  </a:lnTo>
                  <a:lnTo>
                    <a:pt x="125" y="77"/>
                  </a:lnTo>
                  <a:lnTo>
                    <a:pt x="120" y="82"/>
                  </a:lnTo>
                  <a:lnTo>
                    <a:pt x="116" y="82"/>
                  </a:lnTo>
                  <a:lnTo>
                    <a:pt x="111" y="87"/>
                  </a:lnTo>
                  <a:lnTo>
                    <a:pt x="106" y="87"/>
                  </a:lnTo>
                  <a:lnTo>
                    <a:pt x="120" y="135"/>
                  </a:lnTo>
                  <a:lnTo>
                    <a:pt x="125" y="139"/>
                  </a:lnTo>
                  <a:lnTo>
                    <a:pt x="125" y="144"/>
                  </a:lnTo>
                  <a:lnTo>
                    <a:pt x="125" y="149"/>
                  </a:lnTo>
                  <a:lnTo>
                    <a:pt x="130" y="149"/>
                  </a:lnTo>
                  <a:lnTo>
                    <a:pt x="130" y="154"/>
                  </a:lnTo>
                  <a:lnTo>
                    <a:pt x="135" y="159"/>
                  </a:lnTo>
                  <a:lnTo>
                    <a:pt x="140" y="159"/>
                  </a:lnTo>
                  <a:lnTo>
                    <a:pt x="140" y="163"/>
                  </a:lnTo>
                  <a:lnTo>
                    <a:pt x="144" y="163"/>
                  </a:lnTo>
                  <a:lnTo>
                    <a:pt x="149" y="163"/>
                  </a:lnTo>
                  <a:lnTo>
                    <a:pt x="154" y="163"/>
                  </a:lnTo>
                  <a:lnTo>
                    <a:pt x="149" y="168"/>
                  </a:lnTo>
                  <a:lnTo>
                    <a:pt x="111" y="168"/>
                  </a:lnTo>
                  <a:close/>
                  <a:moveTo>
                    <a:pt x="68" y="77"/>
                  </a:moveTo>
                  <a:lnTo>
                    <a:pt x="68" y="77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2" y="77"/>
                  </a:lnTo>
                  <a:lnTo>
                    <a:pt x="87" y="77"/>
                  </a:lnTo>
                  <a:lnTo>
                    <a:pt x="92" y="77"/>
                  </a:lnTo>
                  <a:lnTo>
                    <a:pt x="96" y="77"/>
                  </a:lnTo>
                  <a:lnTo>
                    <a:pt x="101" y="77"/>
                  </a:lnTo>
                  <a:lnTo>
                    <a:pt x="106" y="77"/>
                  </a:lnTo>
                  <a:lnTo>
                    <a:pt x="106" y="72"/>
                  </a:lnTo>
                  <a:lnTo>
                    <a:pt x="111" y="72"/>
                  </a:lnTo>
                  <a:lnTo>
                    <a:pt x="116" y="67"/>
                  </a:lnTo>
                  <a:lnTo>
                    <a:pt x="116" y="63"/>
                  </a:lnTo>
                  <a:lnTo>
                    <a:pt x="120" y="63"/>
                  </a:lnTo>
                  <a:lnTo>
                    <a:pt x="120" y="58"/>
                  </a:lnTo>
                  <a:lnTo>
                    <a:pt x="125" y="53"/>
                  </a:lnTo>
                  <a:lnTo>
                    <a:pt x="125" y="48"/>
                  </a:lnTo>
                  <a:lnTo>
                    <a:pt x="125" y="43"/>
                  </a:lnTo>
                  <a:lnTo>
                    <a:pt x="125" y="39"/>
                  </a:lnTo>
                  <a:lnTo>
                    <a:pt x="125" y="34"/>
                  </a:lnTo>
                  <a:lnTo>
                    <a:pt x="125" y="29"/>
                  </a:lnTo>
                  <a:lnTo>
                    <a:pt x="125" y="24"/>
                  </a:lnTo>
                  <a:lnTo>
                    <a:pt x="120" y="19"/>
                  </a:lnTo>
                  <a:lnTo>
                    <a:pt x="116" y="15"/>
                  </a:lnTo>
                  <a:lnTo>
                    <a:pt x="111" y="15"/>
                  </a:lnTo>
                  <a:lnTo>
                    <a:pt x="106" y="10"/>
                  </a:lnTo>
                  <a:lnTo>
                    <a:pt x="101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87" y="10"/>
                  </a:lnTo>
                  <a:lnTo>
                    <a:pt x="68" y="7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DB26FFA-1579-4A27-A5F1-65DE13FD7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" y="1553"/>
              <a:ext cx="72" cy="85"/>
            </a:xfrm>
            <a:custGeom>
              <a:avLst/>
              <a:gdLst>
                <a:gd name="T0" fmla="*/ 18 w 154"/>
                <a:gd name="T1" fmla="*/ 22 h 168"/>
                <a:gd name="T2" fmla="*/ 17 w 154"/>
                <a:gd name="T3" fmla="*/ 22 h 168"/>
                <a:gd name="T4" fmla="*/ 15 w 154"/>
                <a:gd name="T5" fmla="*/ 22 h 168"/>
                <a:gd name="T6" fmla="*/ 12 w 154"/>
                <a:gd name="T7" fmla="*/ 35 h 168"/>
                <a:gd name="T8" fmla="*/ 10 w 154"/>
                <a:gd name="T9" fmla="*/ 37 h 168"/>
                <a:gd name="T10" fmla="*/ 10 w 154"/>
                <a:gd name="T11" fmla="*/ 38 h 168"/>
                <a:gd name="T12" fmla="*/ 10 w 154"/>
                <a:gd name="T13" fmla="*/ 39 h 168"/>
                <a:gd name="T14" fmla="*/ 10 w 154"/>
                <a:gd name="T15" fmla="*/ 40 h 168"/>
                <a:gd name="T16" fmla="*/ 12 w 154"/>
                <a:gd name="T17" fmla="*/ 40 h 168"/>
                <a:gd name="T18" fmla="*/ 13 w 154"/>
                <a:gd name="T19" fmla="*/ 41 h 168"/>
                <a:gd name="T20" fmla="*/ 14 w 154"/>
                <a:gd name="T21" fmla="*/ 41 h 168"/>
                <a:gd name="T22" fmla="*/ 15 w 154"/>
                <a:gd name="T23" fmla="*/ 43 h 168"/>
                <a:gd name="T24" fmla="*/ 1 w 154"/>
                <a:gd name="T25" fmla="*/ 41 h 168"/>
                <a:gd name="T26" fmla="*/ 2 w 154"/>
                <a:gd name="T27" fmla="*/ 41 h 168"/>
                <a:gd name="T28" fmla="*/ 3 w 154"/>
                <a:gd name="T29" fmla="*/ 41 h 168"/>
                <a:gd name="T30" fmla="*/ 4 w 154"/>
                <a:gd name="T31" fmla="*/ 40 h 168"/>
                <a:gd name="T32" fmla="*/ 4 w 154"/>
                <a:gd name="T33" fmla="*/ 40 h 168"/>
                <a:gd name="T34" fmla="*/ 5 w 154"/>
                <a:gd name="T35" fmla="*/ 39 h 168"/>
                <a:gd name="T36" fmla="*/ 5 w 154"/>
                <a:gd name="T37" fmla="*/ 38 h 168"/>
                <a:gd name="T38" fmla="*/ 7 w 154"/>
                <a:gd name="T39" fmla="*/ 37 h 168"/>
                <a:gd name="T40" fmla="*/ 13 w 154"/>
                <a:gd name="T41" fmla="*/ 9 h 168"/>
                <a:gd name="T42" fmla="*/ 14 w 154"/>
                <a:gd name="T43" fmla="*/ 8 h 168"/>
                <a:gd name="T44" fmla="*/ 14 w 154"/>
                <a:gd name="T45" fmla="*/ 6 h 168"/>
                <a:gd name="T46" fmla="*/ 14 w 154"/>
                <a:gd name="T47" fmla="*/ 5 h 168"/>
                <a:gd name="T48" fmla="*/ 14 w 154"/>
                <a:gd name="T49" fmla="*/ 4 h 168"/>
                <a:gd name="T50" fmla="*/ 13 w 154"/>
                <a:gd name="T51" fmla="*/ 3 h 168"/>
                <a:gd name="T52" fmla="*/ 12 w 154"/>
                <a:gd name="T53" fmla="*/ 3 h 168"/>
                <a:gd name="T54" fmla="*/ 12 w 154"/>
                <a:gd name="T55" fmla="*/ 2 h 168"/>
                <a:gd name="T56" fmla="*/ 10 w 154"/>
                <a:gd name="T57" fmla="*/ 2 h 168"/>
                <a:gd name="T58" fmla="*/ 23 w 154"/>
                <a:gd name="T59" fmla="*/ 0 h 168"/>
                <a:gd name="T60" fmla="*/ 27 w 154"/>
                <a:gd name="T61" fmla="*/ 2 h 168"/>
                <a:gd name="T62" fmla="*/ 29 w 154"/>
                <a:gd name="T63" fmla="*/ 3 h 168"/>
                <a:gd name="T64" fmla="*/ 31 w 154"/>
                <a:gd name="T65" fmla="*/ 5 h 168"/>
                <a:gd name="T66" fmla="*/ 33 w 154"/>
                <a:gd name="T67" fmla="*/ 8 h 168"/>
                <a:gd name="T68" fmla="*/ 33 w 154"/>
                <a:gd name="T69" fmla="*/ 10 h 168"/>
                <a:gd name="T70" fmla="*/ 33 w 154"/>
                <a:gd name="T71" fmla="*/ 14 h 168"/>
                <a:gd name="T72" fmla="*/ 31 w 154"/>
                <a:gd name="T73" fmla="*/ 16 h 168"/>
                <a:gd name="T74" fmla="*/ 29 w 154"/>
                <a:gd name="T75" fmla="*/ 18 h 168"/>
                <a:gd name="T76" fmla="*/ 27 w 154"/>
                <a:gd name="T77" fmla="*/ 20 h 168"/>
                <a:gd name="T78" fmla="*/ 24 w 154"/>
                <a:gd name="T79" fmla="*/ 22 h 168"/>
                <a:gd name="T80" fmla="*/ 27 w 154"/>
                <a:gd name="T81" fmla="*/ 35 h 168"/>
                <a:gd name="T82" fmla="*/ 27 w 154"/>
                <a:gd name="T83" fmla="*/ 38 h 168"/>
                <a:gd name="T84" fmla="*/ 29 w 154"/>
                <a:gd name="T85" fmla="*/ 39 h 168"/>
                <a:gd name="T86" fmla="*/ 29 w 154"/>
                <a:gd name="T87" fmla="*/ 40 h 168"/>
                <a:gd name="T88" fmla="*/ 31 w 154"/>
                <a:gd name="T89" fmla="*/ 41 h 168"/>
                <a:gd name="T90" fmla="*/ 34 w 154"/>
                <a:gd name="T91" fmla="*/ 41 h 1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4"/>
                <a:gd name="T139" fmla="*/ 0 h 168"/>
                <a:gd name="T140" fmla="*/ 154 w 154"/>
                <a:gd name="T141" fmla="*/ 168 h 16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4" h="168">
                  <a:moveTo>
                    <a:pt x="111" y="168"/>
                  </a:moveTo>
                  <a:lnTo>
                    <a:pt x="87" y="87"/>
                  </a:lnTo>
                  <a:lnTo>
                    <a:pt x="82" y="87"/>
                  </a:lnTo>
                  <a:lnTo>
                    <a:pt x="77" y="87"/>
                  </a:lnTo>
                  <a:lnTo>
                    <a:pt x="72" y="87"/>
                  </a:lnTo>
                  <a:lnTo>
                    <a:pt x="68" y="87"/>
                  </a:lnTo>
                  <a:lnTo>
                    <a:pt x="53" y="135"/>
                  </a:lnTo>
                  <a:lnTo>
                    <a:pt x="53" y="139"/>
                  </a:lnTo>
                  <a:lnTo>
                    <a:pt x="48" y="139"/>
                  </a:lnTo>
                  <a:lnTo>
                    <a:pt x="48" y="144"/>
                  </a:lnTo>
                  <a:lnTo>
                    <a:pt x="48" y="149"/>
                  </a:lnTo>
                  <a:lnTo>
                    <a:pt x="48" y="154"/>
                  </a:lnTo>
                  <a:lnTo>
                    <a:pt x="48" y="159"/>
                  </a:lnTo>
                  <a:lnTo>
                    <a:pt x="53" y="159"/>
                  </a:lnTo>
                  <a:lnTo>
                    <a:pt x="58" y="163"/>
                  </a:lnTo>
                  <a:lnTo>
                    <a:pt x="63" y="163"/>
                  </a:lnTo>
                  <a:lnTo>
                    <a:pt x="68" y="163"/>
                  </a:lnTo>
                  <a:lnTo>
                    <a:pt x="68" y="168"/>
                  </a:lnTo>
                  <a:lnTo>
                    <a:pt x="0" y="168"/>
                  </a:lnTo>
                  <a:lnTo>
                    <a:pt x="5" y="163"/>
                  </a:lnTo>
                  <a:lnTo>
                    <a:pt x="10" y="163"/>
                  </a:lnTo>
                  <a:lnTo>
                    <a:pt x="15" y="163"/>
                  </a:lnTo>
                  <a:lnTo>
                    <a:pt x="15" y="159"/>
                  </a:lnTo>
                  <a:lnTo>
                    <a:pt x="20" y="159"/>
                  </a:lnTo>
                  <a:lnTo>
                    <a:pt x="24" y="154"/>
                  </a:lnTo>
                  <a:lnTo>
                    <a:pt x="24" y="149"/>
                  </a:lnTo>
                  <a:lnTo>
                    <a:pt x="29" y="144"/>
                  </a:lnTo>
                  <a:lnTo>
                    <a:pt x="29" y="139"/>
                  </a:lnTo>
                  <a:lnTo>
                    <a:pt x="29" y="135"/>
                  </a:lnTo>
                  <a:lnTo>
                    <a:pt x="58" y="34"/>
                  </a:lnTo>
                  <a:lnTo>
                    <a:pt x="63" y="34"/>
                  </a:lnTo>
                  <a:lnTo>
                    <a:pt x="63" y="29"/>
                  </a:lnTo>
                  <a:lnTo>
                    <a:pt x="63" y="24"/>
                  </a:lnTo>
                  <a:lnTo>
                    <a:pt x="63" y="19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8" y="10"/>
                  </a:lnTo>
                  <a:lnTo>
                    <a:pt x="53" y="10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48" y="0"/>
                  </a:lnTo>
                  <a:lnTo>
                    <a:pt x="101" y="0"/>
                  </a:lnTo>
                  <a:lnTo>
                    <a:pt x="106" y="0"/>
                  </a:lnTo>
                  <a:lnTo>
                    <a:pt x="111" y="5"/>
                  </a:lnTo>
                  <a:lnTo>
                    <a:pt x="120" y="5"/>
                  </a:lnTo>
                  <a:lnTo>
                    <a:pt x="125" y="5"/>
                  </a:lnTo>
                  <a:lnTo>
                    <a:pt x="130" y="5"/>
                  </a:lnTo>
                  <a:lnTo>
                    <a:pt x="135" y="10"/>
                  </a:lnTo>
                  <a:lnTo>
                    <a:pt x="140" y="15"/>
                  </a:lnTo>
                  <a:lnTo>
                    <a:pt x="144" y="15"/>
                  </a:lnTo>
                  <a:lnTo>
                    <a:pt x="144" y="19"/>
                  </a:lnTo>
                  <a:lnTo>
                    <a:pt x="149" y="24"/>
                  </a:lnTo>
                  <a:lnTo>
                    <a:pt x="149" y="29"/>
                  </a:lnTo>
                  <a:lnTo>
                    <a:pt x="149" y="34"/>
                  </a:lnTo>
                  <a:lnTo>
                    <a:pt x="149" y="39"/>
                  </a:lnTo>
                  <a:lnTo>
                    <a:pt x="149" y="43"/>
                  </a:lnTo>
                  <a:lnTo>
                    <a:pt x="149" y="48"/>
                  </a:lnTo>
                  <a:lnTo>
                    <a:pt x="149" y="53"/>
                  </a:lnTo>
                  <a:lnTo>
                    <a:pt x="144" y="58"/>
                  </a:lnTo>
                  <a:lnTo>
                    <a:pt x="144" y="63"/>
                  </a:lnTo>
                  <a:lnTo>
                    <a:pt x="144" y="67"/>
                  </a:lnTo>
                  <a:lnTo>
                    <a:pt x="140" y="67"/>
                  </a:lnTo>
                  <a:lnTo>
                    <a:pt x="135" y="72"/>
                  </a:lnTo>
                  <a:lnTo>
                    <a:pt x="130" y="77"/>
                  </a:lnTo>
                  <a:lnTo>
                    <a:pt x="125" y="77"/>
                  </a:lnTo>
                  <a:lnTo>
                    <a:pt x="120" y="82"/>
                  </a:lnTo>
                  <a:lnTo>
                    <a:pt x="116" y="82"/>
                  </a:lnTo>
                  <a:lnTo>
                    <a:pt x="111" y="87"/>
                  </a:lnTo>
                  <a:lnTo>
                    <a:pt x="106" y="87"/>
                  </a:lnTo>
                  <a:lnTo>
                    <a:pt x="120" y="135"/>
                  </a:lnTo>
                  <a:lnTo>
                    <a:pt x="125" y="139"/>
                  </a:lnTo>
                  <a:lnTo>
                    <a:pt x="125" y="144"/>
                  </a:lnTo>
                  <a:lnTo>
                    <a:pt x="125" y="149"/>
                  </a:lnTo>
                  <a:lnTo>
                    <a:pt x="130" y="149"/>
                  </a:lnTo>
                  <a:lnTo>
                    <a:pt x="130" y="154"/>
                  </a:lnTo>
                  <a:lnTo>
                    <a:pt x="135" y="159"/>
                  </a:lnTo>
                  <a:lnTo>
                    <a:pt x="140" y="159"/>
                  </a:lnTo>
                  <a:lnTo>
                    <a:pt x="140" y="163"/>
                  </a:lnTo>
                  <a:lnTo>
                    <a:pt x="144" y="163"/>
                  </a:lnTo>
                  <a:lnTo>
                    <a:pt x="149" y="163"/>
                  </a:lnTo>
                  <a:lnTo>
                    <a:pt x="154" y="163"/>
                  </a:lnTo>
                  <a:lnTo>
                    <a:pt x="149" y="168"/>
                  </a:lnTo>
                  <a:lnTo>
                    <a:pt x="111" y="168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13CFF58-3F93-44AC-87FC-0D5F3CC4E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558"/>
              <a:ext cx="26" cy="34"/>
            </a:xfrm>
            <a:custGeom>
              <a:avLst/>
              <a:gdLst>
                <a:gd name="T0" fmla="*/ 0 w 57"/>
                <a:gd name="T1" fmla="*/ 17 h 67"/>
                <a:gd name="T2" fmla="*/ 0 w 57"/>
                <a:gd name="T3" fmla="*/ 17 h 67"/>
                <a:gd name="T4" fmla="*/ 1 w 57"/>
                <a:gd name="T5" fmla="*/ 17 h 67"/>
                <a:gd name="T6" fmla="*/ 1 w 57"/>
                <a:gd name="T7" fmla="*/ 17 h 67"/>
                <a:gd name="T8" fmla="*/ 2 w 57"/>
                <a:gd name="T9" fmla="*/ 17 h 67"/>
                <a:gd name="T10" fmla="*/ 2 w 57"/>
                <a:gd name="T11" fmla="*/ 17 h 67"/>
                <a:gd name="T12" fmla="*/ 2 w 57"/>
                <a:gd name="T13" fmla="*/ 17 h 67"/>
                <a:gd name="T14" fmla="*/ 3 w 57"/>
                <a:gd name="T15" fmla="*/ 17 h 67"/>
                <a:gd name="T16" fmla="*/ 3 w 57"/>
                <a:gd name="T17" fmla="*/ 17 h 67"/>
                <a:gd name="T18" fmla="*/ 4 w 57"/>
                <a:gd name="T19" fmla="*/ 17 h 67"/>
                <a:gd name="T20" fmla="*/ 5 w 57"/>
                <a:gd name="T21" fmla="*/ 17 h 67"/>
                <a:gd name="T22" fmla="*/ 6 w 57"/>
                <a:gd name="T23" fmla="*/ 17 h 67"/>
                <a:gd name="T24" fmla="*/ 7 w 57"/>
                <a:gd name="T25" fmla="*/ 17 h 67"/>
                <a:gd name="T26" fmla="*/ 8 w 57"/>
                <a:gd name="T27" fmla="*/ 17 h 67"/>
                <a:gd name="T28" fmla="*/ 8 w 57"/>
                <a:gd name="T29" fmla="*/ 16 h 67"/>
                <a:gd name="T30" fmla="*/ 9 w 57"/>
                <a:gd name="T31" fmla="*/ 16 h 67"/>
                <a:gd name="T32" fmla="*/ 10 w 57"/>
                <a:gd name="T33" fmla="*/ 15 h 67"/>
                <a:gd name="T34" fmla="*/ 10 w 57"/>
                <a:gd name="T35" fmla="*/ 14 h 67"/>
                <a:gd name="T36" fmla="*/ 11 w 57"/>
                <a:gd name="T37" fmla="*/ 14 h 67"/>
                <a:gd name="T38" fmla="*/ 11 w 57"/>
                <a:gd name="T39" fmla="*/ 12 h 67"/>
                <a:gd name="T40" fmla="*/ 12 w 57"/>
                <a:gd name="T41" fmla="*/ 11 h 67"/>
                <a:gd name="T42" fmla="*/ 12 w 57"/>
                <a:gd name="T43" fmla="*/ 11 h 67"/>
                <a:gd name="T44" fmla="*/ 12 w 57"/>
                <a:gd name="T45" fmla="*/ 10 h 67"/>
                <a:gd name="T46" fmla="*/ 12 w 57"/>
                <a:gd name="T47" fmla="*/ 9 h 67"/>
                <a:gd name="T48" fmla="*/ 12 w 57"/>
                <a:gd name="T49" fmla="*/ 8 h 67"/>
                <a:gd name="T50" fmla="*/ 12 w 57"/>
                <a:gd name="T51" fmla="*/ 6 h 67"/>
                <a:gd name="T52" fmla="*/ 12 w 57"/>
                <a:gd name="T53" fmla="*/ 6 h 67"/>
                <a:gd name="T54" fmla="*/ 12 w 57"/>
                <a:gd name="T55" fmla="*/ 5 h 67"/>
                <a:gd name="T56" fmla="*/ 12 w 57"/>
                <a:gd name="T57" fmla="*/ 5 h 67"/>
                <a:gd name="T58" fmla="*/ 12 w 57"/>
                <a:gd name="T59" fmla="*/ 4 h 67"/>
                <a:gd name="T60" fmla="*/ 12 w 57"/>
                <a:gd name="T61" fmla="*/ 4 h 67"/>
                <a:gd name="T62" fmla="*/ 11 w 57"/>
                <a:gd name="T63" fmla="*/ 3 h 67"/>
                <a:gd name="T64" fmla="*/ 11 w 57"/>
                <a:gd name="T65" fmla="*/ 3 h 67"/>
                <a:gd name="T66" fmla="*/ 10 w 57"/>
                <a:gd name="T67" fmla="*/ 2 h 67"/>
                <a:gd name="T68" fmla="*/ 10 w 57"/>
                <a:gd name="T69" fmla="*/ 2 h 67"/>
                <a:gd name="T70" fmla="*/ 9 w 57"/>
                <a:gd name="T71" fmla="*/ 2 h 67"/>
                <a:gd name="T72" fmla="*/ 9 w 57"/>
                <a:gd name="T73" fmla="*/ 2 h 67"/>
                <a:gd name="T74" fmla="*/ 8 w 57"/>
                <a:gd name="T75" fmla="*/ 0 h 67"/>
                <a:gd name="T76" fmla="*/ 8 w 57"/>
                <a:gd name="T77" fmla="*/ 0 h 67"/>
                <a:gd name="T78" fmla="*/ 7 w 57"/>
                <a:gd name="T79" fmla="*/ 0 h 67"/>
                <a:gd name="T80" fmla="*/ 6 w 57"/>
                <a:gd name="T81" fmla="*/ 0 h 67"/>
                <a:gd name="T82" fmla="*/ 6 w 57"/>
                <a:gd name="T83" fmla="*/ 0 h 67"/>
                <a:gd name="T84" fmla="*/ 6 w 57"/>
                <a:gd name="T85" fmla="*/ 0 h 67"/>
                <a:gd name="T86" fmla="*/ 5 w 57"/>
                <a:gd name="T87" fmla="*/ 0 h 67"/>
                <a:gd name="T88" fmla="*/ 5 w 57"/>
                <a:gd name="T89" fmla="*/ 0 h 67"/>
                <a:gd name="T90" fmla="*/ 5 w 57"/>
                <a:gd name="T91" fmla="*/ 0 h 67"/>
                <a:gd name="T92" fmla="*/ 5 w 57"/>
                <a:gd name="T93" fmla="*/ 0 h 67"/>
                <a:gd name="T94" fmla="*/ 4 w 57"/>
                <a:gd name="T95" fmla="*/ 0 h 67"/>
                <a:gd name="T96" fmla="*/ 4 w 57"/>
                <a:gd name="T97" fmla="*/ 0 h 67"/>
                <a:gd name="T98" fmla="*/ 0 w 57"/>
                <a:gd name="T99" fmla="*/ 17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7"/>
                <a:gd name="T151" fmla="*/ 0 h 67"/>
                <a:gd name="T152" fmla="*/ 57 w 57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7" h="67">
                  <a:moveTo>
                    <a:pt x="0" y="67"/>
                  </a:moveTo>
                  <a:lnTo>
                    <a:pt x="0" y="67"/>
                  </a:lnTo>
                  <a:lnTo>
                    <a:pt x="4" y="67"/>
                  </a:lnTo>
                  <a:lnTo>
                    <a:pt x="9" y="67"/>
                  </a:lnTo>
                  <a:lnTo>
                    <a:pt x="14" y="67"/>
                  </a:lnTo>
                  <a:lnTo>
                    <a:pt x="19" y="67"/>
                  </a:lnTo>
                  <a:lnTo>
                    <a:pt x="24" y="67"/>
                  </a:lnTo>
                  <a:lnTo>
                    <a:pt x="28" y="67"/>
                  </a:lnTo>
                  <a:lnTo>
                    <a:pt x="33" y="67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43" y="62"/>
                  </a:lnTo>
                  <a:lnTo>
                    <a:pt x="48" y="57"/>
                  </a:lnTo>
                  <a:lnTo>
                    <a:pt x="48" y="53"/>
                  </a:lnTo>
                  <a:lnTo>
                    <a:pt x="52" y="53"/>
                  </a:lnTo>
                  <a:lnTo>
                    <a:pt x="52" y="48"/>
                  </a:lnTo>
                  <a:lnTo>
                    <a:pt x="57" y="43"/>
                  </a:lnTo>
                  <a:lnTo>
                    <a:pt x="57" y="38"/>
                  </a:lnTo>
                  <a:lnTo>
                    <a:pt x="57" y="33"/>
                  </a:lnTo>
                  <a:lnTo>
                    <a:pt x="57" y="29"/>
                  </a:lnTo>
                  <a:lnTo>
                    <a:pt x="57" y="24"/>
                  </a:lnTo>
                  <a:lnTo>
                    <a:pt x="57" y="19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0" y="67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65D14F7F-C81F-4EDE-81AC-18CA76E7A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2250"/>
              <a:ext cx="236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51859E06-A9E2-4C53-925F-5E4F637DC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4" y="1765"/>
              <a:ext cx="0" cy="485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7EEDA3C3-6DB4-4E20-B63E-C193EEC3B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1765"/>
              <a:ext cx="395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0B720C22-199F-492E-9327-B01DAA31C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1756"/>
              <a:ext cx="587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D834056E-49F9-4346-837B-2ADB52213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9" y="1751"/>
              <a:ext cx="357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C8DD2364-DA88-4028-9FC1-E6EC0AD9E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1751"/>
              <a:ext cx="0" cy="51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83FA2C-0343-42B0-AF83-73F86CED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89"/>
              <a:ext cx="371" cy="667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4BEA02A-6ADA-4DBF-B036-2A593C8C7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1971"/>
              <a:ext cx="102" cy="111"/>
            </a:xfrm>
            <a:custGeom>
              <a:avLst/>
              <a:gdLst>
                <a:gd name="T0" fmla="*/ 47 w 220"/>
                <a:gd name="T1" fmla="*/ 28 h 221"/>
                <a:gd name="T2" fmla="*/ 24 w 220"/>
                <a:gd name="T3" fmla="*/ 41 h 221"/>
                <a:gd name="T4" fmla="*/ 0 w 220"/>
                <a:gd name="T5" fmla="*/ 56 h 221"/>
                <a:gd name="T6" fmla="*/ 0 w 220"/>
                <a:gd name="T7" fmla="*/ 28 h 221"/>
                <a:gd name="T8" fmla="*/ 0 w 220"/>
                <a:gd name="T9" fmla="*/ 0 h 221"/>
                <a:gd name="T10" fmla="*/ 24 w 220"/>
                <a:gd name="T11" fmla="*/ 14 h 221"/>
                <a:gd name="T12" fmla="*/ 47 w 220"/>
                <a:gd name="T13" fmla="*/ 28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0"/>
                <a:gd name="T22" fmla="*/ 0 h 221"/>
                <a:gd name="T23" fmla="*/ 220 w 220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0" h="221">
                  <a:moveTo>
                    <a:pt x="220" y="110"/>
                  </a:moveTo>
                  <a:lnTo>
                    <a:pt x="110" y="163"/>
                  </a:lnTo>
                  <a:lnTo>
                    <a:pt x="0" y="221"/>
                  </a:lnTo>
                  <a:lnTo>
                    <a:pt x="0" y="110"/>
                  </a:lnTo>
                  <a:lnTo>
                    <a:pt x="0" y="0"/>
                  </a:lnTo>
                  <a:lnTo>
                    <a:pt x="110" y="53"/>
                  </a:lnTo>
                  <a:lnTo>
                    <a:pt x="220" y="11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62319641-B3A8-47F9-A548-8950FD9E3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5" y="2149"/>
              <a:ext cx="56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5463DF1B-B208-4FEE-8CCB-8D5F3F200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5" y="2397"/>
              <a:ext cx="56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1DAEC86B-0CDE-4BC0-8974-F5F31983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2366"/>
              <a:ext cx="0" cy="6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434010E0-7CC4-4DA5-BF05-D5DF2FFDF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2274"/>
              <a:ext cx="55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6C8B0D88-CA2D-4E2D-9952-686974FE5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243"/>
              <a:ext cx="1" cy="6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6D21972-C413-4B8F-BB71-FF658788C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" y="2004"/>
              <a:ext cx="38" cy="31"/>
            </a:xfrm>
            <a:custGeom>
              <a:avLst/>
              <a:gdLst>
                <a:gd name="T0" fmla="*/ 9 w 82"/>
                <a:gd name="T1" fmla="*/ 0 h 62"/>
                <a:gd name="T2" fmla="*/ 10 w 82"/>
                <a:gd name="T3" fmla="*/ 0 h 62"/>
                <a:gd name="T4" fmla="*/ 13 w 82"/>
                <a:gd name="T5" fmla="*/ 2 h 62"/>
                <a:gd name="T6" fmla="*/ 15 w 82"/>
                <a:gd name="T7" fmla="*/ 2 h 62"/>
                <a:gd name="T8" fmla="*/ 15 w 82"/>
                <a:gd name="T9" fmla="*/ 3 h 62"/>
                <a:gd name="T10" fmla="*/ 17 w 82"/>
                <a:gd name="T11" fmla="*/ 4 h 62"/>
                <a:gd name="T12" fmla="*/ 18 w 82"/>
                <a:gd name="T13" fmla="*/ 5 h 62"/>
                <a:gd name="T14" fmla="*/ 18 w 82"/>
                <a:gd name="T15" fmla="*/ 6 h 62"/>
                <a:gd name="T16" fmla="*/ 18 w 82"/>
                <a:gd name="T17" fmla="*/ 8 h 62"/>
                <a:gd name="T18" fmla="*/ 18 w 82"/>
                <a:gd name="T19" fmla="*/ 10 h 62"/>
                <a:gd name="T20" fmla="*/ 18 w 82"/>
                <a:gd name="T21" fmla="*/ 11 h 62"/>
                <a:gd name="T22" fmla="*/ 17 w 82"/>
                <a:gd name="T23" fmla="*/ 12 h 62"/>
                <a:gd name="T24" fmla="*/ 15 w 82"/>
                <a:gd name="T25" fmla="*/ 14 h 62"/>
                <a:gd name="T26" fmla="*/ 15 w 82"/>
                <a:gd name="T27" fmla="*/ 15 h 62"/>
                <a:gd name="T28" fmla="*/ 13 w 82"/>
                <a:gd name="T29" fmla="*/ 15 h 62"/>
                <a:gd name="T30" fmla="*/ 10 w 82"/>
                <a:gd name="T31" fmla="*/ 15 h 62"/>
                <a:gd name="T32" fmla="*/ 9 w 82"/>
                <a:gd name="T33" fmla="*/ 16 h 62"/>
                <a:gd name="T34" fmla="*/ 7 w 82"/>
                <a:gd name="T35" fmla="*/ 15 h 62"/>
                <a:gd name="T36" fmla="*/ 5 w 82"/>
                <a:gd name="T37" fmla="*/ 15 h 62"/>
                <a:gd name="T38" fmla="*/ 4 w 82"/>
                <a:gd name="T39" fmla="*/ 15 h 62"/>
                <a:gd name="T40" fmla="*/ 2 w 82"/>
                <a:gd name="T41" fmla="*/ 14 h 62"/>
                <a:gd name="T42" fmla="*/ 1 w 82"/>
                <a:gd name="T43" fmla="*/ 12 h 62"/>
                <a:gd name="T44" fmla="*/ 0 w 82"/>
                <a:gd name="T45" fmla="*/ 11 h 62"/>
                <a:gd name="T46" fmla="*/ 0 w 82"/>
                <a:gd name="T47" fmla="*/ 10 h 62"/>
                <a:gd name="T48" fmla="*/ 0 w 82"/>
                <a:gd name="T49" fmla="*/ 8 h 62"/>
                <a:gd name="T50" fmla="*/ 0 w 82"/>
                <a:gd name="T51" fmla="*/ 6 h 62"/>
                <a:gd name="T52" fmla="*/ 0 w 82"/>
                <a:gd name="T53" fmla="*/ 5 h 62"/>
                <a:gd name="T54" fmla="*/ 1 w 82"/>
                <a:gd name="T55" fmla="*/ 4 h 62"/>
                <a:gd name="T56" fmla="*/ 2 w 82"/>
                <a:gd name="T57" fmla="*/ 3 h 62"/>
                <a:gd name="T58" fmla="*/ 4 w 82"/>
                <a:gd name="T59" fmla="*/ 2 h 62"/>
                <a:gd name="T60" fmla="*/ 5 w 82"/>
                <a:gd name="T61" fmla="*/ 2 h 62"/>
                <a:gd name="T62" fmla="*/ 7 w 82"/>
                <a:gd name="T63" fmla="*/ 0 h 62"/>
                <a:gd name="T64" fmla="*/ 9 w 82"/>
                <a:gd name="T65" fmla="*/ 0 h 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62"/>
                <a:gd name="T101" fmla="*/ 82 w 82"/>
                <a:gd name="T102" fmla="*/ 62 h 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62">
                  <a:moveTo>
                    <a:pt x="44" y="0"/>
                  </a:moveTo>
                  <a:lnTo>
                    <a:pt x="48" y="0"/>
                  </a:lnTo>
                  <a:lnTo>
                    <a:pt x="58" y="5"/>
                  </a:lnTo>
                  <a:lnTo>
                    <a:pt x="68" y="5"/>
                  </a:lnTo>
                  <a:lnTo>
                    <a:pt x="72" y="10"/>
                  </a:lnTo>
                  <a:lnTo>
                    <a:pt x="77" y="15"/>
                  </a:lnTo>
                  <a:lnTo>
                    <a:pt x="82" y="19"/>
                  </a:lnTo>
                  <a:lnTo>
                    <a:pt x="82" y="24"/>
                  </a:lnTo>
                  <a:lnTo>
                    <a:pt x="82" y="29"/>
                  </a:lnTo>
                  <a:lnTo>
                    <a:pt x="82" y="38"/>
                  </a:lnTo>
                  <a:lnTo>
                    <a:pt x="82" y="43"/>
                  </a:lnTo>
                  <a:lnTo>
                    <a:pt x="77" y="48"/>
                  </a:lnTo>
                  <a:lnTo>
                    <a:pt x="72" y="53"/>
                  </a:lnTo>
                  <a:lnTo>
                    <a:pt x="68" y="58"/>
                  </a:lnTo>
                  <a:lnTo>
                    <a:pt x="58" y="58"/>
                  </a:lnTo>
                  <a:lnTo>
                    <a:pt x="48" y="58"/>
                  </a:lnTo>
                  <a:lnTo>
                    <a:pt x="44" y="62"/>
                  </a:lnTo>
                  <a:lnTo>
                    <a:pt x="34" y="58"/>
                  </a:lnTo>
                  <a:lnTo>
                    <a:pt x="24" y="58"/>
                  </a:lnTo>
                  <a:lnTo>
                    <a:pt x="20" y="58"/>
                  </a:lnTo>
                  <a:lnTo>
                    <a:pt x="10" y="53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5" y="15"/>
                  </a:lnTo>
                  <a:lnTo>
                    <a:pt x="10" y="10"/>
                  </a:lnTo>
                  <a:lnTo>
                    <a:pt x="20" y="5"/>
                  </a:lnTo>
                  <a:lnTo>
                    <a:pt x="24" y="5"/>
                  </a:lnTo>
                  <a:lnTo>
                    <a:pt x="34" y="0"/>
                  </a:lnTo>
                  <a:lnTo>
                    <a:pt x="44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840E18F-AA70-44BE-A2D2-35D49A3A5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2004"/>
              <a:ext cx="40" cy="31"/>
            </a:xfrm>
            <a:custGeom>
              <a:avLst/>
              <a:gdLst>
                <a:gd name="T0" fmla="*/ 9 w 86"/>
                <a:gd name="T1" fmla="*/ 0 h 62"/>
                <a:gd name="T2" fmla="*/ 12 w 86"/>
                <a:gd name="T3" fmla="*/ 0 h 62"/>
                <a:gd name="T4" fmla="*/ 13 w 86"/>
                <a:gd name="T5" fmla="*/ 2 h 62"/>
                <a:gd name="T6" fmla="*/ 14 w 86"/>
                <a:gd name="T7" fmla="*/ 2 h 62"/>
                <a:gd name="T8" fmla="*/ 15 w 86"/>
                <a:gd name="T9" fmla="*/ 3 h 62"/>
                <a:gd name="T10" fmla="*/ 17 w 86"/>
                <a:gd name="T11" fmla="*/ 4 h 62"/>
                <a:gd name="T12" fmla="*/ 18 w 86"/>
                <a:gd name="T13" fmla="*/ 5 h 62"/>
                <a:gd name="T14" fmla="*/ 19 w 86"/>
                <a:gd name="T15" fmla="*/ 6 h 62"/>
                <a:gd name="T16" fmla="*/ 19 w 86"/>
                <a:gd name="T17" fmla="*/ 8 h 62"/>
                <a:gd name="T18" fmla="*/ 19 w 86"/>
                <a:gd name="T19" fmla="*/ 10 h 62"/>
                <a:gd name="T20" fmla="*/ 18 w 86"/>
                <a:gd name="T21" fmla="*/ 11 h 62"/>
                <a:gd name="T22" fmla="*/ 17 w 86"/>
                <a:gd name="T23" fmla="*/ 12 h 62"/>
                <a:gd name="T24" fmla="*/ 15 w 86"/>
                <a:gd name="T25" fmla="*/ 14 h 62"/>
                <a:gd name="T26" fmla="*/ 14 w 86"/>
                <a:gd name="T27" fmla="*/ 15 h 62"/>
                <a:gd name="T28" fmla="*/ 13 w 86"/>
                <a:gd name="T29" fmla="*/ 15 h 62"/>
                <a:gd name="T30" fmla="*/ 12 w 86"/>
                <a:gd name="T31" fmla="*/ 15 h 62"/>
                <a:gd name="T32" fmla="*/ 9 w 86"/>
                <a:gd name="T33" fmla="*/ 16 h 62"/>
                <a:gd name="T34" fmla="*/ 7 w 86"/>
                <a:gd name="T35" fmla="*/ 15 h 62"/>
                <a:gd name="T36" fmla="*/ 6 w 86"/>
                <a:gd name="T37" fmla="*/ 15 h 62"/>
                <a:gd name="T38" fmla="*/ 4 w 86"/>
                <a:gd name="T39" fmla="*/ 15 h 62"/>
                <a:gd name="T40" fmla="*/ 3 w 86"/>
                <a:gd name="T41" fmla="*/ 14 h 62"/>
                <a:gd name="T42" fmla="*/ 2 w 86"/>
                <a:gd name="T43" fmla="*/ 12 h 62"/>
                <a:gd name="T44" fmla="*/ 1 w 86"/>
                <a:gd name="T45" fmla="*/ 11 h 62"/>
                <a:gd name="T46" fmla="*/ 0 w 86"/>
                <a:gd name="T47" fmla="*/ 10 h 62"/>
                <a:gd name="T48" fmla="*/ 0 w 86"/>
                <a:gd name="T49" fmla="*/ 8 h 62"/>
                <a:gd name="T50" fmla="*/ 0 w 86"/>
                <a:gd name="T51" fmla="*/ 6 h 62"/>
                <a:gd name="T52" fmla="*/ 1 w 86"/>
                <a:gd name="T53" fmla="*/ 5 h 62"/>
                <a:gd name="T54" fmla="*/ 2 w 86"/>
                <a:gd name="T55" fmla="*/ 4 h 62"/>
                <a:gd name="T56" fmla="*/ 3 w 86"/>
                <a:gd name="T57" fmla="*/ 3 h 62"/>
                <a:gd name="T58" fmla="*/ 4 w 86"/>
                <a:gd name="T59" fmla="*/ 2 h 62"/>
                <a:gd name="T60" fmla="*/ 6 w 86"/>
                <a:gd name="T61" fmla="*/ 2 h 62"/>
                <a:gd name="T62" fmla="*/ 7 w 86"/>
                <a:gd name="T63" fmla="*/ 0 h 62"/>
                <a:gd name="T64" fmla="*/ 9 w 86"/>
                <a:gd name="T65" fmla="*/ 0 h 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62"/>
                <a:gd name="T101" fmla="*/ 86 w 86"/>
                <a:gd name="T102" fmla="*/ 62 h 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62">
                  <a:moveTo>
                    <a:pt x="43" y="0"/>
                  </a:moveTo>
                  <a:lnTo>
                    <a:pt x="53" y="0"/>
                  </a:lnTo>
                  <a:lnTo>
                    <a:pt x="62" y="5"/>
                  </a:lnTo>
                  <a:lnTo>
                    <a:pt x="67" y="5"/>
                  </a:lnTo>
                  <a:lnTo>
                    <a:pt x="72" y="10"/>
                  </a:lnTo>
                  <a:lnTo>
                    <a:pt x="77" y="15"/>
                  </a:lnTo>
                  <a:lnTo>
                    <a:pt x="82" y="19"/>
                  </a:lnTo>
                  <a:lnTo>
                    <a:pt x="86" y="24"/>
                  </a:lnTo>
                  <a:lnTo>
                    <a:pt x="86" y="29"/>
                  </a:lnTo>
                  <a:lnTo>
                    <a:pt x="86" y="38"/>
                  </a:lnTo>
                  <a:lnTo>
                    <a:pt x="82" y="43"/>
                  </a:lnTo>
                  <a:lnTo>
                    <a:pt x="77" y="48"/>
                  </a:lnTo>
                  <a:lnTo>
                    <a:pt x="72" y="53"/>
                  </a:lnTo>
                  <a:lnTo>
                    <a:pt x="67" y="58"/>
                  </a:lnTo>
                  <a:lnTo>
                    <a:pt x="62" y="58"/>
                  </a:lnTo>
                  <a:lnTo>
                    <a:pt x="53" y="58"/>
                  </a:lnTo>
                  <a:lnTo>
                    <a:pt x="43" y="62"/>
                  </a:lnTo>
                  <a:lnTo>
                    <a:pt x="34" y="58"/>
                  </a:lnTo>
                  <a:lnTo>
                    <a:pt x="29" y="58"/>
                  </a:lnTo>
                  <a:lnTo>
                    <a:pt x="19" y="58"/>
                  </a:lnTo>
                  <a:lnTo>
                    <a:pt x="14" y="53"/>
                  </a:lnTo>
                  <a:lnTo>
                    <a:pt x="10" y="48"/>
                  </a:lnTo>
                  <a:lnTo>
                    <a:pt x="5" y="43"/>
                  </a:lnTo>
                  <a:lnTo>
                    <a:pt x="0" y="38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5" y="19"/>
                  </a:lnTo>
                  <a:lnTo>
                    <a:pt x="10" y="15"/>
                  </a:lnTo>
                  <a:lnTo>
                    <a:pt x="14" y="10"/>
                  </a:lnTo>
                  <a:lnTo>
                    <a:pt x="19" y="5"/>
                  </a:lnTo>
                  <a:lnTo>
                    <a:pt x="29" y="5"/>
                  </a:lnTo>
                  <a:lnTo>
                    <a:pt x="34" y="0"/>
                  </a:lnTo>
                  <a:lnTo>
                    <a:pt x="43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530874-6864-4CB7-B224-2D23FB3F1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79"/>
              <a:ext cx="371" cy="667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CF5BF7C-659B-4C7D-B09F-AF9C57119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961"/>
              <a:ext cx="103" cy="111"/>
            </a:xfrm>
            <a:custGeom>
              <a:avLst/>
              <a:gdLst>
                <a:gd name="T0" fmla="*/ 48 w 221"/>
                <a:gd name="T1" fmla="*/ 28 h 220"/>
                <a:gd name="T2" fmla="*/ 24 w 221"/>
                <a:gd name="T3" fmla="*/ 41 h 220"/>
                <a:gd name="T4" fmla="*/ 0 w 221"/>
                <a:gd name="T5" fmla="*/ 56 h 220"/>
                <a:gd name="T6" fmla="*/ 0 w 221"/>
                <a:gd name="T7" fmla="*/ 28 h 220"/>
                <a:gd name="T8" fmla="*/ 0 w 221"/>
                <a:gd name="T9" fmla="*/ 0 h 220"/>
                <a:gd name="T10" fmla="*/ 24 w 221"/>
                <a:gd name="T11" fmla="*/ 14 h 220"/>
                <a:gd name="T12" fmla="*/ 48 w 221"/>
                <a:gd name="T13" fmla="*/ 28 h 2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1"/>
                <a:gd name="T22" fmla="*/ 0 h 220"/>
                <a:gd name="T23" fmla="*/ 221 w 221"/>
                <a:gd name="T24" fmla="*/ 220 h 2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1" h="220">
                  <a:moveTo>
                    <a:pt x="221" y="110"/>
                  </a:moveTo>
                  <a:lnTo>
                    <a:pt x="110" y="163"/>
                  </a:lnTo>
                  <a:lnTo>
                    <a:pt x="0" y="220"/>
                  </a:lnTo>
                  <a:lnTo>
                    <a:pt x="0" y="110"/>
                  </a:lnTo>
                  <a:lnTo>
                    <a:pt x="0" y="0"/>
                  </a:lnTo>
                  <a:lnTo>
                    <a:pt x="110" y="53"/>
                  </a:lnTo>
                  <a:lnTo>
                    <a:pt x="221" y="11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C99AAEF4-E396-4515-86F5-C5632486B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" y="2139"/>
              <a:ext cx="56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819BFDF8-68D1-4E85-8BED-58B83636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" y="2385"/>
              <a:ext cx="56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182D729B-5447-47AB-A64C-BA7C14D2B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2356"/>
              <a:ext cx="1" cy="6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4BB03B84-997C-49FA-87E8-FB73100A4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264"/>
              <a:ext cx="55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67E60F5C-756E-4DF8-8935-2B28F1C98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2233"/>
              <a:ext cx="0" cy="6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58E4F0E-3E1F-4C73-9FFC-AAA55E29D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1995"/>
              <a:ext cx="40" cy="28"/>
            </a:xfrm>
            <a:custGeom>
              <a:avLst/>
              <a:gdLst>
                <a:gd name="T0" fmla="*/ 9 w 86"/>
                <a:gd name="T1" fmla="*/ 0 h 57"/>
                <a:gd name="T2" fmla="*/ 12 w 86"/>
                <a:gd name="T3" fmla="*/ 0 h 57"/>
                <a:gd name="T4" fmla="*/ 13 w 86"/>
                <a:gd name="T5" fmla="*/ 1 h 57"/>
                <a:gd name="T6" fmla="*/ 14 w 86"/>
                <a:gd name="T7" fmla="*/ 1 h 57"/>
                <a:gd name="T8" fmla="*/ 15 w 86"/>
                <a:gd name="T9" fmla="*/ 2 h 57"/>
                <a:gd name="T10" fmla="*/ 17 w 86"/>
                <a:gd name="T11" fmla="*/ 3 h 57"/>
                <a:gd name="T12" fmla="*/ 18 w 86"/>
                <a:gd name="T13" fmla="*/ 4 h 57"/>
                <a:gd name="T14" fmla="*/ 18 w 86"/>
                <a:gd name="T15" fmla="*/ 6 h 57"/>
                <a:gd name="T16" fmla="*/ 19 w 86"/>
                <a:gd name="T17" fmla="*/ 7 h 57"/>
                <a:gd name="T18" fmla="*/ 18 w 86"/>
                <a:gd name="T19" fmla="*/ 9 h 57"/>
                <a:gd name="T20" fmla="*/ 18 w 86"/>
                <a:gd name="T21" fmla="*/ 10 h 57"/>
                <a:gd name="T22" fmla="*/ 17 w 86"/>
                <a:gd name="T23" fmla="*/ 12 h 57"/>
                <a:gd name="T24" fmla="*/ 15 w 86"/>
                <a:gd name="T25" fmla="*/ 13 h 57"/>
                <a:gd name="T26" fmla="*/ 14 w 86"/>
                <a:gd name="T27" fmla="*/ 13 h 57"/>
                <a:gd name="T28" fmla="*/ 13 w 86"/>
                <a:gd name="T29" fmla="*/ 14 h 57"/>
                <a:gd name="T30" fmla="*/ 12 w 86"/>
                <a:gd name="T31" fmla="*/ 14 h 57"/>
                <a:gd name="T32" fmla="*/ 9 w 86"/>
                <a:gd name="T33" fmla="*/ 14 h 57"/>
                <a:gd name="T34" fmla="*/ 7 w 86"/>
                <a:gd name="T35" fmla="*/ 14 h 57"/>
                <a:gd name="T36" fmla="*/ 5 w 86"/>
                <a:gd name="T37" fmla="*/ 14 h 57"/>
                <a:gd name="T38" fmla="*/ 4 w 86"/>
                <a:gd name="T39" fmla="*/ 13 h 57"/>
                <a:gd name="T40" fmla="*/ 2 w 86"/>
                <a:gd name="T41" fmla="*/ 13 h 57"/>
                <a:gd name="T42" fmla="*/ 1 w 86"/>
                <a:gd name="T43" fmla="*/ 12 h 57"/>
                <a:gd name="T44" fmla="*/ 1 w 86"/>
                <a:gd name="T45" fmla="*/ 10 h 57"/>
                <a:gd name="T46" fmla="*/ 0 w 86"/>
                <a:gd name="T47" fmla="*/ 9 h 57"/>
                <a:gd name="T48" fmla="*/ 0 w 86"/>
                <a:gd name="T49" fmla="*/ 7 h 57"/>
                <a:gd name="T50" fmla="*/ 0 w 86"/>
                <a:gd name="T51" fmla="*/ 6 h 57"/>
                <a:gd name="T52" fmla="*/ 1 w 86"/>
                <a:gd name="T53" fmla="*/ 4 h 57"/>
                <a:gd name="T54" fmla="*/ 1 w 86"/>
                <a:gd name="T55" fmla="*/ 3 h 57"/>
                <a:gd name="T56" fmla="*/ 2 w 86"/>
                <a:gd name="T57" fmla="*/ 2 h 57"/>
                <a:gd name="T58" fmla="*/ 4 w 86"/>
                <a:gd name="T59" fmla="*/ 1 h 57"/>
                <a:gd name="T60" fmla="*/ 5 w 86"/>
                <a:gd name="T61" fmla="*/ 1 h 57"/>
                <a:gd name="T62" fmla="*/ 7 w 86"/>
                <a:gd name="T63" fmla="*/ 0 h 57"/>
                <a:gd name="T64" fmla="*/ 9 w 86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57"/>
                <a:gd name="T101" fmla="*/ 86 w 86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57">
                  <a:moveTo>
                    <a:pt x="43" y="0"/>
                  </a:moveTo>
                  <a:lnTo>
                    <a:pt x="53" y="0"/>
                  </a:lnTo>
                  <a:lnTo>
                    <a:pt x="57" y="5"/>
                  </a:lnTo>
                  <a:lnTo>
                    <a:pt x="67" y="5"/>
                  </a:lnTo>
                  <a:lnTo>
                    <a:pt x="72" y="10"/>
                  </a:lnTo>
                  <a:lnTo>
                    <a:pt x="77" y="14"/>
                  </a:lnTo>
                  <a:lnTo>
                    <a:pt x="81" y="19"/>
                  </a:lnTo>
                  <a:lnTo>
                    <a:pt x="81" y="24"/>
                  </a:lnTo>
                  <a:lnTo>
                    <a:pt x="86" y="29"/>
                  </a:lnTo>
                  <a:lnTo>
                    <a:pt x="81" y="38"/>
                  </a:lnTo>
                  <a:lnTo>
                    <a:pt x="81" y="43"/>
                  </a:lnTo>
                  <a:lnTo>
                    <a:pt x="77" y="48"/>
                  </a:lnTo>
                  <a:lnTo>
                    <a:pt x="72" y="53"/>
                  </a:lnTo>
                  <a:lnTo>
                    <a:pt x="67" y="53"/>
                  </a:lnTo>
                  <a:lnTo>
                    <a:pt x="57" y="57"/>
                  </a:lnTo>
                  <a:lnTo>
                    <a:pt x="53" y="57"/>
                  </a:lnTo>
                  <a:lnTo>
                    <a:pt x="43" y="57"/>
                  </a:lnTo>
                  <a:lnTo>
                    <a:pt x="33" y="57"/>
                  </a:lnTo>
                  <a:lnTo>
                    <a:pt x="24" y="57"/>
                  </a:lnTo>
                  <a:lnTo>
                    <a:pt x="19" y="53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5" y="43"/>
                  </a:lnTo>
                  <a:lnTo>
                    <a:pt x="0" y="38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5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9" y="5"/>
                  </a:lnTo>
                  <a:lnTo>
                    <a:pt x="24" y="5"/>
                  </a:lnTo>
                  <a:lnTo>
                    <a:pt x="33" y="0"/>
                  </a:lnTo>
                  <a:lnTo>
                    <a:pt x="43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F1D7701-5226-4BD5-96A7-DF3886C92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1995"/>
              <a:ext cx="41" cy="28"/>
            </a:xfrm>
            <a:custGeom>
              <a:avLst/>
              <a:gdLst>
                <a:gd name="T0" fmla="*/ 10 w 87"/>
                <a:gd name="T1" fmla="*/ 0 h 57"/>
                <a:gd name="T2" fmla="*/ 12 w 87"/>
                <a:gd name="T3" fmla="*/ 0 h 57"/>
                <a:gd name="T4" fmla="*/ 14 w 87"/>
                <a:gd name="T5" fmla="*/ 1 h 57"/>
                <a:gd name="T6" fmla="*/ 15 w 87"/>
                <a:gd name="T7" fmla="*/ 1 h 57"/>
                <a:gd name="T8" fmla="*/ 17 w 87"/>
                <a:gd name="T9" fmla="*/ 2 h 57"/>
                <a:gd name="T10" fmla="*/ 18 w 87"/>
                <a:gd name="T11" fmla="*/ 3 h 57"/>
                <a:gd name="T12" fmla="*/ 18 w 87"/>
                <a:gd name="T13" fmla="*/ 4 h 57"/>
                <a:gd name="T14" fmla="*/ 19 w 87"/>
                <a:gd name="T15" fmla="*/ 6 h 57"/>
                <a:gd name="T16" fmla="*/ 19 w 87"/>
                <a:gd name="T17" fmla="*/ 7 h 57"/>
                <a:gd name="T18" fmla="*/ 19 w 87"/>
                <a:gd name="T19" fmla="*/ 9 h 57"/>
                <a:gd name="T20" fmla="*/ 18 w 87"/>
                <a:gd name="T21" fmla="*/ 10 h 57"/>
                <a:gd name="T22" fmla="*/ 18 w 87"/>
                <a:gd name="T23" fmla="*/ 12 h 57"/>
                <a:gd name="T24" fmla="*/ 17 w 87"/>
                <a:gd name="T25" fmla="*/ 13 h 57"/>
                <a:gd name="T26" fmla="*/ 15 w 87"/>
                <a:gd name="T27" fmla="*/ 13 h 57"/>
                <a:gd name="T28" fmla="*/ 14 w 87"/>
                <a:gd name="T29" fmla="*/ 14 h 57"/>
                <a:gd name="T30" fmla="*/ 12 w 87"/>
                <a:gd name="T31" fmla="*/ 14 h 57"/>
                <a:gd name="T32" fmla="*/ 10 w 87"/>
                <a:gd name="T33" fmla="*/ 14 h 57"/>
                <a:gd name="T34" fmla="*/ 8 w 87"/>
                <a:gd name="T35" fmla="*/ 14 h 57"/>
                <a:gd name="T36" fmla="*/ 7 w 87"/>
                <a:gd name="T37" fmla="*/ 14 h 57"/>
                <a:gd name="T38" fmla="*/ 4 w 87"/>
                <a:gd name="T39" fmla="*/ 13 h 57"/>
                <a:gd name="T40" fmla="*/ 3 w 87"/>
                <a:gd name="T41" fmla="*/ 13 h 57"/>
                <a:gd name="T42" fmla="*/ 2 w 87"/>
                <a:gd name="T43" fmla="*/ 12 h 57"/>
                <a:gd name="T44" fmla="*/ 1 w 87"/>
                <a:gd name="T45" fmla="*/ 10 h 57"/>
                <a:gd name="T46" fmla="*/ 1 w 87"/>
                <a:gd name="T47" fmla="*/ 9 h 57"/>
                <a:gd name="T48" fmla="*/ 0 w 87"/>
                <a:gd name="T49" fmla="*/ 7 h 57"/>
                <a:gd name="T50" fmla="*/ 1 w 87"/>
                <a:gd name="T51" fmla="*/ 6 h 57"/>
                <a:gd name="T52" fmla="*/ 1 w 87"/>
                <a:gd name="T53" fmla="*/ 4 h 57"/>
                <a:gd name="T54" fmla="*/ 2 w 87"/>
                <a:gd name="T55" fmla="*/ 3 h 57"/>
                <a:gd name="T56" fmla="*/ 3 w 87"/>
                <a:gd name="T57" fmla="*/ 2 h 57"/>
                <a:gd name="T58" fmla="*/ 4 w 87"/>
                <a:gd name="T59" fmla="*/ 1 h 57"/>
                <a:gd name="T60" fmla="*/ 7 w 87"/>
                <a:gd name="T61" fmla="*/ 1 h 57"/>
                <a:gd name="T62" fmla="*/ 8 w 87"/>
                <a:gd name="T63" fmla="*/ 0 h 57"/>
                <a:gd name="T64" fmla="*/ 10 w 87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57"/>
                <a:gd name="T101" fmla="*/ 87 w 87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57">
                  <a:moveTo>
                    <a:pt x="44" y="0"/>
                  </a:moveTo>
                  <a:lnTo>
                    <a:pt x="53" y="0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7" y="10"/>
                  </a:lnTo>
                  <a:lnTo>
                    <a:pt x="82" y="14"/>
                  </a:lnTo>
                  <a:lnTo>
                    <a:pt x="82" y="19"/>
                  </a:lnTo>
                  <a:lnTo>
                    <a:pt x="87" y="24"/>
                  </a:lnTo>
                  <a:lnTo>
                    <a:pt x="87" y="29"/>
                  </a:lnTo>
                  <a:lnTo>
                    <a:pt x="87" y="38"/>
                  </a:lnTo>
                  <a:lnTo>
                    <a:pt x="82" y="43"/>
                  </a:lnTo>
                  <a:lnTo>
                    <a:pt x="82" y="48"/>
                  </a:lnTo>
                  <a:lnTo>
                    <a:pt x="77" y="53"/>
                  </a:lnTo>
                  <a:lnTo>
                    <a:pt x="68" y="53"/>
                  </a:lnTo>
                  <a:lnTo>
                    <a:pt x="63" y="57"/>
                  </a:lnTo>
                  <a:lnTo>
                    <a:pt x="53" y="57"/>
                  </a:lnTo>
                  <a:lnTo>
                    <a:pt x="44" y="57"/>
                  </a:lnTo>
                  <a:lnTo>
                    <a:pt x="34" y="57"/>
                  </a:lnTo>
                  <a:lnTo>
                    <a:pt x="29" y="57"/>
                  </a:lnTo>
                  <a:lnTo>
                    <a:pt x="20" y="53"/>
                  </a:lnTo>
                  <a:lnTo>
                    <a:pt x="15" y="53"/>
                  </a:lnTo>
                  <a:lnTo>
                    <a:pt x="10" y="48"/>
                  </a:lnTo>
                  <a:lnTo>
                    <a:pt x="5" y="43"/>
                  </a:lnTo>
                  <a:lnTo>
                    <a:pt x="5" y="38"/>
                  </a:lnTo>
                  <a:lnTo>
                    <a:pt x="0" y="29"/>
                  </a:lnTo>
                  <a:lnTo>
                    <a:pt x="5" y="24"/>
                  </a:lnTo>
                  <a:lnTo>
                    <a:pt x="5" y="19"/>
                  </a:lnTo>
                  <a:lnTo>
                    <a:pt x="10" y="14"/>
                  </a:lnTo>
                  <a:lnTo>
                    <a:pt x="15" y="10"/>
                  </a:lnTo>
                  <a:lnTo>
                    <a:pt x="20" y="5"/>
                  </a:lnTo>
                  <a:lnTo>
                    <a:pt x="29" y="5"/>
                  </a:lnTo>
                  <a:lnTo>
                    <a:pt x="34" y="0"/>
                  </a:lnTo>
                  <a:lnTo>
                    <a:pt x="44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5241F7B-D188-4660-B60E-8EA30105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416"/>
              <a:ext cx="20" cy="58"/>
            </a:xfrm>
            <a:custGeom>
              <a:avLst/>
              <a:gdLst>
                <a:gd name="T0" fmla="*/ 6 w 43"/>
                <a:gd name="T1" fmla="*/ 0 h 115"/>
                <a:gd name="T2" fmla="*/ 6 w 43"/>
                <a:gd name="T3" fmla="*/ 24 h 115"/>
                <a:gd name="T4" fmla="*/ 6 w 43"/>
                <a:gd name="T5" fmla="*/ 26 h 115"/>
                <a:gd name="T6" fmla="*/ 7 w 43"/>
                <a:gd name="T7" fmla="*/ 26 h 115"/>
                <a:gd name="T8" fmla="*/ 7 w 43"/>
                <a:gd name="T9" fmla="*/ 27 h 115"/>
                <a:gd name="T10" fmla="*/ 7 w 43"/>
                <a:gd name="T11" fmla="*/ 27 h 115"/>
                <a:gd name="T12" fmla="*/ 7 w 43"/>
                <a:gd name="T13" fmla="*/ 27 h 115"/>
                <a:gd name="T14" fmla="*/ 7 w 43"/>
                <a:gd name="T15" fmla="*/ 28 h 115"/>
                <a:gd name="T16" fmla="*/ 7 w 43"/>
                <a:gd name="T17" fmla="*/ 28 h 115"/>
                <a:gd name="T18" fmla="*/ 7 w 43"/>
                <a:gd name="T19" fmla="*/ 28 h 115"/>
                <a:gd name="T20" fmla="*/ 8 w 43"/>
                <a:gd name="T21" fmla="*/ 28 h 115"/>
                <a:gd name="T22" fmla="*/ 8 w 43"/>
                <a:gd name="T23" fmla="*/ 28 h 115"/>
                <a:gd name="T24" fmla="*/ 9 w 43"/>
                <a:gd name="T25" fmla="*/ 28 h 115"/>
                <a:gd name="T26" fmla="*/ 9 w 43"/>
                <a:gd name="T27" fmla="*/ 28 h 115"/>
                <a:gd name="T28" fmla="*/ 1 w 43"/>
                <a:gd name="T29" fmla="*/ 29 h 115"/>
                <a:gd name="T30" fmla="*/ 1 w 43"/>
                <a:gd name="T31" fmla="*/ 28 h 115"/>
                <a:gd name="T32" fmla="*/ 2 w 43"/>
                <a:gd name="T33" fmla="*/ 28 h 115"/>
                <a:gd name="T34" fmla="*/ 2 w 43"/>
                <a:gd name="T35" fmla="*/ 28 h 115"/>
                <a:gd name="T36" fmla="*/ 3 w 43"/>
                <a:gd name="T37" fmla="*/ 28 h 115"/>
                <a:gd name="T38" fmla="*/ 3 w 43"/>
                <a:gd name="T39" fmla="*/ 28 h 115"/>
                <a:gd name="T40" fmla="*/ 3 w 43"/>
                <a:gd name="T41" fmla="*/ 28 h 115"/>
                <a:gd name="T42" fmla="*/ 3 w 43"/>
                <a:gd name="T43" fmla="*/ 28 h 115"/>
                <a:gd name="T44" fmla="*/ 3 w 43"/>
                <a:gd name="T45" fmla="*/ 27 h 115"/>
                <a:gd name="T46" fmla="*/ 4 w 43"/>
                <a:gd name="T47" fmla="*/ 27 h 115"/>
                <a:gd name="T48" fmla="*/ 4 w 43"/>
                <a:gd name="T49" fmla="*/ 27 h 115"/>
                <a:gd name="T50" fmla="*/ 4 w 43"/>
                <a:gd name="T51" fmla="*/ 26 h 115"/>
                <a:gd name="T52" fmla="*/ 4 w 43"/>
                <a:gd name="T53" fmla="*/ 24 h 115"/>
                <a:gd name="T54" fmla="*/ 4 w 43"/>
                <a:gd name="T55" fmla="*/ 9 h 115"/>
                <a:gd name="T56" fmla="*/ 4 w 43"/>
                <a:gd name="T57" fmla="*/ 8 h 115"/>
                <a:gd name="T58" fmla="*/ 4 w 43"/>
                <a:gd name="T59" fmla="*/ 6 h 115"/>
                <a:gd name="T60" fmla="*/ 4 w 43"/>
                <a:gd name="T61" fmla="*/ 6 h 115"/>
                <a:gd name="T62" fmla="*/ 4 w 43"/>
                <a:gd name="T63" fmla="*/ 5 h 115"/>
                <a:gd name="T64" fmla="*/ 3 w 43"/>
                <a:gd name="T65" fmla="*/ 5 h 115"/>
                <a:gd name="T66" fmla="*/ 3 w 43"/>
                <a:gd name="T67" fmla="*/ 5 h 115"/>
                <a:gd name="T68" fmla="*/ 3 w 43"/>
                <a:gd name="T69" fmla="*/ 4 h 115"/>
                <a:gd name="T70" fmla="*/ 3 w 43"/>
                <a:gd name="T71" fmla="*/ 4 h 115"/>
                <a:gd name="T72" fmla="*/ 3 w 43"/>
                <a:gd name="T73" fmla="*/ 4 h 115"/>
                <a:gd name="T74" fmla="*/ 3 w 43"/>
                <a:gd name="T75" fmla="*/ 4 h 115"/>
                <a:gd name="T76" fmla="*/ 3 w 43"/>
                <a:gd name="T77" fmla="*/ 4 h 115"/>
                <a:gd name="T78" fmla="*/ 2 w 43"/>
                <a:gd name="T79" fmla="*/ 4 h 115"/>
                <a:gd name="T80" fmla="*/ 2 w 43"/>
                <a:gd name="T81" fmla="*/ 4 h 115"/>
                <a:gd name="T82" fmla="*/ 2 w 43"/>
                <a:gd name="T83" fmla="*/ 4 h 115"/>
                <a:gd name="T84" fmla="*/ 1 w 43"/>
                <a:gd name="T85" fmla="*/ 4 h 115"/>
                <a:gd name="T86" fmla="*/ 1 w 43"/>
                <a:gd name="T87" fmla="*/ 5 h 1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115"/>
                <a:gd name="T134" fmla="*/ 43 w 43"/>
                <a:gd name="T135" fmla="*/ 115 h 11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115">
                  <a:moveTo>
                    <a:pt x="0" y="15"/>
                  </a:moveTo>
                  <a:lnTo>
                    <a:pt x="28" y="0"/>
                  </a:lnTo>
                  <a:lnTo>
                    <a:pt x="28" y="96"/>
                  </a:lnTo>
                  <a:lnTo>
                    <a:pt x="28" y="101"/>
                  </a:lnTo>
                  <a:lnTo>
                    <a:pt x="33" y="101"/>
                  </a:lnTo>
                  <a:lnTo>
                    <a:pt x="33" y="106"/>
                  </a:lnTo>
                  <a:lnTo>
                    <a:pt x="33" y="111"/>
                  </a:lnTo>
                  <a:lnTo>
                    <a:pt x="38" y="111"/>
                  </a:lnTo>
                  <a:lnTo>
                    <a:pt x="43" y="111"/>
                  </a:lnTo>
                  <a:lnTo>
                    <a:pt x="43" y="115"/>
                  </a:lnTo>
                  <a:lnTo>
                    <a:pt x="4" y="115"/>
                  </a:lnTo>
                  <a:lnTo>
                    <a:pt x="4" y="111"/>
                  </a:lnTo>
                  <a:lnTo>
                    <a:pt x="9" y="111"/>
                  </a:lnTo>
                  <a:lnTo>
                    <a:pt x="14" y="111"/>
                  </a:lnTo>
                  <a:lnTo>
                    <a:pt x="14" y="106"/>
                  </a:lnTo>
                  <a:lnTo>
                    <a:pt x="19" y="106"/>
                  </a:lnTo>
                  <a:lnTo>
                    <a:pt x="19" y="101"/>
                  </a:lnTo>
                  <a:lnTo>
                    <a:pt x="19" y="96"/>
                  </a:lnTo>
                  <a:lnTo>
                    <a:pt x="19" y="34"/>
                  </a:lnTo>
                  <a:lnTo>
                    <a:pt x="19" y="29"/>
                  </a:lnTo>
                  <a:lnTo>
                    <a:pt x="19" y="24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4" y="15"/>
                  </a:lnTo>
                  <a:lnTo>
                    <a:pt x="9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EC0E1E9-03CB-41E1-B8BF-29B615F3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416"/>
              <a:ext cx="20" cy="58"/>
            </a:xfrm>
            <a:custGeom>
              <a:avLst/>
              <a:gdLst>
                <a:gd name="T0" fmla="*/ 6 w 43"/>
                <a:gd name="T1" fmla="*/ 0 h 115"/>
                <a:gd name="T2" fmla="*/ 6 w 43"/>
                <a:gd name="T3" fmla="*/ 24 h 115"/>
                <a:gd name="T4" fmla="*/ 6 w 43"/>
                <a:gd name="T5" fmla="*/ 26 h 115"/>
                <a:gd name="T6" fmla="*/ 7 w 43"/>
                <a:gd name="T7" fmla="*/ 26 h 115"/>
                <a:gd name="T8" fmla="*/ 7 w 43"/>
                <a:gd name="T9" fmla="*/ 27 h 115"/>
                <a:gd name="T10" fmla="*/ 7 w 43"/>
                <a:gd name="T11" fmla="*/ 27 h 115"/>
                <a:gd name="T12" fmla="*/ 7 w 43"/>
                <a:gd name="T13" fmla="*/ 27 h 115"/>
                <a:gd name="T14" fmla="*/ 7 w 43"/>
                <a:gd name="T15" fmla="*/ 28 h 115"/>
                <a:gd name="T16" fmla="*/ 7 w 43"/>
                <a:gd name="T17" fmla="*/ 28 h 115"/>
                <a:gd name="T18" fmla="*/ 7 w 43"/>
                <a:gd name="T19" fmla="*/ 28 h 115"/>
                <a:gd name="T20" fmla="*/ 8 w 43"/>
                <a:gd name="T21" fmla="*/ 28 h 115"/>
                <a:gd name="T22" fmla="*/ 8 w 43"/>
                <a:gd name="T23" fmla="*/ 28 h 115"/>
                <a:gd name="T24" fmla="*/ 9 w 43"/>
                <a:gd name="T25" fmla="*/ 28 h 115"/>
                <a:gd name="T26" fmla="*/ 9 w 43"/>
                <a:gd name="T27" fmla="*/ 28 h 115"/>
                <a:gd name="T28" fmla="*/ 1 w 43"/>
                <a:gd name="T29" fmla="*/ 29 h 115"/>
                <a:gd name="T30" fmla="*/ 1 w 43"/>
                <a:gd name="T31" fmla="*/ 28 h 115"/>
                <a:gd name="T32" fmla="*/ 2 w 43"/>
                <a:gd name="T33" fmla="*/ 28 h 115"/>
                <a:gd name="T34" fmla="*/ 2 w 43"/>
                <a:gd name="T35" fmla="*/ 28 h 115"/>
                <a:gd name="T36" fmla="*/ 3 w 43"/>
                <a:gd name="T37" fmla="*/ 28 h 115"/>
                <a:gd name="T38" fmla="*/ 3 w 43"/>
                <a:gd name="T39" fmla="*/ 28 h 115"/>
                <a:gd name="T40" fmla="*/ 3 w 43"/>
                <a:gd name="T41" fmla="*/ 28 h 115"/>
                <a:gd name="T42" fmla="*/ 3 w 43"/>
                <a:gd name="T43" fmla="*/ 28 h 115"/>
                <a:gd name="T44" fmla="*/ 3 w 43"/>
                <a:gd name="T45" fmla="*/ 27 h 115"/>
                <a:gd name="T46" fmla="*/ 4 w 43"/>
                <a:gd name="T47" fmla="*/ 27 h 115"/>
                <a:gd name="T48" fmla="*/ 4 w 43"/>
                <a:gd name="T49" fmla="*/ 27 h 115"/>
                <a:gd name="T50" fmla="*/ 4 w 43"/>
                <a:gd name="T51" fmla="*/ 26 h 115"/>
                <a:gd name="T52" fmla="*/ 4 w 43"/>
                <a:gd name="T53" fmla="*/ 24 h 115"/>
                <a:gd name="T54" fmla="*/ 4 w 43"/>
                <a:gd name="T55" fmla="*/ 9 h 115"/>
                <a:gd name="T56" fmla="*/ 4 w 43"/>
                <a:gd name="T57" fmla="*/ 8 h 115"/>
                <a:gd name="T58" fmla="*/ 4 w 43"/>
                <a:gd name="T59" fmla="*/ 6 h 115"/>
                <a:gd name="T60" fmla="*/ 4 w 43"/>
                <a:gd name="T61" fmla="*/ 6 h 115"/>
                <a:gd name="T62" fmla="*/ 4 w 43"/>
                <a:gd name="T63" fmla="*/ 5 h 115"/>
                <a:gd name="T64" fmla="*/ 3 w 43"/>
                <a:gd name="T65" fmla="*/ 5 h 115"/>
                <a:gd name="T66" fmla="*/ 3 w 43"/>
                <a:gd name="T67" fmla="*/ 5 h 115"/>
                <a:gd name="T68" fmla="*/ 3 w 43"/>
                <a:gd name="T69" fmla="*/ 4 h 115"/>
                <a:gd name="T70" fmla="*/ 3 w 43"/>
                <a:gd name="T71" fmla="*/ 4 h 115"/>
                <a:gd name="T72" fmla="*/ 3 w 43"/>
                <a:gd name="T73" fmla="*/ 4 h 115"/>
                <a:gd name="T74" fmla="*/ 3 w 43"/>
                <a:gd name="T75" fmla="*/ 4 h 115"/>
                <a:gd name="T76" fmla="*/ 3 w 43"/>
                <a:gd name="T77" fmla="*/ 4 h 115"/>
                <a:gd name="T78" fmla="*/ 2 w 43"/>
                <a:gd name="T79" fmla="*/ 4 h 115"/>
                <a:gd name="T80" fmla="*/ 2 w 43"/>
                <a:gd name="T81" fmla="*/ 4 h 115"/>
                <a:gd name="T82" fmla="*/ 2 w 43"/>
                <a:gd name="T83" fmla="*/ 4 h 115"/>
                <a:gd name="T84" fmla="*/ 1 w 43"/>
                <a:gd name="T85" fmla="*/ 4 h 115"/>
                <a:gd name="T86" fmla="*/ 1 w 43"/>
                <a:gd name="T87" fmla="*/ 5 h 1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115"/>
                <a:gd name="T134" fmla="*/ 43 w 43"/>
                <a:gd name="T135" fmla="*/ 115 h 11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115">
                  <a:moveTo>
                    <a:pt x="0" y="15"/>
                  </a:moveTo>
                  <a:lnTo>
                    <a:pt x="28" y="0"/>
                  </a:lnTo>
                  <a:lnTo>
                    <a:pt x="28" y="96"/>
                  </a:lnTo>
                  <a:lnTo>
                    <a:pt x="28" y="101"/>
                  </a:lnTo>
                  <a:lnTo>
                    <a:pt x="33" y="101"/>
                  </a:lnTo>
                  <a:lnTo>
                    <a:pt x="33" y="106"/>
                  </a:lnTo>
                  <a:lnTo>
                    <a:pt x="33" y="111"/>
                  </a:lnTo>
                  <a:lnTo>
                    <a:pt x="38" y="111"/>
                  </a:lnTo>
                  <a:lnTo>
                    <a:pt x="43" y="111"/>
                  </a:lnTo>
                  <a:lnTo>
                    <a:pt x="43" y="115"/>
                  </a:lnTo>
                  <a:lnTo>
                    <a:pt x="4" y="115"/>
                  </a:lnTo>
                  <a:lnTo>
                    <a:pt x="4" y="111"/>
                  </a:lnTo>
                  <a:lnTo>
                    <a:pt x="9" y="111"/>
                  </a:lnTo>
                  <a:lnTo>
                    <a:pt x="14" y="111"/>
                  </a:lnTo>
                  <a:lnTo>
                    <a:pt x="14" y="106"/>
                  </a:lnTo>
                  <a:lnTo>
                    <a:pt x="19" y="106"/>
                  </a:lnTo>
                  <a:lnTo>
                    <a:pt x="19" y="101"/>
                  </a:lnTo>
                  <a:lnTo>
                    <a:pt x="19" y="96"/>
                  </a:lnTo>
                  <a:lnTo>
                    <a:pt x="19" y="34"/>
                  </a:lnTo>
                  <a:lnTo>
                    <a:pt x="19" y="29"/>
                  </a:lnTo>
                  <a:lnTo>
                    <a:pt x="19" y="24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4" y="15"/>
                  </a:lnTo>
                  <a:lnTo>
                    <a:pt x="9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0" y="15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E4384D-0B27-41B4-877A-F4C096833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358"/>
              <a:ext cx="100" cy="102"/>
            </a:xfrm>
            <a:custGeom>
              <a:avLst/>
              <a:gdLst>
                <a:gd name="T0" fmla="*/ 12 w 216"/>
                <a:gd name="T1" fmla="*/ 0 h 202"/>
                <a:gd name="T2" fmla="*/ 38 w 216"/>
                <a:gd name="T3" fmla="*/ 9 h 202"/>
                <a:gd name="T4" fmla="*/ 38 w 216"/>
                <a:gd name="T5" fmla="*/ 6 h 202"/>
                <a:gd name="T6" fmla="*/ 37 w 216"/>
                <a:gd name="T7" fmla="*/ 5 h 202"/>
                <a:gd name="T8" fmla="*/ 37 w 216"/>
                <a:gd name="T9" fmla="*/ 4 h 202"/>
                <a:gd name="T10" fmla="*/ 37 w 216"/>
                <a:gd name="T11" fmla="*/ 3 h 202"/>
                <a:gd name="T12" fmla="*/ 36 w 216"/>
                <a:gd name="T13" fmla="*/ 3 h 202"/>
                <a:gd name="T14" fmla="*/ 35 w 216"/>
                <a:gd name="T15" fmla="*/ 2 h 202"/>
                <a:gd name="T16" fmla="*/ 34 w 216"/>
                <a:gd name="T17" fmla="*/ 2 h 202"/>
                <a:gd name="T18" fmla="*/ 33 w 216"/>
                <a:gd name="T19" fmla="*/ 2 h 202"/>
                <a:gd name="T20" fmla="*/ 32 w 216"/>
                <a:gd name="T21" fmla="*/ 0 h 202"/>
                <a:gd name="T22" fmla="*/ 46 w 216"/>
                <a:gd name="T23" fmla="*/ 2 h 202"/>
                <a:gd name="T24" fmla="*/ 44 w 216"/>
                <a:gd name="T25" fmla="*/ 2 h 202"/>
                <a:gd name="T26" fmla="*/ 43 w 216"/>
                <a:gd name="T27" fmla="*/ 2 h 202"/>
                <a:gd name="T28" fmla="*/ 42 w 216"/>
                <a:gd name="T29" fmla="*/ 3 h 202"/>
                <a:gd name="T30" fmla="*/ 41 w 216"/>
                <a:gd name="T31" fmla="*/ 3 h 202"/>
                <a:gd name="T32" fmla="*/ 41 w 216"/>
                <a:gd name="T33" fmla="*/ 4 h 202"/>
                <a:gd name="T34" fmla="*/ 41 w 216"/>
                <a:gd name="T35" fmla="*/ 5 h 202"/>
                <a:gd name="T36" fmla="*/ 40 w 216"/>
                <a:gd name="T37" fmla="*/ 6 h 202"/>
                <a:gd name="T38" fmla="*/ 40 w 216"/>
                <a:gd name="T39" fmla="*/ 8 h 202"/>
                <a:gd name="T40" fmla="*/ 40 w 216"/>
                <a:gd name="T41" fmla="*/ 52 h 202"/>
                <a:gd name="T42" fmla="*/ 12 w 216"/>
                <a:gd name="T43" fmla="*/ 11 h 202"/>
                <a:gd name="T44" fmla="*/ 12 w 216"/>
                <a:gd name="T45" fmla="*/ 43 h 202"/>
                <a:gd name="T46" fmla="*/ 12 w 216"/>
                <a:gd name="T47" fmla="*/ 45 h 202"/>
                <a:gd name="T48" fmla="*/ 12 w 216"/>
                <a:gd name="T49" fmla="*/ 46 h 202"/>
                <a:gd name="T50" fmla="*/ 12 w 216"/>
                <a:gd name="T51" fmla="*/ 47 h 202"/>
                <a:gd name="T52" fmla="*/ 12 w 216"/>
                <a:gd name="T53" fmla="*/ 47 h 202"/>
                <a:gd name="T54" fmla="*/ 13 w 216"/>
                <a:gd name="T55" fmla="*/ 49 h 202"/>
                <a:gd name="T56" fmla="*/ 14 w 216"/>
                <a:gd name="T57" fmla="*/ 49 h 202"/>
                <a:gd name="T58" fmla="*/ 15 w 216"/>
                <a:gd name="T59" fmla="*/ 49 h 202"/>
                <a:gd name="T60" fmla="*/ 18 w 216"/>
                <a:gd name="T61" fmla="*/ 49 h 202"/>
                <a:gd name="T62" fmla="*/ 2 w 216"/>
                <a:gd name="T63" fmla="*/ 50 h 202"/>
                <a:gd name="T64" fmla="*/ 4 w 216"/>
                <a:gd name="T65" fmla="*/ 49 h 202"/>
                <a:gd name="T66" fmla="*/ 5 w 216"/>
                <a:gd name="T67" fmla="*/ 49 h 202"/>
                <a:gd name="T68" fmla="*/ 6 w 216"/>
                <a:gd name="T69" fmla="*/ 49 h 202"/>
                <a:gd name="T70" fmla="*/ 7 w 216"/>
                <a:gd name="T71" fmla="*/ 47 h 202"/>
                <a:gd name="T72" fmla="*/ 8 w 216"/>
                <a:gd name="T73" fmla="*/ 47 h 202"/>
                <a:gd name="T74" fmla="*/ 8 w 216"/>
                <a:gd name="T75" fmla="*/ 46 h 202"/>
                <a:gd name="T76" fmla="*/ 8 w 216"/>
                <a:gd name="T77" fmla="*/ 45 h 202"/>
                <a:gd name="T78" fmla="*/ 8 w 216"/>
                <a:gd name="T79" fmla="*/ 44 h 202"/>
                <a:gd name="T80" fmla="*/ 8 w 216"/>
                <a:gd name="T81" fmla="*/ 41 h 202"/>
                <a:gd name="T82" fmla="*/ 8 w 216"/>
                <a:gd name="T83" fmla="*/ 6 h 202"/>
                <a:gd name="T84" fmla="*/ 7 w 216"/>
                <a:gd name="T85" fmla="*/ 5 h 202"/>
                <a:gd name="T86" fmla="*/ 6 w 216"/>
                <a:gd name="T87" fmla="*/ 4 h 202"/>
                <a:gd name="T88" fmla="*/ 6 w 216"/>
                <a:gd name="T89" fmla="*/ 4 h 202"/>
                <a:gd name="T90" fmla="*/ 5 w 216"/>
                <a:gd name="T91" fmla="*/ 3 h 202"/>
                <a:gd name="T92" fmla="*/ 5 w 216"/>
                <a:gd name="T93" fmla="*/ 3 h 202"/>
                <a:gd name="T94" fmla="*/ 4 w 216"/>
                <a:gd name="T95" fmla="*/ 3 h 202"/>
                <a:gd name="T96" fmla="*/ 3 w 216"/>
                <a:gd name="T97" fmla="*/ 2 h 202"/>
                <a:gd name="T98" fmla="*/ 3 w 216"/>
                <a:gd name="T99" fmla="*/ 2 h 202"/>
                <a:gd name="T100" fmla="*/ 2 w 216"/>
                <a:gd name="T101" fmla="*/ 2 h 202"/>
                <a:gd name="T102" fmla="*/ 1 w 216"/>
                <a:gd name="T103" fmla="*/ 2 h 202"/>
                <a:gd name="T104" fmla="*/ 0 w 216"/>
                <a:gd name="T105" fmla="*/ 2 h 202"/>
                <a:gd name="T106" fmla="*/ 0 w 216"/>
                <a:gd name="T107" fmla="*/ 0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16"/>
                <a:gd name="T163" fmla="*/ 0 h 202"/>
                <a:gd name="T164" fmla="*/ 216 w 21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16" h="202">
                  <a:moveTo>
                    <a:pt x="0" y="0"/>
                  </a:moveTo>
                  <a:lnTo>
                    <a:pt x="53" y="0"/>
                  </a:lnTo>
                  <a:lnTo>
                    <a:pt x="177" y="149"/>
                  </a:lnTo>
                  <a:lnTo>
                    <a:pt x="177" y="34"/>
                  </a:lnTo>
                  <a:lnTo>
                    <a:pt x="177" y="29"/>
                  </a:lnTo>
                  <a:lnTo>
                    <a:pt x="177" y="24"/>
                  </a:lnTo>
                  <a:lnTo>
                    <a:pt x="173" y="24"/>
                  </a:lnTo>
                  <a:lnTo>
                    <a:pt x="173" y="19"/>
                  </a:lnTo>
                  <a:lnTo>
                    <a:pt x="173" y="15"/>
                  </a:lnTo>
                  <a:lnTo>
                    <a:pt x="173" y="10"/>
                  </a:lnTo>
                  <a:lnTo>
                    <a:pt x="168" y="10"/>
                  </a:lnTo>
                  <a:lnTo>
                    <a:pt x="163" y="5"/>
                  </a:lnTo>
                  <a:lnTo>
                    <a:pt x="158" y="5"/>
                  </a:lnTo>
                  <a:lnTo>
                    <a:pt x="153" y="5"/>
                  </a:lnTo>
                  <a:lnTo>
                    <a:pt x="149" y="5"/>
                  </a:lnTo>
                  <a:lnTo>
                    <a:pt x="149" y="0"/>
                  </a:lnTo>
                  <a:lnTo>
                    <a:pt x="216" y="0"/>
                  </a:lnTo>
                  <a:lnTo>
                    <a:pt x="216" y="5"/>
                  </a:lnTo>
                  <a:lnTo>
                    <a:pt x="211" y="5"/>
                  </a:lnTo>
                  <a:lnTo>
                    <a:pt x="206" y="5"/>
                  </a:lnTo>
                  <a:lnTo>
                    <a:pt x="201" y="5"/>
                  </a:lnTo>
                  <a:lnTo>
                    <a:pt x="196" y="5"/>
                  </a:lnTo>
                  <a:lnTo>
                    <a:pt x="196" y="10"/>
                  </a:lnTo>
                  <a:lnTo>
                    <a:pt x="192" y="10"/>
                  </a:lnTo>
                  <a:lnTo>
                    <a:pt x="192" y="15"/>
                  </a:lnTo>
                  <a:lnTo>
                    <a:pt x="192" y="19"/>
                  </a:lnTo>
                  <a:lnTo>
                    <a:pt x="187" y="19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87" y="34"/>
                  </a:lnTo>
                  <a:lnTo>
                    <a:pt x="187" y="202"/>
                  </a:lnTo>
                  <a:lnTo>
                    <a:pt x="182" y="202"/>
                  </a:lnTo>
                  <a:lnTo>
                    <a:pt x="53" y="43"/>
                  </a:lnTo>
                  <a:lnTo>
                    <a:pt x="53" y="163"/>
                  </a:lnTo>
                  <a:lnTo>
                    <a:pt x="53" y="168"/>
                  </a:lnTo>
                  <a:lnTo>
                    <a:pt x="53" y="173"/>
                  </a:lnTo>
                  <a:lnTo>
                    <a:pt x="53" y="178"/>
                  </a:lnTo>
                  <a:lnTo>
                    <a:pt x="53" y="182"/>
                  </a:lnTo>
                  <a:lnTo>
                    <a:pt x="57" y="187"/>
                  </a:lnTo>
                  <a:lnTo>
                    <a:pt x="62" y="192"/>
                  </a:lnTo>
                  <a:lnTo>
                    <a:pt x="67" y="192"/>
                  </a:lnTo>
                  <a:lnTo>
                    <a:pt x="72" y="192"/>
                  </a:lnTo>
                  <a:lnTo>
                    <a:pt x="81" y="192"/>
                  </a:lnTo>
                  <a:lnTo>
                    <a:pt x="81" y="197"/>
                  </a:lnTo>
                  <a:lnTo>
                    <a:pt x="9" y="197"/>
                  </a:lnTo>
                  <a:lnTo>
                    <a:pt x="9" y="192"/>
                  </a:lnTo>
                  <a:lnTo>
                    <a:pt x="19" y="192"/>
                  </a:lnTo>
                  <a:lnTo>
                    <a:pt x="24" y="192"/>
                  </a:lnTo>
                  <a:lnTo>
                    <a:pt x="29" y="192"/>
                  </a:lnTo>
                  <a:lnTo>
                    <a:pt x="33" y="187"/>
                  </a:lnTo>
                  <a:lnTo>
                    <a:pt x="38" y="187"/>
                  </a:lnTo>
                  <a:lnTo>
                    <a:pt x="38" y="182"/>
                  </a:lnTo>
                  <a:lnTo>
                    <a:pt x="38" y="178"/>
                  </a:lnTo>
                  <a:lnTo>
                    <a:pt x="38" y="173"/>
                  </a:lnTo>
                  <a:lnTo>
                    <a:pt x="38" y="168"/>
                  </a:lnTo>
                  <a:lnTo>
                    <a:pt x="38" y="163"/>
                  </a:lnTo>
                  <a:lnTo>
                    <a:pt x="38" y="24"/>
                  </a:lnTo>
                  <a:lnTo>
                    <a:pt x="33" y="19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0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9" y="5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1A43975-52A8-4EA9-A21D-6DD3CDFB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358"/>
              <a:ext cx="100" cy="102"/>
            </a:xfrm>
            <a:custGeom>
              <a:avLst/>
              <a:gdLst>
                <a:gd name="T0" fmla="*/ 12 w 216"/>
                <a:gd name="T1" fmla="*/ 0 h 202"/>
                <a:gd name="T2" fmla="*/ 38 w 216"/>
                <a:gd name="T3" fmla="*/ 9 h 202"/>
                <a:gd name="T4" fmla="*/ 38 w 216"/>
                <a:gd name="T5" fmla="*/ 6 h 202"/>
                <a:gd name="T6" fmla="*/ 37 w 216"/>
                <a:gd name="T7" fmla="*/ 5 h 202"/>
                <a:gd name="T8" fmla="*/ 37 w 216"/>
                <a:gd name="T9" fmla="*/ 4 h 202"/>
                <a:gd name="T10" fmla="*/ 37 w 216"/>
                <a:gd name="T11" fmla="*/ 3 h 202"/>
                <a:gd name="T12" fmla="*/ 36 w 216"/>
                <a:gd name="T13" fmla="*/ 3 h 202"/>
                <a:gd name="T14" fmla="*/ 35 w 216"/>
                <a:gd name="T15" fmla="*/ 2 h 202"/>
                <a:gd name="T16" fmla="*/ 34 w 216"/>
                <a:gd name="T17" fmla="*/ 2 h 202"/>
                <a:gd name="T18" fmla="*/ 33 w 216"/>
                <a:gd name="T19" fmla="*/ 2 h 202"/>
                <a:gd name="T20" fmla="*/ 32 w 216"/>
                <a:gd name="T21" fmla="*/ 0 h 202"/>
                <a:gd name="T22" fmla="*/ 46 w 216"/>
                <a:gd name="T23" fmla="*/ 2 h 202"/>
                <a:gd name="T24" fmla="*/ 44 w 216"/>
                <a:gd name="T25" fmla="*/ 2 h 202"/>
                <a:gd name="T26" fmla="*/ 43 w 216"/>
                <a:gd name="T27" fmla="*/ 2 h 202"/>
                <a:gd name="T28" fmla="*/ 42 w 216"/>
                <a:gd name="T29" fmla="*/ 3 h 202"/>
                <a:gd name="T30" fmla="*/ 41 w 216"/>
                <a:gd name="T31" fmla="*/ 3 h 202"/>
                <a:gd name="T32" fmla="*/ 41 w 216"/>
                <a:gd name="T33" fmla="*/ 4 h 202"/>
                <a:gd name="T34" fmla="*/ 41 w 216"/>
                <a:gd name="T35" fmla="*/ 5 h 202"/>
                <a:gd name="T36" fmla="*/ 40 w 216"/>
                <a:gd name="T37" fmla="*/ 6 h 202"/>
                <a:gd name="T38" fmla="*/ 40 w 216"/>
                <a:gd name="T39" fmla="*/ 8 h 202"/>
                <a:gd name="T40" fmla="*/ 40 w 216"/>
                <a:gd name="T41" fmla="*/ 52 h 202"/>
                <a:gd name="T42" fmla="*/ 12 w 216"/>
                <a:gd name="T43" fmla="*/ 11 h 202"/>
                <a:gd name="T44" fmla="*/ 12 w 216"/>
                <a:gd name="T45" fmla="*/ 43 h 202"/>
                <a:gd name="T46" fmla="*/ 12 w 216"/>
                <a:gd name="T47" fmla="*/ 45 h 202"/>
                <a:gd name="T48" fmla="*/ 12 w 216"/>
                <a:gd name="T49" fmla="*/ 46 h 202"/>
                <a:gd name="T50" fmla="*/ 12 w 216"/>
                <a:gd name="T51" fmla="*/ 47 h 202"/>
                <a:gd name="T52" fmla="*/ 12 w 216"/>
                <a:gd name="T53" fmla="*/ 47 h 202"/>
                <a:gd name="T54" fmla="*/ 13 w 216"/>
                <a:gd name="T55" fmla="*/ 49 h 202"/>
                <a:gd name="T56" fmla="*/ 14 w 216"/>
                <a:gd name="T57" fmla="*/ 49 h 202"/>
                <a:gd name="T58" fmla="*/ 15 w 216"/>
                <a:gd name="T59" fmla="*/ 49 h 202"/>
                <a:gd name="T60" fmla="*/ 18 w 216"/>
                <a:gd name="T61" fmla="*/ 49 h 202"/>
                <a:gd name="T62" fmla="*/ 2 w 216"/>
                <a:gd name="T63" fmla="*/ 50 h 202"/>
                <a:gd name="T64" fmla="*/ 4 w 216"/>
                <a:gd name="T65" fmla="*/ 49 h 202"/>
                <a:gd name="T66" fmla="*/ 5 w 216"/>
                <a:gd name="T67" fmla="*/ 49 h 202"/>
                <a:gd name="T68" fmla="*/ 6 w 216"/>
                <a:gd name="T69" fmla="*/ 49 h 202"/>
                <a:gd name="T70" fmla="*/ 7 w 216"/>
                <a:gd name="T71" fmla="*/ 47 h 202"/>
                <a:gd name="T72" fmla="*/ 8 w 216"/>
                <a:gd name="T73" fmla="*/ 47 h 202"/>
                <a:gd name="T74" fmla="*/ 8 w 216"/>
                <a:gd name="T75" fmla="*/ 46 h 202"/>
                <a:gd name="T76" fmla="*/ 8 w 216"/>
                <a:gd name="T77" fmla="*/ 45 h 202"/>
                <a:gd name="T78" fmla="*/ 8 w 216"/>
                <a:gd name="T79" fmla="*/ 44 h 202"/>
                <a:gd name="T80" fmla="*/ 8 w 216"/>
                <a:gd name="T81" fmla="*/ 41 h 202"/>
                <a:gd name="T82" fmla="*/ 8 w 216"/>
                <a:gd name="T83" fmla="*/ 6 h 202"/>
                <a:gd name="T84" fmla="*/ 7 w 216"/>
                <a:gd name="T85" fmla="*/ 5 h 202"/>
                <a:gd name="T86" fmla="*/ 6 w 216"/>
                <a:gd name="T87" fmla="*/ 4 h 202"/>
                <a:gd name="T88" fmla="*/ 6 w 216"/>
                <a:gd name="T89" fmla="*/ 4 h 202"/>
                <a:gd name="T90" fmla="*/ 5 w 216"/>
                <a:gd name="T91" fmla="*/ 3 h 202"/>
                <a:gd name="T92" fmla="*/ 5 w 216"/>
                <a:gd name="T93" fmla="*/ 3 h 202"/>
                <a:gd name="T94" fmla="*/ 4 w 216"/>
                <a:gd name="T95" fmla="*/ 3 h 202"/>
                <a:gd name="T96" fmla="*/ 3 w 216"/>
                <a:gd name="T97" fmla="*/ 2 h 202"/>
                <a:gd name="T98" fmla="*/ 3 w 216"/>
                <a:gd name="T99" fmla="*/ 2 h 202"/>
                <a:gd name="T100" fmla="*/ 2 w 216"/>
                <a:gd name="T101" fmla="*/ 2 h 202"/>
                <a:gd name="T102" fmla="*/ 1 w 216"/>
                <a:gd name="T103" fmla="*/ 2 h 202"/>
                <a:gd name="T104" fmla="*/ 0 w 216"/>
                <a:gd name="T105" fmla="*/ 2 h 202"/>
                <a:gd name="T106" fmla="*/ 0 w 216"/>
                <a:gd name="T107" fmla="*/ 0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16"/>
                <a:gd name="T163" fmla="*/ 0 h 202"/>
                <a:gd name="T164" fmla="*/ 216 w 21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16" h="202">
                  <a:moveTo>
                    <a:pt x="0" y="0"/>
                  </a:moveTo>
                  <a:lnTo>
                    <a:pt x="53" y="0"/>
                  </a:lnTo>
                  <a:lnTo>
                    <a:pt x="177" y="149"/>
                  </a:lnTo>
                  <a:lnTo>
                    <a:pt x="177" y="34"/>
                  </a:lnTo>
                  <a:lnTo>
                    <a:pt x="177" y="29"/>
                  </a:lnTo>
                  <a:lnTo>
                    <a:pt x="177" y="24"/>
                  </a:lnTo>
                  <a:lnTo>
                    <a:pt x="173" y="24"/>
                  </a:lnTo>
                  <a:lnTo>
                    <a:pt x="173" y="19"/>
                  </a:lnTo>
                  <a:lnTo>
                    <a:pt x="173" y="15"/>
                  </a:lnTo>
                  <a:lnTo>
                    <a:pt x="173" y="10"/>
                  </a:lnTo>
                  <a:lnTo>
                    <a:pt x="168" y="10"/>
                  </a:lnTo>
                  <a:lnTo>
                    <a:pt x="163" y="5"/>
                  </a:lnTo>
                  <a:lnTo>
                    <a:pt x="158" y="5"/>
                  </a:lnTo>
                  <a:lnTo>
                    <a:pt x="153" y="5"/>
                  </a:lnTo>
                  <a:lnTo>
                    <a:pt x="149" y="5"/>
                  </a:lnTo>
                  <a:lnTo>
                    <a:pt x="149" y="0"/>
                  </a:lnTo>
                  <a:lnTo>
                    <a:pt x="216" y="0"/>
                  </a:lnTo>
                  <a:lnTo>
                    <a:pt x="216" y="5"/>
                  </a:lnTo>
                  <a:lnTo>
                    <a:pt x="211" y="5"/>
                  </a:lnTo>
                  <a:lnTo>
                    <a:pt x="206" y="5"/>
                  </a:lnTo>
                  <a:lnTo>
                    <a:pt x="201" y="5"/>
                  </a:lnTo>
                  <a:lnTo>
                    <a:pt x="196" y="5"/>
                  </a:lnTo>
                  <a:lnTo>
                    <a:pt x="196" y="10"/>
                  </a:lnTo>
                  <a:lnTo>
                    <a:pt x="192" y="10"/>
                  </a:lnTo>
                  <a:lnTo>
                    <a:pt x="192" y="15"/>
                  </a:lnTo>
                  <a:lnTo>
                    <a:pt x="192" y="19"/>
                  </a:lnTo>
                  <a:lnTo>
                    <a:pt x="187" y="19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87" y="34"/>
                  </a:lnTo>
                  <a:lnTo>
                    <a:pt x="187" y="202"/>
                  </a:lnTo>
                  <a:lnTo>
                    <a:pt x="182" y="202"/>
                  </a:lnTo>
                  <a:lnTo>
                    <a:pt x="53" y="43"/>
                  </a:lnTo>
                  <a:lnTo>
                    <a:pt x="53" y="163"/>
                  </a:lnTo>
                  <a:lnTo>
                    <a:pt x="53" y="168"/>
                  </a:lnTo>
                  <a:lnTo>
                    <a:pt x="53" y="173"/>
                  </a:lnTo>
                  <a:lnTo>
                    <a:pt x="53" y="178"/>
                  </a:lnTo>
                  <a:lnTo>
                    <a:pt x="53" y="182"/>
                  </a:lnTo>
                  <a:lnTo>
                    <a:pt x="57" y="187"/>
                  </a:lnTo>
                  <a:lnTo>
                    <a:pt x="62" y="192"/>
                  </a:lnTo>
                  <a:lnTo>
                    <a:pt x="67" y="192"/>
                  </a:lnTo>
                  <a:lnTo>
                    <a:pt x="72" y="192"/>
                  </a:lnTo>
                  <a:lnTo>
                    <a:pt x="81" y="192"/>
                  </a:lnTo>
                  <a:lnTo>
                    <a:pt x="81" y="197"/>
                  </a:lnTo>
                  <a:lnTo>
                    <a:pt x="9" y="197"/>
                  </a:lnTo>
                  <a:lnTo>
                    <a:pt x="9" y="192"/>
                  </a:lnTo>
                  <a:lnTo>
                    <a:pt x="19" y="192"/>
                  </a:lnTo>
                  <a:lnTo>
                    <a:pt x="24" y="192"/>
                  </a:lnTo>
                  <a:lnTo>
                    <a:pt x="29" y="192"/>
                  </a:lnTo>
                  <a:lnTo>
                    <a:pt x="33" y="187"/>
                  </a:lnTo>
                  <a:lnTo>
                    <a:pt x="38" y="187"/>
                  </a:lnTo>
                  <a:lnTo>
                    <a:pt x="38" y="182"/>
                  </a:lnTo>
                  <a:lnTo>
                    <a:pt x="38" y="178"/>
                  </a:lnTo>
                  <a:lnTo>
                    <a:pt x="38" y="173"/>
                  </a:lnTo>
                  <a:lnTo>
                    <a:pt x="38" y="168"/>
                  </a:lnTo>
                  <a:lnTo>
                    <a:pt x="38" y="163"/>
                  </a:lnTo>
                  <a:lnTo>
                    <a:pt x="38" y="24"/>
                  </a:lnTo>
                  <a:lnTo>
                    <a:pt x="33" y="19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0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9" y="5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BE1638E-9E3C-436B-867D-1CB732AA9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402"/>
              <a:ext cx="34" cy="55"/>
            </a:xfrm>
            <a:custGeom>
              <a:avLst/>
              <a:gdLst>
                <a:gd name="T0" fmla="*/ 0 w 72"/>
                <a:gd name="T1" fmla="*/ 27 h 111"/>
                <a:gd name="T2" fmla="*/ 3 w 72"/>
                <a:gd name="T3" fmla="*/ 24 h 111"/>
                <a:gd name="T4" fmla="*/ 7 w 72"/>
                <a:gd name="T5" fmla="*/ 20 h 111"/>
                <a:gd name="T6" fmla="*/ 9 w 72"/>
                <a:gd name="T7" fmla="*/ 17 h 111"/>
                <a:gd name="T8" fmla="*/ 11 w 72"/>
                <a:gd name="T9" fmla="*/ 13 h 111"/>
                <a:gd name="T10" fmla="*/ 12 w 72"/>
                <a:gd name="T11" fmla="*/ 11 h 111"/>
                <a:gd name="T12" fmla="*/ 12 w 72"/>
                <a:gd name="T13" fmla="*/ 8 h 111"/>
                <a:gd name="T14" fmla="*/ 11 w 72"/>
                <a:gd name="T15" fmla="*/ 6 h 111"/>
                <a:gd name="T16" fmla="*/ 11 w 72"/>
                <a:gd name="T17" fmla="*/ 5 h 111"/>
                <a:gd name="T18" fmla="*/ 10 w 72"/>
                <a:gd name="T19" fmla="*/ 3 h 111"/>
                <a:gd name="T20" fmla="*/ 8 w 72"/>
                <a:gd name="T21" fmla="*/ 3 h 111"/>
                <a:gd name="T22" fmla="*/ 7 w 72"/>
                <a:gd name="T23" fmla="*/ 2 h 111"/>
                <a:gd name="T24" fmla="*/ 5 w 72"/>
                <a:gd name="T25" fmla="*/ 3 h 111"/>
                <a:gd name="T26" fmla="*/ 4 w 72"/>
                <a:gd name="T27" fmla="*/ 3 h 111"/>
                <a:gd name="T28" fmla="*/ 3 w 72"/>
                <a:gd name="T29" fmla="*/ 5 h 111"/>
                <a:gd name="T30" fmla="*/ 2 w 72"/>
                <a:gd name="T31" fmla="*/ 6 h 111"/>
                <a:gd name="T32" fmla="*/ 1 w 72"/>
                <a:gd name="T33" fmla="*/ 7 h 111"/>
                <a:gd name="T34" fmla="*/ 1 w 72"/>
                <a:gd name="T35" fmla="*/ 7 h 111"/>
                <a:gd name="T36" fmla="*/ 1 w 72"/>
                <a:gd name="T37" fmla="*/ 5 h 111"/>
                <a:gd name="T38" fmla="*/ 2 w 72"/>
                <a:gd name="T39" fmla="*/ 2 h 111"/>
                <a:gd name="T40" fmla="*/ 4 w 72"/>
                <a:gd name="T41" fmla="*/ 1 h 111"/>
                <a:gd name="T42" fmla="*/ 5 w 72"/>
                <a:gd name="T43" fmla="*/ 0 h 111"/>
                <a:gd name="T44" fmla="*/ 8 w 72"/>
                <a:gd name="T45" fmla="*/ 0 h 111"/>
                <a:gd name="T46" fmla="*/ 10 w 72"/>
                <a:gd name="T47" fmla="*/ 0 h 111"/>
                <a:gd name="T48" fmla="*/ 12 w 72"/>
                <a:gd name="T49" fmla="*/ 1 h 111"/>
                <a:gd name="T50" fmla="*/ 13 w 72"/>
                <a:gd name="T51" fmla="*/ 2 h 111"/>
                <a:gd name="T52" fmla="*/ 14 w 72"/>
                <a:gd name="T53" fmla="*/ 5 h 111"/>
                <a:gd name="T54" fmla="*/ 15 w 72"/>
                <a:gd name="T55" fmla="*/ 6 h 111"/>
                <a:gd name="T56" fmla="*/ 15 w 72"/>
                <a:gd name="T57" fmla="*/ 8 h 111"/>
                <a:gd name="T58" fmla="*/ 14 w 72"/>
                <a:gd name="T59" fmla="*/ 9 h 111"/>
                <a:gd name="T60" fmla="*/ 14 w 72"/>
                <a:gd name="T61" fmla="*/ 11 h 111"/>
                <a:gd name="T62" fmla="*/ 13 w 72"/>
                <a:gd name="T63" fmla="*/ 13 h 111"/>
                <a:gd name="T64" fmla="*/ 11 w 72"/>
                <a:gd name="T65" fmla="*/ 17 h 111"/>
                <a:gd name="T66" fmla="*/ 9 w 72"/>
                <a:gd name="T67" fmla="*/ 19 h 111"/>
                <a:gd name="T68" fmla="*/ 5 w 72"/>
                <a:gd name="T69" fmla="*/ 23 h 111"/>
                <a:gd name="T70" fmla="*/ 4 w 72"/>
                <a:gd name="T71" fmla="*/ 24 h 111"/>
                <a:gd name="T72" fmla="*/ 11 w 72"/>
                <a:gd name="T73" fmla="*/ 25 h 111"/>
                <a:gd name="T74" fmla="*/ 12 w 72"/>
                <a:gd name="T75" fmla="*/ 25 h 111"/>
                <a:gd name="T76" fmla="*/ 13 w 72"/>
                <a:gd name="T77" fmla="*/ 25 h 111"/>
                <a:gd name="T78" fmla="*/ 13 w 72"/>
                <a:gd name="T79" fmla="*/ 25 h 111"/>
                <a:gd name="T80" fmla="*/ 14 w 72"/>
                <a:gd name="T81" fmla="*/ 24 h 111"/>
                <a:gd name="T82" fmla="*/ 14 w 72"/>
                <a:gd name="T83" fmla="*/ 24 h 111"/>
                <a:gd name="T84" fmla="*/ 15 w 72"/>
                <a:gd name="T85" fmla="*/ 24 h 111"/>
                <a:gd name="T86" fmla="*/ 15 w 72"/>
                <a:gd name="T87" fmla="*/ 23 h 111"/>
                <a:gd name="T88" fmla="*/ 16 w 72"/>
                <a:gd name="T89" fmla="*/ 23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2"/>
                <a:gd name="T136" fmla="*/ 0 h 111"/>
                <a:gd name="T137" fmla="*/ 72 w 72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2" h="111">
                  <a:moveTo>
                    <a:pt x="72" y="92"/>
                  </a:moveTo>
                  <a:lnTo>
                    <a:pt x="63" y="111"/>
                  </a:lnTo>
                  <a:lnTo>
                    <a:pt x="0" y="111"/>
                  </a:lnTo>
                  <a:lnTo>
                    <a:pt x="5" y="101"/>
                  </a:lnTo>
                  <a:lnTo>
                    <a:pt x="15" y="96"/>
                  </a:lnTo>
                  <a:lnTo>
                    <a:pt x="20" y="92"/>
                  </a:lnTo>
                  <a:lnTo>
                    <a:pt x="24" y="87"/>
                  </a:lnTo>
                  <a:lnTo>
                    <a:pt x="29" y="82"/>
                  </a:lnTo>
                  <a:lnTo>
                    <a:pt x="34" y="77"/>
                  </a:lnTo>
                  <a:lnTo>
                    <a:pt x="39" y="72"/>
                  </a:lnTo>
                  <a:lnTo>
                    <a:pt x="39" y="68"/>
                  </a:lnTo>
                  <a:lnTo>
                    <a:pt x="44" y="63"/>
                  </a:lnTo>
                  <a:lnTo>
                    <a:pt x="44" y="58"/>
                  </a:lnTo>
                  <a:lnTo>
                    <a:pt x="48" y="53"/>
                  </a:lnTo>
                  <a:lnTo>
                    <a:pt x="48" y="48"/>
                  </a:lnTo>
                  <a:lnTo>
                    <a:pt x="53" y="44"/>
                  </a:lnTo>
                  <a:lnTo>
                    <a:pt x="53" y="39"/>
                  </a:lnTo>
                  <a:lnTo>
                    <a:pt x="53" y="34"/>
                  </a:lnTo>
                  <a:lnTo>
                    <a:pt x="53" y="29"/>
                  </a:lnTo>
                  <a:lnTo>
                    <a:pt x="48" y="29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39" y="15"/>
                  </a:lnTo>
                  <a:lnTo>
                    <a:pt x="34" y="15"/>
                  </a:lnTo>
                  <a:lnTo>
                    <a:pt x="34" y="10"/>
                  </a:lnTo>
                  <a:lnTo>
                    <a:pt x="29" y="10"/>
                  </a:lnTo>
                  <a:lnTo>
                    <a:pt x="24" y="10"/>
                  </a:lnTo>
                  <a:lnTo>
                    <a:pt x="24" y="15"/>
                  </a:lnTo>
                  <a:lnTo>
                    <a:pt x="20" y="15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0" y="20"/>
                  </a:lnTo>
                  <a:lnTo>
                    <a:pt x="10" y="24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10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53" y="5"/>
                  </a:lnTo>
                  <a:lnTo>
                    <a:pt x="58" y="10"/>
                  </a:lnTo>
                  <a:lnTo>
                    <a:pt x="63" y="15"/>
                  </a:lnTo>
                  <a:lnTo>
                    <a:pt x="63" y="20"/>
                  </a:lnTo>
                  <a:lnTo>
                    <a:pt x="63" y="24"/>
                  </a:lnTo>
                  <a:lnTo>
                    <a:pt x="68" y="24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3" y="34"/>
                  </a:lnTo>
                  <a:lnTo>
                    <a:pt x="63" y="39"/>
                  </a:lnTo>
                  <a:lnTo>
                    <a:pt x="63" y="44"/>
                  </a:lnTo>
                  <a:lnTo>
                    <a:pt x="58" y="48"/>
                  </a:lnTo>
                  <a:lnTo>
                    <a:pt x="58" y="53"/>
                  </a:lnTo>
                  <a:lnTo>
                    <a:pt x="53" y="58"/>
                  </a:lnTo>
                  <a:lnTo>
                    <a:pt x="53" y="63"/>
                  </a:lnTo>
                  <a:lnTo>
                    <a:pt x="48" y="68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39" y="77"/>
                  </a:lnTo>
                  <a:lnTo>
                    <a:pt x="34" y="82"/>
                  </a:lnTo>
                  <a:lnTo>
                    <a:pt x="29" y="87"/>
                  </a:lnTo>
                  <a:lnTo>
                    <a:pt x="24" y="92"/>
                  </a:lnTo>
                  <a:lnTo>
                    <a:pt x="24" y="96"/>
                  </a:lnTo>
                  <a:lnTo>
                    <a:pt x="20" y="96"/>
                  </a:lnTo>
                  <a:lnTo>
                    <a:pt x="15" y="101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8" y="101"/>
                  </a:lnTo>
                  <a:lnTo>
                    <a:pt x="63" y="96"/>
                  </a:lnTo>
                  <a:lnTo>
                    <a:pt x="68" y="96"/>
                  </a:lnTo>
                  <a:lnTo>
                    <a:pt x="68" y="92"/>
                  </a:lnTo>
                  <a:lnTo>
                    <a:pt x="72" y="9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BA34625-51AE-4D4E-BE08-B02007E7A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402"/>
              <a:ext cx="34" cy="55"/>
            </a:xfrm>
            <a:custGeom>
              <a:avLst/>
              <a:gdLst>
                <a:gd name="T0" fmla="*/ 0 w 72"/>
                <a:gd name="T1" fmla="*/ 27 h 111"/>
                <a:gd name="T2" fmla="*/ 3 w 72"/>
                <a:gd name="T3" fmla="*/ 24 h 111"/>
                <a:gd name="T4" fmla="*/ 7 w 72"/>
                <a:gd name="T5" fmla="*/ 20 h 111"/>
                <a:gd name="T6" fmla="*/ 9 w 72"/>
                <a:gd name="T7" fmla="*/ 17 h 111"/>
                <a:gd name="T8" fmla="*/ 11 w 72"/>
                <a:gd name="T9" fmla="*/ 13 h 111"/>
                <a:gd name="T10" fmla="*/ 12 w 72"/>
                <a:gd name="T11" fmla="*/ 11 h 111"/>
                <a:gd name="T12" fmla="*/ 12 w 72"/>
                <a:gd name="T13" fmla="*/ 8 h 111"/>
                <a:gd name="T14" fmla="*/ 11 w 72"/>
                <a:gd name="T15" fmla="*/ 6 h 111"/>
                <a:gd name="T16" fmla="*/ 11 w 72"/>
                <a:gd name="T17" fmla="*/ 5 h 111"/>
                <a:gd name="T18" fmla="*/ 10 w 72"/>
                <a:gd name="T19" fmla="*/ 3 h 111"/>
                <a:gd name="T20" fmla="*/ 8 w 72"/>
                <a:gd name="T21" fmla="*/ 3 h 111"/>
                <a:gd name="T22" fmla="*/ 7 w 72"/>
                <a:gd name="T23" fmla="*/ 2 h 111"/>
                <a:gd name="T24" fmla="*/ 5 w 72"/>
                <a:gd name="T25" fmla="*/ 3 h 111"/>
                <a:gd name="T26" fmla="*/ 4 w 72"/>
                <a:gd name="T27" fmla="*/ 3 h 111"/>
                <a:gd name="T28" fmla="*/ 3 w 72"/>
                <a:gd name="T29" fmla="*/ 5 h 111"/>
                <a:gd name="T30" fmla="*/ 2 w 72"/>
                <a:gd name="T31" fmla="*/ 6 h 111"/>
                <a:gd name="T32" fmla="*/ 1 w 72"/>
                <a:gd name="T33" fmla="*/ 7 h 111"/>
                <a:gd name="T34" fmla="*/ 1 w 72"/>
                <a:gd name="T35" fmla="*/ 7 h 111"/>
                <a:gd name="T36" fmla="*/ 1 w 72"/>
                <a:gd name="T37" fmla="*/ 5 h 111"/>
                <a:gd name="T38" fmla="*/ 2 w 72"/>
                <a:gd name="T39" fmla="*/ 2 h 111"/>
                <a:gd name="T40" fmla="*/ 4 w 72"/>
                <a:gd name="T41" fmla="*/ 1 h 111"/>
                <a:gd name="T42" fmla="*/ 5 w 72"/>
                <a:gd name="T43" fmla="*/ 0 h 111"/>
                <a:gd name="T44" fmla="*/ 8 w 72"/>
                <a:gd name="T45" fmla="*/ 0 h 111"/>
                <a:gd name="T46" fmla="*/ 10 w 72"/>
                <a:gd name="T47" fmla="*/ 0 h 111"/>
                <a:gd name="T48" fmla="*/ 12 w 72"/>
                <a:gd name="T49" fmla="*/ 1 h 111"/>
                <a:gd name="T50" fmla="*/ 13 w 72"/>
                <a:gd name="T51" fmla="*/ 2 h 111"/>
                <a:gd name="T52" fmla="*/ 14 w 72"/>
                <a:gd name="T53" fmla="*/ 5 h 111"/>
                <a:gd name="T54" fmla="*/ 15 w 72"/>
                <a:gd name="T55" fmla="*/ 6 h 111"/>
                <a:gd name="T56" fmla="*/ 15 w 72"/>
                <a:gd name="T57" fmla="*/ 8 h 111"/>
                <a:gd name="T58" fmla="*/ 14 w 72"/>
                <a:gd name="T59" fmla="*/ 9 h 111"/>
                <a:gd name="T60" fmla="*/ 14 w 72"/>
                <a:gd name="T61" fmla="*/ 11 h 111"/>
                <a:gd name="T62" fmla="*/ 13 w 72"/>
                <a:gd name="T63" fmla="*/ 13 h 111"/>
                <a:gd name="T64" fmla="*/ 11 w 72"/>
                <a:gd name="T65" fmla="*/ 17 h 111"/>
                <a:gd name="T66" fmla="*/ 9 w 72"/>
                <a:gd name="T67" fmla="*/ 19 h 111"/>
                <a:gd name="T68" fmla="*/ 5 w 72"/>
                <a:gd name="T69" fmla="*/ 23 h 111"/>
                <a:gd name="T70" fmla="*/ 4 w 72"/>
                <a:gd name="T71" fmla="*/ 24 h 111"/>
                <a:gd name="T72" fmla="*/ 11 w 72"/>
                <a:gd name="T73" fmla="*/ 25 h 111"/>
                <a:gd name="T74" fmla="*/ 12 w 72"/>
                <a:gd name="T75" fmla="*/ 25 h 111"/>
                <a:gd name="T76" fmla="*/ 13 w 72"/>
                <a:gd name="T77" fmla="*/ 25 h 111"/>
                <a:gd name="T78" fmla="*/ 13 w 72"/>
                <a:gd name="T79" fmla="*/ 25 h 111"/>
                <a:gd name="T80" fmla="*/ 14 w 72"/>
                <a:gd name="T81" fmla="*/ 24 h 111"/>
                <a:gd name="T82" fmla="*/ 14 w 72"/>
                <a:gd name="T83" fmla="*/ 24 h 111"/>
                <a:gd name="T84" fmla="*/ 15 w 72"/>
                <a:gd name="T85" fmla="*/ 24 h 111"/>
                <a:gd name="T86" fmla="*/ 15 w 72"/>
                <a:gd name="T87" fmla="*/ 23 h 111"/>
                <a:gd name="T88" fmla="*/ 16 w 72"/>
                <a:gd name="T89" fmla="*/ 23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2"/>
                <a:gd name="T136" fmla="*/ 0 h 111"/>
                <a:gd name="T137" fmla="*/ 72 w 72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2" h="111">
                  <a:moveTo>
                    <a:pt x="72" y="92"/>
                  </a:moveTo>
                  <a:lnTo>
                    <a:pt x="63" y="111"/>
                  </a:lnTo>
                  <a:lnTo>
                    <a:pt x="0" y="111"/>
                  </a:lnTo>
                  <a:lnTo>
                    <a:pt x="5" y="101"/>
                  </a:lnTo>
                  <a:lnTo>
                    <a:pt x="15" y="96"/>
                  </a:lnTo>
                  <a:lnTo>
                    <a:pt x="20" y="92"/>
                  </a:lnTo>
                  <a:lnTo>
                    <a:pt x="24" y="87"/>
                  </a:lnTo>
                  <a:lnTo>
                    <a:pt x="29" y="82"/>
                  </a:lnTo>
                  <a:lnTo>
                    <a:pt x="34" y="77"/>
                  </a:lnTo>
                  <a:lnTo>
                    <a:pt x="39" y="72"/>
                  </a:lnTo>
                  <a:lnTo>
                    <a:pt x="39" y="68"/>
                  </a:lnTo>
                  <a:lnTo>
                    <a:pt x="44" y="63"/>
                  </a:lnTo>
                  <a:lnTo>
                    <a:pt x="44" y="58"/>
                  </a:lnTo>
                  <a:lnTo>
                    <a:pt x="48" y="53"/>
                  </a:lnTo>
                  <a:lnTo>
                    <a:pt x="48" y="48"/>
                  </a:lnTo>
                  <a:lnTo>
                    <a:pt x="53" y="44"/>
                  </a:lnTo>
                  <a:lnTo>
                    <a:pt x="53" y="39"/>
                  </a:lnTo>
                  <a:lnTo>
                    <a:pt x="53" y="34"/>
                  </a:lnTo>
                  <a:lnTo>
                    <a:pt x="53" y="29"/>
                  </a:lnTo>
                  <a:lnTo>
                    <a:pt x="48" y="29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39" y="15"/>
                  </a:lnTo>
                  <a:lnTo>
                    <a:pt x="34" y="15"/>
                  </a:lnTo>
                  <a:lnTo>
                    <a:pt x="34" y="10"/>
                  </a:lnTo>
                  <a:lnTo>
                    <a:pt x="29" y="10"/>
                  </a:lnTo>
                  <a:lnTo>
                    <a:pt x="24" y="10"/>
                  </a:lnTo>
                  <a:lnTo>
                    <a:pt x="24" y="15"/>
                  </a:lnTo>
                  <a:lnTo>
                    <a:pt x="20" y="15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0" y="20"/>
                  </a:lnTo>
                  <a:lnTo>
                    <a:pt x="10" y="24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10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53" y="5"/>
                  </a:lnTo>
                  <a:lnTo>
                    <a:pt x="58" y="10"/>
                  </a:lnTo>
                  <a:lnTo>
                    <a:pt x="63" y="15"/>
                  </a:lnTo>
                  <a:lnTo>
                    <a:pt x="63" y="20"/>
                  </a:lnTo>
                  <a:lnTo>
                    <a:pt x="63" y="24"/>
                  </a:lnTo>
                  <a:lnTo>
                    <a:pt x="68" y="24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3" y="34"/>
                  </a:lnTo>
                  <a:lnTo>
                    <a:pt x="63" y="39"/>
                  </a:lnTo>
                  <a:lnTo>
                    <a:pt x="63" y="44"/>
                  </a:lnTo>
                  <a:lnTo>
                    <a:pt x="58" y="48"/>
                  </a:lnTo>
                  <a:lnTo>
                    <a:pt x="58" y="53"/>
                  </a:lnTo>
                  <a:lnTo>
                    <a:pt x="53" y="58"/>
                  </a:lnTo>
                  <a:lnTo>
                    <a:pt x="53" y="63"/>
                  </a:lnTo>
                  <a:lnTo>
                    <a:pt x="48" y="68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39" y="77"/>
                  </a:lnTo>
                  <a:lnTo>
                    <a:pt x="34" y="82"/>
                  </a:lnTo>
                  <a:lnTo>
                    <a:pt x="29" y="87"/>
                  </a:lnTo>
                  <a:lnTo>
                    <a:pt x="24" y="92"/>
                  </a:lnTo>
                  <a:lnTo>
                    <a:pt x="24" y="96"/>
                  </a:lnTo>
                  <a:lnTo>
                    <a:pt x="20" y="96"/>
                  </a:lnTo>
                  <a:lnTo>
                    <a:pt x="15" y="101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8" y="101"/>
                  </a:lnTo>
                  <a:lnTo>
                    <a:pt x="63" y="96"/>
                  </a:lnTo>
                  <a:lnTo>
                    <a:pt x="68" y="96"/>
                  </a:lnTo>
                  <a:lnTo>
                    <a:pt x="68" y="92"/>
                  </a:lnTo>
                  <a:lnTo>
                    <a:pt x="72" y="92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ADFA996-A2F1-4481-8CB2-F3181DC2A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3" y="1534"/>
              <a:ext cx="69" cy="82"/>
            </a:xfrm>
            <a:custGeom>
              <a:avLst/>
              <a:gdLst>
                <a:gd name="T0" fmla="*/ 17 w 149"/>
                <a:gd name="T1" fmla="*/ 21 h 163"/>
                <a:gd name="T2" fmla="*/ 15 w 149"/>
                <a:gd name="T3" fmla="*/ 21 h 163"/>
                <a:gd name="T4" fmla="*/ 13 w 149"/>
                <a:gd name="T5" fmla="*/ 21 h 163"/>
                <a:gd name="T6" fmla="*/ 10 w 149"/>
                <a:gd name="T7" fmla="*/ 34 h 163"/>
                <a:gd name="T8" fmla="*/ 10 w 149"/>
                <a:gd name="T9" fmla="*/ 35 h 163"/>
                <a:gd name="T10" fmla="*/ 9 w 149"/>
                <a:gd name="T11" fmla="*/ 36 h 163"/>
                <a:gd name="T12" fmla="*/ 9 w 149"/>
                <a:gd name="T13" fmla="*/ 38 h 163"/>
                <a:gd name="T14" fmla="*/ 10 w 149"/>
                <a:gd name="T15" fmla="*/ 39 h 163"/>
                <a:gd name="T16" fmla="*/ 10 w 149"/>
                <a:gd name="T17" fmla="*/ 40 h 163"/>
                <a:gd name="T18" fmla="*/ 12 w 149"/>
                <a:gd name="T19" fmla="*/ 40 h 163"/>
                <a:gd name="T20" fmla="*/ 13 w 149"/>
                <a:gd name="T21" fmla="*/ 40 h 163"/>
                <a:gd name="T22" fmla="*/ 13 w 149"/>
                <a:gd name="T23" fmla="*/ 41 h 163"/>
                <a:gd name="T24" fmla="*/ 0 w 149"/>
                <a:gd name="T25" fmla="*/ 40 h 163"/>
                <a:gd name="T26" fmla="*/ 1 w 149"/>
                <a:gd name="T27" fmla="*/ 40 h 163"/>
                <a:gd name="T28" fmla="*/ 2 w 149"/>
                <a:gd name="T29" fmla="*/ 40 h 163"/>
                <a:gd name="T30" fmla="*/ 3 w 149"/>
                <a:gd name="T31" fmla="*/ 40 h 163"/>
                <a:gd name="T32" fmla="*/ 3 w 149"/>
                <a:gd name="T33" fmla="*/ 39 h 163"/>
                <a:gd name="T34" fmla="*/ 4 w 149"/>
                <a:gd name="T35" fmla="*/ 39 h 163"/>
                <a:gd name="T36" fmla="*/ 5 w 149"/>
                <a:gd name="T37" fmla="*/ 36 h 163"/>
                <a:gd name="T38" fmla="*/ 5 w 149"/>
                <a:gd name="T39" fmla="*/ 35 h 163"/>
                <a:gd name="T40" fmla="*/ 13 w 149"/>
                <a:gd name="T41" fmla="*/ 9 h 163"/>
                <a:gd name="T42" fmla="*/ 13 w 149"/>
                <a:gd name="T43" fmla="*/ 6 h 163"/>
                <a:gd name="T44" fmla="*/ 13 w 149"/>
                <a:gd name="T45" fmla="*/ 5 h 163"/>
                <a:gd name="T46" fmla="*/ 13 w 149"/>
                <a:gd name="T47" fmla="*/ 4 h 163"/>
                <a:gd name="T48" fmla="*/ 13 w 149"/>
                <a:gd name="T49" fmla="*/ 3 h 163"/>
                <a:gd name="T50" fmla="*/ 13 w 149"/>
                <a:gd name="T51" fmla="*/ 3 h 163"/>
                <a:gd name="T52" fmla="*/ 12 w 149"/>
                <a:gd name="T53" fmla="*/ 2 h 163"/>
                <a:gd name="T54" fmla="*/ 10 w 149"/>
                <a:gd name="T55" fmla="*/ 2 h 163"/>
                <a:gd name="T56" fmla="*/ 9 w 149"/>
                <a:gd name="T57" fmla="*/ 2 h 163"/>
                <a:gd name="T58" fmla="*/ 22 w 149"/>
                <a:gd name="T59" fmla="*/ 0 h 163"/>
                <a:gd name="T60" fmla="*/ 26 w 149"/>
                <a:gd name="T61" fmla="*/ 0 h 163"/>
                <a:gd name="T62" fmla="*/ 29 w 149"/>
                <a:gd name="T63" fmla="*/ 2 h 163"/>
                <a:gd name="T64" fmla="*/ 30 w 149"/>
                <a:gd name="T65" fmla="*/ 4 h 163"/>
                <a:gd name="T66" fmla="*/ 31 w 149"/>
                <a:gd name="T67" fmla="*/ 6 h 163"/>
                <a:gd name="T68" fmla="*/ 32 w 149"/>
                <a:gd name="T69" fmla="*/ 9 h 163"/>
                <a:gd name="T70" fmla="*/ 31 w 149"/>
                <a:gd name="T71" fmla="*/ 12 h 163"/>
                <a:gd name="T72" fmla="*/ 30 w 149"/>
                <a:gd name="T73" fmla="*/ 15 h 163"/>
                <a:gd name="T74" fmla="*/ 29 w 149"/>
                <a:gd name="T75" fmla="*/ 17 h 163"/>
                <a:gd name="T76" fmla="*/ 26 w 149"/>
                <a:gd name="T77" fmla="*/ 20 h 163"/>
                <a:gd name="T78" fmla="*/ 23 w 149"/>
                <a:gd name="T79" fmla="*/ 21 h 163"/>
                <a:gd name="T80" fmla="*/ 26 w 149"/>
                <a:gd name="T81" fmla="*/ 34 h 163"/>
                <a:gd name="T82" fmla="*/ 27 w 149"/>
                <a:gd name="T83" fmla="*/ 36 h 163"/>
                <a:gd name="T84" fmla="*/ 28 w 149"/>
                <a:gd name="T85" fmla="*/ 39 h 163"/>
                <a:gd name="T86" fmla="*/ 29 w 149"/>
                <a:gd name="T87" fmla="*/ 39 h 163"/>
                <a:gd name="T88" fmla="*/ 30 w 149"/>
                <a:gd name="T89" fmla="*/ 40 h 163"/>
                <a:gd name="T90" fmla="*/ 32 w 149"/>
                <a:gd name="T91" fmla="*/ 40 h 163"/>
                <a:gd name="T92" fmla="*/ 13 w 149"/>
                <a:gd name="T93" fmla="*/ 20 h 163"/>
                <a:gd name="T94" fmla="*/ 15 w 149"/>
                <a:gd name="T95" fmla="*/ 20 h 163"/>
                <a:gd name="T96" fmla="*/ 17 w 149"/>
                <a:gd name="T97" fmla="*/ 20 h 163"/>
                <a:gd name="T98" fmla="*/ 18 w 149"/>
                <a:gd name="T99" fmla="*/ 20 h 163"/>
                <a:gd name="T100" fmla="*/ 20 w 149"/>
                <a:gd name="T101" fmla="*/ 18 h 163"/>
                <a:gd name="T102" fmla="*/ 24 w 149"/>
                <a:gd name="T103" fmla="*/ 17 h 163"/>
                <a:gd name="T104" fmla="*/ 25 w 149"/>
                <a:gd name="T105" fmla="*/ 15 h 163"/>
                <a:gd name="T106" fmla="*/ 26 w 149"/>
                <a:gd name="T107" fmla="*/ 12 h 163"/>
                <a:gd name="T108" fmla="*/ 27 w 149"/>
                <a:gd name="T109" fmla="*/ 9 h 163"/>
                <a:gd name="T110" fmla="*/ 27 w 149"/>
                <a:gd name="T111" fmla="*/ 6 h 163"/>
                <a:gd name="T112" fmla="*/ 26 w 149"/>
                <a:gd name="T113" fmla="*/ 5 h 163"/>
                <a:gd name="T114" fmla="*/ 25 w 149"/>
                <a:gd name="T115" fmla="*/ 4 h 163"/>
                <a:gd name="T116" fmla="*/ 23 w 149"/>
                <a:gd name="T117" fmla="*/ 3 h 163"/>
                <a:gd name="T118" fmla="*/ 20 w 149"/>
                <a:gd name="T119" fmla="*/ 2 h 163"/>
                <a:gd name="T120" fmla="*/ 19 w 149"/>
                <a:gd name="T121" fmla="*/ 2 h 163"/>
                <a:gd name="T122" fmla="*/ 19 w 149"/>
                <a:gd name="T123" fmla="*/ 3 h 163"/>
                <a:gd name="T124" fmla="*/ 18 w 149"/>
                <a:gd name="T125" fmla="*/ 3 h 1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49"/>
                <a:gd name="T190" fmla="*/ 0 h 163"/>
                <a:gd name="T191" fmla="*/ 149 w 149"/>
                <a:gd name="T192" fmla="*/ 163 h 1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49" h="163">
                  <a:moveTo>
                    <a:pt x="106" y="163"/>
                  </a:moveTo>
                  <a:lnTo>
                    <a:pt x="82" y="81"/>
                  </a:lnTo>
                  <a:lnTo>
                    <a:pt x="77" y="81"/>
                  </a:lnTo>
                  <a:lnTo>
                    <a:pt x="72" y="81"/>
                  </a:lnTo>
                  <a:lnTo>
                    <a:pt x="67" y="81"/>
                  </a:lnTo>
                  <a:lnTo>
                    <a:pt x="63" y="81"/>
                  </a:lnTo>
                  <a:lnTo>
                    <a:pt x="48" y="129"/>
                  </a:lnTo>
                  <a:lnTo>
                    <a:pt x="48" y="134"/>
                  </a:lnTo>
                  <a:lnTo>
                    <a:pt x="48" y="139"/>
                  </a:lnTo>
                  <a:lnTo>
                    <a:pt x="43" y="144"/>
                  </a:lnTo>
                  <a:lnTo>
                    <a:pt x="43" y="149"/>
                  </a:lnTo>
                  <a:lnTo>
                    <a:pt x="43" y="153"/>
                  </a:lnTo>
                  <a:lnTo>
                    <a:pt x="48" y="153"/>
                  </a:lnTo>
                  <a:lnTo>
                    <a:pt x="48" y="158"/>
                  </a:lnTo>
                  <a:lnTo>
                    <a:pt x="53" y="158"/>
                  </a:lnTo>
                  <a:lnTo>
                    <a:pt x="58" y="158"/>
                  </a:lnTo>
                  <a:lnTo>
                    <a:pt x="63" y="158"/>
                  </a:lnTo>
                  <a:lnTo>
                    <a:pt x="63" y="163"/>
                  </a:lnTo>
                  <a:lnTo>
                    <a:pt x="0" y="163"/>
                  </a:lnTo>
                  <a:lnTo>
                    <a:pt x="0" y="158"/>
                  </a:lnTo>
                  <a:lnTo>
                    <a:pt x="5" y="158"/>
                  </a:lnTo>
                  <a:lnTo>
                    <a:pt x="10" y="158"/>
                  </a:lnTo>
                  <a:lnTo>
                    <a:pt x="15" y="158"/>
                  </a:lnTo>
                  <a:lnTo>
                    <a:pt x="15" y="153"/>
                  </a:lnTo>
                  <a:lnTo>
                    <a:pt x="19" y="153"/>
                  </a:lnTo>
                  <a:lnTo>
                    <a:pt x="19" y="149"/>
                  </a:lnTo>
                  <a:lnTo>
                    <a:pt x="24" y="144"/>
                  </a:lnTo>
                  <a:lnTo>
                    <a:pt x="24" y="139"/>
                  </a:lnTo>
                  <a:lnTo>
                    <a:pt x="24" y="134"/>
                  </a:lnTo>
                  <a:lnTo>
                    <a:pt x="29" y="129"/>
                  </a:lnTo>
                  <a:lnTo>
                    <a:pt x="58" y="33"/>
                  </a:lnTo>
                  <a:lnTo>
                    <a:pt x="58" y="29"/>
                  </a:lnTo>
                  <a:lnTo>
                    <a:pt x="58" y="24"/>
                  </a:lnTo>
                  <a:lnTo>
                    <a:pt x="58" y="19"/>
                  </a:lnTo>
                  <a:lnTo>
                    <a:pt x="58" y="14"/>
                  </a:lnTo>
                  <a:lnTo>
                    <a:pt x="58" y="9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5"/>
                  </a:lnTo>
                  <a:lnTo>
                    <a:pt x="135" y="5"/>
                  </a:lnTo>
                  <a:lnTo>
                    <a:pt x="135" y="9"/>
                  </a:lnTo>
                  <a:lnTo>
                    <a:pt x="139" y="9"/>
                  </a:lnTo>
                  <a:lnTo>
                    <a:pt x="139" y="14"/>
                  </a:lnTo>
                  <a:lnTo>
                    <a:pt x="144" y="19"/>
                  </a:lnTo>
                  <a:lnTo>
                    <a:pt x="144" y="24"/>
                  </a:lnTo>
                  <a:lnTo>
                    <a:pt x="149" y="29"/>
                  </a:lnTo>
                  <a:lnTo>
                    <a:pt x="149" y="33"/>
                  </a:lnTo>
                  <a:lnTo>
                    <a:pt x="149" y="38"/>
                  </a:lnTo>
                  <a:lnTo>
                    <a:pt x="149" y="43"/>
                  </a:lnTo>
                  <a:lnTo>
                    <a:pt x="144" y="48"/>
                  </a:lnTo>
                  <a:lnTo>
                    <a:pt x="144" y="53"/>
                  </a:lnTo>
                  <a:lnTo>
                    <a:pt x="139" y="57"/>
                  </a:lnTo>
                  <a:lnTo>
                    <a:pt x="139" y="62"/>
                  </a:lnTo>
                  <a:lnTo>
                    <a:pt x="135" y="62"/>
                  </a:lnTo>
                  <a:lnTo>
                    <a:pt x="135" y="67"/>
                  </a:lnTo>
                  <a:lnTo>
                    <a:pt x="130" y="72"/>
                  </a:lnTo>
                  <a:lnTo>
                    <a:pt x="125" y="72"/>
                  </a:lnTo>
                  <a:lnTo>
                    <a:pt x="120" y="77"/>
                  </a:lnTo>
                  <a:lnTo>
                    <a:pt x="115" y="77"/>
                  </a:lnTo>
                  <a:lnTo>
                    <a:pt x="111" y="77"/>
                  </a:lnTo>
                  <a:lnTo>
                    <a:pt x="106" y="81"/>
                  </a:lnTo>
                  <a:lnTo>
                    <a:pt x="101" y="81"/>
                  </a:lnTo>
                  <a:lnTo>
                    <a:pt x="120" y="129"/>
                  </a:lnTo>
                  <a:lnTo>
                    <a:pt x="120" y="134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5" y="144"/>
                  </a:lnTo>
                  <a:lnTo>
                    <a:pt x="125" y="149"/>
                  </a:lnTo>
                  <a:lnTo>
                    <a:pt x="130" y="153"/>
                  </a:lnTo>
                  <a:lnTo>
                    <a:pt x="135" y="153"/>
                  </a:lnTo>
                  <a:lnTo>
                    <a:pt x="135" y="158"/>
                  </a:lnTo>
                  <a:lnTo>
                    <a:pt x="139" y="158"/>
                  </a:lnTo>
                  <a:lnTo>
                    <a:pt x="144" y="158"/>
                  </a:lnTo>
                  <a:lnTo>
                    <a:pt x="149" y="158"/>
                  </a:lnTo>
                  <a:lnTo>
                    <a:pt x="149" y="163"/>
                  </a:lnTo>
                  <a:lnTo>
                    <a:pt x="106" y="163"/>
                  </a:lnTo>
                  <a:close/>
                  <a:moveTo>
                    <a:pt x="63" y="77"/>
                  </a:moveTo>
                  <a:lnTo>
                    <a:pt x="67" y="77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2" y="77"/>
                  </a:lnTo>
                  <a:lnTo>
                    <a:pt x="87" y="77"/>
                  </a:lnTo>
                  <a:lnTo>
                    <a:pt x="91" y="72"/>
                  </a:lnTo>
                  <a:lnTo>
                    <a:pt x="96" y="72"/>
                  </a:lnTo>
                  <a:lnTo>
                    <a:pt x="101" y="72"/>
                  </a:lnTo>
                  <a:lnTo>
                    <a:pt x="106" y="67"/>
                  </a:lnTo>
                  <a:lnTo>
                    <a:pt x="111" y="67"/>
                  </a:lnTo>
                  <a:lnTo>
                    <a:pt x="111" y="62"/>
                  </a:lnTo>
                  <a:lnTo>
                    <a:pt x="115" y="62"/>
                  </a:lnTo>
                  <a:lnTo>
                    <a:pt x="115" y="57"/>
                  </a:lnTo>
                  <a:lnTo>
                    <a:pt x="120" y="53"/>
                  </a:lnTo>
                  <a:lnTo>
                    <a:pt x="120" y="48"/>
                  </a:lnTo>
                  <a:lnTo>
                    <a:pt x="125" y="43"/>
                  </a:lnTo>
                  <a:lnTo>
                    <a:pt x="125" y="38"/>
                  </a:lnTo>
                  <a:lnTo>
                    <a:pt x="125" y="33"/>
                  </a:lnTo>
                  <a:lnTo>
                    <a:pt x="125" y="29"/>
                  </a:lnTo>
                  <a:lnTo>
                    <a:pt x="125" y="24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4"/>
                  </a:lnTo>
                  <a:lnTo>
                    <a:pt x="115" y="14"/>
                  </a:lnTo>
                  <a:lnTo>
                    <a:pt x="111" y="9"/>
                  </a:lnTo>
                  <a:lnTo>
                    <a:pt x="106" y="9"/>
                  </a:lnTo>
                  <a:lnTo>
                    <a:pt x="101" y="9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87" y="9"/>
                  </a:lnTo>
                  <a:lnTo>
                    <a:pt x="82" y="9"/>
                  </a:lnTo>
                  <a:lnTo>
                    <a:pt x="63" y="7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AA30B78-A04E-4A25-858E-3200D6631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1534"/>
              <a:ext cx="69" cy="82"/>
            </a:xfrm>
            <a:custGeom>
              <a:avLst/>
              <a:gdLst>
                <a:gd name="T0" fmla="*/ 17 w 149"/>
                <a:gd name="T1" fmla="*/ 21 h 163"/>
                <a:gd name="T2" fmla="*/ 15 w 149"/>
                <a:gd name="T3" fmla="*/ 21 h 163"/>
                <a:gd name="T4" fmla="*/ 13 w 149"/>
                <a:gd name="T5" fmla="*/ 21 h 163"/>
                <a:gd name="T6" fmla="*/ 10 w 149"/>
                <a:gd name="T7" fmla="*/ 34 h 163"/>
                <a:gd name="T8" fmla="*/ 10 w 149"/>
                <a:gd name="T9" fmla="*/ 35 h 163"/>
                <a:gd name="T10" fmla="*/ 9 w 149"/>
                <a:gd name="T11" fmla="*/ 36 h 163"/>
                <a:gd name="T12" fmla="*/ 9 w 149"/>
                <a:gd name="T13" fmla="*/ 38 h 163"/>
                <a:gd name="T14" fmla="*/ 10 w 149"/>
                <a:gd name="T15" fmla="*/ 39 h 163"/>
                <a:gd name="T16" fmla="*/ 10 w 149"/>
                <a:gd name="T17" fmla="*/ 40 h 163"/>
                <a:gd name="T18" fmla="*/ 12 w 149"/>
                <a:gd name="T19" fmla="*/ 40 h 163"/>
                <a:gd name="T20" fmla="*/ 13 w 149"/>
                <a:gd name="T21" fmla="*/ 40 h 163"/>
                <a:gd name="T22" fmla="*/ 13 w 149"/>
                <a:gd name="T23" fmla="*/ 41 h 163"/>
                <a:gd name="T24" fmla="*/ 0 w 149"/>
                <a:gd name="T25" fmla="*/ 40 h 163"/>
                <a:gd name="T26" fmla="*/ 1 w 149"/>
                <a:gd name="T27" fmla="*/ 40 h 163"/>
                <a:gd name="T28" fmla="*/ 2 w 149"/>
                <a:gd name="T29" fmla="*/ 40 h 163"/>
                <a:gd name="T30" fmla="*/ 3 w 149"/>
                <a:gd name="T31" fmla="*/ 40 h 163"/>
                <a:gd name="T32" fmla="*/ 3 w 149"/>
                <a:gd name="T33" fmla="*/ 39 h 163"/>
                <a:gd name="T34" fmla="*/ 4 w 149"/>
                <a:gd name="T35" fmla="*/ 39 h 163"/>
                <a:gd name="T36" fmla="*/ 5 w 149"/>
                <a:gd name="T37" fmla="*/ 36 h 163"/>
                <a:gd name="T38" fmla="*/ 5 w 149"/>
                <a:gd name="T39" fmla="*/ 35 h 163"/>
                <a:gd name="T40" fmla="*/ 13 w 149"/>
                <a:gd name="T41" fmla="*/ 9 h 163"/>
                <a:gd name="T42" fmla="*/ 13 w 149"/>
                <a:gd name="T43" fmla="*/ 6 h 163"/>
                <a:gd name="T44" fmla="*/ 13 w 149"/>
                <a:gd name="T45" fmla="*/ 5 h 163"/>
                <a:gd name="T46" fmla="*/ 13 w 149"/>
                <a:gd name="T47" fmla="*/ 4 h 163"/>
                <a:gd name="T48" fmla="*/ 13 w 149"/>
                <a:gd name="T49" fmla="*/ 3 h 163"/>
                <a:gd name="T50" fmla="*/ 13 w 149"/>
                <a:gd name="T51" fmla="*/ 3 h 163"/>
                <a:gd name="T52" fmla="*/ 12 w 149"/>
                <a:gd name="T53" fmla="*/ 2 h 163"/>
                <a:gd name="T54" fmla="*/ 10 w 149"/>
                <a:gd name="T55" fmla="*/ 2 h 163"/>
                <a:gd name="T56" fmla="*/ 9 w 149"/>
                <a:gd name="T57" fmla="*/ 2 h 163"/>
                <a:gd name="T58" fmla="*/ 22 w 149"/>
                <a:gd name="T59" fmla="*/ 0 h 163"/>
                <a:gd name="T60" fmla="*/ 26 w 149"/>
                <a:gd name="T61" fmla="*/ 0 h 163"/>
                <a:gd name="T62" fmla="*/ 29 w 149"/>
                <a:gd name="T63" fmla="*/ 2 h 163"/>
                <a:gd name="T64" fmla="*/ 30 w 149"/>
                <a:gd name="T65" fmla="*/ 4 h 163"/>
                <a:gd name="T66" fmla="*/ 31 w 149"/>
                <a:gd name="T67" fmla="*/ 6 h 163"/>
                <a:gd name="T68" fmla="*/ 32 w 149"/>
                <a:gd name="T69" fmla="*/ 9 h 163"/>
                <a:gd name="T70" fmla="*/ 31 w 149"/>
                <a:gd name="T71" fmla="*/ 12 h 163"/>
                <a:gd name="T72" fmla="*/ 30 w 149"/>
                <a:gd name="T73" fmla="*/ 15 h 163"/>
                <a:gd name="T74" fmla="*/ 29 w 149"/>
                <a:gd name="T75" fmla="*/ 17 h 163"/>
                <a:gd name="T76" fmla="*/ 26 w 149"/>
                <a:gd name="T77" fmla="*/ 20 h 163"/>
                <a:gd name="T78" fmla="*/ 23 w 149"/>
                <a:gd name="T79" fmla="*/ 21 h 163"/>
                <a:gd name="T80" fmla="*/ 26 w 149"/>
                <a:gd name="T81" fmla="*/ 34 h 163"/>
                <a:gd name="T82" fmla="*/ 27 w 149"/>
                <a:gd name="T83" fmla="*/ 36 h 163"/>
                <a:gd name="T84" fmla="*/ 28 w 149"/>
                <a:gd name="T85" fmla="*/ 39 h 163"/>
                <a:gd name="T86" fmla="*/ 29 w 149"/>
                <a:gd name="T87" fmla="*/ 39 h 163"/>
                <a:gd name="T88" fmla="*/ 30 w 149"/>
                <a:gd name="T89" fmla="*/ 40 h 163"/>
                <a:gd name="T90" fmla="*/ 32 w 149"/>
                <a:gd name="T91" fmla="*/ 40 h 1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9"/>
                <a:gd name="T139" fmla="*/ 0 h 163"/>
                <a:gd name="T140" fmla="*/ 149 w 149"/>
                <a:gd name="T141" fmla="*/ 163 h 16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9" h="163">
                  <a:moveTo>
                    <a:pt x="106" y="163"/>
                  </a:moveTo>
                  <a:lnTo>
                    <a:pt x="82" y="81"/>
                  </a:lnTo>
                  <a:lnTo>
                    <a:pt x="77" y="81"/>
                  </a:lnTo>
                  <a:lnTo>
                    <a:pt x="72" y="81"/>
                  </a:lnTo>
                  <a:lnTo>
                    <a:pt x="67" y="81"/>
                  </a:lnTo>
                  <a:lnTo>
                    <a:pt x="63" y="81"/>
                  </a:lnTo>
                  <a:lnTo>
                    <a:pt x="48" y="129"/>
                  </a:lnTo>
                  <a:lnTo>
                    <a:pt x="48" y="134"/>
                  </a:lnTo>
                  <a:lnTo>
                    <a:pt x="48" y="139"/>
                  </a:lnTo>
                  <a:lnTo>
                    <a:pt x="43" y="144"/>
                  </a:lnTo>
                  <a:lnTo>
                    <a:pt x="43" y="149"/>
                  </a:lnTo>
                  <a:lnTo>
                    <a:pt x="43" y="153"/>
                  </a:lnTo>
                  <a:lnTo>
                    <a:pt x="48" y="153"/>
                  </a:lnTo>
                  <a:lnTo>
                    <a:pt x="48" y="158"/>
                  </a:lnTo>
                  <a:lnTo>
                    <a:pt x="53" y="158"/>
                  </a:lnTo>
                  <a:lnTo>
                    <a:pt x="58" y="158"/>
                  </a:lnTo>
                  <a:lnTo>
                    <a:pt x="63" y="158"/>
                  </a:lnTo>
                  <a:lnTo>
                    <a:pt x="63" y="163"/>
                  </a:lnTo>
                  <a:lnTo>
                    <a:pt x="0" y="163"/>
                  </a:lnTo>
                  <a:lnTo>
                    <a:pt x="0" y="158"/>
                  </a:lnTo>
                  <a:lnTo>
                    <a:pt x="5" y="158"/>
                  </a:lnTo>
                  <a:lnTo>
                    <a:pt x="10" y="158"/>
                  </a:lnTo>
                  <a:lnTo>
                    <a:pt x="15" y="158"/>
                  </a:lnTo>
                  <a:lnTo>
                    <a:pt x="15" y="153"/>
                  </a:lnTo>
                  <a:lnTo>
                    <a:pt x="19" y="153"/>
                  </a:lnTo>
                  <a:lnTo>
                    <a:pt x="19" y="149"/>
                  </a:lnTo>
                  <a:lnTo>
                    <a:pt x="24" y="144"/>
                  </a:lnTo>
                  <a:lnTo>
                    <a:pt x="24" y="139"/>
                  </a:lnTo>
                  <a:lnTo>
                    <a:pt x="24" y="134"/>
                  </a:lnTo>
                  <a:lnTo>
                    <a:pt x="29" y="129"/>
                  </a:lnTo>
                  <a:lnTo>
                    <a:pt x="58" y="33"/>
                  </a:lnTo>
                  <a:lnTo>
                    <a:pt x="58" y="29"/>
                  </a:lnTo>
                  <a:lnTo>
                    <a:pt x="58" y="24"/>
                  </a:lnTo>
                  <a:lnTo>
                    <a:pt x="58" y="19"/>
                  </a:lnTo>
                  <a:lnTo>
                    <a:pt x="58" y="14"/>
                  </a:lnTo>
                  <a:lnTo>
                    <a:pt x="58" y="9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5"/>
                  </a:lnTo>
                  <a:lnTo>
                    <a:pt x="135" y="5"/>
                  </a:lnTo>
                  <a:lnTo>
                    <a:pt x="135" y="9"/>
                  </a:lnTo>
                  <a:lnTo>
                    <a:pt x="139" y="9"/>
                  </a:lnTo>
                  <a:lnTo>
                    <a:pt x="139" y="14"/>
                  </a:lnTo>
                  <a:lnTo>
                    <a:pt x="144" y="19"/>
                  </a:lnTo>
                  <a:lnTo>
                    <a:pt x="144" y="24"/>
                  </a:lnTo>
                  <a:lnTo>
                    <a:pt x="149" y="29"/>
                  </a:lnTo>
                  <a:lnTo>
                    <a:pt x="149" y="33"/>
                  </a:lnTo>
                  <a:lnTo>
                    <a:pt x="149" y="38"/>
                  </a:lnTo>
                  <a:lnTo>
                    <a:pt x="149" y="43"/>
                  </a:lnTo>
                  <a:lnTo>
                    <a:pt x="144" y="48"/>
                  </a:lnTo>
                  <a:lnTo>
                    <a:pt x="144" y="53"/>
                  </a:lnTo>
                  <a:lnTo>
                    <a:pt x="139" y="57"/>
                  </a:lnTo>
                  <a:lnTo>
                    <a:pt x="139" y="62"/>
                  </a:lnTo>
                  <a:lnTo>
                    <a:pt x="135" y="62"/>
                  </a:lnTo>
                  <a:lnTo>
                    <a:pt x="135" y="67"/>
                  </a:lnTo>
                  <a:lnTo>
                    <a:pt x="130" y="72"/>
                  </a:lnTo>
                  <a:lnTo>
                    <a:pt x="125" y="72"/>
                  </a:lnTo>
                  <a:lnTo>
                    <a:pt x="120" y="77"/>
                  </a:lnTo>
                  <a:lnTo>
                    <a:pt x="115" y="77"/>
                  </a:lnTo>
                  <a:lnTo>
                    <a:pt x="111" y="77"/>
                  </a:lnTo>
                  <a:lnTo>
                    <a:pt x="106" y="81"/>
                  </a:lnTo>
                  <a:lnTo>
                    <a:pt x="101" y="81"/>
                  </a:lnTo>
                  <a:lnTo>
                    <a:pt x="120" y="129"/>
                  </a:lnTo>
                  <a:lnTo>
                    <a:pt x="120" y="134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5" y="144"/>
                  </a:lnTo>
                  <a:lnTo>
                    <a:pt x="125" y="149"/>
                  </a:lnTo>
                  <a:lnTo>
                    <a:pt x="130" y="153"/>
                  </a:lnTo>
                  <a:lnTo>
                    <a:pt x="135" y="153"/>
                  </a:lnTo>
                  <a:lnTo>
                    <a:pt x="135" y="158"/>
                  </a:lnTo>
                  <a:lnTo>
                    <a:pt x="139" y="158"/>
                  </a:lnTo>
                  <a:lnTo>
                    <a:pt x="144" y="158"/>
                  </a:lnTo>
                  <a:lnTo>
                    <a:pt x="149" y="158"/>
                  </a:lnTo>
                  <a:lnTo>
                    <a:pt x="149" y="163"/>
                  </a:lnTo>
                  <a:lnTo>
                    <a:pt x="106" y="163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5BF701A-161B-49C3-B95E-EA2280591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537"/>
              <a:ext cx="29" cy="36"/>
            </a:xfrm>
            <a:custGeom>
              <a:avLst/>
              <a:gdLst>
                <a:gd name="T0" fmla="*/ 0 w 62"/>
                <a:gd name="T1" fmla="*/ 18 h 72"/>
                <a:gd name="T2" fmla="*/ 1 w 62"/>
                <a:gd name="T3" fmla="*/ 18 h 72"/>
                <a:gd name="T4" fmla="*/ 1 w 62"/>
                <a:gd name="T5" fmla="*/ 18 h 72"/>
                <a:gd name="T6" fmla="*/ 2 w 62"/>
                <a:gd name="T7" fmla="*/ 18 h 72"/>
                <a:gd name="T8" fmla="*/ 2 w 62"/>
                <a:gd name="T9" fmla="*/ 18 h 72"/>
                <a:gd name="T10" fmla="*/ 2 w 62"/>
                <a:gd name="T11" fmla="*/ 18 h 72"/>
                <a:gd name="T12" fmla="*/ 3 w 62"/>
                <a:gd name="T13" fmla="*/ 18 h 72"/>
                <a:gd name="T14" fmla="*/ 3 w 62"/>
                <a:gd name="T15" fmla="*/ 18 h 72"/>
                <a:gd name="T16" fmla="*/ 3 w 62"/>
                <a:gd name="T17" fmla="*/ 18 h 72"/>
                <a:gd name="T18" fmla="*/ 4 w 62"/>
                <a:gd name="T19" fmla="*/ 18 h 72"/>
                <a:gd name="T20" fmla="*/ 5 w 62"/>
                <a:gd name="T21" fmla="*/ 18 h 72"/>
                <a:gd name="T22" fmla="*/ 6 w 62"/>
                <a:gd name="T23" fmla="*/ 17 h 72"/>
                <a:gd name="T24" fmla="*/ 7 w 62"/>
                <a:gd name="T25" fmla="*/ 17 h 72"/>
                <a:gd name="T26" fmla="*/ 8 w 62"/>
                <a:gd name="T27" fmla="*/ 17 h 72"/>
                <a:gd name="T28" fmla="*/ 9 w 62"/>
                <a:gd name="T29" fmla="*/ 15 h 72"/>
                <a:gd name="T30" fmla="*/ 10 w 62"/>
                <a:gd name="T31" fmla="*/ 15 h 72"/>
                <a:gd name="T32" fmla="*/ 10 w 62"/>
                <a:gd name="T33" fmla="*/ 14 h 72"/>
                <a:gd name="T34" fmla="*/ 11 w 62"/>
                <a:gd name="T35" fmla="*/ 14 h 72"/>
                <a:gd name="T36" fmla="*/ 11 w 62"/>
                <a:gd name="T37" fmla="*/ 13 h 72"/>
                <a:gd name="T38" fmla="*/ 13 w 62"/>
                <a:gd name="T39" fmla="*/ 12 h 72"/>
                <a:gd name="T40" fmla="*/ 13 w 62"/>
                <a:gd name="T41" fmla="*/ 12 h 72"/>
                <a:gd name="T42" fmla="*/ 13 w 62"/>
                <a:gd name="T43" fmla="*/ 11 h 72"/>
                <a:gd name="T44" fmla="*/ 14 w 62"/>
                <a:gd name="T45" fmla="*/ 9 h 72"/>
                <a:gd name="T46" fmla="*/ 14 w 62"/>
                <a:gd name="T47" fmla="*/ 9 h 72"/>
                <a:gd name="T48" fmla="*/ 14 w 62"/>
                <a:gd name="T49" fmla="*/ 7 h 72"/>
                <a:gd name="T50" fmla="*/ 14 w 62"/>
                <a:gd name="T51" fmla="*/ 7 h 72"/>
                <a:gd name="T52" fmla="*/ 14 w 62"/>
                <a:gd name="T53" fmla="*/ 6 h 72"/>
                <a:gd name="T54" fmla="*/ 14 w 62"/>
                <a:gd name="T55" fmla="*/ 5 h 72"/>
                <a:gd name="T56" fmla="*/ 13 w 62"/>
                <a:gd name="T57" fmla="*/ 5 h 72"/>
                <a:gd name="T58" fmla="*/ 13 w 62"/>
                <a:gd name="T59" fmla="*/ 3 h 72"/>
                <a:gd name="T60" fmla="*/ 13 w 62"/>
                <a:gd name="T61" fmla="*/ 3 h 72"/>
                <a:gd name="T62" fmla="*/ 13 w 62"/>
                <a:gd name="T63" fmla="*/ 2 h 72"/>
                <a:gd name="T64" fmla="*/ 11 w 62"/>
                <a:gd name="T65" fmla="*/ 2 h 72"/>
                <a:gd name="T66" fmla="*/ 11 w 62"/>
                <a:gd name="T67" fmla="*/ 2 h 72"/>
                <a:gd name="T68" fmla="*/ 10 w 62"/>
                <a:gd name="T69" fmla="*/ 1 h 72"/>
                <a:gd name="T70" fmla="*/ 10 w 62"/>
                <a:gd name="T71" fmla="*/ 1 h 72"/>
                <a:gd name="T72" fmla="*/ 9 w 62"/>
                <a:gd name="T73" fmla="*/ 1 h 72"/>
                <a:gd name="T74" fmla="*/ 9 w 62"/>
                <a:gd name="T75" fmla="*/ 1 h 72"/>
                <a:gd name="T76" fmla="*/ 8 w 62"/>
                <a:gd name="T77" fmla="*/ 1 h 72"/>
                <a:gd name="T78" fmla="*/ 7 w 62"/>
                <a:gd name="T79" fmla="*/ 0 h 72"/>
                <a:gd name="T80" fmla="*/ 6 w 62"/>
                <a:gd name="T81" fmla="*/ 0 h 72"/>
                <a:gd name="T82" fmla="*/ 6 w 62"/>
                <a:gd name="T83" fmla="*/ 0 h 72"/>
                <a:gd name="T84" fmla="*/ 6 w 62"/>
                <a:gd name="T85" fmla="*/ 0 h 72"/>
                <a:gd name="T86" fmla="*/ 6 w 62"/>
                <a:gd name="T87" fmla="*/ 0 h 72"/>
                <a:gd name="T88" fmla="*/ 5 w 62"/>
                <a:gd name="T89" fmla="*/ 1 h 72"/>
                <a:gd name="T90" fmla="*/ 5 w 62"/>
                <a:gd name="T91" fmla="*/ 1 h 72"/>
                <a:gd name="T92" fmla="*/ 5 w 62"/>
                <a:gd name="T93" fmla="*/ 1 h 72"/>
                <a:gd name="T94" fmla="*/ 5 w 62"/>
                <a:gd name="T95" fmla="*/ 1 h 72"/>
                <a:gd name="T96" fmla="*/ 4 w 62"/>
                <a:gd name="T97" fmla="*/ 1 h 72"/>
                <a:gd name="T98" fmla="*/ 0 w 62"/>
                <a:gd name="T99" fmla="*/ 18 h 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2"/>
                <a:gd name="T151" fmla="*/ 0 h 72"/>
                <a:gd name="T152" fmla="*/ 62 w 62"/>
                <a:gd name="T153" fmla="*/ 72 h 7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2" h="72">
                  <a:moveTo>
                    <a:pt x="0" y="72"/>
                  </a:moveTo>
                  <a:lnTo>
                    <a:pt x="4" y="72"/>
                  </a:lnTo>
                  <a:lnTo>
                    <a:pt x="9" y="72"/>
                  </a:lnTo>
                  <a:lnTo>
                    <a:pt x="14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67"/>
                  </a:lnTo>
                  <a:lnTo>
                    <a:pt x="33" y="67"/>
                  </a:lnTo>
                  <a:lnTo>
                    <a:pt x="38" y="67"/>
                  </a:lnTo>
                  <a:lnTo>
                    <a:pt x="43" y="62"/>
                  </a:lnTo>
                  <a:lnTo>
                    <a:pt x="48" y="62"/>
                  </a:lnTo>
                  <a:lnTo>
                    <a:pt x="48" y="57"/>
                  </a:lnTo>
                  <a:lnTo>
                    <a:pt x="52" y="57"/>
                  </a:lnTo>
                  <a:lnTo>
                    <a:pt x="52" y="52"/>
                  </a:lnTo>
                  <a:lnTo>
                    <a:pt x="57" y="48"/>
                  </a:lnTo>
                  <a:lnTo>
                    <a:pt x="57" y="43"/>
                  </a:lnTo>
                  <a:lnTo>
                    <a:pt x="62" y="38"/>
                  </a:lnTo>
                  <a:lnTo>
                    <a:pt x="62" y="33"/>
                  </a:lnTo>
                  <a:lnTo>
                    <a:pt x="62" y="28"/>
                  </a:lnTo>
                  <a:lnTo>
                    <a:pt x="62" y="24"/>
                  </a:lnTo>
                  <a:lnTo>
                    <a:pt x="62" y="19"/>
                  </a:lnTo>
                  <a:lnTo>
                    <a:pt x="57" y="19"/>
                  </a:lnTo>
                  <a:lnTo>
                    <a:pt x="57" y="14"/>
                  </a:lnTo>
                  <a:lnTo>
                    <a:pt x="57" y="9"/>
                  </a:lnTo>
                  <a:lnTo>
                    <a:pt x="52" y="9"/>
                  </a:lnTo>
                  <a:lnTo>
                    <a:pt x="48" y="4"/>
                  </a:lnTo>
                  <a:lnTo>
                    <a:pt x="43" y="4"/>
                  </a:lnTo>
                  <a:lnTo>
                    <a:pt x="38" y="4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0" y="72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C2C9C27-FA4E-4C02-B876-BCA5E0E31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578"/>
              <a:ext cx="31" cy="57"/>
            </a:xfrm>
            <a:custGeom>
              <a:avLst/>
              <a:gdLst>
                <a:gd name="T0" fmla="*/ 6 w 67"/>
                <a:gd name="T1" fmla="*/ 24 h 115"/>
                <a:gd name="T2" fmla="*/ 6 w 67"/>
                <a:gd name="T3" fmla="*/ 26 h 115"/>
                <a:gd name="T4" fmla="*/ 6 w 67"/>
                <a:gd name="T5" fmla="*/ 26 h 115"/>
                <a:gd name="T6" fmla="*/ 7 w 67"/>
                <a:gd name="T7" fmla="*/ 27 h 115"/>
                <a:gd name="T8" fmla="*/ 7 w 67"/>
                <a:gd name="T9" fmla="*/ 27 h 115"/>
                <a:gd name="T10" fmla="*/ 8 w 67"/>
                <a:gd name="T11" fmla="*/ 27 h 115"/>
                <a:gd name="T12" fmla="*/ 0 w 67"/>
                <a:gd name="T13" fmla="*/ 28 h 115"/>
                <a:gd name="T14" fmla="*/ 1 w 67"/>
                <a:gd name="T15" fmla="*/ 27 h 115"/>
                <a:gd name="T16" fmla="*/ 1 w 67"/>
                <a:gd name="T17" fmla="*/ 27 h 115"/>
                <a:gd name="T18" fmla="*/ 2 w 67"/>
                <a:gd name="T19" fmla="*/ 27 h 115"/>
                <a:gd name="T20" fmla="*/ 2 w 67"/>
                <a:gd name="T21" fmla="*/ 27 h 115"/>
                <a:gd name="T22" fmla="*/ 3 w 67"/>
                <a:gd name="T23" fmla="*/ 27 h 115"/>
                <a:gd name="T24" fmla="*/ 3 w 67"/>
                <a:gd name="T25" fmla="*/ 26 h 115"/>
                <a:gd name="T26" fmla="*/ 3 w 67"/>
                <a:gd name="T27" fmla="*/ 26 h 115"/>
                <a:gd name="T28" fmla="*/ 3 w 67"/>
                <a:gd name="T29" fmla="*/ 25 h 115"/>
                <a:gd name="T30" fmla="*/ 3 w 67"/>
                <a:gd name="T31" fmla="*/ 12 h 115"/>
                <a:gd name="T32" fmla="*/ 3 w 67"/>
                <a:gd name="T33" fmla="*/ 9 h 115"/>
                <a:gd name="T34" fmla="*/ 3 w 67"/>
                <a:gd name="T35" fmla="*/ 7 h 115"/>
                <a:gd name="T36" fmla="*/ 3 w 67"/>
                <a:gd name="T37" fmla="*/ 6 h 115"/>
                <a:gd name="T38" fmla="*/ 4 w 67"/>
                <a:gd name="T39" fmla="*/ 3 h 115"/>
                <a:gd name="T40" fmla="*/ 4 w 67"/>
                <a:gd name="T41" fmla="*/ 2 h 115"/>
                <a:gd name="T42" fmla="*/ 5 w 67"/>
                <a:gd name="T43" fmla="*/ 1 h 115"/>
                <a:gd name="T44" fmla="*/ 6 w 67"/>
                <a:gd name="T45" fmla="*/ 1 h 115"/>
                <a:gd name="T46" fmla="*/ 8 w 67"/>
                <a:gd name="T47" fmla="*/ 0 h 115"/>
                <a:gd name="T48" fmla="*/ 9 w 67"/>
                <a:gd name="T49" fmla="*/ 0 h 115"/>
                <a:gd name="T50" fmla="*/ 10 w 67"/>
                <a:gd name="T51" fmla="*/ 0 h 115"/>
                <a:gd name="T52" fmla="*/ 12 w 67"/>
                <a:gd name="T53" fmla="*/ 0 h 115"/>
                <a:gd name="T54" fmla="*/ 13 w 67"/>
                <a:gd name="T55" fmla="*/ 1 h 115"/>
                <a:gd name="T56" fmla="*/ 13 w 67"/>
                <a:gd name="T57" fmla="*/ 2 h 115"/>
                <a:gd name="T58" fmla="*/ 14 w 67"/>
                <a:gd name="T59" fmla="*/ 2 h 115"/>
                <a:gd name="T60" fmla="*/ 14 w 67"/>
                <a:gd name="T61" fmla="*/ 3 h 115"/>
                <a:gd name="T62" fmla="*/ 14 w 67"/>
                <a:gd name="T63" fmla="*/ 3 h 115"/>
                <a:gd name="T64" fmla="*/ 13 w 67"/>
                <a:gd name="T65" fmla="*/ 4 h 115"/>
                <a:gd name="T66" fmla="*/ 13 w 67"/>
                <a:gd name="T67" fmla="*/ 4 h 115"/>
                <a:gd name="T68" fmla="*/ 13 w 67"/>
                <a:gd name="T69" fmla="*/ 4 h 115"/>
                <a:gd name="T70" fmla="*/ 12 w 67"/>
                <a:gd name="T71" fmla="*/ 4 h 115"/>
                <a:gd name="T72" fmla="*/ 12 w 67"/>
                <a:gd name="T73" fmla="*/ 4 h 115"/>
                <a:gd name="T74" fmla="*/ 12 w 67"/>
                <a:gd name="T75" fmla="*/ 4 h 115"/>
                <a:gd name="T76" fmla="*/ 11 w 67"/>
                <a:gd name="T77" fmla="*/ 4 h 115"/>
                <a:gd name="T78" fmla="*/ 11 w 67"/>
                <a:gd name="T79" fmla="*/ 3 h 115"/>
                <a:gd name="T80" fmla="*/ 11 w 67"/>
                <a:gd name="T81" fmla="*/ 3 h 115"/>
                <a:gd name="T82" fmla="*/ 10 w 67"/>
                <a:gd name="T83" fmla="*/ 2 h 115"/>
                <a:gd name="T84" fmla="*/ 10 w 67"/>
                <a:gd name="T85" fmla="*/ 2 h 115"/>
                <a:gd name="T86" fmla="*/ 9 w 67"/>
                <a:gd name="T87" fmla="*/ 1 h 115"/>
                <a:gd name="T88" fmla="*/ 9 w 67"/>
                <a:gd name="T89" fmla="*/ 1 h 115"/>
                <a:gd name="T90" fmla="*/ 8 w 67"/>
                <a:gd name="T91" fmla="*/ 1 h 115"/>
                <a:gd name="T92" fmla="*/ 8 w 67"/>
                <a:gd name="T93" fmla="*/ 1 h 115"/>
                <a:gd name="T94" fmla="*/ 7 w 67"/>
                <a:gd name="T95" fmla="*/ 1 h 115"/>
                <a:gd name="T96" fmla="*/ 7 w 67"/>
                <a:gd name="T97" fmla="*/ 1 h 115"/>
                <a:gd name="T98" fmla="*/ 7 w 67"/>
                <a:gd name="T99" fmla="*/ 2 h 115"/>
                <a:gd name="T100" fmla="*/ 6 w 67"/>
                <a:gd name="T101" fmla="*/ 2 h 115"/>
                <a:gd name="T102" fmla="*/ 6 w 67"/>
                <a:gd name="T103" fmla="*/ 3 h 115"/>
                <a:gd name="T104" fmla="*/ 6 w 67"/>
                <a:gd name="T105" fmla="*/ 4 h 115"/>
                <a:gd name="T106" fmla="*/ 6 w 67"/>
                <a:gd name="T107" fmla="*/ 7 h 115"/>
                <a:gd name="T108" fmla="*/ 6 w 67"/>
                <a:gd name="T109" fmla="*/ 9 h 115"/>
                <a:gd name="T110" fmla="*/ 6 w 67"/>
                <a:gd name="T111" fmla="*/ 12 h 1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7"/>
                <a:gd name="T169" fmla="*/ 0 h 115"/>
                <a:gd name="T170" fmla="*/ 67 w 67"/>
                <a:gd name="T171" fmla="*/ 115 h 11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7" h="115">
                  <a:moveTo>
                    <a:pt x="28" y="48"/>
                  </a:moveTo>
                  <a:lnTo>
                    <a:pt x="28" y="96"/>
                  </a:lnTo>
                  <a:lnTo>
                    <a:pt x="28" y="101"/>
                  </a:lnTo>
                  <a:lnTo>
                    <a:pt x="28" y="106"/>
                  </a:lnTo>
                  <a:lnTo>
                    <a:pt x="28" y="111"/>
                  </a:lnTo>
                  <a:lnTo>
                    <a:pt x="33" y="111"/>
                  </a:lnTo>
                  <a:lnTo>
                    <a:pt x="38" y="111"/>
                  </a:lnTo>
                  <a:lnTo>
                    <a:pt x="43" y="111"/>
                  </a:lnTo>
                  <a:lnTo>
                    <a:pt x="43" y="115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4" y="111"/>
                  </a:lnTo>
                  <a:lnTo>
                    <a:pt x="9" y="111"/>
                  </a:lnTo>
                  <a:lnTo>
                    <a:pt x="14" y="111"/>
                  </a:lnTo>
                  <a:lnTo>
                    <a:pt x="14" y="106"/>
                  </a:lnTo>
                  <a:lnTo>
                    <a:pt x="14" y="101"/>
                  </a:lnTo>
                  <a:lnTo>
                    <a:pt x="14" y="96"/>
                  </a:lnTo>
                  <a:lnTo>
                    <a:pt x="14" y="48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14" y="39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19" y="15"/>
                  </a:lnTo>
                  <a:lnTo>
                    <a:pt x="19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28" y="5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57" y="5"/>
                  </a:lnTo>
                  <a:lnTo>
                    <a:pt x="62" y="5"/>
                  </a:lnTo>
                  <a:lnTo>
                    <a:pt x="62" y="10"/>
                  </a:lnTo>
                  <a:lnTo>
                    <a:pt x="67" y="10"/>
                  </a:lnTo>
                  <a:lnTo>
                    <a:pt x="67" y="15"/>
                  </a:lnTo>
                  <a:lnTo>
                    <a:pt x="62" y="15"/>
                  </a:lnTo>
                  <a:lnTo>
                    <a:pt x="62" y="19"/>
                  </a:lnTo>
                  <a:lnTo>
                    <a:pt x="57" y="19"/>
                  </a:lnTo>
                  <a:lnTo>
                    <a:pt x="52" y="19"/>
                  </a:lnTo>
                  <a:lnTo>
                    <a:pt x="52" y="15"/>
                  </a:lnTo>
                  <a:lnTo>
                    <a:pt x="48" y="15"/>
                  </a:lnTo>
                  <a:lnTo>
                    <a:pt x="48" y="10"/>
                  </a:lnTo>
                  <a:lnTo>
                    <a:pt x="43" y="1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3" y="5"/>
                  </a:lnTo>
                  <a:lnTo>
                    <a:pt x="33" y="10"/>
                  </a:lnTo>
                  <a:lnTo>
                    <a:pt x="28" y="10"/>
                  </a:lnTo>
                  <a:lnTo>
                    <a:pt x="28" y="15"/>
                  </a:lnTo>
                  <a:lnTo>
                    <a:pt x="28" y="19"/>
                  </a:lnTo>
                  <a:lnTo>
                    <a:pt x="28" y="24"/>
                  </a:lnTo>
                  <a:lnTo>
                    <a:pt x="28" y="29"/>
                  </a:lnTo>
                  <a:lnTo>
                    <a:pt x="28" y="34"/>
                  </a:lnTo>
                  <a:lnTo>
                    <a:pt x="28" y="39"/>
                  </a:lnTo>
                  <a:lnTo>
                    <a:pt x="48" y="39"/>
                  </a:lnTo>
                  <a:lnTo>
                    <a:pt x="48" y="48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D1FC5DD-1114-44BC-9C63-8D46B6B7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578"/>
              <a:ext cx="31" cy="57"/>
            </a:xfrm>
            <a:custGeom>
              <a:avLst/>
              <a:gdLst>
                <a:gd name="T0" fmla="*/ 6 w 67"/>
                <a:gd name="T1" fmla="*/ 24 h 115"/>
                <a:gd name="T2" fmla="*/ 6 w 67"/>
                <a:gd name="T3" fmla="*/ 26 h 115"/>
                <a:gd name="T4" fmla="*/ 6 w 67"/>
                <a:gd name="T5" fmla="*/ 26 h 115"/>
                <a:gd name="T6" fmla="*/ 7 w 67"/>
                <a:gd name="T7" fmla="*/ 27 h 115"/>
                <a:gd name="T8" fmla="*/ 7 w 67"/>
                <a:gd name="T9" fmla="*/ 27 h 115"/>
                <a:gd name="T10" fmla="*/ 8 w 67"/>
                <a:gd name="T11" fmla="*/ 27 h 115"/>
                <a:gd name="T12" fmla="*/ 0 w 67"/>
                <a:gd name="T13" fmla="*/ 28 h 115"/>
                <a:gd name="T14" fmla="*/ 1 w 67"/>
                <a:gd name="T15" fmla="*/ 27 h 115"/>
                <a:gd name="T16" fmla="*/ 1 w 67"/>
                <a:gd name="T17" fmla="*/ 27 h 115"/>
                <a:gd name="T18" fmla="*/ 2 w 67"/>
                <a:gd name="T19" fmla="*/ 27 h 115"/>
                <a:gd name="T20" fmla="*/ 2 w 67"/>
                <a:gd name="T21" fmla="*/ 27 h 115"/>
                <a:gd name="T22" fmla="*/ 3 w 67"/>
                <a:gd name="T23" fmla="*/ 27 h 115"/>
                <a:gd name="T24" fmla="*/ 3 w 67"/>
                <a:gd name="T25" fmla="*/ 26 h 115"/>
                <a:gd name="T26" fmla="*/ 3 w 67"/>
                <a:gd name="T27" fmla="*/ 26 h 115"/>
                <a:gd name="T28" fmla="*/ 3 w 67"/>
                <a:gd name="T29" fmla="*/ 25 h 115"/>
                <a:gd name="T30" fmla="*/ 3 w 67"/>
                <a:gd name="T31" fmla="*/ 12 h 115"/>
                <a:gd name="T32" fmla="*/ 3 w 67"/>
                <a:gd name="T33" fmla="*/ 9 h 115"/>
                <a:gd name="T34" fmla="*/ 3 w 67"/>
                <a:gd name="T35" fmla="*/ 7 h 115"/>
                <a:gd name="T36" fmla="*/ 3 w 67"/>
                <a:gd name="T37" fmla="*/ 6 h 115"/>
                <a:gd name="T38" fmla="*/ 4 w 67"/>
                <a:gd name="T39" fmla="*/ 3 h 115"/>
                <a:gd name="T40" fmla="*/ 4 w 67"/>
                <a:gd name="T41" fmla="*/ 2 h 115"/>
                <a:gd name="T42" fmla="*/ 5 w 67"/>
                <a:gd name="T43" fmla="*/ 1 h 115"/>
                <a:gd name="T44" fmla="*/ 6 w 67"/>
                <a:gd name="T45" fmla="*/ 1 h 115"/>
                <a:gd name="T46" fmla="*/ 8 w 67"/>
                <a:gd name="T47" fmla="*/ 0 h 115"/>
                <a:gd name="T48" fmla="*/ 9 w 67"/>
                <a:gd name="T49" fmla="*/ 0 h 115"/>
                <a:gd name="T50" fmla="*/ 10 w 67"/>
                <a:gd name="T51" fmla="*/ 0 h 115"/>
                <a:gd name="T52" fmla="*/ 12 w 67"/>
                <a:gd name="T53" fmla="*/ 0 h 115"/>
                <a:gd name="T54" fmla="*/ 13 w 67"/>
                <a:gd name="T55" fmla="*/ 1 h 115"/>
                <a:gd name="T56" fmla="*/ 13 w 67"/>
                <a:gd name="T57" fmla="*/ 2 h 115"/>
                <a:gd name="T58" fmla="*/ 14 w 67"/>
                <a:gd name="T59" fmla="*/ 2 h 115"/>
                <a:gd name="T60" fmla="*/ 14 w 67"/>
                <a:gd name="T61" fmla="*/ 3 h 115"/>
                <a:gd name="T62" fmla="*/ 14 w 67"/>
                <a:gd name="T63" fmla="*/ 3 h 115"/>
                <a:gd name="T64" fmla="*/ 13 w 67"/>
                <a:gd name="T65" fmla="*/ 4 h 115"/>
                <a:gd name="T66" fmla="*/ 13 w 67"/>
                <a:gd name="T67" fmla="*/ 4 h 115"/>
                <a:gd name="T68" fmla="*/ 13 w 67"/>
                <a:gd name="T69" fmla="*/ 4 h 115"/>
                <a:gd name="T70" fmla="*/ 12 w 67"/>
                <a:gd name="T71" fmla="*/ 4 h 115"/>
                <a:gd name="T72" fmla="*/ 12 w 67"/>
                <a:gd name="T73" fmla="*/ 4 h 115"/>
                <a:gd name="T74" fmla="*/ 12 w 67"/>
                <a:gd name="T75" fmla="*/ 4 h 115"/>
                <a:gd name="T76" fmla="*/ 11 w 67"/>
                <a:gd name="T77" fmla="*/ 4 h 115"/>
                <a:gd name="T78" fmla="*/ 11 w 67"/>
                <a:gd name="T79" fmla="*/ 3 h 115"/>
                <a:gd name="T80" fmla="*/ 11 w 67"/>
                <a:gd name="T81" fmla="*/ 3 h 115"/>
                <a:gd name="T82" fmla="*/ 10 w 67"/>
                <a:gd name="T83" fmla="*/ 2 h 115"/>
                <a:gd name="T84" fmla="*/ 10 w 67"/>
                <a:gd name="T85" fmla="*/ 2 h 115"/>
                <a:gd name="T86" fmla="*/ 9 w 67"/>
                <a:gd name="T87" fmla="*/ 1 h 115"/>
                <a:gd name="T88" fmla="*/ 9 w 67"/>
                <a:gd name="T89" fmla="*/ 1 h 115"/>
                <a:gd name="T90" fmla="*/ 8 w 67"/>
                <a:gd name="T91" fmla="*/ 1 h 115"/>
                <a:gd name="T92" fmla="*/ 8 w 67"/>
                <a:gd name="T93" fmla="*/ 1 h 115"/>
                <a:gd name="T94" fmla="*/ 7 w 67"/>
                <a:gd name="T95" fmla="*/ 1 h 115"/>
                <a:gd name="T96" fmla="*/ 7 w 67"/>
                <a:gd name="T97" fmla="*/ 1 h 115"/>
                <a:gd name="T98" fmla="*/ 7 w 67"/>
                <a:gd name="T99" fmla="*/ 2 h 115"/>
                <a:gd name="T100" fmla="*/ 6 w 67"/>
                <a:gd name="T101" fmla="*/ 2 h 115"/>
                <a:gd name="T102" fmla="*/ 6 w 67"/>
                <a:gd name="T103" fmla="*/ 3 h 115"/>
                <a:gd name="T104" fmla="*/ 6 w 67"/>
                <a:gd name="T105" fmla="*/ 4 h 115"/>
                <a:gd name="T106" fmla="*/ 6 w 67"/>
                <a:gd name="T107" fmla="*/ 7 h 115"/>
                <a:gd name="T108" fmla="*/ 6 w 67"/>
                <a:gd name="T109" fmla="*/ 9 h 115"/>
                <a:gd name="T110" fmla="*/ 6 w 67"/>
                <a:gd name="T111" fmla="*/ 12 h 1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7"/>
                <a:gd name="T169" fmla="*/ 0 h 115"/>
                <a:gd name="T170" fmla="*/ 67 w 67"/>
                <a:gd name="T171" fmla="*/ 115 h 11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7" h="115">
                  <a:moveTo>
                    <a:pt x="28" y="48"/>
                  </a:moveTo>
                  <a:lnTo>
                    <a:pt x="28" y="96"/>
                  </a:lnTo>
                  <a:lnTo>
                    <a:pt x="28" y="101"/>
                  </a:lnTo>
                  <a:lnTo>
                    <a:pt x="28" y="106"/>
                  </a:lnTo>
                  <a:lnTo>
                    <a:pt x="28" y="111"/>
                  </a:lnTo>
                  <a:lnTo>
                    <a:pt x="33" y="111"/>
                  </a:lnTo>
                  <a:lnTo>
                    <a:pt x="38" y="111"/>
                  </a:lnTo>
                  <a:lnTo>
                    <a:pt x="43" y="111"/>
                  </a:lnTo>
                  <a:lnTo>
                    <a:pt x="43" y="115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4" y="111"/>
                  </a:lnTo>
                  <a:lnTo>
                    <a:pt x="9" y="111"/>
                  </a:lnTo>
                  <a:lnTo>
                    <a:pt x="14" y="111"/>
                  </a:lnTo>
                  <a:lnTo>
                    <a:pt x="14" y="106"/>
                  </a:lnTo>
                  <a:lnTo>
                    <a:pt x="14" y="101"/>
                  </a:lnTo>
                  <a:lnTo>
                    <a:pt x="14" y="96"/>
                  </a:lnTo>
                  <a:lnTo>
                    <a:pt x="14" y="48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14" y="39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19" y="15"/>
                  </a:lnTo>
                  <a:lnTo>
                    <a:pt x="19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28" y="5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57" y="5"/>
                  </a:lnTo>
                  <a:lnTo>
                    <a:pt x="62" y="5"/>
                  </a:lnTo>
                  <a:lnTo>
                    <a:pt x="62" y="10"/>
                  </a:lnTo>
                  <a:lnTo>
                    <a:pt x="67" y="10"/>
                  </a:lnTo>
                  <a:lnTo>
                    <a:pt x="67" y="15"/>
                  </a:lnTo>
                  <a:lnTo>
                    <a:pt x="62" y="15"/>
                  </a:lnTo>
                  <a:lnTo>
                    <a:pt x="62" y="19"/>
                  </a:lnTo>
                  <a:lnTo>
                    <a:pt x="57" y="19"/>
                  </a:lnTo>
                  <a:lnTo>
                    <a:pt x="52" y="19"/>
                  </a:lnTo>
                  <a:lnTo>
                    <a:pt x="52" y="15"/>
                  </a:lnTo>
                  <a:lnTo>
                    <a:pt x="48" y="15"/>
                  </a:lnTo>
                  <a:lnTo>
                    <a:pt x="48" y="10"/>
                  </a:lnTo>
                  <a:lnTo>
                    <a:pt x="43" y="1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3" y="5"/>
                  </a:lnTo>
                  <a:lnTo>
                    <a:pt x="33" y="10"/>
                  </a:lnTo>
                  <a:lnTo>
                    <a:pt x="28" y="10"/>
                  </a:lnTo>
                  <a:lnTo>
                    <a:pt x="28" y="15"/>
                  </a:lnTo>
                  <a:lnTo>
                    <a:pt x="28" y="19"/>
                  </a:lnTo>
                  <a:lnTo>
                    <a:pt x="28" y="24"/>
                  </a:lnTo>
                  <a:lnTo>
                    <a:pt x="28" y="29"/>
                  </a:lnTo>
                  <a:lnTo>
                    <a:pt x="28" y="34"/>
                  </a:lnTo>
                  <a:lnTo>
                    <a:pt x="28" y="39"/>
                  </a:lnTo>
                  <a:lnTo>
                    <a:pt x="48" y="39"/>
                  </a:lnTo>
                  <a:lnTo>
                    <a:pt x="48" y="48"/>
                  </a:lnTo>
                  <a:lnTo>
                    <a:pt x="28" y="48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6968154-B10B-4DCE-9481-F5FE1990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2349"/>
              <a:ext cx="100" cy="101"/>
            </a:xfrm>
            <a:custGeom>
              <a:avLst/>
              <a:gdLst>
                <a:gd name="T0" fmla="*/ 12 w 216"/>
                <a:gd name="T1" fmla="*/ 0 h 201"/>
                <a:gd name="T2" fmla="*/ 38 w 216"/>
                <a:gd name="T3" fmla="*/ 10 h 201"/>
                <a:gd name="T4" fmla="*/ 38 w 216"/>
                <a:gd name="T5" fmla="*/ 8 h 201"/>
                <a:gd name="T6" fmla="*/ 37 w 216"/>
                <a:gd name="T7" fmla="*/ 5 h 201"/>
                <a:gd name="T8" fmla="*/ 37 w 216"/>
                <a:gd name="T9" fmla="*/ 4 h 201"/>
                <a:gd name="T10" fmla="*/ 37 w 216"/>
                <a:gd name="T11" fmla="*/ 4 h 201"/>
                <a:gd name="T12" fmla="*/ 36 w 216"/>
                <a:gd name="T13" fmla="*/ 3 h 201"/>
                <a:gd name="T14" fmla="*/ 35 w 216"/>
                <a:gd name="T15" fmla="*/ 3 h 201"/>
                <a:gd name="T16" fmla="*/ 34 w 216"/>
                <a:gd name="T17" fmla="*/ 3 h 201"/>
                <a:gd name="T18" fmla="*/ 33 w 216"/>
                <a:gd name="T19" fmla="*/ 3 h 201"/>
                <a:gd name="T20" fmla="*/ 32 w 216"/>
                <a:gd name="T21" fmla="*/ 0 h 201"/>
                <a:gd name="T22" fmla="*/ 46 w 216"/>
                <a:gd name="T23" fmla="*/ 3 h 201"/>
                <a:gd name="T24" fmla="*/ 44 w 216"/>
                <a:gd name="T25" fmla="*/ 3 h 201"/>
                <a:gd name="T26" fmla="*/ 43 w 216"/>
                <a:gd name="T27" fmla="*/ 3 h 201"/>
                <a:gd name="T28" fmla="*/ 42 w 216"/>
                <a:gd name="T29" fmla="*/ 3 h 201"/>
                <a:gd name="T30" fmla="*/ 41 w 216"/>
                <a:gd name="T31" fmla="*/ 4 h 201"/>
                <a:gd name="T32" fmla="*/ 41 w 216"/>
                <a:gd name="T33" fmla="*/ 4 h 201"/>
                <a:gd name="T34" fmla="*/ 41 w 216"/>
                <a:gd name="T35" fmla="*/ 5 h 201"/>
                <a:gd name="T36" fmla="*/ 40 w 216"/>
                <a:gd name="T37" fmla="*/ 6 h 201"/>
                <a:gd name="T38" fmla="*/ 40 w 216"/>
                <a:gd name="T39" fmla="*/ 9 h 201"/>
                <a:gd name="T40" fmla="*/ 40 w 216"/>
                <a:gd name="T41" fmla="*/ 51 h 201"/>
                <a:gd name="T42" fmla="*/ 12 w 216"/>
                <a:gd name="T43" fmla="*/ 11 h 201"/>
                <a:gd name="T44" fmla="*/ 12 w 216"/>
                <a:gd name="T45" fmla="*/ 44 h 201"/>
                <a:gd name="T46" fmla="*/ 12 w 216"/>
                <a:gd name="T47" fmla="*/ 45 h 201"/>
                <a:gd name="T48" fmla="*/ 12 w 216"/>
                <a:gd name="T49" fmla="*/ 46 h 201"/>
                <a:gd name="T50" fmla="*/ 12 w 216"/>
                <a:gd name="T51" fmla="*/ 47 h 201"/>
                <a:gd name="T52" fmla="*/ 12 w 216"/>
                <a:gd name="T53" fmla="*/ 48 h 201"/>
                <a:gd name="T54" fmla="*/ 13 w 216"/>
                <a:gd name="T55" fmla="*/ 48 h 201"/>
                <a:gd name="T56" fmla="*/ 14 w 216"/>
                <a:gd name="T57" fmla="*/ 48 h 201"/>
                <a:gd name="T58" fmla="*/ 15 w 216"/>
                <a:gd name="T59" fmla="*/ 50 h 201"/>
                <a:gd name="T60" fmla="*/ 18 w 216"/>
                <a:gd name="T61" fmla="*/ 50 h 201"/>
                <a:gd name="T62" fmla="*/ 2 w 216"/>
                <a:gd name="T63" fmla="*/ 51 h 201"/>
                <a:gd name="T64" fmla="*/ 4 w 216"/>
                <a:gd name="T65" fmla="*/ 50 h 201"/>
                <a:gd name="T66" fmla="*/ 5 w 216"/>
                <a:gd name="T67" fmla="*/ 50 h 201"/>
                <a:gd name="T68" fmla="*/ 6 w 216"/>
                <a:gd name="T69" fmla="*/ 48 h 201"/>
                <a:gd name="T70" fmla="*/ 7 w 216"/>
                <a:gd name="T71" fmla="*/ 48 h 201"/>
                <a:gd name="T72" fmla="*/ 7 w 216"/>
                <a:gd name="T73" fmla="*/ 47 h 201"/>
                <a:gd name="T74" fmla="*/ 8 w 216"/>
                <a:gd name="T75" fmla="*/ 46 h 201"/>
                <a:gd name="T76" fmla="*/ 8 w 216"/>
                <a:gd name="T77" fmla="*/ 45 h 201"/>
                <a:gd name="T78" fmla="*/ 8 w 216"/>
                <a:gd name="T79" fmla="*/ 44 h 201"/>
                <a:gd name="T80" fmla="*/ 8 w 216"/>
                <a:gd name="T81" fmla="*/ 42 h 201"/>
                <a:gd name="T82" fmla="*/ 8 w 216"/>
                <a:gd name="T83" fmla="*/ 6 h 201"/>
                <a:gd name="T84" fmla="*/ 7 w 216"/>
                <a:gd name="T85" fmla="*/ 5 h 201"/>
                <a:gd name="T86" fmla="*/ 6 w 216"/>
                <a:gd name="T87" fmla="*/ 5 h 201"/>
                <a:gd name="T88" fmla="*/ 6 w 216"/>
                <a:gd name="T89" fmla="*/ 4 h 201"/>
                <a:gd name="T90" fmla="*/ 5 w 216"/>
                <a:gd name="T91" fmla="*/ 4 h 201"/>
                <a:gd name="T92" fmla="*/ 5 w 216"/>
                <a:gd name="T93" fmla="*/ 4 h 201"/>
                <a:gd name="T94" fmla="*/ 4 w 216"/>
                <a:gd name="T95" fmla="*/ 3 h 201"/>
                <a:gd name="T96" fmla="*/ 3 w 216"/>
                <a:gd name="T97" fmla="*/ 3 h 201"/>
                <a:gd name="T98" fmla="*/ 2 w 216"/>
                <a:gd name="T99" fmla="*/ 3 h 201"/>
                <a:gd name="T100" fmla="*/ 2 w 216"/>
                <a:gd name="T101" fmla="*/ 3 h 201"/>
                <a:gd name="T102" fmla="*/ 1 w 216"/>
                <a:gd name="T103" fmla="*/ 3 h 201"/>
                <a:gd name="T104" fmla="*/ 0 w 216"/>
                <a:gd name="T105" fmla="*/ 3 h 201"/>
                <a:gd name="T106" fmla="*/ 0 w 216"/>
                <a:gd name="T107" fmla="*/ 0 h 20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16"/>
                <a:gd name="T163" fmla="*/ 0 h 201"/>
                <a:gd name="T164" fmla="*/ 216 w 216"/>
                <a:gd name="T165" fmla="*/ 201 h 20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16" h="201">
                  <a:moveTo>
                    <a:pt x="0" y="0"/>
                  </a:moveTo>
                  <a:lnTo>
                    <a:pt x="53" y="0"/>
                  </a:lnTo>
                  <a:lnTo>
                    <a:pt x="177" y="149"/>
                  </a:lnTo>
                  <a:lnTo>
                    <a:pt x="177" y="38"/>
                  </a:lnTo>
                  <a:lnTo>
                    <a:pt x="177" y="34"/>
                  </a:lnTo>
                  <a:lnTo>
                    <a:pt x="177" y="29"/>
                  </a:lnTo>
                  <a:lnTo>
                    <a:pt x="173" y="24"/>
                  </a:lnTo>
                  <a:lnTo>
                    <a:pt x="173" y="19"/>
                  </a:lnTo>
                  <a:lnTo>
                    <a:pt x="173" y="14"/>
                  </a:lnTo>
                  <a:lnTo>
                    <a:pt x="168" y="10"/>
                  </a:lnTo>
                  <a:lnTo>
                    <a:pt x="163" y="10"/>
                  </a:lnTo>
                  <a:lnTo>
                    <a:pt x="158" y="10"/>
                  </a:lnTo>
                  <a:lnTo>
                    <a:pt x="153" y="10"/>
                  </a:lnTo>
                  <a:lnTo>
                    <a:pt x="149" y="10"/>
                  </a:lnTo>
                  <a:lnTo>
                    <a:pt x="149" y="0"/>
                  </a:lnTo>
                  <a:lnTo>
                    <a:pt x="216" y="0"/>
                  </a:lnTo>
                  <a:lnTo>
                    <a:pt x="216" y="10"/>
                  </a:lnTo>
                  <a:lnTo>
                    <a:pt x="211" y="10"/>
                  </a:lnTo>
                  <a:lnTo>
                    <a:pt x="206" y="10"/>
                  </a:lnTo>
                  <a:lnTo>
                    <a:pt x="201" y="10"/>
                  </a:lnTo>
                  <a:lnTo>
                    <a:pt x="196" y="10"/>
                  </a:lnTo>
                  <a:lnTo>
                    <a:pt x="192" y="14"/>
                  </a:lnTo>
                  <a:lnTo>
                    <a:pt x="192" y="19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87" y="34"/>
                  </a:lnTo>
                  <a:lnTo>
                    <a:pt x="187" y="38"/>
                  </a:lnTo>
                  <a:lnTo>
                    <a:pt x="187" y="201"/>
                  </a:lnTo>
                  <a:lnTo>
                    <a:pt x="182" y="201"/>
                  </a:lnTo>
                  <a:lnTo>
                    <a:pt x="53" y="43"/>
                  </a:lnTo>
                  <a:lnTo>
                    <a:pt x="53" y="168"/>
                  </a:lnTo>
                  <a:lnTo>
                    <a:pt x="53" y="173"/>
                  </a:lnTo>
                  <a:lnTo>
                    <a:pt x="53" y="177"/>
                  </a:lnTo>
                  <a:lnTo>
                    <a:pt x="53" y="182"/>
                  </a:lnTo>
                  <a:lnTo>
                    <a:pt x="53" y="187"/>
                  </a:lnTo>
                  <a:lnTo>
                    <a:pt x="57" y="187"/>
                  </a:lnTo>
                  <a:lnTo>
                    <a:pt x="57" y="192"/>
                  </a:lnTo>
                  <a:lnTo>
                    <a:pt x="62" y="192"/>
                  </a:lnTo>
                  <a:lnTo>
                    <a:pt x="67" y="192"/>
                  </a:lnTo>
                  <a:lnTo>
                    <a:pt x="67" y="197"/>
                  </a:lnTo>
                  <a:lnTo>
                    <a:pt x="72" y="197"/>
                  </a:lnTo>
                  <a:lnTo>
                    <a:pt x="81" y="197"/>
                  </a:lnTo>
                  <a:lnTo>
                    <a:pt x="81" y="201"/>
                  </a:lnTo>
                  <a:lnTo>
                    <a:pt x="9" y="201"/>
                  </a:lnTo>
                  <a:lnTo>
                    <a:pt x="9" y="197"/>
                  </a:lnTo>
                  <a:lnTo>
                    <a:pt x="19" y="197"/>
                  </a:lnTo>
                  <a:lnTo>
                    <a:pt x="24" y="197"/>
                  </a:lnTo>
                  <a:lnTo>
                    <a:pt x="24" y="192"/>
                  </a:lnTo>
                  <a:lnTo>
                    <a:pt x="29" y="192"/>
                  </a:lnTo>
                  <a:lnTo>
                    <a:pt x="33" y="192"/>
                  </a:lnTo>
                  <a:lnTo>
                    <a:pt x="33" y="187"/>
                  </a:lnTo>
                  <a:lnTo>
                    <a:pt x="38" y="187"/>
                  </a:lnTo>
                  <a:lnTo>
                    <a:pt x="38" y="182"/>
                  </a:lnTo>
                  <a:lnTo>
                    <a:pt x="38" y="177"/>
                  </a:lnTo>
                  <a:lnTo>
                    <a:pt x="38" y="173"/>
                  </a:lnTo>
                  <a:lnTo>
                    <a:pt x="38" y="168"/>
                  </a:lnTo>
                  <a:lnTo>
                    <a:pt x="38" y="29"/>
                  </a:lnTo>
                  <a:lnTo>
                    <a:pt x="38" y="24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29" y="19"/>
                  </a:lnTo>
                  <a:lnTo>
                    <a:pt x="29" y="14"/>
                  </a:lnTo>
                  <a:lnTo>
                    <a:pt x="24" y="14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35ADCD0-AFEA-4351-98BA-22837A4D8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2349"/>
              <a:ext cx="100" cy="101"/>
            </a:xfrm>
            <a:custGeom>
              <a:avLst/>
              <a:gdLst>
                <a:gd name="T0" fmla="*/ 12 w 216"/>
                <a:gd name="T1" fmla="*/ 0 h 201"/>
                <a:gd name="T2" fmla="*/ 38 w 216"/>
                <a:gd name="T3" fmla="*/ 10 h 201"/>
                <a:gd name="T4" fmla="*/ 38 w 216"/>
                <a:gd name="T5" fmla="*/ 8 h 201"/>
                <a:gd name="T6" fmla="*/ 37 w 216"/>
                <a:gd name="T7" fmla="*/ 5 h 201"/>
                <a:gd name="T8" fmla="*/ 37 w 216"/>
                <a:gd name="T9" fmla="*/ 4 h 201"/>
                <a:gd name="T10" fmla="*/ 37 w 216"/>
                <a:gd name="T11" fmla="*/ 4 h 201"/>
                <a:gd name="T12" fmla="*/ 36 w 216"/>
                <a:gd name="T13" fmla="*/ 3 h 201"/>
                <a:gd name="T14" fmla="*/ 35 w 216"/>
                <a:gd name="T15" fmla="*/ 3 h 201"/>
                <a:gd name="T16" fmla="*/ 34 w 216"/>
                <a:gd name="T17" fmla="*/ 3 h 201"/>
                <a:gd name="T18" fmla="*/ 33 w 216"/>
                <a:gd name="T19" fmla="*/ 3 h 201"/>
                <a:gd name="T20" fmla="*/ 32 w 216"/>
                <a:gd name="T21" fmla="*/ 0 h 201"/>
                <a:gd name="T22" fmla="*/ 46 w 216"/>
                <a:gd name="T23" fmla="*/ 3 h 201"/>
                <a:gd name="T24" fmla="*/ 44 w 216"/>
                <a:gd name="T25" fmla="*/ 3 h 201"/>
                <a:gd name="T26" fmla="*/ 43 w 216"/>
                <a:gd name="T27" fmla="*/ 3 h 201"/>
                <a:gd name="T28" fmla="*/ 42 w 216"/>
                <a:gd name="T29" fmla="*/ 3 h 201"/>
                <a:gd name="T30" fmla="*/ 41 w 216"/>
                <a:gd name="T31" fmla="*/ 4 h 201"/>
                <a:gd name="T32" fmla="*/ 41 w 216"/>
                <a:gd name="T33" fmla="*/ 4 h 201"/>
                <a:gd name="T34" fmla="*/ 41 w 216"/>
                <a:gd name="T35" fmla="*/ 5 h 201"/>
                <a:gd name="T36" fmla="*/ 40 w 216"/>
                <a:gd name="T37" fmla="*/ 6 h 201"/>
                <a:gd name="T38" fmla="*/ 40 w 216"/>
                <a:gd name="T39" fmla="*/ 9 h 201"/>
                <a:gd name="T40" fmla="*/ 40 w 216"/>
                <a:gd name="T41" fmla="*/ 51 h 201"/>
                <a:gd name="T42" fmla="*/ 12 w 216"/>
                <a:gd name="T43" fmla="*/ 11 h 201"/>
                <a:gd name="T44" fmla="*/ 12 w 216"/>
                <a:gd name="T45" fmla="*/ 44 h 201"/>
                <a:gd name="T46" fmla="*/ 12 w 216"/>
                <a:gd name="T47" fmla="*/ 45 h 201"/>
                <a:gd name="T48" fmla="*/ 12 w 216"/>
                <a:gd name="T49" fmla="*/ 46 h 201"/>
                <a:gd name="T50" fmla="*/ 12 w 216"/>
                <a:gd name="T51" fmla="*/ 47 h 201"/>
                <a:gd name="T52" fmla="*/ 12 w 216"/>
                <a:gd name="T53" fmla="*/ 48 h 201"/>
                <a:gd name="T54" fmla="*/ 13 w 216"/>
                <a:gd name="T55" fmla="*/ 48 h 201"/>
                <a:gd name="T56" fmla="*/ 14 w 216"/>
                <a:gd name="T57" fmla="*/ 48 h 201"/>
                <a:gd name="T58" fmla="*/ 15 w 216"/>
                <a:gd name="T59" fmla="*/ 50 h 201"/>
                <a:gd name="T60" fmla="*/ 18 w 216"/>
                <a:gd name="T61" fmla="*/ 50 h 201"/>
                <a:gd name="T62" fmla="*/ 2 w 216"/>
                <a:gd name="T63" fmla="*/ 51 h 201"/>
                <a:gd name="T64" fmla="*/ 4 w 216"/>
                <a:gd name="T65" fmla="*/ 50 h 201"/>
                <a:gd name="T66" fmla="*/ 5 w 216"/>
                <a:gd name="T67" fmla="*/ 50 h 201"/>
                <a:gd name="T68" fmla="*/ 6 w 216"/>
                <a:gd name="T69" fmla="*/ 48 h 201"/>
                <a:gd name="T70" fmla="*/ 7 w 216"/>
                <a:gd name="T71" fmla="*/ 48 h 201"/>
                <a:gd name="T72" fmla="*/ 7 w 216"/>
                <a:gd name="T73" fmla="*/ 47 h 201"/>
                <a:gd name="T74" fmla="*/ 8 w 216"/>
                <a:gd name="T75" fmla="*/ 46 h 201"/>
                <a:gd name="T76" fmla="*/ 8 w 216"/>
                <a:gd name="T77" fmla="*/ 45 h 201"/>
                <a:gd name="T78" fmla="*/ 8 w 216"/>
                <a:gd name="T79" fmla="*/ 44 h 201"/>
                <a:gd name="T80" fmla="*/ 8 w 216"/>
                <a:gd name="T81" fmla="*/ 42 h 201"/>
                <a:gd name="T82" fmla="*/ 8 w 216"/>
                <a:gd name="T83" fmla="*/ 6 h 201"/>
                <a:gd name="T84" fmla="*/ 7 w 216"/>
                <a:gd name="T85" fmla="*/ 5 h 201"/>
                <a:gd name="T86" fmla="*/ 6 w 216"/>
                <a:gd name="T87" fmla="*/ 5 h 201"/>
                <a:gd name="T88" fmla="*/ 6 w 216"/>
                <a:gd name="T89" fmla="*/ 4 h 201"/>
                <a:gd name="T90" fmla="*/ 5 w 216"/>
                <a:gd name="T91" fmla="*/ 4 h 201"/>
                <a:gd name="T92" fmla="*/ 5 w 216"/>
                <a:gd name="T93" fmla="*/ 4 h 201"/>
                <a:gd name="T94" fmla="*/ 4 w 216"/>
                <a:gd name="T95" fmla="*/ 3 h 201"/>
                <a:gd name="T96" fmla="*/ 3 w 216"/>
                <a:gd name="T97" fmla="*/ 3 h 201"/>
                <a:gd name="T98" fmla="*/ 2 w 216"/>
                <a:gd name="T99" fmla="*/ 3 h 201"/>
                <a:gd name="T100" fmla="*/ 2 w 216"/>
                <a:gd name="T101" fmla="*/ 3 h 201"/>
                <a:gd name="T102" fmla="*/ 1 w 216"/>
                <a:gd name="T103" fmla="*/ 3 h 201"/>
                <a:gd name="T104" fmla="*/ 0 w 216"/>
                <a:gd name="T105" fmla="*/ 3 h 201"/>
                <a:gd name="T106" fmla="*/ 0 w 216"/>
                <a:gd name="T107" fmla="*/ 0 h 20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16"/>
                <a:gd name="T163" fmla="*/ 0 h 201"/>
                <a:gd name="T164" fmla="*/ 216 w 216"/>
                <a:gd name="T165" fmla="*/ 201 h 20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16" h="201">
                  <a:moveTo>
                    <a:pt x="0" y="0"/>
                  </a:moveTo>
                  <a:lnTo>
                    <a:pt x="53" y="0"/>
                  </a:lnTo>
                  <a:lnTo>
                    <a:pt x="177" y="149"/>
                  </a:lnTo>
                  <a:lnTo>
                    <a:pt x="177" y="38"/>
                  </a:lnTo>
                  <a:lnTo>
                    <a:pt x="177" y="34"/>
                  </a:lnTo>
                  <a:lnTo>
                    <a:pt x="177" y="29"/>
                  </a:lnTo>
                  <a:lnTo>
                    <a:pt x="173" y="24"/>
                  </a:lnTo>
                  <a:lnTo>
                    <a:pt x="173" y="19"/>
                  </a:lnTo>
                  <a:lnTo>
                    <a:pt x="173" y="14"/>
                  </a:lnTo>
                  <a:lnTo>
                    <a:pt x="168" y="10"/>
                  </a:lnTo>
                  <a:lnTo>
                    <a:pt x="163" y="10"/>
                  </a:lnTo>
                  <a:lnTo>
                    <a:pt x="158" y="10"/>
                  </a:lnTo>
                  <a:lnTo>
                    <a:pt x="153" y="10"/>
                  </a:lnTo>
                  <a:lnTo>
                    <a:pt x="149" y="10"/>
                  </a:lnTo>
                  <a:lnTo>
                    <a:pt x="149" y="0"/>
                  </a:lnTo>
                  <a:lnTo>
                    <a:pt x="216" y="0"/>
                  </a:lnTo>
                  <a:lnTo>
                    <a:pt x="216" y="10"/>
                  </a:lnTo>
                  <a:lnTo>
                    <a:pt x="211" y="10"/>
                  </a:lnTo>
                  <a:lnTo>
                    <a:pt x="206" y="10"/>
                  </a:lnTo>
                  <a:lnTo>
                    <a:pt x="201" y="10"/>
                  </a:lnTo>
                  <a:lnTo>
                    <a:pt x="196" y="10"/>
                  </a:lnTo>
                  <a:lnTo>
                    <a:pt x="192" y="14"/>
                  </a:lnTo>
                  <a:lnTo>
                    <a:pt x="192" y="19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87" y="34"/>
                  </a:lnTo>
                  <a:lnTo>
                    <a:pt x="187" y="38"/>
                  </a:lnTo>
                  <a:lnTo>
                    <a:pt x="187" y="201"/>
                  </a:lnTo>
                  <a:lnTo>
                    <a:pt x="182" y="201"/>
                  </a:lnTo>
                  <a:lnTo>
                    <a:pt x="53" y="43"/>
                  </a:lnTo>
                  <a:lnTo>
                    <a:pt x="53" y="168"/>
                  </a:lnTo>
                  <a:lnTo>
                    <a:pt x="53" y="173"/>
                  </a:lnTo>
                  <a:lnTo>
                    <a:pt x="53" y="177"/>
                  </a:lnTo>
                  <a:lnTo>
                    <a:pt x="53" y="182"/>
                  </a:lnTo>
                  <a:lnTo>
                    <a:pt x="53" y="187"/>
                  </a:lnTo>
                  <a:lnTo>
                    <a:pt x="57" y="187"/>
                  </a:lnTo>
                  <a:lnTo>
                    <a:pt x="57" y="192"/>
                  </a:lnTo>
                  <a:lnTo>
                    <a:pt x="62" y="192"/>
                  </a:lnTo>
                  <a:lnTo>
                    <a:pt x="67" y="192"/>
                  </a:lnTo>
                  <a:lnTo>
                    <a:pt x="67" y="197"/>
                  </a:lnTo>
                  <a:lnTo>
                    <a:pt x="72" y="197"/>
                  </a:lnTo>
                  <a:lnTo>
                    <a:pt x="81" y="197"/>
                  </a:lnTo>
                  <a:lnTo>
                    <a:pt x="81" y="201"/>
                  </a:lnTo>
                  <a:lnTo>
                    <a:pt x="9" y="201"/>
                  </a:lnTo>
                  <a:lnTo>
                    <a:pt x="9" y="197"/>
                  </a:lnTo>
                  <a:lnTo>
                    <a:pt x="19" y="197"/>
                  </a:lnTo>
                  <a:lnTo>
                    <a:pt x="24" y="197"/>
                  </a:lnTo>
                  <a:lnTo>
                    <a:pt x="24" y="192"/>
                  </a:lnTo>
                  <a:lnTo>
                    <a:pt x="29" y="192"/>
                  </a:lnTo>
                  <a:lnTo>
                    <a:pt x="33" y="192"/>
                  </a:lnTo>
                  <a:lnTo>
                    <a:pt x="33" y="187"/>
                  </a:lnTo>
                  <a:lnTo>
                    <a:pt x="38" y="187"/>
                  </a:lnTo>
                  <a:lnTo>
                    <a:pt x="38" y="182"/>
                  </a:lnTo>
                  <a:lnTo>
                    <a:pt x="38" y="177"/>
                  </a:lnTo>
                  <a:lnTo>
                    <a:pt x="38" y="173"/>
                  </a:lnTo>
                  <a:lnTo>
                    <a:pt x="38" y="168"/>
                  </a:lnTo>
                  <a:lnTo>
                    <a:pt x="38" y="29"/>
                  </a:lnTo>
                  <a:lnTo>
                    <a:pt x="38" y="24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29" y="19"/>
                  </a:lnTo>
                  <a:lnTo>
                    <a:pt x="29" y="14"/>
                  </a:lnTo>
                  <a:lnTo>
                    <a:pt x="24" y="14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D82D16-DC0F-4ABE-B602-D064929F63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0" y="1299"/>
              <a:ext cx="211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 i="1">
                  <a:latin typeface="Times New Roman" pitchFamily="18" charset="0"/>
                </a:rPr>
                <a:t>u</a:t>
              </a:r>
              <a:r>
                <a:rPr lang="en-US" altLang="zh-CN" b="1" baseline="-25000">
                  <a:latin typeface="Times New Roman" pitchFamily="18" charset="0"/>
                </a:rPr>
                <a:t>i1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35D15F0-A2CF-4A40-A8A6-A5044B4ECF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" y="2011"/>
              <a:ext cx="211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 i="1">
                  <a:latin typeface="Times New Roman" pitchFamily="18" charset="0"/>
                </a:rPr>
                <a:t>u</a:t>
              </a:r>
              <a:r>
                <a:rPr lang="en-US" altLang="zh-CN" b="1" baseline="-25000">
                  <a:latin typeface="Times New Roman" pitchFamily="18" charset="0"/>
                </a:rPr>
                <a:t>i2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A2CF06-B831-4BCE-B0F8-0057364C5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68" y="2131"/>
              <a:ext cx="211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 i="1">
                  <a:latin typeface="Times New Roman" pitchFamily="18" charset="0"/>
                </a:rPr>
                <a:t>u</a:t>
              </a:r>
              <a:r>
                <a:rPr lang="en-US" altLang="zh-CN" b="1" baseline="-25000">
                  <a:latin typeface="Times New Roman" pitchFamily="18" charset="0"/>
                </a:rPr>
                <a:t>o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E8D5264-674A-4A68-9C19-C4D3617A44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08" y="1467"/>
              <a:ext cx="211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b="1" baseline="-25000">
                  <a:latin typeface="Times New Roman" pitchFamily="18" charset="0"/>
                </a:rPr>
                <a:t>1</a:t>
              </a:r>
              <a:endParaRPr lang="en-US" altLang="zh-CN" sz="1600" b="1">
                <a:latin typeface="Times New Roman" pitchFamily="18" charset="0"/>
              </a:endParaRPr>
            </a:p>
          </p:txBody>
        </p:sp>
      </p:grpSp>
      <p:graphicFrame>
        <p:nvGraphicFramePr>
          <p:cNvPr id="86" name="Object 47">
            <a:extLst>
              <a:ext uri="{FF2B5EF4-FFF2-40B4-BE49-F238E27FC236}">
                <a16:creationId xmlns:a16="http://schemas.microsoft.com/office/drawing/2014/main" id="{363850E8-DC34-4522-A0F2-02961FF01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3190" y="5119452"/>
          <a:ext cx="25558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1269449" imgH="431613" progId="Equation.DSMT4">
                  <p:embed/>
                </p:oleObj>
              </mc:Choice>
              <mc:Fallback>
                <p:oleObj name="Equation" r:id="rId3" imgW="1269449" imgH="431613" progId="Equation.DSMT4">
                  <p:embed/>
                  <p:pic>
                    <p:nvPicPr>
                      <p:cNvPr id="86" name="Object 47">
                        <a:extLst>
                          <a:ext uri="{FF2B5EF4-FFF2-40B4-BE49-F238E27FC236}">
                            <a16:creationId xmlns:a16="http://schemas.microsoft.com/office/drawing/2014/main" id="{363850E8-DC34-4522-A0F2-02961FF01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190" y="5119452"/>
                        <a:ext cx="2555875" cy="868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10">
            <a:extLst>
              <a:ext uri="{FF2B5EF4-FFF2-40B4-BE49-F238E27FC236}">
                <a16:creationId xmlns:a16="http://schemas.microsoft.com/office/drawing/2014/main" id="{5C05A619-06AA-4DDD-BACB-ECBC6C23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852" y="2675732"/>
            <a:ext cx="619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-u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</a:rPr>
              <a:t>i2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减法运算电路</a:t>
            </a:r>
          </a:p>
        </p:txBody>
      </p:sp>
      <p:graphicFrame>
        <p:nvGraphicFramePr>
          <p:cNvPr id="18542" name="Object 110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077971"/>
              </p:ext>
            </p:extLst>
          </p:nvPr>
        </p:nvGraphicFramePr>
        <p:xfrm>
          <a:off x="6820593" y="1227601"/>
          <a:ext cx="4080945" cy="331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Visio" r:id="rId3" imgW="4864989" imgH="3948303" progId="Visio.Drawing.11">
                  <p:embed/>
                </p:oleObj>
              </mc:Choice>
              <mc:Fallback>
                <p:oleObj name="Visio" r:id="rId3" imgW="4864989" imgH="3948303" progId="Visio.Drawing.11">
                  <p:embed/>
                  <p:pic>
                    <p:nvPicPr>
                      <p:cNvPr id="18542" name="Object 1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593" y="1227601"/>
                        <a:ext cx="4080945" cy="3311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3" name="Object 1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22400" y="4785517"/>
          <a:ext cx="806334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3720960" imgH="457200" progId="Equation.DSMT4">
                  <p:embed/>
                </p:oleObj>
              </mc:Choice>
              <mc:Fallback>
                <p:oleObj name="Equation" r:id="rId5" imgW="3720960" imgH="457200" progId="Equation.DSMT4">
                  <p:embed/>
                  <p:pic>
                    <p:nvPicPr>
                      <p:cNvPr id="18543" name="Object 1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785517"/>
                        <a:ext cx="806334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4" name="Object 112"/>
          <p:cNvGraphicFramePr>
            <a:graphicFrameLocks noChangeAspect="1"/>
          </p:cNvGraphicFramePr>
          <p:nvPr/>
        </p:nvGraphicFramePr>
        <p:xfrm>
          <a:off x="1422400" y="1387475"/>
          <a:ext cx="1908536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7" imgW="850680" imgH="914400" progId="Equation.DSMT4">
                  <p:embed/>
                </p:oleObj>
              </mc:Choice>
              <mc:Fallback>
                <p:oleObj name="Equation" r:id="rId7" imgW="850680" imgH="914400" progId="Equation.DSMT4">
                  <p:embed/>
                  <p:pic>
                    <p:nvPicPr>
                      <p:cNvPr id="18544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387475"/>
                        <a:ext cx="1908536" cy="181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5" name="Object 113"/>
          <p:cNvGraphicFramePr>
            <a:graphicFrameLocks noChangeAspect="1"/>
          </p:cNvGraphicFramePr>
          <p:nvPr/>
        </p:nvGraphicFramePr>
        <p:xfrm>
          <a:off x="1422400" y="3302227"/>
          <a:ext cx="374346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9" imgW="1727200" imgH="457200" progId="Equation.DSMT4">
                  <p:embed/>
                </p:oleObj>
              </mc:Choice>
              <mc:Fallback>
                <p:oleObj name="Equation" r:id="rId9" imgW="1727200" imgH="457200" progId="Equation.DSMT4">
                  <p:embed/>
                  <p:pic>
                    <p:nvPicPr>
                      <p:cNvPr id="18545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302227"/>
                        <a:ext cx="3743469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02B6C7-397E-432A-A8EC-46F26AF982E3}"/>
              </a:ext>
            </a:extLst>
          </p:cNvPr>
          <p:cNvGrpSpPr/>
          <p:nvPr/>
        </p:nvGrpSpPr>
        <p:grpSpPr>
          <a:xfrm>
            <a:off x="7170071" y="2808635"/>
            <a:ext cx="334618" cy="464902"/>
            <a:chOff x="7277100" y="2500422"/>
            <a:chExt cx="334618" cy="46490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2E41F1D-F433-451D-9B8D-B4BC3DA9BB35}"/>
                </a:ext>
              </a:extLst>
            </p:cNvPr>
            <p:cNvCxnSpPr/>
            <p:nvPr/>
          </p:nvCxnSpPr>
          <p:spPr>
            <a:xfrm>
              <a:off x="7444409" y="2500422"/>
              <a:ext cx="0" cy="4558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601F54-D687-481D-894C-2E7DDB9F8C14}"/>
                </a:ext>
              </a:extLst>
            </p:cNvPr>
            <p:cNvCxnSpPr>
              <a:cxnSpLocks/>
            </p:cNvCxnSpPr>
            <p:nvPr/>
          </p:nvCxnSpPr>
          <p:spPr>
            <a:xfrm>
              <a:off x="7277100" y="2965324"/>
              <a:ext cx="334618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0BA339D-C8ED-4AEF-B0C5-83E5264F3FCB}"/>
              </a:ext>
            </a:extLst>
          </p:cNvPr>
          <p:cNvGrpSpPr/>
          <p:nvPr/>
        </p:nvGrpSpPr>
        <p:grpSpPr>
          <a:xfrm>
            <a:off x="7170071" y="3524763"/>
            <a:ext cx="334618" cy="464902"/>
            <a:chOff x="7277100" y="2500422"/>
            <a:chExt cx="334618" cy="464902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618005-664D-40B9-9B38-13AA43A1BA2A}"/>
                </a:ext>
              </a:extLst>
            </p:cNvPr>
            <p:cNvCxnSpPr/>
            <p:nvPr/>
          </p:nvCxnSpPr>
          <p:spPr>
            <a:xfrm>
              <a:off x="7444409" y="2500422"/>
              <a:ext cx="0" cy="4558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12750B0-B616-42A0-BCBD-190F20DB7460}"/>
                </a:ext>
              </a:extLst>
            </p:cNvPr>
            <p:cNvCxnSpPr>
              <a:cxnSpLocks/>
            </p:cNvCxnSpPr>
            <p:nvPr/>
          </p:nvCxnSpPr>
          <p:spPr>
            <a:xfrm>
              <a:off x="7277100" y="2965324"/>
              <a:ext cx="334618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5574E01-7179-43F4-A6A6-3EE8D4F48777}"/>
              </a:ext>
            </a:extLst>
          </p:cNvPr>
          <p:cNvSpPr/>
          <p:nvPr/>
        </p:nvSpPr>
        <p:spPr>
          <a:xfrm>
            <a:off x="7170071" y="3572780"/>
            <a:ext cx="334616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70F612A-97D0-468D-A820-A1D22F4D0929}"/>
              </a:ext>
            </a:extLst>
          </p:cNvPr>
          <p:cNvGrpSpPr/>
          <p:nvPr/>
        </p:nvGrpSpPr>
        <p:grpSpPr>
          <a:xfrm>
            <a:off x="7170069" y="1864903"/>
            <a:ext cx="334618" cy="464902"/>
            <a:chOff x="7277100" y="2500422"/>
            <a:chExt cx="334618" cy="464902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FE4637C-E593-40F5-9FEC-124134F6B452}"/>
                </a:ext>
              </a:extLst>
            </p:cNvPr>
            <p:cNvCxnSpPr/>
            <p:nvPr/>
          </p:nvCxnSpPr>
          <p:spPr>
            <a:xfrm>
              <a:off x="7444409" y="2500422"/>
              <a:ext cx="0" cy="4558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C42AFC2-3FE4-4BEF-A78E-9979343C33B3}"/>
                </a:ext>
              </a:extLst>
            </p:cNvPr>
            <p:cNvCxnSpPr>
              <a:cxnSpLocks/>
            </p:cNvCxnSpPr>
            <p:nvPr/>
          </p:nvCxnSpPr>
          <p:spPr>
            <a:xfrm>
              <a:off x="7277100" y="2965324"/>
              <a:ext cx="334618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641EC-932C-4951-98FD-B91F5323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082" y="1175041"/>
            <a:ext cx="7417778" cy="89939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对数、指数和乘、除运算电路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23EB4-C011-4118-AFF4-EC270CD046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18082" y="2234474"/>
            <a:ext cx="7535741" cy="37911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对数运算电路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基于对数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指数运算的乘法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除法运算电路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变跨导乘法运算电路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6.3.5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乘方和开方运算电路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6.3.6.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集成乘法运算电路</a:t>
            </a:r>
          </a:p>
        </p:txBody>
      </p:sp>
    </p:spTree>
    <p:extLst>
      <p:ext uri="{BB962C8B-B14F-4D97-AF65-F5344CB8AC3E}">
        <p14:creationId xmlns:p14="http://schemas.microsoft.com/office/powerpoint/2010/main" val="24578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47BC9-3FFE-4A6E-8329-7DE3C88F72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在自然界，人们的听觉和视觉都是对数特性的，光经过介质的衰减也是对数特性的，阻容电路的充、放电的过程是指数特性的。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利用对数运算电路对信号进行压缩处理，以提高系统处理信号的动态范围；或利用指数运算电路对信号进行展宽处理，以提高系统检测信号的灵敏度。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对数、指数运算电路属于非线性运算电路，通常采用具有非线性特性的器件作为放大器的负反馈回路构成。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利用二极管的电压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电流特性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晶体管的集电极电流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发射极电压构成的对数关系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2DA0175-295B-4A2A-A0F9-1B5D5CD7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对数运算电路</a:t>
            </a:r>
          </a:p>
        </p:txBody>
      </p:sp>
    </p:spTree>
    <p:extLst>
      <p:ext uri="{BB962C8B-B14F-4D97-AF65-F5344CB8AC3E}">
        <p14:creationId xmlns:p14="http://schemas.microsoft.com/office/powerpoint/2010/main" val="319115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对数运算电路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911244-89EB-4933-8D77-7EE62B6B72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3971" y="1363662"/>
            <a:ext cx="10515600" cy="4886205"/>
          </a:xfrm>
        </p:spPr>
        <p:txBody>
          <a:bodyPr/>
          <a:lstStyle/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当工作于小信号时，利用二极管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结的非线性特性，可实现对数运算</a:t>
            </a:r>
          </a:p>
        </p:txBody>
      </p:sp>
      <p:grpSp>
        <p:nvGrpSpPr>
          <p:cNvPr id="19543" name="Group 53"/>
          <p:cNvGrpSpPr>
            <a:grpSpLocks/>
          </p:cNvGrpSpPr>
          <p:nvPr/>
        </p:nvGrpSpPr>
        <p:grpSpPr bwMode="auto">
          <a:xfrm>
            <a:off x="6755982" y="2732088"/>
            <a:ext cx="3717925" cy="2762250"/>
            <a:chOff x="302" y="1558"/>
            <a:chExt cx="2342" cy="1740"/>
          </a:xfrm>
        </p:grpSpPr>
        <p:sp>
          <p:nvSpPr>
            <p:cNvPr id="19548" name="Rectangle 7"/>
            <p:cNvSpPr>
              <a:spLocks noChangeAspect="1" noChangeArrowheads="1"/>
            </p:cNvSpPr>
            <p:nvPr/>
          </p:nvSpPr>
          <p:spPr bwMode="auto">
            <a:xfrm>
              <a:off x="1678" y="1558"/>
              <a:ext cx="283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VD</a:t>
              </a:r>
            </a:p>
          </p:txBody>
        </p:sp>
        <p:sp>
          <p:nvSpPr>
            <p:cNvPr id="19549" name="Rectangle 8"/>
            <p:cNvSpPr>
              <a:spLocks noChangeAspect="1" noChangeArrowheads="1"/>
            </p:cNvSpPr>
            <p:nvPr/>
          </p:nvSpPr>
          <p:spPr bwMode="auto">
            <a:xfrm>
              <a:off x="1433" y="1587"/>
              <a:ext cx="187" cy="2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0" name="Rectangle 9"/>
            <p:cNvSpPr>
              <a:spLocks noChangeAspect="1" noChangeArrowheads="1"/>
            </p:cNvSpPr>
            <p:nvPr/>
          </p:nvSpPr>
          <p:spPr bwMode="auto">
            <a:xfrm>
              <a:off x="790" y="2269"/>
              <a:ext cx="182" cy="2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0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1" name="Oval 10"/>
            <p:cNvSpPr>
              <a:spLocks noChangeArrowheads="1"/>
            </p:cNvSpPr>
            <p:nvPr/>
          </p:nvSpPr>
          <p:spPr bwMode="auto">
            <a:xfrm>
              <a:off x="2473" y="2756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2" name="Rectangle 11"/>
            <p:cNvSpPr>
              <a:spLocks noChangeAspect="1" noChangeArrowheads="1"/>
            </p:cNvSpPr>
            <p:nvPr/>
          </p:nvSpPr>
          <p:spPr bwMode="auto">
            <a:xfrm>
              <a:off x="302" y="2421"/>
              <a:ext cx="182" cy="2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3" name="Rectangle 12"/>
            <p:cNvSpPr>
              <a:spLocks noChangeAspect="1" noChangeArrowheads="1"/>
            </p:cNvSpPr>
            <p:nvPr/>
          </p:nvSpPr>
          <p:spPr bwMode="auto">
            <a:xfrm>
              <a:off x="2462" y="2794"/>
              <a:ext cx="18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4" name="AutoShape 13"/>
            <p:cNvSpPr>
              <a:spLocks noChangeAspect="1" noChangeArrowheads="1"/>
            </p:cNvSpPr>
            <p:nvPr/>
          </p:nvSpPr>
          <p:spPr bwMode="auto">
            <a:xfrm rot="5400000">
              <a:off x="1712" y="2243"/>
              <a:ext cx="227" cy="18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5" name="Line 14"/>
            <p:cNvSpPr>
              <a:spLocks noChangeAspect="1" noChangeShapeType="1"/>
            </p:cNvSpPr>
            <p:nvPr/>
          </p:nvSpPr>
          <p:spPr bwMode="auto">
            <a:xfrm>
              <a:off x="1506" y="2133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6" name="Line 15"/>
            <p:cNvSpPr>
              <a:spLocks noChangeAspect="1" noChangeShapeType="1"/>
            </p:cNvSpPr>
            <p:nvPr/>
          </p:nvSpPr>
          <p:spPr bwMode="auto">
            <a:xfrm>
              <a:off x="1506" y="3266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7" name="Line 16"/>
            <p:cNvSpPr>
              <a:spLocks noChangeAspect="1" noChangeShapeType="1"/>
            </p:cNvSpPr>
            <p:nvPr/>
          </p:nvSpPr>
          <p:spPr bwMode="auto">
            <a:xfrm rot="5400000">
              <a:off x="941" y="2701"/>
              <a:ext cx="11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58" name="Text Box 17"/>
            <p:cNvSpPr txBox="1">
              <a:spLocks noChangeAspect="1" noChangeArrowheads="1"/>
            </p:cNvSpPr>
            <p:nvPr/>
          </p:nvSpPr>
          <p:spPr bwMode="auto">
            <a:xfrm>
              <a:off x="1954" y="2234"/>
              <a:ext cx="20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∞</a:t>
              </a:r>
            </a:p>
          </p:txBody>
        </p:sp>
        <p:sp>
          <p:nvSpPr>
            <p:cNvPr id="19559" name="Line 18"/>
            <p:cNvSpPr>
              <a:spLocks noChangeAspect="1" noChangeShapeType="1"/>
            </p:cNvSpPr>
            <p:nvPr/>
          </p:nvSpPr>
          <p:spPr bwMode="auto">
            <a:xfrm>
              <a:off x="1216" y="2571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0" name="Line 19"/>
            <p:cNvSpPr>
              <a:spLocks noChangeAspect="1" noChangeShapeType="1"/>
            </p:cNvSpPr>
            <p:nvPr/>
          </p:nvSpPr>
          <p:spPr bwMode="auto">
            <a:xfrm>
              <a:off x="1216" y="3027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1" name="Line 20"/>
            <p:cNvSpPr>
              <a:spLocks noChangeAspect="1" noChangeShapeType="1"/>
            </p:cNvSpPr>
            <p:nvPr/>
          </p:nvSpPr>
          <p:spPr bwMode="auto">
            <a:xfrm>
              <a:off x="2182" y="2787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2" name="Text Box 21"/>
            <p:cNvSpPr txBox="1">
              <a:spLocks noChangeAspect="1" noChangeArrowheads="1"/>
            </p:cNvSpPr>
            <p:nvPr/>
          </p:nvSpPr>
          <p:spPr bwMode="auto">
            <a:xfrm>
              <a:off x="1576" y="2464"/>
              <a:ext cx="19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</a:p>
          </p:txBody>
        </p:sp>
        <p:sp>
          <p:nvSpPr>
            <p:cNvPr id="19563" name="Text Box 22"/>
            <p:cNvSpPr txBox="1">
              <a:spLocks noChangeAspect="1" noChangeArrowheads="1"/>
            </p:cNvSpPr>
            <p:nvPr/>
          </p:nvSpPr>
          <p:spPr bwMode="auto">
            <a:xfrm>
              <a:off x="1579" y="2920"/>
              <a:ext cx="1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9564" name="Text Box 23"/>
            <p:cNvSpPr txBox="1">
              <a:spLocks noChangeAspect="1" noChangeArrowheads="1"/>
            </p:cNvSpPr>
            <p:nvPr/>
          </p:nvSpPr>
          <p:spPr bwMode="auto">
            <a:xfrm>
              <a:off x="2059" y="2680"/>
              <a:ext cx="173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9565" name="Text Box 24"/>
            <p:cNvSpPr txBox="1">
              <a:spLocks noChangeAspect="1" noChangeArrowheads="1"/>
            </p:cNvSpPr>
            <p:nvPr/>
          </p:nvSpPr>
          <p:spPr bwMode="auto">
            <a:xfrm>
              <a:off x="1829" y="3026"/>
              <a:ext cx="1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19566" name="Line 25"/>
            <p:cNvSpPr>
              <a:spLocks noChangeAspect="1" noChangeShapeType="1"/>
            </p:cNvSpPr>
            <p:nvPr/>
          </p:nvSpPr>
          <p:spPr bwMode="auto">
            <a:xfrm rot="5400000">
              <a:off x="1619" y="2697"/>
              <a:ext cx="11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567" name="Group 26"/>
            <p:cNvGrpSpPr>
              <a:grpSpLocks noChangeAspect="1"/>
            </p:cNvGrpSpPr>
            <p:nvPr/>
          </p:nvGrpSpPr>
          <p:grpSpPr bwMode="auto">
            <a:xfrm>
              <a:off x="536" y="2504"/>
              <a:ext cx="687" cy="131"/>
              <a:chOff x="2157" y="2328"/>
              <a:chExt cx="860" cy="164"/>
            </a:xfrm>
          </p:grpSpPr>
          <p:grpSp>
            <p:nvGrpSpPr>
              <p:cNvPr id="19583" name="Group 27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19585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86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584" name="Line 30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568" name="Line 32"/>
            <p:cNvSpPr>
              <a:spLocks noChangeAspect="1" noChangeShapeType="1"/>
            </p:cNvSpPr>
            <p:nvPr/>
          </p:nvSpPr>
          <p:spPr bwMode="auto">
            <a:xfrm>
              <a:off x="806" y="3181"/>
              <a:ext cx="22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69" name="Line 33"/>
            <p:cNvSpPr>
              <a:spLocks noChangeShapeType="1"/>
            </p:cNvSpPr>
            <p:nvPr/>
          </p:nvSpPr>
          <p:spPr bwMode="auto">
            <a:xfrm rot="5400000">
              <a:off x="845" y="3096"/>
              <a:ext cx="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0" name="Oval 34"/>
            <p:cNvSpPr>
              <a:spLocks noChangeArrowheads="1"/>
            </p:cNvSpPr>
            <p:nvPr/>
          </p:nvSpPr>
          <p:spPr bwMode="auto">
            <a:xfrm>
              <a:off x="465" y="2538"/>
              <a:ext cx="68" cy="6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1" name="Line 35"/>
            <p:cNvSpPr>
              <a:spLocks noChangeShapeType="1"/>
            </p:cNvSpPr>
            <p:nvPr/>
          </p:nvSpPr>
          <p:spPr bwMode="auto">
            <a:xfrm flipV="1">
              <a:off x="1255" y="1882"/>
              <a:ext cx="0" cy="6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2" name="Line 36"/>
            <p:cNvSpPr>
              <a:spLocks noChangeAspect="1" noChangeShapeType="1"/>
            </p:cNvSpPr>
            <p:nvPr/>
          </p:nvSpPr>
          <p:spPr bwMode="auto">
            <a:xfrm flipH="1" flipV="1">
              <a:off x="2375" y="1875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3" name="Line 37"/>
            <p:cNvSpPr>
              <a:spLocks noChangeAspect="1" noChangeShapeType="1"/>
            </p:cNvSpPr>
            <p:nvPr/>
          </p:nvSpPr>
          <p:spPr bwMode="auto">
            <a:xfrm>
              <a:off x="1353" y="1825"/>
              <a:ext cx="2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stealth" w="sm" len="lg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574" name="Group 38"/>
            <p:cNvGrpSpPr>
              <a:grpSpLocks noChangeAspect="1"/>
            </p:cNvGrpSpPr>
            <p:nvPr/>
          </p:nvGrpSpPr>
          <p:grpSpPr bwMode="auto">
            <a:xfrm>
              <a:off x="1484" y="1762"/>
              <a:ext cx="627" cy="231"/>
              <a:chOff x="2981" y="6428"/>
              <a:chExt cx="784" cy="288"/>
            </a:xfrm>
          </p:grpSpPr>
          <p:grpSp>
            <p:nvGrpSpPr>
              <p:cNvPr id="19579" name="Group 39"/>
              <p:cNvGrpSpPr>
                <a:grpSpLocks noChangeAspect="1"/>
              </p:cNvGrpSpPr>
              <p:nvPr/>
            </p:nvGrpSpPr>
            <p:grpSpPr bwMode="auto">
              <a:xfrm>
                <a:off x="3244" y="6428"/>
                <a:ext cx="261" cy="288"/>
                <a:chOff x="3244" y="6428"/>
                <a:chExt cx="261" cy="288"/>
              </a:xfrm>
            </p:grpSpPr>
            <p:sp>
              <p:nvSpPr>
                <p:cNvPr id="19581" name="Line 4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3361" y="657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82" name="AutoShape 4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225" y="6447"/>
                  <a:ext cx="288" cy="25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580" name="Line 42"/>
              <p:cNvSpPr>
                <a:spLocks noChangeAspect="1" noChangeShapeType="1"/>
              </p:cNvSpPr>
              <p:nvPr/>
            </p:nvSpPr>
            <p:spPr bwMode="auto">
              <a:xfrm>
                <a:off x="2981" y="6572"/>
                <a:ext cx="7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575" name="Line 43"/>
            <p:cNvSpPr>
              <a:spLocks noChangeAspect="1" noChangeShapeType="1"/>
            </p:cNvSpPr>
            <p:nvPr/>
          </p:nvSpPr>
          <p:spPr bwMode="auto">
            <a:xfrm flipH="1">
              <a:off x="924" y="3027"/>
              <a:ext cx="3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6" name="Line 44"/>
            <p:cNvSpPr>
              <a:spLocks noChangeShapeType="1"/>
            </p:cNvSpPr>
            <p:nvPr/>
          </p:nvSpPr>
          <p:spPr bwMode="auto">
            <a:xfrm>
              <a:off x="1247" y="1877"/>
              <a:ext cx="11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7" name="Line 45"/>
            <p:cNvSpPr>
              <a:spLocks noChangeAspect="1" noChangeShapeType="1"/>
            </p:cNvSpPr>
            <p:nvPr/>
          </p:nvSpPr>
          <p:spPr bwMode="auto">
            <a:xfrm>
              <a:off x="735" y="2708"/>
              <a:ext cx="3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78" name="Rectangle 46"/>
            <p:cNvSpPr>
              <a:spLocks noChangeAspect="1" noChangeArrowheads="1"/>
            </p:cNvSpPr>
            <p:nvPr/>
          </p:nvSpPr>
          <p:spPr bwMode="auto">
            <a:xfrm>
              <a:off x="814" y="2691"/>
              <a:ext cx="18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44" name="Rectangle 48"/>
          <p:cNvSpPr>
            <a:spLocks noChangeArrowheads="1"/>
          </p:cNvSpPr>
          <p:nvPr/>
        </p:nvSpPr>
        <p:spPr bwMode="auto">
          <a:xfrm>
            <a:off x="1524000" y="3062288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539" name="Object 83"/>
          <p:cNvGraphicFramePr>
            <a:graphicFrameLocks noChangeAspect="1"/>
          </p:cNvGraphicFramePr>
          <p:nvPr/>
        </p:nvGraphicFramePr>
        <p:xfrm>
          <a:off x="3277428" y="2139510"/>
          <a:ext cx="153229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4" imgW="698197" imgH="431613" progId="Equation.DSMT4">
                  <p:embed/>
                </p:oleObj>
              </mc:Choice>
              <mc:Fallback>
                <p:oleObj name="Equation" r:id="rId4" imgW="698197" imgH="431613" progId="Equation.DSMT4">
                  <p:embed/>
                  <p:pic>
                    <p:nvPicPr>
                      <p:cNvPr id="19539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428" y="2139510"/>
                        <a:ext cx="1532297" cy="957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6" name="Rectangle 51"/>
          <p:cNvSpPr>
            <a:spLocks noChangeArrowheads="1"/>
          </p:cNvSpPr>
          <p:nvPr/>
        </p:nvSpPr>
        <p:spPr bwMode="auto">
          <a:xfrm>
            <a:off x="1524000" y="307181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540" name="Object 84"/>
          <p:cNvGraphicFramePr>
            <a:graphicFrameLocks noChangeAspect="1"/>
          </p:cNvGraphicFramePr>
          <p:nvPr/>
        </p:nvGraphicFramePr>
        <p:xfrm>
          <a:off x="1352301" y="4836319"/>
          <a:ext cx="29511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6" imgW="1422400" imgH="431800" progId="Equation.DSMT4">
                  <p:embed/>
                </p:oleObj>
              </mc:Choice>
              <mc:Fallback>
                <p:oleObj name="Equation" r:id="rId6" imgW="1422400" imgH="431800" progId="Equation.DSMT4">
                  <p:embed/>
                  <p:pic>
                    <p:nvPicPr>
                      <p:cNvPr id="1954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301" y="4836319"/>
                        <a:ext cx="295116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1" name="Object 85"/>
          <p:cNvGraphicFramePr>
            <a:graphicFrameLocks noChangeAspect="1"/>
          </p:cNvGraphicFramePr>
          <p:nvPr/>
        </p:nvGraphicFramePr>
        <p:xfrm>
          <a:off x="3609727" y="3096773"/>
          <a:ext cx="13874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8" imgW="672840" imgH="431640" progId="Equation.DSMT4">
                  <p:embed/>
                </p:oleObj>
              </mc:Choice>
              <mc:Fallback>
                <p:oleObj name="Equation" r:id="rId8" imgW="672840" imgH="431640" progId="Equation.DSMT4">
                  <p:embed/>
                  <p:pic>
                    <p:nvPicPr>
                      <p:cNvPr id="19541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727" y="3096773"/>
                        <a:ext cx="1387475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5E2CCCAA-C6F8-42D8-B869-4EA79EB8AAFA}"/>
              </a:ext>
            </a:extLst>
          </p:cNvPr>
          <p:cNvSpPr txBox="1"/>
          <p:nvPr/>
        </p:nvSpPr>
        <p:spPr>
          <a:xfrm>
            <a:off x="1017039" y="3288655"/>
            <a:ext cx="35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二极管特性方程：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423FF-C36F-4B70-AC58-DF4E32CFCD61}"/>
              </a:ext>
            </a:extLst>
          </p:cNvPr>
          <p:cNvSpPr txBox="1"/>
          <p:nvPr/>
        </p:nvSpPr>
        <p:spPr>
          <a:xfrm>
            <a:off x="987594" y="4280198"/>
            <a:ext cx="35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运放输出电压：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82A8D-3AD0-4081-911C-C982BCA6C2CE}"/>
              </a:ext>
            </a:extLst>
          </p:cNvPr>
          <p:cNvSpPr txBox="1"/>
          <p:nvPr/>
        </p:nvSpPr>
        <p:spPr>
          <a:xfrm>
            <a:off x="1017039" y="2270440"/>
            <a:ext cx="35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虚断、虚断：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实用电路需要进行失调和温度补偿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9222" name="Group 149"/>
          <p:cNvGrpSpPr>
            <a:grpSpLocks/>
          </p:cNvGrpSpPr>
          <p:nvPr/>
        </p:nvGrpSpPr>
        <p:grpSpPr bwMode="auto">
          <a:xfrm>
            <a:off x="2711451" y="2349500"/>
            <a:ext cx="6721475" cy="3913188"/>
            <a:chOff x="735" y="1558"/>
            <a:chExt cx="4234" cy="2465"/>
          </a:xfrm>
        </p:grpSpPr>
        <p:sp>
          <p:nvSpPr>
            <p:cNvPr id="649223" name="Rectangle 7"/>
            <p:cNvSpPr>
              <a:spLocks noChangeAspect="1" noChangeArrowheads="1"/>
            </p:cNvSpPr>
            <p:nvPr/>
          </p:nvSpPr>
          <p:spPr bwMode="auto">
            <a:xfrm>
              <a:off x="1228" y="2274"/>
              <a:ext cx="281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24" name="Oval 8"/>
            <p:cNvSpPr>
              <a:spLocks noChangeAspect="1" noChangeArrowheads="1"/>
            </p:cNvSpPr>
            <p:nvPr/>
          </p:nvSpPr>
          <p:spPr bwMode="auto">
            <a:xfrm>
              <a:off x="4807" y="2364"/>
              <a:ext cx="43" cy="4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225" name="Rectangle 9"/>
            <p:cNvSpPr>
              <a:spLocks noChangeAspect="1" noChangeArrowheads="1"/>
            </p:cNvSpPr>
            <p:nvPr/>
          </p:nvSpPr>
          <p:spPr bwMode="auto">
            <a:xfrm>
              <a:off x="949" y="2540"/>
              <a:ext cx="137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26" name="AutoShape 10"/>
            <p:cNvSpPr>
              <a:spLocks noChangeAspect="1" noChangeArrowheads="1"/>
            </p:cNvSpPr>
            <p:nvPr/>
          </p:nvSpPr>
          <p:spPr bwMode="auto">
            <a:xfrm rot="5400000">
              <a:off x="1921" y="2287"/>
              <a:ext cx="170" cy="14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227" name="Line 11"/>
            <p:cNvSpPr>
              <a:spLocks noChangeShapeType="1"/>
            </p:cNvSpPr>
            <p:nvPr/>
          </p:nvSpPr>
          <p:spPr bwMode="auto">
            <a:xfrm>
              <a:off x="1761" y="2205"/>
              <a:ext cx="5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28" name="Line 12"/>
            <p:cNvSpPr>
              <a:spLocks noChangeAspect="1" noChangeShapeType="1"/>
            </p:cNvSpPr>
            <p:nvPr/>
          </p:nvSpPr>
          <p:spPr bwMode="auto">
            <a:xfrm>
              <a:off x="1765" y="3054"/>
              <a:ext cx="5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29" name="Line 13"/>
            <p:cNvSpPr>
              <a:spLocks noChangeAspect="1" noChangeShapeType="1"/>
            </p:cNvSpPr>
            <p:nvPr/>
          </p:nvSpPr>
          <p:spPr bwMode="auto">
            <a:xfrm rot="5400000">
              <a:off x="1341" y="2631"/>
              <a:ext cx="8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30" name="Text Box 14"/>
            <p:cNvSpPr txBox="1">
              <a:spLocks noChangeAspect="1" noChangeArrowheads="1"/>
            </p:cNvSpPr>
            <p:nvPr/>
          </p:nvSpPr>
          <p:spPr bwMode="auto">
            <a:xfrm>
              <a:off x="2101" y="2280"/>
              <a:ext cx="15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宋体" panose="02010600030101010101" pitchFamily="2" charset="-122"/>
                </a:rPr>
                <a:t>∞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31" name="Line 16"/>
            <p:cNvSpPr>
              <a:spLocks noChangeAspect="1" noChangeShapeType="1"/>
            </p:cNvSpPr>
            <p:nvPr/>
          </p:nvSpPr>
          <p:spPr bwMode="auto">
            <a:xfrm>
              <a:off x="1548" y="2875"/>
              <a:ext cx="2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32" name="Line 17"/>
            <p:cNvSpPr>
              <a:spLocks noChangeShapeType="1"/>
            </p:cNvSpPr>
            <p:nvPr/>
          </p:nvSpPr>
          <p:spPr bwMode="auto">
            <a:xfrm>
              <a:off x="2273" y="2695"/>
              <a:ext cx="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33" name="Text Box 18"/>
            <p:cNvSpPr txBox="1">
              <a:spLocks noChangeAspect="1" noChangeArrowheads="1"/>
            </p:cNvSpPr>
            <p:nvPr/>
          </p:nvSpPr>
          <p:spPr bwMode="auto">
            <a:xfrm>
              <a:off x="1818" y="2441"/>
              <a:ext cx="14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宋体" panose="02010600030101010101" pitchFamily="2" charset="-122"/>
                </a:rPr>
                <a:t>-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34" name="Text Box 19"/>
            <p:cNvSpPr txBox="1">
              <a:spLocks noChangeAspect="1" noChangeArrowheads="1"/>
            </p:cNvSpPr>
            <p:nvPr/>
          </p:nvSpPr>
          <p:spPr bwMode="auto">
            <a:xfrm>
              <a:off x="1821" y="2783"/>
              <a:ext cx="11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宋体" panose="02010600030101010101" pitchFamily="2" charset="-122"/>
                </a:rPr>
                <a:t>+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35" name="Text Box 20"/>
            <p:cNvSpPr txBox="1">
              <a:spLocks noChangeAspect="1" noChangeArrowheads="1"/>
            </p:cNvSpPr>
            <p:nvPr/>
          </p:nvSpPr>
          <p:spPr bwMode="auto">
            <a:xfrm>
              <a:off x="2151" y="2603"/>
              <a:ext cx="12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宋体" panose="02010600030101010101" pitchFamily="2" charset="-122"/>
                </a:rPr>
                <a:t>+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36" name="Text Box 21"/>
            <p:cNvSpPr txBox="1">
              <a:spLocks noChangeAspect="1" noChangeArrowheads="1"/>
            </p:cNvSpPr>
            <p:nvPr/>
          </p:nvSpPr>
          <p:spPr bwMode="auto">
            <a:xfrm>
              <a:off x="2014" y="2773"/>
              <a:ext cx="19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37" name="Line 22"/>
            <p:cNvSpPr>
              <a:spLocks noChangeAspect="1" noChangeShapeType="1"/>
            </p:cNvSpPr>
            <p:nvPr/>
          </p:nvSpPr>
          <p:spPr bwMode="auto">
            <a:xfrm rot="5400000">
              <a:off x="1847" y="2633"/>
              <a:ext cx="8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38" name="Line 24"/>
            <p:cNvSpPr>
              <a:spLocks noChangeAspect="1" noChangeShapeType="1"/>
            </p:cNvSpPr>
            <p:nvPr/>
          </p:nvSpPr>
          <p:spPr bwMode="auto">
            <a:xfrm>
              <a:off x="735" y="3507"/>
              <a:ext cx="17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39" name="Line 25"/>
            <p:cNvSpPr>
              <a:spLocks noChangeAspect="1" noChangeShapeType="1"/>
            </p:cNvSpPr>
            <p:nvPr/>
          </p:nvSpPr>
          <p:spPr bwMode="auto">
            <a:xfrm rot="5400000">
              <a:off x="770" y="3449"/>
              <a:ext cx="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0" name="Oval 26"/>
            <p:cNvSpPr>
              <a:spLocks noChangeAspect="1" noChangeArrowheads="1"/>
            </p:cNvSpPr>
            <p:nvPr/>
          </p:nvSpPr>
          <p:spPr bwMode="auto">
            <a:xfrm>
              <a:off x="967" y="2508"/>
              <a:ext cx="54" cy="5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241" name="Line 27"/>
            <p:cNvSpPr>
              <a:spLocks noChangeShapeType="1"/>
            </p:cNvSpPr>
            <p:nvPr/>
          </p:nvSpPr>
          <p:spPr bwMode="auto">
            <a:xfrm flipV="1">
              <a:off x="1588" y="1752"/>
              <a:ext cx="0" cy="7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2" name="Line 28"/>
            <p:cNvSpPr>
              <a:spLocks noChangeAspect="1" noChangeShapeType="1"/>
            </p:cNvSpPr>
            <p:nvPr/>
          </p:nvSpPr>
          <p:spPr bwMode="auto">
            <a:xfrm rot="-5400000">
              <a:off x="1537" y="2105"/>
              <a:ext cx="2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3" name="Line 29"/>
            <p:cNvSpPr>
              <a:spLocks noChangeAspect="1" noChangeShapeType="1"/>
            </p:cNvSpPr>
            <p:nvPr/>
          </p:nvSpPr>
          <p:spPr bwMode="auto">
            <a:xfrm flipH="1">
              <a:off x="1329" y="2875"/>
              <a:ext cx="2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4" name="Line 30"/>
            <p:cNvSpPr>
              <a:spLocks noChangeAspect="1" noChangeShapeType="1"/>
            </p:cNvSpPr>
            <p:nvPr/>
          </p:nvSpPr>
          <p:spPr bwMode="auto">
            <a:xfrm flipH="1">
              <a:off x="1906" y="1966"/>
              <a:ext cx="1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5" name="Line 31"/>
            <p:cNvSpPr>
              <a:spLocks noChangeAspect="1" noChangeShapeType="1"/>
            </p:cNvSpPr>
            <p:nvPr/>
          </p:nvSpPr>
          <p:spPr bwMode="auto">
            <a:xfrm rot="16200000" flipH="1">
              <a:off x="1934" y="2019"/>
              <a:ext cx="1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6" name="Line 32"/>
            <p:cNvSpPr>
              <a:spLocks noChangeAspect="1" noChangeShapeType="1"/>
            </p:cNvSpPr>
            <p:nvPr/>
          </p:nvSpPr>
          <p:spPr bwMode="auto">
            <a:xfrm flipV="1">
              <a:off x="2024" y="1749"/>
              <a:ext cx="129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7" name="Line 33"/>
            <p:cNvSpPr>
              <a:spLocks noChangeAspect="1" noChangeShapeType="1"/>
            </p:cNvSpPr>
            <p:nvPr/>
          </p:nvSpPr>
          <p:spPr bwMode="auto">
            <a:xfrm flipH="1" flipV="1">
              <a:off x="1825" y="1758"/>
              <a:ext cx="123" cy="2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8" name="Line 35"/>
            <p:cNvSpPr>
              <a:spLocks noChangeAspect="1" noChangeShapeType="1"/>
            </p:cNvSpPr>
            <p:nvPr/>
          </p:nvSpPr>
          <p:spPr bwMode="auto">
            <a:xfrm>
              <a:off x="1902" y="2146"/>
              <a:ext cx="17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9" name="Line 36"/>
            <p:cNvSpPr>
              <a:spLocks noChangeAspect="1" noChangeShapeType="1"/>
            </p:cNvSpPr>
            <p:nvPr/>
          </p:nvSpPr>
          <p:spPr bwMode="auto">
            <a:xfrm rot="5400000">
              <a:off x="1933" y="2092"/>
              <a:ext cx="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50" name="Line 37"/>
            <p:cNvSpPr>
              <a:spLocks noChangeShapeType="1"/>
            </p:cNvSpPr>
            <p:nvPr/>
          </p:nvSpPr>
          <p:spPr bwMode="auto">
            <a:xfrm flipH="1">
              <a:off x="1584" y="1756"/>
              <a:ext cx="2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51" name="Rectangle 38"/>
            <p:cNvSpPr>
              <a:spLocks noChangeAspect="1" noChangeArrowheads="1"/>
            </p:cNvSpPr>
            <p:nvPr/>
          </p:nvSpPr>
          <p:spPr bwMode="auto">
            <a:xfrm>
              <a:off x="4778" y="2413"/>
              <a:ext cx="1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52" name="Rectangle 39"/>
            <p:cNvSpPr>
              <a:spLocks noChangeAspect="1" noChangeArrowheads="1"/>
            </p:cNvSpPr>
            <p:nvPr/>
          </p:nvSpPr>
          <p:spPr bwMode="auto">
            <a:xfrm>
              <a:off x="2524" y="3191"/>
              <a:ext cx="137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o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53" name="Rectangle 40"/>
            <p:cNvSpPr>
              <a:spLocks noChangeAspect="1" noChangeArrowheads="1"/>
            </p:cNvSpPr>
            <p:nvPr/>
          </p:nvSpPr>
          <p:spPr bwMode="auto">
            <a:xfrm flipH="1">
              <a:off x="1635" y="1810"/>
              <a:ext cx="126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D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54" name="Rectangle 41"/>
            <p:cNvSpPr>
              <a:spLocks noChangeAspect="1" noChangeArrowheads="1"/>
            </p:cNvSpPr>
            <p:nvPr/>
          </p:nvSpPr>
          <p:spPr bwMode="auto">
            <a:xfrm>
              <a:off x="1405" y="3026"/>
              <a:ext cx="233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6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55" name="Rectangle 42"/>
            <p:cNvSpPr>
              <a:spLocks noChangeAspect="1" noChangeArrowheads="1"/>
            </p:cNvSpPr>
            <p:nvPr/>
          </p:nvSpPr>
          <p:spPr bwMode="auto">
            <a:xfrm>
              <a:off x="951" y="3480"/>
              <a:ext cx="401" cy="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5k</a:t>
              </a:r>
              <a:r>
                <a:rPr lang="en-US" altLang="zh-CN" b="1">
                  <a:latin typeface="宋体" panose="02010600030101010101" pitchFamily="2" charset="-122"/>
                </a:rPr>
                <a:t>Ω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56" name="Rectangle 43"/>
            <p:cNvSpPr>
              <a:spLocks noChangeAspect="1" noChangeArrowheads="1"/>
            </p:cNvSpPr>
            <p:nvPr/>
          </p:nvSpPr>
          <p:spPr bwMode="auto">
            <a:xfrm>
              <a:off x="1484" y="3487"/>
              <a:ext cx="432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1M</a:t>
              </a:r>
              <a:r>
                <a:rPr lang="en-US" altLang="zh-CN" b="1">
                  <a:latin typeface="宋体" panose="02010600030101010101" pitchFamily="2" charset="-122"/>
                </a:rPr>
                <a:t>Ω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57" name="Rectangle 44"/>
            <p:cNvSpPr>
              <a:spLocks noChangeAspect="1" noChangeArrowheads="1"/>
            </p:cNvSpPr>
            <p:nvPr/>
          </p:nvSpPr>
          <p:spPr bwMode="auto">
            <a:xfrm>
              <a:off x="2107" y="3530"/>
              <a:ext cx="59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100k</a:t>
              </a:r>
              <a:r>
                <a:rPr lang="en-US" altLang="zh-CN" b="1">
                  <a:latin typeface="宋体" panose="02010600030101010101" pitchFamily="2" charset="-122"/>
                </a:rPr>
                <a:t>Ω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58" name="Rectangle 45"/>
            <p:cNvSpPr>
              <a:spLocks noChangeAspect="1" noChangeArrowheads="1"/>
            </p:cNvSpPr>
            <p:nvPr/>
          </p:nvSpPr>
          <p:spPr bwMode="auto">
            <a:xfrm>
              <a:off x="2118" y="3264"/>
              <a:ext cx="291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59" name="Rectangle 46"/>
            <p:cNvSpPr>
              <a:spLocks noChangeAspect="1" noChangeArrowheads="1"/>
            </p:cNvSpPr>
            <p:nvPr/>
          </p:nvSpPr>
          <p:spPr bwMode="auto">
            <a:xfrm>
              <a:off x="2118" y="3832"/>
              <a:ext cx="248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D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60" name="Rectangle 47"/>
            <p:cNvSpPr>
              <a:spLocks noChangeAspect="1" noChangeArrowheads="1"/>
            </p:cNvSpPr>
            <p:nvPr/>
          </p:nvSpPr>
          <p:spPr bwMode="auto">
            <a:xfrm>
              <a:off x="2704" y="2756"/>
              <a:ext cx="233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61" name="Rectangle 48"/>
            <p:cNvSpPr>
              <a:spLocks noChangeAspect="1" noChangeArrowheads="1"/>
            </p:cNvSpPr>
            <p:nvPr/>
          </p:nvSpPr>
          <p:spPr bwMode="auto">
            <a:xfrm>
              <a:off x="2715" y="1925"/>
              <a:ext cx="201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62" name="Rectangle 49"/>
            <p:cNvSpPr>
              <a:spLocks noChangeAspect="1" noChangeArrowheads="1"/>
            </p:cNvSpPr>
            <p:nvPr/>
          </p:nvSpPr>
          <p:spPr bwMode="auto">
            <a:xfrm>
              <a:off x="1923" y="1565"/>
              <a:ext cx="339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63" name="Rectangle 50"/>
            <p:cNvSpPr>
              <a:spLocks noChangeAspect="1" noChangeArrowheads="1"/>
            </p:cNvSpPr>
            <p:nvPr/>
          </p:nvSpPr>
          <p:spPr bwMode="auto">
            <a:xfrm>
              <a:off x="4493" y="2134"/>
              <a:ext cx="313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64" name="Rectangle 51"/>
            <p:cNvSpPr>
              <a:spLocks noChangeAspect="1" noChangeArrowheads="1"/>
            </p:cNvSpPr>
            <p:nvPr/>
          </p:nvSpPr>
          <p:spPr bwMode="auto">
            <a:xfrm>
              <a:off x="4357" y="2918"/>
              <a:ext cx="605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1.5M</a:t>
              </a:r>
              <a:r>
                <a:rPr lang="en-US" altLang="zh-CN" b="1">
                  <a:latin typeface="宋体" panose="02010600030101010101" pitchFamily="2" charset="-122"/>
                </a:rPr>
                <a:t>Ω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65" name="Rectangle 52"/>
            <p:cNvSpPr>
              <a:spLocks noChangeAspect="1" noChangeArrowheads="1"/>
            </p:cNvSpPr>
            <p:nvPr/>
          </p:nvSpPr>
          <p:spPr bwMode="auto">
            <a:xfrm>
              <a:off x="3160" y="2909"/>
              <a:ext cx="273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5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66" name="Rectangle 53"/>
            <p:cNvSpPr>
              <a:spLocks noChangeAspect="1" noChangeArrowheads="1"/>
            </p:cNvSpPr>
            <p:nvPr/>
          </p:nvSpPr>
          <p:spPr bwMode="auto">
            <a:xfrm flipH="1">
              <a:off x="4483" y="2515"/>
              <a:ext cx="126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67" name="Line 54"/>
            <p:cNvSpPr>
              <a:spLocks noChangeShapeType="1"/>
            </p:cNvSpPr>
            <p:nvPr/>
          </p:nvSpPr>
          <p:spPr bwMode="auto">
            <a:xfrm flipV="1">
              <a:off x="2150" y="1754"/>
              <a:ext cx="7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68" name="Line 55"/>
            <p:cNvSpPr>
              <a:spLocks noChangeAspect="1" noChangeShapeType="1"/>
            </p:cNvSpPr>
            <p:nvPr/>
          </p:nvSpPr>
          <p:spPr bwMode="auto">
            <a:xfrm>
              <a:off x="2999" y="1959"/>
              <a:ext cx="1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69" name="Line 57"/>
            <p:cNvSpPr>
              <a:spLocks noChangeAspect="1" noChangeShapeType="1"/>
            </p:cNvSpPr>
            <p:nvPr/>
          </p:nvSpPr>
          <p:spPr bwMode="auto">
            <a:xfrm flipH="1" flipV="1">
              <a:off x="2916" y="1751"/>
              <a:ext cx="126" cy="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70" name="Line 58"/>
            <p:cNvSpPr>
              <a:spLocks noChangeAspect="1" noChangeShapeType="1"/>
            </p:cNvSpPr>
            <p:nvPr/>
          </p:nvSpPr>
          <p:spPr bwMode="auto">
            <a:xfrm flipV="1">
              <a:off x="3113" y="1760"/>
              <a:ext cx="119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71" name="Rectangle 61"/>
            <p:cNvSpPr>
              <a:spLocks noChangeAspect="1" noChangeArrowheads="1"/>
            </p:cNvSpPr>
            <p:nvPr/>
          </p:nvSpPr>
          <p:spPr bwMode="auto">
            <a:xfrm>
              <a:off x="2632" y="2645"/>
              <a:ext cx="291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272" name="Line 63"/>
            <p:cNvSpPr>
              <a:spLocks noChangeAspect="1" noChangeShapeType="1"/>
            </p:cNvSpPr>
            <p:nvPr/>
          </p:nvSpPr>
          <p:spPr bwMode="auto">
            <a:xfrm>
              <a:off x="2923" y="2695"/>
              <a:ext cx="1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73" name="Line 64"/>
            <p:cNvSpPr>
              <a:spLocks noChangeShapeType="1"/>
            </p:cNvSpPr>
            <p:nvPr/>
          </p:nvSpPr>
          <p:spPr bwMode="auto">
            <a:xfrm>
              <a:off x="3075" y="1954"/>
              <a:ext cx="0" cy="8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74" name="AutoShape 65"/>
            <p:cNvSpPr>
              <a:spLocks noChangeAspect="1" noChangeArrowheads="1"/>
            </p:cNvSpPr>
            <p:nvPr/>
          </p:nvSpPr>
          <p:spPr bwMode="auto">
            <a:xfrm rot="16200000" flipH="1">
              <a:off x="3839" y="2150"/>
              <a:ext cx="170" cy="14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275" name="Line 66"/>
            <p:cNvSpPr>
              <a:spLocks noChangeAspect="1" noChangeShapeType="1"/>
            </p:cNvSpPr>
            <p:nvPr/>
          </p:nvSpPr>
          <p:spPr bwMode="auto">
            <a:xfrm>
              <a:off x="3575" y="2064"/>
              <a:ext cx="5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76" name="Line 67"/>
            <p:cNvSpPr>
              <a:spLocks noChangeShapeType="1"/>
            </p:cNvSpPr>
            <p:nvPr/>
          </p:nvSpPr>
          <p:spPr bwMode="auto">
            <a:xfrm>
              <a:off x="3571" y="2915"/>
              <a:ext cx="5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77" name="Line 68"/>
            <p:cNvSpPr>
              <a:spLocks noChangeAspect="1" noChangeShapeType="1"/>
            </p:cNvSpPr>
            <p:nvPr/>
          </p:nvSpPr>
          <p:spPr bwMode="auto">
            <a:xfrm rot="5400000">
              <a:off x="3151" y="2490"/>
              <a:ext cx="8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78" name="Text Box 69"/>
            <p:cNvSpPr txBox="1">
              <a:spLocks noChangeAspect="1" noChangeArrowheads="1"/>
            </p:cNvSpPr>
            <p:nvPr/>
          </p:nvSpPr>
          <p:spPr bwMode="auto">
            <a:xfrm>
              <a:off x="3649" y="2132"/>
              <a:ext cx="15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宋体" panose="02010600030101010101" pitchFamily="2" charset="-122"/>
                </a:rPr>
                <a:t>∞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79" name="Line 70"/>
            <p:cNvSpPr>
              <a:spLocks noChangeAspect="1" noChangeShapeType="1"/>
            </p:cNvSpPr>
            <p:nvPr/>
          </p:nvSpPr>
          <p:spPr bwMode="auto">
            <a:xfrm>
              <a:off x="4082" y="2387"/>
              <a:ext cx="3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80" name="Line 71"/>
            <p:cNvSpPr>
              <a:spLocks noChangeAspect="1" noChangeShapeType="1"/>
            </p:cNvSpPr>
            <p:nvPr/>
          </p:nvSpPr>
          <p:spPr bwMode="auto">
            <a:xfrm>
              <a:off x="4083" y="2731"/>
              <a:ext cx="20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81" name="Line 72"/>
            <p:cNvSpPr>
              <a:spLocks noChangeAspect="1" noChangeShapeType="1"/>
            </p:cNvSpPr>
            <p:nvPr/>
          </p:nvSpPr>
          <p:spPr bwMode="auto">
            <a:xfrm>
              <a:off x="3356" y="2546"/>
              <a:ext cx="2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82" name="Text Box 73"/>
            <p:cNvSpPr txBox="1">
              <a:spLocks noChangeAspect="1" noChangeArrowheads="1"/>
            </p:cNvSpPr>
            <p:nvPr/>
          </p:nvSpPr>
          <p:spPr bwMode="auto">
            <a:xfrm>
              <a:off x="3923" y="2296"/>
              <a:ext cx="14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宋体" panose="02010600030101010101" pitchFamily="2" charset="-122"/>
                </a:rPr>
                <a:t>-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83" name="Text Box 74"/>
            <p:cNvSpPr txBox="1">
              <a:spLocks noChangeAspect="1" noChangeArrowheads="1"/>
            </p:cNvSpPr>
            <p:nvPr/>
          </p:nvSpPr>
          <p:spPr bwMode="auto">
            <a:xfrm>
              <a:off x="3940" y="2648"/>
              <a:ext cx="8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宋体" panose="02010600030101010101" pitchFamily="2" charset="-122"/>
                </a:rPr>
                <a:t>+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84" name="Text Box 75"/>
            <p:cNvSpPr txBox="1">
              <a:spLocks noChangeAspect="1" noChangeArrowheads="1"/>
            </p:cNvSpPr>
            <p:nvPr/>
          </p:nvSpPr>
          <p:spPr bwMode="auto">
            <a:xfrm>
              <a:off x="3615" y="2458"/>
              <a:ext cx="13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宋体" panose="02010600030101010101" pitchFamily="2" charset="-122"/>
                </a:rPr>
                <a:t>+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85" name="Text Box 76"/>
            <p:cNvSpPr txBox="1">
              <a:spLocks noChangeAspect="1" noChangeArrowheads="1"/>
            </p:cNvSpPr>
            <p:nvPr/>
          </p:nvSpPr>
          <p:spPr bwMode="auto">
            <a:xfrm>
              <a:off x="3616" y="2652"/>
              <a:ext cx="20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286" name="Line 77"/>
            <p:cNvSpPr>
              <a:spLocks noChangeAspect="1" noChangeShapeType="1"/>
            </p:cNvSpPr>
            <p:nvPr/>
          </p:nvSpPr>
          <p:spPr bwMode="auto">
            <a:xfrm rot="5400000">
              <a:off x="3657" y="2489"/>
              <a:ext cx="8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87" name="Rectangle 80"/>
            <p:cNvSpPr>
              <a:spLocks noChangeAspect="1" noChangeArrowheads="1"/>
            </p:cNvSpPr>
            <p:nvPr/>
          </p:nvSpPr>
          <p:spPr bwMode="auto">
            <a:xfrm rot="-5400000">
              <a:off x="2502" y="1958"/>
              <a:ext cx="252" cy="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288" name="Line 82"/>
            <p:cNvSpPr>
              <a:spLocks noChangeAspect="1" noChangeShapeType="1"/>
            </p:cNvSpPr>
            <p:nvPr/>
          </p:nvSpPr>
          <p:spPr bwMode="auto">
            <a:xfrm rot="-5400000">
              <a:off x="2563" y="1816"/>
              <a:ext cx="1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89" name="Line 83"/>
            <p:cNvSpPr>
              <a:spLocks noChangeAspect="1" noChangeShapeType="1"/>
            </p:cNvSpPr>
            <p:nvPr/>
          </p:nvSpPr>
          <p:spPr bwMode="auto">
            <a:xfrm flipH="1">
              <a:off x="2631" y="2546"/>
              <a:ext cx="7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90" name="Line 84"/>
            <p:cNvSpPr>
              <a:spLocks noChangeShapeType="1"/>
            </p:cNvSpPr>
            <p:nvPr/>
          </p:nvSpPr>
          <p:spPr bwMode="auto">
            <a:xfrm>
              <a:off x="2629" y="2133"/>
              <a:ext cx="0" cy="4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91" name="Rectangle 85"/>
            <p:cNvSpPr>
              <a:spLocks noChangeAspect="1" noChangeArrowheads="1"/>
            </p:cNvSpPr>
            <p:nvPr/>
          </p:nvSpPr>
          <p:spPr bwMode="auto">
            <a:xfrm>
              <a:off x="4427" y="2336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292" name="Line 86"/>
            <p:cNvSpPr>
              <a:spLocks noChangeAspect="1" noChangeShapeType="1"/>
            </p:cNvSpPr>
            <p:nvPr/>
          </p:nvSpPr>
          <p:spPr bwMode="auto">
            <a:xfrm>
              <a:off x="4679" y="2386"/>
              <a:ext cx="1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9293" name="Group 87"/>
            <p:cNvGrpSpPr>
              <a:grpSpLocks noChangeAspect="1"/>
            </p:cNvGrpSpPr>
            <p:nvPr/>
          </p:nvGrpSpPr>
          <p:grpSpPr bwMode="auto">
            <a:xfrm rot="-5400000">
              <a:off x="4033" y="2936"/>
              <a:ext cx="516" cy="99"/>
              <a:chOff x="2157" y="2328"/>
              <a:chExt cx="860" cy="164"/>
            </a:xfrm>
          </p:grpSpPr>
          <p:grpSp>
            <p:nvGrpSpPr>
              <p:cNvPr id="649294" name="Group 88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649295" name="Rectangl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9296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9297" name="Line 91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9298" name="Line 93"/>
            <p:cNvSpPr>
              <a:spLocks noChangeAspect="1" noChangeShapeType="1"/>
            </p:cNvSpPr>
            <p:nvPr/>
          </p:nvSpPr>
          <p:spPr bwMode="auto">
            <a:xfrm>
              <a:off x="4207" y="3238"/>
              <a:ext cx="17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9299" name="Group 95"/>
            <p:cNvGrpSpPr>
              <a:grpSpLocks noChangeAspect="1"/>
            </p:cNvGrpSpPr>
            <p:nvPr/>
          </p:nvGrpSpPr>
          <p:grpSpPr bwMode="auto">
            <a:xfrm rot="-5400000">
              <a:off x="1070" y="3083"/>
              <a:ext cx="516" cy="98"/>
              <a:chOff x="2157" y="2328"/>
              <a:chExt cx="860" cy="164"/>
            </a:xfrm>
          </p:grpSpPr>
          <p:grpSp>
            <p:nvGrpSpPr>
              <p:cNvPr id="649300" name="Group 96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649301" name="Rectangle 97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9302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9303" name="Line 99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9304" name="Group 100"/>
            <p:cNvGrpSpPr>
              <a:grpSpLocks noChangeAspect="1"/>
            </p:cNvGrpSpPr>
            <p:nvPr/>
          </p:nvGrpSpPr>
          <p:grpSpPr bwMode="auto">
            <a:xfrm>
              <a:off x="822" y="3346"/>
              <a:ext cx="516" cy="99"/>
              <a:chOff x="2157" y="2328"/>
              <a:chExt cx="860" cy="164"/>
            </a:xfrm>
          </p:grpSpPr>
          <p:grpSp>
            <p:nvGrpSpPr>
              <p:cNvPr id="649305" name="Group 101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649306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9307" name="Line 103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9308" name="Line 104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9309" name="Group 105"/>
            <p:cNvGrpSpPr>
              <a:grpSpLocks noChangeAspect="1"/>
            </p:cNvGrpSpPr>
            <p:nvPr/>
          </p:nvGrpSpPr>
          <p:grpSpPr bwMode="auto">
            <a:xfrm>
              <a:off x="1326" y="3346"/>
              <a:ext cx="384" cy="99"/>
              <a:chOff x="2160" y="2016"/>
              <a:chExt cx="640" cy="164"/>
            </a:xfrm>
          </p:grpSpPr>
          <p:sp>
            <p:nvSpPr>
              <p:cNvPr id="649310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380" y="2016"/>
                <a:ext cx="420" cy="1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9311" name="Line 107"/>
              <p:cNvSpPr>
                <a:spLocks noChangeAspect="1" noChangeShapeType="1"/>
              </p:cNvSpPr>
              <p:nvPr/>
            </p:nvSpPr>
            <p:spPr bwMode="auto">
              <a:xfrm>
                <a:off x="2160" y="2100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9312" name="Line 108"/>
            <p:cNvSpPr>
              <a:spLocks noChangeShapeType="1"/>
            </p:cNvSpPr>
            <p:nvPr/>
          </p:nvSpPr>
          <p:spPr bwMode="auto">
            <a:xfrm>
              <a:off x="1710" y="3397"/>
              <a:ext cx="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9313" name="Group 110"/>
            <p:cNvGrpSpPr>
              <a:grpSpLocks noChangeAspect="1"/>
            </p:cNvGrpSpPr>
            <p:nvPr/>
          </p:nvGrpSpPr>
          <p:grpSpPr bwMode="auto">
            <a:xfrm rot="-5400000">
              <a:off x="1845" y="3636"/>
              <a:ext cx="384" cy="98"/>
              <a:chOff x="2160" y="2016"/>
              <a:chExt cx="640" cy="164"/>
            </a:xfrm>
          </p:grpSpPr>
          <p:sp>
            <p:nvSpPr>
              <p:cNvPr id="649314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2380" y="2016"/>
                <a:ext cx="420" cy="1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9315" name="Line 112"/>
              <p:cNvSpPr>
                <a:spLocks noChangeAspect="1" noChangeShapeType="1"/>
              </p:cNvSpPr>
              <p:nvPr/>
            </p:nvSpPr>
            <p:spPr bwMode="auto">
              <a:xfrm>
                <a:off x="2160" y="2100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9316" name="Line 113"/>
            <p:cNvSpPr>
              <a:spLocks noChangeAspect="1" noChangeShapeType="1"/>
            </p:cNvSpPr>
            <p:nvPr/>
          </p:nvSpPr>
          <p:spPr bwMode="auto">
            <a:xfrm rot="-5400000">
              <a:off x="1972" y="3427"/>
              <a:ext cx="1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17" name="Line 114"/>
            <p:cNvSpPr>
              <a:spLocks noChangeAspect="1" noChangeShapeType="1"/>
            </p:cNvSpPr>
            <p:nvPr/>
          </p:nvSpPr>
          <p:spPr bwMode="auto">
            <a:xfrm>
              <a:off x="1840" y="3601"/>
              <a:ext cx="1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18" name="Line 115"/>
            <p:cNvSpPr>
              <a:spLocks noChangeAspect="1" noChangeShapeType="1"/>
            </p:cNvSpPr>
            <p:nvPr/>
          </p:nvSpPr>
          <p:spPr bwMode="auto">
            <a:xfrm rot="-5400000">
              <a:off x="1740" y="3499"/>
              <a:ext cx="2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19" name="Oval 116"/>
            <p:cNvSpPr>
              <a:spLocks noChangeArrowheads="1"/>
            </p:cNvSpPr>
            <p:nvPr/>
          </p:nvSpPr>
          <p:spPr bwMode="auto">
            <a:xfrm>
              <a:off x="2011" y="3318"/>
              <a:ext cx="54" cy="5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320" name="Oval 117"/>
            <p:cNvSpPr>
              <a:spLocks noChangeAspect="1" noChangeArrowheads="1"/>
            </p:cNvSpPr>
            <p:nvPr/>
          </p:nvSpPr>
          <p:spPr bwMode="auto">
            <a:xfrm>
              <a:off x="2011" y="3868"/>
              <a:ext cx="54" cy="5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321" name="Rectangle 118"/>
            <p:cNvSpPr>
              <a:spLocks noChangeAspect="1" noChangeArrowheads="1"/>
            </p:cNvSpPr>
            <p:nvPr/>
          </p:nvSpPr>
          <p:spPr bwMode="auto">
            <a:xfrm flipH="1">
              <a:off x="2891" y="3287"/>
              <a:ext cx="208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>
                  <a:latin typeface="宋体" panose="02010600030101010101" pitchFamily="2" charset="-122"/>
                </a:rPr>
                <a:t>°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322" name="Line 119"/>
            <p:cNvSpPr>
              <a:spLocks noChangeAspect="1" noChangeShapeType="1"/>
            </p:cNvSpPr>
            <p:nvPr/>
          </p:nvSpPr>
          <p:spPr bwMode="auto">
            <a:xfrm flipH="1">
              <a:off x="2947" y="3478"/>
              <a:ext cx="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23" name="Line 121"/>
            <p:cNvSpPr>
              <a:spLocks noChangeAspect="1" noChangeShapeType="1"/>
            </p:cNvSpPr>
            <p:nvPr/>
          </p:nvSpPr>
          <p:spPr bwMode="auto">
            <a:xfrm>
              <a:off x="2991" y="3676"/>
              <a:ext cx="17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24" name="Line 122"/>
            <p:cNvSpPr>
              <a:spLocks noChangeAspect="1" noChangeShapeType="1"/>
            </p:cNvSpPr>
            <p:nvPr/>
          </p:nvSpPr>
          <p:spPr bwMode="auto">
            <a:xfrm rot="5400000">
              <a:off x="3022" y="3622"/>
              <a:ext cx="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25" name="Line 123"/>
            <p:cNvSpPr>
              <a:spLocks noChangeShapeType="1"/>
            </p:cNvSpPr>
            <p:nvPr/>
          </p:nvSpPr>
          <p:spPr bwMode="auto">
            <a:xfrm>
              <a:off x="3228" y="1756"/>
              <a:ext cx="10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26" name="Line 124"/>
            <p:cNvSpPr>
              <a:spLocks noChangeShapeType="1"/>
            </p:cNvSpPr>
            <p:nvPr/>
          </p:nvSpPr>
          <p:spPr bwMode="auto">
            <a:xfrm>
              <a:off x="4238" y="1751"/>
              <a:ext cx="0" cy="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27" name="Line 125"/>
            <p:cNvSpPr>
              <a:spLocks noChangeAspect="1" noChangeShapeType="1"/>
            </p:cNvSpPr>
            <p:nvPr/>
          </p:nvSpPr>
          <p:spPr bwMode="auto">
            <a:xfrm>
              <a:off x="2460" y="2699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28" name="Oval 126"/>
            <p:cNvSpPr>
              <a:spLocks noChangeAspect="1" noChangeArrowheads="1"/>
            </p:cNvSpPr>
            <p:nvPr/>
          </p:nvSpPr>
          <p:spPr bwMode="auto">
            <a:xfrm>
              <a:off x="2437" y="3278"/>
              <a:ext cx="54" cy="5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329" name="Rectangle 127"/>
            <p:cNvSpPr>
              <a:spLocks noChangeAspect="1" noChangeArrowheads="1"/>
            </p:cNvSpPr>
            <p:nvPr/>
          </p:nvSpPr>
          <p:spPr bwMode="auto">
            <a:xfrm>
              <a:off x="3019" y="1558"/>
              <a:ext cx="338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49330" name="Line 128"/>
            <p:cNvSpPr>
              <a:spLocks noChangeAspect="1" noChangeShapeType="1"/>
            </p:cNvSpPr>
            <p:nvPr/>
          </p:nvSpPr>
          <p:spPr bwMode="auto">
            <a:xfrm>
              <a:off x="4411" y="2506"/>
              <a:ext cx="2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31" name="Rectangle 131"/>
            <p:cNvSpPr>
              <a:spLocks noChangeAspect="1" noChangeArrowheads="1"/>
            </p:cNvSpPr>
            <p:nvPr/>
          </p:nvSpPr>
          <p:spPr bwMode="auto">
            <a:xfrm rot="-5400000">
              <a:off x="2950" y="2922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49332" name="Line 132"/>
            <p:cNvSpPr>
              <a:spLocks noChangeShapeType="1"/>
            </p:cNvSpPr>
            <p:nvPr/>
          </p:nvSpPr>
          <p:spPr bwMode="auto">
            <a:xfrm rot="-5400000">
              <a:off x="2986" y="3186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9333" name="Group 135"/>
            <p:cNvGrpSpPr>
              <a:grpSpLocks noChangeAspect="1"/>
            </p:cNvGrpSpPr>
            <p:nvPr/>
          </p:nvGrpSpPr>
          <p:grpSpPr bwMode="auto">
            <a:xfrm rot="-5400000">
              <a:off x="2884" y="3411"/>
              <a:ext cx="384" cy="98"/>
              <a:chOff x="2160" y="2016"/>
              <a:chExt cx="640" cy="164"/>
            </a:xfrm>
          </p:grpSpPr>
          <p:sp>
            <p:nvSpPr>
              <p:cNvPr id="649334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380" y="2016"/>
                <a:ext cx="420" cy="1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9335" name="Line 137"/>
              <p:cNvSpPr>
                <a:spLocks noChangeAspect="1" noChangeShapeType="1"/>
              </p:cNvSpPr>
              <p:nvPr/>
            </p:nvSpPr>
            <p:spPr bwMode="auto">
              <a:xfrm>
                <a:off x="2160" y="2100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9336" name="Line 139"/>
            <p:cNvSpPr>
              <a:spLocks noChangeAspect="1" noChangeShapeType="1"/>
            </p:cNvSpPr>
            <p:nvPr/>
          </p:nvSpPr>
          <p:spPr bwMode="auto">
            <a:xfrm flipH="1">
              <a:off x="2992" y="3314"/>
              <a:ext cx="165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9337" name="Group 141"/>
            <p:cNvGrpSpPr>
              <a:grpSpLocks noChangeAspect="1"/>
            </p:cNvGrpSpPr>
            <p:nvPr/>
          </p:nvGrpSpPr>
          <p:grpSpPr bwMode="auto">
            <a:xfrm>
              <a:off x="1022" y="2483"/>
              <a:ext cx="443" cy="98"/>
              <a:chOff x="2160" y="2016"/>
              <a:chExt cx="640" cy="164"/>
            </a:xfrm>
          </p:grpSpPr>
          <p:sp>
            <p:nvSpPr>
              <p:cNvPr id="649338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2380" y="2016"/>
                <a:ext cx="420" cy="1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9339" name="Line 143"/>
              <p:cNvSpPr>
                <a:spLocks noChangeAspect="1" noChangeShapeType="1"/>
              </p:cNvSpPr>
              <p:nvPr/>
            </p:nvSpPr>
            <p:spPr bwMode="auto">
              <a:xfrm>
                <a:off x="2160" y="2100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9340" name="Line 144"/>
            <p:cNvSpPr>
              <a:spLocks noChangeShapeType="1"/>
            </p:cNvSpPr>
            <p:nvPr/>
          </p:nvSpPr>
          <p:spPr bwMode="auto">
            <a:xfrm>
              <a:off x="1465" y="2533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341" name="Text Box 145"/>
            <p:cNvSpPr txBox="1">
              <a:spLocks noChangeAspect="1" noChangeArrowheads="1"/>
            </p:cNvSpPr>
            <p:nvPr/>
          </p:nvSpPr>
          <p:spPr bwMode="auto">
            <a:xfrm>
              <a:off x="3100" y="3272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T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27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对数运算电路</a:t>
            </a:r>
          </a:p>
        </p:txBody>
      </p:sp>
    </p:spTree>
    <p:extLst>
      <p:ext uri="{BB962C8B-B14F-4D97-AF65-F5344CB8AC3E}">
        <p14:creationId xmlns:p14="http://schemas.microsoft.com/office/powerpoint/2010/main" val="25724086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6" name="标题 1"/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指数运算电路</a:t>
            </a:r>
          </a:p>
        </p:txBody>
      </p:sp>
      <p:sp>
        <p:nvSpPr>
          <p:cNvPr id="20537" name="内容占位符 2"/>
          <p:cNvSpPr>
            <a:spLocks noGrp="1"/>
          </p:cNvSpPr>
          <p:nvPr>
            <p:ph idx="4294967295"/>
          </p:nvPr>
        </p:nvSpPr>
        <p:spPr>
          <a:xfrm>
            <a:off x="838200" y="1290638"/>
            <a:ext cx="10515600" cy="4886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指数与对数互为逆运算，在电路结构上也存在对偶性。将反馈回路的非线性器件移到输入端，而反馈环节采用电阻，则可实现指数运算</a:t>
            </a:r>
          </a:p>
          <a:p>
            <a:pPr>
              <a:spcBef>
                <a:spcPct val="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38" name="Group 52"/>
          <p:cNvGrpSpPr>
            <a:grpSpLocks/>
          </p:cNvGrpSpPr>
          <p:nvPr/>
        </p:nvGrpSpPr>
        <p:grpSpPr bwMode="auto">
          <a:xfrm>
            <a:off x="7426325" y="3237185"/>
            <a:ext cx="3927475" cy="2641600"/>
            <a:chOff x="389" y="1400"/>
            <a:chExt cx="2474" cy="1664"/>
          </a:xfrm>
        </p:grpSpPr>
        <p:sp>
          <p:nvSpPr>
            <p:cNvPr id="20539" name="Rectangle 7"/>
            <p:cNvSpPr>
              <a:spLocks noChangeAspect="1" noChangeArrowheads="1"/>
            </p:cNvSpPr>
            <p:nvPr/>
          </p:nvSpPr>
          <p:spPr bwMode="auto">
            <a:xfrm>
              <a:off x="1976" y="1400"/>
              <a:ext cx="302" cy="2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i="1">
                  <a:latin typeface="Times New Roman" pitchFamily="18" charset="0"/>
                </a:rPr>
                <a:t>R</a:t>
              </a:r>
              <a:r>
                <a:rPr lang="en-US" altLang="zh-CN" baseline="-25000">
                  <a:latin typeface="Times New Roman" pitchFamily="18" charset="0"/>
                </a:rPr>
                <a:t>f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40" name="Rectangle 8"/>
            <p:cNvSpPr>
              <a:spLocks noChangeAspect="1" noChangeArrowheads="1"/>
            </p:cNvSpPr>
            <p:nvPr/>
          </p:nvSpPr>
          <p:spPr bwMode="auto">
            <a:xfrm>
              <a:off x="1774" y="1669"/>
              <a:ext cx="159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f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41" name="Rectangle 9"/>
            <p:cNvSpPr>
              <a:spLocks noChangeAspect="1" noChangeArrowheads="1"/>
            </p:cNvSpPr>
            <p:nvPr/>
          </p:nvSpPr>
          <p:spPr bwMode="auto">
            <a:xfrm>
              <a:off x="1227" y="1438"/>
              <a:ext cx="187" cy="2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i="1">
                  <a:latin typeface="Times New Roman" pitchFamily="18" charset="0"/>
                </a:rPr>
                <a:t>i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42" name="Rectangle 10"/>
            <p:cNvSpPr>
              <a:spLocks noChangeAspect="1" noChangeArrowheads="1"/>
            </p:cNvSpPr>
            <p:nvPr/>
          </p:nvSpPr>
          <p:spPr bwMode="auto">
            <a:xfrm>
              <a:off x="1084" y="1982"/>
              <a:ext cx="182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0543" name="Oval 11"/>
            <p:cNvSpPr>
              <a:spLocks noChangeArrowheads="1"/>
            </p:cNvSpPr>
            <p:nvPr/>
          </p:nvSpPr>
          <p:spPr bwMode="auto">
            <a:xfrm>
              <a:off x="2684" y="256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0544" name="Rectangle 12"/>
            <p:cNvSpPr>
              <a:spLocks noChangeAspect="1" noChangeArrowheads="1"/>
            </p:cNvSpPr>
            <p:nvPr/>
          </p:nvSpPr>
          <p:spPr bwMode="auto">
            <a:xfrm>
              <a:off x="389" y="1707"/>
              <a:ext cx="182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i="1">
                  <a:latin typeface="Times New Roman" pitchFamily="18" charset="0"/>
                </a:rPr>
                <a:t>u</a:t>
              </a:r>
              <a:r>
                <a:rPr lang="en-US" altLang="zh-CN" baseline="-25000">
                  <a:latin typeface="Times New Roman" pitchFamily="18" charset="0"/>
                </a:rPr>
                <a:t>i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45" name="Rectangle 13"/>
            <p:cNvSpPr>
              <a:spLocks noChangeAspect="1" noChangeArrowheads="1"/>
            </p:cNvSpPr>
            <p:nvPr/>
          </p:nvSpPr>
          <p:spPr bwMode="auto">
            <a:xfrm>
              <a:off x="2681" y="2604"/>
              <a:ext cx="18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i="1">
                  <a:latin typeface="Times New Roman" pitchFamily="18" charset="0"/>
                </a:rPr>
                <a:t>u</a:t>
              </a:r>
              <a:r>
                <a:rPr lang="en-US" altLang="zh-CN" baseline="-25000">
                  <a:latin typeface="Times New Roman" pitchFamily="18" charset="0"/>
                </a:rPr>
                <a:t>o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46" name="AutoShape 14"/>
            <p:cNvSpPr>
              <a:spLocks noChangeAspect="1" noChangeArrowheads="1"/>
            </p:cNvSpPr>
            <p:nvPr/>
          </p:nvSpPr>
          <p:spPr bwMode="auto">
            <a:xfrm rot="5400000">
              <a:off x="1923" y="2041"/>
              <a:ext cx="228" cy="18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0547" name="Line 15"/>
            <p:cNvSpPr>
              <a:spLocks noChangeShapeType="1"/>
            </p:cNvSpPr>
            <p:nvPr/>
          </p:nvSpPr>
          <p:spPr bwMode="auto">
            <a:xfrm>
              <a:off x="1713" y="1931"/>
              <a:ext cx="6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Line 16"/>
            <p:cNvSpPr>
              <a:spLocks noChangeShapeType="1"/>
            </p:cNvSpPr>
            <p:nvPr/>
          </p:nvSpPr>
          <p:spPr bwMode="auto">
            <a:xfrm>
              <a:off x="1713" y="3064"/>
              <a:ext cx="6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Line 17"/>
            <p:cNvSpPr>
              <a:spLocks noChangeAspect="1" noChangeShapeType="1"/>
            </p:cNvSpPr>
            <p:nvPr/>
          </p:nvSpPr>
          <p:spPr bwMode="auto">
            <a:xfrm rot="5400000">
              <a:off x="1152" y="2499"/>
              <a:ext cx="11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Text Box 18"/>
            <p:cNvSpPr txBox="1">
              <a:spLocks noChangeAspect="1" noChangeArrowheads="1"/>
            </p:cNvSpPr>
            <p:nvPr/>
          </p:nvSpPr>
          <p:spPr bwMode="auto">
            <a:xfrm>
              <a:off x="2165" y="2032"/>
              <a:ext cx="20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宋体" charset="-122"/>
                </a:rPr>
                <a:t>∞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51" name="Line 19"/>
            <p:cNvSpPr>
              <a:spLocks noChangeAspect="1" noChangeShapeType="1"/>
            </p:cNvSpPr>
            <p:nvPr/>
          </p:nvSpPr>
          <p:spPr bwMode="auto">
            <a:xfrm>
              <a:off x="1427" y="2370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Line 21"/>
            <p:cNvSpPr>
              <a:spLocks noChangeAspect="1" noChangeShapeType="1"/>
            </p:cNvSpPr>
            <p:nvPr/>
          </p:nvSpPr>
          <p:spPr bwMode="auto">
            <a:xfrm>
              <a:off x="2393" y="2586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Text Box 22"/>
            <p:cNvSpPr txBox="1">
              <a:spLocks noChangeAspect="1" noChangeArrowheads="1"/>
            </p:cNvSpPr>
            <p:nvPr/>
          </p:nvSpPr>
          <p:spPr bwMode="auto">
            <a:xfrm>
              <a:off x="1787" y="2278"/>
              <a:ext cx="19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宋体" charset="-12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54" name="Text Box 23"/>
            <p:cNvSpPr txBox="1">
              <a:spLocks noChangeAspect="1" noChangeArrowheads="1"/>
            </p:cNvSpPr>
            <p:nvPr/>
          </p:nvSpPr>
          <p:spPr bwMode="auto">
            <a:xfrm>
              <a:off x="1790" y="2734"/>
              <a:ext cx="1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宋体" charset="-122"/>
                </a:rPr>
                <a:t>+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55" name="Text Box 24"/>
            <p:cNvSpPr txBox="1">
              <a:spLocks noChangeAspect="1" noChangeArrowheads="1"/>
            </p:cNvSpPr>
            <p:nvPr/>
          </p:nvSpPr>
          <p:spPr bwMode="auto">
            <a:xfrm>
              <a:off x="2278" y="2494"/>
              <a:ext cx="173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宋体" charset="-122"/>
                </a:rPr>
                <a:t>+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0556" name="Text Box 25"/>
            <p:cNvSpPr txBox="1">
              <a:spLocks noChangeAspect="1" noChangeArrowheads="1"/>
            </p:cNvSpPr>
            <p:nvPr/>
          </p:nvSpPr>
          <p:spPr bwMode="auto">
            <a:xfrm>
              <a:off x="2040" y="2712"/>
              <a:ext cx="1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0557" name="Line 26"/>
            <p:cNvSpPr>
              <a:spLocks noChangeAspect="1" noChangeShapeType="1"/>
            </p:cNvSpPr>
            <p:nvPr/>
          </p:nvSpPr>
          <p:spPr bwMode="auto">
            <a:xfrm rot="5400000">
              <a:off x="1830" y="2496"/>
              <a:ext cx="11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Rectangle 27"/>
            <p:cNvSpPr>
              <a:spLocks noChangeAspect="1" noChangeArrowheads="1"/>
            </p:cNvSpPr>
            <p:nvPr/>
          </p:nvSpPr>
          <p:spPr bwMode="auto">
            <a:xfrm>
              <a:off x="1868" y="1599"/>
              <a:ext cx="417" cy="13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0559" name="Line 28"/>
            <p:cNvSpPr>
              <a:spLocks noChangeShapeType="1"/>
            </p:cNvSpPr>
            <p:nvPr/>
          </p:nvSpPr>
          <p:spPr bwMode="auto">
            <a:xfrm>
              <a:off x="2288" y="1666"/>
              <a:ext cx="3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Line 30"/>
            <p:cNvSpPr>
              <a:spLocks noChangeAspect="1" noChangeShapeType="1"/>
            </p:cNvSpPr>
            <p:nvPr/>
          </p:nvSpPr>
          <p:spPr bwMode="auto">
            <a:xfrm>
              <a:off x="1017" y="2967"/>
              <a:ext cx="22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Line 31"/>
            <p:cNvSpPr>
              <a:spLocks noChangeAspect="1" noChangeShapeType="1"/>
            </p:cNvSpPr>
            <p:nvPr/>
          </p:nvSpPr>
          <p:spPr bwMode="auto">
            <a:xfrm rot="5400000">
              <a:off x="1064" y="2894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Oval 32"/>
            <p:cNvSpPr>
              <a:spLocks noChangeArrowheads="1"/>
            </p:cNvSpPr>
            <p:nvPr/>
          </p:nvSpPr>
          <p:spPr bwMode="auto">
            <a:xfrm>
              <a:off x="407" y="1645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0563" name="Line 33"/>
            <p:cNvSpPr>
              <a:spLocks noChangeAspect="1" noChangeShapeType="1"/>
            </p:cNvSpPr>
            <p:nvPr/>
          </p:nvSpPr>
          <p:spPr bwMode="auto">
            <a:xfrm flipV="1">
              <a:off x="1434" y="1670"/>
              <a:ext cx="0" cy="6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4" name="Line 34"/>
            <p:cNvSpPr>
              <a:spLocks noChangeShapeType="1"/>
            </p:cNvSpPr>
            <p:nvPr/>
          </p:nvSpPr>
          <p:spPr bwMode="auto">
            <a:xfrm flipH="1" flipV="1">
              <a:off x="2586" y="1662"/>
              <a:ext cx="0" cy="9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Line 35"/>
            <p:cNvSpPr>
              <a:spLocks noChangeAspect="1" noChangeShapeType="1"/>
            </p:cNvSpPr>
            <p:nvPr/>
          </p:nvSpPr>
          <p:spPr bwMode="auto">
            <a:xfrm>
              <a:off x="1150" y="1606"/>
              <a:ext cx="2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Line 36"/>
            <p:cNvSpPr>
              <a:spLocks noChangeShapeType="1"/>
            </p:cNvSpPr>
            <p:nvPr/>
          </p:nvSpPr>
          <p:spPr bwMode="auto">
            <a:xfrm flipH="1">
              <a:off x="1131" y="2826"/>
              <a:ext cx="5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Line 37"/>
            <p:cNvSpPr>
              <a:spLocks noChangeAspect="1" noChangeShapeType="1"/>
            </p:cNvSpPr>
            <p:nvPr/>
          </p:nvSpPr>
          <p:spPr bwMode="auto">
            <a:xfrm flipH="1">
              <a:off x="945" y="1949"/>
              <a:ext cx="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Line 38"/>
            <p:cNvSpPr>
              <a:spLocks noChangeAspect="1" noChangeShapeType="1"/>
            </p:cNvSpPr>
            <p:nvPr/>
          </p:nvSpPr>
          <p:spPr bwMode="auto">
            <a:xfrm rot="16200000" flipH="1">
              <a:off x="982" y="2020"/>
              <a:ext cx="1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Line 39"/>
            <p:cNvSpPr>
              <a:spLocks noChangeAspect="1" noChangeShapeType="1"/>
            </p:cNvSpPr>
            <p:nvPr/>
          </p:nvSpPr>
          <p:spPr bwMode="auto">
            <a:xfrm flipV="1">
              <a:off x="1090" y="1655"/>
              <a:ext cx="172" cy="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Line 40"/>
            <p:cNvSpPr>
              <a:spLocks noChangeAspect="1" noChangeShapeType="1"/>
            </p:cNvSpPr>
            <p:nvPr/>
          </p:nvSpPr>
          <p:spPr bwMode="auto">
            <a:xfrm flipH="1" flipV="1">
              <a:off x="836" y="1671"/>
              <a:ext cx="165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Line 41"/>
            <p:cNvSpPr>
              <a:spLocks noChangeAspect="1" noChangeShapeType="1"/>
            </p:cNvSpPr>
            <p:nvPr/>
          </p:nvSpPr>
          <p:spPr bwMode="auto">
            <a:xfrm flipH="1">
              <a:off x="1257" y="1666"/>
              <a:ext cx="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Line 42"/>
            <p:cNvSpPr>
              <a:spLocks noChangeAspect="1" noChangeShapeType="1"/>
            </p:cNvSpPr>
            <p:nvPr/>
          </p:nvSpPr>
          <p:spPr bwMode="auto">
            <a:xfrm>
              <a:off x="469" y="1674"/>
              <a:ext cx="3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Line 43"/>
            <p:cNvSpPr>
              <a:spLocks noChangeAspect="1" noChangeShapeType="1"/>
            </p:cNvSpPr>
            <p:nvPr/>
          </p:nvSpPr>
          <p:spPr bwMode="auto">
            <a:xfrm flipH="1">
              <a:off x="761" y="2091"/>
              <a:ext cx="2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Line 44"/>
            <p:cNvSpPr>
              <a:spLocks noChangeAspect="1" noChangeShapeType="1"/>
            </p:cNvSpPr>
            <p:nvPr/>
          </p:nvSpPr>
          <p:spPr bwMode="auto">
            <a:xfrm flipV="1">
              <a:off x="765" y="1681"/>
              <a:ext cx="0" cy="4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Line 45"/>
            <p:cNvSpPr>
              <a:spLocks noChangeAspect="1" noChangeShapeType="1"/>
            </p:cNvSpPr>
            <p:nvPr/>
          </p:nvSpPr>
          <p:spPr bwMode="auto">
            <a:xfrm>
              <a:off x="1922" y="1810"/>
              <a:ext cx="2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53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487215"/>
              </p:ext>
            </p:extLst>
          </p:nvPr>
        </p:nvGraphicFramePr>
        <p:xfrm>
          <a:off x="3192630" y="2789510"/>
          <a:ext cx="17319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3" imgW="761760" imgH="444240" progId="Equation.DSMT4">
                  <p:embed/>
                </p:oleObj>
              </mc:Choice>
              <mc:Fallback>
                <p:oleObj name="Equation" r:id="rId3" imgW="761760" imgH="444240" progId="Equation.DSMT4">
                  <p:embed/>
                  <p:pic>
                    <p:nvPicPr>
                      <p:cNvPr id="2053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630" y="2789510"/>
                        <a:ext cx="1731962" cy="101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5" name="Object 55"/>
          <p:cNvGraphicFramePr>
            <a:graphicFrameLocks noChangeAspect="1"/>
          </p:cNvGraphicFramePr>
          <p:nvPr/>
        </p:nvGraphicFramePr>
        <p:xfrm>
          <a:off x="3168101" y="5296906"/>
          <a:ext cx="20256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5" imgW="1028254" imgH="482391" progId="Equation.DSMT4">
                  <p:embed/>
                </p:oleObj>
              </mc:Choice>
              <mc:Fallback>
                <p:oleObj name="Equation" r:id="rId5" imgW="1028254" imgH="482391" progId="Equation.DSMT4">
                  <p:embed/>
                  <p:pic>
                    <p:nvPicPr>
                      <p:cNvPr id="2053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101" y="5296906"/>
                        <a:ext cx="20256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4">
            <a:extLst>
              <a:ext uri="{FF2B5EF4-FFF2-40B4-BE49-F238E27FC236}">
                <a16:creationId xmlns:a16="http://schemas.microsoft.com/office/drawing/2014/main" id="{0B90BE3F-F619-42A3-B39B-25CC7E8D80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60485"/>
              </p:ext>
            </p:extLst>
          </p:nvPr>
        </p:nvGraphicFramePr>
        <p:xfrm>
          <a:off x="3770797" y="4062685"/>
          <a:ext cx="20034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7" imgW="1015920" imgH="431640" progId="Equation.DSMT4">
                  <p:embed/>
                </p:oleObj>
              </mc:Choice>
              <mc:Fallback>
                <p:oleObj name="Equation" r:id="rId7" imgW="1015920" imgH="431640" progId="Equation.DSMT4">
                  <p:embed/>
                  <p:pic>
                    <p:nvPicPr>
                      <p:cNvPr id="2" name="Object 54">
                        <a:extLst>
                          <a:ext uri="{FF2B5EF4-FFF2-40B4-BE49-F238E27FC236}">
                            <a16:creationId xmlns:a16="http://schemas.microsoft.com/office/drawing/2014/main" id="{0B90BE3F-F619-42A3-B39B-25CC7E8D8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797" y="4062685"/>
                        <a:ext cx="200342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7A4DC84-1158-454A-8AF2-9D5C0C159971}"/>
              </a:ext>
            </a:extLst>
          </p:cNvPr>
          <p:cNvSpPr txBox="1"/>
          <p:nvPr/>
        </p:nvSpPr>
        <p:spPr>
          <a:xfrm>
            <a:off x="1266648" y="3001193"/>
            <a:ext cx="2063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虚断、虚断：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FF5C72-306E-4D17-B53F-D7B65AF25D76}"/>
              </a:ext>
            </a:extLst>
          </p:cNvPr>
          <p:cNvSpPr txBox="1"/>
          <p:nvPr/>
        </p:nvSpPr>
        <p:spPr>
          <a:xfrm>
            <a:off x="1090754" y="4222415"/>
            <a:ext cx="35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三极管输入特性：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073BF-EF71-4996-BB92-C52F6B8E8E91}"/>
              </a:ext>
            </a:extLst>
          </p:cNvPr>
          <p:cNvSpPr txBox="1"/>
          <p:nvPr/>
        </p:nvSpPr>
        <p:spPr>
          <a:xfrm>
            <a:off x="1168473" y="5290120"/>
            <a:ext cx="35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运放输出电压：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4E0E-89DE-452E-81AA-C3A08940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446" y="1181305"/>
            <a:ext cx="7417778" cy="89939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信号放大电路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C25A9-804D-4A28-A6A1-A9760ED62E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93446" y="2203159"/>
            <a:ext cx="7417778" cy="3686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比例运算放大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减法运算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对数、指数和乘、除运算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常用特征值运算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函数型运算电路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微分积分运算电路 </a:t>
            </a:r>
          </a:p>
        </p:txBody>
      </p:sp>
    </p:spTree>
    <p:extLst>
      <p:ext uri="{BB962C8B-B14F-4D97-AF65-F5344CB8AC3E}">
        <p14:creationId xmlns:p14="http://schemas.microsoft.com/office/powerpoint/2010/main" val="71031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具有温度补偿的指数运算电路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2292" name="Text Box 7"/>
          <p:cNvSpPr txBox="1">
            <a:spLocks noChangeArrowheads="1"/>
          </p:cNvSpPr>
          <p:nvPr/>
        </p:nvSpPr>
        <p:spPr bwMode="auto">
          <a:xfrm>
            <a:off x="2376489" y="1098550"/>
            <a:ext cx="6270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24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2293" name="Group 113"/>
          <p:cNvGrpSpPr>
            <a:grpSpLocks/>
          </p:cNvGrpSpPr>
          <p:nvPr/>
        </p:nvGrpSpPr>
        <p:grpSpPr bwMode="auto">
          <a:xfrm>
            <a:off x="2063750" y="1665288"/>
            <a:ext cx="7918450" cy="4076700"/>
            <a:chOff x="308" y="1184"/>
            <a:chExt cx="4988" cy="2568"/>
          </a:xfrm>
        </p:grpSpPr>
        <p:sp>
          <p:nvSpPr>
            <p:cNvPr id="652294" name="Rectangle 9"/>
            <p:cNvSpPr>
              <a:spLocks noChangeAspect="1" noChangeArrowheads="1"/>
            </p:cNvSpPr>
            <p:nvPr/>
          </p:nvSpPr>
          <p:spPr bwMode="auto">
            <a:xfrm>
              <a:off x="700" y="2261"/>
              <a:ext cx="182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295" name="Oval 10"/>
            <p:cNvSpPr>
              <a:spLocks noChangeArrowheads="1"/>
            </p:cNvSpPr>
            <p:nvPr/>
          </p:nvSpPr>
          <p:spPr bwMode="auto">
            <a:xfrm>
              <a:off x="5110" y="2686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2296" name="Rectangle 11"/>
            <p:cNvSpPr>
              <a:spLocks noChangeAspect="1" noChangeArrowheads="1"/>
            </p:cNvSpPr>
            <p:nvPr/>
          </p:nvSpPr>
          <p:spPr bwMode="auto">
            <a:xfrm>
              <a:off x="320" y="3491"/>
              <a:ext cx="182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297" name="Line 12"/>
            <p:cNvSpPr>
              <a:spLocks noChangeAspect="1" noChangeShapeType="1"/>
            </p:cNvSpPr>
            <p:nvPr/>
          </p:nvSpPr>
          <p:spPr bwMode="auto">
            <a:xfrm>
              <a:off x="1095" y="2523"/>
              <a:ext cx="2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298" name="AutoShape 16"/>
            <p:cNvSpPr>
              <a:spLocks noChangeAspect="1" noChangeArrowheads="1"/>
            </p:cNvSpPr>
            <p:nvPr/>
          </p:nvSpPr>
          <p:spPr bwMode="auto">
            <a:xfrm rot="5400000">
              <a:off x="1591" y="2195"/>
              <a:ext cx="227" cy="18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2299" name="Line 17"/>
            <p:cNvSpPr>
              <a:spLocks noChangeAspect="1" noChangeShapeType="1"/>
            </p:cNvSpPr>
            <p:nvPr/>
          </p:nvSpPr>
          <p:spPr bwMode="auto">
            <a:xfrm>
              <a:off x="1384" y="2085"/>
              <a:ext cx="6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00" name="Line 18"/>
            <p:cNvSpPr>
              <a:spLocks noChangeShapeType="1"/>
            </p:cNvSpPr>
            <p:nvPr/>
          </p:nvSpPr>
          <p:spPr bwMode="auto">
            <a:xfrm>
              <a:off x="1380" y="3218"/>
              <a:ext cx="6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01" name="Line 19"/>
            <p:cNvSpPr>
              <a:spLocks noChangeShapeType="1"/>
            </p:cNvSpPr>
            <p:nvPr/>
          </p:nvSpPr>
          <p:spPr bwMode="auto">
            <a:xfrm rot="5400000">
              <a:off x="817" y="2651"/>
              <a:ext cx="1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02" name="Text Box 20"/>
            <p:cNvSpPr txBox="1">
              <a:spLocks noChangeAspect="1" noChangeArrowheads="1"/>
            </p:cNvSpPr>
            <p:nvPr/>
          </p:nvSpPr>
          <p:spPr bwMode="auto">
            <a:xfrm>
              <a:off x="1832" y="2186"/>
              <a:ext cx="20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∞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03" name="Text Box 21"/>
            <p:cNvSpPr txBox="1">
              <a:spLocks noChangeAspect="1" noChangeArrowheads="1"/>
            </p:cNvSpPr>
            <p:nvPr/>
          </p:nvSpPr>
          <p:spPr bwMode="auto">
            <a:xfrm>
              <a:off x="1438" y="2424"/>
              <a:ext cx="19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-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04" name="Text Box 22"/>
            <p:cNvSpPr txBox="1">
              <a:spLocks noChangeAspect="1" noChangeArrowheads="1"/>
            </p:cNvSpPr>
            <p:nvPr/>
          </p:nvSpPr>
          <p:spPr bwMode="auto">
            <a:xfrm>
              <a:off x="1434" y="2880"/>
              <a:ext cx="1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+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05" name="Text Box 23"/>
            <p:cNvSpPr txBox="1">
              <a:spLocks noChangeAspect="1" noChangeArrowheads="1"/>
            </p:cNvSpPr>
            <p:nvPr/>
          </p:nvSpPr>
          <p:spPr bwMode="auto">
            <a:xfrm>
              <a:off x="1922" y="2640"/>
              <a:ext cx="17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+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06" name="Text Box 24"/>
            <p:cNvSpPr txBox="1">
              <a:spLocks noChangeAspect="1" noChangeArrowheads="1"/>
            </p:cNvSpPr>
            <p:nvPr/>
          </p:nvSpPr>
          <p:spPr bwMode="auto">
            <a:xfrm>
              <a:off x="1692" y="3003"/>
              <a:ext cx="25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N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07" name="Line 25"/>
            <p:cNvSpPr>
              <a:spLocks noChangeAspect="1" noChangeShapeType="1"/>
            </p:cNvSpPr>
            <p:nvPr/>
          </p:nvSpPr>
          <p:spPr bwMode="auto">
            <a:xfrm rot="5400000">
              <a:off x="1492" y="2653"/>
              <a:ext cx="11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2308" name="Group 26"/>
            <p:cNvGrpSpPr>
              <a:grpSpLocks noChangeAspect="1"/>
            </p:cNvGrpSpPr>
            <p:nvPr/>
          </p:nvGrpSpPr>
          <p:grpSpPr bwMode="auto">
            <a:xfrm>
              <a:off x="414" y="2456"/>
              <a:ext cx="688" cy="131"/>
              <a:chOff x="2157" y="2328"/>
              <a:chExt cx="860" cy="164"/>
            </a:xfrm>
          </p:grpSpPr>
          <p:grpSp>
            <p:nvGrpSpPr>
              <p:cNvPr id="652309" name="Group 27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652310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231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2312" name="Line 30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2313" name="Oval 34"/>
            <p:cNvSpPr>
              <a:spLocks noChangeAspect="1" noChangeArrowheads="1"/>
            </p:cNvSpPr>
            <p:nvPr/>
          </p:nvSpPr>
          <p:spPr bwMode="auto">
            <a:xfrm>
              <a:off x="343" y="2490"/>
              <a:ext cx="72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2314" name="Line 35"/>
            <p:cNvSpPr>
              <a:spLocks noChangeAspect="1" noChangeShapeType="1"/>
            </p:cNvSpPr>
            <p:nvPr/>
          </p:nvSpPr>
          <p:spPr bwMode="auto">
            <a:xfrm flipV="1">
              <a:off x="1165" y="1477"/>
              <a:ext cx="0" cy="10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15" name="Line 32"/>
            <p:cNvSpPr>
              <a:spLocks noChangeAspect="1" noChangeShapeType="1"/>
            </p:cNvSpPr>
            <p:nvPr/>
          </p:nvSpPr>
          <p:spPr bwMode="auto">
            <a:xfrm>
              <a:off x="725" y="3126"/>
              <a:ext cx="22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16" name="Line 33"/>
            <p:cNvSpPr>
              <a:spLocks noChangeAspect="1" noChangeShapeType="1"/>
            </p:cNvSpPr>
            <p:nvPr/>
          </p:nvSpPr>
          <p:spPr bwMode="auto">
            <a:xfrm rot="5400000">
              <a:off x="772" y="3049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17" name="Line 36"/>
            <p:cNvSpPr>
              <a:spLocks noChangeShapeType="1"/>
            </p:cNvSpPr>
            <p:nvPr/>
          </p:nvSpPr>
          <p:spPr bwMode="auto">
            <a:xfrm flipH="1">
              <a:off x="838" y="2979"/>
              <a:ext cx="5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18" name="Line 37"/>
            <p:cNvSpPr>
              <a:spLocks noChangeAspect="1" noChangeShapeType="1"/>
            </p:cNvSpPr>
            <p:nvPr/>
          </p:nvSpPr>
          <p:spPr bwMode="auto">
            <a:xfrm flipH="1">
              <a:off x="2620" y="1760"/>
              <a:ext cx="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19" name="Line 38"/>
            <p:cNvSpPr>
              <a:spLocks noChangeAspect="1" noChangeShapeType="1"/>
            </p:cNvSpPr>
            <p:nvPr/>
          </p:nvSpPr>
          <p:spPr bwMode="auto">
            <a:xfrm flipV="1">
              <a:off x="2766" y="1470"/>
              <a:ext cx="172" cy="2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20" name="Line 39"/>
            <p:cNvSpPr>
              <a:spLocks noChangeAspect="1" noChangeShapeType="1"/>
            </p:cNvSpPr>
            <p:nvPr/>
          </p:nvSpPr>
          <p:spPr bwMode="auto">
            <a:xfrm flipH="1" flipV="1">
              <a:off x="2512" y="1482"/>
              <a:ext cx="165" cy="2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21" name="Line 40"/>
            <p:cNvSpPr>
              <a:spLocks noChangeShapeType="1"/>
            </p:cNvSpPr>
            <p:nvPr/>
          </p:nvSpPr>
          <p:spPr bwMode="auto">
            <a:xfrm flipH="1">
              <a:off x="1160" y="1477"/>
              <a:ext cx="13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22" name="Rectangle 41"/>
            <p:cNvSpPr>
              <a:spLocks noChangeAspect="1" noChangeArrowheads="1"/>
            </p:cNvSpPr>
            <p:nvPr/>
          </p:nvSpPr>
          <p:spPr bwMode="auto">
            <a:xfrm>
              <a:off x="5114" y="2729"/>
              <a:ext cx="18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o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23" name="Rectangle 42"/>
            <p:cNvSpPr>
              <a:spLocks noChangeAspect="1" noChangeArrowheads="1"/>
            </p:cNvSpPr>
            <p:nvPr/>
          </p:nvSpPr>
          <p:spPr bwMode="auto">
            <a:xfrm>
              <a:off x="687" y="3222"/>
              <a:ext cx="221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24" name="Rectangle 43"/>
            <p:cNvSpPr>
              <a:spLocks noChangeAspect="1" noChangeArrowheads="1"/>
            </p:cNvSpPr>
            <p:nvPr/>
          </p:nvSpPr>
          <p:spPr bwMode="auto">
            <a:xfrm>
              <a:off x="1726" y="1637"/>
              <a:ext cx="470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200pF</a:t>
              </a:r>
            </a:p>
          </p:txBody>
        </p:sp>
        <p:sp>
          <p:nvSpPr>
            <p:cNvPr id="652325" name="Rectangle 44"/>
            <p:cNvSpPr>
              <a:spLocks noChangeAspect="1" noChangeArrowheads="1"/>
            </p:cNvSpPr>
            <p:nvPr/>
          </p:nvSpPr>
          <p:spPr bwMode="auto">
            <a:xfrm>
              <a:off x="2999" y="3210"/>
              <a:ext cx="182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26" name="Rectangle 45"/>
            <p:cNvSpPr>
              <a:spLocks noChangeAspect="1" noChangeArrowheads="1"/>
            </p:cNvSpPr>
            <p:nvPr/>
          </p:nvSpPr>
          <p:spPr bwMode="auto">
            <a:xfrm>
              <a:off x="2910" y="1731"/>
              <a:ext cx="182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27" name="Rectangle 46"/>
            <p:cNvSpPr>
              <a:spLocks noChangeAspect="1" noChangeArrowheads="1"/>
            </p:cNvSpPr>
            <p:nvPr/>
          </p:nvSpPr>
          <p:spPr bwMode="auto">
            <a:xfrm>
              <a:off x="2622" y="1286"/>
              <a:ext cx="31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28" name="Rectangle 47"/>
            <p:cNvSpPr>
              <a:spLocks noChangeAspect="1" noChangeArrowheads="1"/>
            </p:cNvSpPr>
            <p:nvPr/>
          </p:nvSpPr>
          <p:spPr bwMode="auto">
            <a:xfrm>
              <a:off x="4157" y="1184"/>
              <a:ext cx="182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29" name="Rectangle 48"/>
            <p:cNvSpPr>
              <a:spLocks noChangeAspect="1" noChangeArrowheads="1"/>
            </p:cNvSpPr>
            <p:nvPr/>
          </p:nvSpPr>
          <p:spPr bwMode="auto">
            <a:xfrm>
              <a:off x="3523" y="3157"/>
              <a:ext cx="182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T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30" name="Line 49"/>
            <p:cNvSpPr>
              <a:spLocks noChangeAspect="1" noChangeShapeType="1"/>
            </p:cNvSpPr>
            <p:nvPr/>
          </p:nvSpPr>
          <p:spPr bwMode="auto">
            <a:xfrm>
              <a:off x="2927" y="1477"/>
              <a:ext cx="4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31" name="Line 50"/>
            <p:cNvSpPr>
              <a:spLocks noChangeAspect="1" noChangeShapeType="1"/>
            </p:cNvSpPr>
            <p:nvPr/>
          </p:nvSpPr>
          <p:spPr bwMode="auto">
            <a:xfrm>
              <a:off x="3528" y="1759"/>
              <a:ext cx="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32" name="Line 51"/>
            <p:cNvSpPr>
              <a:spLocks noChangeAspect="1" noChangeShapeType="1"/>
            </p:cNvSpPr>
            <p:nvPr/>
          </p:nvSpPr>
          <p:spPr bwMode="auto">
            <a:xfrm flipH="1" flipV="1">
              <a:off x="3414" y="1470"/>
              <a:ext cx="172" cy="2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33" name="Line 52"/>
            <p:cNvSpPr>
              <a:spLocks noChangeAspect="1" noChangeShapeType="1"/>
            </p:cNvSpPr>
            <p:nvPr/>
          </p:nvSpPr>
          <p:spPr bwMode="auto">
            <a:xfrm flipV="1">
              <a:off x="3680" y="1482"/>
              <a:ext cx="165" cy="2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2334" name="Group 53"/>
            <p:cNvGrpSpPr>
              <a:grpSpLocks noChangeAspect="1"/>
            </p:cNvGrpSpPr>
            <p:nvPr/>
          </p:nvGrpSpPr>
          <p:grpSpPr bwMode="auto">
            <a:xfrm>
              <a:off x="3842" y="1415"/>
              <a:ext cx="591" cy="131"/>
              <a:chOff x="2160" y="2016"/>
              <a:chExt cx="640" cy="164"/>
            </a:xfrm>
          </p:grpSpPr>
          <p:sp>
            <p:nvSpPr>
              <p:cNvPr id="652335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380" y="2016"/>
                <a:ext cx="420" cy="1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2336" name="Line 55"/>
              <p:cNvSpPr>
                <a:spLocks noChangeAspect="1" noChangeShapeType="1"/>
              </p:cNvSpPr>
              <p:nvPr/>
            </p:nvSpPr>
            <p:spPr bwMode="auto">
              <a:xfrm>
                <a:off x="2160" y="2100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2337" name="Line 56"/>
            <p:cNvSpPr>
              <a:spLocks noChangeShapeType="1"/>
            </p:cNvSpPr>
            <p:nvPr/>
          </p:nvSpPr>
          <p:spPr bwMode="auto">
            <a:xfrm>
              <a:off x="4441" y="1482"/>
              <a:ext cx="5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38" name="Line 57"/>
            <p:cNvSpPr>
              <a:spLocks noChangeShapeType="1"/>
            </p:cNvSpPr>
            <p:nvPr/>
          </p:nvSpPr>
          <p:spPr bwMode="auto">
            <a:xfrm>
              <a:off x="4805" y="2722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39" name="Line 58"/>
            <p:cNvSpPr>
              <a:spLocks noChangeAspect="1" noChangeShapeType="1"/>
            </p:cNvSpPr>
            <p:nvPr/>
          </p:nvSpPr>
          <p:spPr bwMode="auto">
            <a:xfrm>
              <a:off x="3835" y="2550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40" name="Rectangle 59"/>
            <p:cNvSpPr>
              <a:spLocks noChangeAspect="1" noChangeArrowheads="1"/>
            </p:cNvSpPr>
            <p:nvPr/>
          </p:nvSpPr>
          <p:spPr bwMode="auto">
            <a:xfrm rot="-5400000">
              <a:off x="3008" y="1760"/>
              <a:ext cx="336" cy="13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2341" name="Line 60"/>
            <p:cNvSpPr>
              <a:spLocks noChangeAspect="1" noChangeShapeType="1"/>
            </p:cNvSpPr>
            <p:nvPr/>
          </p:nvSpPr>
          <p:spPr bwMode="auto">
            <a:xfrm rot="-5400000">
              <a:off x="3089" y="1570"/>
              <a:ext cx="1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42" name="Line 61"/>
            <p:cNvSpPr>
              <a:spLocks noChangeShapeType="1"/>
            </p:cNvSpPr>
            <p:nvPr/>
          </p:nvSpPr>
          <p:spPr bwMode="auto">
            <a:xfrm flipH="1">
              <a:off x="2058" y="2735"/>
              <a:ext cx="1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43" name="Line 62"/>
            <p:cNvSpPr>
              <a:spLocks noChangeAspect="1" noChangeShapeType="1"/>
            </p:cNvSpPr>
            <p:nvPr/>
          </p:nvSpPr>
          <p:spPr bwMode="auto">
            <a:xfrm>
              <a:off x="3172" y="1990"/>
              <a:ext cx="0" cy="7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2344" name="Group 63"/>
            <p:cNvGrpSpPr>
              <a:grpSpLocks noChangeAspect="1"/>
            </p:cNvGrpSpPr>
            <p:nvPr/>
          </p:nvGrpSpPr>
          <p:grpSpPr bwMode="auto">
            <a:xfrm>
              <a:off x="414" y="3421"/>
              <a:ext cx="688" cy="131"/>
              <a:chOff x="2157" y="2328"/>
              <a:chExt cx="860" cy="164"/>
            </a:xfrm>
          </p:grpSpPr>
          <p:grpSp>
            <p:nvGrpSpPr>
              <p:cNvPr id="652345" name="Group 64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652346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2347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2348" name="Line 67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2349" name="Line 69"/>
            <p:cNvSpPr>
              <a:spLocks noChangeAspect="1" noChangeShapeType="1"/>
            </p:cNvSpPr>
            <p:nvPr/>
          </p:nvSpPr>
          <p:spPr bwMode="auto">
            <a:xfrm>
              <a:off x="3849" y="3639"/>
              <a:ext cx="22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50" name="Line 70"/>
            <p:cNvSpPr>
              <a:spLocks noChangeShapeType="1"/>
            </p:cNvSpPr>
            <p:nvPr/>
          </p:nvSpPr>
          <p:spPr bwMode="auto">
            <a:xfrm rot="5400000">
              <a:off x="3884" y="3558"/>
              <a:ext cx="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51" name="Line 71"/>
            <p:cNvSpPr>
              <a:spLocks noChangeAspect="1" noChangeShapeType="1"/>
            </p:cNvSpPr>
            <p:nvPr/>
          </p:nvSpPr>
          <p:spPr bwMode="auto">
            <a:xfrm>
              <a:off x="5006" y="1478"/>
              <a:ext cx="0" cy="1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52" name="Line 72"/>
            <p:cNvSpPr>
              <a:spLocks noChangeAspect="1" noChangeShapeType="1"/>
            </p:cNvSpPr>
            <p:nvPr/>
          </p:nvSpPr>
          <p:spPr bwMode="auto">
            <a:xfrm>
              <a:off x="3928" y="1485"/>
              <a:ext cx="1" cy="10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53" name="Oval 73"/>
            <p:cNvSpPr>
              <a:spLocks noChangeAspect="1" noChangeArrowheads="1"/>
            </p:cNvSpPr>
            <p:nvPr/>
          </p:nvSpPr>
          <p:spPr bwMode="auto">
            <a:xfrm>
              <a:off x="340" y="3457"/>
              <a:ext cx="72" cy="6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2354" name="Rectangle 74"/>
            <p:cNvSpPr>
              <a:spLocks noChangeAspect="1" noChangeArrowheads="1"/>
            </p:cNvSpPr>
            <p:nvPr/>
          </p:nvSpPr>
          <p:spPr bwMode="auto">
            <a:xfrm>
              <a:off x="3563" y="1256"/>
              <a:ext cx="34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55" name="Line 75"/>
            <p:cNvSpPr>
              <a:spLocks noChangeAspect="1" noChangeShapeType="1"/>
            </p:cNvSpPr>
            <p:nvPr/>
          </p:nvSpPr>
          <p:spPr bwMode="auto">
            <a:xfrm>
              <a:off x="2137" y="1693"/>
              <a:ext cx="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56" name="Line 76"/>
            <p:cNvSpPr>
              <a:spLocks noChangeAspect="1" noChangeShapeType="1"/>
            </p:cNvSpPr>
            <p:nvPr/>
          </p:nvSpPr>
          <p:spPr bwMode="auto">
            <a:xfrm>
              <a:off x="2137" y="1763"/>
              <a:ext cx="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57" name="Line 77"/>
            <p:cNvSpPr>
              <a:spLocks noChangeAspect="1" noChangeShapeType="1"/>
            </p:cNvSpPr>
            <p:nvPr/>
          </p:nvSpPr>
          <p:spPr bwMode="auto">
            <a:xfrm rot="5400000">
              <a:off x="2136" y="1589"/>
              <a:ext cx="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58" name="Line 78"/>
            <p:cNvSpPr>
              <a:spLocks noChangeAspect="1" noChangeShapeType="1"/>
            </p:cNvSpPr>
            <p:nvPr/>
          </p:nvSpPr>
          <p:spPr bwMode="auto">
            <a:xfrm>
              <a:off x="2239" y="1772"/>
              <a:ext cx="0" cy="9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59" name="Line 79"/>
            <p:cNvSpPr>
              <a:spLocks noChangeAspect="1" noChangeShapeType="1"/>
            </p:cNvSpPr>
            <p:nvPr/>
          </p:nvSpPr>
          <p:spPr bwMode="auto">
            <a:xfrm>
              <a:off x="3627" y="1758"/>
              <a:ext cx="1" cy="7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60" name="Line 80"/>
            <p:cNvSpPr>
              <a:spLocks noChangeAspect="1" noChangeShapeType="1"/>
            </p:cNvSpPr>
            <p:nvPr/>
          </p:nvSpPr>
          <p:spPr bwMode="auto">
            <a:xfrm flipH="1">
              <a:off x="3625" y="2550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2361" name="Group 81"/>
            <p:cNvGrpSpPr>
              <a:grpSpLocks noChangeAspect="1"/>
            </p:cNvGrpSpPr>
            <p:nvPr/>
          </p:nvGrpSpPr>
          <p:grpSpPr bwMode="auto">
            <a:xfrm>
              <a:off x="2728" y="3421"/>
              <a:ext cx="688" cy="131"/>
              <a:chOff x="2157" y="2328"/>
              <a:chExt cx="860" cy="164"/>
            </a:xfrm>
          </p:grpSpPr>
          <p:grpSp>
            <p:nvGrpSpPr>
              <p:cNvPr id="652362" name="Group 82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652363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2364" name="Line 84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2365" name="Line 85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2366" name="Line 86"/>
            <p:cNvSpPr>
              <a:spLocks noChangeAspect="1" noChangeShapeType="1"/>
            </p:cNvSpPr>
            <p:nvPr/>
          </p:nvSpPr>
          <p:spPr bwMode="auto">
            <a:xfrm>
              <a:off x="2720" y="1766"/>
              <a:ext cx="0" cy="17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67" name="AutoShape 87"/>
            <p:cNvSpPr>
              <a:spLocks noChangeAspect="1" noChangeArrowheads="1"/>
            </p:cNvSpPr>
            <p:nvPr/>
          </p:nvSpPr>
          <p:spPr bwMode="auto">
            <a:xfrm rot="5400000">
              <a:off x="4331" y="2185"/>
              <a:ext cx="227" cy="18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2368" name="Line 88"/>
            <p:cNvSpPr>
              <a:spLocks noChangeAspect="1" noChangeShapeType="1"/>
            </p:cNvSpPr>
            <p:nvPr/>
          </p:nvSpPr>
          <p:spPr bwMode="auto">
            <a:xfrm>
              <a:off x="4125" y="2074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69" name="Line 89"/>
            <p:cNvSpPr>
              <a:spLocks noChangeAspect="1" noChangeShapeType="1"/>
            </p:cNvSpPr>
            <p:nvPr/>
          </p:nvSpPr>
          <p:spPr bwMode="auto">
            <a:xfrm>
              <a:off x="4125" y="3207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70" name="Line 90"/>
            <p:cNvSpPr>
              <a:spLocks noChangeShapeType="1"/>
            </p:cNvSpPr>
            <p:nvPr/>
          </p:nvSpPr>
          <p:spPr bwMode="auto">
            <a:xfrm rot="5400000">
              <a:off x="3562" y="2637"/>
              <a:ext cx="1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71" name="Text Box 91"/>
            <p:cNvSpPr txBox="1">
              <a:spLocks noChangeAspect="1" noChangeArrowheads="1"/>
            </p:cNvSpPr>
            <p:nvPr/>
          </p:nvSpPr>
          <p:spPr bwMode="auto">
            <a:xfrm>
              <a:off x="4573" y="2175"/>
              <a:ext cx="20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∞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72" name="Text Box 92"/>
            <p:cNvSpPr txBox="1">
              <a:spLocks noChangeAspect="1" noChangeArrowheads="1"/>
            </p:cNvSpPr>
            <p:nvPr/>
          </p:nvSpPr>
          <p:spPr bwMode="auto">
            <a:xfrm>
              <a:off x="4179" y="2454"/>
              <a:ext cx="19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-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73" name="Text Box 93"/>
            <p:cNvSpPr txBox="1">
              <a:spLocks noChangeAspect="1" noChangeArrowheads="1"/>
            </p:cNvSpPr>
            <p:nvPr/>
          </p:nvSpPr>
          <p:spPr bwMode="auto">
            <a:xfrm>
              <a:off x="4198" y="2846"/>
              <a:ext cx="1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+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74" name="Text Box 94"/>
            <p:cNvSpPr txBox="1">
              <a:spLocks noChangeAspect="1" noChangeArrowheads="1"/>
            </p:cNvSpPr>
            <p:nvPr/>
          </p:nvSpPr>
          <p:spPr bwMode="auto">
            <a:xfrm>
              <a:off x="4638" y="2606"/>
              <a:ext cx="17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+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75" name="Text Box 95"/>
            <p:cNvSpPr txBox="1">
              <a:spLocks noChangeAspect="1" noChangeArrowheads="1"/>
            </p:cNvSpPr>
            <p:nvPr/>
          </p:nvSpPr>
          <p:spPr bwMode="auto">
            <a:xfrm>
              <a:off x="4441" y="2952"/>
              <a:ext cx="25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N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76" name="Line 96"/>
            <p:cNvSpPr>
              <a:spLocks noChangeShapeType="1"/>
            </p:cNvSpPr>
            <p:nvPr/>
          </p:nvSpPr>
          <p:spPr bwMode="auto">
            <a:xfrm rot="5400000">
              <a:off x="4232" y="2641"/>
              <a:ext cx="11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77" name="Rectangle 98"/>
            <p:cNvSpPr>
              <a:spLocks noChangeAspect="1" noChangeArrowheads="1"/>
            </p:cNvSpPr>
            <p:nvPr/>
          </p:nvSpPr>
          <p:spPr bwMode="auto">
            <a:xfrm>
              <a:off x="3508" y="3421"/>
              <a:ext cx="337" cy="13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2378" name="Line 99"/>
            <p:cNvSpPr>
              <a:spLocks noChangeAspect="1" noChangeShapeType="1"/>
            </p:cNvSpPr>
            <p:nvPr/>
          </p:nvSpPr>
          <p:spPr bwMode="auto">
            <a:xfrm flipH="1">
              <a:off x="3540" y="3264"/>
              <a:ext cx="257" cy="4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79" name="Text Box 100"/>
            <p:cNvSpPr txBox="1">
              <a:spLocks noChangeAspect="1" noChangeArrowheads="1"/>
            </p:cNvSpPr>
            <p:nvPr/>
          </p:nvSpPr>
          <p:spPr bwMode="auto">
            <a:xfrm>
              <a:off x="3452" y="3546"/>
              <a:ext cx="22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>
                  <a:latin typeface="宋体" panose="02010600030101010101" pitchFamily="2" charset="-122"/>
                </a:rPr>
                <a:t>°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80" name="Line 101"/>
            <p:cNvSpPr>
              <a:spLocks noChangeAspect="1" noChangeShapeType="1"/>
            </p:cNvSpPr>
            <p:nvPr/>
          </p:nvSpPr>
          <p:spPr bwMode="auto">
            <a:xfrm>
              <a:off x="3396" y="3488"/>
              <a:ext cx="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81" name="Line 102"/>
            <p:cNvSpPr>
              <a:spLocks noChangeAspect="1" noChangeShapeType="1"/>
            </p:cNvSpPr>
            <p:nvPr/>
          </p:nvSpPr>
          <p:spPr bwMode="auto">
            <a:xfrm>
              <a:off x="3845" y="3488"/>
              <a:ext cx="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82" name="Line 103"/>
            <p:cNvSpPr>
              <a:spLocks noChangeAspect="1" noChangeShapeType="1"/>
            </p:cNvSpPr>
            <p:nvPr/>
          </p:nvSpPr>
          <p:spPr bwMode="auto">
            <a:xfrm>
              <a:off x="3426" y="3708"/>
              <a:ext cx="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83" name="Line 104"/>
            <p:cNvSpPr>
              <a:spLocks noChangeAspect="1" noChangeShapeType="1"/>
            </p:cNvSpPr>
            <p:nvPr/>
          </p:nvSpPr>
          <p:spPr bwMode="auto">
            <a:xfrm>
              <a:off x="1100" y="3488"/>
              <a:ext cx="16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84" name="Rectangle 105"/>
            <p:cNvSpPr>
              <a:spLocks noChangeAspect="1" noChangeArrowheads="1"/>
            </p:cNvSpPr>
            <p:nvPr/>
          </p:nvSpPr>
          <p:spPr bwMode="auto">
            <a:xfrm>
              <a:off x="308" y="2586"/>
              <a:ext cx="269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2385" name="Line 109"/>
            <p:cNvSpPr>
              <a:spLocks noChangeAspect="1" noChangeShapeType="1"/>
            </p:cNvSpPr>
            <p:nvPr/>
          </p:nvSpPr>
          <p:spPr bwMode="auto">
            <a:xfrm>
              <a:off x="3469" y="3082"/>
              <a:ext cx="22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86" name="Line 110"/>
            <p:cNvSpPr>
              <a:spLocks noChangeAspect="1" noChangeShapeType="1"/>
            </p:cNvSpPr>
            <p:nvPr/>
          </p:nvSpPr>
          <p:spPr bwMode="auto">
            <a:xfrm rot="5400000">
              <a:off x="3512" y="3005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87" name="Line 111"/>
            <p:cNvSpPr>
              <a:spLocks noChangeShapeType="1"/>
            </p:cNvSpPr>
            <p:nvPr/>
          </p:nvSpPr>
          <p:spPr bwMode="auto">
            <a:xfrm flipH="1">
              <a:off x="3578" y="2939"/>
              <a:ext cx="5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指数运算电路</a:t>
            </a:r>
          </a:p>
        </p:txBody>
      </p:sp>
    </p:spTree>
    <p:extLst>
      <p:ext uri="{BB962C8B-B14F-4D97-AF65-F5344CB8AC3E}">
        <p14:creationId xmlns:p14="http://schemas.microsoft.com/office/powerpoint/2010/main" val="29651174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8" name="Rectangle 156"/>
          <p:cNvSpPr>
            <a:spLocks noChangeArrowheads="1"/>
          </p:cNvSpPr>
          <p:nvPr/>
        </p:nvSpPr>
        <p:spPr bwMode="auto">
          <a:xfrm>
            <a:off x="-436563" y="28829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619" name="Rectangle 158"/>
          <p:cNvSpPr>
            <a:spLocks noChangeArrowheads="1"/>
          </p:cNvSpPr>
          <p:nvPr/>
        </p:nvSpPr>
        <p:spPr bwMode="auto">
          <a:xfrm>
            <a:off x="-436563" y="2820988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730" name="标题 1"/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基于对数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指数运算的乘法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除法运算电路</a:t>
            </a:r>
          </a:p>
        </p:txBody>
      </p:sp>
      <p:sp>
        <p:nvSpPr>
          <p:cNvPr id="21731" name="内容占位符 2"/>
          <p:cNvSpPr>
            <a:spLocks noGrp="1"/>
          </p:cNvSpPr>
          <p:nvPr>
            <p:ph idx="4294967295"/>
          </p:nvPr>
        </p:nvSpPr>
        <p:spPr>
          <a:xfrm>
            <a:off x="838200" y="1290637"/>
            <a:ext cx="10515600" cy="470058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基于对数和指数运算的乘法运算电路：对数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</a:p>
          <a:p>
            <a:pPr>
              <a:spcBef>
                <a:spcPct val="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基于对数和指数运算的乘法运算电路：对数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</a:p>
          <a:p>
            <a:pPr>
              <a:spcBef>
                <a:spcPct val="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F9B2B1A-996B-4CE9-9AF1-A13885AC2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07575"/>
              </p:ext>
            </p:extLst>
          </p:nvPr>
        </p:nvGraphicFramePr>
        <p:xfrm>
          <a:off x="4151313" y="2141538"/>
          <a:ext cx="33242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4" imgW="1244520" imgH="253800" progId="Equation.DSMT4">
                  <p:embed/>
                </p:oleObj>
              </mc:Choice>
              <mc:Fallback>
                <p:oleObj name="Equation" r:id="rId4" imgW="124452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F9B2B1A-996B-4CE9-9AF1-A13885AC2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141538"/>
                        <a:ext cx="3324225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3E97A63-82A7-435D-BF99-D3885D70B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04036"/>
              </p:ext>
            </p:extLst>
          </p:nvPr>
        </p:nvGraphicFramePr>
        <p:xfrm>
          <a:off x="4295775" y="4066381"/>
          <a:ext cx="34607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6" imgW="1295280" imgH="253800" progId="Equation.DSMT4">
                  <p:embed/>
                </p:oleObj>
              </mc:Choice>
              <mc:Fallback>
                <p:oleObj name="Equation" r:id="rId6" imgW="129528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E97A63-82A7-435D-BF99-D3885D70B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4066381"/>
                        <a:ext cx="3460750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2017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14" name="Object 110"/>
          <p:cNvGraphicFramePr>
            <a:graphicFrameLocks noChangeAspect="1"/>
          </p:cNvGraphicFramePr>
          <p:nvPr/>
        </p:nvGraphicFramePr>
        <p:xfrm>
          <a:off x="3448050" y="4708525"/>
          <a:ext cx="20367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4" imgW="1143000" imgH="431800" progId="Equation.DSMT4">
                  <p:embed/>
                </p:oleObj>
              </mc:Choice>
              <mc:Fallback>
                <p:oleObj name="Equation" r:id="rId4" imgW="1143000" imgH="431800" progId="Equation.DSMT4">
                  <p:embed/>
                  <p:pic>
                    <p:nvPicPr>
                      <p:cNvPr id="21614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708525"/>
                        <a:ext cx="2036763" cy="7620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8" name="Rectangle 156"/>
          <p:cNvSpPr>
            <a:spLocks noChangeArrowheads="1"/>
          </p:cNvSpPr>
          <p:nvPr/>
        </p:nvSpPr>
        <p:spPr bwMode="auto">
          <a:xfrm>
            <a:off x="-436563" y="28829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619" name="Rectangle 158"/>
          <p:cNvSpPr>
            <a:spLocks noChangeArrowheads="1"/>
          </p:cNvSpPr>
          <p:nvPr/>
        </p:nvSpPr>
        <p:spPr bwMode="auto">
          <a:xfrm>
            <a:off x="-436563" y="2820988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graphicFrame>
        <p:nvGraphicFramePr>
          <p:cNvPr id="21615" name="Object 111"/>
          <p:cNvGraphicFramePr>
            <a:graphicFrameLocks noChangeAspect="1"/>
          </p:cNvGraphicFramePr>
          <p:nvPr/>
        </p:nvGraphicFramePr>
        <p:xfrm>
          <a:off x="3117850" y="5567363"/>
          <a:ext cx="74310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6" imgW="3683000" imgH="482600" progId="Equation.DSMT4">
                  <p:embed/>
                </p:oleObj>
              </mc:Choice>
              <mc:Fallback>
                <p:oleObj name="Equation" r:id="rId6" imgW="3683000" imgH="482600" progId="Equation.DSMT4">
                  <p:embed/>
                  <p:pic>
                    <p:nvPicPr>
                      <p:cNvPr id="21615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5567363"/>
                        <a:ext cx="7431088" cy="971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20" name="Text Box 160"/>
          <p:cNvSpPr txBox="1">
            <a:spLocks noChangeArrowheads="1"/>
          </p:cNvSpPr>
          <p:nvPr/>
        </p:nvSpPr>
        <p:spPr bwMode="auto">
          <a:xfrm>
            <a:off x="7607681" y="3376477"/>
            <a:ext cx="9985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指数</a:t>
            </a:r>
          </a:p>
        </p:txBody>
      </p:sp>
      <p:sp>
        <p:nvSpPr>
          <p:cNvPr id="21621" name="Line 64"/>
          <p:cNvSpPr>
            <a:spLocks noChangeAspect="1" noChangeShapeType="1"/>
          </p:cNvSpPr>
          <p:nvPr/>
        </p:nvSpPr>
        <p:spPr bwMode="auto">
          <a:xfrm>
            <a:off x="2148908" y="5040766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2" name="Line 65"/>
          <p:cNvSpPr>
            <a:spLocks noChangeAspect="1" noChangeShapeType="1"/>
          </p:cNvSpPr>
          <p:nvPr/>
        </p:nvSpPr>
        <p:spPr bwMode="auto">
          <a:xfrm rot="5400000">
            <a:off x="1610745" y="4502604"/>
            <a:ext cx="10763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3" name="Line 71"/>
          <p:cNvSpPr>
            <a:spLocks noChangeAspect="1" noChangeShapeType="1"/>
          </p:cNvSpPr>
          <p:nvPr/>
        </p:nvSpPr>
        <p:spPr bwMode="auto">
          <a:xfrm rot="5400000">
            <a:off x="2257651" y="4498635"/>
            <a:ext cx="10715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4" name="Text Box 159"/>
          <p:cNvSpPr txBox="1">
            <a:spLocks noChangeArrowheads="1"/>
          </p:cNvSpPr>
          <p:nvPr/>
        </p:nvSpPr>
        <p:spPr bwMode="auto">
          <a:xfrm>
            <a:off x="3017271" y="1541916"/>
            <a:ext cx="9985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对数</a:t>
            </a:r>
          </a:p>
        </p:txBody>
      </p:sp>
      <p:sp>
        <p:nvSpPr>
          <p:cNvPr id="21625" name="Rectangle 7"/>
          <p:cNvSpPr>
            <a:spLocks noChangeAspect="1" noChangeArrowheads="1"/>
          </p:cNvSpPr>
          <p:nvPr/>
        </p:nvSpPr>
        <p:spPr bwMode="auto">
          <a:xfrm>
            <a:off x="5352483" y="3627891"/>
            <a:ext cx="246063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u</a:t>
            </a:r>
            <a:r>
              <a:rPr lang="en-US" altLang="zh-CN" sz="1400" baseline="-25000">
                <a:latin typeface="Times New Roman" pitchFamily="18" charset="0"/>
              </a:rPr>
              <a:t>o3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26" name="Rectangle 8"/>
          <p:cNvSpPr>
            <a:spLocks noChangeAspect="1" noChangeArrowheads="1"/>
          </p:cNvSpPr>
          <p:nvPr/>
        </p:nvSpPr>
        <p:spPr bwMode="auto">
          <a:xfrm>
            <a:off x="4187258" y="2503941"/>
            <a:ext cx="174625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R</a:t>
            </a:r>
            <a:r>
              <a:rPr lang="en-US" altLang="zh-CN" sz="1400" baseline="-25000">
                <a:latin typeface="Times New Roman" pitchFamily="18" charset="0"/>
              </a:rPr>
              <a:t>2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27" name="Rectangle 9"/>
          <p:cNvSpPr>
            <a:spLocks noChangeAspect="1" noChangeArrowheads="1"/>
          </p:cNvSpPr>
          <p:nvPr/>
        </p:nvSpPr>
        <p:spPr bwMode="auto">
          <a:xfrm>
            <a:off x="6828858" y="2818266"/>
            <a:ext cx="174625" cy="2619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R</a:t>
            </a:r>
            <a:r>
              <a:rPr lang="en-US" altLang="zh-CN" sz="1400" baseline="-25000">
                <a:latin typeface="Times New Roman" pitchFamily="18" charset="0"/>
              </a:rPr>
              <a:t>3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28" name="Line 10"/>
          <p:cNvSpPr>
            <a:spLocks noChangeAspect="1" noChangeShapeType="1"/>
          </p:cNvSpPr>
          <p:nvPr/>
        </p:nvSpPr>
        <p:spPr bwMode="auto">
          <a:xfrm flipH="1">
            <a:off x="5293746" y="4254953"/>
            <a:ext cx="33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9" name="Rectangle 11"/>
          <p:cNvSpPr>
            <a:spLocks noChangeAspect="1" noChangeArrowheads="1"/>
          </p:cNvSpPr>
          <p:nvPr/>
        </p:nvSpPr>
        <p:spPr bwMode="auto">
          <a:xfrm>
            <a:off x="2955358" y="2603953"/>
            <a:ext cx="246063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u</a:t>
            </a:r>
            <a:r>
              <a:rPr lang="en-US" altLang="zh-CN" sz="1400" baseline="-25000">
                <a:latin typeface="Times New Roman" pitchFamily="18" charset="0"/>
              </a:rPr>
              <a:t>o1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30" name="Rectangle 12"/>
          <p:cNvSpPr>
            <a:spLocks noChangeAspect="1" noChangeArrowheads="1"/>
          </p:cNvSpPr>
          <p:nvPr/>
        </p:nvSpPr>
        <p:spPr bwMode="auto">
          <a:xfrm>
            <a:off x="2941071" y="4615316"/>
            <a:ext cx="247650" cy="195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u</a:t>
            </a:r>
            <a:r>
              <a:rPr lang="en-US" altLang="zh-CN" sz="1400" baseline="-25000">
                <a:latin typeface="Times New Roman" pitchFamily="18" charset="0"/>
              </a:rPr>
              <a:t>o2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31" name="Oval 13"/>
          <p:cNvSpPr>
            <a:spLocks noChangeAspect="1" noChangeArrowheads="1"/>
          </p:cNvSpPr>
          <p:nvPr/>
        </p:nvSpPr>
        <p:spPr bwMode="auto">
          <a:xfrm>
            <a:off x="5271521" y="3856491"/>
            <a:ext cx="57150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632" name="Rectangle 14"/>
          <p:cNvSpPr>
            <a:spLocks noChangeAspect="1" noChangeArrowheads="1"/>
          </p:cNvSpPr>
          <p:nvPr/>
        </p:nvSpPr>
        <p:spPr bwMode="auto">
          <a:xfrm>
            <a:off x="7784533" y="4108903"/>
            <a:ext cx="173038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u</a:t>
            </a:r>
            <a:r>
              <a:rPr lang="en-US" altLang="zh-CN" sz="1400" baseline="-25000">
                <a:latin typeface="Times New Roman" pitchFamily="18" charset="0"/>
              </a:rPr>
              <a:t>o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33" name="Rectangle 15"/>
          <p:cNvSpPr>
            <a:spLocks noChangeAspect="1" noChangeArrowheads="1"/>
          </p:cNvSpPr>
          <p:nvPr/>
        </p:nvSpPr>
        <p:spPr bwMode="auto">
          <a:xfrm>
            <a:off x="1466283" y="2027691"/>
            <a:ext cx="174625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R</a:t>
            </a:r>
            <a:r>
              <a:rPr lang="en-US" altLang="zh-CN" sz="1400" baseline="-25000">
                <a:latin typeface="Times New Roman" pitchFamily="18" charset="0"/>
              </a:rPr>
              <a:t>1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34" name="Rectangle 16"/>
          <p:cNvSpPr>
            <a:spLocks noChangeAspect="1" noChangeArrowheads="1"/>
          </p:cNvSpPr>
          <p:nvPr/>
        </p:nvSpPr>
        <p:spPr bwMode="auto">
          <a:xfrm>
            <a:off x="1128146" y="2418216"/>
            <a:ext cx="173037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 dirty="0">
                <a:latin typeface="Times New Roman" pitchFamily="18" charset="0"/>
              </a:rPr>
              <a:t>u</a:t>
            </a:r>
            <a:r>
              <a:rPr lang="en-US" altLang="zh-CN" sz="1400" baseline="-25000" dirty="0">
                <a:latin typeface="Times New Roman" pitchFamily="18" charset="0"/>
              </a:rPr>
              <a:t>1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1635" name="Line 17"/>
          <p:cNvSpPr>
            <a:spLocks noChangeAspect="1" noChangeShapeType="1"/>
          </p:cNvSpPr>
          <p:nvPr/>
        </p:nvSpPr>
        <p:spPr bwMode="auto">
          <a:xfrm>
            <a:off x="1872683" y="2380116"/>
            <a:ext cx="276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36" name="Line 18"/>
          <p:cNvSpPr>
            <a:spLocks noChangeAspect="1" noChangeShapeType="1"/>
          </p:cNvSpPr>
          <p:nvPr/>
        </p:nvSpPr>
        <p:spPr bwMode="auto">
          <a:xfrm>
            <a:off x="1872683" y="2813503"/>
            <a:ext cx="276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37" name="Line 19"/>
          <p:cNvSpPr>
            <a:spLocks noChangeShapeType="1"/>
          </p:cNvSpPr>
          <p:nvPr/>
        </p:nvSpPr>
        <p:spPr bwMode="auto">
          <a:xfrm>
            <a:off x="2793433" y="2584903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638" name="Group 20"/>
          <p:cNvGrpSpPr>
            <a:grpSpLocks noChangeAspect="1"/>
          </p:cNvGrpSpPr>
          <p:nvPr/>
        </p:nvGrpSpPr>
        <p:grpSpPr bwMode="auto">
          <a:xfrm>
            <a:off x="2148908" y="1961016"/>
            <a:ext cx="654050" cy="1087437"/>
            <a:chOff x="3955" y="9052"/>
            <a:chExt cx="858" cy="1426"/>
          </a:xfrm>
        </p:grpSpPr>
        <p:sp>
          <p:nvSpPr>
            <p:cNvPr id="21744" name="AutoShape 21"/>
            <p:cNvSpPr>
              <a:spLocks noChangeAspect="1" noChangeArrowheads="1"/>
            </p:cNvSpPr>
            <p:nvPr/>
          </p:nvSpPr>
          <p:spPr bwMode="auto">
            <a:xfrm rot="5400000">
              <a:off x="4213" y="9190"/>
              <a:ext cx="284" cy="23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1745" name="Line 22"/>
            <p:cNvSpPr>
              <a:spLocks noChangeAspect="1" noChangeShapeType="1"/>
            </p:cNvSpPr>
            <p:nvPr/>
          </p:nvSpPr>
          <p:spPr bwMode="auto">
            <a:xfrm>
              <a:off x="3955" y="9052"/>
              <a:ext cx="8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6" name="Line 23"/>
            <p:cNvSpPr>
              <a:spLocks noChangeAspect="1" noChangeShapeType="1"/>
            </p:cNvSpPr>
            <p:nvPr/>
          </p:nvSpPr>
          <p:spPr bwMode="auto">
            <a:xfrm>
              <a:off x="3955" y="10468"/>
              <a:ext cx="8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7" name="Line 24"/>
            <p:cNvSpPr>
              <a:spLocks noChangeAspect="1" noChangeShapeType="1"/>
            </p:cNvSpPr>
            <p:nvPr/>
          </p:nvSpPr>
          <p:spPr bwMode="auto">
            <a:xfrm rot="5400000">
              <a:off x="3249" y="9762"/>
              <a:ext cx="14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8" name="Text Box 25"/>
            <p:cNvSpPr txBox="1">
              <a:spLocks noChangeAspect="1" noChangeArrowheads="1"/>
            </p:cNvSpPr>
            <p:nvPr/>
          </p:nvSpPr>
          <p:spPr bwMode="auto">
            <a:xfrm>
              <a:off x="4515" y="9178"/>
              <a:ext cx="2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∞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1749" name="Text Box 26"/>
            <p:cNvSpPr txBox="1">
              <a:spLocks noChangeAspect="1" noChangeArrowheads="1"/>
            </p:cNvSpPr>
            <p:nvPr/>
          </p:nvSpPr>
          <p:spPr bwMode="auto">
            <a:xfrm>
              <a:off x="4043" y="9446"/>
              <a:ext cx="238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-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1750" name="Text Box 27"/>
            <p:cNvSpPr txBox="1">
              <a:spLocks noChangeAspect="1" noChangeArrowheads="1"/>
            </p:cNvSpPr>
            <p:nvPr/>
          </p:nvSpPr>
          <p:spPr bwMode="auto">
            <a:xfrm>
              <a:off x="4047" y="10016"/>
              <a:ext cx="19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1751" name="Text Box 28"/>
            <p:cNvSpPr txBox="1">
              <a:spLocks noChangeAspect="1" noChangeArrowheads="1"/>
            </p:cNvSpPr>
            <p:nvPr/>
          </p:nvSpPr>
          <p:spPr bwMode="auto">
            <a:xfrm>
              <a:off x="4597" y="9716"/>
              <a:ext cx="216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1752" name="Text Box 29"/>
            <p:cNvSpPr txBox="1">
              <a:spLocks noChangeAspect="1" noChangeArrowheads="1"/>
            </p:cNvSpPr>
            <p:nvPr/>
          </p:nvSpPr>
          <p:spPr bwMode="auto">
            <a:xfrm>
              <a:off x="4370" y="9999"/>
              <a:ext cx="316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N</a:t>
              </a:r>
              <a:r>
                <a:rPr lang="en-US" altLang="zh-CN" sz="1400" baseline="-25000">
                  <a:latin typeface="Times New Roman" pitchFamily="18" charset="0"/>
                </a:rPr>
                <a:t>1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1753" name="Line 30"/>
            <p:cNvSpPr>
              <a:spLocks noChangeAspect="1" noChangeShapeType="1"/>
            </p:cNvSpPr>
            <p:nvPr/>
          </p:nvSpPr>
          <p:spPr bwMode="auto">
            <a:xfrm rot="5400000">
              <a:off x="4090" y="9767"/>
              <a:ext cx="14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39" name="Group 31"/>
          <p:cNvGrpSpPr>
            <a:grpSpLocks noChangeAspect="1"/>
          </p:cNvGrpSpPr>
          <p:nvPr/>
        </p:nvGrpSpPr>
        <p:grpSpPr bwMode="auto">
          <a:xfrm>
            <a:off x="1224983" y="2315028"/>
            <a:ext cx="655638" cy="125413"/>
            <a:chOff x="2157" y="2328"/>
            <a:chExt cx="860" cy="164"/>
          </a:xfrm>
        </p:grpSpPr>
        <p:grpSp>
          <p:nvGrpSpPr>
            <p:cNvPr id="21740" name="Group 32"/>
            <p:cNvGrpSpPr>
              <a:grpSpLocks noChangeAspect="1"/>
            </p:cNvGrpSpPr>
            <p:nvPr/>
          </p:nvGrpSpPr>
          <p:grpSpPr bwMode="auto">
            <a:xfrm>
              <a:off x="2157" y="2328"/>
              <a:ext cx="640" cy="164"/>
              <a:chOff x="2160" y="2016"/>
              <a:chExt cx="640" cy="164"/>
            </a:xfrm>
          </p:grpSpPr>
          <p:sp>
            <p:nvSpPr>
              <p:cNvPr id="21742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2380" y="2016"/>
                <a:ext cx="420" cy="1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1200" b="1">
                  <a:latin typeface="Times New Roman" pitchFamily="18" charset="0"/>
                </a:endParaRPr>
              </a:p>
            </p:txBody>
          </p:sp>
          <p:sp>
            <p:nvSpPr>
              <p:cNvPr id="21743" name="Line 34"/>
              <p:cNvSpPr>
                <a:spLocks noChangeAspect="1" noChangeShapeType="1"/>
              </p:cNvSpPr>
              <p:nvPr/>
            </p:nvSpPr>
            <p:spPr bwMode="auto">
              <a:xfrm>
                <a:off x="2160" y="2100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41" name="Line 35"/>
            <p:cNvSpPr>
              <a:spLocks noChangeAspect="1" noChangeShapeType="1"/>
            </p:cNvSpPr>
            <p:nvPr/>
          </p:nvSpPr>
          <p:spPr bwMode="auto">
            <a:xfrm>
              <a:off x="2797" y="2412"/>
              <a:ext cx="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40" name="Line 37"/>
          <p:cNvSpPr>
            <a:spLocks noChangeAspect="1" noChangeShapeType="1"/>
          </p:cNvSpPr>
          <p:nvPr/>
        </p:nvSpPr>
        <p:spPr bwMode="auto">
          <a:xfrm>
            <a:off x="1759971" y="2946853"/>
            <a:ext cx="2159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41" name="Line 38"/>
          <p:cNvSpPr>
            <a:spLocks noChangeAspect="1" noChangeShapeType="1"/>
          </p:cNvSpPr>
          <p:nvPr/>
        </p:nvSpPr>
        <p:spPr bwMode="auto">
          <a:xfrm rot="5400000">
            <a:off x="1813152" y="2884147"/>
            <a:ext cx="134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42" name="Oval 39"/>
          <p:cNvSpPr>
            <a:spLocks noChangeAspect="1" noChangeArrowheads="1"/>
          </p:cNvSpPr>
          <p:nvPr/>
        </p:nvSpPr>
        <p:spPr bwMode="auto">
          <a:xfrm>
            <a:off x="1156721" y="2348366"/>
            <a:ext cx="68262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643" name="Line 40"/>
          <p:cNvSpPr>
            <a:spLocks noChangeAspect="1" noChangeShapeType="1"/>
          </p:cNvSpPr>
          <p:nvPr/>
        </p:nvSpPr>
        <p:spPr bwMode="auto">
          <a:xfrm flipV="1">
            <a:off x="1942533" y="1367291"/>
            <a:ext cx="0" cy="1001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44" name="Line 42"/>
          <p:cNvSpPr>
            <a:spLocks noChangeAspect="1" noChangeShapeType="1"/>
          </p:cNvSpPr>
          <p:nvPr/>
        </p:nvSpPr>
        <p:spPr bwMode="auto">
          <a:xfrm flipH="1">
            <a:off x="2455296" y="1633991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45" name="Line 43"/>
          <p:cNvSpPr>
            <a:spLocks noChangeAspect="1" noChangeShapeType="1"/>
          </p:cNvSpPr>
          <p:nvPr/>
        </p:nvSpPr>
        <p:spPr bwMode="auto">
          <a:xfrm rot="16200000" flipH="1">
            <a:off x="2489427" y="1701460"/>
            <a:ext cx="1349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46" name="Line 44"/>
          <p:cNvSpPr>
            <a:spLocks noChangeAspect="1" noChangeShapeType="1"/>
          </p:cNvSpPr>
          <p:nvPr/>
        </p:nvSpPr>
        <p:spPr bwMode="auto">
          <a:xfrm flipV="1">
            <a:off x="2593408" y="1359353"/>
            <a:ext cx="163513" cy="273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47" name="Line 45"/>
          <p:cNvSpPr>
            <a:spLocks noChangeAspect="1" noChangeShapeType="1"/>
          </p:cNvSpPr>
          <p:nvPr/>
        </p:nvSpPr>
        <p:spPr bwMode="auto">
          <a:xfrm flipH="1" flipV="1">
            <a:off x="2350521" y="1370466"/>
            <a:ext cx="157162" cy="260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48" name="Line 46"/>
          <p:cNvSpPr>
            <a:spLocks noChangeAspect="1" noChangeShapeType="1"/>
          </p:cNvSpPr>
          <p:nvPr/>
        </p:nvSpPr>
        <p:spPr bwMode="auto">
          <a:xfrm flipH="1">
            <a:off x="1940946" y="1373641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49" name="Rectangle 47"/>
          <p:cNvSpPr>
            <a:spLocks noChangeAspect="1" noChangeArrowheads="1"/>
          </p:cNvSpPr>
          <p:nvPr/>
        </p:nvSpPr>
        <p:spPr bwMode="auto">
          <a:xfrm>
            <a:off x="3255396" y="2219778"/>
            <a:ext cx="173037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R</a:t>
            </a:r>
            <a:r>
              <a:rPr lang="en-US" altLang="zh-CN" sz="1400" baseline="-25000">
                <a:latin typeface="Times New Roman" pitchFamily="18" charset="0"/>
              </a:rPr>
              <a:t>2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50" name="Rectangle 48"/>
          <p:cNvSpPr>
            <a:spLocks noChangeAspect="1" noChangeArrowheads="1"/>
          </p:cNvSpPr>
          <p:nvPr/>
        </p:nvSpPr>
        <p:spPr bwMode="auto">
          <a:xfrm>
            <a:off x="2414021" y="1167266"/>
            <a:ext cx="301625" cy="223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Times New Roman" pitchFamily="18" charset="0"/>
              </a:rPr>
              <a:t>V</a:t>
            </a:r>
            <a:r>
              <a:rPr lang="en-US" altLang="zh-CN" sz="1400" baseline="-25000">
                <a:latin typeface="Times New Roman" pitchFamily="18" charset="0"/>
              </a:rPr>
              <a:t>1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51" name="Line 49"/>
          <p:cNvSpPr>
            <a:spLocks noChangeShapeType="1"/>
          </p:cNvSpPr>
          <p:nvPr/>
        </p:nvSpPr>
        <p:spPr bwMode="auto">
          <a:xfrm flipV="1">
            <a:off x="2750571" y="1368878"/>
            <a:ext cx="295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652" name="Group 51"/>
          <p:cNvGrpSpPr>
            <a:grpSpLocks noChangeAspect="1"/>
          </p:cNvGrpSpPr>
          <p:nvPr/>
        </p:nvGrpSpPr>
        <p:grpSpPr bwMode="auto">
          <a:xfrm rot="10800000">
            <a:off x="3206183" y="2522991"/>
            <a:ext cx="487363" cy="125412"/>
            <a:chOff x="2160" y="2016"/>
            <a:chExt cx="640" cy="164"/>
          </a:xfrm>
        </p:grpSpPr>
        <p:sp>
          <p:nvSpPr>
            <p:cNvPr id="21738" name="Rectangle 52"/>
            <p:cNvSpPr>
              <a:spLocks noChangeAspect="1" noChangeArrowheads="1"/>
            </p:cNvSpPr>
            <p:nvPr/>
          </p:nvSpPr>
          <p:spPr bwMode="auto">
            <a:xfrm>
              <a:off x="2380" y="2016"/>
              <a:ext cx="420" cy="1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1739" name="Line 53"/>
            <p:cNvSpPr>
              <a:spLocks noChangeAspect="1" noChangeShapeType="1"/>
            </p:cNvSpPr>
            <p:nvPr/>
          </p:nvSpPr>
          <p:spPr bwMode="auto">
            <a:xfrm>
              <a:off x="2160" y="2100"/>
              <a:ext cx="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3" name="Line 55"/>
          <p:cNvSpPr>
            <a:spLocks noChangeShapeType="1"/>
          </p:cNvSpPr>
          <p:nvPr/>
        </p:nvSpPr>
        <p:spPr bwMode="auto">
          <a:xfrm flipV="1">
            <a:off x="3039496" y="1364116"/>
            <a:ext cx="0" cy="1216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54" name="Line 56"/>
          <p:cNvSpPr>
            <a:spLocks noChangeAspect="1" noChangeShapeType="1"/>
          </p:cNvSpPr>
          <p:nvPr/>
        </p:nvSpPr>
        <p:spPr bwMode="auto">
          <a:xfrm flipH="1">
            <a:off x="1933008" y="1759403"/>
            <a:ext cx="612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55" name="Rectangle 57"/>
          <p:cNvSpPr>
            <a:spLocks noChangeAspect="1" noChangeArrowheads="1"/>
          </p:cNvSpPr>
          <p:nvPr/>
        </p:nvSpPr>
        <p:spPr bwMode="auto">
          <a:xfrm>
            <a:off x="1478983" y="4066041"/>
            <a:ext cx="174625" cy="195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R</a:t>
            </a:r>
            <a:r>
              <a:rPr lang="en-US" altLang="zh-CN" sz="1400" baseline="-25000">
                <a:latin typeface="Times New Roman" pitchFamily="18" charset="0"/>
              </a:rPr>
              <a:t>1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56" name="Rectangle 58"/>
          <p:cNvSpPr>
            <a:spLocks noChangeAspect="1" noChangeArrowheads="1"/>
          </p:cNvSpPr>
          <p:nvPr/>
        </p:nvSpPr>
        <p:spPr bwMode="auto">
          <a:xfrm>
            <a:off x="1102746" y="4391478"/>
            <a:ext cx="173037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 dirty="0">
                <a:latin typeface="Times New Roman" pitchFamily="18" charset="0"/>
              </a:rPr>
              <a:t>u</a:t>
            </a:r>
            <a:r>
              <a:rPr lang="en-US" altLang="zh-CN" sz="1400" baseline="-25000" dirty="0">
                <a:latin typeface="Times New Roman" pitchFamily="18" charset="0"/>
              </a:rPr>
              <a:t>2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1657" name="Line 59"/>
          <p:cNvSpPr>
            <a:spLocks noChangeAspect="1" noChangeShapeType="1"/>
          </p:cNvSpPr>
          <p:nvPr/>
        </p:nvSpPr>
        <p:spPr bwMode="auto">
          <a:xfrm>
            <a:off x="1872683" y="4378778"/>
            <a:ext cx="276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58" name="Line 60"/>
          <p:cNvSpPr>
            <a:spLocks noChangeAspect="1" noChangeShapeType="1"/>
          </p:cNvSpPr>
          <p:nvPr/>
        </p:nvSpPr>
        <p:spPr bwMode="auto">
          <a:xfrm>
            <a:off x="1872683" y="4813753"/>
            <a:ext cx="276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59" name="Line 61"/>
          <p:cNvSpPr>
            <a:spLocks noChangeShapeType="1"/>
          </p:cNvSpPr>
          <p:nvPr/>
        </p:nvSpPr>
        <p:spPr bwMode="auto">
          <a:xfrm>
            <a:off x="2793433" y="4585153"/>
            <a:ext cx="406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60" name="AutoShape 62"/>
          <p:cNvSpPr>
            <a:spLocks noChangeAspect="1" noChangeArrowheads="1"/>
          </p:cNvSpPr>
          <p:nvPr/>
        </p:nvSpPr>
        <p:spPr bwMode="auto">
          <a:xfrm rot="5400000">
            <a:off x="2345759" y="4066040"/>
            <a:ext cx="215900" cy="1809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661" name="Line 63"/>
          <p:cNvSpPr>
            <a:spLocks noChangeAspect="1" noChangeShapeType="1"/>
          </p:cNvSpPr>
          <p:nvPr/>
        </p:nvSpPr>
        <p:spPr bwMode="auto">
          <a:xfrm>
            <a:off x="2148908" y="3961266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62" name="Text Box 66"/>
          <p:cNvSpPr txBox="1">
            <a:spLocks noChangeAspect="1" noChangeArrowheads="1"/>
          </p:cNvSpPr>
          <p:nvPr/>
        </p:nvSpPr>
        <p:spPr bwMode="auto">
          <a:xfrm>
            <a:off x="2575946" y="4056516"/>
            <a:ext cx="195262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∞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63" name="Text Box 67"/>
          <p:cNvSpPr txBox="1">
            <a:spLocks noChangeAspect="1" noChangeArrowheads="1"/>
          </p:cNvSpPr>
          <p:nvPr/>
        </p:nvSpPr>
        <p:spPr bwMode="auto">
          <a:xfrm>
            <a:off x="2215583" y="4261303"/>
            <a:ext cx="1825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-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64" name="Text Box 68"/>
          <p:cNvSpPr txBox="1">
            <a:spLocks noChangeAspect="1" noChangeArrowheads="1"/>
          </p:cNvSpPr>
          <p:nvPr/>
        </p:nvSpPr>
        <p:spPr bwMode="auto">
          <a:xfrm>
            <a:off x="2218758" y="4696278"/>
            <a:ext cx="1476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65" name="Text Box 69"/>
          <p:cNvSpPr txBox="1">
            <a:spLocks noChangeAspect="1" noChangeArrowheads="1"/>
          </p:cNvSpPr>
          <p:nvPr/>
        </p:nvSpPr>
        <p:spPr bwMode="auto">
          <a:xfrm>
            <a:off x="2637858" y="4467678"/>
            <a:ext cx="1651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66" name="Text Box 70"/>
          <p:cNvSpPr txBox="1">
            <a:spLocks noChangeAspect="1" noChangeArrowheads="1"/>
          </p:cNvSpPr>
          <p:nvPr/>
        </p:nvSpPr>
        <p:spPr bwMode="auto">
          <a:xfrm>
            <a:off x="2464821" y="4683578"/>
            <a:ext cx="2413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Times New Roman" pitchFamily="18" charset="0"/>
              </a:rPr>
              <a:t>N</a:t>
            </a:r>
            <a:r>
              <a:rPr lang="en-US" altLang="zh-CN" sz="1400" baseline="-25000">
                <a:latin typeface="Times New Roman" pitchFamily="18" charset="0"/>
              </a:rPr>
              <a:t>2</a:t>
            </a:r>
            <a:endParaRPr lang="en-US" altLang="zh-CN" sz="1400">
              <a:latin typeface="Times New Roman" pitchFamily="18" charset="0"/>
            </a:endParaRPr>
          </a:p>
        </p:txBody>
      </p:sp>
      <p:grpSp>
        <p:nvGrpSpPr>
          <p:cNvPr id="21667" name="Group 72"/>
          <p:cNvGrpSpPr>
            <a:grpSpLocks noChangeAspect="1"/>
          </p:cNvGrpSpPr>
          <p:nvPr/>
        </p:nvGrpSpPr>
        <p:grpSpPr bwMode="auto">
          <a:xfrm>
            <a:off x="1224983" y="4315278"/>
            <a:ext cx="655638" cy="125413"/>
            <a:chOff x="2157" y="2328"/>
            <a:chExt cx="860" cy="164"/>
          </a:xfrm>
        </p:grpSpPr>
        <p:grpSp>
          <p:nvGrpSpPr>
            <p:cNvPr id="21734" name="Group 73"/>
            <p:cNvGrpSpPr>
              <a:grpSpLocks noChangeAspect="1"/>
            </p:cNvGrpSpPr>
            <p:nvPr/>
          </p:nvGrpSpPr>
          <p:grpSpPr bwMode="auto">
            <a:xfrm>
              <a:off x="2157" y="2328"/>
              <a:ext cx="640" cy="164"/>
              <a:chOff x="2160" y="2016"/>
              <a:chExt cx="640" cy="164"/>
            </a:xfrm>
          </p:grpSpPr>
          <p:sp>
            <p:nvSpPr>
              <p:cNvPr id="2173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2380" y="2016"/>
                <a:ext cx="420" cy="1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1200" b="1">
                  <a:latin typeface="Times New Roman" pitchFamily="18" charset="0"/>
                </a:endParaRPr>
              </a:p>
            </p:txBody>
          </p:sp>
          <p:sp>
            <p:nvSpPr>
              <p:cNvPr id="21737" name="Line 75"/>
              <p:cNvSpPr>
                <a:spLocks noChangeAspect="1" noChangeShapeType="1"/>
              </p:cNvSpPr>
              <p:nvPr/>
            </p:nvSpPr>
            <p:spPr bwMode="auto">
              <a:xfrm>
                <a:off x="2160" y="2100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35" name="Line 76"/>
            <p:cNvSpPr>
              <a:spLocks noChangeAspect="1" noChangeShapeType="1"/>
            </p:cNvSpPr>
            <p:nvPr/>
          </p:nvSpPr>
          <p:spPr bwMode="auto">
            <a:xfrm>
              <a:off x="2797" y="2412"/>
              <a:ext cx="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68" name="Line 78"/>
          <p:cNvSpPr>
            <a:spLocks noChangeAspect="1" noChangeShapeType="1"/>
          </p:cNvSpPr>
          <p:nvPr/>
        </p:nvSpPr>
        <p:spPr bwMode="auto">
          <a:xfrm>
            <a:off x="1766321" y="4953453"/>
            <a:ext cx="2159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69" name="Line 79"/>
          <p:cNvSpPr>
            <a:spLocks noChangeAspect="1" noChangeShapeType="1"/>
          </p:cNvSpPr>
          <p:nvPr/>
        </p:nvSpPr>
        <p:spPr bwMode="auto">
          <a:xfrm rot="5400000">
            <a:off x="1812358" y="4883604"/>
            <a:ext cx="136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70" name="Oval 80"/>
          <p:cNvSpPr>
            <a:spLocks noChangeAspect="1" noChangeArrowheads="1"/>
          </p:cNvSpPr>
          <p:nvPr/>
        </p:nvSpPr>
        <p:spPr bwMode="auto">
          <a:xfrm>
            <a:off x="1156721" y="4347028"/>
            <a:ext cx="68262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671" name="Line 81"/>
          <p:cNvSpPr>
            <a:spLocks noChangeAspect="1" noChangeShapeType="1"/>
          </p:cNvSpPr>
          <p:nvPr/>
        </p:nvSpPr>
        <p:spPr bwMode="auto">
          <a:xfrm flipV="1">
            <a:off x="1936183" y="3372303"/>
            <a:ext cx="0" cy="1001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72" name="Line 83"/>
          <p:cNvSpPr>
            <a:spLocks noChangeAspect="1" noChangeShapeType="1"/>
          </p:cNvSpPr>
          <p:nvPr/>
        </p:nvSpPr>
        <p:spPr bwMode="auto">
          <a:xfrm flipH="1">
            <a:off x="2455296" y="3645353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73" name="Line 84"/>
          <p:cNvSpPr>
            <a:spLocks noChangeAspect="1" noChangeShapeType="1"/>
          </p:cNvSpPr>
          <p:nvPr/>
        </p:nvSpPr>
        <p:spPr bwMode="auto">
          <a:xfrm rot="16200000" flipH="1">
            <a:off x="2489427" y="3712822"/>
            <a:ext cx="134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74" name="Line 85"/>
          <p:cNvSpPr>
            <a:spLocks noChangeAspect="1" noChangeShapeType="1"/>
          </p:cNvSpPr>
          <p:nvPr/>
        </p:nvSpPr>
        <p:spPr bwMode="auto">
          <a:xfrm flipV="1">
            <a:off x="2593408" y="3359603"/>
            <a:ext cx="168275" cy="279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75" name="Line 86"/>
          <p:cNvSpPr>
            <a:spLocks noChangeAspect="1" noChangeShapeType="1"/>
          </p:cNvSpPr>
          <p:nvPr/>
        </p:nvSpPr>
        <p:spPr bwMode="auto">
          <a:xfrm flipH="1" flipV="1">
            <a:off x="2350521" y="3380241"/>
            <a:ext cx="157162" cy="261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76" name="Line 87"/>
          <p:cNvSpPr>
            <a:spLocks noChangeAspect="1" noChangeShapeType="1"/>
          </p:cNvSpPr>
          <p:nvPr/>
        </p:nvSpPr>
        <p:spPr bwMode="auto">
          <a:xfrm flipH="1">
            <a:off x="1940946" y="3378653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77" name="Rectangle 88"/>
          <p:cNvSpPr>
            <a:spLocks noChangeAspect="1" noChangeArrowheads="1"/>
          </p:cNvSpPr>
          <p:nvPr/>
        </p:nvSpPr>
        <p:spPr bwMode="auto">
          <a:xfrm>
            <a:off x="3268096" y="4243841"/>
            <a:ext cx="173037" cy="196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 i="1">
                <a:latin typeface="Times New Roman" pitchFamily="18" charset="0"/>
              </a:rPr>
              <a:t>R</a:t>
            </a:r>
            <a:r>
              <a:rPr lang="en-US" altLang="zh-CN" sz="1400" baseline="-25000">
                <a:latin typeface="Times New Roman" pitchFamily="18" charset="0"/>
              </a:rPr>
              <a:t>2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78" name="Rectangle 89"/>
          <p:cNvSpPr>
            <a:spLocks noChangeAspect="1" noChangeArrowheads="1"/>
          </p:cNvSpPr>
          <p:nvPr/>
        </p:nvSpPr>
        <p:spPr bwMode="auto">
          <a:xfrm>
            <a:off x="2414021" y="3165928"/>
            <a:ext cx="301625" cy="225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Times New Roman" pitchFamily="18" charset="0"/>
              </a:rPr>
              <a:t>V</a:t>
            </a:r>
            <a:r>
              <a:rPr lang="en-US" altLang="zh-CN" sz="1400" baseline="-25000">
                <a:latin typeface="Times New Roman" pitchFamily="18" charset="0"/>
              </a:rPr>
              <a:t>2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79" name="Line 90"/>
          <p:cNvSpPr>
            <a:spLocks noChangeShapeType="1"/>
          </p:cNvSpPr>
          <p:nvPr/>
        </p:nvSpPr>
        <p:spPr bwMode="auto">
          <a:xfrm flipV="1">
            <a:off x="2756921" y="3373891"/>
            <a:ext cx="2873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680" name="Group 92"/>
          <p:cNvGrpSpPr>
            <a:grpSpLocks noChangeAspect="1"/>
          </p:cNvGrpSpPr>
          <p:nvPr/>
        </p:nvGrpSpPr>
        <p:grpSpPr bwMode="auto">
          <a:xfrm rot="10800000">
            <a:off x="3199833" y="4521653"/>
            <a:ext cx="487363" cy="125413"/>
            <a:chOff x="2160" y="2016"/>
            <a:chExt cx="640" cy="164"/>
          </a:xfrm>
        </p:grpSpPr>
        <p:sp>
          <p:nvSpPr>
            <p:cNvPr id="21732" name="Rectangle 93"/>
            <p:cNvSpPr>
              <a:spLocks noChangeAspect="1" noChangeArrowheads="1"/>
            </p:cNvSpPr>
            <p:nvPr/>
          </p:nvSpPr>
          <p:spPr bwMode="auto">
            <a:xfrm>
              <a:off x="2380" y="2016"/>
              <a:ext cx="420" cy="1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1733" name="Line 94"/>
            <p:cNvSpPr>
              <a:spLocks noChangeAspect="1" noChangeShapeType="1"/>
            </p:cNvSpPr>
            <p:nvPr/>
          </p:nvSpPr>
          <p:spPr bwMode="auto">
            <a:xfrm>
              <a:off x="2160" y="2100"/>
              <a:ext cx="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81" name="Line 96"/>
          <p:cNvSpPr>
            <a:spLocks noChangeAspect="1" noChangeShapeType="1"/>
          </p:cNvSpPr>
          <p:nvPr/>
        </p:nvSpPr>
        <p:spPr bwMode="auto">
          <a:xfrm flipV="1">
            <a:off x="3039496" y="3370716"/>
            <a:ext cx="0" cy="1214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82" name="Line 97"/>
          <p:cNvSpPr>
            <a:spLocks noChangeAspect="1" noChangeShapeType="1"/>
          </p:cNvSpPr>
          <p:nvPr/>
        </p:nvSpPr>
        <p:spPr bwMode="auto">
          <a:xfrm flipH="1">
            <a:off x="1933008" y="3777116"/>
            <a:ext cx="612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83" name="Line 98"/>
          <p:cNvSpPr>
            <a:spLocks noChangeAspect="1" noChangeShapeType="1"/>
          </p:cNvSpPr>
          <p:nvPr/>
        </p:nvSpPr>
        <p:spPr bwMode="auto">
          <a:xfrm>
            <a:off x="3693546" y="3669166"/>
            <a:ext cx="658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84" name="Line 99"/>
          <p:cNvSpPr>
            <a:spLocks noChangeAspect="1" noChangeShapeType="1"/>
          </p:cNvSpPr>
          <p:nvPr/>
        </p:nvSpPr>
        <p:spPr bwMode="auto">
          <a:xfrm>
            <a:off x="4998471" y="3875541"/>
            <a:ext cx="431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85" name="AutoShape 100"/>
          <p:cNvSpPr>
            <a:spLocks noChangeAspect="1" noChangeArrowheads="1"/>
          </p:cNvSpPr>
          <p:nvPr/>
        </p:nvSpPr>
        <p:spPr bwMode="auto">
          <a:xfrm rot="5400000">
            <a:off x="4554765" y="3357222"/>
            <a:ext cx="215900" cy="17938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686" name="Line 101"/>
          <p:cNvSpPr>
            <a:spLocks noChangeAspect="1" noChangeShapeType="1"/>
          </p:cNvSpPr>
          <p:nvPr/>
        </p:nvSpPr>
        <p:spPr bwMode="auto">
          <a:xfrm>
            <a:off x="4357121" y="3251653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87" name="Line 102"/>
          <p:cNvSpPr>
            <a:spLocks noChangeAspect="1" noChangeShapeType="1"/>
          </p:cNvSpPr>
          <p:nvPr/>
        </p:nvSpPr>
        <p:spPr bwMode="auto">
          <a:xfrm>
            <a:off x="4357121" y="4331153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88" name="Line 103"/>
          <p:cNvSpPr>
            <a:spLocks noChangeAspect="1" noChangeShapeType="1"/>
          </p:cNvSpPr>
          <p:nvPr/>
        </p:nvSpPr>
        <p:spPr bwMode="auto">
          <a:xfrm rot="5400000">
            <a:off x="3818958" y="3792991"/>
            <a:ext cx="10763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89" name="Text Box 104"/>
          <p:cNvSpPr txBox="1">
            <a:spLocks noChangeAspect="1" noChangeArrowheads="1"/>
          </p:cNvSpPr>
          <p:nvPr/>
        </p:nvSpPr>
        <p:spPr bwMode="auto">
          <a:xfrm>
            <a:off x="4784158" y="3348491"/>
            <a:ext cx="19526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∞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90" name="Text Box 105"/>
          <p:cNvSpPr txBox="1">
            <a:spLocks noChangeAspect="1" noChangeArrowheads="1"/>
          </p:cNvSpPr>
          <p:nvPr/>
        </p:nvSpPr>
        <p:spPr bwMode="auto">
          <a:xfrm>
            <a:off x="4425383" y="3551691"/>
            <a:ext cx="18097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-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91" name="Text Box 106"/>
          <p:cNvSpPr txBox="1">
            <a:spLocks noChangeAspect="1" noChangeArrowheads="1"/>
          </p:cNvSpPr>
          <p:nvPr/>
        </p:nvSpPr>
        <p:spPr bwMode="auto">
          <a:xfrm>
            <a:off x="4426971" y="3986666"/>
            <a:ext cx="149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92" name="Text Box 107"/>
          <p:cNvSpPr txBox="1">
            <a:spLocks noChangeAspect="1" noChangeArrowheads="1"/>
          </p:cNvSpPr>
          <p:nvPr/>
        </p:nvSpPr>
        <p:spPr bwMode="auto">
          <a:xfrm>
            <a:off x="4847658" y="3758066"/>
            <a:ext cx="1635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93" name="Text Box 108"/>
          <p:cNvSpPr txBox="1">
            <a:spLocks noChangeAspect="1" noChangeArrowheads="1"/>
          </p:cNvSpPr>
          <p:nvPr/>
        </p:nvSpPr>
        <p:spPr bwMode="auto">
          <a:xfrm>
            <a:off x="4674621" y="3973966"/>
            <a:ext cx="23971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Times New Roman" pitchFamily="18" charset="0"/>
              </a:rPr>
              <a:t>N</a:t>
            </a:r>
            <a:r>
              <a:rPr lang="en-US" altLang="zh-CN" sz="1400" baseline="-25000">
                <a:latin typeface="Times New Roman" pitchFamily="18" charset="0"/>
              </a:rPr>
              <a:t>3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694" name="Line 109"/>
          <p:cNvSpPr>
            <a:spLocks noChangeAspect="1" noChangeShapeType="1"/>
          </p:cNvSpPr>
          <p:nvPr/>
        </p:nvSpPr>
        <p:spPr bwMode="auto">
          <a:xfrm rot="5400000">
            <a:off x="4467452" y="3789022"/>
            <a:ext cx="10715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95" name="Line 111"/>
          <p:cNvSpPr>
            <a:spLocks noChangeAspect="1" noChangeShapeType="1"/>
          </p:cNvSpPr>
          <p:nvPr/>
        </p:nvSpPr>
        <p:spPr bwMode="auto">
          <a:xfrm>
            <a:off x="3850708" y="4243841"/>
            <a:ext cx="217488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96" name="Line 112"/>
          <p:cNvSpPr>
            <a:spLocks noChangeAspect="1" noChangeShapeType="1"/>
          </p:cNvSpPr>
          <p:nvPr/>
        </p:nvSpPr>
        <p:spPr bwMode="auto">
          <a:xfrm rot="5400000">
            <a:off x="3899127" y="4168435"/>
            <a:ext cx="1349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97" name="Line 113"/>
          <p:cNvSpPr>
            <a:spLocks noChangeAspect="1" noChangeShapeType="1"/>
          </p:cNvSpPr>
          <p:nvPr/>
        </p:nvSpPr>
        <p:spPr bwMode="auto">
          <a:xfrm flipV="1">
            <a:off x="3684021" y="2592841"/>
            <a:ext cx="0" cy="1987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98" name="Line 114"/>
          <p:cNvSpPr>
            <a:spLocks noChangeAspect="1" noChangeShapeType="1"/>
          </p:cNvSpPr>
          <p:nvPr/>
        </p:nvSpPr>
        <p:spPr bwMode="auto">
          <a:xfrm flipH="1">
            <a:off x="3961833" y="4104141"/>
            <a:ext cx="3841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99" name="Line 115"/>
          <p:cNvSpPr>
            <a:spLocks noChangeAspect="1" noChangeShapeType="1"/>
          </p:cNvSpPr>
          <p:nvPr/>
        </p:nvSpPr>
        <p:spPr bwMode="auto">
          <a:xfrm flipH="1">
            <a:off x="5528696" y="4132716"/>
            <a:ext cx="198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16"/>
          <p:cNvSpPr>
            <a:spLocks noChangeAspect="1" noChangeShapeType="1"/>
          </p:cNvSpPr>
          <p:nvPr/>
        </p:nvSpPr>
        <p:spPr bwMode="auto">
          <a:xfrm rot="16200000" flipH="1">
            <a:off x="5564414" y="4200185"/>
            <a:ext cx="1349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17"/>
          <p:cNvSpPr>
            <a:spLocks noChangeAspect="1" noChangeShapeType="1"/>
          </p:cNvSpPr>
          <p:nvPr/>
        </p:nvSpPr>
        <p:spPr bwMode="auto">
          <a:xfrm flipV="1">
            <a:off x="5676333" y="3845378"/>
            <a:ext cx="168275" cy="279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2" name="Line 118"/>
          <p:cNvSpPr>
            <a:spLocks noChangeAspect="1" noChangeShapeType="1"/>
          </p:cNvSpPr>
          <p:nvPr/>
        </p:nvSpPr>
        <p:spPr bwMode="auto">
          <a:xfrm flipH="1" flipV="1">
            <a:off x="5425508" y="3880303"/>
            <a:ext cx="14605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3" name="Line 119"/>
          <p:cNvSpPr>
            <a:spLocks noChangeShapeType="1"/>
          </p:cNvSpPr>
          <p:nvPr/>
        </p:nvSpPr>
        <p:spPr bwMode="auto">
          <a:xfrm>
            <a:off x="4423796" y="2846841"/>
            <a:ext cx="874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4" name="Rectangle 120"/>
          <p:cNvSpPr>
            <a:spLocks noChangeAspect="1" noChangeArrowheads="1"/>
          </p:cNvSpPr>
          <p:nvPr/>
        </p:nvSpPr>
        <p:spPr bwMode="auto">
          <a:xfrm rot="10800000">
            <a:off x="4098358" y="2789691"/>
            <a:ext cx="320675" cy="123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705" name="Line 121"/>
          <p:cNvSpPr>
            <a:spLocks noChangeAspect="1" noChangeShapeType="1"/>
          </p:cNvSpPr>
          <p:nvPr/>
        </p:nvSpPr>
        <p:spPr bwMode="auto">
          <a:xfrm rot="10800000">
            <a:off x="3674496" y="2848428"/>
            <a:ext cx="4238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6" name="Line 122"/>
          <p:cNvSpPr>
            <a:spLocks noChangeAspect="1" noChangeShapeType="1"/>
          </p:cNvSpPr>
          <p:nvPr/>
        </p:nvSpPr>
        <p:spPr bwMode="auto">
          <a:xfrm flipV="1">
            <a:off x="5292158" y="2854778"/>
            <a:ext cx="0" cy="1409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7" name="Line 123"/>
          <p:cNvSpPr>
            <a:spLocks noChangeAspect="1" noChangeShapeType="1"/>
          </p:cNvSpPr>
          <p:nvPr/>
        </p:nvSpPr>
        <p:spPr bwMode="auto">
          <a:xfrm flipV="1">
            <a:off x="5833496" y="3864428"/>
            <a:ext cx="825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8" name="Line 124"/>
          <p:cNvSpPr>
            <a:spLocks noChangeAspect="1" noChangeShapeType="1"/>
          </p:cNvSpPr>
          <p:nvPr/>
        </p:nvSpPr>
        <p:spPr bwMode="auto">
          <a:xfrm>
            <a:off x="6108133" y="4304166"/>
            <a:ext cx="549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" name="Line 125"/>
          <p:cNvSpPr>
            <a:spLocks noChangeAspect="1" noChangeShapeType="1"/>
          </p:cNvSpPr>
          <p:nvPr/>
        </p:nvSpPr>
        <p:spPr bwMode="auto">
          <a:xfrm>
            <a:off x="7303521" y="4075566"/>
            <a:ext cx="5048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" name="AutoShape 126"/>
          <p:cNvSpPr>
            <a:spLocks noChangeAspect="1" noChangeArrowheads="1"/>
          </p:cNvSpPr>
          <p:nvPr/>
        </p:nvSpPr>
        <p:spPr bwMode="auto">
          <a:xfrm rot="5400000">
            <a:off x="6854258" y="3558041"/>
            <a:ext cx="217487" cy="17938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711" name="Line 127"/>
          <p:cNvSpPr>
            <a:spLocks noChangeAspect="1" noChangeShapeType="1"/>
          </p:cNvSpPr>
          <p:nvPr/>
        </p:nvSpPr>
        <p:spPr bwMode="auto">
          <a:xfrm>
            <a:off x="6658996" y="3453266"/>
            <a:ext cx="6461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2" name="Line 128"/>
          <p:cNvSpPr>
            <a:spLocks noChangeAspect="1" noChangeShapeType="1"/>
          </p:cNvSpPr>
          <p:nvPr/>
        </p:nvSpPr>
        <p:spPr bwMode="auto">
          <a:xfrm>
            <a:off x="6666934" y="4544075"/>
            <a:ext cx="6461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3" name="Line 129"/>
          <p:cNvSpPr>
            <a:spLocks noChangeAspect="1" noChangeShapeType="1"/>
          </p:cNvSpPr>
          <p:nvPr/>
        </p:nvSpPr>
        <p:spPr bwMode="auto">
          <a:xfrm rot="5400000">
            <a:off x="6120039" y="3993810"/>
            <a:ext cx="10779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4" name="Text Box 130"/>
          <p:cNvSpPr txBox="1">
            <a:spLocks noChangeAspect="1" noChangeArrowheads="1"/>
          </p:cNvSpPr>
          <p:nvPr/>
        </p:nvSpPr>
        <p:spPr bwMode="auto">
          <a:xfrm>
            <a:off x="7086033" y="3548516"/>
            <a:ext cx="19526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∞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715" name="Text Box 131"/>
          <p:cNvSpPr txBox="1">
            <a:spLocks noChangeAspect="1" noChangeArrowheads="1"/>
          </p:cNvSpPr>
          <p:nvPr/>
        </p:nvSpPr>
        <p:spPr bwMode="auto">
          <a:xfrm>
            <a:off x="6725671" y="3753303"/>
            <a:ext cx="1809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-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716" name="Text Box 132"/>
          <p:cNvSpPr txBox="1">
            <a:spLocks noChangeAspect="1" noChangeArrowheads="1"/>
          </p:cNvSpPr>
          <p:nvPr/>
        </p:nvSpPr>
        <p:spPr bwMode="auto">
          <a:xfrm>
            <a:off x="6728846" y="4188278"/>
            <a:ext cx="147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717" name="Text Box 133"/>
          <p:cNvSpPr txBox="1">
            <a:spLocks noChangeAspect="1" noChangeArrowheads="1"/>
          </p:cNvSpPr>
          <p:nvPr/>
        </p:nvSpPr>
        <p:spPr bwMode="auto">
          <a:xfrm>
            <a:off x="7147946" y="3958091"/>
            <a:ext cx="1651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宋体" charset="-122"/>
              </a:rPr>
              <a:t>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718" name="Text Box 134"/>
          <p:cNvSpPr txBox="1">
            <a:spLocks noChangeAspect="1" noChangeArrowheads="1"/>
          </p:cNvSpPr>
          <p:nvPr/>
        </p:nvSpPr>
        <p:spPr bwMode="auto">
          <a:xfrm>
            <a:off x="6974908" y="4173991"/>
            <a:ext cx="241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Times New Roman" pitchFamily="18" charset="0"/>
              </a:rPr>
              <a:t>N</a:t>
            </a:r>
            <a:r>
              <a:rPr lang="en-US" altLang="zh-CN" sz="1400" baseline="-25000">
                <a:latin typeface="Times New Roman" pitchFamily="18" charset="0"/>
              </a:rPr>
              <a:t>4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719" name="Line 135"/>
          <p:cNvSpPr>
            <a:spLocks noChangeAspect="1" noChangeShapeType="1"/>
          </p:cNvSpPr>
          <p:nvPr/>
        </p:nvSpPr>
        <p:spPr bwMode="auto">
          <a:xfrm rot="5400000">
            <a:off x="6766946" y="3989841"/>
            <a:ext cx="1073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0" name="Rectangle 138"/>
          <p:cNvSpPr>
            <a:spLocks noChangeAspect="1" noChangeArrowheads="1"/>
          </p:cNvSpPr>
          <p:nvPr/>
        </p:nvSpPr>
        <p:spPr bwMode="auto">
          <a:xfrm>
            <a:off x="6770121" y="3113541"/>
            <a:ext cx="319087" cy="1254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721" name="Line 140"/>
          <p:cNvSpPr>
            <a:spLocks noChangeShapeType="1"/>
          </p:cNvSpPr>
          <p:nvPr/>
        </p:nvSpPr>
        <p:spPr bwMode="auto">
          <a:xfrm>
            <a:off x="7089208" y="3170691"/>
            <a:ext cx="4492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2" name="Line 142"/>
          <p:cNvSpPr>
            <a:spLocks noChangeAspect="1" noChangeShapeType="1"/>
          </p:cNvSpPr>
          <p:nvPr/>
        </p:nvSpPr>
        <p:spPr bwMode="auto">
          <a:xfrm>
            <a:off x="6003358" y="4445453"/>
            <a:ext cx="2159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3" name="Line 143"/>
          <p:cNvSpPr>
            <a:spLocks noChangeAspect="1" noChangeShapeType="1"/>
          </p:cNvSpPr>
          <p:nvPr/>
        </p:nvSpPr>
        <p:spPr bwMode="auto">
          <a:xfrm rot="5400000">
            <a:off x="6043045" y="4369254"/>
            <a:ext cx="136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4" name="Oval 144"/>
          <p:cNvSpPr>
            <a:spLocks noChangeAspect="1" noChangeArrowheads="1"/>
          </p:cNvSpPr>
          <p:nvPr/>
        </p:nvSpPr>
        <p:spPr bwMode="auto">
          <a:xfrm>
            <a:off x="7797233" y="4045403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1200" b="1">
              <a:latin typeface="Times New Roman" pitchFamily="18" charset="0"/>
            </a:endParaRPr>
          </a:p>
        </p:txBody>
      </p:sp>
      <p:sp>
        <p:nvSpPr>
          <p:cNvPr id="21725" name="Line 145"/>
          <p:cNvSpPr>
            <a:spLocks noChangeAspect="1" noChangeShapeType="1"/>
          </p:cNvSpPr>
          <p:nvPr/>
        </p:nvSpPr>
        <p:spPr bwMode="auto">
          <a:xfrm flipV="1">
            <a:off x="6039871" y="3175453"/>
            <a:ext cx="0" cy="687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6" name="Line 146"/>
          <p:cNvSpPr>
            <a:spLocks noChangeShapeType="1"/>
          </p:cNvSpPr>
          <p:nvPr/>
        </p:nvSpPr>
        <p:spPr bwMode="auto">
          <a:xfrm flipH="1">
            <a:off x="6030346" y="3173866"/>
            <a:ext cx="7413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7" name="Rectangle 147"/>
          <p:cNvSpPr>
            <a:spLocks noChangeAspect="1" noChangeArrowheads="1"/>
          </p:cNvSpPr>
          <p:nvPr/>
        </p:nvSpPr>
        <p:spPr bwMode="auto">
          <a:xfrm>
            <a:off x="5849371" y="3951741"/>
            <a:ext cx="301625" cy="223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400">
                <a:latin typeface="Times New Roman" pitchFamily="18" charset="0"/>
              </a:rPr>
              <a:t>V</a:t>
            </a:r>
            <a:r>
              <a:rPr lang="en-US" altLang="zh-CN" sz="1400" baseline="-25000">
                <a:latin typeface="Times New Roman" pitchFamily="18" charset="0"/>
              </a:rPr>
              <a:t>3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728" name="Line 149"/>
          <p:cNvSpPr>
            <a:spLocks noChangeShapeType="1"/>
          </p:cNvSpPr>
          <p:nvPr/>
        </p:nvSpPr>
        <p:spPr bwMode="auto">
          <a:xfrm flipH="1" flipV="1">
            <a:off x="7540058" y="3161166"/>
            <a:ext cx="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616" name="Object 112"/>
          <p:cNvGraphicFramePr>
            <a:graphicFrameLocks noChangeAspect="1"/>
          </p:cNvGraphicFramePr>
          <p:nvPr/>
        </p:nvGraphicFramePr>
        <p:xfrm>
          <a:off x="4217988" y="1284288"/>
          <a:ext cx="2051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8" imgW="1129810" imgH="444307" progId="Equation.DSMT4">
                  <p:embed/>
                </p:oleObj>
              </mc:Choice>
              <mc:Fallback>
                <p:oleObj name="Equation" r:id="rId8" imgW="1129810" imgH="444307" progId="Equation.DSMT4">
                  <p:embed/>
                  <p:pic>
                    <p:nvPicPr>
                      <p:cNvPr id="21616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284288"/>
                        <a:ext cx="2051050" cy="8064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7" name="Object 113"/>
          <p:cNvGraphicFramePr>
            <a:graphicFrameLocks noChangeAspect="1"/>
          </p:cNvGraphicFramePr>
          <p:nvPr/>
        </p:nvGraphicFramePr>
        <p:xfrm>
          <a:off x="5505450" y="2239963"/>
          <a:ext cx="38989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0" imgW="2247900" imgH="469900" progId="Equation.DSMT4">
                  <p:embed/>
                </p:oleObj>
              </mc:Choice>
              <mc:Fallback>
                <p:oleObj name="Equation" r:id="rId10" imgW="2247900" imgH="469900" progId="Equation.DSMT4">
                  <p:embed/>
                  <p:pic>
                    <p:nvPicPr>
                      <p:cNvPr id="21617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239963"/>
                        <a:ext cx="3898900" cy="8096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29" name="Text Box 161"/>
          <p:cNvSpPr txBox="1">
            <a:spLocks noChangeArrowheads="1"/>
          </p:cNvSpPr>
          <p:nvPr/>
        </p:nvSpPr>
        <p:spPr bwMode="auto">
          <a:xfrm>
            <a:off x="5010375" y="2220595"/>
            <a:ext cx="9985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相加</a:t>
            </a:r>
          </a:p>
        </p:txBody>
      </p:sp>
      <p:sp>
        <p:nvSpPr>
          <p:cNvPr id="21730" name="标题 1"/>
          <p:cNvSpPr>
            <a:spLocks noGrp="1"/>
          </p:cNvSpPr>
          <p:nvPr>
            <p:ph type="title"/>
          </p:nvPr>
        </p:nvSpPr>
        <p:spPr>
          <a:xfrm>
            <a:off x="838200" y="474784"/>
            <a:ext cx="10515600" cy="59042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基于对数和指数运算的乘法运算电路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2" name="Text Box 5"/>
          <p:cNvSpPr txBox="1">
            <a:spLocks noChangeArrowheads="1"/>
          </p:cNvSpPr>
          <p:nvPr/>
        </p:nvSpPr>
        <p:spPr bwMode="auto">
          <a:xfrm>
            <a:off x="2154238" y="989013"/>
            <a:ext cx="68151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   </a:t>
            </a:r>
            <a:endParaRPr kumimoji="1" lang="zh-CN" altLang="en-US" sz="2400" b="1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638" name="Object 110"/>
          <p:cNvGraphicFramePr>
            <a:graphicFrameLocks noChangeAspect="1"/>
          </p:cNvGraphicFramePr>
          <p:nvPr/>
        </p:nvGraphicFramePr>
        <p:xfrm>
          <a:off x="3086554" y="5229340"/>
          <a:ext cx="21272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1155199" imgH="444307" progId="Equation.DSMT4">
                  <p:embed/>
                </p:oleObj>
              </mc:Choice>
              <mc:Fallback>
                <p:oleObj name="Equation" r:id="rId3" imgW="1155199" imgH="444307" progId="Equation.DSMT4">
                  <p:embed/>
                  <p:pic>
                    <p:nvPicPr>
                      <p:cNvPr id="22638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554" y="5229340"/>
                        <a:ext cx="2127250" cy="8191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43" name="Text Box 163"/>
          <p:cNvSpPr txBox="1">
            <a:spLocks noChangeArrowheads="1"/>
          </p:cNvSpPr>
          <p:nvPr/>
        </p:nvSpPr>
        <p:spPr bwMode="auto">
          <a:xfrm>
            <a:off x="8077654" y="3732211"/>
            <a:ext cx="9906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指数</a:t>
            </a:r>
          </a:p>
        </p:txBody>
      </p:sp>
      <p:grpSp>
        <p:nvGrpSpPr>
          <p:cNvPr id="22644" name="Group 167"/>
          <p:cNvGrpSpPr>
            <a:grpSpLocks/>
          </p:cNvGrpSpPr>
          <p:nvPr/>
        </p:nvGrpSpPr>
        <p:grpSpPr bwMode="auto">
          <a:xfrm>
            <a:off x="1260929" y="1455737"/>
            <a:ext cx="9912350" cy="4413250"/>
            <a:chOff x="467" y="1256"/>
            <a:chExt cx="6244" cy="2780"/>
          </a:xfrm>
        </p:grpSpPr>
        <p:sp>
          <p:nvSpPr>
            <p:cNvPr id="22647" name="Rectangle 7"/>
            <p:cNvSpPr>
              <a:spLocks noChangeAspect="1" noChangeArrowheads="1"/>
            </p:cNvSpPr>
            <p:nvPr/>
          </p:nvSpPr>
          <p:spPr bwMode="auto">
            <a:xfrm>
              <a:off x="3119" y="2806"/>
              <a:ext cx="156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u</a:t>
              </a:r>
              <a:r>
                <a:rPr lang="en-US" altLang="zh-CN" sz="1400" baseline="-25000">
                  <a:latin typeface="Times New Roman" pitchFamily="18" charset="0"/>
                </a:rPr>
                <a:t>o3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48" name="Rectangle 8"/>
            <p:cNvSpPr>
              <a:spLocks noChangeAspect="1" noChangeArrowheads="1"/>
            </p:cNvSpPr>
            <p:nvPr/>
          </p:nvSpPr>
          <p:spPr bwMode="auto">
            <a:xfrm>
              <a:off x="2803" y="2120"/>
              <a:ext cx="109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R</a:t>
              </a:r>
              <a:r>
                <a:rPr lang="en-US" altLang="zh-CN" sz="1400" baseline="-25000">
                  <a:latin typeface="Times New Roman" pitchFamily="18" charset="0"/>
                </a:rPr>
                <a:t>2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49" name="Rectangle 9"/>
            <p:cNvSpPr>
              <a:spLocks noChangeAspect="1" noChangeArrowheads="1"/>
            </p:cNvSpPr>
            <p:nvPr/>
          </p:nvSpPr>
          <p:spPr bwMode="auto">
            <a:xfrm>
              <a:off x="4058" y="2312"/>
              <a:ext cx="1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R</a:t>
              </a:r>
              <a:r>
                <a:rPr lang="en-US" altLang="zh-CN" sz="1400" baseline="-25000">
                  <a:latin typeface="Times New Roman" pitchFamily="18" charset="0"/>
                </a:rPr>
                <a:t>3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50" name="Line 10"/>
            <p:cNvSpPr>
              <a:spLocks noChangeShapeType="1"/>
            </p:cNvSpPr>
            <p:nvPr/>
          </p:nvSpPr>
          <p:spPr bwMode="auto">
            <a:xfrm flipH="1">
              <a:off x="3083" y="3201"/>
              <a:ext cx="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1" name="Rectangle 11"/>
            <p:cNvSpPr>
              <a:spLocks noChangeAspect="1" noChangeArrowheads="1"/>
            </p:cNvSpPr>
            <p:nvPr/>
          </p:nvSpPr>
          <p:spPr bwMode="auto">
            <a:xfrm>
              <a:off x="1617" y="2146"/>
              <a:ext cx="156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u</a:t>
              </a:r>
              <a:r>
                <a:rPr lang="en-US" altLang="zh-CN" sz="1400" baseline="-25000">
                  <a:latin typeface="Times New Roman" pitchFamily="18" charset="0"/>
                </a:rPr>
                <a:t>o1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52" name="Rectangle 12"/>
            <p:cNvSpPr>
              <a:spLocks noChangeAspect="1" noChangeArrowheads="1"/>
            </p:cNvSpPr>
            <p:nvPr/>
          </p:nvSpPr>
          <p:spPr bwMode="auto">
            <a:xfrm>
              <a:off x="1754" y="2938"/>
              <a:ext cx="156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u</a:t>
              </a:r>
              <a:r>
                <a:rPr lang="en-US" altLang="zh-CN" sz="1400" baseline="-25000">
                  <a:latin typeface="Times New Roman" pitchFamily="18" charset="0"/>
                </a:rPr>
                <a:t>o2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53" name="Rectangle 13"/>
            <p:cNvSpPr>
              <a:spLocks noChangeAspect="1" noChangeArrowheads="1"/>
            </p:cNvSpPr>
            <p:nvPr/>
          </p:nvSpPr>
          <p:spPr bwMode="auto">
            <a:xfrm>
              <a:off x="4656" y="3104"/>
              <a:ext cx="109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u</a:t>
              </a:r>
              <a:r>
                <a:rPr lang="en-US" altLang="zh-CN" sz="1400" baseline="-25000">
                  <a:latin typeface="Times New Roman" pitchFamily="18" charset="0"/>
                </a:rPr>
                <a:t>o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54" name="Rectangle 14"/>
            <p:cNvSpPr>
              <a:spLocks noChangeAspect="1" noChangeArrowheads="1"/>
            </p:cNvSpPr>
            <p:nvPr/>
          </p:nvSpPr>
          <p:spPr bwMode="auto">
            <a:xfrm>
              <a:off x="681" y="1814"/>
              <a:ext cx="109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R</a:t>
              </a:r>
              <a:r>
                <a:rPr lang="en-US" altLang="zh-CN" sz="1400" baseline="-25000">
                  <a:latin typeface="Times New Roman" pitchFamily="18" charset="0"/>
                </a:rPr>
                <a:t>1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55" name="Rectangle 15"/>
            <p:cNvSpPr>
              <a:spLocks noChangeAspect="1" noChangeArrowheads="1"/>
            </p:cNvSpPr>
            <p:nvPr/>
          </p:nvSpPr>
          <p:spPr bwMode="auto">
            <a:xfrm>
              <a:off x="474" y="2051"/>
              <a:ext cx="110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u</a:t>
              </a:r>
              <a:r>
                <a:rPr lang="en-US" altLang="zh-CN" sz="1400" baseline="-25000">
                  <a:latin typeface="Times New Roman" pitchFamily="18" charset="0"/>
                </a:rPr>
                <a:t>1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56" name="Line 16"/>
            <p:cNvSpPr>
              <a:spLocks noChangeAspect="1" noChangeShapeType="1"/>
            </p:cNvSpPr>
            <p:nvPr/>
          </p:nvSpPr>
          <p:spPr bwMode="auto">
            <a:xfrm>
              <a:off x="929" y="2019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7" name="Line 17"/>
            <p:cNvSpPr>
              <a:spLocks noChangeAspect="1" noChangeShapeType="1"/>
            </p:cNvSpPr>
            <p:nvPr/>
          </p:nvSpPr>
          <p:spPr bwMode="auto">
            <a:xfrm>
              <a:off x="929" y="2293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8" name="Line 18"/>
            <p:cNvSpPr>
              <a:spLocks noChangeAspect="1" noChangeShapeType="1"/>
            </p:cNvSpPr>
            <p:nvPr/>
          </p:nvSpPr>
          <p:spPr bwMode="auto">
            <a:xfrm>
              <a:off x="1509" y="2149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9" name="AutoShape 19"/>
            <p:cNvSpPr>
              <a:spLocks noChangeAspect="1" noChangeArrowheads="1"/>
            </p:cNvSpPr>
            <p:nvPr/>
          </p:nvSpPr>
          <p:spPr bwMode="auto">
            <a:xfrm rot="5400000">
              <a:off x="1227" y="1822"/>
              <a:ext cx="136" cy="11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660" name="Line 20"/>
            <p:cNvSpPr>
              <a:spLocks noChangeAspect="1" noChangeShapeType="1"/>
            </p:cNvSpPr>
            <p:nvPr/>
          </p:nvSpPr>
          <p:spPr bwMode="auto">
            <a:xfrm>
              <a:off x="1103" y="1756"/>
              <a:ext cx="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1" name="Line 21"/>
            <p:cNvSpPr>
              <a:spLocks noChangeAspect="1" noChangeShapeType="1"/>
            </p:cNvSpPr>
            <p:nvPr/>
          </p:nvSpPr>
          <p:spPr bwMode="auto">
            <a:xfrm>
              <a:off x="1103" y="2436"/>
              <a:ext cx="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2" name="Line 22"/>
            <p:cNvSpPr>
              <a:spLocks noChangeShapeType="1"/>
            </p:cNvSpPr>
            <p:nvPr/>
          </p:nvSpPr>
          <p:spPr bwMode="auto">
            <a:xfrm rot="5400000">
              <a:off x="759" y="2098"/>
              <a:ext cx="6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Text Box 23"/>
            <p:cNvSpPr txBox="1">
              <a:spLocks noChangeAspect="1" noChangeArrowheads="1"/>
            </p:cNvSpPr>
            <p:nvPr/>
          </p:nvSpPr>
          <p:spPr bwMode="auto">
            <a:xfrm>
              <a:off x="1371" y="1817"/>
              <a:ext cx="12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∞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64" name="Text Box 24"/>
            <p:cNvSpPr txBox="1">
              <a:spLocks noChangeAspect="1" noChangeArrowheads="1"/>
            </p:cNvSpPr>
            <p:nvPr/>
          </p:nvSpPr>
          <p:spPr bwMode="auto">
            <a:xfrm>
              <a:off x="1145" y="1945"/>
              <a:ext cx="11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-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65" name="Text Box 25"/>
            <p:cNvSpPr txBox="1">
              <a:spLocks noChangeAspect="1" noChangeArrowheads="1"/>
            </p:cNvSpPr>
            <p:nvPr/>
          </p:nvSpPr>
          <p:spPr bwMode="auto">
            <a:xfrm>
              <a:off x="1147" y="2219"/>
              <a:ext cx="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66" name="Text Box 26"/>
            <p:cNvSpPr txBox="1">
              <a:spLocks noChangeAspect="1" noChangeArrowheads="1"/>
            </p:cNvSpPr>
            <p:nvPr/>
          </p:nvSpPr>
          <p:spPr bwMode="auto">
            <a:xfrm>
              <a:off x="1411" y="2075"/>
              <a:ext cx="10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67" name="Text Box 27"/>
            <p:cNvSpPr txBox="1">
              <a:spLocks noChangeAspect="1" noChangeArrowheads="1"/>
            </p:cNvSpPr>
            <p:nvPr/>
          </p:nvSpPr>
          <p:spPr bwMode="auto">
            <a:xfrm>
              <a:off x="1302" y="2211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N</a:t>
              </a:r>
              <a:r>
                <a:rPr lang="en-US" altLang="zh-CN" sz="1400" baseline="-25000">
                  <a:latin typeface="Times New Roman" pitchFamily="18" charset="0"/>
                </a:rPr>
                <a:t>1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68" name="Line 28"/>
            <p:cNvSpPr>
              <a:spLocks noChangeAspect="1" noChangeShapeType="1"/>
            </p:cNvSpPr>
            <p:nvPr/>
          </p:nvSpPr>
          <p:spPr bwMode="auto">
            <a:xfrm rot="5400000">
              <a:off x="1171" y="2095"/>
              <a:ext cx="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669" name="Group 29"/>
            <p:cNvGrpSpPr>
              <a:grpSpLocks noChangeAspect="1"/>
            </p:cNvGrpSpPr>
            <p:nvPr/>
          </p:nvGrpSpPr>
          <p:grpSpPr bwMode="auto">
            <a:xfrm>
              <a:off x="520" y="1979"/>
              <a:ext cx="413" cy="79"/>
              <a:chOff x="2157" y="2328"/>
              <a:chExt cx="860" cy="164"/>
            </a:xfrm>
          </p:grpSpPr>
          <p:grpSp>
            <p:nvGrpSpPr>
              <p:cNvPr id="22782" name="Group 30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22784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22785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83" name="Line 33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70" name="Line 35"/>
            <p:cNvSpPr>
              <a:spLocks noChangeAspect="1" noChangeShapeType="1"/>
            </p:cNvSpPr>
            <p:nvPr/>
          </p:nvSpPr>
          <p:spPr bwMode="auto">
            <a:xfrm>
              <a:off x="685" y="2381"/>
              <a:ext cx="13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1" name="Line 36"/>
            <p:cNvSpPr>
              <a:spLocks noChangeAspect="1" noChangeShapeType="1"/>
            </p:cNvSpPr>
            <p:nvPr/>
          </p:nvSpPr>
          <p:spPr bwMode="auto">
            <a:xfrm rot="5400000">
              <a:off x="711" y="2333"/>
              <a:ext cx="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Oval 37"/>
            <p:cNvSpPr>
              <a:spLocks noChangeAspect="1" noChangeArrowheads="1"/>
            </p:cNvSpPr>
            <p:nvPr/>
          </p:nvSpPr>
          <p:spPr bwMode="auto">
            <a:xfrm>
              <a:off x="478" y="1999"/>
              <a:ext cx="43" cy="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673" name="Line 38"/>
            <p:cNvSpPr>
              <a:spLocks noChangeAspect="1" noChangeShapeType="1"/>
            </p:cNvSpPr>
            <p:nvPr/>
          </p:nvSpPr>
          <p:spPr bwMode="auto">
            <a:xfrm flipV="1">
              <a:off x="973" y="1382"/>
              <a:ext cx="0" cy="6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4" name="Line 39"/>
            <p:cNvSpPr>
              <a:spLocks noChangeAspect="1" noChangeShapeType="1"/>
            </p:cNvSpPr>
            <p:nvPr/>
          </p:nvSpPr>
          <p:spPr bwMode="auto">
            <a:xfrm flipH="1">
              <a:off x="754" y="2293"/>
              <a:ext cx="1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675" name="Group 40"/>
            <p:cNvGrpSpPr>
              <a:grpSpLocks noChangeAspect="1"/>
            </p:cNvGrpSpPr>
            <p:nvPr/>
          </p:nvGrpSpPr>
          <p:grpSpPr bwMode="auto">
            <a:xfrm flipH="1">
              <a:off x="1230" y="1380"/>
              <a:ext cx="258" cy="251"/>
              <a:chOff x="4715" y="10228"/>
              <a:chExt cx="538" cy="523"/>
            </a:xfrm>
          </p:grpSpPr>
          <p:sp>
            <p:nvSpPr>
              <p:cNvPr id="22778" name="Line 41"/>
              <p:cNvSpPr>
                <a:spLocks noChangeAspect="1" noChangeShapeType="1"/>
              </p:cNvSpPr>
              <p:nvPr/>
            </p:nvSpPr>
            <p:spPr bwMode="auto">
              <a:xfrm>
                <a:off x="4857" y="10575"/>
                <a:ext cx="2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79" name="Line 42"/>
              <p:cNvSpPr>
                <a:spLocks noChangeAspect="1" noChangeShapeType="1"/>
              </p:cNvSpPr>
              <p:nvPr/>
            </p:nvSpPr>
            <p:spPr bwMode="auto">
              <a:xfrm rot="5400000">
                <a:off x="4894" y="10663"/>
                <a:ext cx="1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80" name="Line 4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715" y="10228"/>
                <a:ext cx="206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81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5047" y="10228"/>
                <a:ext cx="206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76" name="Line 45"/>
            <p:cNvSpPr>
              <a:spLocks noChangeAspect="1" noChangeShapeType="1"/>
            </p:cNvSpPr>
            <p:nvPr/>
          </p:nvSpPr>
          <p:spPr bwMode="auto">
            <a:xfrm flipH="1">
              <a:off x="972" y="1386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7" name="Rectangle 46"/>
            <p:cNvSpPr>
              <a:spLocks noChangeAspect="1" noChangeArrowheads="1"/>
            </p:cNvSpPr>
            <p:nvPr/>
          </p:nvSpPr>
          <p:spPr bwMode="auto">
            <a:xfrm>
              <a:off x="1815" y="1935"/>
              <a:ext cx="110" cy="1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R</a:t>
              </a:r>
              <a:r>
                <a:rPr lang="en-US" altLang="zh-CN" sz="1400" baseline="-25000">
                  <a:latin typeface="Times New Roman" pitchFamily="18" charset="0"/>
                </a:rPr>
                <a:t>2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78" name="Rectangle 47"/>
            <p:cNvSpPr>
              <a:spLocks noChangeAspect="1" noChangeArrowheads="1"/>
            </p:cNvSpPr>
            <p:nvPr/>
          </p:nvSpPr>
          <p:spPr bwMode="auto">
            <a:xfrm>
              <a:off x="1277" y="1256"/>
              <a:ext cx="190" cy="1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>
                  <a:latin typeface="Times New Roman" pitchFamily="18" charset="0"/>
                </a:rPr>
                <a:t>1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79" name="Line 48"/>
            <p:cNvSpPr>
              <a:spLocks noChangeShapeType="1"/>
            </p:cNvSpPr>
            <p:nvPr/>
          </p:nvSpPr>
          <p:spPr bwMode="auto">
            <a:xfrm flipV="1">
              <a:off x="1485" y="1387"/>
              <a:ext cx="1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680" name="Group 49"/>
            <p:cNvGrpSpPr>
              <a:grpSpLocks noChangeAspect="1"/>
            </p:cNvGrpSpPr>
            <p:nvPr/>
          </p:nvGrpSpPr>
          <p:grpSpPr bwMode="auto">
            <a:xfrm rot="10800000">
              <a:off x="1654" y="2111"/>
              <a:ext cx="413" cy="78"/>
              <a:chOff x="2157" y="2328"/>
              <a:chExt cx="860" cy="164"/>
            </a:xfrm>
          </p:grpSpPr>
          <p:grpSp>
            <p:nvGrpSpPr>
              <p:cNvPr id="22774" name="Group 50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22776" name="Rectangle 51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22777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75" name="Line 53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81" name="Line 54"/>
            <p:cNvSpPr>
              <a:spLocks noChangeAspect="1" noChangeShapeType="1"/>
            </p:cNvSpPr>
            <p:nvPr/>
          </p:nvSpPr>
          <p:spPr bwMode="auto">
            <a:xfrm flipV="1">
              <a:off x="1664" y="1384"/>
              <a:ext cx="0" cy="7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55"/>
            <p:cNvSpPr>
              <a:spLocks noChangeAspect="1" noChangeShapeType="1"/>
            </p:cNvSpPr>
            <p:nvPr/>
          </p:nvSpPr>
          <p:spPr bwMode="auto">
            <a:xfrm flipH="1">
              <a:off x="975" y="1625"/>
              <a:ext cx="3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Rectangle 56"/>
            <p:cNvSpPr>
              <a:spLocks noChangeAspect="1" noChangeArrowheads="1"/>
            </p:cNvSpPr>
            <p:nvPr/>
          </p:nvSpPr>
          <p:spPr bwMode="auto">
            <a:xfrm>
              <a:off x="673" y="3065"/>
              <a:ext cx="109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R</a:t>
              </a:r>
              <a:r>
                <a:rPr lang="en-US" altLang="zh-CN" sz="1400" baseline="-25000">
                  <a:latin typeface="Times New Roman" pitchFamily="18" charset="0"/>
                </a:rPr>
                <a:t>1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84" name="Rectangle 57"/>
            <p:cNvSpPr>
              <a:spLocks noChangeAspect="1" noChangeArrowheads="1"/>
            </p:cNvSpPr>
            <p:nvPr/>
          </p:nvSpPr>
          <p:spPr bwMode="auto">
            <a:xfrm>
              <a:off x="467" y="3296"/>
              <a:ext cx="109" cy="1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u</a:t>
              </a:r>
              <a:r>
                <a:rPr lang="en-US" altLang="zh-CN" sz="1400" baseline="-25000">
                  <a:latin typeface="Times New Roman" pitchFamily="18" charset="0"/>
                </a:rPr>
                <a:t>2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85" name="Line 58"/>
            <p:cNvSpPr>
              <a:spLocks noChangeAspect="1" noChangeShapeType="1"/>
            </p:cNvSpPr>
            <p:nvPr/>
          </p:nvSpPr>
          <p:spPr bwMode="auto">
            <a:xfrm>
              <a:off x="929" y="3278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Line 59"/>
            <p:cNvSpPr>
              <a:spLocks noChangeShapeType="1"/>
            </p:cNvSpPr>
            <p:nvPr/>
          </p:nvSpPr>
          <p:spPr bwMode="auto">
            <a:xfrm>
              <a:off x="753" y="3552"/>
              <a:ext cx="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7" name="Line 60"/>
            <p:cNvSpPr>
              <a:spLocks noChangeAspect="1" noChangeShapeType="1"/>
            </p:cNvSpPr>
            <p:nvPr/>
          </p:nvSpPr>
          <p:spPr bwMode="auto">
            <a:xfrm flipV="1">
              <a:off x="1509" y="3401"/>
              <a:ext cx="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8" name="AutoShape 61"/>
            <p:cNvSpPr>
              <a:spLocks noChangeAspect="1" noChangeArrowheads="1"/>
            </p:cNvSpPr>
            <p:nvPr/>
          </p:nvSpPr>
          <p:spPr bwMode="auto">
            <a:xfrm rot="5400000">
              <a:off x="1227" y="3081"/>
              <a:ext cx="136" cy="11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689" name="Line 62"/>
            <p:cNvSpPr>
              <a:spLocks noChangeShapeType="1"/>
            </p:cNvSpPr>
            <p:nvPr/>
          </p:nvSpPr>
          <p:spPr bwMode="auto">
            <a:xfrm>
              <a:off x="1099" y="3015"/>
              <a:ext cx="4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0" name="Line 63"/>
            <p:cNvSpPr>
              <a:spLocks noChangeAspect="1" noChangeShapeType="1"/>
            </p:cNvSpPr>
            <p:nvPr/>
          </p:nvSpPr>
          <p:spPr bwMode="auto">
            <a:xfrm>
              <a:off x="1103" y="3695"/>
              <a:ext cx="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1" name="Line 64"/>
            <p:cNvSpPr>
              <a:spLocks noChangeShapeType="1"/>
            </p:cNvSpPr>
            <p:nvPr/>
          </p:nvSpPr>
          <p:spPr bwMode="auto">
            <a:xfrm rot="5400000">
              <a:off x="759" y="3357"/>
              <a:ext cx="6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2" name="Text Box 65"/>
            <p:cNvSpPr txBox="1">
              <a:spLocks noChangeAspect="1" noChangeArrowheads="1"/>
            </p:cNvSpPr>
            <p:nvPr/>
          </p:nvSpPr>
          <p:spPr bwMode="auto">
            <a:xfrm>
              <a:off x="1371" y="3076"/>
              <a:ext cx="12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∞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93" name="Text Box 66"/>
            <p:cNvSpPr txBox="1">
              <a:spLocks noChangeAspect="1" noChangeArrowheads="1"/>
            </p:cNvSpPr>
            <p:nvPr/>
          </p:nvSpPr>
          <p:spPr bwMode="auto">
            <a:xfrm>
              <a:off x="1145" y="3204"/>
              <a:ext cx="11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-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94" name="Text Box 67"/>
            <p:cNvSpPr txBox="1">
              <a:spLocks noChangeAspect="1" noChangeArrowheads="1"/>
            </p:cNvSpPr>
            <p:nvPr/>
          </p:nvSpPr>
          <p:spPr bwMode="auto">
            <a:xfrm>
              <a:off x="1147" y="3478"/>
              <a:ext cx="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95" name="Text Box 68"/>
            <p:cNvSpPr txBox="1">
              <a:spLocks noChangeAspect="1" noChangeArrowheads="1"/>
            </p:cNvSpPr>
            <p:nvPr/>
          </p:nvSpPr>
          <p:spPr bwMode="auto">
            <a:xfrm>
              <a:off x="1411" y="3334"/>
              <a:ext cx="1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96" name="Text Box 69"/>
            <p:cNvSpPr txBox="1">
              <a:spLocks noChangeAspect="1" noChangeArrowheads="1"/>
            </p:cNvSpPr>
            <p:nvPr/>
          </p:nvSpPr>
          <p:spPr bwMode="auto">
            <a:xfrm>
              <a:off x="1302" y="3470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N</a:t>
              </a:r>
              <a:r>
                <a:rPr lang="en-US" altLang="zh-CN" sz="1400" baseline="-25000">
                  <a:latin typeface="Times New Roman" pitchFamily="18" charset="0"/>
                </a:rPr>
                <a:t>2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697" name="Line 70"/>
            <p:cNvSpPr>
              <a:spLocks noChangeShapeType="1"/>
            </p:cNvSpPr>
            <p:nvPr/>
          </p:nvSpPr>
          <p:spPr bwMode="auto">
            <a:xfrm rot="5400000">
              <a:off x="1172" y="3356"/>
              <a:ext cx="6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698" name="Group 71"/>
            <p:cNvGrpSpPr>
              <a:grpSpLocks noChangeAspect="1"/>
            </p:cNvGrpSpPr>
            <p:nvPr/>
          </p:nvGrpSpPr>
          <p:grpSpPr bwMode="auto">
            <a:xfrm>
              <a:off x="520" y="3238"/>
              <a:ext cx="413" cy="79"/>
              <a:chOff x="2157" y="2328"/>
              <a:chExt cx="860" cy="164"/>
            </a:xfrm>
          </p:grpSpPr>
          <p:grpSp>
            <p:nvGrpSpPr>
              <p:cNvPr id="22770" name="Group 72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22772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22773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71" name="Line 75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99" name="Line 77"/>
            <p:cNvSpPr>
              <a:spLocks noChangeAspect="1" noChangeShapeType="1"/>
            </p:cNvSpPr>
            <p:nvPr/>
          </p:nvSpPr>
          <p:spPr bwMode="auto">
            <a:xfrm>
              <a:off x="685" y="3640"/>
              <a:ext cx="13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0" name="Line 78"/>
            <p:cNvSpPr>
              <a:spLocks noChangeAspect="1" noChangeShapeType="1"/>
            </p:cNvSpPr>
            <p:nvPr/>
          </p:nvSpPr>
          <p:spPr bwMode="auto">
            <a:xfrm rot="5400000">
              <a:off x="715" y="3596"/>
              <a:ext cx="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Oval 79"/>
            <p:cNvSpPr>
              <a:spLocks noChangeAspect="1" noChangeArrowheads="1"/>
            </p:cNvSpPr>
            <p:nvPr/>
          </p:nvSpPr>
          <p:spPr bwMode="auto">
            <a:xfrm>
              <a:off x="478" y="3258"/>
              <a:ext cx="43" cy="4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702" name="Line 80"/>
            <p:cNvSpPr>
              <a:spLocks noChangeAspect="1" noChangeShapeType="1"/>
            </p:cNvSpPr>
            <p:nvPr/>
          </p:nvSpPr>
          <p:spPr bwMode="auto">
            <a:xfrm flipV="1">
              <a:off x="973" y="2645"/>
              <a:ext cx="0" cy="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703" name="Group 82"/>
            <p:cNvGrpSpPr>
              <a:grpSpLocks noChangeAspect="1"/>
            </p:cNvGrpSpPr>
            <p:nvPr/>
          </p:nvGrpSpPr>
          <p:grpSpPr bwMode="auto">
            <a:xfrm flipH="1">
              <a:off x="1230" y="2639"/>
              <a:ext cx="258" cy="251"/>
              <a:chOff x="4715" y="10228"/>
              <a:chExt cx="538" cy="523"/>
            </a:xfrm>
          </p:grpSpPr>
          <p:sp>
            <p:nvSpPr>
              <p:cNvPr id="22766" name="Line 83"/>
              <p:cNvSpPr>
                <a:spLocks noChangeAspect="1" noChangeShapeType="1"/>
              </p:cNvSpPr>
              <p:nvPr/>
            </p:nvSpPr>
            <p:spPr bwMode="auto">
              <a:xfrm>
                <a:off x="4857" y="10575"/>
                <a:ext cx="2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67" name="Line 84"/>
              <p:cNvSpPr>
                <a:spLocks noChangeAspect="1" noChangeShapeType="1"/>
              </p:cNvSpPr>
              <p:nvPr/>
            </p:nvSpPr>
            <p:spPr bwMode="auto">
              <a:xfrm rot="5400000">
                <a:off x="4894" y="10663"/>
                <a:ext cx="1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68" name="Line 8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715" y="10228"/>
                <a:ext cx="206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69" name="Line 86"/>
              <p:cNvSpPr>
                <a:spLocks noChangeAspect="1" noChangeShapeType="1"/>
              </p:cNvSpPr>
              <p:nvPr/>
            </p:nvSpPr>
            <p:spPr bwMode="auto">
              <a:xfrm flipV="1">
                <a:off x="5047" y="10228"/>
                <a:ext cx="206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704" name="Line 87"/>
            <p:cNvSpPr>
              <a:spLocks noChangeAspect="1" noChangeShapeType="1"/>
            </p:cNvSpPr>
            <p:nvPr/>
          </p:nvSpPr>
          <p:spPr bwMode="auto">
            <a:xfrm flipH="1">
              <a:off x="972" y="2645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5" name="Rectangle 88"/>
            <p:cNvSpPr>
              <a:spLocks noChangeAspect="1" noChangeArrowheads="1"/>
            </p:cNvSpPr>
            <p:nvPr/>
          </p:nvSpPr>
          <p:spPr bwMode="auto">
            <a:xfrm>
              <a:off x="1960" y="2902"/>
              <a:ext cx="110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R</a:t>
              </a:r>
              <a:r>
                <a:rPr lang="en-US" altLang="zh-CN" sz="1400" baseline="-25000">
                  <a:latin typeface="Times New Roman" pitchFamily="18" charset="0"/>
                </a:rPr>
                <a:t>2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06" name="Rectangle 89"/>
            <p:cNvSpPr>
              <a:spLocks noChangeAspect="1" noChangeArrowheads="1"/>
            </p:cNvSpPr>
            <p:nvPr/>
          </p:nvSpPr>
          <p:spPr bwMode="auto">
            <a:xfrm>
              <a:off x="1269" y="2515"/>
              <a:ext cx="190" cy="1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>
                  <a:latin typeface="Times New Roman" pitchFamily="18" charset="0"/>
                </a:rPr>
                <a:t>2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07" name="Line 90"/>
            <p:cNvSpPr>
              <a:spLocks noChangeShapeType="1"/>
            </p:cNvSpPr>
            <p:nvPr/>
          </p:nvSpPr>
          <p:spPr bwMode="auto">
            <a:xfrm flipV="1">
              <a:off x="1481" y="2645"/>
              <a:ext cx="1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8" name="Rectangle 91"/>
            <p:cNvSpPr>
              <a:spLocks noChangeAspect="1" noChangeArrowheads="1"/>
            </p:cNvSpPr>
            <p:nvPr/>
          </p:nvSpPr>
          <p:spPr bwMode="auto">
            <a:xfrm rot="10800000">
              <a:off x="1926" y="3067"/>
              <a:ext cx="202" cy="7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709" name="Line 92"/>
            <p:cNvSpPr>
              <a:spLocks noChangeAspect="1" noChangeShapeType="1"/>
            </p:cNvSpPr>
            <p:nvPr/>
          </p:nvSpPr>
          <p:spPr bwMode="auto">
            <a:xfrm rot="10800000" flipV="1">
              <a:off x="1663" y="3111"/>
              <a:ext cx="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0" name="Line 93"/>
            <p:cNvSpPr>
              <a:spLocks noChangeShapeType="1"/>
            </p:cNvSpPr>
            <p:nvPr/>
          </p:nvSpPr>
          <p:spPr bwMode="auto">
            <a:xfrm flipV="1">
              <a:off x="1656" y="2639"/>
              <a:ext cx="1" cy="7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1" name="Line 94"/>
            <p:cNvSpPr>
              <a:spLocks noChangeShapeType="1"/>
            </p:cNvSpPr>
            <p:nvPr/>
          </p:nvSpPr>
          <p:spPr bwMode="auto">
            <a:xfrm flipH="1">
              <a:off x="967" y="2884"/>
              <a:ext cx="3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2" name="Line 95"/>
            <p:cNvSpPr>
              <a:spLocks noChangeAspect="1" noChangeShapeType="1"/>
            </p:cNvSpPr>
            <p:nvPr/>
          </p:nvSpPr>
          <p:spPr bwMode="auto">
            <a:xfrm>
              <a:off x="2069" y="2820"/>
              <a:ext cx="4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3" name="Line 96"/>
            <p:cNvSpPr>
              <a:spLocks noChangeAspect="1" noChangeShapeType="1"/>
            </p:cNvSpPr>
            <p:nvPr/>
          </p:nvSpPr>
          <p:spPr bwMode="auto">
            <a:xfrm>
              <a:off x="2132" y="3104"/>
              <a:ext cx="3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4" name="Line 97"/>
            <p:cNvSpPr>
              <a:spLocks noChangeAspect="1" noChangeShapeType="1"/>
            </p:cNvSpPr>
            <p:nvPr/>
          </p:nvSpPr>
          <p:spPr bwMode="auto">
            <a:xfrm>
              <a:off x="2891" y="2961"/>
              <a:ext cx="2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AutoShape 98"/>
            <p:cNvSpPr>
              <a:spLocks noChangeAspect="1" noChangeArrowheads="1"/>
            </p:cNvSpPr>
            <p:nvPr/>
          </p:nvSpPr>
          <p:spPr bwMode="auto">
            <a:xfrm rot="5400000">
              <a:off x="2606" y="2635"/>
              <a:ext cx="137" cy="11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716" name="Line 99"/>
            <p:cNvSpPr>
              <a:spLocks noChangeShapeType="1"/>
            </p:cNvSpPr>
            <p:nvPr/>
          </p:nvSpPr>
          <p:spPr bwMode="auto">
            <a:xfrm>
              <a:off x="2490" y="2569"/>
              <a:ext cx="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7" name="Line 100"/>
            <p:cNvSpPr>
              <a:spLocks noChangeShapeType="1"/>
            </p:cNvSpPr>
            <p:nvPr/>
          </p:nvSpPr>
          <p:spPr bwMode="auto">
            <a:xfrm>
              <a:off x="2483" y="3244"/>
              <a:ext cx="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8" name="Line 101"/>
            <p:cNvSpPr>
              <a:spLocks noChangeAspect="1" noChangeShapeType="1"/>
            </p:cNvSpPr>
            <p:nvPr/>
          </p:nvSpPr>
          <p:spPr bwMode="auto">
            <a:xfrm rot="5400000">
              <a:off x="2151" y="2910"/>
              <a:ext cx="6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9" name="Text Box 102"/>
            <p:cNvSpPr txBox="1">
              <a:spLocks noChangeAspect="1" noChangeArrowheads="1"/>
            </p:cNvSpPr>
            <p:nvPr/>
          </p:nvSpPr>
          <p:spPr bwMode="auto">
            <a:xfrm>
              <a:off x="2752" y="2629"/>
              <a:ext cx="12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∞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20" name="Text Box 103"/>
            <p:cNvSpPr txBox="1">
              <a:spLocks noChangeAspect="1" noChangeArrowheads="1"/>
            </p:cNvSpPr>
            <p:nvPr/>
          </p:nvSpPr>
          <p:spPr bwMode="auto">
            <a:xfrm>
              <a:off x="2525" y="2758"/>
              <a:ext cx="11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-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21" name="Text Box 104"/>
            <p:cNvSpPr txBox="1">
              <a:spLocks noChangeAspect="1" noChangeArrowheads="1"/>
            </p:cNvSpPr>
            <p:nvPr/>
          </p:nvSpPr>
          <p:spPr bwMode="auto">
            <a:xfrm>
              <a:off x="2527" y="3031"/>
              <a:ext cx="9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22" name="Text Box 105"/>
            <p:cNvSpPr txBox="1">
              <a:spLocks noChangeAspect="1" noChangeArrowheads="1"/>
            </p:cNvSpPr>
            <p:nvPr/>
          </p:nvSpPr>
          <p:spPr bwMode="auto">
            <a:xfrm>
              <a:off x="2791" y="2887"/>
              <a:ext cx="10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23" name="Text Box 106"/>
            <p:cNvSpPr txBox="1">
              <a:spLocks noChangeAspect="1" noChangeArrowheads="1"/>
            </p:cNvSpPr>
            <p:nvPr/>
          </p:nvSpPr>
          <p:spPr bwMode="auto">
            <a:xfrm>
              <a:off x="2682" y="3023"/>
              <a:ext cx="15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N</a:t>
              </a:r>
              <a:r>
                <a:rPr lang="en-US" altLang="zh-CN" sz="1400" baseline="-25000">
                  <a:latin typeface="Times New Roman" pitchFamily="18" charset="0"/>
                </a:rPr>
                <a:t>3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24" name="Line 107"/>
            <p:cNvSpPr>
              <a:spLocks noChangeAspect="1" noChangeShapeType="1"/>
            </p:cNvSpPr>
            <p:nvPr/>
          </p:nvSpPr>
          <p:spPr bwMode="auto">
            <a:xfrm rot="5400000">
              <a:off x="2551" y="2914"/>
              <a:ext cx="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08"/>
            <p:cNvSpPr>
              <a:spLocks noChangeAspect="1" noChangeShapeType="1"/>
            </p:cNvSpPr>
            <p:nvPr/>
          </p:nvSpPr>
          <p:spPr bwMode="auto">
            <a:xfrm flipH="1" flipV="1">
              <a:off x="2069" y="2146"/>
              <a:ext cx="0" cy="6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6" name="Line 109"/>
            <p:cNvSpPr>
              <a:spLocks noChangeAspect="1" noChangeShapeType="1"/>
            </p:cNvSpPr>
            <p:nvPr/>
          </p:nvSpPr>
          <p:spPr bwMode="auto">
            <a:xfrm flipH="1">
              <a:off x="3231" y="3124"/>
              <a:ext cx="1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7" name="Line 110"/>
            <p:cNvSpPr>
              <a:spLocks noChangeAspect="1" noChangeShapeType="1"/>
            </p:cNvSpPr>
            <p:nvPr/>
          </p:nvSpPr>
          <p:spPr bwMode="auto">
            <a:xfrm rot="16200000" flipH="1">
              <a:off x="3254" y="3166"/>
              <a:ext cx="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Line 111"/>
            <p:cNvSpPr>
              <a:spLocks noChangeAspect="1" noChangeShapeType="1"/>
            </p:cNvSpPr>
            <p:nvPr/>
          </p:nvSpPr>
          <p:spPr bwMode="auto">
            <a:xfrm flipV="1">
              <a:off x="3325" y="2950"/>
              <a:ext cx="103" cy="1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9" name="Line 112"/>
            <p:cNvSpPr>
              <a:spLocks noChangeAspect="1" noChangeShapeType="1"/>
            </p:cNvSpPr>
            <p:nvPr/>
          </p:nvSpPr>
          <p:spPr bwMode="auto">
            <a:xfrm flipH="1" flipV="1">
              <a:off x="3165" y="2957"/>
              <a:ext cx="99" cy="1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Rectangle 114"/>
            <p:cNvSpPr>
              <a:spLocks noChangeAspect="1" noChangeArrowheads="1"/>
            </p:cNvSpPr>
            <p:nvPr/>
          </p:nvSpPr>
          <p:spPr bwMode="auto">
            <a:xfrm rot="10800000">
              <a:off x="2768" y="2282"/>
              <a:ext cx="201" cy="7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731" name="Line 115"/>
            <p:cNvSpPr>
              <a:spLocks noChangeShapeType="1"/>
            </p:cNvSpPr>
            <p:nvPr/>
          </p:nvSpPr>
          <p:spPr bwMode="auto">
            <a:xfrm rot="10800000">
              <a:off x="2964" y="2321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116"/>
            <p:cNvSpPr>
              <a:spLocks noChangeShapeType="1"/>
            </p:cNvSpPr>
            <p:nvPr/>
          </p:nvSpPr>
          <p:spPr bwMode="auto">
            <a:xfrm flipV="1">
              <a:off x="3081" y="2315"/>
              <a:ext cx="1" cy="8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117"/>
            <p:cNvSpPr>
              <a:spLocks noChangeAspect="1" noChangeShapeType="1"/>
            </p:cNvSpPr>
            <p:nvPr/>
          </p:nvSpPr>
          <p:spPr bwMode="auto">
            <a:xfrm flipV="1">
              <a:off x="3421" y="2958"/>
              <a:ext cx="5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118"/>
            <p:cNvSpPr>
              <a:spLocks noChangeShapeType="1"/>
            </p:cNvSpPr>
            <p:nvPr/>
          </p:nvSpPr>
          <p:spPr bwMode="auto">
            <a:xfrm>
              <a:off x="3588" y="3232"/>
              <a:ext cx="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119"/>
            <p:cNvSpPr>
              <a:spLocks noChangeAspect="1" noChangeShapeType="1"/>
            </p:cNvSpPr>
            <p:nvPr/>
          </p:nvSpPr>
          <p:spPr bwMode="auto">
            <a:xfrm>
              <a:off x="4347" y="3088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6" name="AutoShape 120"/>
            <p:cNvSpPr>
              <a:spLocks noChangeAspect="1" noChangeArrowheads="1"/>
            </p:cNvSpPr>
            <p:nvPr/>
          </p:nvSpPr>
          <p:spPr bwMode="auto">
            <a:xfrm rot="5400000">
              <a:off x="4067" y="2761"/>
              <a:ext cx="136" cy="11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737" name="Line 121"/>
            <p:cNvSpPr>
              <a:spLocks noChangeAspect="1" noChangeShapeType="1"/>
            </p:cNvSpPr>
            <p:nvPr/>
          </p:nvSpPr>
          <p:spPr bwMode="auto">
            <a:xfrm>
              <a:off x="3942" y="2695"/>
              <a:ext cx="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" name="Line 122"/>
            <p:cNvSpPr>
              <a:spLocks noChangeAspect="1" noChangeShapeType="1"/>
            </p:cNvSpPr>
            <p:nvPr/>
          </p:nvSpPr>
          <p:spPr bwMode="auto">
            <a:xfrm>
              <a:off x="3942" y="3375"/>
              <a:ext cx="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" name="Line 123"/>
            <p:cNvSpPr>
              <a:spLocks noChangeAspect="1" noChangeShapeType="1"/>
            </p:cNvSpPr>
            <p:nvPr/>
          </p:nvSpPr>
          <p:spPr bwMode="auto">
            <a:xfrm rot="5400000">
              <a:off x="3603" y="3036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" name="Text Box 124"/>
            <p:cNvSpPr txBox="1">
              <a:spLocks noChangeAspect="1" noChangeArrowheads="1"/>
            </p:cNvSpPr>
            <p:nvPr/>
          </p:nvSpPr>
          <p:spPr bwMode="auto">
            <a:xfrm>
              <a:off x="4211" y="2755"/>
              <a:ext cx="12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∞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41" name="Text Box 125"/>
            <p:cNvSpPr txBox="1">
              <a:spLocks noChangeAspect="1" noChangeArrowheads="1"/>
            </p:cNvSpPr>
            <p:nvPr/>
          </p:nvSpPr>
          <p:spPr bwMode="auto">
            <a:xfrm>
              <a:off x="3984" y="2884"/>
              <a:ext cx="11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-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42" name="Text Box 126"/>
            <p:cNvSpPr txBox="1">
              <a:spLocks noChangeAspect="1" noChangeArrowheads="1"/>
            </p:cNvSpPr>
            <p:nvPr/>
          </p:nvSpPr>
          <p:spPr bwMode="auto">
            <a:xfrm>
              <a:off x="3986" y="3158"/>
              <a:ext cx="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43" name="Text Box 127"/>
            <p:cNvSpPr txBox="1">
              <a:spLocks noChangeAspect="1" noChangeArrowheads="1"/>
            </p:cNvSpPr>
            <p:nvPr/>
          </p:nvSpPr>
          <p:spPr bwMode="auto">
            <a:xfrm>
              <a:off x="4250" y="3014"/>
              <a:ext cx="10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宋体" charset="-122"/>
                </a:rPr>
                <a:t>+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44" name="Text Box 128"/>
            <p:cNvSpPr txBox="1">
              <a:spLocks noChangeAspect="1" noChangeArrowheads="1"/>
            </p:cNvSpPr>
            <p:nvPr/>
          </p:nvSpPr>
          <p:spPr bwMode="auto">
            <a:xfrm>
              <a:off x="4141" y="3150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N</a:t>
              </a:r>
              <a:r>
                <a:rPr lang="en-US" altLang="zh-CN" sz="1400" baseline="-25000">
                  <a:latin typeface="Times New Roman" pitchFamily="18" charset="0"/>
                </a:rPr>
                <a:t>4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45" name="Line 129"/>
            <p:cNvSpPr>
              <a:spLocks noChangeAspect="1" noChangeShapeType="1"/>
            </p:cNvSpPr>
            <p:nvPr/>
          </p:nvSpPr>
          <p:spPr bwMode="auto">
            <a:xfrm rot="5400000">
              <a:off x="4010" y="3030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6" name="Rectangle 132"/>
            <p:cNvSpPr>
              <a:spLocks noChangeAspect="1" noChangeArrowheads="1"/>
            </p:cNvSpPr>
            <p:nvPr/>
          </p:nvSpPr>
          <p:spPr bwMode="auto">
            <a:xfrm>
              <a:off x="4013" y="2482"/>
              <a:ext cx="201" cy="7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747" name="Line 136"/>
            <p:cNvSpPr>
              <a:spLocks noChangeAspect="1" noChangeShapeType="1"/>
            </p:cNvSpPr>
            <p:nvPr/>
          </p:nvSpPr>
          <p:spPr bwMode="auto">
            <a:xfrm>
              <a:off x="3525" y="3320"/>
              <a:ext cx="13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8" name="Line 137"/>
            <p:cNvSpPr>
              <a:spLocks noChangeAspect="1" noChangeShapeType="1"/>
            </p:cNvSpPr>
            <p:nvPr/>
          </p:nvSpPr>
          <p:spPr bwMode="auto">
            <a:xfrm rot="5400000">
              <a:off x="3551" y="3277"/>
              <a:ext cx="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9" name="Oval 138"/>
            <p:cNvSpPr>
              <a:spLocks noChangeAspect="1" noChangeArrowheads="1"/>
            </p:cNvSpPr>
            <p:nvPr/>
          </p:nvSpPr>
          <p:spPr bwMode="auto">
            <a:xfrm>
              <a:off x="4659" y="3068"/>
              <a:ext cx="44" cy="4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sp>
          <p:nvSpPr>
            <p:cNvPr id="22750" name="Line 139"/>
            <p:cNvSpPr>
              <a:spLocks noChangeAspect="1" noChangeShapeType="1"/>
            </p:cNvSpPr>
            <p:nvPr/>
          </p:nvSpPr>
          <p:spPr bwMode="auto">
            <a:xfrm flipV="1">
              <a:off x="3560" y="2518"/>
              <a:ext cx="0" cy="4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" name="Line 141"/>
            <p:cNvSpPr>
              <a:spLocks noChangeShapeType="1"/>
            </p:cNvSpPr>
            <p:nvPr/>
          </p:nvSpPr>
          <p:spPr bwMode="auto">
            <a:xfrm flipH="1">
              <a:off x="3561" y="2523"/>
              <a:ext cx="4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" name="Rectangle 142"/>
            <p:cNvSpPr>
              <a:spLocks noChangeAspect="1" noChangeArrowheads="1"/>
            </p:cNvSpPr>
            <p:nvPr/>
          </p:nvSpPr>
          <p:spPr bwMode="auto">
            <a:xfrm>
              <a:off x="3390" y="3038"/>
              <a:ext cx="190" cy="1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>
                  <a:latin typeface="Times New Roman" pitchFamily="18" charset="0"/>
                </a:rPr>
                <a:t>3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53" name="Line 143"/>
            <p:cNvSpPr>
              <a:spLocks noChangeShapeType="1"/>
            </p:cNvSpPr>
            <p:nvPr/>
          </p:nvSpPr>
          <p:spPr bwMode="auto">
            <a:xfrm flipV="1">
              <a:off x="4212" y="2519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" name="Line 144"/>
            <p:cNvSpPr>
              <a:spLocks noChangeAspect="1" noChangeShapeType="1"/>
            </p:cNvSpPr>
            <p:nvPr/>
          </p:nvSpPr>
          <p:spPr bwMode="auto">
            <a:xfrm flipH="1" flipV="1">
              <a:off x="4497" y="2521"/>
              <a:ext cx="0" cy="5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" name="Line 145"/>
            <p:cNvSpPr>
              <a:spLocks noChangeAspect="1" noChangeShapeType="1"/>
            </p:cNvSpPr>
            <p:nvPr/>
          </p:nvSpPr>
          <p:spPr bwMode="auto">
            <a:xfrm flipH="1" flipV="1">
              <a:off x="2075" y="2323"/>
              <a:ext cx="6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756" name="Group 146"/>
            <p:cNvGrpSpPr>
              <a:grpSpLocks noChangeAspect="1"/>
            </p:cNvGrpSpPr>
            <p:nvPr/>
          </p:nvGrpSpPr>
          <p:grpSpPr bwMode="auto">
            <a:xfrm rot="5400000">
              <a:off x="2132" y="3274"/>
              <a:ext cx="413" cy="79"/>
              <a:chOff x="2157" y="2328"/>
              <a:chExt cx="860" cy="164"/>
            </a:xfrm>
          </p:grpSpPr>
          <p:grpSp>
            <p:nvGrpSpPr>
              <p:cNvPr id="22762" name="Group 147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22764" name="Rectangle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22765" name="Line 149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63" name="Line 150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757" name="Line 151"/>
            <p:cNvSpPr>
              <a:spLocks noChangeAspect="1" noChangeShapeType="1"/>
            </p:cNvSpPr>
            <p:nvPr/>
          </p:nvSpPr>
          <p:spPr bwMode="auto">
            <a:xfrm>
              <a:off x="2269" y="3526"/>
              <a:ext cx="13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8" name="Rectangle 152"/>
            <p:cNvSpPr>
              <a:spLocks noChangeAspect="1" noChangeArrowheads="1"/>
            </p:cNvSpPr>
            <p:nvPr/>
          </p:nvSpPr>
          <p:spPr bwMode="auto">
            <a:xfrm>
              <a:off x="2390" y="3249"/>
              <a:ext cx="109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itchFamily="18" charset="0"/>
                </a:rPr>
                <a:t>R</a:t>
              </a:r>
              <a:r>
                <a:rPr lang="en-US" altLang="zh-CN" sz="1400" baseline="-25000">
                  <a:latin typeface="Times New Roman" pitchFamily="18" charset="0"/>
                </a:rPr>
                <a:t>2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22759" name="Oval 153"/>
            <p:cNvSpPr>
              <a:spLocks noChangeAspect="1" noChangeArrowheads="1"/>
            </p:cNvSpPr>
            <p:nvPr/>
          </p:nvSpPr>
          <p:spPr bwMode="auto">
            <a:xfrm>
              <a:off x="3066" y="2946"/>
              <a:ext cx="35" cy="3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latin typeface="Times New Roman" pitchFamily="18" charset="0"/>
              </a:endParaRPr>
            </a:p>
          </p:txBody>
        </p:sp>
        <p:graphicFrame>
          <p:nvGraphicFramePr>
            <p:cNvPr id="22639" name="Object 111"/>
            <p:cNvGraphicFramePr>
              <a:graphicFrameLocks noChangeAspect="1"/>
            </p:cNvGraphicFramePr>
            <p:nvPr/>
          </p:nvGraphicFramePr>
          <p:xfrm>
            <a:off x="1812" y="1410"/>
            <a:ext cx="125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Equation" r:id="rId5" imgW="1129810" imgH="444307" progId="Equation.DSMT4">
                    <p:embed/>
                  </p:oleObj>
                </mc:Choice>
                <mc:Fallback>
                  <p:oleObj name="Equation" r:id="rId5" imgW="1129810" imgH="444307" progId="Equation.DSMT4">
                    <p:embed/>
                    <p:pic>
                      <p:nvPicPr>
                        <p:cNvPr id="22639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1410"/>
                          <a:ext cx="1250" cy="492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40" name="Object 112"/>
            <p:cNvGraphicFramePr>
              <a:graphicFrameLocks noChangeAspect="1"/>
            </p:cNvGraphicFramePr>
            <p:nvPr/>
          </p:nvGraphicFramePr>
          <p:xfrm>
            <a:off x="3201" y="1840"/>
            <a:ext cx="1938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Equation" r:id="rId7" imgW="1803400" imgH="444500" progId="Equation.DSMT4">
                    <p:embed/>
                  </p:oleObj>
                </mc:Choice>
                <mc:Fallback>
                  <p:oleObj name="Equation" r:id="rId7" imgW="1803400" imgH="444500" progId="Equation.DSMT4">
                    <p:embed/>
                    <p:pic>
                      <p:nvPicPr>
                        <p:cNvPr id="2264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1840"/>
                          <a:ext cx="1938" cy="482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41" name="Object 113"/>
            <p:cNvGraphicFramePr>
              <a:graphicFrameLocks noChangeAspect="1"/>
            </p:cNvGraphicFramePr>
            <p:nvPr/>
          </p:nvGraphicFramePr>
          <p:xfrm>
            <a:off x="4599" y="3307"/>
            <a:ext cx="2112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Equation" r:id="rId9" imgW="1548728" imgH="482391" progId="Equation.DSMT4">
                    <p:embed/>
                  </p:oleObj>
                </mc:Choice>
                <mc:Fallback>
                  <p:oleObj name="Equation" r:id="rId9" imgW="1548728" imgH="482391" progId="Equation.DSMT4">
                    <p:embed/>
                    <p:pic>
                      <p:nvPicPr>
                        <p:cNvPr id="22641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" y="3307"/>
                          <a:ext cx="2112" cy="65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60" name="Text Box 164"/>
            <p:cNvSpPr txBox="1">
              <a:spLocks noChangeArrowheads="1"/>
            </p:cNvSpPr>
            <p:nvPr/>
          </p:nvSpPr>
          <p:spPr bwMode="auto">
            <a:xfrm>
              <a:off x="1044" y="3696"/>
              <a:ext cx="6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  <a:ea typeface="华文新魏" pitchFamily="2" charset="-122"/>
                </a:rPr>
                <a:t>对数</a:t>
              </a:r>
            </a:p>
          </p:txBody>
        </p:sp>
        <p:sp>
          <p:nvSpPr>
            <p:cNvPr id="22761" name="Text Box 165"/>
            <p:cNvSpPr txBox="1">
              <a:spLocks noChangeArrowheads="1"/>
            </p:cNvSpPr>
            <p:nvPr/>
          </p:nvSpPr>
          <p:spPr bwMode="auto">
            <a:xfrm>
              <a:off x="2508" y="3308"/>
              <a:ext cx="6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  <a:ea typeface="华文新魏" pitchFamily="2" charset="-122"/>
                </a:rPr>
                <a:t>相减</a:t>
              </a:r>
            </a:p>
          </p:txBody>
        </p:sp>
      </p:grpSp>
      <p:sp>
        <p:nvSpPr>
          <p:cNvPr id="22646" name="标题 1"/>
          <p:cNvSpPr>
            <a:spLocks noGrp="1"/>
          </p:cNvSpPr>
          <p:nvPr>
            <p:ph type="title"/>
          </p:nvPr>
        </p:nvSpPr>
        <p:spPr>
          <a:xfrm>
            <a:off x="838200" y="474784"/>
            <a:ext cx="10515600" cy="59042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基于对数和指数运算的除法运算电路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74784"/>
            <a:ext cx="10515600" cy="59042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四象限乘法运算电路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74445"/>
              </p:ext>
            </p:extLst>
          </p:nvPr>
        </p:nvGraphicFramePr>
        <p:xfrm>
          <a:off x="6212683" y="1563853"/>
          <a:ext cx="49323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3" imgW="2870200" imgH="419100" progId="Equation.DSMT4">
                  <p:embed/>
                </p:oleObj>
              </mc:Choice>
              <mc:Fallback>
                <p:oleObj name="Equation" r:id="rId3" imgW="2870200" imgH="4191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683" y="1563853"/>
                        <a:ext cx="49323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1314451" y="2398795"/>
            <a:ext cx="5878513" cy="3251200"/>
            <a:chOff x="96" y="2060"/>
            <a:chExt cx="3703" cy="2048"/>
          </a:xfrm>
        </p:grpSpPr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660" y="2249"/>
              <a:ext cx="403" cy="665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 bwMode="auto">
            <a:xfrm>
              <a:off x="785" y="2313"/>
              <a:ext cx="80" cy="81"/>
            </a:xfrm>
            <a:custGeom>
              <a:avLst/>
              <a:gdLst>
                <a:gd name="T0" fmla="*/ 38 w 168"/>
                <a:gd name="T1" fmla="*/ 20 h 168"/>
                <a:gd name="T2" fmla="*/ 19 w 168"/>
                <a:gd name="T3" fmla="*/ 29 h 168"/>
                <a:gd name="T4" fmla="*/ 0 w 168"/>
                <a:gd name="T5" fmla="*/ 39 h 168"/>
                <a:gd name="T6" fmla="*/ 0 w 168"/>
                <a:gd name="T7" fmla="*/ 20 h 168"/>
                <a:gd name="T8" fmla="*/ 0 w 168"/>
                <a:gd name="T9" fmla="*/ 0 h 168"/>
                <a:gd name="T10" fmla="*/ 19 w 168"/>
                <a:gd name="T11" fmla="*/ 10 h 168"/>
                <a:gd name="T12" fmla="*/ 38 w 168"/>
                <a:gd name="T13" fmla="*/ 20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"/>
                <a:gd name="T22" fmla="*/ 0 h 168"/>
                <a:gd name="T23" fmla="*/ 168 w 16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" h="168">
                  <a:moveTo>
                    <a:pt x="168" y="87"/>
                  </a:moveTo>
                  <a:lnTo>
                    <a:pt x="81" y="125"/>
                  </a:lnTo>
                  <a:lnTo>
                    <a:pt x="0" y="168"/>
                  </a:lnTo>
                  <a:lnTo>
                    <a:pt x="0" y="87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168" y="87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105" y="2465"/>
              <a:ext cx="11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6"/>
            <p:cNvSpPr>
              <a:spLocks noChangeAspect="1" noChangeArrowheads="1"/>
            </p:cNvSpPr>
            <p:nvPr/>
          </p:nvSpPr>
          <p:spPr bwMode="auto">
            <a:xfrm>
              <a:off x="881" y="2265"/>
              <a:ext cx="21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0.5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9"/>
            <p:cNvSpPr>
              <a:spLocks noChangeAspect="1" noChangeArrowheads="1"/>
            </p:cNvSpPr>
            <p:nvPr/>
          </p:nvSpPr>
          <p:spPr bwMode="auto">
            <a:xfrm>
              <a:off x="683" y="2444"/>
              <a:ext cx="1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24"/>
            <p:cNvSpPr>
              <a:spLocks noChangeAspect="1" noChangeArrowheads="1"/>
            </p:cNvSpPr>
            <p:nvPr/>
          </p:nvSpPr>
          <p:spPr bwMode="auto">
            <a:xfrm>
              <a:off x="688" y="2719"/>
              <a:ext cx="15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25"/>
            <p:cNvSpPr>
              <a:spLocks noChangeAspect="1" noChangeArrowheads="1"/>
            </p:cNvSpPr>
            <p:nvPr/>
          </p:nvSpPr>
          <p:spPr bwMode="auto">
            <a:xfrm>
              <a:off x="142" y="2714"/>
              <a:ext cx="10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26"/>
            <p:cNvSpPr>
              <a:spLocks noChangeAspect="1" noChangeArrowheads="1"/>
            </p:cNvSpPr>
            <p:nvPr/>
          </p:nvSpPr>
          <p:spPr bwMode="auto">
            <a:xfrm>
              <a:off x="200" y="2500"/>
              <a:ext cx="5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Line 28"/>
            <p:cNvSpPr>
              <a:spLocks noChangeAspect="1" noChangeShapeType="1"/>
            </p:cNvSpPr>
            <p:nvPr/>
          </p:nvSpPr>
          <p:spPr bwMode="auto">
            <a:xfrm flipH="1">
              <a:off x="308" y="2514"/>
              <a:ext cx="352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9"/>
            <p:cNvSpPr>
              <a:spLocks noChangeAspect="1" noChangeShapeType="1"/>
            </p:cNvSpPr>
            <p:nvPr/>
          </p:nvSpPr>
          <p:spPr bwMode="auto">
            <a:xfrm flipH="1">
              <a:off x="310" y="2778"/>
              <a:ext cx="352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 noChangeAspect="1"/>
            </p:cNvSpPr>
            <p:nvPr/>
          </p:nvSpPr>
          <p:spPr bwMode="auto">
            <a:xfrm>
              <a:off x="260" y="2486"/>
              <a:ext cx="52" cy="53"/>
            </a:xfrm>
            <a:custGeom>
              <a:avLst/>
              <a:gdLst>
                <a:gd name="T0" fmla="*/ 13 w 110"/>
                <a:gd name="T1" fmla="*/ 0 h 111"/>
                <a:gd name="T2" fmla="*/ 15 w 110"/>
                <a:gd name="T3" fmla="*/ 1 h 111"/>
                <a:gd name="T4" fmla="*/ 17 w 110"/>
                <a:gd name="T5" fmla="*/ 1 h 111"/>
                <a:gd name="T6" fmla="*/ 19 w 110"/>
                <a:gd name="T7" fmla="*/ 2 h 111"/>
                <a:gd name="T8" fmla="*/ 20 w 110"/>
                <a:gd name="T9" fmla="*/ 4 h 111"/>
                <a:gd name="T10" fmla="*/ 22 w 110"/>
                <a:gd name="T11" fmla="*/ 5 h 111"/>
                <a:gd name="T12" fmla="*/ 24 w 110"/>
                <a:gd name="T13" fmla="*/ 8 h 111"/>
                <a:gd name="T14" fmla="*/ 24 w 110"/>
                <a:gd name="T15" fmla="*/ 10 h 111"/>
                <a:gd name="T16" fmla="*/ 25 w 110"/>
                <a:gd name="T17" fmla="*/ 13 h 111"/>
                <a:gd name="T18" fmla="*/ 24 w 110"/>
                <a:gd name="T19" fmla="*/ 15 h 111"/>
                <a:gd name="T20" fmla="*/ 24 w 110"/>
                <a:gd name="T21" fmla="*/ 18 h 111"/>
                <a:gd name="T22" fmla="*/ 22 w 110"/>
                <a:gd name="T23" fmla="*/ 20 h 111"/>
                <a:gd name="T24" fmla="*/ 20 w 110"/>
                <a:gd name="T25" fmla="*/ 21 h 111"/>
                <a:gd name="T26" fmla="*/ 19 w 110"/>
                <a:gd name="T27" fmla="*/ 23 h 111"/>
                <a:gd name="T28" fmla="*/ 17 w 110"/>
                <a:gd name="T29" fmla="*/ 24 h 111"/>
                <a:gd name="T30" fmla="*/ 15 w 110"/>
                <a:gd name="T31" fmla="*/ 24 h 111"/>
                <a:gd name="T32" fmla="*/ 13 w 110"/>
                <a:gd name="T33" fmla="*/ 25 h 111"/>
                <a:gd name="T34" fmla="*/ 9 w 110"/>
                <a:gd name="T35" fmla="*/ 24 h 111"/>
                <a:gd name="T36" fmla="*/ 8 w 110"/>
                <a:gd name="T37" fmla="*/ 24 h 111"/>
                <a:gd name="T38" fmla="*/ 5 w 110"/>
                <a:gd name="T39" fmla="*/ 23 h 111"/>
                <a:gd name="T40" fmla="*/ 4 w 110"/>
                <a:gd name="T41" fmla="*/ 21 h 111"/>
                <a:gd name="T42" fmla="*/ 2 w 110"/>
                <a:gd name="T43" fmla="*/ 20 h 111"/>
                <a:gd name="T44" fmla="*/ 1 w 110"/>
                <a:gd name="T45" fmla="*/ 18 h 111"/>
                <a:gd name="T46" fmla="*/ 1 w 110"/>
                <a:gd name="T47" fmla="*/ 15 h 111"/>
                <a:gd name="T48" fmla="*/ 0 w 110"/>
                <a:gd name="T49" fmla="*/ 13 h 111"/>
                <a:gd name="T50" fmla="*/ 1 w 110"/>
                <a:gd name="T51" fmla="*/ 10 h 111"/>
                <a:gd name="T52" fmla="*/ 1 w 110"/>
                <a:gd name="T53" fmla="*/ 8 h 111"/>
                <a:gd name="T54" fmla="*/ 2 w 110"/>
                <a:gd name="T55" fmla="*/ 5 h 111"/>
                <a:gd name="T56" fmla="*/ 4 w 110"/>
                <a:gd name="T57" fmla="*/ 4 h 111"/>
                <a:gd name="T58" fmla="*/ 5 w 110"/>
                <a:gd name="T59" fmla="*/ 2 h 111"/>
                <a:gd name="T60" fmla="*/ 8 w 110"/>
                <a:gd name="T61" fmla="*/ 1 h 111"/>
                <a:gd name="T62" fmla="*/ 9 w 110"/>
                <a:gd name="T63" fmla="*/ 1 h 111"/>
                <a:gd name="T64" fmla="*/ 13 w 110"/>
                <a:gd name="T65" fmla="*/ 0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7" y="0"/>
                  </a:moveTo>
                  <a:lnTo>
                    <a:pt x="67" y="5"/>
                  </a:lnTo>
                  <a:lnTo>
                    <a:pt x="76" y="5"/>
                  </a:lnTo>
                  <a:lnTo>
                    <a:pt x="86" y="10"/>
                  </a:lnTo>
                  <a:lnTo>
                    <a:pt x="91" y="19"/>
                  </a:lnTo>
                  <a:lnTo>
                    <a:pt x="100" y="24"/>
                  </a:lnTo>
                  <a:lnTo>
                    <a:pt x="105" y="34"/>
                  </a:lnTo>
                  <a:lnTo>
                    <a:pt x="105" y="43"/>
                  </a:lnTo>
                  <a:lnTo>
                    <a:pt x="110" y="58"/>
                  </a:lnTo>
                  <a:lnTo>
                    <a:pt x="105" y="67"/>
                  </a:lnTo>
                  <a:lnTo>
                    <a:pt x="105" y="77"/>
                  </a:lnTo>
                  <a:lnTo>
                    <a:pt x="100" y="87"/>
                  </a:lnTo>
                  <a:lnTo>
                    <a:pt x="91" y="91"/>
                  </a:lnTo>
                  <a:lnTo>
                    <a:pt x="86" y="101"/>
                  </a:lnTo>
                  <a:lnTo>
                    <a:pt x="76" y="106"/>
                  </a:lnTo>
                  <a:lnTo>
                    <a:pt x="67" y="106"/>
                  </a:lnTo>
                  <a:lnTo>
                    <a:pt x="57" y="111"/>
                  </a:lnTo>
                  <a:lnTo>
                    <a:pt x="43" y="106"/>
                  </a:lnTo>
                  <a:lnTo>
                    <a:pt x="33" y="106"/>
                  </a:lnTo>
                  <a:lnTo>
                    <a:pt x="24" y="101"/>
                  </a:lnTo>
                  <a:lnTo>
                    <a:pt x="19" y="91"/>
                  </a:lnTo>
                  <a:lnTo>
                    <a:pt x="9" y="87"/>
                  </a:lnTo>
                  <a:lnTo>
                    <a:pt x="5" y="77"/>
                  </a:lnTo>
                  <a:lnTo>
                    <a:pt x="5" y="67"/>
                  </a:lnTo>
                  <a:lnTo>
                    <a:pt x="0" y="58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9" y="24"/>
                  </a:lnTo>
                  <a:lnTo>
                    <a:pt x="19" y="19"/>
                  </a:lnTo>
                  <a:lnTo>
                    <a:pt x="24" y="10"/>
                  </a:lnTo>
                  <a:lnTo>
                    <a:pt x="33" y="5"/>
                  </a:lnTo>
                  <a:lnTo>
                    <a:pt x="43" y="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9" name="Freeform 31"/>
            <p:cNvSpPr>
              <a:spLocks noChangeAspect="1"/>
            </p:cNvSpPr>
            <p:nvPr/>
          </p:nvSpPr>
          <p:spPr bwMode="auto">
            <a:xfrm>
              <a:off x="260" y="2486"/>
              <a:ext cx="52" cy="53"/>
            </a:xfrm>
            <a:custGeom>
              <a:avLst/>
              <a:gdLst>
                <a:gd name="T0" fmla="*/ 13 w 110"/>
                <a:gd name="T1" fmla="*/ 0 h 111"/>
                <a:gd name="T2" fmla="*/ 15 w 110"/>
                <a:gd name="T3" fmla="*/ 1 h 111"/>
                <a:gd name="T4" fmla="*/ 17 w 110"/>
                <a:gd name="T5" fmla="*/ 1 h 111"/>
                <a:gd name="T6" fmla="*/ 19 w 110"/>
                <a:gd name="T7" fmla="*/ 2 h 111"/>
                <a:gd name="T8" fmla="*/ 20 w 110"/>
                <a:gd name="T9" fmla="*/ 4 h 111"/>
                <a:gd name="T10" fmla="*/ 22 w 110"/>
                <a:gd name="T11" fmla="*/ 5 h 111"/>
                <a:gd name="T12" fmla="*/ 24 w 110"/>
                <a:gd name="T13" fmla="*/ 8 h 111"/>
                <a:gd name="T14" fmla="*/ 24 w 110"/>
                <a:gd name="T15" fmla="*/ 10 h 111"/>
                <a:gd name="T16" fmla="*/ 25 w 110"/>
                <a:gd name="T17" fmla="*/ 13 h 111"/>
                <a:gd name="T18" fmla="*/ 24 w 110"/>
                <a:gd name="T19" fmla="*/ 15 h 111"/>
                <a:gd name="T20" fmla="*/ 24 w 110"/>
                <a:gd name="T21" fmla="*/ 18 h 111"/>
                <a:gd name="T22" fmla="*/ 22 w 110"/>
                <a:gd name="T23" fmla="*/ 20 h 111"/>
                <a:gd name="T24" fmla="*/ 20 w 110"/>
                <a:gd name="T25" fmla="*/ 21 h 111"/>
                <a:gd name="T26" fmla="*/ 19 w 110"/>
                <a:gd name="T27" fmla="*/ 23 h 111"/>
                <a:gd name="T28" fmla="*/ 17 w 110"/>
                <a:gd name="T29" fmla="*/ 24 h 111"/>
                <a:gd name="T30" fmla="*/ 15 w 110"/>
                <a:gd name="T31" fmla="*/ 24 h 111"/>
                <a:gd name="T32" fmla="*/ 13 w 110"/>
                <a:gd name="T33" fmla="*/ 25 h 111"/>
                <a:gd name="T34" fmla="*/ 9 w 110"/>
                <a:gd name="T35" fmla="*/ 24 h 111"/>
                <a:gd name="T36" fmla="*/ 8 w 110"/>
                <a:gd name="T37" fmla="*/ 24 h 111"/>
                <a:gd name="T38" fmla="*/ 5 w 110"/>
                <a:gd name="T39" fmla="*/ 23 h 111"/>
                <a:gd name="T40" fmla="*/ 4 w 110"/>
                <a:gd name="T41" fmla="*/ 21 h 111"/>
                <a:gd name="T42" fmla="*/ 2 w 110"/>
                <a:gd name="T43" fmla="*/ 20 h 111"/>
                <a:gd name="T44" fmla="*/ 1 w 110"/>
                <a:gd name="T45" fmla="*/ 18 h 111"/>
                <a:gd name="T46" fmla="*/ 1 w 110"/>
                <a:gd name="T47" fmla="*/ 15 h 111"/>
                <a:gd name="T48" fmla="*/ 0 w 110"/>
                <a:gd name="T49" fmla="*/ 13 h 111"/>
                <a:gd name="T50" fmla="*/ 1 w 110"/>
                <a:gd name="T51" fmla="*/ 10 h 111"/>
                <a:gd name="T52" fmla="*/ 1 w 110"/>
                <a:gd name="T53" fmla="*/ 8 h 111"/>
                <a:gd name="T54" fmla="*/ 2 w 110"/>
                <a:gd name="T55" fmla="*/ 5 h 111"/>
                <a:gd name="T56" fmla="*/ 4 w 110"/>
                <a:gd name="T57" fmla="*/ 4 h 111"/>
                <a:gd name="T58" fmla="*/ 5 w 110"/>
                <a:gd name="T59" fmla="*/ 2 h 111"/>
                <a:gd name="T60" fmla="*/ 8 w 110"/>
                <a:gd name="T61" fmla="*/ 1 h 111"/>
                <a:gd name="T62" fmla="*/ 9 w 110"/>
                <a:gd name="T63" fmla="*/ 1 h 111"/>
                <a:gd name="T64" fmla="*/ 13 w 110"/>
                <a:gd name="T65" fmla="*/ 0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7" y="0"/>
                  </a:moveTo>
                  <a:lnTo>
                    <a:pt x="67" y="5"/>
                  </a:lnTo>
                  <a:lnTo>
                    <a:pt x="76" y="5"/>
                  </a:lnTo>
                  <a:lnTo>
                    <a:pt x="86" y="10"/>
                  </a:lnTo>
                  <a:lnTo>
                    <a:pt x="91" y="19"/>
                  </a:lnTo>
                  <a:lnTo>
                    <a:pt x="100" y="24"/>
                  </a:lnTo>
                  <a:lnTo>
                    <a:pt x="105" y="34"/>
                  </a:lnTo>
                  <a:lnTo>
                    <a:pt x="105" y="43"/>
                  </a:lnTo>
                  <a:lnTo>
                    <a:pt x="110" y="58"/>
                  </a:lnTo>
                  <a:lnTo>
                    <a:pt x="105" y="67"/>
                  </a:lnTo>
                  <a:lnTo>
                    <a:pt x="105" y="77"/>
                  </a:lnTo>
                  <a:lnTo>
                    <a:pt x="100" y="87"/>
                  </a:lnTo>
                  <a:lnTo>
                    <a:pt x="91" y="91"/>
                  </a:lnTo>
                  <a:lnTo>
                    <a:pt x="86" y="101"/>
                  </a:lnTo>
                  <a:lnTo>
                    <a:pt x="76" y="106"/>
                  </a:lnTo>
                  <a:lnTo>
                    <a:pt x="67" y="106"/>
                  </a:lnTo>
                  <a:lnTo>
                    <a:pt x="57" y="111"/>
                  </a:lnTo>
                  <a:lnTo>
                    <a:pt x="43" y="106"/>
                  </a:lnTo>
                  <a:lnTo>
                    <a:pt x="33" y="106"/>
                  </a:lnTo>
                  <a:lnTo>
                    <a:pt x="24" y="101"/>
                  </a:lnTo>
                  <a:lnTo>
                    <a:pt x="19" y="91"/>
                  </a:lnTo>
                  <a:lnTo>
                    <a:pt x="9" y="87"/>
                  </a:lnTo>
                  <a:lnTo>
                    <a:pt x="5" y="77"/>
                  </a:lnTo>
                  <a:lnTo>
                    <a:pt x="5" y="67"/>
                  </a:lnTo>
                  <a:lnTo>
                    <a:pt x="0" y="58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9" y="24"/>
                  </a:lnTo>
                  <a:lnTo>
                    <a:pt x="19" y="19"/>
                  </a:lnTo>
                  <a:lnTo>
                    <a:pt x="24" y="10"/>
                  </a:lnTo>
                  <a:lnTo>
                    <a:pt x="33" y="5"/>
                  </a:lnTo>
                  <a:lnTo>
                    <a:pt x="43" y="5"/>
                  </a:lnTo>
                  <a:lnTo>
                    <a:pt x="57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0" name="Freeform 34"/>
            <p:cNvSpPr>
              <a:spLocks noChangeAspect="1"/>
            </p:cNvSpPr>
            <p:nvPr/>
          </p:nvSpPr>
          <p:spPr bwMode="auto">
            <a:xfrm>
              <a:off x="264" y="2753"/>
              <a:ext cx="51" cy="51"/>
            </a:xfrm>
            <a:custGeom>
              <a:avLst/>
              <a:gdLst>
                <a:gd name="T0" fmla="*/ 13 w 106"/>
                <a:gd name="T1" fmla="*/ 0 h 105"/>
                <a:gd name="T2" fmla="*/ 14 w 106"/>
                <a:gd name="T3" fmla="*/ 0 h 105"/>
                <a:gd name="T4" fmla="*/ 17 w 106"/>
                <a:gd name="T5" fmla="*/ 1 h 105"/>
                <a:gd name="T6" fmla="*/ 19 w 106"/>
                <a:gd name="T7" fmla="*/ 2 h 105"/>
                <a:gd name="T8" fmla="*/ 20 w 106"/>
                <a:gd name="T9" fmla="*/ 3 h 105"/>
                <a:gd name="T10" fmla="*/ 22 w 106"/>
                <a:gd name="T11" fmla="*/ 6 h 105"/>
                <a:gd name="T12" fmla="*/ 24 w 106"/>
                <a:gd name="T13" fmla="*/ 8 h 105"/>
                <a:gd name="T14" fmla="*/ 24 w 106"/>
                <a:gd name="T15" fmla="*/ 10 h 105"/>
                <a:gd name="T16" fmla="*/ 25 w 106"/>
                <a:gd name="T17" fmla="*/ 12 h 105"/>
                <a:gd name="T18" fmla="*/ 24 w 106"/>
                <a:gd name="T19" fmla="*/ 15 h 105"/>
                <a:gd name="T20" fmla="*/ 24 w 106"/>
                <a:gd name="T21" fmla="*/ 17 h 105"/>
                <a:gd name="T22" fmla="*/ 22 w 106"/>
                <a:gd name="T23" fmla="*/ 19 h 105"/>
                <a:gd name="T24" fmla="*/ 20 w 106"/>
                <a:gd name="T25" fmla="*/ 21 h 105"/>
                <a:gd name="T26" fmla="*/ 19 w 106"/>
                <a:gd name="T27" fmla="*/ 23 h 105"/>
                <a:gd name="T28" fmla="*/ 17 w 106"/>
                <a:gd name="T29" fmla="*/ 24 h 105"/>
                <a:gd name="T30" fmla="*/ 14 w 106"/>
                <a:gd name="T31" fmla="*/ 25 h 105"/>
                <a:gd name="T32" fmla="*/ 13 w 106"/>
                <a:gd name="T33" fmla="*/ 25 h 105"/>
                <a:gd name="T34" fmla="*/ 9 w 106"/>
                <a:gd name="T35" fmla="*/ 25 h 105"/>
                <a:gd name="T36" fmla="*/ 7 w 106"/>
                <a:gd name="T37" fmla="*/ 24 h 105"/>
                <a:gd name="T38" fmla="*/ 4 w 106"/>
                <a:gd name="T39" fmla="*/ 23 h 105"/>
                <a:gd name="T40" fmla="*/ 3 w 106"/>
                <a:gd name="T41" fmla="*/ 21 h 105"/>
                <a:gd name="T42" fmla="*/ 1 w 106"/>
                <a:gd name="T43" fmla="*/ 19 h 105"/>
                <a:gd name="T44" fmla="*/ 0 w 106"/>
                <a:gd name="T45" fmla="*/ 17 h 105"/>
                <a:gd name="T46" fmla="*/ 0 w 106"/>
                <a:gd name="T47" fmla="*/ 15 h 105"/>
                <a:gd name="T48" fmla="*/ 0 w 106"/>
                <a:gd name="T49" fmla="*/ 12 h 105"/>
                <a:gd name="T50" fmla="*/ 0 w 106"/>
                <a:gd name="T51" fmla="*/ 10 h 105"/>
                <a:gd name="T52" fmla="*/ 0 w 106"/>
                <a:gd name="T53" fmla="*/ 8 h 105"/>
                <a:gd name="T54" fmla="*/ 1 w 106"/>
                <a:gd name="T55" fmla="*/ 6 h 105"/>
                <a:gd name="T56" fmla="*/ 3 w 106"/>
                <a:gd name="T57" fmla="*/ 3 h 105"/>
                <a:gd name="T58" fmla="*/ 4 w 106"/>
                <a:gd name="T59" fmla="*/ 2 h 105"/>
                <a:gd name="T60" fmla="*/ 7 w 106"/>
                <a:gd name="T61" fmla="*/ 1 h 105"/>
                <a:gd name="T62" fmla="*/ 9 w 106"/>
                <a:gd name="T63" fmla="*/ 0 h 105"/>
                <a:gd name="T64" fmla="*/ 13 w 106"/>
                <a:gd name="T65" fmla="*/ 0 h 10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105"/>
                <a:gd name="T101" fmla="*/ 106 w 106"/>
                <a:gd name="T102" fmla="*/ 105 h 10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105">
                  <a:moveTo>
                    <a:pt x="53" y="0"/>
                  </a:moveTo>
                  <a:lnTo>
                    <a:pt x="63" y="0"/>
                  </a:lnTo>
                  <a:lnTo>
                    <a:pt x="72" y="4"/>
                  </a:lnTo>
                  <a:lnTo>
                    <a:pt x="82" y="9"/>
                  </a:lnTo>
                  <a:lnTo>
                    <a:pt x="87" y="14"/>
                  </a:lnTo>
                  <a:lnTo>
                    <a:pt x="96" y="24"/>
                  </a:lnTo>
                  <a:lnTo>
                    <a:pt x="101" y="33"/>
                  </a:lnTo>
                  <a:lnTo>
                    <a:pt x="101" y="43"/>
                  </a:lnTo>
                  <a:lnTo>
                    <a:pt x="106" y="52"/>
                  </a:lnTo>
                  <a:lnTo>
                    <a:pt x="101" y="62"/>
                  </a:lnTo>
                  <a:lnTo>
                    <a:pt x="101" y="72"/>
                  </a:lnTo>
                  <a:lnTo>
                    <a:pt x="96" y="81"/>
                  </a:lnTo>
                  <a:lnTo>
                    <a:pt x="87" y="91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39" y="105"/>
                  </a:lnTo>
                  <a:lnTo>
                    <a:pt x="29" y="100"/>
                  </a:lnTo>
                  <a:lnTo>
                    <a:pt x="19" y="96"/>
                  </a:lnTo>
                  <a:lnTo>
                    <a:pt x="15" y="91"/>
                  </a:lnTo>
                  <a:lnTo>
                    <a:pt x="5" y="81"/>
                  </a:lnTo>
                  <a:lnTo>
                    <a:pt x="0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33"/>
                  </a:lnTo>
                  <a:lnTo>
                    <a:pt x="5" y="24"/>
                  </a:lnTo>
                  <a:lnTo>
                    <a:pt x="15" y="14"/>
                  </a:lnTo>
                  <a:lnTo>
                    <a:pt x="19" y="9"/>
                  </a:lnTo>
                  <a:lnTo>
                    <a:pt x="29" y="4"/>
                  </a:lnTo>
                  <a:lnTo>
                    <a:pt x="39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1" name="Freeform 35"/>
            <p:cNvSpPr>
              <a:spLocks noChangeAspect="1"/>
            </p:cNvSpPr>
            <p:nvPr/>
          </p:nvSpPr>
          <p:spPr bwMode="auto">
            <a:xfrm>
              <a:off x="264" y="2753"/>
              <a:ext cx="51" cy="51"/>
            </a:xfrm>
            <a:custGeom>
              <a:avLst/>
              <a:gdLst>
                <a:gd name="T0" fmla="*/ 13 w 106"/>
                <a:gd name="T1" fmla="*/ 0 h 105"/>
                <a:gd name="T2" fmla="*/ 14 w 106"/>
                <a:gd name="T3" fmla="*/ 0 h 105"/>
                <a:gd name="T4" fmla="*/ 17 w 106"/>
                <a:gd name="T5" fmla="*/ 1 h 105"/>
                <a:gd name="T6" fmla="*/ 19 w 106"/>
                <a:gd name="T7" fmla="*/ 2 h 105"/>
                <a:gd name="T8" fmla="*/ 20 w 106"/>
                <a:gd name="T9" fmla="*/ 3 h 105"/>
                <a:gd name="T10" fmla="*/ 22 w 106"/>
                <a:gd name="T11" fmla="*/ 6 h 105"/>
                <a:gd name="T12" fmla="*/ 24 w 106"/>
                <a:gd name="T13" fmla="*/ 8 h 105"/>
                <a:gd name="T14" fmla="*/ 24 w 106"/>
                <a:gd name="T15" fmla="*/ 10 h 105"/>
                <a:gd name="T16" fmla="*/ 25 w 106"/>
                <a:gd name="T17" fmla="*/ 12 h 105"/>
                <a:gd name="T18" fmla="*/ 24 w 106"/>
                <a:gd name="T19" fmla="*/ 15 h 105"/>
                <a:gd name="T20" fmla="*/ 24 w 106"/>
                <a:gd name="T21" fmla="*/ 17 h 105"/>
                <a:gd name="T22" fmla="*/ 22 w 106"/>
                <a:gd name="T23" fmla="*/ 19 h 105"/>
                <a:gd name="T24" fmla="*/ 20 w 106"/>
                <a:gd name="T25" fmla="*/ 21 h 105"/>
                <a:gd name="T26" fmla="*/ 19 w 106"/>
                <a:gd name="T27" fmla="*/ 23 h 105"/>
                <a:gd name="T28" fmla="*/ 17 w 106"/>
                <a:gd name="T29" fmla="*/ 24 h 105"/>
                <a:gd name="T30" fmla="*/ 14 w 106"/>
                <a:gd name="T31" fmla="*/ 25 h 105"/>
                <a:gd name="T32" fmla="*/ 13 w 106"/>
                <a:gd name="T33" fmla="*/ 25 h 105"/>
                <a:gd name="T34" fmla="*/ 9 w 106"/>
                <a:gd name="T35" fmla="*/ 25 h 105"/>
                <a:gd name="T36" fmla="*/ 7 w 106"/>
                <a:gd name="T37" fmla="*/ 24 h 105"/>
                <a:gd name="T38" fmla="*/ 4 w 106"/>
                <a:gd name="T39" fmla="*/ 23 h 105"/>
                <a:gd name="T40" fmla="*/ 3 w 106"/>
                <a:gd name="T41" fmla="*/ 21 h 105"/>
                <a:gd name="T42" fmla="*/ 1 w 106"/>
                <a:gd name="T43" fmla="*/ 19 h 105"/>
                <a:gd name="T44" fmla="*/ 0 w 106"/>
                <a:gd name="T45" fmla="*/ 17 h 105"/>
                <a:gd name="T46" fmla="*/ 0 w 106"/>
                <a:gd name="T47" fmla="*/ 15 h 105"/>
                <a:gd name="T48" fmla="*/ 0 w 106"/>
                <a:gd name="T49" fmla="*/ 12 h 105"/>
                <a:gd name="T50" fmla="*/ 0 w 106"/>
                <a:gd name="T51" fmla="*/ 10 h 105"/>
                <a:gd name="T52" fmla="*/ 0 w 106"/>
                <a:gd name="T53" fmla="*/ 8 h 105"/>
                <a:gd name="T54" fmla="*/ 1 w 106"/>
                <a:gd name="T55" fmla="*/ 6 h 105"/>
                <a:gd name="T56" fmla="*/ 3 w 106"/>
                <a:gd name="T57" fmla="*/ 3 h 105"/>
                <a:gd name="T58" fmla="*/ 4 w 106"/>
                <a:gd name="T59" fmla="*/ 2 h 105"/>
                <a:gd name="T60" fmla="*/ 7 w 106"/>
                <a:gd name="T61" fmla="*/ 1 h 105"/>
                <a:gd name="T62" fmla="*/ 9 w 106"/>
                <a:gd name="T63" fmla="*/ 0 h 105"/>
                <a:gd name="T64" fmla="*/ 13 w 106"/>
                <a:gd name="T65" fmla="*/ 0 h 10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105"/>
                <a:gd name="T101" fmla="*/ 106 w 106"/>
                <a:gd name="T102" fmla="*/ 105 h 10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105">
                  <a:moveTo>
                    <a:pt x="53" y="0"/>
                  </a:moveTo>
                  <a:lnTo>
                    <a:pt x="63" y="0"/>
                  </a:lnTo>
                  <a:lnTo>
                    <a:pt x="72" y="4"/>
                  </a:lnTo>
                  <a:lnTo>
                    <a:pt x="82" y="9"/>
                  </a:lnTo>
                  <a:lnTo>
                    <a:pt x="87" y="14"/>
                  </a:lnTo>
                  <a:lnTo>
                    <a:pt x="96" y="24"/>
                  </a:lnTo>
                  <a:lnTo>
                    <a:pt x="101" y="33"/>
                  </a:lnTo>
                  <a:lnTo>
                    <a:pt x="101" y="43"/>
                  </a:lnTo>
                  <a:lnTo>
                    <a:pt x="106" y="52"/>
                  </a:lnTo>
                  <a:lnTo>
                    <a:pt x="101" y="62"/>
                  </a:lnTo>
                  <a:lnTo>
                    <a:pt x="101" y="72"/>
                  </a:lnTo>
                  <a:lnTo>
                    <a:pt x="96" y="81"/>
                  </a:lnTo>
                  <a:lnTo>
                    <a:pt x="87" y="91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39" y="105"/>
                  </a:lnTo>
                  <a:lnTo>
                    <a:pt x="29" y="100"/>
                  </a:lnTo>
                  <a:lnTo>
                    <a:pt x="19" y="96"/>
                  </a:lnTo>
                  <a:lnTo>
                    <a:pt x="15" y="91"/>
                  </a:lnTo>
                  <a:lnTo>
                    <a:pt x="5" y="81"/>
                  </a:lnTo>
                  <a:lnTo>
                    <a:pt x="0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33"/>
                  </a:lnTo>
                  <a:lnTo>
                    <a:pt x="5" y="24"/>
                  </a:lnTo>
                  <a:lnTo>
                    <a:pt x="15" y="14"/>
                  </a:lnTo>
                  <a:lnTo>
                    <a:pt x="19" y="9"/>
                  </a:lnTo>
                  <a:lnTo>
                    <a:pt x="29" y="4"/>
                  </a:lnTo>
                  <a:lnTo>
                    <a:pt x="39" y="0"/>
                  </a:lnTo>
                  <a:lnTo>
                    <a:pt x="53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2" name="Line 36"/>
            <p:cNvSpPr>
              <a:spLocks noChangeAspect="1" noChangeShapeType="1"/>
            </p:cNvSpPr>
            <p:nvPr/>
          </p:nvSpPr>
          <p:spPr bwMode="auto">
            <a:xfrm>
              <a:off x="685" y="2318"/>
              <a:ext cx="68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7"/>
            <p:cNvSpPr>
              <a:spLocks noChangeAspect="1" noChangeShapeType="1"/>
            </p:cNvSpPr>
            <p:nvPr/>
          </p:nvSpPr>
          <p:spPr bwMode="auto">
            <a:xfrm>
              <a:off x="685" y="2318"/>
              <a:ext cx="54" cy="37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8"/>
            <p:cNvSpPr>
              <a:spLocks noChangeAspect="1" noChangeShapeType="1"/>
            </p:cNvSpPr>
            <p:nvPr/>
          </p:nvSpPr>
          <p:spPr bwMode="auto">
            <a:xfrm>
              <a:off x="685" y="2391"/>
              <a:ext cx="68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9"/>
            <p:cNvSpPr>
              <a:spLocks noChangeAspect="1" noChangeShapeType="1"/>
            </p:cNvSpPr>
            <p:nvPr/>
          </p:nvSpPr>
          <p:spPr bwMode="auto">
            <a:xfrm flipV="1">
              <a:off x="685" y="2355"/>
              <a:ext cx="54" cy="36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066" y="2656"/>
              <a:ext cx="363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1"/>
            <p:cNvSpPr>
              <a:spLocks noChangeAspect="1" noChangeShapeType="1"/>
            </p:cNvSpPr>
            <p:nvPr/>
          </p:nvSpPr>
          <p:spPr bwMode="auto">
            <a:xfrm>
              <a:off x="1060" y="3686"/>
              <a:ext cx="363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42"/>
            <p:cNvSpPr>
              <a:spLocks noChangeAspect="1" noChangeArrowheads="1"/>
            </p:cNvSpPr>
            <p:nvPr/>
          </p:nvSpPr>
          <p:spPr bwMode="auto">
            <a:xfrm>
              <a:off x="96" y="3773"/>
              <a:ext cx="11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45"/>
            <p:cNvSpPr>
              <a:spLocks noChangeAspect="1" noChangeArrowheads="1"/>
            </p:cNvSpPr>
            <p:nvPr/>
          </p:nvSpPr>
          <p:spPr bwMode="auto">
            <a:xfrm>
              <a:off x="197" y="3801"/>
              <a:ext cx="5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grpSp>
          <p:nvGrpSpPr>
            <p:cNvPr id="30" name="Group 108"/>
            <p:cNvGrpSpPr>
              <a:grpSpLocks/>
            </p:cNvGrpSpPr>
            <p:nvPr/>
          </p:nvGrpSpPr>
          <p:grpSpPr bwMode="auto">
            <a:xfrm>
              <a:off x="1142" y="2500"/>
              <a:ext cx="270" cy="154"/>
              <a:chOff x="1310" y="2500"/>
              <a:chExt cx="270" cy="154"/>
            </a:xfrm>
          </p:grpSpPr>
          <p:sp>
            <p:nvSpPr>
              <p:cNvPr id="100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425" y="2500"/>
                <a:ext cx="155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1">
                    <a:solidFill>
                      <a:srgbClr val="1F1A17"/>
                    </a:solidFill>
                    <a:latin typeface="Times New Roman" panose="02020603050405020304" pitchFamily="18" charset="0"/>
                  </a:rPr>
                  <a:t>&gt;0</a:t>
                </a:r>
                <a:endParaRPr lang="en-US" altLang="zh-CN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1310" y="2500"/>
                <a:ext cx="117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1" i="1">
                    <a:solidFill>
                      <a:srgbClr val="1F1A17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1379" y="2550"/>
                <a:ext cx="6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000" b="1">
                    <a:solidFill>
                      <a:srgbClr val="1F1A17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Rectangle 18"/>
            <p:cNvSpPr>
              <a:spLocks noChangeAspect="1" noChangeArrowheads="1"/>
            </p:cNvSpPr>
            <p:nvPr/>
          </p:nvSpPr>
          <p:spPr bwMode="auto">
            <a:xfrm>
              <a:off x="1235" y="3732"/>
              <a:ext cx="15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&gt;0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4"/>
            <p:cNvSpPr>
              <a:spLocks noChangeAspect="1" noChangeArrowheads="1"/>
            </p:cNvSpPr>
            <p:nvPr/>
          </p:nvSpPr>
          <p:spPr bwMode="auto">
            <a:xfrm>
              <a:off x="1120" y="3734"/>
              <a:ext cx="11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47"/>
            <p:cNvSpPr>
              <a:spLocks noChangeAspect="1" noChangeArrowheads="1"/>
            </p:cNvSpPr>
            <p:nvPr/>
          </p:nvSpPr>
          <p:spPr bwMode="auto">
            <a:xfrm>
              <a:off x="1191" y="3782"/>
              <a:ext cx="6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0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34" name="Line 48"/>
            <p:cNvSpPr>
              <a:spLocks noChangeAspect="1" noChangeShapeType="1"/>
            </p:cNvSpPr>
            <p:nvPr/>
          </p:nvSpPr>
          <p:spPr bwMode="auto">
            <a:xfrm flipH="1">
              <a:off x="476" y="3559"/>
              <a:ext cx="184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9"/>
            <p:cNvSpPr>
              <a:spLocks noChangeAspect="1" noChangeShapeType="1"/>
            </p:cNvSpPr>
            <p:nvPr/>
          </p:nvSpPr>
          <p:spPr bwMode="auto">
            <a:xfrm flipH="1">
              <a:off x="303" y="3819"/>
              <a:ext cx="353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0"/>
            <p:cNvSpPr>
              <a:spLocks noChangeAspect="1"/>
            </p:cNvSpPr>
            <p:nvPr/>
          </p:nvSpPr>
          <p:spPr bwMode="auto">
            <a:xfrm>
              <a:off x="257" y="3794"/>
              <a:ext cx="51" cy="51"/>
            </a:xfrm>
            <a:custGeom>
              <a:avLst/>
              <a:gdLst>
                <a:gd name="T0" fmla="*/ 13 w 105"/>
                <a:gd name="T1" fmla="*/ 0 h 106"/>
                <a:gd name="T2" fmla="*/ 15 w 105"/>
                <a:gd name="T3" fmla="*/ 0 h 106"/>
                <a:gd name="T4" fmla="*/ 17 w 105"/>
                <a:gd name="T5" fmla="*/ 1 h 106"/>
                <a:gd name="T6" fmla="*/ 19 w 105"/>
                <a:gd name="T7" fmla="*/ 2 h 106"/>
                <a:gd name="T8" fmla="*/ 21 w 105"/>
                <a:gd name="T9" fmla="*/ 3 h 106"/>
                <a:gd name="T10" fmla="*/ 23 w 105"/>
                <a:gd name="T11" fmla="*/ 6 h 106"/>
                <a:gd name="T12" fmla="*/ 24 w 105"/>
                <a:gd name="T13" fmla="*/ 8 h 106"/>
                <a:gd name="T14" fmla="*/ 25 w 105"/>
                <a:gd name="T15" fmla="*/ 10 h 106"/>
                <a:gd name="T16" fmla="*/ 25 w 105"/>
                <a:gd name="T17" fmla="*/ 13 h 106"/>
                <a:gd name="T18" fmla="*/ 25 w 105"/>
                <a:gd name="T19" fmla="*/ 14 h 106"/>
                <a:gd name="T20" fmla="*/ 24 w 105"/>
                <a:gd name="T21" fmla="*/ 17 h 106"/>
                <a:gd name="T22" fmla="*/ 23 w 105"/>
                <a:gd name="T23" fmla="*/ 19 h 106"/>
                <a:gd name="T24" fmla="*/ 21 w 105"/>
                <a:gd name="T25" fmla="*/ 21 h 106"/>
                <a:gd name="T26" fmla="*/ 19 w 105"/>
                <a:gd name="T27" fmla="*/ 22 h 106"/>
                <a:gd name="T28" fmla="*/ 17 w 105"/>
                <a:gd name="T29" fmla="*/ 24 h 106"/>
                <a:gd name="T30" fmla="*/ 15 w 105"/>
                <a:gd name="T31" fmla="*/ 25 h 106"/>
                <a:gd name="T32" fmla="*/ 13 w 105"/>
                <a:gd name="T33" fmla="*/ 25 h 106"/>
                <a:gd name="T34" fmla="*/ 10 w 105"/>
                <a:gd name="T35" fmla="*/ 25 h 106"/>
                <a:gd name="T36" fmla="*/ 8 w 105"/>
                <a:gd name="T37" fmla="*/ 24 h 106"/>
                <a:gd name="T38" fmla="*/ 6 w 105"/>
                <a:gd name="T39" fmla="*/ 22 h 106"/>
                <a:gd name="T40" fmla="*/ 3 w 105"/>
                <a:gd name="T41" fmla="*/ 21 h 106"/>
                <a:gd name="T42" fmla="*/ 2 w 105"/>
                <a:gd name="T43" fmla="*/ 19 h 106"/>
                <a:gd name="T44" fmla="*/ 1 w 105"/>
                <a:gd name="T45" fmla="*/ 17 h 106"/>
                <a:gd name="T46" fmla="*/ 0 w 105"/>
                <a:gd name="T47" fmla="*/ 14 h 106"/>
                <a:gd name="T48" fmla="*/ 0 w 105"/>
                <a:gd name="T49" fmla="*/ 13 h 106"/>
                <a:gd name="T50" fmla="*/ 0 w 105"/>
                <a:gd name="T51" fmla="*/ 10 h 106"/>
                <a:gd name="T52" fmla="*/ 1 w 105"/>
                <a:gd name="T53" fmla="*/ 8 h 106"/>
                <a:gd name="T54" fmla="*/ 2 w 105"/>
                <a:gd name="T55" fmla="*/ 6 h 106"/>
                <a:gd name="T56" fmla="*/ 3 w 105"/>
                <a:gd name="T57" fmla="*/ 3 h 106"/>
                <a:gd name="T58" fmla="*/ 6 w 105"/>
                <a:gd name="T59" fmla="*/ 2 h 106"/>
                <a:gd name="T60" fmla="*/ 8 w 105"/>
                <a:gd name="T61" fmla="*/ 1 h 106"/>
                <a:gd name="T62" fmla="*/ 10 w 105"/>
                <a:gd name="T63" fmla="*/ 0 h 106"/>
                <a:gd name="T64" fmla="*/ 13 w 105"/>
                <a:gd name="T65" fmla="*/ 0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5"/>
                <a:gd name="T100" fmla="*/ 0 h 106"/>
                <a:gd name="T101" fmla="*/ 105 w 105"/>
                <a:gd name="T102" fmla="*/ 106 h 1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5" h="106">
                  <a:moveTo>
                    <a:pt x="53" y="0"/>
                  </a:moveTo>
                  <a:lnTo>
                    <a:pt x="62" y="0"/>
                  </a:lnTo>
                  <a:lnTo>
                    <a:pt x="72" y="5"/>
                  </a:lnTo>
                  <a:lnTo>
                    <a:pt x="81" y="10"/>
                  </a:lnTo>
                  <a:lnTo>
                    <a:pt x="91" y="15"/>
                  </a:lnTo>
                  <a:lnTo>
                    <a:pt x="96" y="24"/>
                  </a:lnTo>
                  <a:lnTo>
                    <a:pt x="101" y="34"/>
                  </a:lnTo>
                  <a:lnTo>
                    <a:pt x="105" y="43"/>
                  </a:lnTo>
                  <a:lnTo>
                    <a:pt x="105" y="53"/>
                  </a:lnTo>
                  <a:lnTo>
                    <a:pt x="105" y="63"/>
                  </a:lnTo>
                  <a:lnTo>
                    <a:pt x="101" y="72"/>
                  </a:lnTo>
                  <a:lnTo>
                    <a:pt x="96" y="82"/>
                  </a:lnTo>
                  <a:lnTo>
                    <a:pt x="91" y="91"/>
                  </a:lnTo>
                  <a:lnTo>
                    <a:pt x="81" y="96"/>
                  </a:lnTo>
                  <a:lnTo>
                    <a:pt x="72" y="101"/>
                  </a:lnTo>
                  <a:lnTo>
                    <a:pt x="62" y="106"/>
                  </a:lnTo>
                  <a:lnTo>
                    <a:pt x="53" y="106"/>
                  </a:lnTo>
                  <a:lnTo>
                    <a:pt x="43" y="106"/>
                  </a:lnTo>
                  <a:lnTo>
                    <a:pt x="33" y="101"/>
                  </a:lnTo>
                  <a:lnTo>
                    <a:pt x="24" y="96"/>
                  </a:lnTo>
                  <a:lnTo>
                    <a:pt x="14" y="91"/>
                  </a:lnTo>
                  <a:lnTo>
                    <a:pt x="10" y="82"/>
                  </a:lnTo>
                  <a:lnTo>
                    <a:pt x="5" y="72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5" y="34"/>
                  </a:lnTo>
                  <a:lnTo>
                    <a:pt x="10" y="24"/>
                  </a:lnTo>
                  <a:lnTo>
                    <a:pt x="14" y="15"/>
                  </a:lnTo>
                  <a:lnTo>
                    <a:pt x="24" y="10"/>
                  </a:lnTo>
                  <a:lnTo>
                    <a:pt x="33" y="5"/>
                  </a:lnTo>
                  <a:lnTo>
                    <a:pt x="4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7" name="Freeform 51"/>
            <p:cNvSpPr>
              <a:spLocks noChangeAspect="1"/>
            </p:cNvSpPr>
            <p:nvPr/>
          </p:nvSpPr>
          <p:spPr bwMode="auto">
            <a:xfrm>
              <a:off x="257" y="3794"/>
              <a:ext cx="51" cy="51"/>
            </a:xfrm>
            <a:custGeom>
              <a:avLst/>
              <a:gdLst>
                <a:gd name="T0" fmla="*/ 13 w 105"/>
                <a:gd name="T1" fmla="*/ 0 h 106"/>
                <a:gd name="T2" fmla="*/ 15 w 105"/>
                <a:gd name="T3" fmla="*/ 0 h 106"/>
                <a:gd name="T4" fmla="*/ 17 w 105"/>
                <a:gd name="T5" fmla="*/ 1 h 106"/>
                <a:gd name="T6" fmla="*/ 19 w 105"/>
                <a:gd name="T7" fmla="*/ 2 h 106"/>
                <a:gd name="T8" fmla="*/ 21 w 105"/>
                <a:gd name="T9" fmla="*/ 3 h 106"/>
                <a:gd name="T10" fmla="*/ 23 w 105"/>
                <a:gd name="T11" fmla="*/ 6 h 106"/>
                <a:gd name="T12" fmla="*/ 24 w 105"/>
                <a:gd name="T13" fmla="*/ 8 h 106"/>
                <a:gd name="T14" fmla="*/ 25 w 105"/>
                <a:gd name="T15" fmla="*/ 10 h 106"/>
                <a:gd name="T16" fmla="*/ 25 w 105"/>
                <a:gd name="T17" fmla="*/ 13 h 106"/>
                <a:gd name="T18" fmla="*/ 25 w 105"/>
                <a:gd name="T19" fmla="*/ 14 h 106"/>
                <a:gd name="T20" fmla="*/ 24 w 105"/>
                <a:gd name="T21" fmla="*/ 17 h 106"/>
                <a:gd name="T22" fmla="*/ 23 w 105"/>
                <a:gd name="T23" fmla="*/ 19 h 106"/>
                <a:gd name="T24" fmla="*/ 21 w 105"/>
                <a:gd name="T25" fmla="*/ 21 h 106"/>
                <a:gd name="T26" fmla="*/ 19 w 105"/>
                <a:gd name="T27" fmla="*/ 22 h 106"/>
                <a:gd name="T28" fmla="*/ 17 w 105"/>
                <a:gd name="T29" fmla="*/ 24 h 106"/>
                <a:gd name="T30" fmla="*/ 15 w 105"/>
                <a:gd name="T31" fmla="*/ 25 h 106"/>
                <a:gd name="T32" fmla="*/ 13 w 105"/>
                <a:gd name="T33" fmla="*/ 25 h 106"/>
                <a:gd name="T34" fmla="*/ 10 w 105"/>
                <a:gd name="T35" fmla="*/ 25 h 106"/>
                <a:gd name="T36" fmla="*/ 8 w 105"/>
                <a:gd name="T37" fmla="*/ 24 h 106"/>
                <a:gd name="T38" fmla="*/ 6 w 105"/>
                <a:gd name="T39" fmla="*/ 22 h 106"/>
                <a:gd name="T40" fmla="*/ 3 w 105"/>
                <a:gd name="T41" fmla="*/ 21 h 106"/>
                <a:gd name="T42" fmla="*/ 2 w 105"/>
                <a:gd name="T43" fmla="*/ 19 h 106"/>
                <a:gd name="T44" fmla="*/ 1 w 105"/>
                <a:gd name="T45" fmla="*/ 17 h 106"/>
                <a:gd name="T46" fmla="*/ 0 w 105"/>
                <a:gd name="T47" fmla="*/ 14 h 106"/>
                <a:gd name="T48" fmla="*/ 0 w 105"/>
                <a:gd name="T49" fmla="*/ 13 h 106"/>
                <a:gd name="T50" fmla="*/ 0 w 105"/>
                <a:gd name="T51" fmla="*/ 10 h 106"/>
                <a:gd name="T52" fmla="*/ 1 w 105"/>
                <a:gd name="T53" fmla="*/ 8 h 106"/>
                <a:gd name="T54" fmla="*/ 2 w 105"/>
                <a:gd name="T55" fmla="*/ 6 h 106"/>
                <a:gd name="T56" fmla="*/ 3 w 105"/>
                <a:gd name="T57" fmla="*/ 3 h 106"/>
                <a:gd name="T58" fmla="*/ 6 w 105"/>
                <a:gd name="T59" fmla="*/ 2 h 106"/>
                <a:gd name="T60" fmla="*/ 8 w 105"/>
                <a:gd name="T61" fmla="*/ 1 h 106"/>
                <a:gd name="T62" fmla="*/ 10 w 105"/>
                <a:gd name="T63" fmla="*/ 0 h 106"/>
                <a:gd name="T64" fmla="*/ 13 w 105"/>
                <a:gd name="T65" fmla="*/ 0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5"/>
                <a:gd name="T100" fmla="*/ 0 h 106"/>
                <a:gd name="T101" fmla="*/ 105 w 105"/>
                <a:gd name="T102" fmla="*/ 106 h 1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5" h="106">
                  <a:moveTo>
                    <a:pt x="53" y="0"/>
                  </a:moveTo>
                  <a:lnTo>
                    <a:pt x="62" y="0"/>
                  </a:lnTo>
                  <a:lnTo>
                    <a:pt x="72" y="5"/>
                  </a:lnTo>
                  <a:lnTo>
                    <a:pt x="81" y="10"/>
                  </a:lnTo>
                  <a:lnTo>
                    <a:pt x="91" y="15"/>
                  </a:lnTo>
                  <a:lnTo>
                    <a:pt x="96" y="24"/>
                  </a:lnTo>
                  <a:lnTo>
                    <a:pt x="101" y="34"/>
                  </a:lnTo>
                  <a:lnTo>
                    <a:pt x="105" y="43"/>
                  </a:lnTo>
                  <a:lnTo>
                    <a:pt x="105" y="53"/>
                  </a:lnTo>
                  <a:lnTo>
                    <a:pt x="105" y="63"/>
                  </a:lnTo>
                  <a:lnTo>
                    <a:pt x="101" y="72"/>
                  </a:lnTo>
                  <a:lnTo>
                    <a:pt x="96" y="82"/>
                  </a:lnTo>
                  <a:lnTo>
                    <a:pt x="91" y="91"/>
                  </a:lnTo>
                  <a:lnTo>
                    <a:pt x="81" y="96"/>
                  </a:lnTo>
                  <a:lnTo>
                    <a:pt x="72" y="101"/>
                  </a:lnTo>
                  <a:lnTo>
                    <a:pt x="62" y="106"/>
                  </a:lnTo>
                  <a:lnTo>
                    <a:pt x="53" y="106"/>
                  </a:lnTo>
                  <a:lnTo>
                    <a:pt x="43" y="106"/>
                  </a:lnTo>
                  <a:lnTo>
                    <a:pt x="33" y="101"/>
                  </a:lnTo>
                  <a:lnTo>
                    <a:pt x="24" y="96"/>
                  </a:lnTo>
                  <a:lnTo>
                    <a:pt x="14" y="91"/>
                  </a:lnTo>
                  <a:lnTo>
                    <a:pt x="10" y="82"/>
                  </a:lnTo>
                  <a:lnTo>
                    <a:pt x="5" y="72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5" y="34"/>
                  </a:lnTo>
                  <a:lnTo>
                    <a:pt x="10" y="24"/>
                  </a:lnTo>
                  <a:lnTo>
                    <a:pt x="14" y="15"/>
                  </a:lnTo>
                  <a:lnTo>
                    <a:pt x="24" y="10"/>
                  </a:lnTo>
                  <a:lnTo>
                    <a:pt x="33" y="5"/>
                  </a:lnTo>
                  <a:lnTo>
                    <a:pt x="43" y="0"/>
                  </a:lnTo>
                  <a:lnTo>
                    <a:pt x="53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" name="Rectangle 57"/>
            <p:cNvSpPr>
              <a:spLocks noChangeAspect="1" noChangeArrowheads="1"/>
            </p:cNvSpPr>
            <p:nvPr/>
          </p:nvSpPr>
          <p:spPr bwMode="auto">
            <a:xfrm>
              <a:off x="660" y="3290"/>
              <a:ext cx="403" cy="663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60"/>
            <p:cNvSpPr>
              <a:spLocks noChangeAspect="1"/>
            </p:cNvSpPr>
            <p:nvPr/>
          </p:nvSpPr>
          <p:spPr bwMode="auto">
            <a:xfrm>
              <a:off x="785" y="3354"/>
              <a:ext cx="80" cy="81"/>
            </a:xfrm>
            <a:custGeom>
              <a:avLst/>
              <a:gdLst>
                <a:gd name="T0" fmla="*/ 38 w 168"/>
                <a:gd name="T1" fmla="*/ 19 h 168"/>
                <a:gd name="T2" fmla="*/ 20 w 168"/>
                <a:gd name="T3" fmla="*/ 29 h 168"/>
                <a:gd name="T4" fmla="*/ 0 w 168"/>
                <a:gd name="T5" fmla="*/ 39 h 168"/>
                <a:gd name="T6" fmla="*/ 0 w 168"/>
                <a:gd name="T7" fmla="*/ 19 h 168"/>
                <a:gd name="T8" fmla="*/ 0 w 168"/>
                <a:gd name="T9" fmla="*/ 0 h 168"/>
                <a:gd name="T10" fmla="*/ 20 w 168"/>
                <a:gd name="T11" fmla="*/ 10 h 168"/>
                <a:gd name="T12" fmla="*/ 38 w 168"/>
                <a:gd name="T13" fmla="*/ 19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"/>
                <a:gd name="T22" fmla="*/ 0 h 168"/>
                <a:gd name="T23" fmla="*/ 168 w 16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" h="168">
                  <a:moveTo>
                    <a:pt x="168" y="81"/>
                  </a:moveTo>
                  <a:lnTo>
                    <a:pt x="86" y="125"/>
                  </a:lnTo>
                  <a:lnTo>
                    <a:pt x="0" y="168"/>
                  </a:lnTo>
                  <a:lnTo>
                    <a:pt x="0" y="81"/>
                  </a:lnTo>
                  <a:lnTo>
                    <a:pt x="0" y="0"/>
                  </a:lnTo>
                  <a:lnTo>
                    <a:pt x="86" y="43"/>
                  </a:lnTo>
                  <a:lnTo>
                    <a:pt x="168" y="81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0" name="Rectangle 61"/>
            <p:cNvSpPr>
              <a:spLocks noChangeAspect="1" noChangeArrowheads="1"/>
            </p:cNvSpPr>
            <p:nvPr/>
          </p:nvSpPr>
          <p:spPr bwMode="auto">
            <a:xfrm>
              <a:off x="881" y="3318"/>
              <a:ext cx="21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0.5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62"/>
            <p:cNvSpPr>
              <a:spLocks noChangeAspect="1" noChangeArrowheads="1"/>
            </p:cNvSpPr>
            <p:nvPr/>
          </p:nvSpPr>
          <p:spPr bwMode="auto">
            <a:xfrm>
              <a:off x="683" y="3490"/>
              <a:ext cx="15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63"/>
            <p:cNvSpPr>
              <a:spLocks noChangeAspect="1" noChangeArrowheads="1"/>
            </p:cNvSpPr>
            <p:nvPr/>
          </p:nvSpPr>
          <p:spPr bwMode="auto">
            <a:xfrm>
              <a:off x="690" y="3759"/>
              <a:ext cx="1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Line 64"/>
            <p:cNvSpPr>
              <a:spLocks noChangeAspect="1" noChangeShapeType="1"/>
            </p:cNvSpPr>
            <p:nvPr/>
          </p:nvSpPr>
          <p:spPr bwMode="auto">
            <a:xfrm>
              <a:off x="685" y="3359"/>
              <a:ext cx="68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5"/>
            <p:cNvSpPr>
              <a:spLocks noChangeAspect="1" noChangeShapeType="1"/>
            </p:cNvSpPr>
            <p:nvPr/>
          </p:nvSpPr>
          <p:spPr bwMode="auto">
            <a:xfrm>
              <a:off x="685" y="3359"/>
              <a:ext cx="56" cy="37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66"/>
            <p:cNvSpPr>
              <a:spLocks noChangeAspect="1" noChangeShapeType="1"/>
            </p:cNvSpPr>
            <p:nvPr/>
          </p:nvSpPr>
          <p:spPr bwMode="auto">
            <a:xfrm>
              <a:off x="685" y="3430"/>
              <a:ext cx="68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67"/>
            <p:cNvSpPr>
              <a:spLocks noChangeAspect="1" noChangeShapeType="1"/>
            </p:cNvSpPr>
            <p:nvPr/>
          </p:nvSpPr>
          <p:spPr bwMode="auto">
            <a:xfrm flipV="1">
              <a:off x="685" y="3393"/>
              <a:ext cx="56" cy="37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68"/>
            <p:cNvSpPr>
              <a:spLocks noChangeAspect="1" noChangeShapeType="1"/>
            </p:cNvSpPr>
            <p:nvPr/>
          </p:nvSpPr>
          <p:spPr bwMode="auto">
            <a:xfrm flipV="1">
              <a:off x="474" y="2783"/>
              <a:ext cx="0" cy="779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73"/>
            <p:cNvSpPr>
              <a:spLocks noChangeAspect="1" noChangeShapeType="1"/>
            </p:cNvSpPr>
            <p:nvPr/>
          </p:nvSpPr>
          <p:spPr bwMode="auto">
            <a:xfrm flipH="1">
              <a:off x="468" y="3110"/>
              <a:ext cx="1115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7"/>
            <p:cNvSpPr>
              <a:spLocks noChangeShapeType="1"/>
            </p:cNvSpPr>
            <p:nvPr/>
          </p:nvSpPr>
          <p:spPr bwMode="auto">
            <a:xfrm>
              <a:off x="2231" y="3108"/>
              <a:ext cx="608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78"/>
            <p:cNvSpPr>
              <a:spLocks noChangeShapeType="1"/>
            </p:cNvSpPr>
            <p:nvPr/>
          </p:nvSpPr>
          <p:spPr bwMode="auto">
            <a:xfrm>
              <a:off x="1585" y="3558"/>
              <a:ext cx="850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81"/>
            <p:cNvSpPr>
              <a:spLocks noChangeAspect="1" noChangeShapeType="1"/>
            </p:cNvSpPr>
            <p:nvPr/>
          </p:nvSpPr>
          <p:spPr bwMode="auto">
            <a:xfrm>
              <a:off x="487" y="3816"/>
              <a:ext cx="0" cy="286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82"/>
            <p:cNvSpPr>
              <a:spLocks noChangeShapeType="1"/>
            </p:cNvSpPr>
            <p:nvPr/>
          </p:nvSpPr>
          <p:spPr bwMode="auto">
            <a:xfrm>
              <a:off x="479" y="4104"/>
              <a:ext cx="2163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3"/>
            <p:cNvSpPr>
              <a:spLocks noChangeAspect="1" noChangeShapeType="1"/>
            </p:cNvSpPr>
            <p:nvPr/>
          </p:nvSpPr>
          <p:spPr bwMode="auto">
            <a:xfrm flipV="1">
              <a:off x="2636" y="3381"/>
              <a:ext cx="0" cy="727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85"/>
            <p:cNvSpPr>
              <a:spLocks noChangeAspect="1" noChangeShapeType="1"/>
            </p:cNvSpPr>
            <p:nvPr/>
          </p:nvSpPr>
          <p:spPr bwMode="auto">
            <a:xfrm flipV="1">
              <a:off x="476" y="2062"/>
              <a:ext cx="1" cy="452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86"/>
            <p:cNvSpPr>
              <a:spLocks noChangeAspect="1" noChangeShapeType="1"/>
            </p:cNvSpPr>
            <p:nvPr/>
          </p:nvSpPr>
          <p:spPr bwMode="auto">
            <a:xfrm>
              <a:off x="476" y="2064"/>
              <a:ext cx="1950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7"/>
            <p:cNvSpPr>
              <a:spLocks noChangeAspect="1" noChangeShapeType="1"/>
            </p:cNvSpPr>
            <p:nvPr/>
          </p:nvSpPr>
          <p:spPr bwMode="auto">
            <a:xfrm>
              <a:off x="2428" y="2060"/>
              <a:ext cx="1" cy="925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90"/>
            <p:cNvSpPr>
              <a:spLocks noChangeAspect="1" noChangeArrowheads="1"/>
            </p:cNvSpPr>
            <p:nvPr/>
          </p:nvSpPr>
          <p:spPr bwMode="auto">
            <a:xfrm>
              <a:off x="851" y="2748"/>
              <a:ext cx="130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91"/>
            <p:cNvSpPr>
              <a:spLocks noChangeAspect="1" noChangeArrowheads="1"/>
            </p:cNvSpPr>
            <p:nvPr/>
          </p:nvSpPr>
          <p:spPr bwMode="auto">
            <a:xfrm>
              <a:off x="935" y="2786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0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11"/>
            <p:cNvSpPr>
              <a:spLocks noChangeAspect="1" noChangeArrowheads="1"/>
            </p:cNvSpPr>
            <p:nvPr/>
          </p:nvSpPr>
          <p:spPr bwMode="auto">
            <a:xfrm>
              <a:off x="1991" y="2762"/>
              <a:ext cx="13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xy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12"/>
            <p:cNvSpPr>
              <a:spLocks noChangeAspect="1" noChangeArrowheads="1"/>
            </p:cNvSpPr>
            <p:nvPr/>
          </p:nvSpPr>
          <p:spPr bwMode="auto">
            <a:xfrm>
              <a:off x="2023" y="2861"/>
              <a:ext cx="8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13"/>
            <p:cNvSpPr>
              <a:spLocks noChangeAspect="1" noChangeArrowheads="1"/>
            </p:cNvSpPr>
            <p:nvPr/>
          </p:nvSpPr>
          <p:spPr bwMode="auto">
            <a:xfrm>
              <a:off x="1875" y="2990"/>
              <a:ext cx="8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14"/>
            <p:cNvSpPr>
              <a:spLocks noChangeAspect="1" noChangeArrowheads="1"/>
            </p:cNvSpPr>
            <p:nvPr/>
          </p:nvSpPr>
          <p:spPr bwMode="auto">
            <a:xfrm>
              <a:off x="1875" y="3115"/>
              <a:ext cx="8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15"/>
            <p:cNvSpPr>
              <a:spLocks noChangeAspect="1" noChangeArrowheads="1"/>
            </p:cNvSpPr>
            <p:nvPr/>
          </p:nvSpPr>
          <p:spPr bwMode="auto">
            <a:xfrm>
              <a:off x="1875" y="3246"/>
              <a:ext cx="8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58"/>
            <p:cNvSpPr>
              <a:spLocks noChangeAspect="1" noChangeArrowheads="1"/>
            </p:cNvSpPr>
            <p:nvPr/>
          </p:nvSpPr>
          <p:spPr bwMode="auto">
            <a:xfrm>
              <a:off x="1832" y="2776"/>
              <a:ext cx="403" cy="663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" name="Line 69"/>
            <p:cNvSpPr>
              <a:spLocks noChangeAspect="1" noChangeShapeType="1"/>
            </p:cNvSpPr>
            <p:nvPr/>
          </p:nvSpPr>
          <p:spPr bwMode="auto">
            <a:xfrm>
              <a:off x="1424" y="2661"/>
              <a:ext cx="1" cy="385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0"/>
            <p:cNvSpPr>
              <a:spLocks noChangeShapeType="1"/>
            </p:cNvSpPr>
            <p:nvPr/>
          </p:nvSpPr>
          <p:spPr bwMode="auto">
            <a:xfrm>
              <a:off x="1422" y="3048"/>
              <a:ext cx="408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1"/>
            <p:cNvSpPr>
              <a:spLocks noChangeAspect="1" noChangeShapeType="1"/>
            </p:cNvSpPr>
            <p:nvPr/>
          </p:nvSpPr>
          <p:spPr bwMode="auto">
            <a:xfrm>
              <a:off x="1415" y="3177"/>
              <a:ext cx="419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2"/>
            <p:cNvSpPr>
              <a:spLocks noChangeAspect="1" noChangeShapeType="1"/>
            </p:cNvSpPr>
            <p:nvPr/>
          </p:nvSpPr>
          <p:spPr bwMode="auto">
            <a:xfrm>
              <a:off x="1419" y="3181"/>
              <a:ext cx="1" cy="503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4"/>
            <p:cNvSpPr>
              <a:spLocks noChangeAspect="1" noChangeShapeType="1"/>
            </p:cNvSpPr>
            <p:nvPr/>
          </p:nvSpPr>
          <p:spPr bwMode="auto">
            <a:xfrm>
              <a:off x="1585" y="3110"/>
              <a:ext cx="1" cy="455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75"/>
            <p:cNvSpPr>
              <a:spLocks noChangeAspect="1" noChangeShapeType="1"/>
            </p:cNvSpPr>
            <p:nvPr/>
          </p:nvSpPr>
          <p:spPr bwMode="auto">
            <a:xfrm>
              <a:off x="1585" y="3303"/>
              <a:ext cx="242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6"/>
            <p:cNvSpPr>
              <a:spLocks noChangeAspect="1" noChangeShapeType="1"/>
            </p:cNvSpPr>
            <p:nvPr/>
          </p:nvSpPr>
          <p:spPr bwMode="auto">
            <a:xfrm>
              <a:off x="1963" y="2889"/>
              <a:ext cx="138" cy="0"/>
            </a:xfrm>
            <a:prstGeom prst="line">
              <a:avLst/>
            </a:prstGeom>
            <a:noFill/>
            <a:ln w="9525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92"/>
            <p:cNvSpPr>
              <a:spLocks noChangeAspect="1" noChangeArrowheads="1"/>
            </p:cNvSpPr>
            <p:nvPr/>
          </p:nvSpPr>
          <p:spPr bwMode="auto">
            <a:xfrm>
              <a:off x="2002" y="3264"/>
              <a:ext cx="12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3" name="Rectangle 93"/>
            <p:cNvSpPr>
              <a:spLocks noChangeAspect="1" noChangeArrowheads="1"/>
            </p:cNvSpPr>
            <p:nvPr/>
          </p:nvSpPr>
          <p:spPr bwMode="auto">
            <a:xfrm>
              <a:off x="2085" y="3316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0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94"/>
            <p:cNvSpPr>
              <a:spLocks noChangeAspect="1" noChangeArrowheads="1"/>
            </p:cNvSpPr>
            <p:nvPr/>
          </p:nvSpPr>
          <p:spPr bwMode="auto">
            <a:xfrm>
              <a:off x="835" y="3785"/>
              <a:ext cx="12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95"/>
            <p:cNvSpPr>
              <a:spLocks noChangeAspect="1" noChangeArrowheads="1"/>
            </p:cNvSpPr>
            <p:nvPr/>
          </p:nvSpPr>
          <p:spPr bwMode="auto">
            <a:xfrm>
              <a:off x="918" y="3832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0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10"/>
            <p:cNvSpPr>
              <a:spLocks noChangeAspect="1" noChangeArrowheads="1"/>
            </p:cNvSpPr>
            <p:nvPr/>
          </p:nvSpPr>
          <p:spPr bwMode="auto">
            <a:xfrm>
              <a:off x="3644" y="3119"/>
              <a:ext cx="11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20"/>
            <p:cNvSpPr>
              <a:spLocks noChangeAspect="1" noChangeArrowheads="1"/>
            </p:cNvSpPr>
            <p:nvPr/>
          </p:nvSpPr>
          <p:spPr bwMode="auto">
            <a:xfrm>
              <a:off x="2871" y="2911"/>
              <a:ext cx="15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21"/>
            <p:cNvSpPr>
              <a:spLocks noChangeAspect="1" noChangeArrowheads="1"/>
            </p:cNvSpPr>
            <p:nvPr/>
          </p:nvSpPr>
          <p:spPr bwMode="auto">
            <a:xfrm>
              <a:off x="2877" y="3301"/>
              <a:ext cx="1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22"/>
            <p:cNvSpPr>
              <a:spLocks noChangeAspect="1" noChangeArrowheads="1"/>
            </p:cNvSpPr>
            <p:nvPr/>
          </p:nvSpPr>
          <p:spPr bwMode="auto">
            <a:xfrm>
              <a:off x="2872" y="3168"/>
              <a:ext cx="15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-1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23"/>
            <p:cNvSpPr>
              <a:spLocks noChangeAspect="1" noChangeArrowheads="1"/>
            </p:cNvSpPr>
            <p:nvPr/>
          </p:nvSpPr>
          <p:spPr bwMode="auto">
            <a:xfrm>
              <a:off x="2866" y="3037"/>
              <a:ext cx="15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+4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27"/>
            <p:cNvSpPr>
              <a:spLocks noChangeAspect="1" noChangeArrowheads="1"/>
            </p:cNvSpPr>
            <p:nvPr/>
          </p:nvSpPr>
          <p:spPr bwMode="auto">
            <a:xfrm>
              <a:off x="3737" y="3153"/>
              <a:ext cx="6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32"/>
            <p:cNvSpPr>
              <a:spLocks noChangeAspect="1"/>
            </p:cNvSpPr>
            <p:nvPr/>
          </p:nvSpPr>
          <p:spPr bwMode="auto">
            <a:xfrm>
              <a:off x="3545" y="3144"/>
              <a:ext cx="51" cy="51"/>
            </a:xfrm>
            <a:custGeom>
              <a:avLst/>
              <a:gdLst>
                <a:gd name="T0" fmla="*/ 13 w 106"/>
                <a:gd name="T1" fmla="*/ 0 h 106"/>
                <a:gd name="T2" fmla="*/ 14 w 106"/>
                <a:gd name="T3" fmla="*/ 0 h 106"/>
                <a:gd name="T4" fmla="*/ 18 w 106"/>
                <a:gd name="T5" fmla="*/ 1 h 106"/>
                <a:gd name="T6" fmla="*/ 19 w 106"/>
                <a:gd name="T7" fmla="*/ 2 h 106"/>
                <a:gd name="T8" fmla="*/ 21 w 106"/>
                <a:gd name="T9" fmla="*/ 4 h 106"/>
                <a:gd name="T10" fmla="*/ 22 w 106"/>
                <a:gd name="T11" fmla="*/ 6 h 106"/>
                <a:gd name="T12" fmla="*/ 24 w 106"/>
                <a:gd name="T13" fmla="*/ 8 h 106"/>
                <a:gd name="T14" fmla="*/ 25 w 106"/>
                <a:gd name="T15" fmla="*/ 10 h 106"/>
                <a:gd name="T16" fmla="*/ 25 w 106"/>
                <a:gd name="T17" fmla="*/ 13 h 106"/>
                <a:gd name="T18" fmla="*/ 25 w 106"/>
                <a:gd name="T19" fmla="*/ 15 h 106"/>
                <a:gd name="T20" fmla="*/ 24 w 106"/>
                <a:gd name="T21" fmla="*/ 18 h 106"/>
                <a:gd name="T22" fmla="*/ 22 w 106"/>
                <a:gd name="T23" fmla="*/ 20 h 106"/>
                <a:gd name="T24" fmla="*/ 21 w 106"/>
                <a:gd name="T25" fmla="*/ 21 h 106"/>
                <a:gd name="T26" fmla="*/ 19 w 106"/>
                <a:gd name="T27" fmla="*/ 24 h 106"/>
                <a:gd name="T28" fmla="*/ 18 w 106"/>
                <a:gd name="T29" fmla="*/ 25 h 106"/>
                <a:gd name="T30" fmla="*/ 14 w 106"/>
                <a:gd name="T31" fmla="*/ 25 h 106"/>
                <a:gd name="T32" fmla="*/ 13 w 106"/>
                <a:gd name="T33" fmla="*/ 25 h 106"/>
                <a:gd name="T34" fmla="*/ 10 w 106"/>
                <a:gd name="T35" fmla="*/ 25 h 106"/>
                <a:gd name="T36" fmla="*/ 8 w 106"/>
                <a:gd name="T37" fmla="*/ 25 h 106"/>
                <a:gd name="T38" fmla="*/ 6 w 106"/>
                <a:gd name="T39" fmla="*/ 24 h 106"/>
                <a:gd name="T40" fmla="*/ 3 w 106"/>
                <a:gd name="T41" fmla="*/ 21 h 106"/>
                <a:gd name="T42" fmla="*/ 2 w 106"/>
                <a:gd name="T43" fmla="*/ 20 h 106"/>
                <a:gd name="T44" fmla="*/ 1 w 106"/>
                <a:gd name="T45" fmla="*/ 18 h 106"/>
                <a:gd name="T46" fmla="*/ 0 w 106"/>
                <a:gd name="T47" fmla="*/ 15 h 106"/>
                <a:gd name="T48" fmla="*/ 0 w 106"/>
                <a:gd name="T49" fmla="*/ 13 h 106"/>
                <a:gd name="T50" fmla="*/ 0 w 106"/>
                <a:gd name="T51" fmla="*/ 10 h 106"/>
                <a:gd name="T52" fmla="*/ 1 w 106"/>
                <a:gd name="T53" fmla="*/ 8 h 106"/>
                <a:gd name="T54" fmla="*/ 2 w 106"/>
                <a:gd name="T55" fmla="*/ 6 h 106"/>
                <a:gd name="T56" fmla="*/ 3 w 106"/>
                <a:gd name="T57" fmla="*/ 4 h 106"/>
                <a:gd name="T58" fmla="*/ 6 w 106"/>
                <a:gd name="T59" fmla="*/ 2 h 106"/>
                <a:gd name="T60" fmla="*/ 8 w 106"/>
                <a:gd name="T61" fmla="*/ 1 h 106"/>
                <a:gd name="T62" fmla="*/ 10 w 106"/>
                <a:gd name="T63" fmla="*/ 0 h 106"/>
                <a:gd name="T64" fmla="*/ 13 w 106"/>
                <a:gd name="T65" fmla="*/ 0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106"/>
                <a:gd name="T101" fmla="*/ 106 w 106"/>
                <a:gd name="T102" fmla="*/ 106 h 1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106">
                  <a:moveTo>
                    <a:pt x="53" y="0"/>
                  </a:moveTo>
                  <a:lnTo>
                    <a:pt x="63" y="0"/>
                  </a:lnTo>
                  <a:lnTo>
                    <a:pt x="77" y="5"/>
                  </a:lnTo>
                  <a:lnTo>
                    <a:pt x="82" y="10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1" y="34"/>
                  </a:lnTo>
                  <a:lnTo>
                    <a:pt x="106" y="43"/>
                  </a:lnTo>
                  <a:lnTo>
                    <a:pt x="106" y="53"/>
                  </a:lnTo>
                  <a:lnTo>
                    <a:pt x="106" y="67"/>
                  </a:lnTo>
                  <a:lnTo>
                    <a:pt x="101" y="77"/>
                  </a:lnTo>
                  <a:lnTo>
                    <a:pt x="96" y="87"/>
                  </a:lnTo>
                  <a:lnTo>
                    <a:pt x="92" y="91"/>
                  </a:lnTo>
                  <a:lnTo>
                    <a:pt x="82" y="101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3" y="106"/>
                  </a:lnTo>
                  <a:lnTo>
                    <a:pt x="44" y="106"/>
                  </a:lnTo>
                  <a:lnTo>
                    <a:pt x="34" y="106"/>
                  </a:lnTo>
                  <a:lnTo>
                    <a:pt x="24" y="101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5" y="77"/>
                  </a:lnTo>
                  <a:lnTo>
                    <a:pt x="0" y="67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5" y="34"/>
                  </a:lnTo>
                  <a:lnTo>
                    <a:pt x="10" y="24"/>
                  </a:lnTo>
                  <a:lnTo>
                    <a:pt x="15" y="19"/>
                  </a:lnTo>
                  <a:lnTo>
                    <a:pt x="24" y="10"/>
                  </a:lnTo>
                  <a:lnTo>
                    <a:pt x="34" y="5"/>
                  </a:lnTo>
                  <a:lnTo>
                    <a:pt x="44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83" name="Freeform 33"/>
            <p:cNvSpPr>
              <a:spLocks noChangeAspect="1"/>
            </p:cNvSpPr>
            <p:nvPr/>
          </p:nvSpPr>
          <p:spPr bwMode="auto">
            <a:xfrm>
              <a:off x="3545" y="3146"/>
              <a:ext cx="51" cy="51"/>
            </a:xfrm>
            <a:custGeom>
              <a:avLst/>
              <a:gdLst>
                <a:gd name="T0" fmla="*/ 13 w 106"/>
                <a:gd name="T1" fmla="*/ 0 h 106"/>
                <a:gd name="T2" fmla="*/ 14 w 106"/>
                <a:gd name="T3" fmla="*/ 0 h 106"/>
                <a:gd name="T4" fmla="*/ 18 w 106"/>
                <a:gd name="T5" fmla="*/ 1 h 106"/>
                <a:gd name="T6" fmla="*/ 19 w 106"/>
                <a:gd name="T7" fmla="*/ 2 h 106"/>
                <a:gd name="T8" fmla="*/ 21 w 106"/>
                <a:gd name="T9" fmla="*/ 4 h 106"/>
                <a:gd name="T10" fmla="*/ 22 w 106"/>
                <a:gd name="T11" fmla="*/ 6 h 106"/>
                <a:gd name="T12" fmla="*/ 24 w 106"/>
                <a:gd name="T13" fmla="*/ 8 h 106"/>
                <a:gd name="T14" fmla="*/ 25 w 106"/>
                <a:gd name="T15" fmla="*/ 10 h 106"/>
                <a:gd name="T16" fmla="*/ 25 w 106"/>
                <a:gd name="T17" fmla="*/ 13 h 106"/>
                <a:gd name="T18" fmla="*/ 25 w 106"/>
                <a:gd name="T19" fmla="*/ 15 h 106"/>
                <a:gd name="T20" fmla="*/ 24 w 106"/>
                <a:gd name="T21" fmla="*/ 18 h 106"/>
                <a:gd name="T22" fmla="*/ 22 w 106"/>
                <a:gd name="T23" fmla="*/ 20 h 106"/>
                <a:gd name="T24" fmla="*/ 21 w 106"/>
                <a:gd name="T25" fmla="*/ 21 h 106"/>
                <a:gd name="T26" fmla="*/ 19 w 106"/>
                <a:gd name="T27" fmla="*/ 24 h 106"/>
                <a:gd name="T28" fmla="*/ 18 w 106"/>
                <a:gd name="T29" fmla="*/ 25 h 106"/>
                <a:gd name="T30" fmla="*/ 14 w 106"/>
                <a:gd name="T31" fmla="*/ 25 h 106"/>
                <a:gd name="T32" fmla="*/ 13 w 106"/>
                <a:gd name="T33" fmla="*/ 25 h 106"/>
                <a:gd name="T34" fmla="*/ 10 w 106"/>
                <a:gd name="T35" fmla="*/ 25 h 106"/>
                <a:gd name="T36" fmla="*/ 8 w 106"/>
                <a:gd name="T37" fmla="*/ 25 h 106"/>
                <a:gd name="T38" fmla="*/ 6 w 106"/>
                <a:gd name="T39" fmla="*/ 24 h 106"/>
                <a:gd name="T40" fmla="*/ 3 w 106"/>
                <a:gd name="T41" fmla="*/ 21 h 106"/>
                <a:gd name="T42" fmla="*/ 2 w 106"/>
                <a:gd name="T43" fmla="*/ 20 h 106"/>
                <a:gd name="T44" fmla="*/ 1 w 106"/>
                <a:gd name="T45" fmla="*/ 18 h 106"/>
                <a:gd name="T46" fmla="*/ 0 w 106"/>
                <a:gd name="T47" fmla="*/ 15 h 106"/>
                <a:gd name="T48" fmla="*/ 0 w 106"/>
                <a:gd name="T49" fmla="*/ 13 h 106"/>
                <a:gd name="T50" fmla="*/ 0 w 106"/>
                <a:gd name="T51" fmla="*/ 10 h 106"/>
                <a:gd name="T52" fmla="*/ 1 w 106"/>
                <a:gd name="T53" fmla="*/ 8 h 106"/>
                <a:gd name="T54" fmla="*/ 2 w 106"/>
                <a:gd name="T55" fmla="*/ 6 h 106"/>
                <a:gd name="T56" fmla="*/ 3 w 106"/>
                <a:gd name="T57" fmla="*/ 4 h 106"/>
                <a:gd name="T58" fmla="*/ 6 w 106"/>
                <a:gd name="T59" fmla="*/ 2 h 106"/>
                <a:gd name="T60" fmla="*/ 8 w 106"/>
                <a:gd name="T61" fmla="*/ 1 h 106"/>
                <a:gd name="T62" fmla="*/ 10 w 106"/>
                <a:gd name="T63" fmla="*/ 0 h 106"/>
                <a:gd name="T64" fmla="*/ 13 w 106"/>
                <a:gd name="T65" fmla="*/ 0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106"/>
                <a:gd name="T101" fmla="*/ 106 w 106"/>
                <a:gd name="T102" fmla="*/ 106 h 1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106">
                  <a:moveTo>
                    <a:pt x="53" y="0"/>
                  </a:moveTo>
                  <a:lnTo>
                    <a:pt x="63" y="0"/>
                  </a:lnTo>
                  <a:lnTo>
                    <a:pt x="77" y="5"/>
                  </a:lnTo>
                  <a:lnTo>
                    <a:pt x="82" y="10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1" y="34"/>
                  </a:lnTo>
                  <a:lnTo>
                    <a:pt x="106" y="43"/>
                  </a:lnTo>
                  <a:lnTo>
                    <a:pt x="106" y="53"/>
                  </a:lnTo>
                  <a:lnTo>
                    <a:pt x="106" y="67"/>
                  </a:lnTo>
                  <a:lnTo>
                    <a:pt x="101" y="77"/>
                  </a:lnTo>
                  <a:lnTo>
                    <a:pt x="96" y="87"/>
                  </a:lnTo>
                  <a:lnTo>
                    <a:pt x="92" y="91"/>
                  </a:lnTo>
                  <a:lnTo>
                    <a:pt x="82" y="101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3" y="106"/>
                  </a:lnTo>
                  <a:lnTo>
                    <a:pt x="44" y="106"/>
                  </a:lnTo>
                  <a:lnTo>
                    <a:pt x="34" y="106"/>
                  </a:lnTo>
                  <a:lnTo>
                    <a:pt x="24" y="101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5" y="77"/>
                  </a:lnTo>
                  <a:lnTo>
                    <a:pt x="0" y="67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5" y="34"/>
                  </a:lnTo>
                  <a:lnTo>
                    <a:pt x="10" y="24"/>
                  </a:lnTo>
                  <a:lnTo>
                    <a:pt x="15" y="19"/>
                  </a:lnTo>
                  <a:lnTo>
                    <a:pt x="24" y="10"/>
                  </a:lnTo>
                  <a:lnTo>
                    <a:pt x="34" y="5"/>
                  </a:lnTo>
                  <a:lnTo>
                    <a:pt x="44" y="0"/>
                  </a:lnTo>
                  <a:lnTo>
                    <a:pt x="53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84" name="Line 53"/>
            <p:cNvSpPr>
              <a:spLocks noChangeAspect="1" noChangeShapeType="1"/>
            </p:cNvSpPr>
            <p:nvPr/>
          </p:nvSpPr>
          <p:spPr bwMode="auto">
            <a:xfrm>
              <a:off x="2948" y="2808"/>
              <a:ext cx="68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Aspect="1" noChangeShapeType="1"/>
            </p:cNvSpPr>
            <p:nvPr/>
          </p:nvSpPr>
          <p:spPr bwMode="auto">
            <a:xfrm>
              <a:off x="2948" y="2808"/>
              <a:ext cx="54" cy="37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5"/>
            <p:cNvSpPr>
              <a:spLocks noChangeAspect="1" noChangeShapeType="1"/>
            </p:cNvSpPr>
            <p:nvPr/>
          </p:nvSpPr>
          <p:spPr bwMode="auto">
            <a:xfrm>
              <a:off x="2948" y="2882"/>
              <a:ext cx="68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6"/>
            <p:cNvSpPr>
              <a:spLocks noChangeAspect="1" noChangeShapeType="1"/>
            </p:cNvSpPr>
            <p:nvPr/>
          </p:nvSpPr>
          <p:spPr bwMode="auto">
            <a:xfrm flipV="1">
              <a:off x="2948" y="2845"/>
              <a:ext cx="54" cy="37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59"/>
            <p:cNvSpPr>
              <a:spLocks noChangeAspect="1" noChangeArrowheads="1"/>
            </p:cNvSpPr>
            <p:nvPr/>
          </p:nvSpPr>
          <p:spPr bwMode="auto">
            <a:xfrm>
              <a:off x="2847" y="2744"/>
              <a:ext cx="403" cy="767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89" name="Line 79"/>
            <p:cNvSpPr>
              <a:spLocks noChangeShapeType="1"/>
            </p:cNvSpPr>
            <p:nvPr/>
          </p:nvSpPr>
          <p:spPr bwMode="auto">
            <a:xfrm flipV="1">
              <a:off x="2435" y="3237"/>
              <a:ext cx="0" cy="326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0"/>
            <p:cNvSpPr>
              <a:spLocks noChangeAspect="1" noChangeShapeType="1"/>
            </p:cNvSpPr>
            <p:nvPr/>
          </p:nvSpPr>
          <p:spPr bwMode="auto">
            <a:xfrm>
              <a:off x="2434" y="3241"/>
              <a:ext cx="405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84"/>
            <p:cNvSpPr>
              <a:spLocks noChangeShapeType="1"/>
            </p:cNvSpPr>
            <p:nvPr/>
          </p:nvSpPr>
          <p:spPr bwMode="auto">
            <a:xfrm>
              <a:off x="2634" y="3378"/>
              <a:ext cx="215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88"/>
            <p:cNvSpPr>
              <a:spLocks noChangeShapeType="1"/>
            </p:cNvSpPr>
            <p:nvPr/>
          </p:nvSpPr>
          <p:spPr bwMode="auto">
            <a:xfrm>
              <a:off x="2431" y="2981"/>
              <a:ext cx="415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89"/>
            <p:cNvSpPr>
              <a:spLocks noChangeAspect="1" noChangeShapeType="1"/>
            </p:cNvSpPr>
            <p:nvPr/>
          </p:nvSpPr>
          <p:spPr bwMode="auto">
            <a:xfrm>
              <a:off x="3253" y="3172"/>
              <a:ext cx="292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96"/>
            <p:cNvSpPr>
              <a:spLocks noChangeAspect="1" noChangeArrowheads="1"/>
            </p:cNvSpPr>
            <p:nvPr/>
          </p:nvSpPr>
          <p:spPr bwMode="auto">
            <a:xfrm>
              <a:off x="3039" y="3335"/>
              <a:ext cx="12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95" name="Rectangle 97"/>
            <p:cNvSpPr>
              <a:spLocks noChangeAspect="1" noChangeArrowheads="1"/>
            </p:cNvSpPr>
            <p:nvPr/>
          </p:nvSpPr>
          <p:spPr bwMode="auto">
            <a:xfrm>
              <a:off x="3121" y="3388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0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96" name="Rectangle 113"/>
            <p:cNvSpPr>
              <a:spLocks noChangeAspect="1" noChangeArrowheads="1"/>
            </p:cNvSpPr>
            <p:nvPr/>
          </p:nvSpPr>
          <p:spPr bwMode="auto">
            <a:xfrm>
              <a:off x="979" y="2580"/>
              <a:ext cx="1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97" name="Rectangle 114"/>
            <p:cNvSpPr>
              <a:spLocks noChangeAspect="1" noChangeArrowheads="1"/>
            </p:cNvSpPr>
            <p:nvPr/>
          </p:nvSpPr>
          <p:spPr bwMode="auto">
            <a:xfrm>
              <a:off x="987" y="3612"/>
              <a:ext cx="1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98" name="Rectangle 115"/>
            <p:cNvSpPr>
              <a:spLocks noChangeAspect="1" noChangeArrowheads="1"/>
            </p:cNvSpPr>
            <p:nvPr/>
          </p:nvSpPr>
          <p:spPr bwMode="auto">
            <a:xfrm>
              <a:off x="3162" y="3097"/>
              <a:ext cx="15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b="1">
                  <a:solidFill>
                    <a:srgbClr val="1F1A17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99" name="Freeform 116"/>
            <p:cNvSpPr>
              <a:spLocks noChangeAspect="1"/>
            </p:cNvSpPr>
            <p:nvPr/>
          </p:nvSpPr>
          <p:spPr bwMode="auto">
            <a:xfrm>
              <a:off x="3045" y="2805"/>
              <a:ext cx="80" cy="81"/>
            </a:xfrm>
            <a:custGeom>
              <a:avLst/>
              <a:gdLst>
                <a:gd name="T0" fmla="*/ 38 w 168"/>
                <a:gd name="T1" fmla="*/ 20 h 168"/>
                <a:gd name="T2" fmla="*/ 19 w 168"/>
                <a:gd name="T3" fmla="*/ 29 h 168"/>
                <a:gd name="T4" fmla="*/ 0 w 168"/>
                <a:gd name="T5" fmla="*/ 39 h 168"/>
                <a:gd name="T6" fmla="*/ 0 w 168"/>
                <a:gd name="T7" fmla="*/ 20 h 168"/>
                <a:gd name="T8" fmla="*/ 0 w 168"/>
                <a:gd name="T9" fmla="*/ 0 h 168"/>
                <a:gd name="T10" fmla="*/ 19 w 168"/>
                <a:gd name="T11" fmla="*/ 10 h 168"/>
                <a:gd name="T12" fmla="*/ 38 w 168"/>
                <a:gd name="T13" fmla="*/ 20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"/>
                <a:gd name="T22" fmla="*/ 0 h 168"/>
                <a:gd name="T23" fmla="*/ 168 w 16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" h="168">
                  <a:moveTo>
                    <a:pt x="168" y="87"/>
                  </a:moveTo>
                  <a:lnTo>
                    <a:pt x="81" y="125"/>
                  </a:lnTo>
                  <a:lnTo>
                    <a:pt x="0" y="168"/>
                  </a:lnTo>
                  <a:lnTo>
                    <a:pt x="0" y="87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168" y="87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409389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变跨导乘法运算电路</a:t>
            </a:r>
          </a:p>
        </p:txBody>
      </p:sp>
      <p:graphicFrame>
        <p:nvGraphicFramePr>
          <p:cNvPr id="658437" name="Object 5"/>
          <p:cNvGraphicFramePr>
            <a:graphicFrameLocks noChangeAspect="1"/>
          </p:cNvGraphicFramePr>
          <p:nvPr/>
        </p:nvGraphicFramePr>
        <p:xfrm>
          <a:off x="6726238" y="3708401"/>
          <a:ext cx="1574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65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3708401"/>
                        <a:ext cx="1574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/>
          <p:cNvGraphicFramePr>
            <a:graphicFrameLocks noChangeAspect="1"/>
          </p:cNvGraphicFramePr>
          <p:nvPr/>
        </p:nvGraphicFramePr>
        <p:xfrm>
          <a:off x="6832600" y="3209925"/>
          <a:ext cx="14811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65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209925"/>
                        <a:ext cx="14811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9" name="Object 7"/>
          <p:cNvGraphicFramePr>
            <a:graphicFrameLocks noChangeAspect="1"/>
          </p:cNvGraphicFramePr>
          <p:nvPr/>
        </p:nvGraphicFramePr>
        <p:xfrm>
          <a:off x="6896100" y="2708276"/>
          <a:ext cx="1358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7" imgW="660113" imgH="241195" progId="Equation.DSMT4">
                  <p:embed/>
                </p:oleObj>
              </mc:Choice>
              <mc:Fallback>
                <p:oleObj name="Equation" r:id="rId7" imgW="660113" imgH="241195" progId="Equation.DSMT4">
                  <p:embed/>
                  <p:pic>
                    <p:nvPicPr>
                      <p:cNvPr id="65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2708276"/>
                        <a:ext cx="13589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0" name="Object 8"/>
          <p:cNvGraphicFramePr>
            <a:graphicFrameLocks noChangeAspect="1"/>
          </p:cNvGraphicFramePr>
          <p:nvPr/>
        </p:nvGraphicFramePr>
        <p:xfrm>
          <a:off x="6946901" y="1712913"/>
          <a:ext cx="11731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9" imgW="571252" imgH="431613" progId="Equation.DSMT4">
                  <p:embed/>
                </p:oleObj>
              </mc:Choice>
              <mc:Fallback>
                <p:oleObj name="Equation" r:id="rId9" imgW="571252" imgH="431613" progId="Equation.DSMT4">
                  <p:embed/>
                  <p:pic>
                    <p:nvPicPr>
                      <p:cNvPr id="65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1712913"/>
                        <a:ext cx="11731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41" name="Text Box 92"/>
          <p:cNvSpPr txBox="1">
            <a:spLocks noChangeArrowheads="1"/>
          </p:cNvSpPr>
          <p:nvPr/>
        </p:nvSpPr>
        <p:spPr bwMode="auto">
          <a:xfrm>
            <a:off x="6040398" y="4806951"/>
            <a:ext cx="415933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对数－指数式与变跨导式乘法运算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电路都依赖有源器件特性，并有一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系列近似和干扰因素，精度低。</a:t>
            </a:r>
          </a:p>
          <a:p>
            <a:endParaRPr kumimoji="1"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658442" name="Group 103"/>
          <p:cNvGrpSpPr>
            <a:grpSpLocks/>
          </p:cNvGrpSpPr>
          <p:nvPr/>
        </p:nvGrpSpPr>
        <p:grpSpPr bwMode="auto">
          <a:xfrm>
            <a:off x="1044744" y="1374775"/>
            <a:ext cx="3562350" cy="4167188"/>
            <a:chOff x="296" y="1288"/>
            <a:chExt cx="2244" cy="2625"/>
          </a:xfrm>
        </p:grpSpPr>
        <p:sp>
          <p:nvSpPr>
            <p:cNvPr id="658443" name="Line 7"/>
            <p:cNvSpPr>
              <a:spLocks noChangeAspect="1" noChangeShapeType="1"/>
            </p:cNvSpPr>
            <p:nvPr/>
          </p:nvSpPr>
          <p:spPr bwMode="auto">
            <a:xfrm>
              <a:off x="1362" y="3907"/>
              <a:ext cx="1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4" name="Line 9"/>
            <p:cNvSpPr>
              <a:spLocks noChangeAspect="1" noChangeShapeType="1"/>
            </p:cNvSpPr>
            <p:nvPr/>
          </p:nvSpPr>
          <p:spPr bwMode="auto">
            <a:xfrm>
              <a:off x="1458" y="3398"/>
              <a:ext cx="1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5" name="Line 10"/>
            <p:cNvSpPr>
              <a:spLocks noChangeAspect="1" noChangeShapeType="1"/>
            </p:cNvSpPr>
            <p:nvPr/>
          </p:nvSpPr>
          <p:spPr bwMode="auto">
            <a:xfrm>
              <a:off x="1101" y="2289"/>
              <a:ext cx="1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6" name="Line 11"/>
            <p:cNvSpPr>
              <a:spLocks noChangeAspect="1" noChangeShapeType="1"/>
            </p:cNvSpPr>
            <p:nvPr/>
          </p:nvSpPr>
          <p:spPr bwMode="auto">
            <a:xfrm flipH="1">
              <a:off x="1101" y="1671"/>
              <a:ext cx="7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7" name="Line 12"/>
            <p:cNvSpPr>
              <a:spLocks noChangeAspect="1" noChangeShapeType="1"/>
            </p:cNvSpPr>
            <p:nvPr/>
          </p:nvSpPr>
          <p:spPr bwMode="auto">
            <a:xfrm>
              <a:off x="466" y="2942"/>
              <a:ext cx="19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8" name="Text Box 13"/>
            <p:cNvSpPr txBox="1">
              <a:spLocks noChangeAspect="1" noChangeArrowheads="1"/>
            </p:cNvSpPr>
            <p:nvPr/>
          </p:nvSpPr>
          <p:spPr bwMode="auto">
            <a:xfrm>
              <a:off x="827" y="1833"/>
              <a:ext cx="43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49" name="Text Box 14"/>
            <p:cNvSpPr txBox="1">
              <a:spLocks noChangeAspect="1" noChangeArrowheads="1"/>
            </p:cNvSpPr>
            <p:nvPr/>
          </p:nvSpPr>
          <p:spPr bwMode="auto">
            <a:xfrm>
              <a:off x="1485" y="3538"/>
              <a:ext cx="43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50" name="Text Box 15"/>
            <p:cNvSpPr txBox="1">
              <a:spLocks noChangeAspect="1" noChangeArrowheads="1"/>
            </p:cNvSpPr>
            <p:nvPr/>
          </p:nvSpPr>
          <p:spPr bwMode="auto">
            <a:xfrm>
              <a:off x="621" y="2305"/>
              <a:ext cx="57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51" name="Text Box 16"/>
            <p:cNvSpPr txBox="1">
              <a:spLocks noChangeAspect="1" noChangeArrowheads="1"/>
            </p:cNvSpPr>
            <p:nvPr/>
          </p:nvSpPr>
          <p:spPr bwMode="auto">
            <a:xfrm>
              <a:off x="1965" y="2311"/>
              <a:ext cx="57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52" name="Text Box 17"/>
            <p:cNvSpPr txBox="1">
              <a:spLocks noChangeAspect="1" noChangeArrowheads="1"/>
            </p:cNvSpPr>
            <p:nvPr/>
          </p:nvSpPr>
          <p:spPr bwMode="auto">
            <a:xfrm>
              <a:off x="1009" y="3256"/>
              <a:ext cx="57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53" name="Text Box 18"/>
            <p:cNvSpPr txBox="1">
              <a:spLocks noChangeAspect="1" noChangeArrowheads="1"/>
            </p:cNvSpPr>
            <p:nvPr/>
          </p:nvSpPr>
          <p:spPr bwMode="auto">
            <a:xfrm>
              <a:off x="296" y="2609"/>
              <a:ext cx="57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x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658454" name="Line 21"/>
            <p:cNvSpPr>
              <a:spLocks noChangeAspect="1" noChangeShapeType="1"/>
            </p:cNvSpPr>
            <p:nvPr/>
          </p:nvSpPr>
          <p:spPr bwMode="auto">
            <a:xfrm flipV="1">
              <a:off x="1470" y="1451"/>
              <a:ext cx="1" cy="2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55" name="Text Box 22"/>
            <p:cNvSpPr txBox="1">
              <a:spLocks noChangeAspect="1" noChangeArrowheads="1"/>
            </p:cNvSpPr>
            <p:nvPr/>
          </p:nvSpPr>
          <p:spPr bwMode="auto">
            <a:xfrm>
              <a:off x="1148" y="1288"/>
              <a:ext cx="32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+</a:t>
              </a:r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56" name="Line 23"/>
            <p:cNvSpPr>
              <a:spLocks noChangeShapeType="1"/>
            </p:cNvSpPr>
            <p:nvPr/>
          </p:nvSpPr>
          <p:spPr bwMode="auto">
            <a:xfrm>
              <a:off x="1102" y="167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57" name="Line 25"/>
            <p:cNvSpPr>
              <a:spLocks noChangeAspect="1" noChangeShapeType="1"/>
            </p:cNvSpPr>
            <p:nvPr/>
          </p:nvSpPr>
          <p:spPr bwMode="auto">
            <a:xfrm>
              <a:off x="929" y="2645"/>
              <a:ext cx="180" cy="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58" name="Line 26"/>
            <p:cNvSpPr>
              <a:spLocks noChangeAspect="1" noChangeShapeType="1"/>
            </p:cNvSpPr>
            <p:nvPr/>
          </p:nvSpPr>
          <p:spPr bwMode="auto">
            <a:xfrm flipV="1">
              <a:off x="921" y="2393"/>
              <a:ext cx="180" cy="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59" name="Line 27"/>
            <p:cNvSpPr>
              <a:spLocks noChangeAspect="1" noChangeShapeType="1"/>
            </p:cNvSpPr>
            <p:nvPr/>
          </p:nvSpPr>
          <p:spPr bwMode="auto">
            <a:xfrm>
              <a:off x="921" y="2574"/>
              <a:ext cx="1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0" name="Line 28"/>
            <p:cNvSpPr>
              <a:spLocks noChangeAspect="1" noChangeShapeType="1"/>
            </p:cNvSpPr>
            <p:nvPr/>
          </p:nvSpPr>
          <p:spPr bwMode="auto">
            <a:xfrm flipH="1">
              <a:off x="466" y="2574"/>
              <a:ext cx="4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1" name="Line 29"/>
            <p:cNvSpPr>
              <a:spLocks noChangeAspect="1" noChangeShapeType="1"/>
            </p:cNvSpPr>
            <p:nvPr/>
          </p:nvSpPr>
          <p:spPr bwMode="auto">
            <a:xfrm>
              <a:off x="922" y="2575"/>
              <a:ext cx="1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2" name="Line 30"/>
            <p:cNvSpPr>
              <a:spLocks noChangeAspect="1" noChangeShapeType="1"/>
            </p:cNvSpPr>
            <p:nvPr/>
          </p:nvSpPr>
          <p:spPr bwMode="auto">
            <a:xfrm flipV="1">
              <a:off x="921" y="2519"/>
              <a:ext cx="1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3" name="Line 31"/>
            <p:cNvSpPr>
              <a:spLocks noChangeAspect="1" noChangeShapeType="1"/>
            </p:cNvSpPr>
            <p:nvPr/>
          </p:nvSpPr>
          <p:spPr bwMode="auto">
            <a:xfrm flipV="1">
              <a:off x="921" y="2464"/>
              <a:ext cx="1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4" name="Line 32"/>
            <p:cNvSpPr>
              <a:spLocks noChangeShapeType="1"/>
            </p:cNvSpPr>
            <p:nvPr/>
          </p:nvSpPr>
          <p:spPr bwMode="auto">
            <a:xfrm flipV="1">
              <a:off x="1101" y="2121"/>
              <a:ext cx="1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5" name="Line 39"/>
            <p:cNvSpPr>
              <a:spLocks noChangeAspect="1" noChangeShapeType="1"/>
            </p:cNvSpPr>
            <p:nvPr/>
          </p:nvSpPr>
          <p:spPr bwMode="auto">
            <a:xfrm flipH="1">
              <a:off x="1832" y="1674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6" name="Line 40"/>
            <p:cNvSpPr>
              <a:spLocks noChangeAspect="1" noChangeShapeType="1"/>
            </p:cNvSpPr>
            <p:nvPr/>
          </p:nvSpPr>
          <p:spPr bwMode="auto">
            <a:xfrm flipH="1">
              <a:off x="1822" y="2641"/>
              <a:ext cx="188" cy="1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7" name="Line 41"/>
            <p:cNvSpPr>
              <a:spLocks noChangeAspect="1" noChangeShapeType="1"/>
            </p:cNvSpPr>
            <p:nvPr/>
          </p:nvSpPr>
          <p:spPr bwMode="auto">
            <a:xfrm flipH="1" flipV="1">
              <a:off x="1834" y="2393"/>
              <a:ext cx="180" cy="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8" name="Line 42"/>
            <p:cNvSpPr>
              <a:spLocks noChangeAspect="1" noChangeShapeType="1"/>
            </p:cNvSpPr>
            <p:nvPr/>
          </p:nvSpPr>
          <p:spPr bwMode="auto">
            <a:xfrm flipH="1">
              <a:off x="2013" y="2574"/>
              <a:ext cx="1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69" name="Line 43"/>
            <p:cNvSpPr>
              <a:spLocks noChangeShapeType="1"/>
            </p:cNvSpPr>
            <p:nvPr/>
          </p:nvSpPr>
          <p:spPr bwMode="auto">
            <a:xfrm>
              <a:off x="2015" y="2574"/>
              <a:ext cx="4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0" name="Line 44"/>
            <p:cNvSpPr>
              <a:spLocks noChangeAspect="1" noChangeShapeType="1"/>
            </p:cNvSpPr>
            <p:nvPr/>
          </p:nvSpPr>
          <p:spPr bwMode="auto">
            <a:xfrm flipH="1">
              <a:off x="2012" y="2575"/>
              <a:ext cx="1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1" name="Line 45"/>
            <p:cNvSpPr>
              <a:spLocks noChangeAspect="1" noChangeShapeType="1"/>
            </p:cNvSpPr>
            <p:nvPr/>
          </p:nvSpPr>
          <p:spPr bwMode="auto">
            <a:xfrm flipH="1" flipV="1">
              <a:off x="2013" y="2519"/>
              <a:ext cx="1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2" name="Line 46"/>
            <p:cNvSpPr>
              <a:spLocks noChangeAspect="1" noChangeShapeType="1"/>
            </p:cNvSpPr>
            <p:nvPr/>
          </p:nvSpPr>
          <p:spPr bwMode="auto">
            <a:xfrm flipH="1" flipV="1">
              <a:off x="2013" y="2465"/>
              <a:ext cx="1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3" name="Line 47"/>
            <p:cNvSpPr>
              <a:spLocks noChangeShapeType="1"/>
            </p:cNvSpPr>
            <p:nvPr/>
          </p:nvSpPr>
          <p:spPr bwMode="auto">
            <a:xfrm flipH="1" flipV="1">
              <a:off x="1833" y="2121"/>
              <a:ext cx="1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4" name="Line 54"/>
            <p:cNvSpPr>
              <a:spLocks noChangeAspect="1" noChangeShapeType="1"/>
            </p:cNvSpPr>
            <p:nvPr/>
          </p:nvSpPr>
          <p:spPr bwMode="auto">
            <a:xfrm flipH="1">
              <a:off x="1101" y="2764"/>
              <a:ext cx="7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5" name="Line 56"/>
            <p:cNvSpPr>
              <a:spLocks noChangeAspect="1" noChangeShapeType="1"/>
            </p:cNvSpPr>
            <p:nvPr/>
          </p:nvSpPr>
          <p:spPr bwMode="auto">
            <a:xfrm>
              <a:off x="1289" y="3286"/>
              <a:ext cx="180" cy="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6" name="Line 57"/>
            <p:cNvSpPr>
              <a:spLocks noChangeAspect="1" noChangeShapeType="1"/>
            </p:cNvSpPr>
            <p:nvPr/>
          </p:nvSpPr>
          <p:spPr bwMode="auto">
            <a:xfrm flipV="1">
              <a:off x="1281" y="3035"/>
              <a:ext cx="184" cy="1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7" name="Line 58"/>
            <p:cNvSpPr>
              <a:spLocks noChangeAspect="1" noChangeShapeType="1"/>
            </p:cNvSpPr>
            <p:nvPr/>
          </p:nvSpPr>
          <p:spPr bwMode="auto">
            <a:xfrm>
              <a:off x="1281" y="3215"/>
              <a:ext cx="1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8" name="Line 59"/>
            <p:cNvSpPr>
              <a:spLocks noChangeAspect="1" noChangeShapeType="1"/>
            </p:cNvSpPr>
            <p:nvPr/>
          </p:nvSpPr>
          <p:spPr bwMode="auto">
            <a:xfrm flipH="1">
              <a:off x="825" y="3215"/>
              <a:ext cx="4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79" name="Line 60"/>
            <p:cNvSpPr>
              <a:spLocks noChangeAspect="1" noChangeShapeType="1"/>
            </p:cNvSpPr>
            <p:nvPr/>
          </p:nvSpPr>
          <p:spPr bwMode="auto">
            <a:xfrm>
              <a:off x="1282" y="3216"/>
              <a:ext cx="0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80" name="Line 61"/>
            <p:cNvSpPr>
              <a:spLocks noChangeAspect="1" noChangeShapeType="1"/>
            </p:cNvSpPr>
            <p:nvPr/>
          </p:nvSpPr>
          <p:spPr bwMode="auto">
            <a:xfrm flipV="1">
              <a:off x="1281" y="3160"/>
              <a:ext cx="1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81" name="Line 62"/>
            <p:cNvSpPr>
              <a:spLocks noChangeAspect="1" noChangeShapeType="1"/>
            </p:cNvSpPr>
            <p:nvPr/>
          </p:nvSpPr>
          <p:spPr bwMode="auto">
            <a:xfrm flipV="1">
              <a:off x="1281" y="3106"/>
              <a:ext cx="1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82" name="Line 63"/>
            <p:cNvSpPr>
              <a:spLocks noChangeShapeType="1"/>
            </p:cNvSpPr>
            <p:nvPr/>
          </p:nvSpPr>
          <p:spPr bwMode="auto">
            <a:xfrm flipV="1">
              <a:off x="1461" y="2771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83" name="Line 70"/>
            <p:cNvSpPr>
              <a:spLocks noChangeAspect="1" noChangeShapeType="1"/>
            </p:cNvSpPr>
            <p:nvPr/>
          </p:nvSpPr>
          <p:spPr bwMode="auto">
            <a:xfrm>
              <a:off x="1457" y="3789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84" name="Text Box 71"/>
            <p:cNvSpPr txBox="1">
              <a:spLocks noChangeAspect="1" noChangeArrowheads="1"/>
            </p:cNvSpPr>
            <p:nvPr/>
          </p:nvSpPr>
          <p:spPr bwMode="auto">
            <a:xfrm>
              <a:off x="1863" y="1865"/>
              <a:ext cx="43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85" name="Text Box 74"/>
            <p:cNvSpPr txBox="1">
              <a:spLocks noChangeAspect="1" noChangeArrowheads="1"/>
            </p:cNvSpPr>
            <p:nvPr/>
          </p:nvSpPr>
          <p:spPr bwMode="auto">
            <a:xfrm>
              <a:off x="531" y="3049"/>
              <a:ext cx="57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y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658486" name="Line 75"/>
            <p:cNvSpPr>
              <a:spLocks noChangeAspect="1" noChangeShapeType="1"/>
            </p:cNvSpPr>
            <p:nvPr/>
          </p:nvSpPr>
          <p:spPr bwMode="auto">
            <a:xfrm>
              <a:off x="1673" y="2289"/>
              <a:ext cx="1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87" name="Line 78"/>
            <p:cNvSpPr>
              <a:spLocks noChangeAspect="1" noChangeShapeType="1"/>
            </p:cNvSpPr>
            <p:nvPr/>
          </p:nvSpPr>
          <p:spPr bwMode="auto">
            <a:xfrm flipH="1">
              <a:off x="2465" y="2569"/>
              <a:ext cx="1" cy="3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88" name="Text Box 79"/>
            <p:cNvSpPr txBox="1">
              <a:spLocks noChangeAspect="1" noChangeArrowheads="1"/>
            </p:cNvSpPr>
            <p:nvPr/>
          </p:nvSpPr>
          <p:spPr bwMode="auto">
            <a:xfrm>
              <a:off x="1347" y="2145"/>
              <a:ext cx="57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o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89" name="Line 81"/>
            <p:cNvSpPr>
              <a:spLocks noChangeShapeType="1"/>
            </p:cNvSpPr>
            <p:nvPr/>
          </p:nvSpPr>
          <p:spPr bwMode="auto">
            <a:xfrm>
              <a:off x="1504" y="2968"/>
              <a:ext cx="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90" name="Text Box 82"/>
            <p:cNvSpPr txBox="1">
              <a:spLocks noChangeAspect="1" noChangeArrowheads="1"/>
            </p:cNvSpPr>
            <p:nvPr/>
          </p:nvSpPr>
          <p:spPr bwMode="auto">
            <a:xfrm>
              <a:off x="1485" y="2906"/>
              <a:ext cx="43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8491" name="Rectangle 93"/>
            <p:cNvSpPr>
              <a:spLocks noChangeArrowheads="1"/>
            </p:cNvSpPr>
            <p:nvPr/>
          </p:nvSpPr>
          <p:spPr bwMode="auto">
            <a:xfrm>
              <a:off x="1784" y="1844"/>
              <a:ext cx="102" cy="27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8492" name="Rectangle 94"/>
            <p:cNvSpPr>
              <a:spLocks noChangeArrowheads="1"/>
            </p:cNvSpPr>
            <p:nvPr/>
          </p:nvSpPr>
          <p:spPr bwMode="auto">
            <a:xfrm>
              <a:off x="1048" y="1844"/>
              <a:ext cx="102" cy="27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8493" name="Oval 95"/>
            <p:cNvSpPr>
              <a:spLocks noChangeAspect="1" noChangeArrowheads="1"/>
            </p:cNvSpPr>
            <p:nvPr/>
          </p:nvSpPr>
          <p:spPr bwMode="auto">
            <a:xfrm>
              <a:off x="1436" y="1384"/>
              <a:ext cx="70" cy="7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8494" name="Oval 96"/>
            <p:cNvSpPr>
              <a:spLocks noChangeAspect="1" noChangeArrowheads="1"/>
            </p:cNvSpPr>
            <p:nvPr/>
          </p:nvSpPr>
          <p:spPr bwMode="auto">
            <a:xfrm>
              <a:off x="1596" y="2256"/>
              <a:ext cx="70" cy="7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8495" name="Oval 97"/>
            <p:cNvSpPr>
              <a:spLocks noChangeAspect="1" noChangeArrowheads="1"/>
            </p:cNvSpPr>
            <p:nvPr/>
          </p:nvSpPr>
          <p:spPr bwMode="auto">
            <a:xfrm>
              <a:off x="1256" y="2256"/>
              <a:ext cx="70" cy="7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8496" name="Oval 98"/>
            <p:cNvSpPr>
              <a:spLocks noChangeAspect="1" noChangeArrowheads="1"/>
            </p:cNvSpPr>
            <p:nvPr/>
          </p:nvSpPr>
          <p:spPr bwMode="auto">
            <a:xfrm>
              <a:off x="392" y="2536"/>
              <a:ext cx="70" cy="7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8497" name="Oval 99"/>
            <p:cNvSpPr>
              <a:spLocks noChangeAspect="1" noChangeArrowheads="1"/>
            </p:cNvSpPr>
            <p:nvPr/>
          </p:nvSpPr>
          <p:spPr bwMode="auto">
            <a:xfrm>
              <a:off x="392" y="2904"/>
              <a:ext cx="70" cy="7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8498" name="Oval 100"/>
            <p:cNvSpPr>
              <a:spLocks noChangeAspect="1" noChangeArrowheads="1"/>
            </p:cNvSpPr>
            <p:nvPr/>
          </p:nvSpPr>
          <p:spPr bwMode="auto">
            <a:xfrm>
              <a:off x="752" y="3180"/>
              <a:ext cx="70" cy="7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58499" name="Rectangle 101"/>
            <p:cNvSpPr>
              <a:spLocks noChangeArrowheads="1"/>
            </p:cNvSpPr>
            <p:nvPr/>
          </p:nvSpPr>
          <p:spPr bwMode="auto">
            <a:xfrm>
              <a:off x="1404" y="3512"/>
              <a:ext cx="102" cy="27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7761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351BA-4951-4A42-9C0D-593BA2FA89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利用对数放大器和指数放大器构成的乘方和开方电路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C50D35-7C4E-4F94-9D46-6ABB0F49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乘方和开方运算电路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BE9AB-0071-462F-843D-6E64615B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67" y="1855999"/>
            <a:ext cx="4831951" cy="4320965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7BD5B4-638A-4E11-8BC2-69CF980F2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8015" y="2259543"/>
          <a:ext cx="250072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4" imgW="2019300" imgH="482600" progId="Equation.DSMT4">
                  <p:embed/>
                </p:oleObj>
              </mc:Choice>
              <mc:Fallback>
                <p:oleObj name="Equation" r:id="rId4" imgW="2019300" imgH="482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57BD5B4-638A-4E11-8BC2-69CF980F2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015" y="2259543"/>
                        <a:ext cx="2500723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53D4728-CDCD-49BF-8713-B2965A8AF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3357" y="3093495"/>
          <a:ext cx="4570364" cy="82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6" imgW="3289300" imgH="596900" progId="Equation.DSMT4">
                  <p:embed/>
                </p:oleObj>
              </mc:Choice>
              <mc:Fallback>
                <p:oleObj name="Equation" r:id="rId6" imgW="3289300" imgH="5969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53D4728-CDCD-49BF-8713-B2965A8AF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357" y="3093495"/>
                        <a:ext cx="4570364" cy="82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7A59C45-07F5-4063-9544-5A11BC89008F}"/>
              </a:ext>
            </a:extLst>
          </p:cNvPr>
          <p:cNvSpPr/>
          <p:nvPr/>
        </p:nvSpPr>
        <p:spPr>
          <a:xfrm>
            <a:off x="1165879" y="2280881"/>
            <a:ext cx="2004075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Times New Roman" panose="02020603050405020304" pitchFamily="18" charset="0"/>
              </a:rPr>
              <a:t>的输出电压为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Times New Roman" panose="02020603050405020304" pitchFamily="18" charset="0"/>
              </a:rPr>
              <a:t>则：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Times New Roman" panose="02020603050405020304" pitchFamily="18" charset="0"/>
              </a:rPr>
              <a:t>令：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则上式简化成：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E8CE478-8CDC-4F4A-B359-020B41FB7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3357" y="4054575"/>
          <a:ext cx="3390606" cy="60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8" imgW="2667000" imgH="520700" progId="Equation.DSMT4">
                  <p:embed/>
                </p:oleObj>
              </mc:Choice>
              <mc:Fallback>
                <p:oleObj name="Equation" r:id="rId8" imgW="2667000" imgH="5207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E8CE478-8CDC-4F4A-B359-020B41FB7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357" y="4054575"/>
                        <a:ext cx="3390606" cy="601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323CBD4-F41B-4003-8EC0-F853581EC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97" y="5031753"/>
          <a:ext cx="1221156" cy="4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10" imgW="660113" imgH="266584" progId="Equation.DSMT4">
                  <p:embed/>
                </p:oleObj>
              </mc:Choice>
              <mc:Fallback>
                <p:oleObj name="Equation" r:id="rId10" imgW="660113" imgH="266584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323CBD4-F41B-4003-8EC0-F853581EC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97" y="5031753"/>
                        <a:ext cx="1221156" cy="49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id="{C9953C7B-A3BE-4732-BB38-43A855054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78" y="4430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05F0EB9-8210-4364-8DBB-D3C47082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78" y="54045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764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3ED51-F90D-4351-8A95-8B846028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集成乘法运算电路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F4546-E92F-4C4D-BB4A-7BAE9DB560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MYP634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公司设计的高精度四象限模拟乘法器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传递函数为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4E25F-A8D6-442C-8D78-94502BD2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787" y="1825290"/>
            <a:ext cx="4636469" cy="4251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AAAED1C-FE8B-4AA5-A877-D0983907BA24}"/>
                  </a:ext>
                </a:extLst>
              </p:cNvPr>
              <p:cNvSpPr/>
              <p:nvPr/>
            </p:nvSpPr>
            <p:spPr>
              <a:xfrm>
                <a:off x="1210574" y="2496625"/>
                <a:ext cx="6096000" cy="6052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304800" algn="just" defTabSz="914400" rtl="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 </a:t>
                </a:r>
                <a:endParaRPr kumimoji="0" lang="zh-CN" altLang="zh-CN" sz="105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266700" algn="just" defTabSz="914400" rtl="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out</m:t>
                          </m:r>
                        </m:sub>
                      </m:sSub>
                      <m:r>
                        <a:rPr kumimoji="0" lang="en-US" altLang="zh-CN" sz="18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A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zh-CN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zh-CN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0" lang="zh-CN" altLang="zh-CN" sz="18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zh-CN" sz="1800" b="0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800" b="0" i="0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0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altLang="zh-CN" sz="18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zh-CN" altLang="zh-CN" sz="1800" b="0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800" b="0" i="0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0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CN" sz="18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zh-CN" altLang="zh-CN" sz="18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kumimoji="0" lang="en-US" altLang="zh-CN" sz="1800" b="0" i="0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zh-CN" altLang="zh-CN" sz="18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kumimoji="0" lang="en-US" altLang="zh-CN" sz="1800" b="0" i="0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CN" sz="18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SF</m:t>
                              </m:r>
                            </m:den>
                          </m:f>
                          <m:r>
                            <a:rPr kumimoji="0" lang="en-US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zh-CN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z</m:t>
                              </m:r>
                            </m:e>
                            <m:sub>
                              <m:r>
                                <a:rPr kumimoji="0" lang="en-US" altLang="zh-CN" sz="18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zh-CN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z</m:t>
                              </m:r>
                            </m:e>
                            <m:sub>
                              <m:r>
                                <a:rPr kumimoji="0" lang="en-US" altLang="zh-CN" sz="18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AAAED1C-FE8B-4AA5-A877-D0983907B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74" y="2496625"/>
                <a:ext cx="6096000" cy="605294"/>
              </a:xfrm>
              <a:prstGeom prst="rect">
                <a:avLst/>
              </a:prstGeom>
              <a:blipFill>
                <a:blip r:embed="rId3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F6F333C-D6C6-42B9-89BE-EE5DDABD3875}"/>
              </a:ext>
            </a:extLst>
          </p:cNvPr>
          <p:cNvSpPr/>
          <p:nvPr/>
        </p:nvSpPr>
        <p:spPr>
          <a:xfrm>
            <a:off x="7980513" y="5992298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MYP634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模拟乘法器运算电路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2123D9-C0DD-42D2-9763-262C1D19D5A3}"/>
              </a:ext>
            </a:extLst>
          </p:cNvPr>
          <p:cNvSpPr/>
          <p:nvPr/>
        </p:nvSpPr>
        <p:spPr>
          <a:xfrm>
            <a:off x="1139787" y="3671094"/>
            <a:ext cx="6096000" cy="21172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MYP634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公司设计的高精度四象限模拟乘法器，其激光调整的精度可以达到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0.5%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，输入信号范围可达到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10V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，带宽为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10MHz,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可应用于精密模拟信号处理，信号调制解调，电压控制放大器，视频信号处理，以及电压控制滤波器和振荡器。</a:t>
            </a:r>
          </a:p>
        </p:txBody>
      </p:sp>
    </p:spTree>
    <p:extLst>
      <p:ext uri="{BB962C8B-B14F-4D97-AF65-F5344CB8AC3E}">
        <p14:creationId xmlns:p14="http://schemas.microsoft.com/office/powerpoint/2010/main" val="2706951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E0245-F048-4982-94BB-2BAAF18C18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290759"/>
            <a:ext cx="5778260" cy="4886205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基本乘法运算电路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MPY634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连接成除法运算电路，其高阻输入端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端，作为输入信号端，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端作为反馈端。其运算函数为：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除法运算精度可以在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1.0%~2.5%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之间，带宽由分母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决定。输出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可以直接接入输出端，作为求和运算。</a:t>
            </a: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5D60B6A-5CC2-4849-B2DB-A482794C5D50}"/>
                  </a:ext>
                </a:extLst>
              </p:cNvPr>
              <p:cNvSpPr/>
              <p:nvPr/>
            </p:nvSpPr>
            <p:spPr>
              <a:xfrm>
                <a:off x="2285954" y="3560213"/>
                <a:ext cx="3258584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out</m:t>
                          </m:r>
                        </m:sub>
                      </m:sSub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V</m:t>
                          </m:r>
                        </m:den>
                      </m:f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z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5D60B6A-5CC2-4849-B2DB-A482794C5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54" y="3560213"/>
                <a:ext cx="3258584" cy="629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508561C-D167-484D-A26D-77CC49071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090" y="1845579"/>
            <a:ext cx="3996552" cy="360117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D928D53-FE3D-408A-8B1C-D7761C4D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集成乘法运算电路</a:t>
            </a:r>
          </a:p>
        </p:txBody>
      </p:sp>
    </p:spTree>
    <p:extLst>
      <p:ext uri="{BB962C8B-B14F-4D97-AF65-F5344CB8AC3E}">
        <p14:creationId xmlns:p14="http://schemas.microsoft.com/office/powerpoint/2010/main" val="332094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26A78-A095-47D6-9F46-73684D2675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基本除法运算电路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1E2E458-9824-4462-9E0B-F414B93CE818}"/>
                  </a:ext>
                </a:extLst>
              </p:cNvPr>
              <p:cNvSpPr/>
              <p:nvPr/>
            </p:nvSpPr>
            <p:spPr>
              <a:xfrm>
                <a:off x="1627608" y="2520956"/>
                <a:ext cx="2611484" cy="675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out</m:t>
                          </m:r>
                        </m:sub>
                      </m:sSub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10(</m:t>
                              </m:r>
                              <m:sSub>
                                <m:sSub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y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1E2E458-9824-4462-9E0B-F414B93CE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08" y="2520956"/>
                <a:ext cx="2611484" cy="675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65E03A5-9C1F-4BC0-8867-81208345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95" y="2362296"/>
            <a:ext cx="3660097" cy="307377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36141F4-6616-4B50-A4BB-6DBBEF5C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集成乘法运算电路</a:t>
            </a:r>
          </a:p>
        </p:txBody>
      </p:sp>
    </p:spTree>
    <p:extLst>
      <p:ext uri="{BB962C8B-B14F-4D97-AF65-F5344CB8AC3E}">
        <p14:creationId xmlns:p14="http://schemas.microsoft.com/office/powerpoint/2010/main" val="278611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D2782C-20E5-4D47-B370-CDECCCE3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本章知识点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7AFFD3-2EAD-41F7-99A2-327EA6F1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060" y="2187151"/>
            <a:ext cx="7417778" cy="3168178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比例加减法运算电路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乘除法对数运算电路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微分积分运算电路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特征值提取运算电路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调节器运算电路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257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94A48-F2F8-4A8B-B047-19B4BA12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497" y="1175042"/>
            <a:ext cx="7417778" cy="89939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常用特征值运算电路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64DAD-428F-499A-A7C2-BE12C5DF53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8497" y="2376839"/>
            <a:ext cx="7417778" cy="3306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绝对值运算电路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峰值检测电路	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平均值运算电路</a:t>
            </a:r>
          </a:p>
          <a:p>
            <a:pPr marL="0" indent="0">
              <a:buNone/>
            </a:pP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7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绝对值运算电路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16690" y="4175150"/>
          <a:ext cx="13477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公式" r:id="rId3" imgW="583947" imgH="393529" progId="Equation.3">
                  <p:embed/>
                </p:oleObj>
              </mc:Choice>
              <mc:Fallback>
                <p:oleObj name="公式" r:id="rId3" imgW="583947" imgH="393529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690" y="4175150"/>
                        <a:ext cx="1347787" cy="906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115156" y="1948931"/>
            <a:ext cx="3105150" cy="1860550"/>
            <a:chOff x="432" y="1872"/>
            <a:chExt cx="2254" cy="1554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80" y="3089"/>
              <a:ext cx="13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332" y="1872"/>
              <a:ext cx="15" cy="99"/>
            </a:xfrm>
            <a:custGeom>
              <a:avLst/>
              <a:gdLst>
                <a:gd name="T0" fmla="*/ 8 w 43"/>
                <a:gd name="T1" fmla="*/ 0 h 259"/>
                <a:gd name="T2" fmla="*/ 3 w 43"/>
                <a:gd name="T3" fmla="*/ 49 h 259"/>
                <a:gd name="T4" fmla="*/ 0 w 43"/>
                <a:gd name="T5" fmla="*/ 99 h 259"/>
                <a:gd name="T6" fmla="*/ 8 w 43"/>
                <a:gd name="T7" fmla="*/ 99 h 259"/>
                <a:gd name="T8" fmla="*/ 15 w 43"/>
                <a:gd name="T9" fmla="*/ 99 h 259"/>
                <a:gd name="T10" fmla="*/ 12 w 43"/>
                <a:gd name="T11" fmla="*/ 49 h 259"/>
                <a:gd name="T12" fmla="*/ 8 w 43"/>
                <a:gd name="T13" fmla="*/ 0 h 2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259"/>
                <a:gd name="T23" fmla="*/ 43 w 43"/>
                <a:gd name="T24" fmla="*/ 259 h 2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259">
                  <a:moveTo>
                    <a:pt x="24" y="0"/>
                  </a:moveTo>
                  <a:lnTo>
                    <a:pt x="10" y="129"/>
                  </a:lnTo>
                  <a:lnTo>
                    <a:pt x="0" y="259"/>
                  </a:lnTo>
                  <a:lnTo>
                    <a:pt x="24" y="259"/>
                  </a:lnTo>
                  <a:lnTo>
                    <a:pt x="43" y="259"/>
                  </a:lnTo>
                  <a:lnTo>
                    <a:pt x="34" y="1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1332" y="1872"/>
              <a:ext cx="15" cy="99"/>
            </a:xfrm>
            <a:custGeom>
              <a:avLst/>
              <a:gdLst>
                <a:gd name="T0" fmla="*/ 8 w 43"/>
                <a:gd name="T1" fmla="*/ 0 h 259"/>
                <a:gd name="T2" fmla="*/ 3 w 43"/>
                <a:gd name="T3" fmla="*/ 49 h 259"/>
                <a:gd name="T4" fmla="*/ 0 w 43"/>
                <a:gd name="T5" fmla="*/ 99 h 259"/>
                <a:gd name="T6" fmla="*/ 8 w 43"/>
                <a:gd name="T7" fmla="*/ 99 h 259"/>
                <a:gd name="T8" fmla="*/ 15 w 43"/>
                <a:gd name="T9" fmla="*/ 99 h 259"/>
                <a:gd name="T10" fmla="*/ 12 w 43"/>
                <a:gd name="T11" fmla="*/ 49 h 259"/>
                <a:gd name="T12" fmla="*/ 8 w 43"/>
                <a:gd name="T13" fmla="*/ 0 h 2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259"/>
                <a:gd name="T23" fmla="*/ 43 w 43"/>
                <a:gd name="T24" fmla="*/ 259 h 2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259">
                  <a:moveTo>
                    <a:pt x="24" y="0"/>
                  </a:moveTo>
                  <a:lnTo>
                    <a:pt x="10" y="129"/>
                  </a:lnTo>
                  <a:lnTo>
                    <a:pt x="0" y="259"/>
                  </a:lnTo>
                  <a:lnTo>
                    <a:pt x="24" y="259"/>
                  </a:lnTo>
                  <a:lnTo>
                    <a:pt x="43" y="259"/>
                  </a:lnTo>
                  <a:lnTo>
                    <a:pt x="34" y="129"/>
                  </a:lnTo>
                  <a:lnTo>
                    <a:pt x="24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552" y="3109"/>
              <a:ext cx="88" cy="16"/>
            </a:xfrm>
            <a:custGeom>
              <a:avLst/>
              <a:gdLst>
                <a:gd name="T0" fmla="*/ 88 w 259"/>
                <a:gd name="T1" fmla="*/ 7 h 43"/>
                <a:gd name="T2" fmla="*/ 44 w 259"/>
                <a:gd name="T3" fmla="*/ 3 h 43"/>
                <a:gd name="T4" fmla="*/ 0 w 259"/>
                <a:gd name="T5" fmla="*/ 0 h 43"/>
                <a:gd name="T6" fmla="*/ 0 w 259"/>
                <a:gd name="T7" fmla="*/ 7 h 43"/>
                <a:gd name="T8" fmla="*/ 0 w 259"/>
                <a:gd name="T9" fmla="*/ 16 h 43"/>
                <a:gd name="T10" fmla="*/ 44 w 259"/>
                <a:gd name="T11" fmla="*/ 12 h 43"/>
                <a:gd name="T12" fmla="*/ 88 w 259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43"/>
                <a:gd name="T23" fmla="*/ 259 w 259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43">
                  <a:moveTo>
                    <a:pt x="259" y="19"/>
                  </a:moveTo>
                  <a:lnTo>
                    <a:pt x="129" y="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129" y="33"/>
                  </a:lnTo>
                  <a:lnTo>
                    <a:pt x="259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552" y="3109"/>
              <a:ext cx="88" cy="16"/>
            </a:xfrm>
            <a:custGeom>
              <a:avLst/>
              <a:gdLst>
                <a:gd name="T0" fmla="*/ 88 w 259"/>
                <a:gd name="T1" fmla="*/ 7 h 43"/>
                <a:gd name="T2" fmla="*/ 44 w 259"/>
                <a:gd name="T3" fmla="*/ 3 h 43"/>
                <a:gd name="T4" fmla="*/ 0 w 259"/>
                <a:gd name="T5" fmla="*/ 0 h 43"/>
                <a:gd name="T6" fmla="*/ 0 w 259"/>
                <a:gd name="T7" fmla="*/ 7 h 43"/>
                <a:gd name="T8" fmla="*/ 0 w 259"/>
                <a:gd name="T9" fmla="*/ 16 h 43"/>
                <a:gd name="T10" fmla="*/ 44 w 259"/>
                <a:gd name="T11" fmla="*/ 12 h 43"/>
                <a:gd name="T12" fmla="*/ 88 w 259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43"/>
                <a:gd name="T23" fmla="*/ 259 w 259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43">
                  <a:moveTo>
                    <a:pt x="259" y="19"/>
                  </a:moveTo>
                  <a:lnTo>
                    <a:pt x="129" y="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129" y="33"/>
                  </a:lnTo>
                  <a:lnTo>
                    <a:pt x="259" y="19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104" y="1896"/>
              <a:ext cx="10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16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324" y="3148"/>
              <a:ext cx="10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16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199" y="1938"/>
              <a:ext cx="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16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517" y="3167"/>
              <a:ext cx="1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1600" b="1" i="1">
                  <a:solidFill>
                    <a:srgbClr val="1F1A17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644" y="3222"/>
              <a:ext cx="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16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32" y="3115"/>
              <a:ext cx="2142" cy="1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340" y="1883"/>
              <a:ext cx="1" cy="1230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 flipV="1">
              <a:off x="507" y="2167"/>
              <a:ext cx="838" cy="946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1345" y="2153"/>
              <a:ext cx="849" cy="957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6672652" y="2075199"/>
            <a:ext cx="4332231" cy="2945980"/>
            <a:chOff x="3024" y="1728"/>
            <a:chExt cx="2340" cy="1440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 rot="-5400000">
              <a:off x="4926" y="2346"/>
              <a:ext cx="129" cy="142"/>
              <a:chOff x="3244" y="6428"/>
              <a:chExt cx="261" cy="288"/>
            </a:xfrm>
          </p:grpSpPr>
          <p:sp>
            <p:nvSpPr>
              <p:cNvPr id="65" name="Line 25"/>
              <p:cNvSpPr>
                <a:spLocks noChangeShapeType="1"/>
              </p:cNvSpPr>
              <p:nvPr/>
            </p:nvSpPr>
            <p:spPr bwMode="auto">
              <a:xfrm rot="5400000">
                <a:off x="3361" y="657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303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AutoShape 26"/>
              <p:cNvSpPr>
                <a:spLocks noChangeArrowheads="1"/>
              </p:cNvSpPr>
              <p:nvPr/>
            </p:nvSpPr>
            <p:spPr bwMode="auto">
              <a:xfrm rot="5400000">
                <a:off x="3225" y="6447"/>
                <a:ext cx="288" cy="25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3030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744" y="1728"/>
              <a:ext cx="320" cy="533"/>
            </a:xfrm>
            <a:prstGeom prst="rect">
              <a:avLst/>
            </a:prstGeom>
            <a:noFill/>
            <a:ln w="12065">
              <a:solidFill>
                <a:srgbClr val="1F1A1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844" y="1793"/>
              <a:ext cx="86" cy="88"/>
            </a:xfrm>
            <a:custGeom>
              <a:avLst/>
              <a:gdLst>
                <a:gd name="T0" fmla="*/ 86 w 216"/>
                <a:gd name="T1" fmla="*/ 44 h 221"/>
                <a:gd name="T2" fmla="*/ 42 w 216"/>
                <a:gd name="T3" fmla="*/ 67 h 221"/>
                <a:gd name="T4" fmla="*/ 0 w 216"/>
                <a:gd name="T5" fmla="*/ 88 h 221"/>
                <a:gd name="T6" fmla="*/ 0 w 216"/>
                <a:gd name="T7" fmla="*/ 44 h 221"/>
                <a:gd name="T8" fmla="*/ 0 w 216"/>
                <a:gd name="T9" fmla="*/ 0 h 221"/>
                <a:gd name="T10" fmla="*/ 42 w 216"/>
                <a:gd name="T11" fmla="*/ 23 h 221"/>
                <a:gd name="T12" fmla="*/ 86 w 216"/>
                <a:gd name="T13" fmla="*/ 44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"/>
                <a:gd name="T22" fmla="*/ 0 h 221"/>
                <a:gd name="T23" fmla="*/ 216 w 216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" h="221">
                  <a:moveTo>
                    <a:pt x="216" y="111"/>
                  </a:moveTo>
                  <a:lnTo>
                    <a:pt x="106" y="168"/>
                  </a:lnTo>
                  <a:lnTo>
                    <a:pt x="0" y="22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06" y="58"/>
                  </a:lnTo>
                  <a:lnTo>
                    <a:pt x="216" y="111"/>
                  </a:lnTo>
                </a:path>
              </a:pathLst>
            </a:cu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3773" y="2112"/>
              <a:ext cx="48" cy="0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773" y="1944"/>
              <a:ext cx="48" cy="1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3796" y="1920"/>
              <a:ext cx="0" cy="48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3984" y="2035"/>
              <a:ext cx="48" cy="0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007" y="2012"/>
              <a:ext cx="0" cy="48"/>
            </a:xfrm>
            <a:prstGeom prst="line">
              <a:avLst/>
            </a:prstGeom>
            <a:noFill/>
            <a:ln w="635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3870" y="212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1400" b="1">
                  <a:solidFill>
                    <a:srgbClr val="1F1A17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3873" y="173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H="1">
              <a:off x="3264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3216" y="189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H="1">
              <a:off x="345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3456" y="21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4080" y="20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3456" y="254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4980" y="20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4428" y="20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44"/>
            <p:cNvSpPr>
              <a:spLocks noChangeArrowheads="1"/>
            </p:cNvSpPr>
            <p:nvPr/>
          </p:nvSpPr>
          <p:spPr bwMode="auto">
            <a:xfrm>
              <a:off x="4608" y="21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44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H="1">
              <a:off x="4800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3408" y="268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6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3408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" name="Group 50"/>
            <p:cNvGrpSpPr>
              <a:grpSpLocks/>
            </p:cNvGrpSpPr>
            <p:nvPr/>
          </p:nvGrpSpPr>
          <p:grpSpPr bwMode="auto">
            <a:xfrm rot="-5400000">
              <a:off x="4362" y="2058"/>
              <a:ext cx="129" cy="142"/>
              <a:chOff x="3244" y="6428"/>
              <a:chExt cx="261" cy="288"/>
            </a:xfrm>
          </p:grpSpPr>
          <p:sp>
            <p:nvSpPr>
              <p:cNvPr id="63" name="Line 51"/>
              <p:cNvSpPr>
                <a:spLocks noChangeShapeType="1"/>
              </p:cNvSpPr>
              <p:nvPr/>
            </p:nvSpPr>
            <p:spPr bwMode="auto">
              <a:xfrm rot="5400000">
                <a:off x="3361" y="657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303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AutoShape 52"/>
              <p:cNvSpPr>
                <a:spLocks noChangeArrowheads="1"/>
              </p:cNvSpPr>
              <p:nvPr/>
            </p:nvSpPr>
            <p:spPr bwMode="auto">
              <a:xfrm rot="5400000">
                <a:off x="3225" y="6447"/>
                <a:ext cx="288" cy="25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3030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7" name="Group 53"/>
            <p:cNvGrpSpPr>
              <a:grpSpLocks/>
            </p:cNvGrpSpPr>
            <p:nvPr/>
          </p:nvGrpSpPr>
          <p:grpSpPr bwMode="auto">
            <a:xfrm rot="5400000">
              <a:off x="4362" y="2322"/>
              <a:ext cx="129" cy="142"/>
              <a:chOff x="3244" y="6428"/>
              <a:chExt cx="261" cy="288"/>
            </a:xfrm>
          </p:grpSpPr>
          <p:sp>
            <p:nvSpPr>
              <p:cNvPr id="61" name="Line 54"/>
              <p:cNvSpPr>
                <a:spLocks noChangeShapeType="1"/>
              </p:cNvSpPr>
              <p:nvPr/>
            </p:nvSpPr>
            <p:spPr bwMode="auto">
              <a:xfrm rot="5400000">
                <a:off x="3361" y="657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303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AutoShape 55"/>
              <p:cNvSpPr>
                <a:spLocks noChangeArrowheads="1"/>
              </p:cNvSpPr>
              <p:nvPr/>
            </p:nvSpPr>
            <p:spPr bwMode="auto">
              <a:xfrm rot="5400000">
                <a:off x="3225" y="6447"/>
                <a:ext cx="288" cy="25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3030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8" name="Group 56"/>
            <p:cNvGrpSpPr>
              <a:grpSpLocks/>
            </p:cNvGrpSpPr>
            <p:nvPr/>
          </p:nvGrpSpPr>
          <p:grpSpPr bwMode="auto">
            <a:xfrm rot="5400000">
              <a:off x="4926" y="2070"/>
              <a:ext cx="129" cy="142"/>
              <a:chOff x="3244" y="6428"/>
              <a:chExt cx="261" cy="288"/>
            </a:xfrm>
          </p:grpSpPr>
          <p:sp>
            <p:nvSpPr>
              <p:cNvPr id="59" name="Line 57"/>
              <p:cNvSpPr>
                <a:spLocks noChangeShapeType="1"/>
              </p:cNvSpPr>
              <p:nvPr/>
            </p:nvSpPr>
            <p:spPr bwMode="auto">
              <a:xfrm rot="5400000">
                <a:off x="3361" y="657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303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AutoShape 58"/>
              <p:cNvSpPr>
                <a:spLocks noChangeArrowheads="1"/>
              </p:cNvSpPr>
              <p:nvPr/>
            </p:nvSpPr>
            <p:spPr bwMode="auto">
              <a:xfrm rot="5400000">
                <a:off x="3225" y="6447"/>
                <a:ext cx="288" cy="25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3030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3024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400" b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4296" y="17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400" b="1" baseline="-25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3204" y="240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400" b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>
              <a:off x="3240" y="273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1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4764" y="20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 baseline="-25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4092" y="2004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 b="1" baseline="-25000">
                  <a:latin typeface="Times New Roman" panose="02020603050405020304" pitchFamily="18" charset="0"/>
                </a:rPr>
                <a:t>D1</a:t>
              </a:r>
            </a:p>
          </p:txBody>
        </p:sp>
        <p:sp>
          <p:nvSpPr>
            <p:cNvPr id="55" name="Text Box 65"/>
            <p:cNvSpPr txBox="1">
              <a:spLocks noChangeArrowheads="1"/>
            </p:cNvSpPr>
            <p:nvPr/>
          </p:nvSpPr>
          <p:spPr bwMode="auto">
            <a:xfrm>
              <a:off x="4104" y="22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 b="1" baseline="-25000"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56" name="Text Box 66"/>
            <p:cNvSpPr txBox="1">
              <a:spLocks noChangeArrowheads="1"/>
            </p:cNvSpPr>
            <p:nvPr/>
          </p:nvSpPr>
          <p:spPr bwMode="auto">
            <a:xfrm>
              <a:off x="5016" y="2013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 b="1" baseline="-25000"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57" name="Text Box 67"/>
            <p:cNvSpPr txBox="1">
              <a:spLocks noChangeArrowheads="1"/>
            </p:cNvSpPr>
            <p:nvPr/>
          </p:nvSpPr>
          <p:spPr bwMode="auto">
            <a:xfrm>
              <a:off x="5028" y="2304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 b="1" baseline="-25000"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58" name="Text Box 68"/>
            <p:cNvSpPr txBox="1">
              <a:spLocks noChangeArrowheads="1"/>
            </p:cNvSpPr>
            <p:nvPr/>
          </p:nvSpPr>
          <p:spPr bwMode="auto">
            <a:xfrm>
              <a:off x="4560" y="216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mA</a:t>
              </a:r>
              <a:endParaRPr kumimoji="1" lang="en-US" altLang="zh-CN" sz="1400" b="1" baseline="-25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6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峰值运算电路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峰值检测电路：检测信号某一周期内峰值的电路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当输入信号上升大于前次采样信号时，电路工作于采样状态并且跟踪信号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当信号下降时，保持采样值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输出为一个采样周期内的峰值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76"/>
          <p:cNvGraphicFramePr>
            <a:graphicFrameLocks noChangeAspect="1"/>
          </p:cNvGraphicFramePr>
          <p:nvPr/>
        </p:nvGraphicFramePr>
        <p:xfrm>
          <a:off x="2991518" y="3341437"/>
          <a:ext cx="5976938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Visio" r:id="rId3" imgW="7636764" imgH="3321177" progId="Visio.Drawing.11">
                  <p:embed/>
                </p:oleObj>
              </mc:Choice>
              <mc:Fallback>
                <p:oleObj name="Visio" r:id="rId3" imgW="7636764" imgH="3321177" progId="Visio.Drawing.11">
                  <p:embed/>
                  <p:pic>
                    <p:nvPicPr>
                      <p:cNvPr id="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518" y="3341437"/>
                        <a:ext cx="5976938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72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平均值运算电路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求若干参数的平均值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求和取平均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求参数在一段时间变化内的平均值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时间平均，积分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低频信号收高频信号的干扰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低通滤波器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参数变化的有效值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取绝对值，在平均（低通滤波）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792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065F-3D4C-4D07-85B4-0AC37BA6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709" y="1187568"/>
            <a:ext cx="7417778" cy="89939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函数性运算电路</a:t>
            </a:r>
          </a:p>
        </p:txBody>
      </p:sp>
    </p:spTree>
    <p:extLst>
      <p:ext uri="{BB962C8B-B14F-4D97-AF65-F5344CB8AC3E}">
        <p14:creationId xmlns:p14="http://schemas.microsoft.com/office/powerpoint/2010/main" val="21145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函数运算电路</a:t>
            </a:r>
          </a:p>
        </p:txBody>
      </p:sp>
      <p:grpSp>
        <p:nvGrpSpPr>
          <p:cNvPr id="684035" name="Group 127"/>
          <p:cNvGrpSpPr>
            <a:grpSpLocks/>
          </p:cNvGrpSpPr>
          <p:nvPr/>
        </p:nvGrpSpPr>
        <p:grpSpPr bwMode="auto">
          <a:xfrm>
            <a:off x="849606" y="2874167"/>
            <a:ext cx="6015038" cy="2849563"/>
            <a:chOff x="160" y="1572"/>
            <a:chExt cx="3789" cy="1795"/>
          </a:xfrm>
        </p:grpSpPr>
        <p:sp>
          <p:nvSpPr>
            <p:cNvPr id="684036" name="Text Box 6"/>
            <p:cNvSpPr txBox="1">
              <a:spLocks noChangeAspect="1" noChangeArrowheads="1"/>
            </p:cNvSpPr>
            <p:nvPr/>
          </p:nvSpPr>
          <p:spPr bwMode="auto">
            <a:xfrm>
              <a:off x="559" y="2524"/>
              <a:ext cx="158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37" name="Text Box 7"/>
            <p:cNvSpPr txBox="1">
              <a:spLocks noChangeAspect="1" noChangeArrowheads="1"/>
            </p:cNvSpPr>
            <p:nvPr/>
          </p:nvSpPr>
          <p:spPr bwMode="auto">
            <a:xfrm>
              <a:off x="568" y="2244"/>
              <a:ext cx="158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38" name="Text Box 8"/>
            <p:cNvSpPr txBox="1">
              <a:spLocks noChangeAspect="1" noChangeArrowheads="1"/>
            </p:cNvSpPr>
            <p:nvPr/>
          </p:nvSpPr>
          <p:spPr bwMode="auto">
            <a:xfrm>
              <a:off x="2308" y="2518"/>
              <a:ext cx="158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6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39" name="Line 9"/>
            <p:cNvSpPr>
              <a:spLocks noChangeAspect="1" noChangeShapeType="1"/>
            </p:cNvSpPr>
            <p:nvPr/>
          </p:nvSpPr>
          <p:spPr bwMode="auto">
            <a:xfrm>
              <a:off x="2862" y="1851"/>
              <a:ext cx="8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40" name="Line 10"/>
            <p:cNvSpPr>
              <a:spLocks noChangeAspect="1" noChangeShapeType="1"/>
            </p:cNvSpPr>
            <p:nvPr/>
          </p:nvSpPr>
          <p:spPr bwMode="auto">
            <a:xfrm flipV="1">
              <a:off x="406" y="2182"/>
              <a:ext cx="2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41" name="Line 11"/>
            <p:cNvSpPr>
              <a:spLocks noChangeShapeType="1"/>
            </p:cNvSpPr>
            <p:nvPr/>
          </p:nvSpPr>
          <p:spPr bwMode="auto">
            <a:xfrm>
              <a:off x="200" y="2463"/>
              <a:ext cx="28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42" name="Line 12"/>
            <p:cNvSpPr>
              <a:spLocks noChangeAspect="1" noChangeShapeType="1"/>
            </p:cNvSpPr>
            <p:nvPr/>
          </p:nvSpPr>
          <p:spPr bwMode="auto">
            <a:xfrm flipV="1">
              <a:off x="406" y="2746"/>
              <a:ext cx="2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43" name="Rectangle 13"/>
            <p:cNvSpPr>
              <a:spLocks noChangeAspect="1" noChangeArrowheads="1"/>
            </p:cNvSpPr>
            <p:nvPr/>
          </p:nvSpPr>
          <p:spPr bwMode="auto">
            <a:xfrm>
              <a:off x="492" y="2135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44" name="Rectangle 14"/>
            <p:cNvSpPr>
              <a:spLocks noChangeAspect="1" noChangeArrowheads="1"/>
            </p:cNvSpPr>
            <p:nvPr/>
          </p:nvSpPr>
          <p:spPr bwMode="auto">
            <a:xfrm>
              <a:off x="492" y="2696"/>
              <a:ext cx="252" cy="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45" name="Rectangle 15"/>
            <p:cNvSpPr>
              <a:spLocks noChangeAspect="1" noChangeArrowheads="1"/>
            </p:cNvSpPr>
            <p:nvPr/>
          </p:nvSpPr>
          <p:spPr bwMode="auto">
            <a:xfrm>
              <a:off x="2248" y="2135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46" name="Rectangle 16"/>
            <p:cNvSpPr>
              <a:spLocks noChangeAspect="1" noChangeArrowheads="1"/>
            </p:cNvSpPr>
            <p:nvPr/>
          </p:nvSpPr>
          <p:spPr bwMode="auto">
            <a:xfrm>
              <a:off x="2248" y="2412"/>
              <a:ext cx="252" cy="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47" name="Rectangle 17"/>
            <p:cNvSpPr>
              <a:spLocks noChangeAspect="1" noChangeArrowheads="1"/>
            </p:cNvSpPr>
            <p:nvPr/>
          </p:nvSpPr>
          <p:spPr bwMode="auto">
            <a:xfrm>
              <a:off x="2248" y="2696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48" name="Line 18"/>
            <p:cNvSpPr>
              <a:spLocks noChangeShapeType="1"/>
            </p:cNvSpPr>
            <p:nvPr/>
          </p:nvSpPr>
          <p:spPr bwMode="auto">
            <a:xfrm>
              <a:off x="406" y="2176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49" name="Line 19"/>
            <p:cNvSpPr>
              <a:spLocks noChangeShapeType="1"/>
            </p:cNvSpPr>
            <p:nvPr/>
          </p:nvSpPr>
          <p:spPr bwMode="auto">
            <a:xfrm>
              <a:off x="2665" y="2177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50" name="Line 20"/>
            <p:cNvSpPr>
              <a:spLocks noChangeShapeType="1"/>
            </p:cNvSpPr>
            <p:nvPr/>
          </p:nvSpPr>
          <p:spPr bwMode="auto">
            <a:xfrm>
              <a:off x="1016" y="3112"/>
              <a:ext cx="8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51" name="Line 21"/>
            <p:cNvSpPr>
              <a:spLocks noChangeShapeType="1"/>
            </p:cNvSpPr>
            <p:nvPr/>
          </p:nvSpPr>
          <p:spPr bwMode="auto">
            <a:xfrm>
              <a:off x="1015" y="1794"/>
              <a:ext cx="8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52" name="Oval 22"/>
            <p:cNvSpPr>
              <a:spLocks noChangeArrowheads="1"/>
            </p:cNvSpPr>
            <p:nvPr/>
          </p:nvSpPr>
          <p:spPr bwMode="auto">
            <a:xfrm>
              <a:off x="181" y="2440"/>
              <a:ext cx="50" cy="5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53" name="Oval 23"/>
            <p:cNvSpPr>
              <a:spLocks noChangeAspect="1" noChangeArrowheads="1"/>
            </p:cNvSpPr>
            <p:nvPr/>
          </p:nvSpPr>
          <p:spPr bwMode="auto">
            <a:xfrm>
              <a:off x="1423" y="1669"/>
              <a:ext cx="36" cy="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54" name="Oval 24"/>
            <p:cNvSpPr>
              <a:spLocks noChangeArrowheads="1"/>
            </p:cNvSpPr>
            <p:nvPr/>
          </p:nvSpPr>
          <p:spPr bwMode="auto">
            <a:xfrm>
              <a:off x="2647" y="2443"/>
              <a:ext cx="37" cy="3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55" name="Oval 25"/>
            <p:cNvSpPr>
              <a:spLocks noChangeArrowheads="1"/>
            </p:cNvSpPr>
            <p:nvPr/>
          </p:nvSpPr>
          <p:spPr bwMode="auto">
            <a:xfrm>
              <a:off x="3795" y="2600"/>
              <a:ext cx="50" cy="5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56" name="Oval 26"/>
            <p:cNvSpPr>
              <a:spLocks noChangeArrowheads="1"/>
            </p:cNvSpPr>
            <p:nvPr/>
          </p:nvSpPr>
          <p:spPr bwMode="auto">
            <a:xfrm>
              <a:off x="1001" y="2164"/>
              <a:ext cx="36" cy="3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57" name="Oval 27"/>
            <p:cNvSpPr>
              <a:spLocks noChangeArrowheads="1"/>
            </p:cNvSpPr>
            <p:nvPr/>
          </p:nvSpPr>
          <p:spPr bwMode="auto">
            <a:xfrm>
              <a:off x="1421" y="2443"/>
              <a:ext cx="36" cy="3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58" name="Oval 28"/>
            <p:cNvSpPr>
              <a:spLocks noChangeAspect="1" noChangeArrowheads="1"/>
            </p:cNvSpPr>
            <p:nvPr/>
          </p:nvSpPr>
          <p:spPr bwMode="auto">
            <a:xfrm>
              <a:off x="1414" y="3245"/>
              <a:ext cx="50" cy="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59" name="Oval 29"/>
            <p:cNvSpPr>
              <a:spLocks noChangeAspect="1" noChangeArrowheads="1"/>
            </p:cNvSpPr>
            <p:nvPr/>
          </p:nvSpPr>
          <p:spPr bwMode="auto">
            <a:xfrm>
              <a:off x="1837" y="2726"/>
              <a:ext cx="37" cy="3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60" name="Rectangle 30"/>
            <p:cNvSpPr>
              <a:spLocks noChangeAspect="1" noChangeArrowheads="1"/>
            </p:cNvSpPr>
            <p:nvPr/>
          </p:nvSpPr>
          <p:spPr bwMode="auto">
            <a:xfrm>
              <a:off x="3142" y="1799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61" name="Line 31"/>
            <p:cNvSpPr>
              <a:spLocks noChangeShapeType="1"/>
            </p:cNvSpPr>
            <p:nvPr/>
          </p:nvSpPr>
          <p:spPr bwMode="auto">
            <a:xfrm flipV="1">
              <a:off x="2863" y="1849"/>
              <a:ext cx="0" cy="6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62" name="Line 32"/>
            <p:cNvSpPr>
              <a:spLocks noChangeShapeType="1"/>
            </p:cNvSpPr>
            <p:nvPr/>
          </p:nvSpPr>
          <p:spPr bwMode="auto">
            <a:xfrm>
              <a:off x="3712" y="1846"/>
              <a:ext cx="1" cy="7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63" name="Text Box 33"/>
            <p:cNvSpPr txBox="1">
              <a:spLocks noChangeAspect="1" noChangeArrowheads="1"/>
            </p:cNvSpPr>
            <p:nvPr/>
          </p:nvSpPr>
          <p:spPr bwMode="auto">
            <a:xfrm>
              <a:off x="1520" y="3193"/>
              <a:ext cx="235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-</a:t>
              </a:r>
              <a:r>
                <a:rPr lang="en-US" altLang="zh-CN" sz="1600" i="1">
                  <a:latin typeface="Times New Roman" panose="02020603050405020304" pitchFamily="18" charset="0"/>
                </a:rPr>
                <a:t>U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R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64" name="Text Box 34"/>
            <p:cNvSpPr txBox="1">
              <a:spLocks noChangeAspect="1" noChangeArrowheads="1"/>
            </p:cNvSpPr>
            <p:nvPr/>
          </p:nvSpPr>
          <p:spPr bwMode="auto">
            <a:xfrm>
              <a:off x="160" y="2474"/>
              <a:ext cx="1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u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i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65" name="Text Box 35"/>
            <p:cNvSpPr txBox="1">
              <a:spLocks noChangeAspect="1" noChangeArrowheads="1"/>
            </p:cNvSpPr>
            <p:nvPr/>
          </p:nvSpPr>
          <p:spPr bwMode="auto">
            <a:xfrm>
              <a:off x="1496" y="1572"/>
              <a:ext cx="302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latin typeface="Times New Roman" panose="02020603050405020304" pitchFamily="18" charset="0"/>
                </a:rPr>
                <a:t>U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R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66" name="Text Box 36"/>
            <p:cNvSpPr txBox="1">
              <a:spLocks noChangeAspect="1" noChangeArrowheads="1"/>
            </p:cNvSpPr>
            <p:nvPr/>
          </p:nvSpPr>
          <p:spPr bwMode="auto">
            <a:xfrm>
              <a:off x="3777" y="2627"/>
              <a:ext cx="1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u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o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67" name="Text Box 37"/>
            <p:cNvSpPr txBox="1">
              <a:spLocks noChangeAspect="1" noChangeArrowheads="1"/>
            </p:cNvSpPr>
            <p:nvPr/>
          </p:nvSpPr>
          <p:spPr bwMode="auto">
            <a:xfrm>
              <a:off x="1539" y="1896"/>
              <a:ext cx="24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VD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68" name="Text Box 38"/>
            <p:cNvSpPr txBox="1">
              <a:spLocks noChangeAspect="1" noChangeArrowheads="1"/>
            </p:cNvSpPr>
            <p:nvPr/>
          </p:nvSpPr>
          <p:spPr bwMode="auto">
            <a:xfrm>
              <a:off x="1883" y="2584"/>
              <a:ext cx="1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C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69" name="Rectangle 39"/>
            <p:cNvSpPr>
              <a:spLocks noChangeAspect="1" noChangeArrowheads="1"/>
            </p:cNvSpPr>
            <p:nvPr/>
          </p:nvSpPr>
          <p:spPr bwMode="auto">
            <a:xfrm>
              <a:off x="510" y="2419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70" name="Oval 40"/>
            <p:cNvSpPr>
              <a:spLocks noChangeArrowheads="1"/>
            </p:cNvSpPr>
            <p:nvPr/>
          </p:nvSpPr>
          <p:spPr bwMode="auto">
            <a:xfrm>
              <a:off x="387" y="2446"/>
              <a:ext cx="36" cy="3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71" name="Oval 41"/>
            <p:cNvSpPr>
              <a:spLocks noChangeArrowheads="1"/>
            </p:cNvSpPr>
            <p:nvPr/>
          </p:nvSpPr>
          <p:spPr bwMode="auto">
            <a:xfrm>
              <a:off x="1419" y="3093"/>
              <a:ext cx="36" cy="3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72" name="Oval 42"/>
            <p:cNvSpPr>
              <a:spLocks noChangeArrowheads="1"/>
            </p:cNvSpPr>
            <p:nvPr/>
          </p:nvSpPr>
          <p:spPr bwMode="auto">
            <a:xfrm>
              <a:off x="1419" y="1774"/>
              <a:ext cx="36" cy="3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73" name="AutoShape 43"/>
            <p:cNvSpPr>
              <a:spLocks noChangeAspect="1" noChangeArrowheads="1"/>
            </p:cNvSpPr>
            <p:nvPr/>
          </p:nvSpPr>
          <p:spPr bwMode="auto">
            <a:xfrm rot="5400000">
              <a:off x="3227" y="2219"/>
              <a:ext cx="171" cy="14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4074" name="Line 44"/>
            <p:cNvSpPr>
              <a:spLocks noChangeShapeType="1"/>
            </p:cNvSpPr>
            <p:nvPr/>
          </p:nvSpPr>
          <p:spPr bwMode="auto">
            <a:xfrm>
              <a:off x="3066" y="2136"/>
              <a:ext cx="5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75" name="Line 45"/>
            <p:cNvSpPr>
              <a:spLocks noChangeAspect="1" noChangeShapeType="1"/>
            </p:cNvSpPr>
            <p:nvPr/>
          </p:nvSpPr>
          <p:spPr bwMode="auto">
            <a:xfrm>
              <a:off x="3072" y="2986"/>
              <a:ext cx="5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76" name="Line 46"/>
            <p:cNvSpPr>
              <a:spLocks noChangeAspect="1" noChangeShapeType="1"/>
            </p:cNvSpPr>
            <p:nvPr/>
          </p:nvSpPr>
          <p:spPr bwMode="auto">
            <a:xfrm rot="5400000">
              <a:off x="2648" y="2562"/>
              <a:ext cx="8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77" name="Text Box 47"/>
            <p:cNvSpPr txBox="1">
              <a:spLocks noChangeAspect="1" noChangeArrowheads="1"/>
            </p:cNvSpPr>
            <p:nvPr/>
          </p:nvSpPr>
          <p:spPr bwMode="auto">
            <a:xfrm>
              <a:off x="3409" y="2212"/>
              <a:ext cx="15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宋体" panose="02010600030101010101" pitchFamily="2" charset="-122"/>
                </a:rPr>
                <a:t>∞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78" name="Line 49"/>
            <p:cNvSpPr>
              <a:spLocks noChangeAspect="1" noChangeShapeType="1"/>
            </p:cNvSpPr>
            <p:nvPr/>
          </p:nvSpPr>
          <p:spPr bwMode="auto">
            <a:xfrm>
              <a:off x="2855" y="2807"/>
              <a:ext cx="2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79" name="Line 50"/>
            <p:cNvSpPr>
              <a:spLocks noChangeAspect="1" noChangeShapeType="1"/>
            </p:cNvSpPr>
            <p:nvPr/>
          </p:nvSpPr>
          <p:spPr bwMode="auto">
            <a:xfrm>
              <a:off x="3580" y="2627"/>
              <a:ext cx="2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80" name="Text Box 51"/>
            <p:cNvSpPr txBox="1">
              <a:spLocks noChangeAspect="1" noChangeArrowheads="1"/>
            </p:cNvSpPr>
            <p:nvPr/>
          </p:nvSpPr>
          <p:spPr bwMode="auto">
            <a:xfrm>
              <a:off x="3125" y="2373"/>
              <a:ext cx="14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宋体" panose="02010600030101010101" pitchFamily="2" charset="-122"/>
                </a:rPr>
                <a:t>-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81" name="Text Box 52"/>
            <p:cNvSpPr txBox="1">
              <a:spLocks noChangeAspect="1" noChangeArrowheads="1"/>
            </p:cNvSpPr>
            <p:nvPr/>
          </p:nvSpPr>
          <p:spPr bwMode="auto">
            <a:xfrm>
              <a:off x="3128" y="2715"/>
              <a:ext cx="11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宋体" panose="02010600030101010101" pitchFamily="2" charset="-122"/>
                </a:rPr>
                <a:t>+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82" name="Text Box 53"/>
            <p:cNvSpPr txBox="1">
              <a:spLocks noChangeAspect="1" noChangeArrowheads="1"/>
            </p:cNvSpPr>
            <p:nvPr/>
          </p:nvSpPr>
          <p:spPr bwMode="auto">
            <a:xfrm>
              <a:off x="3458" y="2535"/>
              <a:ext cx="12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宋体" panose="02010600030101010101" pitchFamily="2" charset="-122"/>
                </a:rPr>
                <a:t>+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83" name="Text Box 54"/>
            <p:cNvSpPr txBox="1">
              <a:spLocks noChangeAspect="1" noChangeArrowheads="1"/>
            </p:cNvSpPr>
            <p:nvPr/>
          </p:nvSpPr>
          <p:spPr bwMode="auto">
            <a:xfrm>
              <a:off x="3315" y="2722"/>
              <a:ext cx="14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84084" name="Line 55"/>
            <p:cNvSpPr>
              <a:spLocks noChangeAspect="1" noChangeShapeType="1"/>
            </p:cNvSpPr>
            <p:nvPr/>
          </p:nvSpPr>
          <p:spPr bwMode="auto">
            <a:xfrm rot="5400000">
              <a:off x="3157" y="2560"/>
              <a:ext cx="8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85" name="Text Box 56"/>
            <p:cNvSpPr txBox="1">
              <a:spLocks noChangeAspect="1" noChangeArrowheads="1"/>
            </p:cNvSpPr>
            <p:nvPr/>
          </p:nvSpPr>
          <p:spPr bwMode="auto">
            <a:xfrm>
              <a:off x="2299" y="2238"/>
              <a:ext cx="158" cy="1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86" name="Text Box 57"/>
            <p:cNvSpPr txBox="1">
              <a:spLocks noChangeAspect="1" noChangeArrowheads="1"/>
            </p:cNvSpPr>
            <p:nvPr/>
          </p:nvSpPr>
          <p:spPr bwMode="auto">
            <a:xfrm>
              <a:off x="2299" y="1949"/>
              <a:ext cx="158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87" name="Text Box 58"/>
            <p:cNvSpPr txBox="1">
              <a:spLocks noChangeAspect="1" noChangeArrowheads="1"/>
            </p:cNvSpPr>
            <p:nvPr/>
          </p:nvSpPr>
          <p:spPr bwMode="auto">
            <a:xfrm>
              <a:off x="568" y="1965"/>
              <a:ext cx="158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88" name="Text Box 59"/>
            <p:cNvSpPr txBox="1">
              <a:spLocks noChangeAspect="1" noChangeArrowheads="1"/>
            </p:cNvSpPr>
            <p:nvPr/>
          </p:nvSpPr>
          <p:spPr bwMode="auto">
            <a:xfrm>
              <a:off x="3203" y="1612"/>
              <a:ext cx="158" cy="1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f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089" name="Line 61"/>
            <p:cNvSpPr>
              <a:spLocks noChangeAspect="1" noChangeShapeType="1"/>
            </p:cNvSpPr>
            <p:nvPr/>
          </p:nvSpPr>
          <p:spPr bwMode="auto">
            <a:xfrm>
              <a:off x="2757" y="3014"/>
              <a:ext cx="199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90" name="Line 62"/>
            <p:cNvSpPr>
              <a:spLocks noChangeAspect="1" noChangeShapeType="1"/>
            </p:cNvSpPr>
            <p:nvPr/>
          </p:nvSpPr>
          <p:spPr bwMode="auto">
            <a:xfrm rot="5400000">
              <a:off x="2757" y="2904"/>
              <a:ext cx="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4091" name="Group 63"/>
            <p:cNvGrpSpPr>
              <a:grpSpLocks noChangeAspect="1"/>
            </p:cNvGrpSpPr>
            <p:nvPr/>
          </p:nvGrpSpPr>
          <p:grpSpPr bwMode="auto">
            <a:xfrm>
              <a:off x="933" y="2850"/>
              <a:ext cx="173" cy="157"/>
              <a:chOff x="2170" y="11767"/>
              <a:chExt cx="288" cy="261"/>
            </a:xfrm>
          </p:grpSpPr>
          <p:sp>
            <p:nvSpPr>
              <p:cNvPr id="684092" name="Line 64"/>
              <p:cNvSpPr>
                <a:spLocks noChangeAspect="1" noChangeShapeType="1"/>
              </p:cNvSpPr>
              <p:nvPr/>
            </p:nvSpPr>
            <p:spPr bwMode="auto">
              <a:xfrm rot="10800000" flipV="1">
                <a:off x="2170" y="117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4093" name="AutoShape 65"/>
              <p:cNvSpPr>
                <a:spLocks noChangeAspect="1" noChangeArrowheads="1"/>
              </p:cNvSpPr>
              <p:nvPr/>
            </p:nvSpPr>
            <p:spPr bwMode="auto">
              <a:xfrm rot="10800000" flipV="1">
                <a:off x="2170" y="1177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84094" name="Group 66"/>
            <p:cNvGrpSpPr>
              <a:grpSpLocks noChangeAspect="1"/>
            </p:cNvGrpSpPr>
            <p:nvPr/>
          </p:nvGrpSpPr>
          <p:grpSpPr bwMode="auto">
            <a:xfrm>
              <a:off x="935" y="1878"/>
              <a:ext cx="173" cy="157"/>
              <a:chOff x="2170" y="11767"/>
              <a:chExt cx="288" cy="261"/>
            </a:xfrm>
          </p:grpSpPr>
          <p:sp>
            <p:nvSpPr>
              <p:cNvPr id="684095" name="Line 67"/>
              <p:cNvSpPr>
                <a:spLocks noChangeAspect="1" noChangeShapeType="1"/>
              </p:cNvSpPr>
              <p:nvPr/>
            </p:nvSpPr>
            <p:spPr bwMode="auto">
              <a:xfrm rot="10800000" flipV="1">
                <a:off x="2170" y="117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4096" name="AutoShape 68"/>
              <p:cNvSpPr>
                <a:spLocks noChangeAspect="1" noChangeArrowheads="1"/>
              </p:cNvSpPr>
              <p:nvPr/>
            </p:nvSpPr>
            <p:spPr bwMode="auto">
              <a:xfrm rot="10800000" flipV="1">
                <a:off x="2170" y="1177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84097" name="Group 69"/>
            <p:cNvGrpSpPr>
              <a:grpSpLocks noChangeAspect="1"/>
            </p:cNvGrpSpPr>
            <p:nvPr/>
          </p:nvGrpSpPr>
          <p:grpSpPr bwMode="auto">
            <a:xfrm>
              <a:off x="1349" y="1885"/>
              <a:ext cx="173" cy="157"/>
              <a:chOff x="2170" y="11767"/>
              <a:chExt cx="288" cy="261"/>
            </a:xfrm>
          </p:grpSpPr>
          <p:sp>
            <p:nvSpPr>
              <p:cNvPr id="684098" name="Line 70"/>
              <p:cNvSpPr>
                <a:spLocks noChangeAspect="1" noChangeShapeType="1"/>
              </p:cNvSpPr>
              <p:nvPr/>
            </p:nvSpPr>
            <p:spPr bwMode="auto">
              <a:xfrm rot="10800000" flipV="1">
                <a:off x="2170" y="117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4099" name="AutoShape 71"/>
              <p:cNvSpPr>
                <a:spLocks noChangeAspect="1" noChangeArrowheads="1"/>
              </p:cNvSpPr>
              <p:nvPr/>
            </p:nvSpPr>
            <p:spPr bwMode="auto">
              <a:xfrm rot="10800000" flipV="1">
                <a:off x="2170" y="1177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84100" name="Group 72"/>
            <p:cNvGrpSpPr>
              <a:grpSpLocks noChangeAspect="1"/>
            </p:cNvGrpSpPr>
            <p:nvPr/>
          </p:nvGrpSpPr>
          <p:grpSpPr bwMode="auto">
            <a:xfrm>
              <a:off x="1771" y="1878"/>
              <a:ext cx="173" cy="157"/>
              <a:chOff x="2170" y="11767"/>
              <a:chExt cx="288" cy="261"/>
            </a:xfrm>
          </p:grpSpPr>
          <p:sp>
            <p:nvSpPr>
              <p:cNvPr id="684101" name="Line 73"/>
              <p:cNvSpPr>
                <a:spLocks noChangeAspect="1" noChangeShapeType="1"/>
              </p:cNvSpPr>
              <p:nvPr/>
            </p:nvSpPr>
            <p:spPr bwMode="auto">
              <a:xfrm rot="10800000" flipV="1">
                <a:off x="2170" y="117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4102" name="AutoShape 74"/>
              <p:cNvSpPr>
                <a:spLocks noChangeAspect="1" noChangeArrowheads="1"/>
              </p:cNvSpPr>
              <p:nvPr/>
            </p:nvSpPr>
            <p:spPr bwMode="auto">
              <a:xfrm rot="10800000" flipV="1">
                <a:off x="2170" y="1177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84103" name="Group 75"/>
            <p:cNvGrpSpPr>
              <a:grpSpLocks noChangeAspect="1"/>
            </p:cNvGrpSpPr>
            <p:nvPr/>
          </p:nvGrpSpPr>
          <p:grpSpPr bwMode="auto">
            <a:xfrm>
              <a:off x="1350" y="2844"/>
              <a:ext cx="173" cy="157"/>
              <a:chOff x="2170" y="11767"/>
              <a:chExt cx="288" cy="261"/>
            </a:xfrm>
          </p:grpSpPr>
          <p:sp>
            <p:nvSpPr>
              <p:cNvPr id="684104" name="Line 76"/>
              <p:cNvSpPr>
                <a:spLocks noChangeAspect="1" noChangeShapeType="1"/>
              </p:cNvSpPr>
              <p:nvPr/>
            </p:nvSpPr>
            <p:spPr bwMode="auto">
              <a:xfrm rot="10800000" flipV="1">
                <a:off x="2170" y="117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4105" name="AutoShape 77"/>
              <p:cNvSpPr>
                <a:spLocks noChangeAspect="1" noChangeArrowheads="1"/>
              </p:cNvSpPr>
              <p:nvPr/>
            </p:nvSpPr>
            <p:spPr bwMode="auto">
              <a:xfrm rot="10800000" flipV="1">
                <a:off x="2170" y="1177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84106" name="Group 78"/>
            <p:cNvGrpSpPr>
              <a:grpSpLocks noChangeAspect="1"/>
            </p:cNvGrpSpPr>
            <p:nvPr/>
          </p:nvGrpSpPr>
          <p:grpSpPr bwMode="auto">
            <a:xfrm>
              <a:off x="1770" y="2845"/>
              <a:ext cx="173" cy="156"/>
              <a:chOff x="2170" y="11767"/>
              <a:chExt cx="288" cy="261"/>
            </a:xfrm>
          </p:grpSpPr>
          <p:sp>
            <p:nvSpPr>
              <p:cNvPr id="684107" name="Line 79"/>
              <p:cNvSpPr>
                <a:spLocks noChangeAspect="1" noChangeShapeType="1"/>
              </p:cNvSpPr>
              <p:nvPr/>
            </p:nvSpPr>
            <p:spPr bwMode="auto">
              <a:xfrm rot="10800000" flipV="1">
                <a:off x="2170" y="117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4108" name="AutoShape 80"/>
              <p:cNvSpPr>
                <a:spLocks noChangeAspect="1" noChangeArrowheads="1"/>
              </p:cNvSpPr>
              <p:nvPr/>
            </p:nvSpPr>
            <p:spPr bwMode="auto">
              <a:xfrm rot="10800000" flipV="1">
                <a:off x="2170" y="1177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84109" name="Text Box 81"/>
            <p:cNvSpPr txBox="1">
              <a:spLocks noChangeAspect="1" noChangeArrowheads="1"/>
            </p:cNvSpPr>
            <p:nvPr/>
          </p:nvSpPr>
          <p:spPr bwMode="auto">
            <a:xfrm>
              <a:off x="1127" y="1903"/>
              <a:ext cx="26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VD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10" name="Text Box 82"/>
            <p:cNvSpPr txBox="1">
              <a:spLocks noChangeAspect="1" noChangeArrowheads="1"/>
            </p:cNvSpPr>
            <p:nvPr/>
          </p:nvSpPr>
          <p:spPr bwMode="auto">
            <a:xfrm>
              <a:off x="1957" y="1903"/>
              <a:ext cx="27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VD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11" name="Text Box 83"/>
            <p:cNvSpPr txBox="1">
              <a:spLocks noChangeAspect="1" noChangeArrowheads="1"/>
            </p:cNvSpPr>
            <p:nvPr/>
          </p:nvSpPr>
          <p:spPr bwMode="auto">
            <a:xfrm>
              <a:off x="1121" y="2848"/>
              <a:ext cx="26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VD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12" name="Text Box 84"/>
            <p:cNvSpPr txBox="1">
              <a:spLocks noChangeAspect="1" noChangeArrowheads="1"/>
            </p:cNvSpPr>
            <p:nvPr/>
          </p:nvSpPr>
          <p:spPr bwMode="auto">
            <a:xfrm>
              <a:off x="1532" y="2876"/>
              <a:ext cx="24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VD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13" name="Text Box 85"/>
            <p:cNvSpPr txBox="1">
              <a:spLocks noChangeAspect="1" noChangeArrowheads="1"/>
            </p:cNvSpPr>
            <p:nvPr/>
          </p:nvSpPr>
          <p:spPr bwMode="auto">
            <a:xfrm>
              <a:off x="1979" y="2876"/>
              <a:ext cx="2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VD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6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14" name="Line 86"/>
            <p:cNvSpPr>
              <a:spLocks noChangeShapeType="1"/>
            </p:cNvSpPr>
            <p:nvPr/>
          </p:nvSpPr>
          <p:spPr bwMode="auto">
            <a:xfrm>
              <a:off x="1857" y="1788"/>
              <a:ext cx="0" cy="13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15" name="Line 87"/>
            <p:cNvSpPr>
              <a:spLocks noChangeAspect="1" noChangeShapeType="1"/>
            </p:cNvSpPr>
            <p:nvPr/>
          </p:nvSpPr>
          <p:spPr bwMode="auto">
            <a:xfrm>
              <a:off x="1021" y="1800"/>
              <a:ext cx="0" cy="1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16" name="Line 88"/>
            <p:cNvSpPr>
              <a:spLocks noChangeAspect="1" noChangeShapeType="1"/>
            </p:cNvSpPr>
            <p:nvPr/>
          </p:nvSpPr>
          <p:spPr bwMode="auto">
            <a:xfrm>
              <a:off x="1439" y="1702"/>
              <a:ext cx="0" cy="15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17" name="Text Box 89"/>
            <p:cNvSpPr txBox="1">
              <a:spLocks noChangeAspect="1" noChangeArrowheads="1"/>
            </p:cNvSpPr>
            <p:nvPr/>
          </p:nvSpPr>
          <p:spPr bwMode="auto">
            <a:xfrm>
              <a:off x="1036" y="2194"/>
              <a:ext cx="1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A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18" name="Text Box 90"/>
            <p:cNvSpPr txBox="1">
              <a:spLocks noChangeAspect="1" noChangeArrowheads="1"/>
            </p:cNvSpPr>
            <p:nvPr/>
          </p:nvSpPr>
          <p:spPr bwMode="auto">
            <a:xfrm>
              <a:off x="1462" y="2456"/>
              <a:ext cx="1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B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4119" name="Group 125"/>
          <p:cNvGrpSpPr>
            <a:grpSpLocks/>
          </p:cNvGrpSpPr>
          <p:nvPr/>
        </p:nvGrpSpPr>
        <p:grpSpPr bwMode="auto">
          <a:xfrm>
            <a:off x="7598068" y="1515850"/>
            <a:ext cx="3871913" cy="2814638"/>
            <a:chOff x="3286" y="616"/>
            <a:chExt cx="2439" cy="1773"/>
          </a:xfrm>
        </p:grpSpPr>
        <p:sp>
          <p:nvSpPr>
            <p:cNvPr id="684120" name="Line 92"/>
            <p:cNvSpPr>
              <a:spLocks noChangeAspect="1" noChangeShapeType="1"/>
            </p:cNvSpPr>
            <p:nvPr/>
          </p:nvSpPr>
          <p:spPr bwMode="auto">
            <a:xfrm flipV="1">
              <a:off x="3477" y="1527"/>
              <a:ext cx="22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21" name="Line 93"/>
            <p:cNvSpPr>
              <a:spLocks noChangeAspect="1" noChangeShapeType="1"/>
            </p:cNvSpPr>
            <p:nvPr/>
          </p:nvSpPr>
          <p:spPr bwMode="auto">
            <a:xfrm flipV="1">
              <a:off x="4439" y="622"/>
              <a:ext cx="0" cy="16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22" name="Text Box 94"/>
            <p:cNvSpPr txBox="1">
              <a:spLocks noChangeAspect="1" noChangeArrowheads="1"/>
            </p:cNvSpPr>
            <p:nvPr/>
          </p:nvSpPr>
          <p:spPr bwMode="auto">
            <a:xfrm>
              <a:off x="4295" y="1541"/>
              <a:ext cx="2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O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23" name="Line 95"/>
            <p:cNvSpPr>
              <a:spLocks noChangeShapeType="1"/>
            </p:cNvSpPr>
            <p:nvPr/>
          </p:nvSpPr>
          <p:spPr bwMode="auto">
            <a:xfrm>
              <a:off x="4731" y="1528"/>
              <a:ext cx="0" cy="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24" name="Line 96"/>
            <p:cNvSpPr>
              <a:spLocks noChangeAspect="1" noChangeShapeType="1"/>
            </p:cNvSpPr>
            <p:nvPr/>
          </p:nvSpPr>
          <p:spPr bwMode="auto">
            <a:xfrm>
              <a:off x="5013" y="1536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25" name="Line 97"/>
            <p:cNvSpPr>
              <a:spLocks noChangeShapeType="1"/>
            </p:cNvSpPr>
            <p:nvPr/>
          </p:nvSpPr>
          <p:spPr bwMode="auto">
            <a:xfrm>
              <a:off x="5296" y="1524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26" name="Line 98"/>
            <p:cNvSpPr>
              <a:spLocks noChangeAspect="1" noChangeShapeType="1"/>
            </p:cNvSpPr>
            <p:nvPr/>
          </p:nvSpPr>
          <p:spPr bwMode="auto">
            <a:xfrm>
              <a:off x="4444" y="1527"/>
              <a:ext cx="288" cy="3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27" name="Line 99"/>
            <p:cNvSpPr>
              <a:spLocks noChangeAspect="1" noChangeShapeType="1"/>
            </p:cNvSpPr>
            <p:nvPr/>
          </p:nvSpPr>
          <p:spPr bwMode="auto">
            <a:xfrm>
              <a:off x="4727" y="1830"/>
              <a:ext cx="292" cy="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28" name="Line 100"/>
            <p:cNvSpPr>
              <a:spLocks noChangeAspect="1" noChangeShapeType="1"/>
            </p:cNvSpPr>
            <p:nvPr/>
          </p:nvSpPr>
          <p:spPr bwMode="auto">
            <a:xfrm>
              <a:off x="5009" y="2005"/>
              <a:ext cx="287" cy="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29" name="Line 101"/>
            <p:cNvSpPr>
              <a:spLocks noChangeAspect="1" noChangeShapeType="1"/>
            </p:cNvSpPr>
            <p:nvPr/>
          </p:nvSpPr>
          <p:spPr bwMode="auto">
            <a:xfrm>
              <a:off x="5297" y="2070"/>
              <a:ext cx="2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30" name="Text Box 102"/>
            <p:cNvSpPr txBox="1">
              <a:spLocks noChangeAspect="1" noChangeArrowheads="1"/>
            </p:cNvSpPr>
            <p:nvPr/>
          </p:nvSpPr>
          <p:spPr bwMode="auto">
            <a:xfrm>
              <a:off x="4665" y="1838"/>
              <a:ext cx="2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A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31" name="Text Box 103"/>
            <p:cNvSpPr txBox="1">
              <a:spLocks noChangeAspect="1" noChangeArrowheads="1"/>
            </p:cNvSpPr>
            <p:nvPr/>
          </p:nvSpPr>
          <p:spPr bwMode="auto">
            <a:xfrm>
              <a:off x="4967" y="1995"/>
              <a:ext cx="2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B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32" name="Text Box 104"/>
            <p:cNvSpPr txBox="1">
              <a:spLocks noChangeAspect="1" noChangeArrowheads="1"/>
            </p:cNvSpPr>
            <p:nvPr/>
          </p:nvSpPr>
          <p:spPr bwMode="auto">
            <a:xfrm>
              <a:off x="5181" y="2210"/>
              <a:ext cx="2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C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33" name="Text Box 105"/>
            <p:cNvSpPr txBox="1">
              <a:spLocks noChangeAspect="1" noChangeArrowheads="1"/>
            </p:cNvSpPr>
            <p:nvPr/>
          </p:nvSpPr>
          <p:spPr bwMode="auto">
            <a:xfrm>
              <a:off x="5498" y="2078"/>
              <a:ext cx="2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D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34" name="Line 106"/>
            <p:cNvSpPr>
              <a:spLocks noChangeAspect="1" noChangeShapeType="1"/>
            </p:cNvSpPr>
            <p:nvPr/>
          </p:nvSpPr>
          <p:spPr bwMode="auto">
            <a:xfrm>
              <a:off x="4154" y="1227"/>
              <a:ext cx="0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35" name="Line 107"/>
            <p:cNvSpPr>
              <a:spLocks noChangeAspect="1" noChangeShapeType="1"/>
            </p:cNvSpPr>
            <p:nvPr/>
          </p:nvSpPr>
          <p:spPr bwMode="auto">
            <a:xfrm>
              <a:off x="3872" y="1061"/>
              <a:ext cx="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36" name="Line 108"/>
            <p:cNvSpPr>
              <a:spLocks noChangeAspect="1" noChangeShapeType="1"/>
            </p:cNvSpPr>
            <p:nvPr/>
          </p:nvSpPr>
          <p:spPr bwMode="auto">
            <a:xfrm>
              <a:off x="3584" y="987"/>
              <a:ext cx="0" cy="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37" name="Line 109"/>
            <p:cNvSpPr>
              <a:spLocks noChangeAspect="1" noChangeShapeType="1"/>
            </p:cNvSpPr>
            <p:nvPr/>
          </p:nvSpPr>
          <p:spPr bwMode="auto">
            <a:xfrm>
              <a:off x="4153" y="1224"/>
              <a:ext cx="287" cy="3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38" name="Line 110"/>
            <p:cNvSpPr>
              <a:spLocks noChangeAspect="1" noChangeShapeType="1"/>
            </p:cNvSpPr>
            <p:nvPr/>
          </p:nvSpPr>
          <p:spPr bwMode="auto">
            <a:xfrm>
              <a:off x="3872" y="1053"/>
              <a:ext cx="278" cy="1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39" name="Line 111"/>
            <p:cNvSpPr>
              <a:spLocks noChangeAspect="1" noChangeShapeType="1"/>
            </p:cNvSpPr>
            <p:nvPr/>
          </p:nvSpPr>
          <p:spPr bwMode="auto">
            <a:xfrm>
              <a:off x="3587" y="989"/>
              <a:ext cx="286" cy="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40" name="Line 112"/>
            <p:cNvSpPr>
              <a:spLocks noChangeAspect="1" noChangeShapeType="1"/>
            </p:cNvSpPr>
            <p:nvPr/>
          </p:nvSpPr>
          <p:spPr bwMode="auto">
            <a:xfrm>
              <a:off x="3338" y="989"/>
              <a:ext cx="2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41" name="Text Box 113"/>
            <p:cNvSpPr txBox="1">
              <a:spLocks noChangeAspect="1" noChangeArrowheads="1"/>
            </p:cNvSpPr>
            <p:nvPr/>
          </p:nvSpPr>
          <p:spPr bwMode="auto">
            <a:xfrm>
              <a:off x="4144" y="1023"/>
              <a:ext cx="13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A</a:t>
              </a:r>
              <a:r>
                <a:rPr lang="en-US" altLang="zh-CN" sz="160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684142" name="Text Box 114"/>
            <p:cNvSpPr txBox="1">
              <a:spLocks noChangeAspect="1" noChangeArrowheads="1"/>
            </p:cNvSpPr>
            <p:nvPr/>
          </p:nvSpPr>
          <p:spPr bwMode="auto">
            <a:xfrm>
              <a:off x="3862" y="866"/>
              <a:ext cx="149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B</a:t>
              </a:r>
              <a:r>
                <a:rPr lang="en-US" altLang="zh-CN" sz="160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684143" name="Text Box 115"/>
            <p:cNvSpPr txBox="1">
              <a:spLocks noChangeAspect="1" noChangeArrowheads="1"/>
            </p:cNvSpPr>
            <p:nvPr/>
          </p:nvSpPr>
          <p:spPr bwMode="auto">
            <a:xfrm>
              <a:off x="3538" y="812"/>
              <a:ext cx="15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C</a:t>
              </a:r>
              <a:r>
                <a:rPr lang="en-US" altLang="zh-CN" sz="160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684144" name="Text Box 116"/>
            <p:cNvSpPr txBox="1">
              <a:spLocks noChangeAspect="1" noChangeArrowheads="1"/>
            </p:cNvSpPr>
            <p:nvPr/>
          </p:nvSpPr>
          <p:spPr bwMode="auto">
            <a:xfrm>
              <a:off x="3286" y="838"/>
              <a:ext cx="16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D</a:t>
              </a:r>
              <a:r>
                <a:rPr lang="en-US" altLang="zh-CN" sz="160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684145" name="Text Box 117"/>
            <p:cNvSpPr txBox="1">
              <a:spLocks noChangeAspect="1" noChangeArrowheads="1"/>
            </p:cNvSpPr>
            <p:nvPr/>
          </p:nvSpPr>
          <p:spPr bwMode="auto">
            <a:xfrm>
              <a:off x="4523" y="616"/>
              <a:ext cx="135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u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o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84146" name="Text Box 118"/>
            <p:cNvSpPr txBox="1">
              <a:spLocks noChangeAspect="1" noChangeArrowheads="1"/>
            </p:cNvSpPr>
            <p:nvPr/>
          </p:nvSpPr>
          <p:spPr bwMode="auto">
            <a:xfrm>
              <a:off x="5590" y="1541"/>
              <a:ext cx="13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</a:rPr>
                <a:t>u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i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684147" name="Text Box 121"/>
          <p:cNvSpPr txBox="1">
            <a:spLocks noChangeArrowheads="1"/>
          </p:cNvSpPr>
          <p:nvPr/>
        </p:nvSpPr>
        <p:spPr bwMode="auto">
          <a:xfrm>
            <a:off x="6612230" y="5100212"/>
            <a:ext cx="5488926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转折点：由钳位控制，按此计算电阻比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斜率：由电阻决定，按此计算电阻值</a:t>
            </a:r>
          </a:p>
        </p:txBody>
      </p:sp>
      <p:sp>
        <p:nvSpPr>
          <p:cNvPr id="684148" name="Text Box 122"/>
          <p:cNvSpPr txBox="1">
            <a:spLocks noChangeArrowheads="1"/>
          </p:cNvSpPr>
          <p:nvPr/>
        </p:nvSpPr>
        <p:spPr bwMode="auto">
          <a:xfrm>
            <a:off x="1209969" y="1429940"/>
            <a:ext cx="37576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 函数运算线性化</a:t>
            </a:r>
          </a:p>
        </p:txBody>
      </p:sp>
      <p:sp>
        <p:nvSpPr>
          <p:cNvPr id="684149" name="Text Box 123"/>
          <p:cNvSpPr txBox="1">
            <a:spLocks noChangeArrowheads="1"/>
          </p:cNvSpPr>
          <p:nvPr/>
        </p:nvSpPr>
        <p:spPr bwMode="auto">
          <a:xfrm>
            <a:off x="1394118" y="2131615"/>
            <a:ext cx="286543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折线逼近电路</a:t>
            </a:r>
          </a:p>
        </p:txBody>
      </p:sp>
    </p:spTree>
    <p:extLst>
      <p:ext uri="{BB962C8B-B14F-4D97-AF65-F5344CB8AC3E}">
        <p14:creationId xmlns:p14="http://schemas.microsoft.com/office/powerpoint/2010/main" val="5090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06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543550" y="361950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3" imgW="1104900" imgH="228600" progId="Equation.DSMT4">
                  <p:embed/>
                </p:oleObj>
              </mc:Choice>
              <mc:Fallback>
                <p:oleObj name="Equation" r:id="rId3" imgW="1104900" imgH="228600" progId="Equation.DSMT4">
                  <p:embed/>
                  <p:pic>
                    <p:nvPicPr>
                      <p:cNvPr id="68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619500"/>
                        <a:ext cx="1104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59" name="Text Box 5"/>
          <p:cNvSpPr txBox="1">
            <a:spLocks noChangeArrowheads="1"/>
          </p:cNvSpPr>
          <p:nvPr/>
        </p:nvSpPr>
        <p:spPr bwMode="auto">
          <a:xfrm>
            <a:off x="945357" y="1507023"/>
            <a:ext cx="362743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反函数运算电路</a:t>
            </a:r>
          </a:p>
        </p:txBody>
      </p:sp>
      <p:graphicFrame>
        <p:nvGraphicFramePr>
          <p:cNvPr id="685061" name="Object 5"/>
          <p:cNvGraphicFramePr>
            <a:graphicFrameLocks noChangeAspect="1"/>
          </p:cNvGraphicFramePr>
          <p:nvPr/>
        </p:nvGraphicFramePr>
        <p:xfrm>
          <a:off x="7659689" y="2312988"/>
          <a:ext cx="15763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5" imgW="698197" imgH="393529" progId="Equation.DSMT4">
                  <p:embed/>
                </p:oleObj>
              </mc:Choice>
              <mc:Fallback>
                <p:oleObj name="Equation" r:id="rId5" imgW="698197" imgH="393529" progId="Equation.DSMT4">
                  <p:embed/>
                  <p:pic>
                    <p:nvPicPr>
                      <p:cNvPr id="68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689" y="2312988"/>
                        <a:ext cx="15763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2" name="Object 6"/>
          <p:cNvGraphicFramePr>
            <a:graphicFrameLocks noChangeAspect="1"/>
          </p:cNvGraphicFramePr>
          <p:nvPr/>
        </p:nvGraphicFramePr>
        <p:xfrm>
          <a:off x="7608889" y="4089400"/>
          <a:ext cx="1673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7" imgW="774364" imgH="241195" progId="Equation.DSMT4">
                  <p:embed/>
                </p:oleObj>
              </mc:Choice>
              <mc:Fallback>
                <p:oleObj name="Equation" r:id="rId7" imgW="774364" imgH="241195" progId="Equation.DSMT4">
                  <p:embed/>
                  <p:pic>
                    <p:nvPicPr>
                      <p:cNvPr id="68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9" y="4089400"/>
                        <a:ext cx="16732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5063" name="Group 75"/>
          <p:cNvGrpSpPr>
            <a:grpSpLocks/>
          </p:cNvGrpSpPr>
          <p:nvPr/>
        </p:nvGrpSpPr>
        <p:grpSpPr bwMode="auto">
          <a:xfrm>
            <a:off x="1919288" y="2133601"/>
            <a:ext cx="5137150" cy="2803525"/>
            <a:chOff x="253" y="1258"/>
            <a:chExt cx="3236" cy="1766"/>
          </a:xfrm>
        </p:grpSpPr>
        <p:sp>
          <p:nvSpPr>
            <p:cNvPr id="685064" name="Rectangle 8"/>
            <p:cNvSpPr>
              <a:spLocks noChangeAspect="1" noChangeArrowheads="1"/>
            </p:cNvSpPr>
            <p:nvPr/>
          </p:nvSpPr>
          <p:spPr bwMode="auto">
            <a:xfrm>
              <a:off x="1752" y="1454"/>
              <a:ext cx="182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65" name="Rectangle 9"/>
            <p:cNvSpPr>
              <a:spLocks noChangeAspect="1" noChangeArrowheads="1"/>
            </p:cNvSpPr>
            <p:nvPr/>
          </p:nvSpPr>
          <p:spPr bwMode="auto">
            <a:xfrm>
              <a:off x="253" y="2213"/>
              <a:ext cx="212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66" name="Rectangle 11"/>
            <p:cNvSpPr>
              <a:spLocks noChangeAspect="1" noChangeArrowheads="1"/>
            </p:cNvSpPr>
            <p:nvPr/>
          </p:nvSpPr>
          <p:spPr bwMode="auto">
            <a:xfrm>
              <a:off x="766" y="2091"/>
              <a:ext cx="182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67" name="Oval 12"/>
            <p:cNvSpPr>
              <a:spLocks noChangeArrowheads="1"/>
            </p:cNvSpPr>
            <p:nvPr/>
          </p:nvSpPr>
          <p:spPr bwMode="auto">
            <a:xfrm>
              <a:off x="3299" y="2499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5068" name="Rectangle 13"/>
            <p:cNvSpPr>
              <a:spLocks noChangeAspect="1" noChangeArrowheads="1"/>
            </p:cNvSpPr>
            <p:nvPr/>
          </p:nvSpPr>
          <p:spPr bwMode="auto">
            <a:xfrm>
              <a:off x="3306" y="2540"/>
              <a:ext cx="18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o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69" name="AutoShape 16"/>
            <p:cNvSpPr>
              <a:spLocks noChangeAspect="1" noChangeArrowheads="1"/>
            </p:cNvSpPr>
            <p:nvPr/>
          </p:nvSpPr>
          <p:spPr bwMode="auto">
            <a:xfrm rot="5400000">
              <a:off x="1633" y="2001"/>
              <a:ext cx="228" cy="18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5070" name="Line 17"/>
            <p:cNvSpPr>
              <a:spLocks noChangeAspect="1" noChangeShapeType="1"/>
            </p:cNvSpPr>
            <p:nvPr/>
          </p:nvSpPr>
          <p:spPr bwMode="auto">
            <a:xfrm>
              <a:off x="1426" y="1891"/>
              <a:ext cx="6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71" name="Line 18"/>
            <p:cNvSpPr>
              <a:spLocks noChangeAspect="1" noChangeShapeType="1"/>
            </p:cNvSpPr>
            <p:nvPr/>
          </p:nvSpPr>
          <p:spPr bwMode="auto">
            <a:xfrm>
              <a:off x="1426" y="3016"/>
              <a:ext cx="6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72" name="Line 19"/>
            <p:cNvSpPr>
              <a:spLocks noChangeAspect="1" noChangeShapeType="1"/>
            </p:cNvSpPr>
            <p:nvPr/>
          </p:nvSpPr>
          <p:spPr bwMode="auto">
            <a:xfrm rot="5400000">
              <a:off x="861" y="2459"/>
              <a:ext cx="11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73" name="Text Box 20"/>
            <p:cNvSpPr txBox="1">
              <a:spLocks noChangeAspect="1" noChangeArrowheads="1"/>
            </p:cNvSpPr>
            <p:nvPr/>
          </p:nvSpPr>
          <p:spPr bwMode="auto">
            <a:xfrm>
              <a:off x="1874" y="1992"/>
              <a:ext cx="20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∞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74" name="Line 21"/>
            <p:cNvSpPr>
              <a:spLocks noChangeAspect="1" noChangeShapeType="1"/>
            </p:cNvSpPr>
            <p:nvPr/>
          </p:nvSpPr>
          <p:spPr bwMode="auto">
            <a:xfrm>
              <a:off x="1136" y="2330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75" name="Line 22"/>
            <p:cNvSpPr>
              <a:spLocks noChangeAspect="1" noChangeShapeType="1"/>
            </p:cNvSpPr>
            <p:nvPr/>
          </p:nvSpPr>
          <p:spPr bwMode="auto">
            <a:xfrm>
              <a:off x="1136" y="2786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76" name="Line 23"/>
            <p:cNvSpPr>
              <a:spLocks noChangeShapeType="1"/>
            </p:cNvSpPr>
            <p:nvPr/>
          </p:nvSpPr>
          <p:spPr bwMode="auto">
            <a:xfrm>
              <a:off x="2103" y="2538"/>
              <a:ext cx="1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77" name="Text Box 24"/>
            <p:cNvSpPr txBox="1">
              <a:spLocks noChangeAspect="1" noChangeArrowheads="1"/>
            </p:cNvSpPr>
            <p:nvPr/>
          </p:nvSpPr>
          <p:spPr bwMode="auto">
            <a:xfrm>
              <a:off x="1488" y="2230"/>
              <a:ext cx="19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-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78" name="Text Box 25"/>
            <p:cNvSpPr txBox="1">
              <a:spLocks noChangeAspect="1" noChangeArrowheads="1"/>
            </p:cNvSpPr>
            <p:nvPr/>
          </p:nvSpPr>
          <p:spPr bwMode="auto">
            <a:xfrm>
              <a:off x="1480" y="2683"/>
              <a:ext cx="1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+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79" name="Text Box 26"/>
            <p:cNvSpPr txBox="1">
              <a:spLocks noChangeAspect="1" noChangeArrowheads="1"/>
            </p:cNvSpPr>
            <p:nvPr/>
          </p:nvSpPr>
          <p:spPr bwMode="auto">
            <a:xfrm>
              <a:off x="1988" y="2435"/>
              <a:ext cx="17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+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80" name="Text Box 27"/>
            <p:cNvSpPr txBox="1">
              <a:spLocks noChangeAspect="1" noChangeArrowheads="1"/>
            </p:cNvSpPr>
            <p:nvPr/>
          </p:nvSpPr>
          <p:spPr bwMode="auto">
            <a:xfrm>
              <a:off x="1709" y="2744"/>
              <a:ext cx="19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85081" name="Line 28"/>
            <p:cNvSpPr>
              <a:spLocks noChangeAspect="1" noChangeShapeType="1"/>
            </p:cNvSpPr>
            <p:nvPr/>
          </p:nvSpPr>
          <p:spPr bwMode="auto">
            <a:xfrm rot="5400000">
              <a:off x="1540" y="2456"/>
              <a:ext cx="11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5082" name="Group 29"/>
            <p:cNvGrpSpPr>
              <a:grpSpLocks noChangeAspect="1"/>
            </p:cNvGrpSpPr>
            <p:nvPr/>
          </p:nvGrpSpPr>
          <p:grpSpPr bwMode="auto">
            <a:xfrm>
              <a:off x="455" y="2262"/>
              <a:ext cx="688" cy="132"/>
              <a:chOff x="2157" y="2328"/>
              <a:chExt cx="860" cy="164"/>
            </a:xfrm>
          </p:grpSpPr>
          <p:grpSp>
            <p:nvGrpSpPr>
              <p:cNvPr id="685083" name="Group 30"/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685084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5085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5086" name="Line 33"/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5087" name="Line 40"/>
            <p:cNvSpPr>
              <a:spLocks noChangeShapeType="1"/>
            </p:cNvSpPr>
            <p:nvPr/>
          </p:nvSpPr>
          <p:spPr bwMode="auto">
            <a:xfrm flipV="1">
              <a:off x="1179" y="1681"/>
              <a:ext cx="0" cy="6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8" name="Line 41"/>
            <p:cNvSpPr>
              <a:spLocks noChangeShapeType="1"/>
            </p:cNvSpPr>
            <p:nvPr/>
          </p:nvSpPr>
          <p:spPr bwMode="auto">
            <a:xfrm flipV="1">
              <a:off x="3166" y="1679"/>
              <a:ext cx="0" cy="8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9" name="Oval 44"/>
            <p:cNvSpPr>
              <a:spLocks noChangeArrowheads="1"/>
            </p:cNvSpPr>
            <p:nvPr/>
          </p:nvSpPr>
          <p:spPr bwMode="auto">
            <a:xfrm>
              <a:off x="380" y="2295"/>
              <a:ext cx="68" cy="6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grpSp>
          <p:nvGrpSpPr>
            <p:cNvPr id="685090" name="Group 57"/>
            <p:cNvGrpSpPr>
              <a:grpSpLocks/>
            </p:cNvGrpSpPr>
            <p:nvPr/>
          </p:nvGrpSpPr>
          <p:grpSpPr bwMode="auto">
            <a:xfrm>
              <a:off x="1057" y="2787"/>
              <a:ext cx="160" cy="120"/>
              <a:chOff x="1155" y="2973"/>
              <a:chExt cx="160" cy="120"/>
            </a:xfrm>
          </p:grpSpPr>
          <p:sp>
            <p:nvSpPr>
              <p:cNvPr id="685091" name="Line 50"/>
              <p:cNvSpPr>
                <a:spLocks noChangeAspect="1" noChangeShapeType="1"/>
              </p:cNvSpPr>
              <p:nvPr/>
            </p:nvSpPr>
            <p:spPr bwMode="auto">
              <a:xfrm>
                <a:off x="1155" y="3093"/>
                <a:ext cx="16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5092" name="Line 51"/>
              <p:cNvSpPr>
                <a:spLocks noChangeAspect="1" noChangeShapeType="1"/>
              </p:cNvSpPr>
              <p:nvPr/>
            </p:nvSpPr>
            <p:spPr bwMode="auto">
              <a:xfrm rot="5400000">
                <a:off x="1175" y="3033"/>
                <a:ext cx="11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5093" name="Line 52"/>
            <p:cNvSpPr>
              <a:spLocks noChangeShapeType="1"/>
            </p:cNvSpPr>
            <p:nvPr/>
          </p:nvSpPr>
          <p:spPr bwMode="auto">
            <a:xfrm>
              <a:off x="1175" y="1681"/>
              <a:ext cx="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4" name="Line 53"/>
            <p:cNvSpPr>
              <a:spLocks noChangeShapeType="1"/>
            </p:cNvSpPr>
            <p:nvPr/>
          </p:nvSpPr>
          <p:spPr bwMode="auto">
            <a:xfrm>
              <a:off x="1959" y="1679"/>
              <a:ext cx="3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5" name="Rectangle 54"/>
            <p:cNvSpPr>
              <a:spLocks noChangeAspect="1" noChangeArrowheads="1"/>
            </p:cNvSpPr>
            <p:nvPr/>
          </p:nvSpPr>
          <p:spPr bwMode="auto">
            <a:xfrm>
              <a:off x="1622" y="1619"/>
              <a:ext cx="336" cy="13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5096" name="Rectangle 55"/>
            <p:cNvSpPr>
              <a:spLocks noChangeArrowheads="1"/>
            </p:cNvSpPr>
            <p:nvPr/>
          </p:nvSpPr>
          <p:spPr bwMode="auto">
            <a:xfrm>
              <a:off x="2286" y="1494"/>
              <a:ext cx="576" cy="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5097" name="Line 56"/>
            <p:cNvSpPr>
              <a:spLocks noChangeShapeType="1"/>
            </p:cNvSpPr>
            <p:nvPr/>
          </p:nvSpPr>
          <p:spPr bwMode="auto">
            <a:xfrm>
              <a:off x="2863" y="1679"/>
              <a:ext cx="3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8" name="Rectangle 58"/>
            <p:cNvSpPr>
              <a:spLocks noChangeAspect="1" noChangeArrowheads="1"/>
            </p:cNvSpPr>
            <p:nvPr/>
          </p:nvSpPr>
          <p:spPr bwMode="auto">
            <a:xfrm>
              <a:off x="2070" y="1472"/>
              <a:ext cx="18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f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099" name="Rectangle 59"/>
            <p:cNvSpPr>
              <a:spLocks noChangeAspect="1" noChangeArrowheads="1"/>
            </p:cNvSpPr>
            <p:nvPr/>
          </p:nvSpPr>
          <p:spPr bwMode="auto">
            <a:xfrm>
              <a:off x="2552" y="1574"/>
              <a:ext cx="41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85100" name="Text Box 60"/>
            <p:cNvSpPr txBox="1">
              <a:spLocks noChangeAspect="1" noChangeArrowheads="1"/>
            </p:cNvSpPr>
            <p:nvPr/>
          </p:nvSpPr>
          <p:spPr bwMode="auto">
            <a:xfrm>
              <a:off x="2436" y="1574"/>
              <a:ext cx="19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-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5101" name="Rectangle 61"/>
            <p:cNvSpPr>
              <a:spLocks noChangeAspect="1" noChangeArrowheads="1"/>
            </p:cNvSpPr>
            <p:nvPr/>
          </p:nvSpPr>
          <p:spPr bwMode="auto">
            <a:xfrm>
              <a:off x="2376" y="1270"/>
              <a:ext cx="80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=  </a:t>
              </a: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o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85102" name="Text Box 71"/>
            <p:cNvSpPr txBox="1">
              <a:spLocks noChangeAspect="1" noChangeArrowheads="1"/>
            </p:cNvSpPr>
            <p:nvPr/>
          </p:nvSpPr>
          <p:spPr bwMode="auto">
            <a:xfrm>
              <a:off x="2560" y="1258"/>
              <a:ext cx="19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latin typeface="宋体" panose="02010600030101010101" pitchFamily="2" charset="-122"/>
                </a:rPr>
                <a:t>-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函数运算电路</a:t>
            </a:r>
          </a:p>
        </p:txBody>
      </p:sp>
    </p:spTree>
    <p:extLst>
      <p:ext uri="{BB962C8B-B14F-4D97-AF65-F5344CB8AC3E}">
        <p14:creationId xmlns:p14="http://schemas.microsoft.com/office/powerpoint/2010/main" val="342406296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282D-FF8D-4FE8-B6CC-001007CA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919" y="1187568"/>
            <a:ext cx="7417778" cy="89939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微分积分运算电路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1336F-84A2-4011-B43A-D9C07A9065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30381" y="2434890"/>
            <a:ext cx="7417778" cy="3306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常用积分电路	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常用微分电路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6.6.3  PID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运算电路</a:t>
            </a:r>
          </a:p>
          <a:p>
            <a:pPr marL="0" indent="0">
              <a:buNone/>
            </a:pP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51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常用积分电路</a:t>
            </a:r>
          </a:p>
        </p:txBody>
      </p:sp>
      <p:sp>
        <p:nvSpPr>
          <p:cNvPr id="87042" name="内容占位符 2"/>
          <p:cNvSpPr>
            <a:spLocks noGrp="1"/>
          </p:cNvSpPr>
          <p:nvPr>
            <p:ph idx="4294967295"/>
          </p:nvPr>
        </p:nvSpPr>
        <p:spPr>
          <a:xfrm>
            <a:off x="838200" y="1290638"/>
            <a:ext cx="10515600" cy="4886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积分电路：运放的输出与输入的积分成比例的运算电路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由于电容两端的电压是其输入电流的积分函数，因而可将运放的负反馈回路用电容实现，即可得到积分运算电路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积分运算电路主要用途：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积分运算、滤波、波形发生、控制等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7">
            <a:extLst>
              <a:ext uri="{FF2B5EF4-FFF2-40B4-BE49-F238E27FC236}">
                <a16:creationId xmlns:a16="http://schemas.microsoft.com/office/drawing/2014/main" id="{7A448BAC-2540-4AF7-A1D3-F3E1205BB510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1657278"/>
            <a:ext cx="3168650" cy="2087563"/>
            <a:chOff x="547" y="1291"/>
            <a:chExt cx="2439" cy="1700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83941C14-4925-4BD9-BF71-65D2047B0A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3" y="1291"/>
              <a:ext cx="182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C</a:t>
              </a:r>
              <a:endParaRPr lang="en-US" altLang="zh-CN" b="1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A5F79EC6-6BC2-49D0-8AA8-9108996EAB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" y="1893"/>
              <a:ext cx="182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 i="1" dirty="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00B272B4-C034-44C1-B6A3-F294E198AF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5" y="2377"/>
              <a:ext cx="70" cy="7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91F87564-14FF-4384-8288-2622888DBC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" y="2200"/>
              <a:ext cx="182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b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b="1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2C4B97-8761-4805-AF48-B9000CFFD5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4" y="2415"/>
              <a:ext cx="18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b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o</a:t>
              </a:r>
              <a:endParaRPr lang="en-US" altLang="zh-CN" b="1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7DF70F93-A275-4A4C-9D65-DFAE811268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1839" y="1869"/>
              <a:ext cx="228" cy="1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endParaRPr lang="zh-CN" altLang="zh-CN" sz="1200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16004C6F-1D70-4AFA-BD65-602A5F4AF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1758"/>
              <a:ext cx="6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A0ED0851-2B8F-4F69-8A2C-828D7DC4F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2892"/>
              <a:ext cx="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41162F5F-C8A9-4FAF-AE1C-7FC6D2A8A5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067" y="2327"/>
              <a:ext cx="11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ABBD2E48-292B-46D7-A87D-9AAA3D25A4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81" y="1859"/>
              <a:ext cx="20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prstClr val="black"/>
                  </a:solidFill>
                  <a:latin typeface="宋体" charset="-122"/>
                  <a:ea typeface="宋体" charset="-122"/>
                </a:rPr>
                <a:t>∞</a:t>
              </a:r>
              <a:endParaRPr lang="en-US" altLang="zh-CN" b="1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2107F8FB-A1C0-47DC-B7F6-170DC30327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43" y="2197"/>
              <a:ext cx="2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7A9FF1EF-CF18-44D2-828E-1C523AD2A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2653"/>
              <a:ext cx="4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7EF733F-33AA-4CD7-9AB8-0D12B5D6C1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19" y="2413"/>
              <a:ext cx="4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3257B531-F1CC-47E1-AFA1-1DE253D9A3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95" y="2097"/>
              <a:ext cx="19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prstClr val="black"/>
                  </a:solidFill>
                  <a:latin typeface="宋体" charset="-122"/>
                  <a:ea typeface="宋体" charset="-122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FFFADF1F-BD65-4272-A357-F302E38F508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98" y="2554"/>
              <a:ext cx="1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prstClr val="black"/>
                  </a:solidFill>
                  <a:latin typeface="宋体" charset="-122"/>
                  <a:ea typeface="宋体" charset="-122"/>
                </a:rPr>
                <a:t>+</a:t>
              </a:r>
              <a:endParaRPr lang="en-US" altLang="zh-CN" b="1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5279B407-FC55-4553-AC8D-00121FEACE9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47" y="2290"/>
              <a:ext cx="172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prstClr val="black"/>
                  </a:solidFill>
                  <a:latin typeface="宋体" charset="-122"/>
                  <a:ea typeface="宋体" charset="-122"/>
                </a:rPr>
                <a:t>+</a:t>
              </a:r>
              <a:endParaRPr lang="en-US" altLang="zh-CN" b="1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7D11E8C0-7D83-4053-8076-5DAA3A44C0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56" y="2683"/>
              <a:ext cx="191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17A41858-F7DF-4EA8-9F4C-362B4C2276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741" y="2322"/>
              <a:ext cx="11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25" name="Group 26">
              <a:extLst>
                <a:ext uri="{FF2B5EF4-FFF2-40B4-BE49-F238E27FC236}">
                  <a16:creationId xmlns:a16="http://schemas.microsoft.com/office/drawing/2014/main" id="{DC5233E9-53F4-4CE7-8B57-2252724E7D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2" y="2129"/>
              <a:ext cx="688" cy="132"/>
              <a:chOff x="2157" y="2328"/>
              <a:chExt cx="860" cy="164"/>
            </a:xfrm>
          </p:grpSpPr>
          <p:grpSp>
            <p:nvGrpSpPr>
              <p:cNvPr id="42" name="Group 27">
                <a:extLst>
                  <a:ext uri="{FF2B5EF4-FFF2-40B4-BE49-F238E27FC236}">
                    <a16:creationId xmlns:a16="http://schemas.microsoft.com/office/drawing/2014/main" id="{49F41B54-BA44-4C5E-B413-15F19E7063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57" y="2328"/>
                <a:ext cx="640" cy="164"/>
                <a:chOff x="2160" y="2016"/>
                <a:chExt cx="640" cy="164"/>
              </a:xfrm>
            </p:grpSpPr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5F19F92E-6F1A-43A2-9966-D06D172E0CD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380" y="2016"/>
                  <a:ext cx="420" cy="16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 sz="1200" b="1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5" name="Line 29">
                  <a:extLst>
                    <a:ext uri="{FF2B5EF4-FFF2-40B4-BE49-F238E27FC236}">
                      <a16:creationId xmlns:a16="http://schemas.microsoft.com/office/drawing/2014/main" id="{B3B3469C-914E-44AC-9FC2-407B301AB9E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2100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  <a:latin typeface="Arial" charset="0"/>
                    <a:ea typeface="宋体" charset="-122"/>
                  </a:endParaRPr>
                </a:p>
              </p:txBody>
            </p:sp>
          </p:grpSp>
          <p:sp>
            <p:nvSpPr>
              <p:cNvPr id="43" name="Line 30">
                <a:extLst>
                  <a:ext uri="{FF2B5EF4-FFF2-40B4-BE49-F238E27FC236}">
                    <a16:creationId xmlns:a16="http://schemas.microsoft.com/office/drawing/2014/main" id="{4B2D60E0-BEA3-4AD5-9DA9-2761076E0FB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97" y="2412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id="{4DB2EBF3-83B6-43AC-9F9E-F97519F14F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9" y="2586"/>
              <a:ext cx="513" cy="131"/>
              <a:chOff x="2160" y="2016"/>
              <a:chExt cx="640" cy="164"/>
            </a:xfrm>
          </p:grpSpPr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EFC52177-D3B7-428C-932D-E4AA285811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0" y="2016"/>
                <a:ext cx="420" cy="16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1200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Line 33">
                <a:extLst>
                  <a:ext uri="{FF2B5EF4-FFF2-40B4-BE49-F238E27FC236}">
                    <a16:creationId xmlns:a16="http://schemas.microsoft.com/office/drawing/2014/main" id="{DE8BE09F-CE4B-4390-993E-3D61748578A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0" y="2100"/>
                <a:ext cx="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C82B10B1-1D04-4B63-915C-ADAA08FD8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" y="2802"/>
              <a:ext cx="181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E2A6EFDF-5DC2-4F8B-83C8-0AFA384F23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574" y="2721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9" name="Oval 36">
              <a:extLst>
                <a:ext uri="{FF2B5EF4-FFF2-40B4-BE49-F238E27FC236}">
                  <a16:creationId xmlns:a16="http://schemas.microsoft.com/office/drawing/2014/main" id="{2CEFCBA5-7E71-4249-877D-1329F8BC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2157"/>
              <a:ext cx="72" cy="7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200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B226594B-9315-437E-8C94-9A49710C44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78" y="1493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1E3996D9-C393-47CB-A2BB-F76CC3544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2" y="1486"/>
              <a:ext cx="0" cy="9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112733F2-6424-4532-ACE0-025429A326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7" y="2717"/>
              <a:ext cx="308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b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1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Line 41">
              <a:extLst>
                <a:ext uri="{FF2B5EF4-FFF2-40B4-BE49-F238E27FC236}">
                  <a16:creationId xmlns:a16="http://schemas.microsoft.com/office/drawing/2014/main" id="{E75F66AF-572D-43B2-91D2-934119E7E0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1764" y="1495"/>
              <a:ext cx="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B00D9440-35E0-4A8E-AC0E-A7A0852139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1835" y="1495"/>
              <a:ext cx="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35E3FFAA-FEE7-4AA3-9B24-7968EAACA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3" y="1488"/>
              <a:ext cx="4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A7A98D6E-B117-41F0-A53C-82692769DB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39" y="1489"/>
              <a:ext cx="6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B24128-045A-4F71-8533-CF9338C73182}"/>
              </a:ext>
            </a:extLst>
          </p:cNvPr>
          <p:cNvCxnSpPr>
            <a:cxnSpLocks/>
          </p:cNvCxnSpPr>
          <p:nvPr/>
        </p:nvCxnSpPr>
        <p:spPr bwMode="auto">
          <a:xfrm>
            <a:off x="9228375" y="1719357"/>
            <a:ext cx="5308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 Box 10">
            <a:extLst>
              <a:ext uri="{FF2B5EF4-FFF2-40B4-BE49-F238E27FC236}">
                <a16:creationId xmlns:a16="http://schemas.microsoft.com/office/drawing/2014/main" id="{1F694D5A-359B-4A4D-A00D-EDA6046C4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416" y="1223326"/>
            <a:ext cx="41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itchFamily="18" charset="0"/>
              </a:rPr>
              <a:t>C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2" name="Text Box 10">
            <a:extLst>
              <a:ext uri="{FF2B5EF4-FFF2-40B4-BE49-F238E27FC236}">
                <a16:creationId xmlns:a16="http://schemas.microsoft.com/office/drawing/2014/main" id="{6797A834-0C19-4AD4-8DA0-F37986988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542" y="1974369"/>
            <a:ext cx="41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itchFamily="18" charset="0"/>
              </a:rPr>
              <a:t>R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496FBAF-01F8-4A99-806B-2582A89E0314}"/>
              </a:ext>
            </a:extLst>
          </p:cNvPr>
          <p:cNvCxnSpPr>
            <a:cxnSpLocks/>
          </p:cNvCxnSpPr>
          <p:nvPr/>
        </p:nvCxnSpPr>
        <p:spPr bwMode="auto">
          <a:xfrm>
            <a:off x="8516046" y="2436753"/>
            <a:ext cx="5308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61" name="Object 185">
            <a:extLst>
              <a:ext uri="{FF2B5EF4-FFF2-40B4-BE49-F238E27FC236}">
                <a16:creationId xmlns:a16="http://schemas.microsoft.com/office/drawing/2014/main" id="{4D0DFFAB-512D-4747-826E-E3CE559CF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63" y="2433398"/>
          <a:ext cx="3663491" cy="78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1803240" imgH="393480" progId="Equation.DSMT4">
                  <p:embed/>
                </p:oleObj>
              </mc:Choice>
              <mc:Fallback>
                <p:oleObj name="Equation" r:id="rId3" imgW="1803240" imgH="393480" progId="Equation.DSMT4">
                  <p:embed/>
                  <p:pic>
                    <p:nvPicPr>
                      <p:cNvPr id="61" name="Object 185">
                        <a:extLst>
                          <a:ext uri="{FF2B5EF4-FFF2-40B4-BE49-F238E27FC236}">
                            <a16:creationId xmlns:a16="http://schemas.microsoft.com/office/drawing/2014/main" id="{4D0DFFAB-512D-4747-826E-E3CE559CF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63" y="2433398"/>
                        <a:ext cx="3663491" cy="788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0EB2FB2C-F03F-4759-83CD-4186353542D2}"/>
              </a:ext>
            </a:extLst>
          </p:cNvPr>
          <p:cNvSpPr/>
          <p:nvPr/>
        </p:nvSpPr>
        <p:spPr>
          <a:xfrm>
            <a:off x="838200" y="2557018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</a:p>
        </p:txBody>
      </p:sp>
      <p:graphicFrame>
        <p:nvGraphicFramePr>
          <p:cNvPr id="63" name="Object 185">
            <a:extLst>
              <a:ext uri="{FF2B5EF4-FFF2-40B4-BE49-F238E27FC236}">
                <a16:creationId xmlns:a16="http://schemas.microsoft.com/office/drawing/2014/main" id="{B51CE50E-8036-459B-B748-A27732D72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182" y="1541479"/>
          <a:ext cx="2733993" cy="73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63" name="Object 185">
                        <a:extLst>
                          <a:ext uri="{FF2B5EF4-FFF2-40B4-BE49-F238E27FC236}">
                            <a16:creationId xmlns:a16="http://schemas.microsoft.com/office/drawing/2014/main" id="{B51CE50E-8036-459B-B748-A27732D72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182" y="1541479"/>
                        <a:ext cx="2733993" cy="73924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2">
            <a:extLst>
              <a:ext uri="{FF2B5EF4-FFF2-40B4-BE49-F238E27FC236}">
                <a16:creationId xmlns:a16="http://schemas.microsoft.com/office/drawing/2014/main" id="{2815BAC1-AE91-42C8-AD39-49034ECD7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3879" y="5345642"/>
            <a:ext cx="167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BBE1FAFD-FC3D-44DA-BA3F-3CF7F7240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240" y="5047905"/>
            <a:ext cx="1676400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D5E03DDA-C893-4262-B1FF-CD736148DF9C}"/>
              </a:ext>
            </a:extLst>
          </p:cNvPr>
          <p:cNvGrpSpPr>
            <a:grpSpLocks/>
          </p:cNvGrpSpPr>
          <p:nvPr/>
        </p:nvGrpSpPr>
        <p:grpSpPr bwMode="auto">
          <a:xfrm>
            <a:off x="6105104" y="4482042"/>
            <a:ext cx="2373313" cy="1738312"/>
            <a:chOff x="326" y="709"/>
            <a:chExt cx="1495" cy="1095"/>
          </a:xfrm>
        </p:grpSpPr>
        <p:sp>
          <p:nvSpPr>
            <p:cNvPr id="67" name="Line 5">
              <a:extLst>
                <a:ext uri="{FF2B5EF4-FFF2-40B4-BE49-F238E27FC236}">
                  <a16:creationId xmlns:a16="http://schemas.microsoft.com/office/drawing/2014/main" id="{1866D708-601C-440E-BDC4-25AB15E8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1564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">
              <a:extLst>
                <a:ext uri="{FF2B5EF4-FFF2-40B4-BE49-F238E27FC236}">
                  <a16:creationId xmlns:a16="http://schemas.microsoft.com/office/drawing/2014/main" id="{CC720C07-662E-4FA4-9E90-348B21FB4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" y="844"/>
              <a:ext cx="0" cy="72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7">
              <a:extLst>
                <a:ext uri="{FF2B5EF4-FFF2-40B4-BE49-F238E27FC236}">
                  <a16:creationId xmlns:a16="http://schemas.microsoft.com/office/drawing/2014/main" id="{704145F7-B0F0-4037-BBB2-8182F0524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" y="13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2FA1ED1A-466A-4BFD-8B28-5163E0767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155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71" name="Text Box 9">
              <a:extLst>
                <a:ext uri="{FF2B5EF4-FFF2-40B4-BE49-F238E27FC236}">
                  <a16:creationId xmlns:a16="http://schemas.microsoft.com/office/drawing/2014/main" id="{64EC4152-F4AA-4BE9-A5EF-138AD5118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709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I</a:t>
              </a:r>
            </a:p>
          </p:txBody>
        </p:sp>
      </p:grpSp>
      <p:grpSp>
        <p:nvGrpSpPr>
          <p:cNvPr id="72" name="Group 10">
            <a:extLst>
              <a:ext uri="{FF2B5EF4-FFF2-40B4-BE49-F238E27FC236}">
                <a16:creationId xmlns:a16="http://schemas.microsoft.com/office/drawing/2014/main" id="{0D3BC85C-F04F-4438-AA10-8C5FCABF518E}"/>
              </a:ext>
            </a:extLst>
          </p:cNvPr>
          <p:cNvGrpSpPr>
            <a:grpSpLocks/>
          </p:cNvGrpSpPr>
          <p:nvPr/>
        </p:nvGrpSpPr>
        <p:grpSpPr bwMode="auto">
          <a:xfrm>
            <a:off x="8724952" y="4506567"/>
            <a:ext cx="2387600" cy="1509713"/>
            <a:chOff x="317" y="1573"/>
            <a:chExt cx="1504" cy="951"/>
          </a:xfrm>
        </p:grpSpPr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ECC5FA24-FC8A-4C43-AB7B-2FA36C6F7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1900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BF004EA8-9E5F-44AB-8083-BF9CE29AD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" y="1708"/>
              <a:ext cx="0" cy="81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268B0A40-CC5E-4FFF-8A33-64D50C7B2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" y="18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BD6A74AD-4918-41BA-A3AE-55832D59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189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77" name="Text Box 15">
              <a:extLst>
                <a:ext uri="{FF2B5EF4-FFF2-40B4-BE49-F238E27FC236}">
                  <a16:creationId xmlns:a16="http://schemas.microsoft.com/office/drawing/2014/main" id="{B43F5A6C-F8A3-4926-BF7A-47F222029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" y="1573"/>
              <a:ext cx="2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o</a:t>
              </a: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628864B4-EFC0-4768-A866-509B206D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784"/>
            <a:ext cx="10515600" cy="59042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反相积分电路</a:t>
            </a:r>
          </a:p>
        </p:txBody>
      </p:sp>
      <p:graphicFrame>
        <p:nvGraphicFramePr>
          <p:cNvPr id="78" name="Object 78">
            <a:extLst>
              <a:ext uri="{FF2B5EF4-FFF2-40B4-BE49-F238E27FC236}">
                <a16:creationId xmlns:a16="http://schemas.microsoft.com/office/drawing/2014/main" id="{6146B05C-0344-4753-9F84-18F286A86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70006"/>
              </p:ext>
            </p:extLst>
          </p:nvPr>
        </p:nvGraphicFramePr>
        <p:xfrm>
          <a:off x="1000316" y="3772525"/>
          <a:ext cx="68228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7" imgW="3835400" imgH="228600" progId="Equation.DSMT4">
                  <p:embed/>
                </p:oleObj>
              </mc:Choice>
              <mc:Fallback>
                <p:oleObj name="Equation" r:id="rId7" imgW="3835400" imgH="228600" progId="Equation.DSMT4">
                  <p:embed/>
                  <p:pic>
                    <p:nvPicPr>
                      <p:cNvPr id="78" name="Object 78">
                        <a:extLst>
                          <a:ext uri="{FF2B5EF4-FFF2-40B4-BE49-F238E27FC236}">
                            <a16:creationId xmlns:a16="http://schemas.microsoft.com/office/drawing/2014/main" id="{6146B05C-0344-4753-9F84-18F286A86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316" y="3772525"/>
                        <a:ext cx="6822883" cy="419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9">
            <a:extLst>
              <a:ext uri="{FF2B5EF4-FFF2-40B4-BE49-F238E27FC236}">
                <a16:creationId xmlns:a16="http://schemas.microsoft.com/office/drawing/2014/main" id="{929346BB-0D7A-4BA0-845C-DA7D55299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01768"/>
              </p:ext>
            </p:extLst>
          </p:nvPr>
        </p:nvGraphicFramePr>
        <p:xfrm>
          <a:off x="1000316" y="4634820"/>
          <a:ext cx="3694566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9" imgW="2095500" imgH="228600" progId="Equation.DSMT4">
                  <p:embed/>
                </p:oleObj>
              </mc:Choice>
              <mc:Fallback>
                <p:oleObj name="Equation" r:id="rId9" imgW="2095500" imgH="228600" progId="Equation.DSMT4">
                  <p:embed/>
                  <p:pic>
                    <p:nvPicPr>
                      <p:cNvPr id="79" name="Object 79">
                        <a:extLst>
                          <a:ext uri="{FF2B5EF4-FFF2-40B4-BE49-F238E27FC236}">
                            <a16:creationId xmlns:a16="http://schemas.microsoft.com/office/drawing/2014/main" id="{929346BB-0D7A-4BA0-845C-DA7D55299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316" y="4634820"/>
                        <a:ext cx="3694566" cy="4238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5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C5F75-25D9-4F45-B1A1-91E19A4A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920" y="1193831"/>
            <a:ext cx="7417778" cy="89939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比例运算放大电路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3DE1-51C4-4AC8-A221-B9682D9C3D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4222" y="2566414"/>
            <a:ext cx="7417778" cy="3306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同相比例放大电路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反相比例放大电路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差分比例放大电路</a:t>
            </a:r>
          </a:p>
          <a:p>
            <a:pPr marL="0" indent="0">
              <a:buNone/>
            </a:pP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9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27268" y="2330312"/>
            <a:ext cx="167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63781" y="3555862"/>
            <a:ext cx="1676400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68493" y="1466712"/>
            <a:ext cx="2373313" cy="1738312"/>
            <a:chOff x="326" y="709"/>
            <a:chExt cx="1495" cy="1095"/>
          </a:xfrm>
        </p:grpSpPr>
        <p:sp>
          <p:nvSpPr>
            <p:cNvPr id="52335" name="Line 5"/>
            <p:cNvSpPr>
              <a:spLocks noChangeShapeType="1"/>
            </p:cNvSpPr>
            <p:nvPr/>
          </p:nvSpPr>
          <p:spPr bwMode="auto">
            <a:xfrm>
              <a:off x="365" y="1564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6" name="Line 6"/>
            <p:cNvSpPr>
              <a:spLocks noChangeShapeType="1"/>
            </p:cNvSpPr>
            <p:nvPr/>
          </p:nvSpPr>
          <p:spPr bwMode="auto">
            <a:xfrm flipV="1">
              <a:off x="557" y="844"/>
              <a:ext cx="0" cy="72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7" name="Text Box 7"/>
            <p:cNvSpPr txBox="1">
              <a:spLocks noChangeArrowheads="1"/>
            </p:cNvSpPr>
            <p:nvPr/>
          </p:nvSpPr>
          <p:spPr bwMode="auto">
            <a:xfrm>
              <a:off x="365" y="13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52338" name="Text Box 8"/>
            <p:cNvSpPr txBox="1">
              <a:spLocks noChangeArrowheads="1"/>
            </p:cNvSpPr>
            <p:nvPr/>
          </p:nvSpPr>
          <p:spPr bwMode="auto">
            <a:xfrm>
              <a:off x="1661" y="155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52339" name="Text Box 9"/>
            <p:cNvSpPr txBox="1">
              <a:spLocks noChangeArrowheads="1"/>
            </p:cNvSpPr>
            <p:nvPr/>
          </p:nvSpPr>
          <p:spPr bwMode="auto">
            <a:xfrm>
              <a:off x="326" y="709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I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568493" y="3014524"/>
            <a:ext cx="2387600" cy="1509713"/>
            <a:chOff x="317" y="1573"/>
            <a:chExt cx="1504" cy="951"/>
          </a:xfrm>
        </p:grpSpPr>
        <p:sp>
          <p:nvSpPr>
            <p:cNvPr id="52330" name="Line 11"/>
            <p:cNvSpPr>
              <a:spLocks noChangeShapeType="1"/>
            </p:cNvSpPr>
            <p:nvPr/>
          </p:nvSpPr>
          <p:spPr bwMode="auto">
            <a:xfrm>
              <a:off x="365" y="1900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1" name="Line 12"/>
            <p:cNvSpPr>
              <a:spLocks noChangeShapeType="1"/>
            </p:cNvSpPr>
            <p:nvPr/>
          </p:nvSpPr>
          <p:spPr bwMode="auto">
            <a:xfrm flipV="1">
              <a:off x="557" y="1708"/>
              <a:ext cx="0" cy="81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2" name="Text Box 13"/>
            <p:cNvSpPr txBox="1">
              <a:spLocks noChangeArrowheads="1"/>
            </p:cNvSpPr>
            <p:nvPr/>
          </p:nvSpPr>
          <p:spPr bwMode="auto">
            <a:xfrm>
              <a:off x="365" y="18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52333" name="Text Box 14"/>
            <p:cNvSpPr txBox="1">
              <a:spLocks noChangeArrowheads="1"/>
            </p:cNvSpPr>
            <p:nvPr/>
          </p:nvSpPr>
          <p:spPr bwMode="auto">
            <a:xfrm>
              <a:off x="1661" y="189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52334" name="Text Box 15"/>
            <p:cNvSpPr txBox="1">
              <a:spLocks noChangeArrowheads="1"/>
            </p:cNvSpPr>
            <p:nvPr/>
          </p:nvSpPr>
          <p:spPr bwMode="auto">
            <a:xfrm>
              <a:off x="317" y="1573"/>
              <a:ext cx="2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o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694281" y="1538149"/>
            <a:ext cx="2678112" cy="1433513"/>
            <a:chOff x="2163" y="640"/>
            <a:chExt cx="1687" cy="903"/>
          </a:xfrm>
        </p:grpSpPr>
        <p:sp>
          <p:nvSpPr>
            <p:cNvPr id="52325" name="Line 17"/>
            <p:cNvSpPr>
              <a:spLocks noChangeShapeType="1"/>
            </p:cNvSpPr>
            <p:nvPr/>
          </p:nvSpPr>
          <p:spPr bwMode="auto">
            <a:xfrm>
              <a:off x="2394" y="1285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6" name="Line 18"/>
            <p:cNvSpPr>
              <a:spLocks noChangeShapeType="1"/>
            </p:cNvSpPr>
            <p:nvPr/>
          </p:nvSpPr>
          <p:spPr bwMode="auto">
            <a:xfrm flipV="1">
              <a:off x="2394" y="823"/>
              <a:ext cx="0" cy="72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7" name="Text Box 19"/>
            <p:cNvSpPr txBox="1">
              <a:spLocks noChangeArrowheads="1"/>
            </p:cNvSpPr>
            <p:nvPr/>
          </p:nvSpPr>
          <p:spPr bwMode="auto">
            <a:xfrm>
              <a:off x="2202" y="1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52328" name="Text Box 20"/>
            <p:cNvSpPr txBox="1">
              <a:spLocks noChangeArrowheads="1"/>
            </p:cNvSpPr>
            <p:nvPr/>
          </p:nvSpPr>
          <p:spPr bwMode="auto">
            <a:xfrm>
              <a:off x="3690" y="125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52329" name="Text Box 21"/>
            <p:cNvSpPr txBox="1">
              <a:spLocks noChangeArrowheads="1"/>
            </p:cNvSpPr>
            <p:nvPr/>
          </p:nvSpPr>
          <p:spPr bwMode="auto">
            <a:xfrm>
              <a:off x="2163" y="640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 dirty="0" err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I</a:t>
              </a:r>
              <a:endParaRPr kumimoji="1" lang="en-US" altLang="zh-CN" sz="2000" b="1" baseline="-25000" dirty="0">
                <a:solidFill>
                  <a:srgbClr val="3333FF"/>
                </a:solidFill>
                <a:latin typeface="Times New Roman" pitchFamily="18" charset="0"/>
                <a:ea typeface="等线" pitchFamily="2" charset="-122"/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679993" y="2909749"/>
            <a:ext cx="2692400" cy="1509713"/>
            <a:chOff x="2154" y="1504"/>
            <a:chExt cx="1696" cy="951"/>
          </a:xfrm>
        </p:grpSpPr>
        <p:sp>
          <p:nvSpPr>
            <p:cNvPr id="52320" name="Line 23"/>
            <p:cNvSpPr>
              <a:spLocks noChangeShapeType="1"/>
            </p:cNvSpPr>
            <p:nvPr/>
          </p:nvSpPr>
          <p:spPr bwMode="auto">
            <a:xfrm>
              <a:off x="2394" y="2119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1" name="Line 24"/>
            <p:cNvSpPr>
              <a:spLocks noChangeShapeType="1"/>
            </p:cNvSpPr>
            <p:nvPr/>
          </p:nvSpPr>
          <p:spPr bwMode="auto">
            <a:xfrm flipV="1">
              <a:off x="2394" y="1639"/>
              <a:ext cx="0" cy="81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2" name="Text Box 25"/>
            <p:cNvSpPr txBox="1">
              <a:spLocks noChangeArrowheads="1"/>
            </p:cNvSpPr>
            <p:nvPr/>
          </p:nvSpPr>
          <p:spPr bwMode="auto">
            <a:xfrm>
              <a:off x="2202" y="19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52323" name="Text Box 26"/>
            <p:cNvSpPr txBox="1">
              <a:spLocks noChangeArrowheads="1"/>
            </p:cNvSpPr>
            <p:nvPr/>
          </p:nvSpPr>
          <p:spPr bwMode="auto">
            <a:xfrm>
              <a:off x="3690" y="2109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52324" name="Text Box 27"/>
            <p:cNvSpPr txBox="1">
              <a:spLocks noChangeArrowheads="1"/>
            </p:cNvSpPr>
            <p:nvPr/>
          </p:nvSpPr>
          <p:spPr bwMode="auto">
            <a:xfrm>
              <a:off x="2154" y="1504"/>
              <a:ext cx="2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o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060993" y="2204899"/>
            <a:ext cx="2133600" cy="690563"/>
            <a:chOff x="2394" y="1060"/>
            <a:chExt cx="1344" cy="435"/>
          </a:xfrm>
        </p:grpSpPr>
        <p:sp>
          <p:nvSpPr>
            <p:cNvPr id="52313" name="Line 29"/>
            <p:cNvSpPr>
              <a:spLocks noChangeShapeType="1"/>
            </p:cNvSpPr>
            <p:nvPr/>
          </p:nvSpPr>
          <p:spPr bwMode="auto">
            <a:xfrm>
              <a:off x="2394" y="1066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4" name="Line 30"/>
            <p:cNvSpPr>
              <a:spLocks noChangeShapeType="1"/>
            </p:cNvSpPr>
            <p:nvPr/>
          </p:nvSpPr>
          <p:spPr bwMode="auto">
            <a:xfrm flipV="1">
              <a:off x="2730" y="1060"/>
              <a:ext cx="0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5" name="Line 31"/>
            <p:cNvSpPr>
              <a:spLocks noChangeShapeType="1"/>
            </p:cNvSpPr>
            <p:nvPr/>
          </p:nvSpPr>
          <p:spPr bwMode="auto">
            <a:xfrm>
              <a:off x="2730" y="1495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6" name="Line 32"/>
            <p:cNvSpPr>
              <a:spLocks noChangeShapeType="1"/>
            </p:cNvSpPr>
            <p:nvPr/>
          </p:nvSpPr>
          <p:spPr bwMode="auto">
            <a:xfrm flipV="1">
              <a:off x="3066" y="1063"/>
              <a:ext cx="0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7" name="Line 33"/>
            <p:cNvSpPr>
              <a:spLocks noChangeShapeType="1"/>
            </p:cNvSpPr>
            <p:nvPr/>
          </p:nvSpPr>
          <p:spPr bwMode="auto">
            <a:xfrm>
              <a:off x="3066" y="1063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8" name="Line 34"/>
            <p:cNvSpPr>
              <a:spLocks noChangeShapeType="1"/>
            </p:cNvSpPr>
            <p:nvPr/>
          </p:nvSpPr>
          <p:spPr bwMode="auto">
            <a:xfrm flipV="1">
              <a:off x="3402" y="1063"/>
              <a:ext cx="0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9" name="Line 35"/>
            <p:cNvSpPr>
              <a:spLocks noChangeShapeType="1"/>
            </p:cNvSpPr>
            <p:nvPr/>
          </p:nvSpPr>
          <p:spPr bwMode="auto">
            <a:xfrm>
              <a:off x="3402" y="1495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5060993" y="3428862"/>
            <a:ext cx="2133600" cy="914400"/>
            <a:chOff x="2394" y="1831"/>
            <a:chExt cx="1344" cy="576"/>
          </a:xfrm>
        </p:grpSpPr>
        <p:sp>
          <p:nvSpPr>
            <p:cNvPr id="52309" name="Line 37"/>
            <p:cNvSpPr>
              <a:spLocks noChangeShapeType="1"/>
            </p:cNvSpPr>
            <p:nvPr/>
          </p:nvSpPr>
          <p:spPr bwMode="auto">
            <a:xfrm>
              <a:off x="2394" y="1831"/>
              <a:ext cx="336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0" name="Line 38"/>
            <p:cNvSpPr>
              <a:spLocks noChangeShapeType="1"/>
            </p:cNvSpPr>
            <p:nvPr/>
          </p:nvSpPr>
          <p:spPr bwMode="auto">
            <a:xfrm flipH="1">
              <a:off x="2730" y="1831"/>
              <a:ext cx="336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1" name="Line 39"/>
            <p:cNvSpPr>
              <a:spLocks noChangeShapeType="1"/>
            </p:cNvSpPr>
            <p:nvPr/>
          </p:nvSpPr>
          <p:spPr bwMode="auto">
            <a:xfrm>
              <a:off x="3066" y="1831"/>
              <a:ext cx="336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2" name="Line 40"/>
            <p:cNvSpPr>
              <a:spLocks noChangeShapeType="1"/>
            </p:cNvSpPr>
            <p:nvPr/>
          </p:nvSpPr>
          <p:spPr bwMode="auto">
            <a:xfrm flipH="1">
              <a:off x="3402" y="1831"/>
              <a:ext cx="336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5060993" y="3428862"/>
            <a:ext cx="1600200" cy="914400"/>
            <a:chOff x="2394" y="1831"/>
            <a:chExt cx="1008" cy="576"/>
          </a:xfrm>
        </p:grpSpPr>
        <p:sp>
          <p:nvSpPr>
            <p:cNvPr id="52307" name="Line 42"/>
            <p:cNvSpPr>
              <a:spLocks noChangeShapeType="1"/>
            </p:cNvSpPr>
            <p:nvPr/>
          </p:nvSpPr>
          <p:spPr bwMode="auto">
            <a:xfrm>
              <a:off x="2394" y="2407"/>
              <a:ext cx="10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8" name="Line 43"/>
            <p:cNvSpPr>
              <a:spLocks noChangeShapeType="1"/>
            </p:cNvSpPr>
            <p:nvPr/>
          </p:nvSpPr>
          <p:spPr bwMode="auto">
            <a:xfrm>
              <a:off x="2394" y="1831"/>
              <a:ext cx="6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5594393" y="2895462"/>
            <a:ext cx="1066800" cy="1447800"/>
            <a:chOff x="2730" y="1495"/>
            <a:chExt cx="672" cy="912"/>
          </a:xfrm>
        </p:grpSpPr>
        <p:sp>
          <p:nvSpPr>
            <p:cNvPr id="52304" name="Line 45"/>
            <p:cNvSpPr>
              <a:spLocks noChangeShapeType="1"/>
            </p:cNvSpPr>
            <p:nvPr/>
          </p:nvSpPr>
          <p:spPr bwMode="auto">
            <a:xfrm>
              <a:off x="2730" y="1495"/>
              <a:ext cx="0" cy="91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5" name="Line 46"/>
            <p:cNvSpPr>
              <a:spLocks noChangeShapeType="1"/>
            </p:cNvSpPr>
            <p:nvPr/>
          </p:nvSpPr>
          <p:spPr bwMode="auto">
            <a:xfrm>
              <a:off x="3402" y="1495"/>
              <a:ext cx="0" cy="91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6" name="Line 47"/>
            <p:cNvSpPr>
              <a:spLocks noChangeShapeType="1"/>
            </p:cNvSpPr>
            <p:nvPr/>
          </p:nvSpPr>
          <p:spPr bwMode="auto">
            <a:xfrm>
              <a:off x="3066" y="1495"/>
              <a:ext cx="0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7902618" y="1574662"/>
            <a:ext cx="2678113" cy="1433512"/>
            <a:chOff x="4073" y="663"/>
            <a:chExt cx="1687" cy="903"/>
          </a:xfrm>
        </p:grpSpPr>
        <p:sp>
          <p:nvSpPr>
            <p:cNvPr id="52299" name="Line 49"/>
            <p:cNvSpPr>
              <a:spLocks noChangeShapeType="1"/>
            </p:cNvSpPr>
            <p:nvPr/>
          </p:nvSpPr>
          <p:spPr bwMode="auto">
            <a:xfrm>
              <a:off x="4304" y="1308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0" name="Line 50"/>
            <p:cNvSpPr>
              <a:spLocks noChangeShapeType="1"/>
            </p:cNvSpPr>
            <p:nvPr/>
          </p:nvSpPr>
          <p:spPr bwMode="auto">
            <a:xfrm flipV="1">
              <a:off x="4304" y="846"/>
              <a:ext cx="0" cy="72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1" name="Text Box 51"/>
            <p:cNvSpPr txBox="1">
              <a:spLocks noChangeArrowheads="1"/>
            </p:cNvSpPr>
            <p:nvPr/>
          </p:nvSpPr>
          <p:spPr bwMode="auto">
            <a:xfrm>
              <a:off x="4112" y="11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52302" name="Text Box 52"/>
            <p:cNvSpPr txBox="1">
              <a:spLocks noChangeArrowheads="1"/>
            </p:cNvSpPr>
            <p:nvPr/>
          </p:nvSpPr>
          <p:spPr bwMode="auto">
            <a:xfrm>
              <a:off x="5600" y="1278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52303" name="Text Box 53"/>
            <p:cNvSpPr txBox="1">
              <a:spLocks noChangeArrowheads="1"/>
            </p:cNvSpPr>
            <p:nvPr/>
          </p:nvSpPr>
          <p:spPr bwMode="auto">
            <a:xfrm>
              <a:off x="4073" y="663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I</a:t>
              </a:r>
            </a:p>
          </p:txBody>
        </p: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7888331" y="2946262"/>
            <a:ext cx="2692400" cy="1509712"/>
            <a:chOff x="4064" y="1527"/>
            <a:chExt cx="1696" cy="951"/>
          </a:xfrm>
        </p:grpSpPr>
        <p:sp>
          <p:nvSpPr>
            <p:cNvPr id="52294" name="Line 55"/>
            <p:cNvSpPr>
              <a:spLocks noChangeShapeType="1"/>
            </p:cNvSpPr>
            <p:nvPr/>
          </p:nvSpPr>
          <p:spPr bwMode="auto">
            <a:xfrm>
              <a:off x="4304" y="2142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5" name="Line 56"/>
            <p:cNvSpPr>
              <a:spLocks noChangeShapeType="1"/>
            </p:cNvSpPr>
            <p:nvPr/>
          </p:nvSpPr>
          <p:spPr bwMode="auto">
            <a:xfrm flipV="1">
              <a:off x="4304" y="1662"/>
              <a:ext cx="0" cy="81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6" name="Text Box 57"/>
            <p:cNvSpPr txBox="1">
              <a:spLocks noChangeArrowheads="1"/>
            </p:cNvSpPr>
            <p:nvPr/>
          </p:nvSpPr>
          <p:spPr bwMode="auto">
            <a:xfrm>
              <a:off x="4112" y="1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52297" name="Text Box 58"/>
            <p:cNvSpPr txBox="1">
              <a:spLocks noChangeArrowheads="1"/>
            </p:cNvSpPr>
            <p:nvPr/>
          </p:nvSpPr>
          <p:spPr bwMode="auto">
            <a:xfrm>
              <a:off x="5600" y="213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52298" name="Text Box 59"/>
            <p:cNvSpPr txBox="1">
              <a:spLocks noChangeArrowheads="1"/>
            </p:cNvSpPr>
            <p:nvPr/>
          </p:nvSpPr>
          <p:spPr bwMode="auto">
            <a:xfrm>
              <a:off x="4064" y="1527"/>
              <a:ext cx="2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o</a:t>
              </a:r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8266156" y="2146162"/>
            <a:ext cx="1600200" cy="876300"/>
            <a:chOff x="4302" y="1023"/>
            <a:chExt cx="1008" cy="552"/>
          </a:xfrm>
        </p:grpSpPr>
        <p:sp>
          <p:nvSpPr>
            <p:cNvPr id="52291" name="Arc 61"/>
            <p:cNvSpPr>
              <a:spLocks/>
            </p:cNvSpPr>
            <p:nvPr/>
          </p:nvSpPr>
          <p:spPr bwMode="auto">
            <a:xfrm>
              <a:off x="4302" y="1023"/>
              <a:ext cx="336" cy="432"/>
            </a:xfrm>
            <a:custGeom>
              <a:avLst/>
              <a:gdLst>
                <a:gd name="T0" fmla="*/ 0 w 40264"/>
                <a:gd name="T1" fmla="*/ 277 h 21600"/>
                <a:gd name="T2" fmla="*/ 336 w 40264"/>
                <a:gd name="T3" fmla="*/ 274 h 21600"/>
                <a:gd name="T4" fmla="*/ 168 w 40264"/>
                <a:gd name="T5" fmla="*/ 432 h 21600"/>
                <a:gd name="T6" fmla="*/ 0 60000 65536"/>
                <a:gd name="T7" fmla="*/ 0 60000 65536"/>
                <a:gd name="T8" fmla="*/ 0 60000 65536"/>
                <a:gd name="T9" fmla="*/ 0 w 40264"/>
                <a:gd name="T10" fmla="*/ 0 h 21600"/>
                <a:gd name="T11" fmla="*/ 40264 w 402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64" h="21600" fill="none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</a:path>
                <a:path w="40264" h="21600" stroke="0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  <a:lnTo>
                    <a:pt x="20153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2" name="Arc 62"/>
            <p:cNvSpPr>
              <a:spLocks/>
            </p:cNvSpPr>
            <p:nvPr/>
          </p:nvSpPr>
          <p:spPr bwMode="auto">
            <a:xfrm>
              <a:off x="4974" y="1023"/>
              <a:ext cx="336" cy="432"/>
            </a:xfrm>
            <a:custGeom>
              <a:avLst/>
              <a:gdLst>
                <a:gd name="T0" fmla="*/ 0 w 40264"/>
                <a:gd name="T1" fmla="*/ 277 h 21600"/>
                <a:gd name="T2" fmla="*/ 336 w 40264"/>
                <a:gd name="T3" fmla="*/ 274 h 21600"/>
                <a:gd name="T4" fmla="*/ 168 w 40264"/>
                <a:gd name="T5" fmla="*/ 432 h 21600"/>
                <a:gd name="T6" fmla="*/ 0 60000 65536"/>
                <a:gd name="T7" fmla="*/ 0 60000 65536"/>
                <a:gd name="T8" fmla="*/ 0 60000 65536"/>
                <a:gd name="T9" fmla="*/ 0 w 40264"/>
                <a:gd name="T10" fmla="*/ 0 h 21600"/>
                <a:gd name="T11" fmla="*/ 40264 w 402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64" h="21600" fill="none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</a:path>
                <a:path w="40264" h="21600" stroke="0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  <a:lnTo>
                    <a:pt x="20153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3" name="Arc 63"/>
            <p:cNvSpPr>
              <a:spLocks/>
            </p:cNvSpPr>
            <p:nvPr/>
          </p:nvSpPr>
          <p:spPr bwMode="auto">
            <a:xfrm flipH="1" flipV="1">
              <a:off x="4638" y="1143"/>
              <a:ext cx="336" cy="432"/>
            </a:xfrm>
            <a:custGeom>
              <a:avLst/>
              <a:gdLst>
                <a:gd name="T0" fmla="*/ 0 w 40264"/>
                <a:gd name="T1" fmla="*/ 277 h 21600"/>
                <a:gd name="T2" fmla="*/ 336 w 40264"/>
                <a:gd name="T3" fmla="*/ 274 h 21600"/>
                <a:gd name="T4" fmla="*/ 168 w 40264"/>
                <a:gd name="T5" fmla="*/ 432 h 21600"/>
                <a:gd name="T6" fmla="*/ 0 60000 65536"/>
                <a:gd name="T7" fmla="*/ 0 60000 65536"/>
                <a:gd name="T8" fmla="*/ 0 60000 65536"/>
                <a:gd name="T9" fmla="*/ 0 w 40264"/>
                <a:gd name="T10" fmla="*/ 0 h 21600"/>
                <a:gd name="T11" fmla="*/ 40264 w 402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64" h="21600" fill="none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</a:path>
                <a:path w="40264" h="21600" stroke="0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  <a:lnTo>
                    <a:pt x="20153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Group 64"/>
          <p:cNvGrpSpPr>
            <a:grpSpLocks/>
          </p:cNvGrpSpPr>
          <p:nvPr/>
        </p:nvGrpSpPr>
        <p:grpSpPr bwMode="auto">
          <a:xfrm>
            <a:off x="8256631" y="3479662"/>
            <a:ext cx="1600200" cy="876300"/>
            <a:chOff x="4296" y="1863"/>
            <a:chExt cx="1008" cy="552"/>
          </a:xfrm>
        </p:grpSpPr>
        <p:sp>
          <p:nvSpPr>
            <p:cNvPr id="52287" name="Arc 65"/>
            <p:cNvSpPr>
              <a:spLocks/>
            </p:cNvSpPr>
            <p:nvPr/>
          </p:nvSpPr>
          <p:spPr bwMode="auto">
            <a:xfrm>
              <a:off x="4800" y="1863"/>
              <a:ext cx="336" cy="432"/>
            </a:xfrm>
            <a:custGeom>
              <a:avLst/>
              <a:gdLst>
                <a:gd name="T0" fmla="*/ 0 w 40264"/>
                <a:gd name="T1" fmla="*/ 277 h 21600"/>
                <a:gd name="T2" fmla="*/ 336 w 40264"/>
                <a:gd name="T3" fmla="*/ 274 h 21600"/>
                <a:gd name="T4" fmla="*/ 168 w 40264"/>
                <a:gd name="T5" fmla="*/ 432 h 21600"/>
                <a:gd name="T6" fmla="*/ 0 60000 65536"/>
                <a:gd name="T7" fmla="*/ 0 60000 65536"/>
                <a:gd name="T8" fmla="*/ 0 60000 65536"/>
                <a:gd name="T9" fmla="*/ 0 w 40264"/>
                <a:gd name="T10" fmla="*/ 0 h 21600"/>
                <a:gd name="T11" fmla="*/ 40264 w 402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64" h="21600" fill="none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</a:path>
                <a:path w="40264" h="21600" stroke="0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  <a:lnTo>
                    <a:pt x="20153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8" name="Arc 66"/>
            <p:cNvSpPr>
              <a:spLocks/>
            </p:cNvSpPr>
            <p:nvPr/>
          </p:nvSpPr>
          <p:spPr bwMode="auto">
            <a:xfrm flipH="1" flipV="1">
              <a:off x="4464" y="1983"/>
              <a:ext cx="336" cy="432"/>
            </a:xfrm>
            <a:custGeom>
              <a:avLst/>
              <a:gdLst>
                <a:gd name="T0" fmla="*/ 0 w 40264"/>
                <a:gd name="T1" fmla="*/ 277 h 21600"/>
                <a:gd name="T2" fmla="*/ 336 w 40264"/>
                <a:gd name="T3" fmla="*/ 274 h 21600"/>
                <a:gd name="T4" fmla="*/ 168 w 40264"/>
                <a:gd name="T5" fmla="*/ 432 h 21600"/>
                <a:gd name="T6" fmla="*/ 0 60000 65536"/>
                <a:gd name="T7" fmla="*/ 0 60000 65536"/>
                <a:gd name="T8" fmla="*/ 0 60000 65536"/>
                <a:gd name="T9" fmla="*/ 0 w 40264"/>
                <a:gd name="T10" fmla="*/ 0 h 21600"/>
                <a:gd name="T11" fmla="*/ 40264 w 402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64" h="21600" fill="none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</a:path>
                <a:path w="40264" h="21600" stroke="0" extrusionOk="0">
                  <a:moveTo>
                    <a:pt x="0" y="13826"/>
                  </a:moveTo>
                  <a:cubicBezTo>
                    <a:pt x="3214" y="5494"/>
                    <a:pt x="11223" y="0"/>
                    <a:pt x="20153" y="0"/>
                  </a:cubicBezTo>
                  <a:cubicBezTo>
                    <a:pt x="29041" y="0"/>
                    <a:pt x="37021" y="5444"/>
                    <a:pt x="40264" y="13719"/>
                  </a:cubicBezTo>
                  <a:lnTo>
                    <a:pt x="20153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9" name="Arc 67"/>
            <p:cNvSpPr>
              <a:spLocks/>
            </p:cNvSpPr>
            <p:nvPr/>
          </p:nvSpPr>
          <p:spPr bwMode="auto">
            <a:xfrm>
              <a:off x="4296" y="1864"/>
              <a:ext cx="168" cy="432"/>
            </a:xfrm>
            <a:custGeom>
              <a:avLst/>
              <a:gdLst>
                <a:gd name="T0" fmla="*/ 6 w 20111"/>
                <a:gd name="T1" fmla="*/ 0 h 21588"/>
                <a:gd name="T2" fmla="*/ 168 w 20111"/>
                <a:gd name="T3" fmla="*/ 274 h 21588"/>
                <a:gd name="T4" fmla="*/ 0 w 20111"/>
                <a:gd name="T5" fmla="*/ 432 h 21588"/>
                <a:gd name="T6" fmla="*/ 0 60000 65536"/>
                <a:gd name="T7" fmla="*/ 0 60000 65536"/>
                <a:gd name="T8" fmla="*/ 0 60000 65536"/>
                <a:gd name="T9" fmla="*/ 0 w 20111"/>
                <a:gd name="T10" fmla="*/ 0 h 21588"/>
                <a:gd name="T11" fmla="*/ 20111 w 20111"/>
                <a:gd name="T12" fmla="*/ 21588 h 2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11" h="21588" fill="none" extrusionOk="0">
                  <a:moveTo>
                    <a:pt x="729" y="0"/>
                  </a:moveTo>
                  <a:cubicBezTo>
                    <a:pt x="9347" y="291"/>
                    <a:pt x="16965" y="5679"/>
                    <a:pt x="20111" y="13707"/>
                  </a:cubicBezTo>
                </a:path>
                <a:path w="20111" h="21588" stroke="0" extrusionOk="0">
                  <a:moveTo>
                    <a:pt x="729" y="0"/>
                  </a:moveTo>
                  <a:cubicBezTo>
                    <a:pt x="9347" y="291"/>
                    <a:pt x="16965" y="5679"/>
                    <a:pt x="20111" y="13707"/>
                  </a:cubicBezTo>
                  <a:lnTo>
                    <a:pt x="0" y="21588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0" name="Arc 68"/>
            <p:cNvSpPr>
              <a:spLocks/>
            </p:cNvSpPr>
            <p:nvPr/>
          </p:nvSpPr>
          <p:spPr bwMode="auto">
            <a:xfrm flipH="1" flipV="1">
              <a:off x="5136" y="1977"/>
              <a:ext cx="168" cy="432"/>
            </a:xfrm>
            <a:custGeom>
              <a:avLst/>
              <a:gdLst>
                <a:gd name="T0" fmla="*/ 6 w 20111"/>
                <a:gd name="T1" fmla="*/ 0 h 21588"/>
                <a:gd name="T2" fmla="*/ 168 w 20111"/>
                <a:gd name="T3" fmla="*/ 274 h 21588"/>
                <a:gd name="T4" fmla="*/ 0 w 20111"/>
                <a:gd name="T5" fmla="*/ 432 h 21588"/>
                <a:gd name="T6" fmla="*/ 0 60000 65536"/>
                <a:gd name="T7" fmla="*/ 0 60000 65536"/>
                <a:gd name="T8" fmla="*/ 0 60000 65536"/>
                <a:gd name="T9" fmla="*/ 0 w 20111"/>
                <a:gd name="T10" fmla="*/ 0 h 21588"/>
                <a:gd name="T11" fmla="*/ 20111 w 20111"/>
                <a:gd name="T12" fmla="*/ 21588 h 2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11" h="21588" fill="none" extrusionOk="0">
                  <a:moveTo>
                    <a:pt x="729" y="0"/>
                  </a:moveTo>
                  <a:cubicBezTo>
                    <a:pt x="9347" y="291"/>
                    <a:pt x="16965" y="5679"/>
                    <a:pt x="20111" y="13707"/>
                  </a:cubicBezTo>
                </a:path>
                <a:path w="20111" h="21588" stroke="0" extrusionOk="0">
                  <a:moveTo>
                    <a:pt x="729" y="0"/>
                  </a:moveTo>
                  <a:cubicBezTo>
                    <a:pt x="9347" y="291"/>
                    <a:pt x="16965" y="5679"/>
                    <a:pt x="20111" y="13707"/>
                  </a:cubicBezTo>
                  <a:lnTo>
                    <a:pt x="0" y="21588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8523331" y="2165212"/>
            <a:ext cx="1333500" cy="2181225"/>
            <a:chOff x="4464" y="1035"/>
            <a:chExt cx="840" cy="1374"/>
          </a:xfrm>
        </p:grpSpPr>
        <p:sp>
          <p:nvSpPr>
            <p:cNvPr id="52283" name="Line 70"/>
            <p:cNvSpPr>
              <a:spLocks noChangeShapeType="1"/>
            </p:cNvSpPr>
            <p:nvPr/>
          </p:nvSpPr>
          <p:spPr bwMode="auto">
            <a:xfrm>
              <a:off x="4464" y="1035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Line 71"/>
            <p:cNvSpPr>
              <a:spLocks noChangeShapeType="1"/>
            </p:cNvSpPr>
            <p:nvPr/>
          </p:nvSpPr>
          <p:spPr bwMode="auto">
            <a:xfrm flipH="1">
              <a:off x="5304" y="1305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Line 72"/>
            <p:cNvSpPr>
              <a:spLocks noChangeShapeType="1"/>
            </p:cNvSpPr>
            <p:nvPr/>
          </p:nvSpPr>
          <p:spPr bwMode="auto">
            <a:xfrm>
              <a:off x="4974" y="1311"/>
              <a:ext cx="0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Line 73"/>
            <p:cNvSpPr>
              <a:spLocks noChangeShapeType="1"/>
            </p:cNvSpPr>
            <p:nvPr/>
          </p:nvSpPr>
          <p:spPr bwMode="auto">
            <a:xfrm flipH="1">
              <a:off x="4632" y="1305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5184818" y="4922699"/>
            <a:ext cx="21605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输入方波，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输出是三角波。</a:t>
            </a:r>
          </a:p>
        </p:txBody>
      </p: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1639931" y="4922699"/>
            <a:ext cx="25193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输入电压为常数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输出为斜坡函数</a:t>
            </a:r>
          </a:p>
        </p:txBody>
      </p:sp>
      <p:sp>
        <p:nvSpPr>
          <p:cNvPr id="82" name="Text Box 77">
            <a:extLst>
              <a:ext uri="{FF2B5EF4-FFF2-40B4-BE49-F238E27FC236}">
                <a16:creationId xmlns:a16="http://schemas.microsoft.com/office/drawing/2014/main" id="{FB5DC1CE-6F2B-4529-9FF7-1BF6E9F1F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826" y="4912379"/>
            <a:ext cx="21605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输入正弦波，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输出是余弦波。</a:t>
            </a:r>
          </a:p>
        </p:txBody>
      </p:sp>
      <p:sp>
        <p:nvSpPr>
          <p:cNvPr id="85" name="标题 3">
            <a:extLst>
              <a:ext uri="{FF2B5EF4-FFF2-40B4-BE49-F238E27FC236}">
                <a16:creationId xmlns:a16="http://schemas.microsoft.com/office/drawing/2014/main" id="{0EBE11F4-5F59-4A97-A05B-F5B585D1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反相积分电路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9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3"/>
          <p:cNvSpPr>
            <a:spLocks noGrp="1"/>
          </p:cNvSpPr>
          <p:nvPr>
            <p:ph type="title"/>
          </p:nvPr>
        </p:nvSpPr>
        <p:spPr>
          <a:xfrm>
            <a:off x="838200" y="474784"/>
            <a:ext cx="10515600" cy="590429"/>
          </a:xfrm>
        </p:spPr>
        <p:txBody>
          <a:bodyPr/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反相积分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089" name="内容占位符 2"/>
          <p:cNvSpPr>
            <a:spLocks noGrp="1"/>
          </p:cNvSpPr>
          <p:nvPr>
            <p:ph idx="4294967295"/>
          </p:nvPr>
        </p:nvSpPr>
        <p:spPr>
          <a:xfrm>
            <a:off x="838200" y="1199177"/>
            <a:ext cx="10515600" cy="49777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该积分器的输出漂移不定，直至饱和在接近某一电源电压值，即便在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接地时也是如此，这是由于运算放大器的输入失调误差引起的。</a:t>
            </a:r>
          </a:p>
          <a:p>
            <a:pPr>
              <a:spcBef>
                <a:spcPct val="0"/>
              </a:spcBef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D485B36-F365-4CC2-A93D-E8C1625D2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0962" y="3983040"/>
            <a:ext cx="167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EB27212B-E84A-44BF-A318-69C426FE4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7475" y="5208590"/>
            <a:ext cx="1114425" cy="60655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3FDEE2F-1205-47C3-BC72-322B7E51858D}"/>
              </a:ext>
            </a:extLst>
          </p:cNvPr>
          <p:cNvGrpSpPr>
            <a:grpSpLocks/>
          </p:cNvGrpSpPr>
          <p:nvPr/>
        </p:nvGrpSpPr>
        <p:grpSpPr bwMode="auto">
          <a:xfrm>
            <a:off x="8263425" y="3228978"/>
            <a:ext cx="2632076" cy="1628775"/>
            <a:chOff x="163" y="778"/>
            <a:chExt cx="1658" cy="1026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4CBFF0F2-5E0C-4DD9-B776-B54F5925C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1564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3FE0099-8BF0-4924-B918-957482468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" y="844"/>
              <a:ext cx="0" cy="72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DA5EB56-918F-4D2C-8C2E-B0AFC73F4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" y="13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07FE6E69-3CB3-4587-95FB-46AF636CB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155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A7FD1F76-5EDB-4368-8BE9-E5A3F9B2D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" y="778"/>
              <a:ext cx="3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i="1" baseline="-25000" dirty="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OS</a:t>
              </a:r>
              <a:endParaRPr kumimoji="1" lang="en-US" altLang="zh-CN" sz="2000" b="1" baseline="-25000" dirty="0">
                <a:solidFill>
                  <a:srgbClr val="3333FF"/>
                </a:solidFill>
                <a:latin typeface="Times New Roman" pitchFamily="18" charset="0"/>
                <a:ea typeface="等线" pitchFamily="2" charset="-122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C5E93E43-6BAD-47A0-A98D-480AA0256446}"/>
              </a:ext>
            </a:extLst>
          </p:cNvPr>
          <p:cNvGrpSpPr>
            <a:grpSpLocks/>
          </p:cNvGrpSpPr>
          <p:nvPr/>
        </p:nvGrpSpPr>
        <p:grpSpPr bwMode="auto">
          <a:xfrm>
            <a:off x="8522187" y="4667252"/>
            <a:ext cx="2387600" cy="1509713"/>
            <a:chOff x="317" y="1573"/>
            <a:chExt cx="1504" cy="951"/>
          </a:xfrm>
        </p:grpSpPr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380AA36-06DD-4DB5-A27D-1F417F8CB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1900"/>
              <a:ext cx="144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3E53290-37FA-4BCC-AD37-DA9EFC42D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" y="1708"/>
              <a:ext cx="0" cy="81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10A66CBE-E0F8-4E09-BFEF-3AF8FD085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" y="18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0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6195875-1CE7-40A7-B96F-29A15ED11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189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t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FCE81A80-046D-4F91-B8A2-6182436B4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" y="1573"/>
              <a:ext cx="2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Times New Roman" pitchFamily="18" charset="0"/>
                  <a:ea typeface="等线" pitchFamily="2" charset="-122"/>
                </a:rPr>
                <a:t>o</a:t>
              </a:r>
            </a:p>
          </p:txBody>
        </p:sp>
      </p:grpSp>
      <p:sp>
        <p:nvSpPr>
          <p:cNvPr id="18" name="Line 2">
            <a:extLst>
              <a:ext uri="{FF2B5EF4-FFF2-40B4-BE49-F238E27FC236}">
                <a16:creationId xmlns:a16="http://schemas.microsoft.com/office/drawing/2014/main" id="{32988731-02BE-4FA1-AA52-F72517749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31900" y="5815149"/>
            <a:ext cx="838196" cy="4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59FE152E-1730-40FF-9416-27DE08F1D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631" y="5772152"/>
            <a:ext cx="6655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等线" pitchFamily="2" charset="-122"/>
              </a:rPr>
              <a:t>U</a:t>
            </a:r>
            <a:r>
              <a:rPr kumimoji="1" lang="en-US" altLang="zh-CN" sz="2000" b="1" baseline="-25000" dirty="0">
                <a:solidFill>
                  <a:srgbClr val="3333FF"/>
                </a:solidFill>
                <a:latin typeface="Times New Roman" pitchFamily="18" charset="0"/>
                <a:ea typeface="等线" pitchFamily="2" charset="-122"/>
              </a:rPr>
              <a:t>OM</a:t>
            </a:r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390820F3-0B72-436F-9DB5-4386C179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3495" y="3338447"/>
            <a:ext cx="32734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Object 185">
            <a:extLst>
              <a:ext uri="{FF2B5EF4-FFF2-40B4-BE49-F238E27FC236}">
                <a16:creationId xmlns:a16="http://schemas.microsoft.com/office/drawing/2014/main" id="{B214BD88-B476-4FEA-A678-35853A181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3563" y="5091113"/>
          <a:ext cx="1543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4" imgW="622080" imgH="393480" progId="Equation.DSMT4">
                  <p:embed/>
                </p:oleObj>
              </mc:Choice>
              <mc:Fallback>
                <p:oleObj name="Equation" r:id="rId4" imgW="622080" imgH="393480" progId="Equation.DSMT4">
                  <p:embed/>
                  <p:pic>
                    <p:nvPicPr>
                      <p:cNvPr id="23" name="Object 185">
                        <a:extLst>
                          <a:ext uri="{FF2B5EF4-FFF2-40B4-BE49-F238E27FC236}">
                            <a16:creationId xmlns:a16="http://schemas.microsoft.com/office/drawing/2014/main" id="{B214BD88-B476-4FEA-A678-35853A181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091113"/>
                        <a:ext cx="1543050" cy="9620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1" name="标题 1"/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比例积分电路</a:t>
            </a:r>
          </a:p>
        </p:txBody>
      </p:sp>
      <p:graphicFrame>
        <p:nvGraphicFramePr>
          <p:cNvPr id="32857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44636"/>
              </p:ext>
            </p:extLst>
          </p:nvPr>
        </p:nvGraphicFramePr>
        <p:xfrm>
          <a:off x="7800698" y="1382811"/>
          <a:ext cx="3313113" cy="308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Visio" r:id="rId3" imgW="2469261" imgH="2298192" progId="Visio.Drawing.11">
                  <p:embed/>
                </p:oleObj>
              </mc:Choice>
              <mc:Fallback>
                <p:oleObj name="Visio" r:id="rId3" imgW="2469261" imgH="2298192" progId="Visio.Drawing.11">
                  <p:embed/>
                  <p:pic>
                    <p:nvPicPr>
                      <p:cNvPr id="32857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698" y="1382811"/>
                        <a:ext cx="3313113" cy="3086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58" name="Object 9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78429533"/>
              </p:ext>
            </p:extLst>
          </p:nvPr>
        </p:nvGraphicFramePr>
        <p:xfrm>
          <a:off x="1524255" y="1790516"/>
          <a:ext cx="3313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5" imgW="1524000" imgH="431800" progId="Equation.DSMT4">
                  <p:embed/>
                </p:oleObj>
              </mc:Choice>
              <mc:Fallback>
                <p:oleObj name="Equation" r:id="rId5" imgW="1524000" imgH="431800" progId="Equation.DSMT4">
                  <p:embed/>
                  <p:pic>
                    <p:nvPicPr>
                      <p:cNvPr id="32858" name="Object 9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55" y="1790516"/>
                        <a:ext cx="3313113" cy="936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59" name="Object 9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1227880"/>
              </p:ext>
            </p:extLst>
          </p:nvPr>
        </p:nvGraphicFramePr>
        <p:xfrm>
          <a:off x="1365975" y="3044826"/>
          <a:ext cx="53355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7" imgW="2540000" imgH="685800" progId="Equation.DSMT4">
                  <p:embed/>
                </p:oleObj>
              </mc:Choice>
              <mc:Fallback>
                <p:oleObj name="Equation" r:id="rId7" imgW="2540000" imgH="685800" progId="Equation.DSMT4">
                  <p:embed/>
                  <p:pic>
                    <p:nvPicPr>
                      <p:cNvPr id="32859" name="Object 9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975" y="3044826"/>
                        <a:ext cx="5335588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62" name="Rectangle 58"/>
          <p:cNvSpPr>
            <a:spLocks noChangeAspect="1" noChangeArrowheads="1"/>
          </p:cNvSpPr>
          <p:nvPr/>
        </p:nvSpPr>
        <p:spPr bwMode="auto">
          <a:xfrm>
            <a:off x="4449140" y="3816308"/>
            <a:ext cx="4681538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比例调节  积分作用</a:t>
            </a:r>
          </a:p>
        </p:txBody>
      </p:sp>
      <p:sp>
        <p:nvSpPr>
          <p:cNvPr id="32863" name="Rectangle 34"/>
          <p:cNvSpPr>
            <a:spLocks noChangeArrowheads="1"/>
          </p:cNvSpPr>
          <p:nvPr/>
        </p:nvSpPr>
        <p:spPr bwMode="auto">
          <a:xfrm>
            <a:off x="1078190" y="4763008"/>
            <a:ext cx="10035622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作为调节器运算电路时，其输出存在偏差时，调节器输出有一比例输出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，接着在其上叠加一个与时间成比例的项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。表明当输入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时，先有一比例输出，对参数进行调节，当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t=T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时，积分器输出一个等于输入偏差的比例项，对偏差进一步调节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2" name="Rectangle 33"/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常用微分电路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9433D9-C607-40D7-9F57-1F2C5C5D1AE8}"/>
              </a:ext>
            </a:extLst>
          </p:cNvPr>
          <p:cNvSpPr/>
          <p:nvPr/>
        </p:nvSpPr>
        <p:spPr>
          <a:xfrm>
            <a:off x="686972" y="2312469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同相端：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，则：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BEAE3F-04B6-4805-A04F-1C5BCDE2620D}"/>
              </a:ext>
            </a:extLst>
          </p:cNvPr>
          <p:cNvSpPr/>
          <p:nvPr/>
        </p:nvSpPr>
        <p:spPr>
          <a:xfrm>
            <a:off x="656959" y="2930799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反相端：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，该支路可去掉，则：</a:t>
            </a:r>
          </a:p>
        </p:txBody>
      </p:sp>
      <p:graphicFrame>
        <p:nvGraphicFramePr>
          <p:cNvPr id="39" name="Object 378">
            <a:extLst>
              <a:ext uri="{FF2B5EF4-FFF2-40B4-BE49-F238E27FC236}">
                <a16:creationId xmlns:a16="http://schemas.microsoft.com/office/drawing/2014/main" id="{6D3E3534-7C97-4200-A960-A13032AD8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5197" y="2310214"/>
          <a:ext cx="1537858" cy="529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39" name="Object 378">
                        <a:extLst>
                          <a:ext uri="{FF2B5EF4-FFF2-40B4-BE49-F238E27FC236}">
                            <a16:creationId xmlns:a16="http://schemas.microsoft.com/office/drawing/2014/main" id="{6D3E3534-7C97-4200-A960-A13032AD8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197" y="2310214"/>
                        <a:ext cx="1537858" cy="529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6">
            <a:extLst>
              <a:ext uri="{FF2B5EF4-FFF2-40B4-BE49-F238E27FC236}">
                <a16:creationId xmlns:a16="http://schemas.microsoft.com/office/drawing/2014/main" id="{8B4BFEEB-0E6E-4BC2-93E6-43BEF6E48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8767" y="2702325"/>
          <a:ext cx="1936237" cy="91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40" name="Object 76">
                        <a:extLst>
                          <a:ext uri="{FF2B5EF4-FFF2-40B4-BE49-F238E27FC236}">
                            <a16:creationId xmlns:a16="http://schemas.microsoft.com/office/drawing/2014/main" id="{8B4BFEEB-0E6E-4BC2-93E6-43BEF6E48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767" y="2702325"/>
                        <a:ext cx="1936237" cy="91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711E87F-7289-4DA9-BA17-3DF897C576D0}"/>
              </a:ext>
            </a:extLst>
          </p:cNvPr>
          <p:cNvCxnSpPr>
            <a:cxnSpLocks/>
          </p:cNvCxnSpPr>
          <p:nvPr/>
        </p:nvCxnSpPr>
        <p:spPr bwMode="auto">
          <a:xfrm>
            <a:off x="9600285" y="2536355"/>
            <a:ext cx="530836" cy="0"/>
          </a:xfrm>
          <a:prstGeom prst="straightConnector1">
            <a:avLst/>
          </a:prstGeom>
          <a:solidFill>
            <a:srgbClr val="A3B2C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 Box 10">
            <a:extLst>
              <a:ext uri="{FF2B5EF4-FFF2-40B4-BE49-F238E27FC236}">
                <a16:creationId xmlns:a16="http://schemas.microsoft.com/office/drawing/2014/main" id="{1F6F528C-E097-4BAD-8B0C-4D2E46CB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1975" y="2451825"/>
            <a:ext cx="41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楷体_GB2312"/>
              </a:rPr>
              <a:t>i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itchFamily="18" charset="0"/>
                <a:ea typeface="楷体_GB2312"/>
              </a:rPr>
              <a:t>C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楷体_GB2312"/>
            </a:endParaRP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A35D1362-3F1F-4059-9E7C-5FB840F5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52" y="2074690"/>
            <a:ext cx="41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楷体_GB2312"/>
              </a:rPr>
              <a:t>i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itchFamily="18" charset="0"/>
                <a:ea typeface="楷体_GB2312"/>
              </a:rPr>
              <a:t>R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楷体_GB231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F962E6-5A79-4ADB-B007-2BD7BA79AE92}"/>
              </a:ext>
            </a:extLst>
          </p:cNvPr>
          <p:cNvCxnSpPr>
            <a:cxnSpLocks/>
          </p:cNvCxnSpPr>
          <p:nvPr/>
        </p:nvCxnSpPr>
        <p:spPr bwMode="auto">
          <a:xfrm>
            <a:off x="8751082" y="3018985"/>
            <a:ext cx="530836" cy="0"/>
          </a:xfrm>
          <a:prstGeom prst="straightConnector1">
            <a:avLst/>
          </a:prstGeom>
          <a:solidFill>
            <a:srgbClr val="A3B2C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箭头: 右弧形 44">
            <a:extLst>
              <a:ext uri="{FF2B5EF4-FFF2-40B4-BE49-F238E27FC236}">
                <a16:creationId xmlns:a16="http://schemas.microsoft.com/office/drawing/2014/main" id="{A6F55017-6C6B-4B96-8C95-14CE59478DB0}"/>
              </a:ext>
            </a:extLst>
          </p:cNvPr>
          <p:cNvSpPr/>
          <p:nvPr/>
        </p:nvSpPr>
        <p:spPr bwMode="auto">
          <a:xfrm>
            <a:off x="4373527" y="4351642"/>
            <a:ext cx="437370" cy="1131958"/>
          </a:xfrm>
          <a:prstGeom prst="curvedLeftArrow">
            <a:avLst/>
          </a:prstGeom>
          <a:solidFill>
            <a:srgbClr val="A3B2C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宋体" pitchFamily="2" charset="-122"/>
            </a:endParaRPr>
          </a:p>
        </p:txBody>
      </p:sp>
      <p:grpSp>
        <p:nvGrpSpPr>
          <p:cNvPr id="46" name="Group 6">
            <a:extLst>
              <a:ext uri="{FF2B5EF4-FFF2-40B4-BE49-F238E27FC236}">
                <a16:creationId xmlns:a16="http://schemas.microsoft.com/office/drawing/2014/main" id="{71F4D03B-0095-4D41-B68E-4AAD85BBEA31}"/>
              </a:ext>
            </a:extLst>
          </p:cNvPr>
          <p:cNvGrpSpPr>
            <a:grpSpLocks/>
          </p:cNvGrpSpPr>
          <p:nvPr/>
        </p:nvGrpSpPr>
        <p:grpSpPr bwMode="auto">
          <a:xfrm>
            <a:off x="8236918" y="2378084"/>
            <a:ext cx="3514725" cy="2570162"/>
            <a:chOff x="560" y="1032"/>
            <a:chExt cx="1714" cy="1186"/>
          </a:xfrm>
        </p:grpSpPr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FDD3108F-5BB9-4BC5-8997-0008597C5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045"/>
              <a:ext cx="1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a)</a:t>
              </a: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基本微分电路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8" name="Rectangle 35">
              <a:extLst>
                <a:ext uri="{FF2B5EF4-FFF2-40B4-BE49-F238E27FC236}">
                  <a16:creationId xmlns:a16="http://schemas.microsoft.com/office/drawing/2014/main" id="{0F453C53-56E4-46D0-8A8B-7E5B294ED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01"/>
              <a:ext cx="294" cy="100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9" name="Line 36">
              <a:extLst>
                <a:ext uri="{FF2B5EF4-FFF2-40B4-BE49-F238E27FC236}">
                  <a16:creationId xmlns:a16="http://schemas.microsoft.com/office/drawing/2014/main" id="{EE0FB46A-B56B-402E-B21D-47A8F9CA0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1577"/>
              <a:ext cx="190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9D2C46AE-A295-41A1-A293-C3FD1259D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518"/>
              <a:ext cx="0" cy="142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D0D4934E-515D-4FEA-85AF-20997AF7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1518"/>
              <a:ext cx="0" cy="142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39">
              <a:extLst>
                <a:ext uri="{FF2B5EF4-FFF2-40B4-BE49-F238E27FC236}">
                  <a16:creationId xmlns:a16="http://schemas.microsoft.com/office/drawing/2014/main" id="{2EF77256-6FAA-4A42-AF5A-9BD80F43D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1776"/>
              <a:ext cx="0" cy="14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ACEBF2A9-7DE8-4320-8B54-0D1D9CA0C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915"/>
              <a:ext cx="167" cy="2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4" name="Rectangle 42">
              <a:extLst>
                <a:ext uri="{FF2B5EF4-FFF2-40B4-BE49-F238E27FC236}">
                  <a16:creationId xmlns:a16="http://schemas.microsoft.com/office/drawing/2014/main" id="{1D5B28CF-6990-4E66-A72C-086A6242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1457"/>
              <a:ext cx="1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u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EE908DC1-2187-4ECB-8BB4-78ADFE3E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1032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464F8276-35AE-4DC4-9437-62EB411A6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1355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7" name="Line 47">
              <a:extLst>
                <a:ext uri="{FF2B5EF4-FFF2-40B4-BE49-F238E27FC236}">
                  <a16:creationId xmlns:a16="http://schemas.microsoft.com/office/drawing/2014/main" id="{5DDE7301-072C-4AA6-972C-25B25497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9" y="1577"/>
              <a:ext cx="440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66453C31-B846-462D-81B4-F8332C462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780"/>
              <a:ext cx="213" cy="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EE31374E-3973-4D2D-90A6-109D143DF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677"/>
              <a:ext cx="305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490A4AB0-26A9-4366-AD2F-0636657D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560"/>
              <a:ext cx="39" cy="39"/>
            </a:xfrm>
            <a:custGeom>
              <a:avLst/>
              <a:gdLst>
                <a:gd name="T0" fmla="*/ 13 w 58"/>
                <a:gd name="T1" fmla="*/ 0 h 57"/>
                <a:gd name="T2" fmla="*/ 15 w 58"/>
                <a:gd name="T3" fmla="*/ 2 h 57"/>
                <a:gd name="T4" fmla="*/ 17 w 58"/>
                <a:gd name="T5" fmla="*/ 2 h 57"/>
                <a:gd name="T6" fmla="*/ 20 w 58"/>
                <a:gd name="T7" fmla="*/ 2 h 57"/>
                <a:gd name="T8" fmla="*/ 22 w 58"/>
                <a:gd name="T9" fmla="*/ 4 h 57"/>
                <a:gd name="T10" fmla="*/ 24 w 58"/>
                <a:gd name="T11" fmla="*/ 7 h 57"/>
                <a:gd name="T12" fmla="*/ 24 w 58"/>
                <a:gd name="T13" fmla="*/ 9 h 57"/>
                <a:gd name="T14" fmla="*/ 26 w 58"/>
                <a:gd name="T15" fmla="*/ 11 h 57"/>
                <a:gd name="T16" fmla="*/ 26 w 58"/>
                <a:gd name="T17" fmla="*/ 14 h 57"/>
                <a:gd name="T18" fmla="*/ 26 w 58"/>
                <a:gd name="T19" fmla="*/ 16 h 57"/>
                <a:gd name="T20" fmla="*/ 24 w 58"/>
                <a:gd name="T21" fmla="*/ 18 h 57"/>
                <a:gd name="T22" fmla="*/ 24 w 58"/>
                <a:gd name="T23" fmla="*/ 20 h 57"/>
                <a:gd name="T24" fmla="*/ 22 w 58"/>
                <a:gd name="T25" fmla="*/ 23 h 57"/>
                <a:gd name="T26" fmla="*/ 20 w 58"/>
                <a:gd name="T27" fmla="*/ 25 h 57"/>
                <a:gd name="T28" fmla="*/ 17 w 58"/>
                <a:gd name="T29" fmla="*/ 27 h 57"/>
                <a:gd name="T30" fmla="*/ 15 w 58"/>
                <a:gd name="T31" fmla="*/ 27 h 57"/>
                <a:gd name="T32" fmla="*/ 13 w 58"/>
                <a:gd name="T33" fmla="*/ 27 h 57"/>
                <a:gd name="T34" fmla="*/ 11 w 58"/>
                <a:gd name="T35" fmla="*/ 27 h 57"/>
                <a:gd name="T36" fmla="*/ 9 w 58"/>
                <a:gd name="T37" fmla="*/ 27 h 57"/>
                <a:gd name="T38" fmla="*/ 6 w 58"/>
                <a:gd name="T39" fmla="*/ 25 h 57"/>
                <a:gd name="T40" fmla="*/ 5 w 58"/>
                <a:gd name="T41" fmla="*/ 23 h 57"/>
                <a:gd name="T42" fmla="*/ 2 w 58"/>
                <a:gd name="T43" fmla="*/ 20 h 57"/>
                <a:gd name="T44" fmla="*/ 2 w 58"/>
                <a:gd name="T45" fmla="*/ 18 h 57"/>
                <a:gd name="T46" fmla="*/ 0 w 58"/>
                <a:gd name="T47" fmla="*/ 16 h 57"/>
                <a:gd name="T48" fmla="*/ 0 w 58"/>
                <a:gd name="T49" fmla="*/ 14 h 57"/>
                <a:gd name="T50" fmla="*/ 0 w 58"/>
                <a:gd name="T51" fmla="*/ 11 h 57"/>
                <a:gd name="T52" fmla="*/ 2 w 58"/>
                <a:gd name="T53" fmla="*/ 9 h 57"/>
                <a:gd name="T54" fmla="*/ 2 w 58"/>
                <a:gd name="T55" fmla="*/ 7 h 57"/>
                <a:gd name="T56" fmla="*/ 5 w 58"/>
                <a:gd name="T57" fmla="*/ 4 h 57"/>
                <a:gd name="T58" fmla="*/ 6 w 58"/>
                <a:gd name="T59" fmla="*/ 2 h 57"/>
                <a:gd name="T60" fmla="*/ 9 w 58"/>
                <a:gd name="T61" fmla="*/ 2 h 57"/>
                <a:gd name="T62" fmla="*/ 11 w 58"/>
                <a:gd name="T63" fmla="*/ 2 h 57"/>
                <a:gd name="T64" fmla="*/ 13 w 58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8"/>
                <a:gd name="T100" fmla="*/ 0 h 57"/>
                <a:gd name="T101" fmla="*/ 58 w 58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8" h="57">
                  <a:moveTo>
                    <a:pt x="29" y="0"/>
                  </a:moveTo>
                  <a:lnTo>
                    <a:pt x="34" y="5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48" y="9"/>
                  </a:lnTo>
                  <a:lnTo>
                    <a:pt x="53" y="14"/>
                  </a:lnTo>
                  <a:lnTo>
                    <a:pt x="53" y="19"/>
                  </a:lnTo>
                  <a:lnTo>
                    <a:pt x="58" y="24"/>
                  </a:lnTo>
                  <a:lnTo>
                    <a:pt x="58" y="29"/>
                  </a:lnTo>
                  <a:lnTo>
                    <a:pt x="58" y="33"/>
                  </a:lnTo>
                  <a:lnTo>
                    <a:pt x="53" y="38"/>
                  </a:lnTo>
                  <a:lnTo>
                    <a:pt x="53" y="43"/>
                  </a:lnTo>
                  <a:lnTo>
                    <a:pt x="48" y="48"/>
                  </a:lnTo>
                  <a:lnTo>
                    <a:pt x="43" y="53"/>
                  </a:lnTo>
                  <a:lnTo>
                    <a:pt x="38" y="57"/>
                  </a:lnTo>
                  <a:lnTo>
                    <a:pt x="34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4" y="53"/>
                  </a:lnTo>
                  <a:lnTo>
                    <a:pt x="10" y="48"/>
                  </a:lnTo>
                  <a:lnTo>
                    <a:pt x="5" y="43"/>
                  </a:lnTo>
                  <a:lnTo>
                    <a:pt x="5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5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19" y="5"/>
                  </a:lnTo>
                  <a:lnTo>
                    <a:pt x="24" y="5"/>
                  </a:lnTo>
                  <a:lnTo>
                    <a:pt x="29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96B1F59-B44C-4445-BC40-289E6A46A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1658"/>
              <a:ext cx="39" cy="39"/>
            </a:xfrm>
            <a:custGeom>
              <a:avLst/>
              <a:gdLst>
                <a:gd name="T0" fmla="*/ 13 w 53"/>
                <a:gd name="T1" fmla="*/ 0 h 52"/>
                <a:gd name="T2" fmla="*/ 18 w 53"/>
                <a:gd name="T3" fmla="*/ 0 h 52"/>
                <a:gd name="T4" fmla="*/ 21 w 53"/>
                <a:gd name="T5" fmla="*/ 0 h 52"/>
                <a:gd name="T6" fmla="*/ 24 w 53"/>
                <a:gd name="T7" fmla="*/ 2 h 52"/>
                <a:gd name="T8" fmla="*/ 26 w 53"/>
                <a:gd name="T9" fmla="*/ 2 h 52"/>
                <a:gd name="T10" fmla="*/ 26 w 53"/>
                <a:gd name="T11" fmla="*/ 5 h 52"/>
                <a:gd name="T12" fmla="*/ 29 w 53"/>
                <a:gd name="T13" fmla="*/ 8 h 52"/>
                <a:gd name="T14" fmla="*/ 29 w 53"/>
                <a:gd name="T15" fmla="*/ 10 h 52"/>
                <a:gd name="T16" fmla="*/ 29 w 53"/>
                <a:gd name="T17" fmla="*/ 16 h 52"/>
                <a:gd name="T18" fmla="*/ 29 w 53"/>
                <a:gd name="T19" fmla="*/ 19 h 52"/>
                <a:gd name="T20" fmla="*/ 29 w 53"/>
                <a:gd name="T21" fmla="*/ 22 h 52"/>
                <a:gd name="T22" fmla="*/ 26 w 53"/>
                <a:gd name="T23" fmla="*/ 24 h 52"/>
                <a:gd name="T24" fmla="*/ 26 w 53"/>
                <a:gd name="T25" fmla="*/ 26 h 52"/>
                <a:gd name="T26" fmla="*/ 24 w 53"/>
                <a:gd name="T27" fmla="*/ 26 h 52"/>
                <a:gd name="T28" fmla="*/ 21 w 53"/>
                <a:gd name="T29" fmla="*/ 29 h 52"/>
                <a:gd name="T30" fmla="*/ 18 w 53"/>
                <a:gd name="T31" fmla="*/ 29 h 52"/>
                <a:gd name="T32" fmla="*/ 13 w 53"/>
                <a:gd name="T33" fmla="*/ 29 h 52"/>
                <a:gd name="T34" fmla="*/ 10 w 53"/>
                <a:gd name="T35" fmla="*/ 29 h 52"/>
                <a:gd name="T36" fmla="*/ 7 w 53"/>
                <a:gd name="T37" fmla="*/ 29 h 52"/>
                <a:gd name="T38" fmla="*/ 5 w 53"/>
                <a:gd name="T39" fmla="*/ 26 h 52"/>
                <a:gd name="T40" fmla="*/ 3 w 53"/>
                <a:gd name="T41" fmla="*/ 26 h 52"/>
                <a:gd name="T42" fmla="*/ 3 w 53"/>
                <a:gd name="T43" fmla="*/ 24 h 52"/>
                <a:gd name="T44" fmla="*/ 0 w 53"/>
                <a:gd name="T45" fmla="*/ 22 h 52"/>
                <a:gd name="T46" fmla="*/ 0 w 53"/>
                <a:gd name="T47" fmla="*/ 19 h 52"/>
                <a:gd name="T48" fmla="*/ 0 w 53"/>
                <a:gd name="T49" fmla="*/ 16 h 52"/>
                <a:gd name="T50" fmla="*/ 0 w 53"/>
                <a:gd name="T51" fmla="*/ 10 h 52"/>
                <a:gd name="T52" fmla="*/ 0 w 53"/>
                <a:gd name="T53" fmla="*/ 8 h 52"/>
                <a:gd name="T54" fmla="*/ 3 w 53"/>
                <a:gd name="T55" fmla="*/ 5 h 52"/>
                <a:gd name="T56" fmla="*/ 3 w 53"/>
                <a:gd name="T57" fmla="*/ 2 h 52"/>
                <a:gd name="T58" fmla="*/ 5 w 53"/>
                <a:gd name="T59" fmla="*/ 2 h 52"/>
                <a:gd name="T60" fmla="*/ 7 w 53"/>
                <a:gd name="T61" fmla="*/ 0 h 52"/>
                <a:gd name="T62" fmla="*/ 10 w 53"/>
                <a:gd name="T63" fmla="*/ 0 h 52"/>
                <a:gd name="T64" fmla="*/ 13 w 53"/>
                <a:gd name="T65" fmla="*/ 0 h 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"/>
                <a:gd name="T100" fmla="*/ 0 h 52"/>
                <a:gd name="T101" fmla="*/ 53 w 53"/>
                <a:gd name="T102" fmla="*/ 52 h 5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" h="52">
                  <a:moveTo>
                    <a:pt x="24" y="0"/>
                  </a:moveTo>
                  <a:lnTo>
                    <a:pt x="33" y="0"/>
                  </a:lnTo>
                  <a:lnTo>
                    <a:pt x="38" y="0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48" y="9"/>
                  </a:lnTo>
                  <a:lnTo>
                    <a:pt x="53" y="14"/>
                  </a:lnTo>
                  <a:lnTo>
                    <a:pt x="53" y="19"/>
                  </a:lnTo>
                  <a:lnTo>
                    <a:pt x="53" y="28"/>
                  </a:lnTo>
                  <a:lnTo>
                    <a:pt x="53" y="33"/>
                  </a:lnTo>
                  <a:lnTo>
                    <a:pt x="53" y="38"/>
                  </a:lnTo>
                  <a:lnTo>
                    <a:pt x="48" y="43"/>
                  </a:lnTo>
                  <a:lnTo>
                    <a:pt x="48" y="47"/>
                  </a:lnTo>
                  <a:lnTo>
                    <a:pt x="43" y="47"/>
                  </a:lnTo>
                  <a:lnTo>
                    <a:pt x="38" y="52"/>
                  </a:lnTo>
                  <a:lnTo>
                    <a:pt x="33" y="52"/>
                  </a:lnTo>
                  <a:lnTo>
                    <a:pt x="24" y="52"/>
                  </a:lnTo>
                  <a:lnTo>
                    <a:pt x="19" y="52"/>
                  </a:lnTo>
                  <a:lnTo>
                    <a:pt x="14" y="52"/>
                  </a:lnTo>
                  <a:lnTo>
                    <a:pt x="9" y="47"/>
                  </a:lnTo>
                  <a:lnTo>
                    <a:pt x="5" y="47"/>
                  </a:lnTo>
                  <a:lnTo>
                    <a:pt x="5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5" y="9"/>
                  </a:lnTo>
                  <a:lnTo>
                    <a:pt x="5" y="4"/>
                  </a:lnTo>
                  <a:lnTo>
                    <a:pt x="9" y="4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4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AFAB4D8-066D-4F3C-A106-FD11D5EF1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259"/>
              <a:ext cx="228" cy="318"/>
            </a:xfrm>
            <a:custGeom>
              <a:avLst/>
              <a:gdLst>
                <a:gd name="T0" fmla="*/ 0 w 571"/>
                <a:gd name="T1" fmla="*/ 127 h 796"/>
                <a:gd name="T2" fmla="*/ 0 w 571"/>
                <a:gd name="T3" fmla="*/ 0 h 796"/>
                <a:gd name="T4" fmla="*/ 91 w 571"/>
                <a:gd name="T5" fmla="*/ 0 h 796"/>
                <a:gd name="T6" fmla="*/ 0 60000 65536"/>
                <a:gd name="T7" fmla="*/ 0 60000 65536"/>
                <a:gd name="T8" fmla="*/ 0 60000 65536"/>
                <a:gd name="T9" fmla="*/ 0 w 571"/>
                <a:gd name="T10" fmla="*/ 0 h 796"/>
                <a:gd name="T11" fmla="*/ 571 w 571"/>
                <a:gd name="T12" fmla="*/ 796 h 7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1" h="796">
                  <a:moveTo>
                    <a:pt x="0" y="796"/>
                  </a:moveTo>
                  <a:lnTo>
                    <a:pt x="0" y="0"/>
                  </a:lnTo>
                  <a:lnTo>
                    <a:pt x="571" y="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95F8ABAD-498B-4387-BC8E-E4E1E95C8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259"/>
              <a:ext cx="178" cy="416"/>
            </a:xfrm>
            <a:custGeom>
              <a:avLst/>
              <a:gdLst>
                <a:gd name="T0" fmla="*/ 0 w 446"/>
                <a:gd name="T1" fmla="*/ 0 h 1040"/>
                <a:gd name="T2" fmla="*/ 71 w 446"/>
                <a:gd name="T3" fmla="*/ 0 h 1040"/>
                <a:gd name="T4" fmla="*/ 71 w 446"/>
                <a:gd name="T5" fmla="*/ 166 h 1040"/>
                <a:gd name="T6" fmla="*/ 0 60000 65536"/>
                <a:gd name="T7" fmla="*/ 0 60000 65536"/>
                <a:gd name="T8" fmla="*/ 0 60000 65536"/>
                <a:gd name="T9" fmla="*/ 0 w 446"/>
                <a:gd name="T10" fmla="*/ 0 h 1040"/>
                <a:gd name="T11" fmla="*/ 446 w 446"/>
                <a:gd name="T12" fmla="*/ 1040 h 10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6" h="1040">
                  <a:moveTo>
                    <a:pt x="0" y="0"/>
                  </a:moveTo>
                  <a:lnTo>
                    <a:pt x="446" y="0"/>
                  </a:lnTo>
                  <a:lnTo>
                    <a:pt x="446" y="1040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CE79C722-7892-4291-A51A-DD400CB5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376"/>
              <a:ext cx="320" cy="533"/>
            </a:xfrm>
            <a:prstGeom prst="rect">
              <a:avLst/>
            </a:prstGeom>
            <a:noFill/>
            <a:ln w="19050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97185EC0-952D-452E-855A-6E7B63C3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433"/>
              <a:ext cx="86" cy="88"/>
            </a:xfrm>
            <a:custGeom>
              <a:avLst/>
              <a:gdLst>
                <a:gd name="T0" fmla="*/ 34 w 216"/>
                <a:gd name="T1" fmla="*/ 18 h 221"/>
                <a:gd name="T2" fmla="*/ 17 w 216"/>
                <a:gd name="T3" fmla="*/ 27 h 221"/>
                <a:gd name="T4" fmla="*/ 0 w 216"/>
                <a:gd name="T5" fmla="*/ 35 h 221"/>
                <a:gd name="T6" fmla="*/ 0 w 216"/>
                <a:gd name="T7" fmla="*/ 18 h 221"/>
                <a:gd name="T8" fmla="*/ 0 w 216"/>
                <a:gd name="T9" fmla="*/ 0 h 221"/>
                <a:gd name="T10" fmla="*/ 17 w 216"/>
                <a:gd name="T11" fmla="*/ 9 h 221"/>
                <a:gd name="T12" fmla="*/ 34 w 216"/>
                <a:gd name="T13" fmla="*/ 18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"/>
                <a:gd name="T22" fmla="*/ 0 h 221"/>
                <a:gd name="T23" fmla="*/ 216 w 216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" h="221">
                  <a:moveTo>
                    <a:pt x="216" y="111"/>
                  </a:moveTo>
                  <a:lnTo>
                    <a:pt x="106" y="168"/>
                  </a:lnTo>
                  <a:lnTo>
                    <a:pt x="0" y="22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06" y="58"/>
                  </a:lnTo>
                  <a:lnTo>
                    <a:pt x="216" y="111"/>
                  </a:lnTo>
                </a:path>
              </a:pathLst>
            </a:custGeom>
            <a:noFill/>
            <a:ln w="19050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8">
              <a:extLst>
                <a:ext uri="{FF2B5EF4-FFF2-40B4-BE49-F238E27FC236}">
                  <a16:creationId xmlns:a16="http://schemas.microsoft.com/office/drawing/2014/main" id="{C9E19CA1-1BA8-4899-9A7C-8EE1C0AC0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174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7" name="Text Box 69">
              <a:extLst>
                <a:ext uri="{FF2B5EF4-FFF2-40B4-BE49-F238E27FC236}">
                  <a16:creationId xmlns:a16="http://schemas.microsoft.com/office/drawing/2014/main" id="{F5C458DA-F3CA-49DC-808F-8CE5E5D18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" y="13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</a:rPr>
                <a:t>∞</a:t>
              </a:r>
            </a:p>
          </p:txBody>
        </p:sp>
        <p:sp>
          <p:nvSpPr>
            <p:cNvPr id="68" name="Rectangle 187">
              <a:extLst>
                <a:ext uri="{FF2B5EF4-FFF2-40B4-BE49-F238E27FC236}">
                  <a16:creationId xmlns:a16="http://schemas.microsoft.com/office/drawing/2014/main" id="{D4468C3A-C25A-46BF-9A47-A3904130B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1659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u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9" name="Rectangle 199">
              <a:extLst>
                <a:ext uri="{FF2B5EF4-FFF2-40B4-BE49-F238E27FC236}">
                  <a16:creationId xmlns:a16="http://schemas.microsoft.com/office/drawing/2014/main" id="{D321BF31-4D76-48F6-833E-E6E51526A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1632"/>
              <a:ext cx="4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+</a:t>
              </a:r>
              <a:endPara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0" name="Rectangle 200">
              <a:extLst>
                <a:ext uri="{FF2B5EF4-FFF2-40B4-BE49-F238E27FC236}">
                  <a16:creationId xmlns:a16="http://schemas.microsoft.com/office/drawing/2014/main" id="{EB9218EF-CFA2-4268-B048-96BF7409B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736"/>
              <a:ext cx="4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+</a:t>
              </a:r>
              <a:endPara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Rectangle 201">
              <a:extLst>
                <a:ext uri="{FF2B5EF4-FFF2-40B4-BE49-F238E27FC236}">
                  <a16:creationId xmlns:a16="http://schemas.microsoft.com/office/drawing/2014/main" id="{D8D8A0C3-13BC-4E89-8E74-1727335A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1544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1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Times New Roman" pitchFamily="18" charset="0"/>
                </a:rPr>
                <a:t>－</a:t>
              </a: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aphicFrame>
        <p:nvGraphicFramePr>
          <p:cNvPr id="72" name="Object 183">
            <a:extLst>
              <a:ext uri="{FF2B5EF4-FFF2-40B4-BE49-F238E27FC236}">
                <a16:creationId xmlns:a16="http://schemas.microsoft.com/office/drawing/2014/main" id="{21544DA1-6F0A-4A8B-AF22-95B6EBCF3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771" y="3903711"/>
          <a:ext cx="32385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7" imgW="1523880" imgH="393480" progId="Equation.DSMT4">
                  <p:embed/>
                </p:oleObj>
              </mc:Choice>
              <mc:Fallback>
                <p:oleObj name="Equation" r:id="rId7" imgW="1523880" imgH="393480" progId="Equation.DSMT4">
                  <p:embed/>
                  <p:pic>
                    <p:nvPicPr>
                      <p:cNvPr id="72" name="Object 183">
                        <a:extLst>
                          <a:ext uri="{FF2B5EF4-FFF2-40B4-BE49-F238E27FC236}">
                            <a16:creationId xmlns:a16="http://schemas.microsoft.com/office/drawing/2014/main" id="{21544DA1-6F0A-4A8B-AF22-95B6EBCF3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771" y="3903711"/>
                        <a:ext cx="3238500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85">
            <a:extLst>
              <a:ext uri="{FF2B5EF4-FFF2-40B4-BE49-F238E27FC236}">
                <a16:creationId xmlns:a16="http://schemas.microsoft.com/office/drawing/2014/main" id="{63F47D88-0BDB-4D26-BC7B-D7A42883C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1173" y="4517570"/>
          <a:ext cx="806082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Equation" r:id="rId9" imgW="393480" imgH="228600" progId="Equation.DSMT4">
                  <p:embed/>
                </p:oleObj>
              </mc:Choice>
              <mc:Fallback>
                <p:oleObj name="Equation" r:id="rId9" imgW="393480" imgH="228600" progId="Equation.DSMT4">
                  <p:embed/>
                  <p:pic>
                    <p:nvPicPr>
                      <p:cNvPr id="73" name="Object 185">
                        <a:extLst>
                          <a:ext uri="{FF2B5EF4-FFF2-40B4-BE49-F238E27FC236}">
                            <a16:creationId xmlns:a16="http://schemas.microsoft.com/office/drawing/2014/main" id="{63F47D88-0BDB-4D26-BC7B-D7A42883C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173" y="4517570"/>
                        <a:ext cx="806082" cy="46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83">
            <a:extLst>
              <a:ext uri="{FF2B5EF4-FFF2-40B4-BE49-F238E27FC236}">
                <a16:creationId xmlns:a16="http://schemas.microsoft.com/office/drawing/2014/main" id="{A5669561-D1DA-4A0A-8746-2C52DE4EE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0969" y="5070056"/>
          <a:ext cx="18621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11" imgW="876240" imgH="393480" progId="Equation.DSMT4">
                  <p:embed/>
                </p:oleObj>
              </mc:Choice>
              <mc:Fallback>
                <p:oleObj name="Equation" r:id="rId11" imgW="876240" imgH="393480" progId="Equation.DSMT4">
                  <p:embed/>
                  <p:pic>
                    <p:nvPicPr>
                      <p:cNvPr id="74" name="Object 183">
                        <a:extLst>
                          <a:ext uri="{FF2B5EF4-FFF2-40B4-BE49-F238E27FC236}">
                            <a16:creationId xmlns:a16="http://schemas.microsoft.com/office/drawing/2014/main" id="{A5669561-D1DA-4A0A-8746-2C52DE4EE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9" y="5070056"/>
                        <a:ext cx="1862138" cy="8270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378">
            <a:extLst>
              <a:ext uri="{FF2B5EF4-FFF2-40B4-BE49-F238E27FC236}">
                <a16:creationId xmlns:a16="http://schemas.microsoft.com/office/drawing/2014/main" id="{35E878C6-83E7-41A9-905A-E6DD2053A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5218" y="1527876"/>
          <a:ext cx="2460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Equation" r:id="rId13" imgW="1307880" imgH="228600" progId="Equation.DSMT4">
                  <p:embed/>
                </p:oleObj>
              </mc:Choice>
              <mc:Fallback>
                <p:oleObj name="Equation" r:id="rId13" imgW="1307880" imgH="228600" progId="Equation.DSMT4">
                  <p:embed/>
                  <p:pic>
                    <p:nvPicPr>
                      <p:cNvPr id="76" name="Object 378">
                        <a:extLst>
                          <a:ext uri="{FF2B5EF4-FFF2-40B4-BE49-F238E27FC236}">
                            <a16:creationId xmlns:a16="http://schemas.microsoft.com/office/drawing/2014/main" id="{35E878C6-83E7-41A9-905A-E6DD2053A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218" y="1527876"/>
                        <a:ext cx="2460625" cy="427037"/>
                      </a:xfrm>
                      <a:prstGeom prst="rect">
                        <a:avLst/>
                      </a:prstGeom>
                      <a:solidFill>
                        <a:srgbClr val="CC0000">
                          <a:lumMod val="20000"/>
                          <a:lumOff val="8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8">
            <a:extLst>
              <a:ext uri="{FF2B5EF4-FFF2-40B4-BE49-F238E27FC236}">
                <a16:creationId xmlns:a16="http://schemas.microsoft.com/office/drawing/2014/main" id="{8CF9A156-5DBE-47D6-B587-5DA1B5BE6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7911" y="5583477"/>
          <a:ext cx="7100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Equation" r:id="rId15" imgW="3898800" imgH="228600" progId="Equation.DSMT4">
                  <p:embed/>
                </p:oleObj>
              </mc:Choice>
              <mc:Fallback>
                <p:oleObj name="Equation" r:id="rId15" imgW="3898800" imgH="228600" progId="Equation.DSMT4">
                  <p:embed/>
                  <p:pic>
                    <p:nvPicPr>
                      <p:cNvPr id="75" name="Object 78">
                        <a:extLst>
                          <a:ext uri="{FF2B5EF4-FFF2-40B4-BE49-F238E27FC236}">
                            <a16:creationId xmlns:a16="http://schemas.microsoft.com/office/drawing/2014/main" id="{8CF9A156-5DBE-47D6-B587-5DA1B5BE6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911" y="5583477"/>
                        <a:ext cx="7100888" cy="419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51" name="Rectangle 33"/>
          <p:cNvSpPr>
            <a:spLocks noGrp="1" noChangeArrowheads="1"/>
          </p:cNvSpPr>
          <p:nvPr>
            <p:ph type="title"/>
          </p:nvPr>
        </p:nvSpPr>
        <p:spPr>
          <a:xfrm>
            <a:off x="838200" y="474784"/>
            <a:ext cx="10515600" cy="59042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微分电路应用</a:t>
            </a:r>
          </a:p>
        </p:txBody>
      </p:sp>
      <p:sp>
        <p:nvSpPr>
          <p:cNvPr id="55352" name="Text Box 2"/>
          <p:cNvSpPr txBox="1">
            <a:spLocks noChangeArrowheads="1"/>
          </p:cNvSpPr>
          <p:nvPr/>
        </p:nvSpPr>
        <p:spPr bwMode="auto">
          <a:xfrm>
            <a:off x="826770" y="1468437"/>
            <a:ext cx="532923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等线" pitchFamily="2" charset="-122"/>
              </a:rPr>
              <a:t>若输入为正弦：</a:t>
            </a:r>
            <a:endParaRPr kumimoji="1" lang="en-US" altLang="zh-CN" sz="2400" b="1" dirty="0">
              <a:solidFill>
                <a:srgbClr val="3333FF"/>
              </a:solidFill>
              <a:latin typeface="Times New Roman" pitchFamily="18" charset="0"/>
              <a:ea typeface="等线" pitchFamily="2" charset="-12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kumimoji="1" lang="en-US" altLang="zh-CN" sz="2400" b="1" dirty="0">
              <a:solidFill>
                <a:srgbClr val="3333FF"/>
              </a:solidFill>
              <a:latin typeface="Times New Roman" pitchFamily="18" charset="0"/>
              <a:ea typeface="等线" pitchFamily="2" charset="-12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kumimoji="1" lang="en-US" altLang="zh-CN" sz="2400" b="1" dirty="0">
              <a:solidFill>
                <a:srgbClr val="3333FF"/>
              </a:solidFill>
              <a:latin typeface="Times New Roman" pitchFamily="18" charset="0"/>
              <a:ea typeface="等线" pitchFamily="2" charset="-12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等线" pitchFamily="2" charset="-122"/>
              </a:rPr>
              <a:t>若输入为矩形波</a:t>
            </a:r>
          </a:p>
        </p:txBody>
      </p:sp>
      <p:graphicFrame>
        <p:nvGraphicFramePr>
          <p:cNvPr id="55346" name="Object 50"/>
          <p:cNvGraphicFramePr>
            <a:graphicFrameLocks noChangeAspect="1"/>
          </p:cNvGraphicFramePr>
          <p:nvPr/>
        </p:nvGraphicFramePr>
        <p:xfrm>
          <a:off x="3491388" y="1468437"/>
          <a:ext cx="15843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公式" r:id="rId3" imgW="660400" imgH="228600" progId="Equation.3">
                  <p:embed/>
                </p:oleObj>
              </mc:Choice>
              <mc:Fallback>
                <p:oleObj name="公式" r:id="rId3" imgW="660400" imgH="228600" progId="Equation.3">
                  <p:embed/>
                  <p:pic>
                    <p:nvPicPr>
                      <p:cNvPr id="5534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388" y="1468437"/>
                        <a:ext cx="15843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1"/>
          <p:cNvGraphicFramePr>
            <a:graphicFrameLocks noChangeAspect="1"/>
          </p:cNvGraphicFramePr>
          <p:nvPr/>
        </p:nvGraphicFramePr>
        <p:xfrm>
          <a:off x="1842294" y="2299265"/>
          <a:ext cx="4681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294" y="2299265"/>
                        <a:ext cx="46815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2"/>
          <p:cNvGraphicFramePr>
            <a:graphicFrameLocks noChangeAspect="1"/>
          </p:cNvGraphicFramePr>
          <p:nvPr/>
        </p:nvGraphicFramePr>
        <p:xfrm>
          <a:off x="8204200" y="1362075"/>
          <a:ext cx="22209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Visio" r:id="rId7" imgW="2695194" imgH="2879598" progId="Visio.Drawing.11">
                  <p:embed/>
                </p:oleObj>
              </mc:Choice>
              <mc:Fallback>
                <p:oleObj name="Visio" r:id="rId7" imgW="2695194" imgH="2879598" progId="Visio.Drawing.11">
                  <p:embed/>
                  <p:pic>
                    <p:nvPicPr>
                      <p:cNvPr id="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1362075"/>
                        <a:ext cx="2220913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55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26520" y="3196201"/>
            <a:ext cx="2911000" cy="29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314405" y="5020180"/>
            <a:ext cx="4000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微分运算电路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只反映输入信号的变化速度，输入信号无变化时，其输出为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graphicFrame>
        <p:nvGraphicFramePr>
          <p:cNvPr id="5534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74855"/>
              </p:ext>
            </p:extLst>
          </p:nvPr>
        </p:nvGraphicFramePr>
        <p:xfrm>
          <a:off x="8522493" y="4127024"/>
          <a:ext cx="15843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公式" r:id="rId10" imgW="875920" imgH="393529" progId="Equation.3">
                  <p:embed/>
                </p:oleObj>
              </mc:Choice>
              <mc:Fallback>
                <p:oleObj name="公式" r:id="rId10" imgW="875920" imgH="393529" progId="Equation.3">
                  <p:embed/>
                  <p:pic>
                    <p:nvPicPr>
                      <p:cNvPr id="553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493" y="4127024"/>
                        <a:ext cx="1584325" cy="655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6.6.3 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运算电路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915904" y="1413669"/>
            <a:ext cx="9800221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v"/>
              <a:defRPr sz="24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buFont typeface="Arial" panose="020B0604020202020204" pitchFamily="34" charset="0"/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dirty="0"/>
              <a:t>PID</a:t>
            </a:r>
            <a:r>
              <a:rPr lang="zh-CN" altLang="en-US" dirty="0"/>
              <a:t>控制器是一种线性控制器，它将</a:t>
            </a:r>
            <a:r>
              <a:rPr lang="zh-CN" altLang="en-US" dirty="0">
                <a:solidFill>
                  <a:srgbClr val="FF0000"/>
                </a:solidFill>
              </a:rPr>
              <a:t>给定值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实际输出值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)(</a:t>
            </a:r>
            <a:r>
              <a:rPr lang="zh-CN" altLang="en-US" dirty="0"/>
              <a:t>反馈量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偏差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的比例</a:t>
            </a:r>
            <a:r>
              <a:rPr lang="en-US" altLang="zh-CN" dirty="0"/>
              <a:t>P</a:t>
            </a:r>
            <a:r>
              <a:rPr lang="zh-CN" altLang="en-US" dirty="0"/>
              <a:t>、积分</a:t>
            </a:r>
            <a:r>
              <a:rPr lang="en-US" altLang="zh-CN" dirty="0"/>
              <a:t>I</a:t>
            </a:r>
            <a:r>
              <a:rPr lang="zh-CN" altLang="en-US" dirty="0"/>
              <a:t>和微分</a:t>
            </a:r>
            <a:r>
              <a:rPr lang="en-US" altLang="zh-CN" dirty="0"/>
              <a:t>D</a:t>
            </a:r>
            <a:r>
              <a:rPr lang="zh-CN" altLang="en-US" dirty="0"/>
              <a:t>进行线性组合，形成</a:t>
            </a:r>
            <a:r>
              <a:rPr lang="zh-CN" altLang="en-US" dirty="0">
                <a:solidFill>
                  <a:srgbClr val="FF0000"/>
                </a:solidFill>
              </a:rPr>
              <a:t>控制量</a:t>
            </a:r>
            <a:r>
              <a:rPr lang="en-US" altLang="zh-CN" i="1" dirty="0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输出，如图所示。</a:t>
            </a:r>
          </a:p>
        </p:txBody>
      </p:sp>
      <p:pic>
        <p:nvPicPr>
          <p:cNvPr id="692231" name="Picture 7" descr="51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357563"/>
            <a:ext cx="72009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2232" name="Object 8"/>
          <p:cNvGraphicFramePr>
            <a:graphicFrameLocks noChangeAspect="1"/>
          </p:cNvGraphicFramePr>
          <p:nvPr/>
        </p:nvGraphicFramePr>
        <p:xfrm>
          <a:off x="1943101" y="5300664"/>
          <a:ext cx="18256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公式" r:id="rId4" imgW="1002960" imgH="203040" progId="Equation.3">
                  <p:embed/>
                </p:oleObj>
              </mc:Choice>
              <mc:Fallback>
                <p:oleObj name="公式" r:id="rId4" imgW="1002960" imgH="203040" progId="Equation.3">
                  <p:embed/>
                  <p:pic>
                    <p:nvPicPr>
                      <p:cNvPr id="692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1" y="5300664"/>
                        <a:ext cx="18256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33" name="Line 9"/>
          <p:cNvSpPr>
            <a:spLocks noChangeShapeType="1"/>
          </p:cNvSpPr>
          <p:nvPr/>
        </p:nvSpPr>
        <p:spPr bwMode="auto">
          <a:xfrm flipH="1">
            <a:off x="2676526" y="4365625"/>
            <a:ext cx="288925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6" name="Line 6"/>
          <p:cNvSpPr>
            <a:spLocks noChangeAspect="1" noChangeShapeType="1"/>
          </p:cNvSpPr>
          <p:nvPr/>
        </p:nvSpPr>
        <p:spPr bwMode="auto">
          <a:xfrm flipH="1">
            <a:off x="7645400" y="1406525"/>
            <a:ext cx="522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77" name="Line 7"/>
          <p:cNvSpPr>
            <a:spLocks noChangeAspect="1" noChangeShapeType="1"/>
          </p:cNvSpPr>
          <p:nvPr/>
        </p:nvSpPr>
        <p:spPr bwMode="auto">
          <a:xfrm>
            <a:off x="4968875" y="220345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78" name="Line 8"/>
          <p:cNvSpPr>
            <a:spLocks noChangeAspect="1" noChangeShapeType="1"/>
          </p:cNvSpPr>
          <p:nvPr/>
        </p:nvSpPr>
        <p:spPr bwMode="auto">
          <a:xfrm flipH="1">
            <a:off x="4597400" y="220345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79" name="Line 9"/>
          <p:cNvSpPr>
            <a:spLocks noChangeShapeType="1"/>
          </p:cNvSpPr>
          <p:nvPr/>
        </p:nvSpPr>
        <p:spPr bwMode="auto">
          <a:xfrm>
            <a:off x="3000376" y="1506539"/>
            <a:ext cx="13573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0" name="Rectangle 10"/>
          <p:cNvSpPr>
            <a:spLocks noChangeAspect="1" noChangeArrowheads="1"/>
          </p:cNvSpPr>
          <p:nvPr/>
        </p:nvSpPr>
        <p:spPr bwMode="auto">
          <a:xfrm>
            <a:off x="3590925" y="1436689"/>
            <a:ext cx="319088" cy="123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81" name="Rectangle 11"/>
          <p:cNvSpPr>
            <a:spLocks noChangeAspect="1" noChangeArrowheads="1"/>
          </p:cNvSpPr>
          <p:nvPr/>
        </p:nvSpPr>
        <p:spPr bwMode="auto">
          <a:xfrm>
            <a:off x="2565401" y="1758951"/>
            <a:ext cx="265113" cy="225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1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82" name="Line 12"/>
          <p:cNvSpPr>
            <a:spLocks noChangeShapeType="1"/>
          </p:cNvSpPr>
          <p:nvPr/>
        </p:nvSpPr>
        <p:spPr bwMode="auto">
          <a:xfrm>
            <a:off x="3913188" y="2197100"/>
            <a:ext cx="13319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3" name="Line 13"/>
          <p:cNvSpPr>
            <a:spLocks noChangeAspect="1" noChangeShapeType="1"/>
          </p:cNvSpPr>
          <p:nvPr/>
        </p:nvSpPr>
        <p:spPr bwMode="auto">
          <a:xfrm flipH="1">
            <a:off x="2097089" y="3268663"/>
            <a:ext cx="7026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4" name="Oval 14"/>
          <p:cNvSpPr>
            <a:spLocks noChangeArrowheads="1"/>
          </p:cNvSpPr>
          <p:nvPr/>
        </p:nvSpPr>
        <p:spPr bwMode="auto">
          <a:xfrm>
            <a:off x="2095500" y="1998663"/>
            <a:ext cx="57150" cy="571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85" name="Rectangle 15"/>
          <p:cNvSpPr>
            <a:spLocks noChangeAspect="1" noChangeArrowheads="1"/>
          </p:cNvSpPr>
          <p:nvPr/>
        </p:nvSpPr>
        <p:spPr bwMode="auto">
          <a:xfrm>
            <a:off x="2063750" y="2062164"/>
            <a:ext cx="14605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u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i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86" name="Line 16"/>
          <p:cNvSpPr>
            <a:spLocks noChangeAspect="1" noChangeShapeType="1"/>
          </p:cNvSpPr>
          <p:nvPr/>
        </p:nvSpPr>
        <p:spPr bwMode="auto">
          <a:xfrm flipV="1">
            <a:off x="3009900" y="1500188"/>
            <a:ext cx="0" cy="514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7" name="Line 17"/>
          <p:cNvSpPr>
            <a:spLocks noChangeShapeType="1"/>
          </p:cNvSpPr>
          <p:nvPr/>
        </p:nvSpPr>
        <p:spPr bwMode="auto">
          <a:xfrm flipV="1">
            <a:off x="4364038" y="1498601"/>
            <a:ext cx="0" cy="1116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8" name="Rectangle 18"/>
          <p:cNvSpPr>
            <a:spLocks noChangeAspect="1" noChangeArrowheads="1"/>
          </p:cNvSpPr>
          <p:nvPr/>
        </p:nvSpPr>
        <p:spPr bwMode="auto">
          <a:xfrm>
            <a:off x="5221288" y="1879600"/>
            <a:ext cx="252412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C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D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89" name="Oval 19"/>
          <p:cNvSpPr>
            <a:spLocks noChangeArrowheads="1"/>
          </p:cNvSpPr>
          <p:nvPr/>
        </p:nvSpPr>
        <p:spPr bwMode="auto">
          <a:xfrm>
            <a:off x="9053513" y="2162175"/>
            <a:ext cx="57150" cy="571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90" name="Rectangle 20"/>
          <p:cNvSpPr>
            <a:spLocks noChangeAspect="1" noChangeArrowheads="1"/>
          </p:cNvSpPr>
          <p:nvPr/>
        </p:nvSpPr>
        <p:spPr bwMode="auto">
          <a:xfrm>
            <a:off x="3670300" y="1230314"/>
            <a:ext cx="2428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2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91" name="Rectangle 21"/>
          <p:cNvSpPr>
            <a:spLocks noChangeAspect="1" noChangeArrowheads="1"/>
          </p:cNvSpPr>
          <p:nvPr/>
        </p:nvSpPr>
        <p:spPr bwMode="auto">
          <a:xfrm>
            <a:off x="5060950" y="2327275"/>
            <a:ext cx="198438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5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92" name="Rectangle 22"/>
          <p:cNvSpPr>
            <a:spLocks noChangeAspect="1" noChangeArrowheads="1"/>
          </p:cNvSpPr>
          <p:nvPr/>
        </p:nvSpPr>
        <p:spPr bwMode="auto">
          <a:xfrm>
            <a:off x="4543426" y="2444750"/>
            <a:ext cx="125413" cy="3190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293" name="Line 23"/>
          <p:cNvSpPr>
            <a:spLocks noChangeAspect="1" noChangeShapeType="1"/>
          </p:cNvSpPr>
          <p:nvPr/>
        </p:nvSpPr>
        <p:spPr bwMode="auto">
          <a:xfrm>
            <a:off x="4368800" y="2606675"/>
            <a:ext cx="1730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94" name="Line 24"/>
          <p:cNvSpPr>
            <a:spLocks noChangeShapeType="1"/>
          </p:cNvSpPr>
          <p:nvPr/>
        </p:nvSpPr>
        <p:spPr bwMode="auto">
          <a:xfrm flipH="1">
            <a:off x="5640388" y="2192339"/>
            <a:ext cx="0" cy="561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95" name="Line 25"/>
          <p:cNvSpPr>
            <a:spLocks noChangeAspect="1" noChangeShapeType="1"/>
          </p:cNvSpPr>
          <p:nvPr/>
        </p:nvSpPr>
        <p:spPr bwMode="auto">
          <a:xfrm flipH="1">
            <a:off x="5721350" y="1860550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96" name="Line 26"/>
          <p:cNvSpPr>
            <a:spLocks noChangeShapeType="1"/>
          </p:cNvSpPr>
          <p:nvPr/>
        </p:nvSpPr>
        <p:spPr bwMode="auto">
          <a:xfrm flipV="1">
            <a:off x="5724525" y="1387476"/>
            <a:ext cx="0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97" name="Line 27"/>
          <p:cNvSpPr>
            <a:spLocks noChangeAspect="1" noChangeShapeType="1"/>
          </p:cNvSpPr>
          <p:nvPr/>
        </p:nvSpPr>
        <p:spPr bwMode="auto">
          <a:xfrm>
            <a:off x="5721350" y="1392238"/>
            <a:ext cx="1238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98" name="Line 28"/>
          <p:cNvSpPr>
            <a:spLocks noChangeAspect="1" noChangeShapeType="1"/>
          </p:cNvSpPr>
          <p:nvPr/>
        </p:nvSpPr>
        <p:spPr bwMode="auto">
          <a:xfrm>
            <a:off x="6959600" y="1392238"/>
            <a:ext cx="0" cy="6270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99" name="Line 29"/>
          <p:cNvSpPr>
            <a:spLocks noChangeShapeType="1"/>
          </p:cNvSpPr>
          <p:nvPr/>
        </p:nvSpPr>
        <p:spPr bwMode="auto">
          <a:xfrm flipV="1">
            <a:off x="7645400" y="1397000"/>
            <a:ext cx="0" cy="9286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00" name="Line 30"/>
          <p:cNvSpPr>
            <a:spLocks noChangeShapeType="1"/>
          </p:cNvSpPr>
          <p:nvPr/>
        </p:nvSpPr>
        <p:spPr bwMode="auto">
          <a:xfrm>
            <a:off x="8524875" y="2192339"/>
            <a:ext cx="5397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01" name="Line 31"/>
          <p:cNvSpPr>
            <a:spLocks noChangeShapeType="1"/>
          </p:cNvSpPr>
          <p:nvPr/>
        </p:nvSpPr>
        <p:spPr bwMode="auto">
          <a:xfrm>
            <a:off x="8828088" y="1414463"/>
            <a:ext cx="0" cy="773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02" name="Line 32"/>
          <p:cNvSpPr>
            <a:spLocks noChangeAspect="1" noChangeShapeType="1"/>
          </p:cNvSpPr>
          <p:nvPr/>
        </p:nvSpPr>
        <p:spPr bwMode="auto">
          <a:xfrm>
            <a:off x="7775575" y="2374900"/>
            <a:ext cx="0" cy="890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03" name="Rectangle 33"/>
          <p:cNvSpPr>
            <a:spLocks noChangeAspect="1" noChangeArrowheads="1"/>
          </p:cNvSpPr>
          <p:nvPr/>
        </p:nvSpPr>
        <p:spPr bwMode="auto">
          <a:xfrm>
            <a:off x="7718426" y="2578101"/>
            <a:ext cx="125413" cy="3206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04" name="Rectangle 34"/>
          <p:cNvSpPr>
            <a:spLocks noChangeAspect="1" noChangeArrowheads="1"/>
          </p:cNvSpPr>
          <p:nvPr/>
        </p:nvSpPr>
        <p:spPr bwMode="auto">
          <a:xfrm>
            <a:off x="7481889" y="2643188"/>
            <a:ext cx="3000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7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05" name="Rectangle 35"/>
          <p:cNvSpPr>
            <a:spLocks noChangeAspect="1" noChangeArrowheads="1"/>
          </p:cNvSpPr>
          <p:nvPr/>
        </p:nvSpPr>
        <p:spPr bwMode="auto">
          <a:xfrm>
            <a:off x="8123239" y="1125538"/>
            <a:ext cx="219075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C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m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06" name="Rectangle 36"/>
          <p:cNvSpPr>
            <a:spLocks noChangeAspect="1" noChangeArrowheads="1"/>
          </p:cNvSpPr>
          <p:nvPr/>
        </p:nvSpPr>
        <p:spPr bwMode="auto">
          <a:xfrm>
            <a:off x="9055100" y="2281238"/>
            <a:ext cx="173038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u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o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07" name="Rectangle 37"/>
          <p:cNvSpPr>
            <a:spLocks noChangeAspect="1" noChangeArrowheads="1"/>
          </p:cNvSpPr>
          <p:nvPr/>
        </p:nvSpPr>
        <p:spPr bwMode="auto">
          <a:xfrm>
            <a:off x="3598864" y="2636838"/>
            <a:ext cx="300037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94308" name="Rectangle 38"/>
          <p:cNvSpPr>
            <a:spLocks noChangeAspect="1" noChangeArrowheads="1"/>
          </p:cNvSpPr>
          <p:nvPr/>
        </p:nvSpPr>
        <p:spPr bwMode="auto">
          <a:xfrm>
            <a:off x="6237289" y="2424113"/>
            <a:ext cx="579437" cy="341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PD</a:t>
            </a:r>
          </a:p>
        </p:txBody>
      </p:sp>
      <p:sp>
        <p:nvSpPr>
          <p:cNvPr id="694309" name="Rectangle 39"/>
          <p:cNvSpPr>
            <a:spLocks noChangeAspect="1" noChangeArrowheads="1"/>
          </p:cNvSpPr>
          <p:nvPr/>
        </p:nvSpPr>
        <p:spPr bwMode="auto">
          <a:xfrm>
            <a:off x="8204200" y="2640014"/>
            <a:ext cx="503238" cy="573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PI</a:t>
            </a:r>
          </a:p>
        </p:txBody>
      </p:sp>
      <p:sp>
        <p:nvSpPr>
          <p:cNvPr id="694310" name="Rectangle 40"/>
          <p:cNvSpPr>
            <a:spLocks noChangeAspect="1" noChangeArrowheads="1"/>
          </p:cNvSpPr>
          <p:nvPr/>
        </p:nvSpPr>
        <p:spPr bwMode="auto">
          <a:xfrm>
            <a:off x="5067300" y="3028950"/>
            <a:ext cx="196850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6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11" name="Line 41"/>
          <p:cNvSpPr>
            <a:spLocks noChangeShapeType="1"/>
          </p:cNvSpPr>
          <p:nvPr/>
        </p:nvSpPr>
        <p:spPr bwMode="auto">
          <a:xfrm>
            <a:off x="6600825" y="2020888"/>
            <a:ext cx="7635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12" name="Line 42"/>
          <p:cNvSpPr>
            <a:spLocks noChangeShapeType="1"/>
          </p:cNvSpPr>
          <p:nvPr/>
        </p:nvSpPr>
        <p:spPr bwMode="auto">
          <a:xfrm>
            <a:off x="7137400" y="2317750"/>
            <a:ext cx="50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13" name="Rectangle 43"/>
          <p:cNvSpPr>
            <a:spLocks noChangeAspect="1" noChangeArrowheads="1"/>
          </p:cNvSpPr>
          <p:nvPr/>
        </p:nvSpPr>
        <p:spPr bwMode="auto">
          <a:xfrm>
            <a:off x="7213600" y="2247901"/>
            <a:ext cx="319088" cy="1254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14" name="Line 44"/>
          <p:cNvSpPr>
            <a:spLocks noChangeAspect="1" noChangeShapeType="1"/>
          </p:cNvSpPr>
          <p:nvPr/>
        </p:nvSpPr>
        <p:spPr bwMode="auto">
          <a:xfrm>
            <a:off x="7458076" y="2020888"/>
            <a:ext cx="549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15" name="Line 45"/>
          <p:cNvSpPr>
            <a:spLocks noChangeShapeType="1"/>
          </p:cNvSpPr>
          <p:nvPr/>
        </p:nvSpPr>
        <p:spPr bwMode="auto">
          <a:xfrm flipV="1">
            <a:off x="7135813" y="2019301"/>
            <a:ext cx="0" cy="557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16" name="Rectangle 46"/>
          <p:cNvSpPr>
            <a:spLocks noChangeAspect="1" noChangeArrowheads="1"/>
          </p:cNvSpPr>
          <p:nvPr/>
        </p:nvSpPr>
        <p:spPr bwMode="auto">
          <a:xfrm>
            <a:off x="7323139" y="1692275"/>
            <a:ext cx="173037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C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I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17" name="Rectangle 47"/>
          <p:cNvSpPr>
            <a:spLocks noChangeAspect="1" noChangeArrowheads="1"/>
          </p:cNvSpPr>
          <p:nvPr/>
        </p:nvSpPr>
        <p:spPr bwMode="auto">
          <a:xfrm>
            <a:off x="7477125" y="2379664"/>
            <a:ext cx="3000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PI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18" name="Oval 48"/>
          <p:cNvSpPr>
            <a:spLocks noChangeAspect="1" noChangeArrowheads="1"/>
          </p:cNvSpPr>
          <p:nvPr/>
        </p:nvSpPr>
        <p:spPr bwMode="auto">
          <a:xfrm>
            <a:off x="7621588" y="1995488"/>
            <a:ext cx="42862" cy="444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19" name="Rectangle 49"/>
          <p:cNvSpPr>
            <a:spLocks noChangeAspect="1" noChangeArrowheads="1"/>
          </p:cNvSpPr>
          <p:nvPr/>
        </p:nvSpPr>
        <p:spPr bwMode="auto">
          <a:xfrm>
            <a:off x="5235575" y="2814638"/>
            <a:ext cx="241300" cy="196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PD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20" name="Rectangle 50"/>
          <p:cNvSpPr>
            <a:spLocks noChangeAspect="1" noChangeArrowheads="1"/>
          </p:cNvSpPr>
          <p:nvPr/>
        </p:nvSpPr>
        <p:spPr bwMode="auto">
          <a:xfrm>
            <a:off x="4913314" y="2825751"/>
            <a:ext cx="123825" cy="3206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21" name="Rectangle 51"/>
          <p:cNvSpPr>
            <a:spLocks noChangeAspect="1" noChangeArrowheads="1"/>
          </p:cNvSpPr>
          <p:nvPr/>
        </p:nvSpPr>
        <p:spPr bwMode="auto">
          <a:xfrm>
            <a:off x="4899026" y="2363789"/>
            <a:ext cx="125413" cy="3206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grpSp>
        <p:nvGrpSpPr>
          <p:cNvPr id="694322" name="Group 52"/>
          <p:cNvGrpSpPr>
            <a:grpSpLocks noChangeAspect="1"/>
          </p:cNvGrpSpPr>
          <p:nvPr/>
        </p:nvGrpSpPr>
        <p:grpSpPr bwMode="auto">
          <a:xfrm>
            <a:off x="4978400" y="2684463"/>
            <a:ext cx="488950" cy="125412"/>
            <a:chOff x="2160" y="2016"/>
            <a:chExt cx="640" cy="164"/>
          </a:xfrm>
        </p:grpSpPr>
        <p:sp>
          <p:nvSpPr>
            <p:cNvPr id="694323" name="Rectangle 53"/>
            <p:cNvSpPr>
              <a:spLocks noChangeAspect="1" noChangeArrowheads="1"/>
            </p:cNvSpPr>
            <p:nvPr/>
          </p:nvSpPr>
          <p:spPr bwMode="auto">
            <a:xfrm>
              <a:off x="2380" y="2016"/>
              <a:ext cx="420" cy="1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94324" name="Line 54"/>
            <p:cNvSpPr>
              <a:spLocks noChangeAspect="1" noChangeShapeType="1"/>
            </p:cNvSpPr>
            <p:nvPr/>
          </p:nvSpPr>
          <p:spPr bwMode="auto">
            <a:xfrm>
              <a:off x="2160" y="2100"/>
              <a:ext cx="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4325" name="Line 55"/>
          <p:cNvSpPr>
            <a:spLocks noChangeShapeType="1"/>
          </p:cNvSpPr>
          <p:nvPr/>
        </p:nvSpPr>
        <p:spPr bwMode="auto">
          <a:xfrm>
            <a:off x="5467351" y="2747963"/>
            <a:ext cx="1762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26" name="Line 56"/>
          <p:cNvSpPr>
            <a:spLocks noChangeAspect="1" noChangeShapeType="1"/>
          </p:cNvSpPr>
          <p:nvPr/>
        </p:nvSpPr>
        <p:spPr bwMode="auto">
          <a:xfrm rot="5400000">
            <a:off x="5241132" y="2590007"/>
            <a:ext cx="198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27" name="Line 57"/>
          <p:cNvSpPr>
            <a:spLocks noChangeAspect="1" noChangeShapeType="1"/>
          </p:cNvSpPr>
          <p:nvPr/>
        </p:nvSpPr>
        <p:spPr bwMode="auto">
          <a:xfrm>
            <a:off x="5340351" y="2493963"/>
            <a:ext cx="290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28" name="Line 58"/>
          <p:cNvSpPr>
            <a:spLocks noChangeAspect="1" noChangeShapeType="1"/>
          </p:cNvSpPr>
          <p:nvPr/>
        </p:nvSpPr>
        <p:spPr bwMode="auto">
          <a:xfrm>
            <a:off x="2155826" y="2024063"/>
            <a:ext cx="1247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29" name="Line 59"/>
          <p:cNvSpPr>
            <a:spLocks noChangeAspect="1" noChangeShapeType="1"/>
          </p:cNvSpPr>
          <p:nvPr/>
        </p:nvSpPr>
        <p:spPr bwMode="auto">
          <a:xfrm>
            <a:off x="3171826" y="2371725"/>
            <a:ext cx="2206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4330" name="Group 61"/>
          <p:cNvGrpSpPr>
            <a:grpSpLocks noChangeAspect="1"/>
          </p:cNvGrpSpPr>
          <p:nvPr/>
        </p:nvGrpSpPr>
        <p:grpSpPr bwMode="auto">
          <a:xfrm>
            <a:off x="3398839" y="1689100"/>
            <a:ext cx="523875" cy="903288"/>
            <a:chOff x="3534" y="2460"/>
            <a:chExt cx="688" cy="1185"/>
          </a:xfrm>
        </p:grpSpPr>
        <p:sp>
          <p:nvSpPr>
            <p:cNvPr id="694331" name="AutoShape 62"/>
            <p:cNvSpPr>
              <a:spLocks noChangeAspect="1" noChangeArrowheads="1"/>
            </p:cNvSpPr>
            <p:nvPr/>
          </p:nvSpPr>
          <p:spPr bwMode="auto">
            <a:xfrm rot="5400000">
              <a:off x="3741" y="2570"/>
              <a:ext cx="228" cy="19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94332" name="Line 63"/>
            <p:cNvSpPr>
              <a:spLocks noChangeAspect="1" noChangeShapeType="1"/>
            </p:cNvSpPr>
            <p:nvPr/>
          </p:nvSpPr>
          <p:spPr bwMode="auto">
            <a:xfrm>
              <a:off x="3534" y="2460"/>
              <a:ext cx="6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333" name="Line 64"/>
            <p:cNvSpPr>
              <a:spLocks noChangeAspect="1" noChangeShapeType="1"/>
            </p:cNvSpPr>
            <p:nvPr/>
          </p:nvSpPr>
          <p:spPr bwMode="auto">
            <a:xfrm>
              <a:off x="3534" y="3595"/>
              <a:ext cx="6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334" name="Line 65"/>
            <p:cNvSpPr>
              <a:spLocks noChangeAspect="1" noChangeShapeType="1"/>
            </p:cNvSpPr>
            <p:nvPr/>
          </p:nvSpPr>
          <p:spPr bwMode="auto">
            <a:xfrm rot="5400000">
              <a:off x="2968" y="3029"/>
              <a:ext cx="11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335" name="Text Box 66"/>
            <p:cNvSpPr txBox="1">
              <a:spLocks noChangeAspect="1" noChangeArrowheads="1"/>
            </p:cNvSpPr>
            <p:nvPr/>
          </p:nvSpPr>
          <p:spPr bwMode="auto">
            <a:xfrm>
              <a:off x="3983" y="2561"/>
              <a:ext cx="20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200" b="1">
                  <a:latin typeface="宋体" panose="02010600030101010101" pitchFamily="2" charset="-122"/>
                </a:rPr>
                <a:t>∞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94336" name="Text Box 67"/>
            <p:cNvSpPr txBox="1">
              <a:spLocks noChangeAspect="1" noChangeArrowheads="1"/>
            </p:cNvSpPr>
            <p:nvPr/>
          </p:nvSpPr>
          <p:spPr bwMode="auto">
            <a:xfrm>
              <a:off x="3605" y="2776"/>
              <a:ext cx="19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200" b="1">
                  <a:latin typeface="宋体" panose="02010600030101010101" pitchFamily="2" charset="-122"/>
                </a:rPr>
                <a:t>-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94337" name="Text Box 68"/>
            <p:cNvSpPr txBox="1">
              <a:spLocks noChangeAspect="1" noChangeArrowheads="1"/>
            </p:cNvSpPr>
            <p:nvPr/>
          </p:nvSpPr>
          <p:spPr bwMode="auto">
            <a:xfrm>
              <a:off x="3608" y="3233"/>
              <a:ext cx="1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200" b="1">
                  <a:latin typeface="宋体" panose="02010600030101010101" pitchFamily="2" charset="-122"/>
                </a:rPr>
                <a:t>+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94338" name="Text Box 69"/>
            <p:cNvSpPr txBox="1">
              <a:spLocks noChangeAspect="1" noChangeArrowheads="1"/>
            </p:cNvSpPr>
            <p:nvPr/>
          </p:nvSpPr>
          <p:spPr bwMode="auto">
            <a:xfrm>
              <a:off x="4049" y="2992"/>
              <a:ext cx="17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200" b="1">
                  <a:latin typeface="宋体" panose="02010600030101010101" pitchFamily="2" charset="-122"/>
                </a:rPr>
                <a:t>+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94339" name="Text Box 70"/>
            <p:cNvSpPr txBox="1">
              <a:spLocks noChangeAspect="1" noChangeArrowheads="1"/>
            </p:cNvSpPr>
            <p:nvPr/>
          </p:nvSpPr>
          <p:spPr bwMode="auto">
            <a:xfrm>
              <a:off x="3858" y="3242"/>
              <a:ext cx="28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200" b="1">
                  <a:latin typeface="Times New Roman" panose="02020603050405020304" pitchFamily="18" charset="0"/>
                </a:rPr>
                <a:t>N</a:t>
              </a:r>
              <a:r>
                <a:rPr lang="en-US" altLang="zh-CN" sz="12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94340" name="Line 71"/>
            <p:cNvSpPr>
              <a:spLocks noChangeAspect="1" noChangeShapeType="1"/>
            </p:cNvSpPr>
            <p:nvPr/>
          </p:nvSpPr>
          <p:spPr bwMode="auto">
            <a:xfrm rot="5400000">
              <a:off x="3643" y="3033"/>
              <a:ext cx="11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4341" name="AutoShape 72"/>
          <p:cNvSpPr>
            <a:spLocks noChangeAspect="1" noChangeArrowheads="1"/>
          </p:cNvSpPr>
          <p:nvPr/>
        </p:nvSpPr>
        <p:spPr bwMode="auto">
          <a:xfrm rot="5400000">
            <a:off x="8171657" y="1774032"/>
            <a:ext cx="174625" cy="14446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42" name="Line 73"/>
          <p:cNvSpPr>
            <a:spLocks noChangeAspect="1" noChangeShapeType="1"/>
          </p:cNvSpPr>
          <p:nvPr/>
        </p:nvSpPr>
        <p:spPr bwMode="auto">
          <a:xfrm>
            <a:off x="8015289" y="1689100"/>
            <a:ext cx="517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43" name="Line 74"/>
          <p:cNvSpPr>
            <a:spLocks noChangeAspect="1" noChangeShapeType="1"/>
          </p:cNvSpPr>
          <p:nvPr/>
        </p:nvSpPr>
        <p:spPr bwMode="auto">
          <a:xfrm>
            <a:off x="8015289" y="2554288"/>
            <a:ext cx="517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44" name="Line 75"/>
          <p:cNvSpPr>
            <a:spLocks noChangeAspect="1" noChangeShapeType="1"/>
          </p:cNvSpPr>
          <p:nvPr/>
        </p:nvSpPr>
        <p:spPr bwMode="auto">
          <a:xfrm rot="5400000">
            <a:off x="7584282" y="2123282"/>
            <a:ext cx="8620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45" name="Text Box 76"/>
          <p:cNvSpPr txBox="1">
            <a:spLocks noChangeAspect="1" noChangeArrowheads="1"/>
          </p:cNvSpPr>
          <p:nvPr/>
        </p:nvSpPr>
        <p:spPr bwMode="auto">
          <a:xfrm>
            <a:off x="8356601" y="1766888"/>
            <a:ext cx="157163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宋体" panose="02010600030101010101" pitchFamily="2" charset="-122"/>
              </a:rPr>
              <a:t>∞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46" name="Line 77"/>
          <p:cNvSpPr>
            <a:spLocks noChangeAspect="1" noChangeShapeType="1"/>
          </p:cNvSpPr>
          <p:nvPr/>
        </p:nvSpPr>
        <p:spPr bwMode="auto">
          <a:xfrm>
            <a:off x="7769226" y="2374900"/>
            <a:ext cx="2333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47" name="Text Box 79"/>
          <p:cNvSpPr txBox="1">
            <a:spLocks noChangeAspect="1" noChangeArrowheads="1"/>
          </p:cNvSpPr>
          <p:nvPr/>
        </p:nvSpPr>
        <p:spPr bwMode="auto">
          <a:xfrm>
            <a:off x="8069263" y="1930401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宋体" panose="02010600030101010101" pitchFamily="2" charset="-122"/>
              </a:rPr>
              <a:t>-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48" name="Text Box 80"/>
          <p:cNvSpPr txBox="1">
            <a:spLocks noChangeAspect="1" noChangeArrowheads="1"/>
          </p:cNvSpPr>
          <p:nvPr/>
        </p:nvSpPr>
        <p:spPr bwMode="auto">
          <a:xfrm>
            <a:off x="8070851" y="2278063"/>
            <a:ext cx="119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宋体" panose="02010600030101010101" pitchFamily="2" charset="-122"/>
              </a:rPr>
              <a:t>+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49" name="Text Box 81"/>
          <p:cNvSpPr txBox="1">
            <a:spLocks noChangeAspect="1" noChangeArrowheads="1"/>
          </p:cNvSpPr>
          <p:nvPr/>
        </p:nvSpPr>
        <p:spPr bwMode="auto">
          <a:xfrm>
            <a:off x="8407401" y="2095500"/>
            <a:ext cx="1317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宋体" panose="02010600030101010101" pitchFamily="2" charset="-122"/>
              </a:rPr>
              <a:t>+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50" name="Text Box 82"/>
          <p:cNvSpPr txBox="1">
            <a:spLocks noChangeAspect="1" noChangeArrowheads="1"/>
          </p:cNvSpPr>
          <p:nvPr/>
        </p:nvSpPr>
        <p:spPr bwMode="auto">
          <a:xfrm>
            <a:off x="8261350" y="2286000"/>
            <a:ext cx="2159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Times New Roman" panose="02020603050405020304" pitchFamily="18" charset="0"/>
              </a:rPr>
              <a:t>N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3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51" name="Line 83"/>
          <p:cNvSpPr>
            <a:spLocks noChangeAspect="1" noChangeShapeType="1"/>
          </p:cNvSpPr>
          <p:nvPr/>
        </p:nvSpPr>
        <p:spPr bwMode="auto">
          <a:xfrm rot="5400000">
            <a:off x="8097838" y="2125663"/>
            <a:ext cx="869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52" name="AutoShape 84"/>
          <p:cNvSpPr>
            <a:spLocks noChangeAspect="1" noChangeArrowheads="1"/>
          </p:cNvSpPr>
          <p:nvPr/>
        </p:nvSpPr>
        <p:spPr bwMode="auto">
          <a:xfrm rot="5400000">
            <a:off x="6246020" y="1602582"/>
            <a:ext cx="174625" cy="14446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53" name="Line 85"/>
          <p:cNvSpPr>
            <a:spLocks noChangeAspect="1" noChangeShapeType="1"/>
          </p:cNvSpPr>
          <p:nvPr/>
        </p:nvSpPr>
        <p:spPr bwMode="auto">
          <a:xfrm>
            <a:off x="6088063" y="1517650"/>
            <a:ext cx="5191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54" name="Line 86"/>
          <p:cNvSpPr>
            <a:spLocks noChangeAspect="1" noChangeShapeType="1"/>
          </p:cNvSpPr>
          <p:nvPr/>
        </p:nvSpPr>
        <p:spPr bwMode="auto">
          <a:xfrm>
            <a:off x="6088063" y="2382838"/>
            <a:ext cx="5191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55" name="Line 87"/>
          <p:cNvSpPr>
            <a:spLocks noChangeAspect="1" noChangeShapeType="1"/>
          </p:cNvSpPr>
          <p:nvPr/>
        </p:nvSpPr>
        <p:spPr bwMode="auto">
          <a:xfrm rot="5400000">
            <a:off x="5657057" y="1951832"/>
            <a:ext cx="8620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56" name="Text Box 88"/>
          <p:cNvSpPr txBox="1">
            <a:spLocks noChangeAspect="1" noChangeArrowheads="1"/>
          </p:cNvSpPr>
          <p:nvPr/>
        </p:nvSpPr>
        <p:spPr bwMode="auto">
          <a:xfrm>
            <a:off x="6430963" y="1595438"/>
            <a:ext cx="15716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宋体" panose="02010600030101010101" pitchFamily="2" charset="-122"/>
              </a:rPr>
              <a:t>∞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57" name="Text Box 90"/>
          <p:cNvSpPr txBox="1">
            <a:spLocks noChangeAspect="1" noChangeArrowheads="1"/>
          </p:cNvSpPr>
          <p:nvPr/>
        </p:nvSpPr>
        <p:spPr bwMode="auto">
          <a:xfrm>
            <a:off x="6142038" y="1758951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宋体" panose="02010600030101010101" pitchFamily="2" charset="-122"/>
              </a:rPr>
              <a:t>-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58" name="Text Box 91"/>
          <p:cNvSpPr txBox="1">
            <a:spLocks noChangeAspect="1" noChangeArrowheads="1"/>
          </p:cNvSpPr>
          <p:nvPr/>
        </p:nvSpPr>
        <p:spPr bwMode="auto">
          <a:xfrm>
            <a:off x="6145213" y="2106613"/>
            <a:ext cx="119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宋体" panose="02010600030101010101" pitchFamily="2" charset="-122"/>
              </a:rPr>
              <a:t>+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59" name="Text Box 92"/>
          <p:cNvSpPr txBox="1">
            <a:spLocks noChangeAspect="1" noChangeArrowheads="1"/>
          </p:cNvSpPr>
          <p:nvPr/>
        </p:nvSpPr>
        <p:spPr bwMode="auto">
          <a:xfrm>
            <a:off x="6480176" y="1924050"/>
            <a:ext cx="1317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宋体" panose="02010600030101010101" pitchFamily="2" charset="-122"/>
              </a:rPr>
              <a:t>+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60" name="Text Box 93"/>
          <p:cNvSpPr txBox="1">
            <a:spLocks noChangeAspect="1" noChangeArrowheads="1"/>
          </p:cNvSpPr>
          <p:nvPr/>
        </p:nvSpPr>
        <p:spPr bwMode="auto">
          <a:xfrm>
            <a:off x="6335713" y="2114550"/>
            <a:ext cx="214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Times New Roman" panose="02020603050405020304" pitchFamily="18" charset="0"/>
              </a:rPr>
              <a:t>N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2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61" name="Line 94"/>
          <p:cNvSpPr>
            <a:spLocks noChangeAspect="1" noChangeShapeType="1"/>
          </p:cNvSpPr>
          <p:nvPr/>
        </p:nvSpPr>
        <p:spPr bwMode="auto">
          <a:xfrm rot="5400000">
            <a:off x="6172994" y="1937544"/>
            <a:ext cx="8636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62" name="Line 95"/>
          <p:cNvSpPr>
            <a:spLocks noChangeAspect="1" noChangeShapeType="1"/>
          </p:cNvSpPr>
          <p:nvPr/>
        </p:nvSpPr>
        <p:spPr bwMode="auto">
          <a:xfrm rot="5400000">
            <a:off x="8139907" y="1418432"/>
            <a:ext cx="198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63" name="Line 96"/>
          <p:cNvSpPr>
            <a:spLocks noChangeAspect="1" noChangeShapeType="1"/>
          </p:cNvSpPr>
          <p:nvPr/>
        </p:nvSpPr>
        <p:spPr bwMode="auto">
          <a:xfrm rot="5400000">
            <a:off x="8073232" y="1418432"/>
            <a:ext cx="198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64" name="Line 97"/>
          <p:cNvSpPr>
            <a:spLocks noChangeAspect="1" noChangeShapeType="1"/>
          </p:cNvSpPr>
          <p:nvPr/>
        </p:nvSpPr>
        <p:spPr bwMode="auto">
          <a:xfrm rot="10800000">
            <a:off x="8247064" y="1414463"/>
            <a:ext cx="5873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65" name="Line 98"/>
          <p:cNvSpPr>
            <a:spLocks noChangeAspect="1" noChangeShapeType="1"/>
          </p:cNvSpPr>
          <p:nvPr/>
        </p:nvSpPr>
        <p:spPr bwMode="auto">
          <a:xfrm rot="5400000">
            <a:off x="5210970" y="2205832"/>
            <a:ext cx="198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66" name="Line 99"/>
          <p:cNvSpPr>
            <a:spLocks noChangeAspect="1" noChangeShapeType="1"/>
          </p:cNvSpPr>
          <p:nvPr/>
        </p:nvSpPr>
        <p:spPr bwMode="auto">
          <a:xfrm rot="5400000">
            <a:off x="5144295" y="2205832"/>
            <a:ext cx="198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67" name="Line 100"/>
          <p:cNvSpPr>
            <a:spLocks noChangeAspect="1" noChangeShapeType="1"/>
          </p:cNvSpPr>
          <p:nvPr/>
        </p:nvSpPr>
        <p:spPr bwMode="auto">
          <a:xfrm rot="10800000">
            <a:off x="5316539" y="2198688"/>
            <a:ext cx="7826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4368" name="Group 102"/>
          <p:cNvGrpSpPr>
            <a:grpSpLocks noChangeAspect="1"/>
          </p:cNvGrpSpPr>
          <p:nvPr/>
        </p:nvGrpSpPr>
        <p:grpSpPr bwMode="auto">
          <a:xfrm rot="5400000">
            <a:off x="7308057" y="1793082"/>
            <a:ext cx="198437" cy="463550"/>
            <a:chOff x="2677" y="3260"/>
            <a:chExt cx="260" cy="608"/>
          </a:xfrm>
        </p:grpSpPr>
        <p:sp>
          <p:nvSpPr>
            <p:cNvPr id="694369" name="Line 103"/>
            <p:cNvSpPr>
              <a:spLocks noChangeAspect="1" noChangeShapeType="1"/>
            </p:cNvSpPr>
            <p:nvPr/>
          </p:nvSpPr>
          <p:spPr bwMode="auto">
            <a:xfrm>
              <a:off x="2677" y="3520"/>
              <a:ext cx="2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370" name="Line 104"/>
            <p:cNvSpPr>
              <a:spLocks noChangeAspect="1" noChangeShapeType="1"/>
            </p:cNvSpPr>
            <p:nvPr/>
          </p:nvSpPr>
          <p:spPr bwMode="auto">
            <a:xfrm>
              <a:off x="2677" y="3608"/>
              <a:ext cx="2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371" name="Line 105"/>
            <p:cNvSpPr>
              <a:spLocks noChangeAspect="1" noChangeShapeType="1"/>
            </p:cNvSpPr>
            <p:nvPr/>
          </p:nvSpPr>
          <p:spPr bwMode="auto">
            <a:xfrm rot="5400000">
              <a:off x="2675" y="3390"/>
              <a:ext cx="2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372" name="Line 106"/>
            <p:cNvSpPr>
              <a:spLocks noChangeAspect="1" noChangeShapeType="1"/>
            </p:cNvSpPr>
            <p:nvPr/>
          </p:nvSpPr>
          <p:spPr bwMode="auto">
            <a:xfrm rot="5400000">
              <a:off x="2675" y="3738"/>
              <a:ext cx="2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4373" name="Line 107"/>
          <p:cNvSpPr>
            <a:spLocks noChangeAspect="1" noChangeShapeType="1"/>
          </p:cNvSpPr>
          <p:nvPr/>
        </p:nvSpPr>
        <p:spPr bwMode="auto">
          <a:xfrm>
            <a:off x="3182938" y="2374900"/>
            <a:ext cx="0" cy="890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74" name="Rectangle 108"/>
          <p:cNvSpPr>
            <a:spLocks noChangeAspect="1" noChangeArrowheads="1"/>
          </p:cNvSpPr>
          <p:nvPr/>
        </p:nvSpPr>
        <p:spPr bwMode="auto">
          <a:xfrm>
            <a:off x="3113088" y="2578101"/>
            <a:ext cx="125412" cy="3206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75" name="Rectangle 109"/>
          <p:cNvSpPr>
            <a:spLocks noChangeAspect="1" noChangeArrowheads="1"/>
          </p:cNvSpPr>
          <p:nvPr/>
        </p:nvSpPr>
        <p:spPr bwMode="auto">
          <a:xfrm>
            <a:off x="2944814" y="2643188"/>
            <a:ext cx="1746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76" name="Oval 110"/>
          <p:cNvSpPr>
            <a:spLocks noChangeArrowheads="1"/>
          </p:cNvSpPr>
          <p:nvPr/>
        </p:nvSpPr>
        <p:spPr bwMode="auto">
          <a:xfrm>
            <a:off x="2089150" y="3243263"/>
            <a:ext cx="57150" cy="571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77" name="Oval 111"/>
          <p:cNvSpPr>
            <a:spLocks noChangeArrowheads="1"/>
          </p:cNvSpPr>
          <p:nvPr/>
        </p:nvSpPr>
        <p:spPr bwMode="auto">
          <a:xfrm>
            <a:off x="9101138" y="3243263"/>
            <a:ext cx="57150" cy="571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78" name="Line 112"/>
          <p:cNvSpPr>
            <a:spLocks noChangeAspect="1" noChangeShapeType="1"/>
          </p:cNvSpPr>
          <p:nvPr/>
        </p:nvSpPr>
        <p:spPr bwMode="auto">
          <a:xfrm>
            <a:off x="9007475" y="3455988"/>
            <a:ext cx="254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79" name="Line 113"/>
          <p:cNvSpPr>
            <a:spLocks noChangeAspect="1" noChangeShapeType="1"/>
          </p:cNvSpPr>
          <p:nvPr/>
        </p:nvSpPr>
        <p:spPr bwMode="auto">
          <a:xfrm rot="5400000">
            <a:off x="9059069" y="3375819"/>
            <a:ext cx="150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80" name="Rectangle 114"/>
          <p:cNvSpPr>
            <a:spLocks noChangeAspect="1" noChangeArrowheads="1"/>
          </p:cNvSpPr>
          <p:nvPr/>
        </p:nvSpPr>
        <p:spPr bwMode="auto">
          <a:xfrm>
            <a:off x="4287839" y="2640014"/>
            <a:ext cx="358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>
                <a:latin typeface="Times New Roman" panose="02020603050405020304" pitchFamily="18" charset="0"/>
              </a:rPr>
              <a:t>RP</a:t>
            </a:r>
          </a:p>
        </p:txBody>
      </p:sp>
      <p:sp>
        <p:nvSpPr>
          <p:cNvPr id="694381" name="Line 115"/>
          <p:cNvSpPr>
            <a:spLocks noChangeAspect="1" noChangeShapeType="1"/>
          </p:cNvSpPr>
          <p:nvPr/>
        </p:nvSpPr>
        <p:spPr bwMode="auto">
          <a:xfrm rot="16200000" flipV="1">
            <a:off x="7335045" y="2463007"/>
            <a:ext cx="198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82" name="Line 116"/>
          <p:cNvSpPr>
            <a:spLocks noChangeShapeType="1"/>
          </p:cNvSpPr>
          <p:nvPr/>
        </p:nvSpPr>
        <p:spPr bwMode="auto">
          <a:xfrm>
            <a:off x="7135813" y="2566988"/>
            <a:ext cx="3095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383" name="Rectangle 117"/>
          <p:cNvSpPr>
            <a:spLocks noChangeAspect="1" noChangeArrowheads="1"/>
          </p:cNvSpPr>
          <p:nvPr/>
        </p:nvSpPr>
        <p:spPr bwMode="auto">
          <a:xfrm>
            <a:off x="4403725" y="2241550"/>
            <a:ext cx="1984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3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84" name="Rectangle 118"/>
          <p:cNvSpPr>
            <a:spLocks noChangeAspect="1" noChangeArrowheads="1"/>
          </p:cNvSpPr>
          <p:nvPr/>
        </p:nvSpPr>
        <p:spPr bwMode="auto">
          <a:xfrm>
            <a:off x="4641850" y="2774950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i="1">
                <a:latin typeface="Times New Roman" panose="02020603050405020304" pitchFamily="18" charset="0"/>
              </a:rPr>
              <a:t>R</a:t>
            </a:r>
            <a:r>
              <a:rPr lang="en-US" altLang="zh-CN" sz="1200" b="1" baseline="-25000">
                <a:latin typeface="Times New Roman" panose="02020603050405020304" pitchFamily="18" charset="0"/>
              </a:rPr>
              <a:t>4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85" name="Rectangle 119"/>
          <p:cNvSpPr>
            <a:spLocks noChangeAspect="1" noChangeArrowheads="1"/>
          </p:cNvSpPr>
          <p:nvPr/>
        </p:nvSpPr>
        <p:spPr bwMode="auto">
          <a:xfrm>
            <a:off x="2454275" y="1965326"/>
            <a:ext cx="319088" cy="123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694388" name="Rectangle 58"/>
          <p:cNvSpPr>
            <a:spLocks noChangeArrowheads="1"/>
          </p:cNvSpPr>
          <p:nvPr/>
        </p:nvSpPr>
        <p:spPr bwMode="auto">
          <a:xfrm>
            <a:off x="2403475" y="4529138"/>
            <a:ext cx="78105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积分：消除静差、抑制干扰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比例：提高调节灵敏度、减小静差、减小滞后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微分：进一步减小滞后、加快调节速度</a:t>
            </a:r>
          </a:p>
        </p:txBody>
      </p:sp>
      <p:sp>
        <p:nvSpPr>
          <p:cNvPr id="694389" name="Rectangle 164"/>
          <p:cNvSpPr>
            <a:spLocks noChangeArrowheads="1"/>
          </p:cNvSpPr>
          <p:nvPr/>
        </p:nvSpPr>
        <p:spPr bwMode="auto">
          <a:xfrm>
            <a:off x="4367214" y="3573463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调节器串联实现电路</a:t>
            </a:r>
          </a:p>
        </p:txBody>
      </p:sp>
      <p:sp>
        <p:nvSpPr>
          <p:cNvPr id="118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6.6.3 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运算电路</a:t>
            </a:r>
          </a:p>
        </p:txBody>
      </p:sp>
    </p:spTree>
    <p:extLst>
      <p:ext uri="{BB962C8B-B14F-4D97-AF65-F5344CB8AC3E}">
        <p14:creationId xmlns:p14="http://schemas.microsoft.com/office/powerpoint/2010/main" val="72647447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9F52B-447C-434E-B421-35FC0A6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234" y="1181305"/>
            <a:ext cx="7417778" cy="89939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过程调节器电路分析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35E31-F548-43ED-B9E5-90F9DBEF9F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4222" y="2370576"/>
            <a:ext cx="7417778" cy="3306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电平移动电路	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6.7.2  PD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PI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运算电路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6.7.4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调节器的传递函数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6.7.5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输出电路</a:t>
            </a:r>
          </a:p>
          <a:p>
            <a:pPr marL="0" indent="0">
              <a:buNone/>
            </a:pP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448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过程调节器电路分析</a:t>
            </a:r>
          </a:p>
        </p:txBody>
      </p:sp>
      <p:grpSp>
        <p:nvGrpSpPr>
          <p:cNvPr id="4" name="Group 528"/>
          <p:cNvGrpSpPr>
            <a:grpSpLocks/>
          </p:cNvGrpSpPr>
          <p:nvPr/>
        </p:nvGrpSpPr>
        <p:grpSpPr bwMode="auto">
          <a:xfrm>
            <a:off x="2083844" y="1312468"/>
            <a:ext cx="8024311" cy="5151104"/>
            <a:chOff x="531" y="1306"/>
            <a:chExt cx="4793" cy="2961"/>
          </a:xfrm>
        </p:grpSpPr>
        <p:sp>
          <p:nvSpPr>
            <p:cNvPr id="5" name="Rectangle 9"/>
            <p:cNvSpPr>
              <a:spLocks noChangeAspect="1" noChangeArrowheads="1"/>
            </p:cNvSpPr>
            <p:nvPr/>
          </p:nvSpPr>
          <p:spPr bwMode="auto">
            <a:xfrm>
              <a:off x="2419" y="3782"/>
              <a:ext cx="185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6" name="Line 10"/>
            <p:cNvSpPr>
              <a:spLocks noChangeAspect="1" noChangeShapeType="1"/>
            </p:cNvSpPr>
            <p:nvPr/>
          </p:nvSpPr>
          <p:spPr bwMode="auto">
            <a:xfrm flipH="1">
              <a:off x="2232" y="3123"/>
              <a:ext cx="1" cy="8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Aspect="1" noChangeShapeType="1"/>
            </p:cNvSpPr>
            <p:nvPr/>
          </p:nvSpPr>
          <p:spPr bwMode="auto">
            <a:xfrm flipH="1">
              <a:off x="1055" y="1858"/>
              <a:ext cx="0" cy="1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H="1">
              <a:off x="997" y="1755"/>
              <a:ext cx="0" cy="1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"/>
            <p:cNvSpPr>
              <a:spLocks noChangeAspect="1" noChangeShapeType="1"/>
            </p:cNvSpPr>
            <p:nvPr/>
          </p:nvSpPr>
          <p:spPr bwMode="auto">
            <a:xfrm flipH="1">
              <a:off x="1449" y="2699"/>
              <a:ext cx="24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1163" y="2388"/>
              <a:ext cx="0" cy="4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108" y="2471"/>
              <a:ext cx="0" cy="4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Aspect="1" noChangeShapeType="1"/>
            </p:cNvSpPr>
            <p:nvPr/>
          </p:nvSpPr>
          <p:spPr bwMode="auto">
            <a:xfrm flipV="1">
              <a:off x="1808" y="3522"/>
              <a:ext cx="2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Aspect="1" noChangeShapeType="1"/>
            </p:cNvSpPr>
            <p:nvPr/>
          </p:nvSpPr>
          <p:spPr bwMode="auto">
            <a:xfrm>
              <a:off x="3013" y="3934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Aspect="1" noChangeShapeType="1"/>
            </p:cNvSpPr>
            <p:nvPr/>
          </p:nvSpPr>
          <p:spPr bwMode="auto">
            <a:xfrm flipH="1">
              <a:off x="4001" y="3192"/>
              <a:ext cx="0" cy="8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9"/>
            <p:cNvSpPr>
              <a:spLocks noChangeAspect="1" noChangeArrowheads="1"/>
            </p:cNvSpPr>
            <p:nvPr/>
          </p:nvSpPr>
          <p:spPr bwMode="auto">
            <a:xfrm>
              <a:off x="3975" y="3863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Line 20"/>
            <p:cNvSpPr>
              <a:spLocks noChangeAspect="1" noChangeShapeType="1"/>
            </p:cNvSpPr>
            <p:nvPr/>
          </p:nvSpPr>
          <p:spPr bwMode="auto">
            <a:xfrm>
              <a:off x="1465" y="3610"/>
              <a:ext cx="35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Aspect="1" noChangeShapeType="1"/>
            </p:cNvSpPr>
            <p:nvPr/>
          </p:nvSpPr>
          <p:spPr bwMode="auto">
            <a:xfrm flipV="1">
              <a:off x="1842" y="3772"/>
              <a:ext cx="1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2"/>
            <p:cNvSpPr>
              <a:spLocks noChangeAspect="1" noChangeShapeType="1"/>
            </p:cNvSpPr>
            <p:nvPr/>
          </p:nvSpPr>
          <p:spPr bwMode="auto">
            <a:xfrm>
              <a:off x="2547" y="3853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1375" y="3959"/>
              <a:ext cx="14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Aspect="1" noChangeShapeType="1"/>
            </p:cNvSpPr>
            <p:nvPr/>
          </p:nvSpPr>
          <p:spPr bwMode="auto">
            <a:xfrm>
              <a:off x="3022" y="3724"/>
              <a:ext cx="82" cy="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3101" y="3775"/>
              <a:ext cx="3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spect="1" noChangeArrowheads="1"/>
            </p:cNvSpPr>
            <p:nvPr/>
          </p:nvSpPr>
          <p:spPr bwMode="auto">
            <a:xfrm>
              <a:off x="1617" y="3933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Rectangle 27"/>
            <p:cNvSpPr>
              <a:spLocks noChangeAspect="1" noChangeArrowheads="1"/>
            </p:cNvSpPr>
            <p:nvPr/>
          </p:nvSpPr>
          <p:spPr bwMode="auto">
            <a:xfrm>
              <a:off x="1934" y="3936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Rectangle 28"/>
            <p:cNvSpPr>
              <a:spLocks noChangeAspect="1" noChangeArrowheads="1"/>
            </p:cNvSpPr>
            <p:nvPr/>
          </p:nvSpPr>
          <p:spPr bwMode="auto">
            <a:xfrm>
              <a:off x="2346" y="3936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Line 29"/>
            <p:cNvSpPr>
              <a:spLocks noChangeAspect="1" noChangeShapeType="1"/>
            </p:cNvSpPr>
            <p:nvPr/>
          </p:nvSpPr>
          <p:spPr bwMode="auto">
            <a:xfrm>
              <a:off x="2554" y="3856"/>
              <a:ext cx="0" cy="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Aspect="1" noChangeShapeType="1"/>
            </p:cNvSpPr>
            <p:nvPr/>
          </p:nvSpPr>
          <p:spPr bwMode="auto">
            <a:xfrm flipH="1">
              <a:off x="1847" y="3775"/>
              <a:ext cx="0" cy="1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3454" y="3125"/>
              <a:ext cx="0" cy="6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3512" y="3193"/>
              <a:ext cx="0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3"/>
            <p:cNvSpPr>
              <a:spLocks noChangeAspect="1" noChangeShapeType="1"/>
            </p:cNvSpPr>
            <p:nvPr/>
          </p:nvSpPr>
          <p:spPr bwMode="auto">
            <a:xfrm flipH="1">
              <a:off x="1448" y="2699"/>
              <a:ext cx="2" cy="1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Aspect="1" noChangeShapeType="1"/>
            </p:cNvSpPr>
            <p:nvPr/>
          </p:nvSpPr>
          <p:spPr bwMode="auto">
            <a:xfrm>
              <a:off x="1285" y="3819"/>
              <a:ext cx="1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/>
            <p:cNvSpPr>
              <a:spLocks noChangeAspect="1" noChangeShapeType="1"/>
            </p:cNvSpPr>
            <p:nvPr/>
          </p:nvSpPr>
          <p:spPr bwMode="auto">
            <a:xfrm flipH="1" flipV="1">
              <a:off x="1293" y="3871"/>
              <a:ext cx="83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6"/>
            <p:cNvSpPr>
              <a:spLocks noChangeAspect="1" noChangeShapeType="1"/>
            </p:cNvSpPr>
            <p:nvPr/>
          </p:nvSpPr>
          <p:spPr bwMode="auto">
            <a:xfrm flipH="1">
              <a:off x="1060" y="3894"/>
              <a:ext cx="19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7"/>
            <p:cNvSpPr>
              <a:spLocks noChangeAspect="1" noChangeArrowheads="1"/>
            </p:cNvSpPr>
            <p:nvPr/>
          </p:nvSpPr>
          <p:spPr bwMode="auto">
            <a:xfrm>
              <a:off x="1099" y="3872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Line 38"/>
            <p:cNvSpPr>
              <a:spLocks noChangeAspect="1" noChangeShapeType="1"/>
            </p:cNvSpPr>
            <p:nvPr/>
          </p:nvSpPr>
          <p:spPr bwMode="auto">
            <a:xfrm flipH="1">
              <a:off x="1060" y="3896"/>
              <a:ext cx="0" cy="1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39"/>
            <p:cNvSpPr>
              <a:spLocks noChangeAspect="1" noChangeArrowheads="1"/>
            </p:cNvSpPr>
            <p:nvPr/>
          </p:nvSpPr>
          <p:spPr bwMode="auto">
            <a:xfrm>
              <a:off x="1012" y="3953"/>
              <a:ext cx="85" cy="85"/>
            </a:xfrm>
            <a:prstGeom prst="flowChartSummingJunction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Line 44"/>
            <p:cNvSpPr>
              <a:spLocks noChangeAspect="1" noChangeShapeType="1"/>
            </p:cNvSpPr>
            <p:nvPr/>
          </p:nvSpPr>
          <p:spPr bwMode="auto">
            <a:xfrm>
              <a:off x="3973" y="2566"/>
              <a:ext cx="10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5"/>
            <p:cNvSpPr>
              <a:spLocks noChangeAspect="1" noChangeShapeType="1"/>
            </p:cNvSpPr>
            <p:nvPr/>
          </p:nvSpPr>
          <p:spPr bwMode="auto">
            <a:xfrm>
              <a:off x="1450" y="4176"/>
              <a:ext cx="35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6"/>
            <p:cNvSpPr>
              <a:spLocks noChangeAspect="1" noChangeShapeType="1"/>
            </p:cNvSpPr>
            <p:nvPr/>
          </p:nvSpPr>
          <p:spPr bwMode="auto">
            <a:xfrm flipH="1" flipV="1">
              <a:off x="1383" y="2586"/>
              <a:ext cx="0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 flipV="1">
              <a:off x="1320" y="2526"/>
              <a:ext cx="0" cy="4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48"/>
            <p:cNvSpPr>
              <a:spLocks noChangeAspect="1" noChangeArrowheads="1"/>
            </p:cNvSpPr>
            <p:nvPr/>
          </p:nvSpPr>
          <p:spPr bwMode="auto">
            <a:xfrm>
              <a:off x="1123" y="3962"/>
              <a:ext cx="21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外给定</a:t>
              </a:r>
            </a:p>
            <a:p>
              <a:pPr algn="just" eaLnBrk="1" hangingPunct="1"/>
              <a:r>
                <a:rPr lang="zh-CN" altLang="en-US" sz="800" b="0"/>
                <a:t>指示</a:t>
              </a:r>
            </a:p>
          </p:txBody>
        </p:sp>
        <p:sp>
          <p:nvSpPr>
            <p:cNvPr id="41" name="Rectangle 49"/>
            <p:cNvSpPr>
              <a:spLocks noChangeAspect="1" noChangeArrowheads="1"/>
            </p:cNvSpPr>
            <p:nvPr/>
          </p:nvSpPr>
          <p:spPr bwMode="auto">
            <a:xfrm>
              <a:off x="1341" y="3836"/>
              <a:ext cx="13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6</a:t>
              </a:r>
              <a:endParaRPr lang="en-US" altLang="zh-CN" sz="800" b="0"/>
            </a:p>
          </p:txBody>
        </p:sp>
        <p:sp>
          <p:nvSpPr>
            <p:cNvPr id="42" name="Rectangle 50"/>
            <p:cNvSpPr>
              <a:spLocks noChangeAspect="1" noChangeArrowheads="1"/>
            </p:cNvSpPr>
            <p:nvPr/>
          </p:nvSpPr>
          <p:spPr bwMode="auto">
            <a:xfrm>
              <a:off x="3068" y="3671"/>
              <a:ext cx="8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4</a:t>
              </a:r>
              <a:endParaRPr lang="en-US" altLang="zh-CN" sz="800" b="0"/>
            </a:p>
          </p:txBody>
        </p:sp>
        <p:sp>
          <p:nvSpPr>
            <p:cNvPr id="43" name="Rectangle 51"/>
            <p:cNvSpPr>
              <a:spLocks noChangeAspect="1" noChangeArrowheads="1"/>
            </p:cNvSpPr>
            <p:nvPr/>
          </p:nvSpPr>
          <p:spPr bwMode="auto">
            <a:xfrm>
              <a:off x="1611" y="3992"/>
              <a:ext cx="227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27k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4" name="Rectangle 52"/>
            <p:cNvSpPr>
              <a:spLocks noChangeAspect="1" noChangeArrowheads="1"/>
            </p:cNvSpPr>
            <p:nvPr/>
          </p:nvSpPr>
          <p:spPr bwMode="auto">
            <a:xfrm>
              <a:off x="1924" y="3994"/>
              <a:ext cx="257" cy="1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390k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5" name="Rectangle 53"/>
            <p:cNvSpPr>
              <a:spLocks noChangeAspect="1" noChangeArrowheads="1"/>
            </p:cNvSpPr>
            <p:nvPr/>
          </p:nvSpPr>
          <p:spPr bwMode="auto">
            <a:xfrm>
              <a:off x="2313" y="3992"/>
              <a:ext cx="22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390k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6" name="Rectangle 54"/>
            <p:cNvSpPr>
              <a:spLocks noChangeAspect="1" noChangeArrowheads="1"/>
            </p:cNvSpPr>
            <p:nvPr/>
          </p:nvSpPr>
          <p:spPr bwMode="auto">
            <a:xfrm>
              <a:off x="2849" y="3974"/>
              <a:ext cx="23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470k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7" name="Rectangle 55"/>
            <p:cNvSpPr>
              <a:spLocks noChangeAspect="1" noChangeArrowheads="1"/>
            </p:cNvSpPr>
            <p:nvPr/>
          </p:nvSpPr>
          <p:spPr bwMode="auto">
            <a:xfrm>
              <a:off x="3557" y="3647"/>
              <a:ext cx="2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8" name="Rectangle 56"/>
            <p:cNvSpPr>
              <a:spLocks noChangeAspect="1" noChangeArrowheads="1"/>
            </p:cNvSpPr>
            <p:nvPr/>
          </p:nvSpPr>
          <p:spPr bwMode="auto">
            <a:xfrm>
              <a:off x="3157" y="3631"/>
              <a:ext cx="79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升</a:t>
              </a:r>
            </a:p>
          </p:txBody>
        </p:sp>
        <p:sp>
          <p:nvSpPr>
            <p:cNvPr id="49" name="Rectangle 57"/>
            <p:cNvSpPr>
              <a:spLocks noChangeAspect="1" noChangeArrowheads="1"/>
            </p:cNvSpPr>
            <p:nvPr/>
          </p:nvSpPr>
          <p:spPr bwMode="auto">
            <a:xfrm>
              <a:off x="2021" y="4082"/>
              <a:ext cx="52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软手动操作电路</a:t>
              </a:r>
            </a:p>
          </p:txBody>
        </p:sp>
        <p:sp>
          <p:nvSpPr>
            <p:cNvPr id="50" name="Rectangle 58"/>
            <p:cNvSpPr>
              <a:spLocks noChangeAspect="1" noChangeArrowheads="1"/>
            </p:cNvSpPr>
            <p:nvPr/>
          </p:nvSpPr>
          <p:spPr bwMode="auto">
            <a:xfrm>
              <a:off x="3016" y="3774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</a:t>
              </a:r>
            </a:p>
          </p:txBody>
        </p:sp>
        <p:sp>
          <p:nvSpPr>
            <p:cNvPr id="51" name="Rectangle 59"/>
            <p:cNvSpPr>
              <a:spLocks noChangeAspect="1" noChangeArrowheads="1"/>
            </p:cNvSpPr>
            <p:nvPr/>
          </p:nvSpPr>
          <p:spPr bwMode="auto">
            <a:xfrm>
              <a:off x="3027" y="3602"/>
              <a:ext cx="12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4</a:t>
              </a:r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 flipV="1">
              <a:off x="1533" y="3956"/>
              <a:ext cx="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61"/>
            <p:cNvSpPr>
              <a:spLocks noChangeAspect="1" noChangeArrowheads="1"/>
            </p:cNvSpPr>
            <p:nvPr/>
          </p:nvSpPr>
          <p:spPr bwMode="auto">
            <a:xfrm>
              <a:off x="852" y="3010"/>
              <a:ext cx="21" cy="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Line 62"/>
            <p:cNvSpPr>
              <a:spLocks noChangeAspect="1" noChangeShapeType="1"/>
            </p:cNvSpPr>
            <p:nvPr/>
          </p:nvSpPr>
          <p:spPr bwMode="auto">
            <a:xfrm>
              <a:off x="934" y="2887"/>
              <a:ext cx="0" cy="1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63"/>
            <p:cNvSpPr>
              <a:spLocks noChangeAspect="1" noChangeArrowheads="1"/>
            </p:cNvSpPr>
            <p:nvPr/>
          </p:nvSpPr>
          <p:spPr bwMode="auto">
            <a:xfrm>
              <a:off x="911" y="2903"/>
              <a:ext cx="45" cy="9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Rectangle 64"/>
            <p:cNvSpPr>
              <a:spLocks noChangeAspect="1" noChangeArrowheads="1"/>
            </p:cNvSpPr>
            <p:nvPr/>
          </p:nvSpPr>
          <p:spPr bwMode="auto">
            <a:xfrm>
              <a:off x="1189" y="2687"/>
              <a:ext cx="13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内给</a:t>
              </a:r>
            </a:p>
          </p:txBody>
        </p:sp>
        <p:sp>
          <p:nvSpPr>
            <p:cNvPr id="57" name="Line 65"/>
            <p:cNvSpPr>
              <a:spLocks noChangeAspect="1" noChangeShapeType="1"/>
            </p:cNvSpPr>
            <p:nvPr/>
          </p:nvSpPr>
          <p:spPr bwMode="auto">
            <a:xfrm flipH="1">
              <a:off x="1108" y="2940"/>
              <a:ext cx="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6"/>
            <p:cNvSpPr>
              <a:spLocks noChangeAspect="1" noChangeShapeType="1"/>
            </p:cNvSpPr>
            <p:nvPr/>
          </p:nvSpPr>
          <p:spPr bwMode="auto">
            <a:xfrm flipH="1">
              <a:off x="879" y="3067"/>
              <a:ext cx="10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7"/>
            <p:cNvSpPr>
              <a:spLocks noChangeAspect="1" noChangeShapeType="1"/>
            </p:cNvSpPr>
            <p:nvPr/>
          </p:nvSpPr>
          <p:spPr bwMode="auto">
            <a:xfrm flipH="1" flipV="1">
              <a:off x="876" y="3176"/>
              <a:ext cx="10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8"/>
            <p:cNvSpPr>
              <a:spLocks noChangeAspect="1" noChangeArrowheads="1"/>
            </p:cNvSpPr>
            <p:nvPr/>
          </p:nvSpPr>
          <p:spPr bwMode="auto">
            <a:xfrm>
              <a:off x="1489" y="3153"/>
              <a:ext cx="125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69"/>
            <p:cNvSpPr>
              <a:spLocks noChangeAspect="1" noChangeArrowheads="1"/>
            </p:cNvSpPr>
            <p:nvPr/>
          </p:nvSpPr>
          <p:spPr bwMode="auto">
            <a:xfrm>
              <a:off x="1489" y="3042"/>
              <a:ext cx="125" cy="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Line 70"/>
            <p:cNvSpPr>
              <a:spLocks noChangeShapeType="1"/>
            </p:cNvSpPr>
            <p:nvPr/>
          </p:nvSpPr>
          <p:spPr bwMode="auto">
            <a:xfrm>
              <a:off x="1237" y="2869"/>
              <a:ext cx="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 flipV="1">
              <a:off x="1248" y="2958"/>
              <a:ext cx="3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72"/>
            <p:cNvSpPr>
              <a:spLocks noChangeAspect="1" noChangeShapeType="1"/>
            </p:cNvSpPr>
            <p:nvPr/>
          </p:nvSpPr>
          <p:spPr bwMode="auto">
            <a:xfrm>
              <a:off x="1635" y="2959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73"/>
            <p:cNvSpPr>
              <a:spLocks noChangeAspect="1" noChangeShapeType="1"/>
            </p:cNvSpPr>
            <p:nvPr/>
          </p:nvSpPr>
          <p:spPr bwMode="auto">
            <a:xfrm flipH="1">
              <a:off x="1665" y="2871"/>
              <a:ext cx="0" cy="3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4"/>
            <p:cNvSpPr>
              <a:spLocks noChangeAspect="1" noChangeShapeType="1"/>
            </p:cNvSpPr>
            <p:nvPr/>
          </p:nvSpPr>
          <p:spPr bwMode="auto">
            <a:xfrm flipH="1">
              <a:off x="1686" y="3067"/>
              <a:ext cx="11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5"/>
            <p:cNvSpPr>
              <a:spLocks noChangeAspect="1" noChangeShapeType="1"/>
            </p:cNvSpPr>
            <p:nvPr/>
          </p:nvSpPr>
          <p:spPr bwMode="auto">
            <a:xfrm>
              <a:off x="1686" y="3065"/>
              <a:ext cx="11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76"/>
            <p:cNvSpPr>
              <a:spLocks noChangeAspect="1" noChangeArrowheads="1"/>
            </p:cNvSpPr>
            <p:nvPr/>
          </p:nvSpPr>
          <p:spPr bwMode="auto">
            <a:xfrm>
              <a:off x="1489" y="2934"/>
              <a:ext cx="125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Rectangle 77"/>
            <p:cNvSpPr>
              <a:spLocks noChangeAspect="1" noChangeArrowheads="1"/>
            </p:cNvSpPr>
            <p:nvPr/>
          </p:nvSpPr>
          <p:spPr bwMode="auto">
            <a:xfrm>
              <a:off x="1489" y="2845"/>
              <a:ext cx="125" cy="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Rectangle 78"/>
            <p:cNvSpPr>
              <a:spLocks noChangeAspect="1" noChangeArrowheads="1"/>
            </p:cNvSpPr>
            <p:nvPr/>
          </p:nvSpPr>
          <p:spPr bwMode="auto">
            <a:xfrm>
              <a:off x="1229" y="2979"/>
              <a:ext cx="134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外给</a:t>
              </a:r>
            </a:p>
          </p:txBody>
        </p:sp>
        <p:sp>
          <p:nvSpPr>
            <p:cNvPr id="71" name="Rectangle 79"/>
            <p:cNvSpPr>
              <a:spLocks noChangeAspect="1" noChangeArrowheads="1"/>
            </p:cNvSpPr>
            <p:nvPr/>
          </p:nvSpPr>
          <p:spPr bwMode="auto">
            <a:xfrm>
              <a:off x="1192" y="2757"/>
              <a:ext cx="82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6</a:t>
              </a:r>
              <a:endParaRPr lang="en-US" altLang="zh-CN" sz="800" b="0"/>
            </a:p>
          </p:txBody>
        </p:sp>
        <p:sp>
          <p:nvSpPr>
            <p:cNvPr id="72" name="Line 80"/>
            <p:cNvSpPr>
              <a:spLocks noChangeAspect="1" noChangeShapeType="1"/>
            </p:cNvSpPr>
            <p:nvPr/>
          </p:nvSpPr>
          <p:spPr bwMode="auto">
            <a:xfrm flipH="1">
              <a:off x="1193" y="2958"/>
              <a:ext cx="54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81"/>
            <p:cNvSpPr>
              <a:spLocks noChangeAspect="1" noChangeShapeType="1"/>
            </p:cNvSpPr>
            <p:nvPr/>
          </p:nvSpPr>
          <p:spPr bwMode="auto">
            <a:xfrm flipH="1">
              <a:off x="1190" y="2870"/>
              <a:ext cx="50" cy="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2"/>
            <p:cNvSpPr>
              <a:spLocks noChangeAspect="1" noChangeShapeType="1"/>
            </p:cNvSpPr>
            <p:nvPr/>
          </p:nvSpPr>
          <p:spPr bwMode="auto">
            <a:xfrm>
              <a:off x="1229" y="2858"/>
              <a:ext cx="0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3"/>
            <p:cNvSpPr>
              <a:spLocks noChangeAspect="1" noChangeShapeType="1"/>
            </p:cNvSpPr>
            <p:nvPr/>
          </p:nvSpPr>
          <p:spPr bwMode="auto">
            <a:xfrm>
              <a:off x="1203" y="2990"/>
              <a:ext cx="0" cy="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4"/>
            <p:cNvSpPr>
              <a:spLocks noChangeAspect="1" noChangeShapeType="1"/>
            </p:cNvSpPr>
            <p:nvPr/>
          </p:nvSpPr>
          <p:spPr bwMode="auto">
            <a:xfrm flipH="1" flipV="1">
              <a:off x="876" y="3020"/>
              <a:ext cx="3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5"/>
            <p:cNvSpPr>
              <a:spLocks noChangeAspect="1" noChangeShapeType="1"/>
            </p:cNvSpPr>
            <p:nvPr/>
          </p:nvSpPr>
          <p:spPr bwMode="auto">
            <a:xfrm flipH="1">
              <a:off x="878" y="2884"/>
              <a:ext cx="3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6"/>
            <p:cNvSpPr>
              <a:spLocks noChangeAspect="1" noChangeShapeType="1"/>
            </p:cNvSpPr>
            <p:nvPr/>
          </p:nvSpPr>
          <p:spPr bwMode="auto">
            <a:xfrm flipH="1">
              <a:off x="1166" y="2840"/>
              <a:ext cx="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Oval 87"/>
            <p:cNvSpPr>
              <a:spLocks noChangeAspect="1" noChangeArrowheads="1"/>
            </p:cNvSpPr>
            <p:nvPr/>
          </p:nvSpPr>
          <p:spPr bwMode="auto">
            <a:xfrm>
              <a:off x="852" y="2875"/>
              <a:ext cx="21" cy="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88"/>
            <p:cNvSpPr>
              <a:spLocks noChangeAspect="1" noChangeArrowheads="1"/>
            </p:cNvSpPr>
            <p:nvPr/>
          </p:nvSpPr>
          <p:spPr bwMode="auto">
            <a:xfrm>
              <a:off x="853" y="3169"/>
              <a:ext cx="20" cy="2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89"/>
            <p:cNvSpPr>
              <a:spLocks noChangeAspect="1" noChangeArrowheads="1"/>
            </p:cNvSpPr>
            <p:nvPr/>
          </p:nvSpPr>
          <p:spPr bwMode="auto">
            <a:xfrm>
              <a:off x="852" y="3057"/>
              <a:ext cx="21" cy="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Line 90"/>
            <p:cNvSpPr>
              <a:spLocks noChangeAspect="1" noChangeShapeType="1"/>
            </p:cNvSpPr>
            <p:nvPr/>
          </p:nvSpPr>
          <p:spPr bwMode="auto">
            <a:xfrm flipV="1">
              <a:off x="1805" y="2930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91"/>
            <p:cNvSpPr>
              <a:spLocks noChangeAspect="1" noChangeShapeType="1"/>
            </p:cNvSpPr>
            <p:nvPr/>
          </p:nvSpPr>
          <p:spPr bwMode="auto">
            <a:xfrm>
              <a:off x="1802" y="2927"/>
              <a:ext cx="3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92"/>
            <p:cNvSpPr>
              <a:spLocks noChangeAspect="1" noChangeShapeType="1"/>
            </p:cNvSpPr>
            <p:nvPr/>
          </p:nvSpPr>
          <p:spPr bwMode="auto">
            <a:xfrm>
              <a:off x="1805" y="3177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93"/>
            <p:cNvSpPr>
              <a:spLocks noChangeAspect="1" noChangeArrowheads="1"/>
            </p:cNvSpPr>
            <p:nvPr/>
          </p:nvSpPr>
          <p:spPr bwMode="auto">
            <a:xfrm>
              <a:off x="1782" y="3303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Line 94"/>
            <p:cNvSpPr>
              <a:spLocks noChangeAspect="1" noChangeShapeType="1"/>
            </p:cNvSpPr>
            <p:nvPr/>
          </p:nvSpPr>
          <p:spPr bwMode="auto">
            <a:xfrm flipV="1">
              <a:off x="2280" y="2702"/>
              <a:ext cx="0" cy="9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95"/>
            <p:cNvSpPr>
              <a:spLocks noChangeAspect="1" noChangeArrowheads="1"/>
            </p:cNvSpPr>
            <p:nvPr/>
          </p:nvSpPr>
          <p:spPr bwMode="auto">
            <a:xfrm>
              <a:off x="539" y="2911"/>
              <a:ext cx="257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外给定</a:t>
              </a:r>
            </a:p>
            <a:p>
              <a:pPr algn="just" eaLnBrk="1" hangingPunct="1"/>
              <a:r>
                <a:rPr lang="en-US" altLang="zh-CN" sz="800" b="0"/>
                <a:t>4~20mA</a:t>
              </a:r>
            </a:p>
          </p:txBody>
        </p:sp>
        <p:sp>
          <p:nvSpPr>
            <p:cNvPr id="88" name="Rectangle 96"/>
            <p:cNvSpPr>
              <a:spLocks noChangeAspect="1" noChangeArrowheads="1"/>
            </p:cNvSpPr>
            <p:nvPr/>
          </p:nvSpPr>
          <p:spPr bwMode="auto">
            <a:xfrm>
              <a:off x="531" y="3084"/>
              <a:ext cx="197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输入</a:t>
              </a:r>
            </a:p>
            <a:p>
              <a:pPr algn="just" eaLnBrk="1" hangingPunct="1"/>
              <a:r>
                <a:rPr lang="en-US" altLang="zh-CN" sz="800" b="0"/>
                <a:t>1~5V</a:t>
              </a:r>
            </a:p>
          </p:txBody>
        </p:sp>
        <p:sp>
          <p:nvSpPr>
            <p:cNvPr id="89" name="Rectangle 97"/>
            <p:cNvSpPr>
              <a:spLocks noChangeAspect="1" noChangeArrowheads="1"/>
            </p:cNvSpPr>
            <p:nvPr/>
          </p:nvSpPr>
          <p:spPr bwMode="auto">
            <a:xfrm>
              <a:off x="791" y="2909"/>
              <a:ext cx="79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R</a:t>
              </a:r>
              <a:endParaRPr lang="en-US" altLang="zh-CN" sz="800" b="0"/>
            </a:p>
          </p:txBody>
        </p:sp>
        <p:sp>
          <p:nvSpPr>
            <p:cNvPr id="90" name="Rectangle 98"/>
            <p:cNvSpPr>
              <a:spLocks noChangeAspect="1" noChangeArrowheads="1"/>
            </p:cNvSpPr>
            <p:nvPr/>
          </p:nvSpPr>
          <p:spPr bwMode="auto">
            <a:xfrm>
              <a:off x="783" y="3086"/>
              <a:ext cx="79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i</a:t>
              </a:r>
              <a:endParaRPr lang="en-US" altLang="zh-CN" sz="800" b="0"/>
            </a:p>
          </p:txBody>
        </p:sp>
        <p:sp>
          <p:nvSpPr>
            <p:cNvPr id="91" name="Rectangle 99"/>
            <p:cNvSpPr>
              <a:spLocks noChangeAspect="1" noChangeArrowheads="1"/>
            </p:cNvSpPr>
            <p:nvPr/>
          </p:nvSpPr>
          <p:spPr bwMode="auto">
            <a:xfrm>
              <a:off x="1460" y="3300"/>
              <a:ext cx="34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4×500k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92" name="Rectangle 100"/>
            <p:cNvSpPr>
              <a:spLocks noChangeAspect="1" noChangeArrowheads="1"/>
            </p:cNvSpPr>
            <p:nvPr/>
          </p:nvSpPr>
          <p:spPr bwMode="auto">
            <a:xfrm>
              <a:off x="1694" y="3181"/>
              <a:ext cx="79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7</a:t>
              </a:r>
              <a:endParaRPr lang="en-US" altLang="zh-CN" sz="800" b="0"/>
            </a:p>
          </p:txBody>
        </p:sp>
        <p:sp>
          <p:nvSpPr>
            <p:cNvPr id="93" name="Rectangle 101"/>
            <p:cNvSpPr>
              <a:spLocks noChangeAspect="1" noChangeArrowheads="1"/>
            </p:cNvSpPr>
            <p:nvPr/>
          </p:nvSpPr>
          <p:spPr bwMode="auto">
            <a:xfrm>
              <a:off x="1868" y="2820"/>
              <a:ext cx="2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94" name="Rectangle 102"/>
            <p:cNvSpPr>
              <a:spLocks noChangeAspect="1" noChangeArrowheads="1"/>
            </p:cNvSpPr>
            <p:nvPr/>
          </p:nvSpPr>
          <p:spPr bwMode="auto">
            <a:xfrm>
              <a:off x="1841" y="3334"/>
              <a:ext cx="218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95" name="Rectangle 103"/>
            <p:cNvSpPr>
              <a:spLocks noChangeAspect="1" noChangeArrowheads="1"/>
            </p:cNvSpPr>
            <p:nvPr/>
          </p:nvSpPr>
          <p:spPr bwMode="auto">
            <a:xfrm>
              <a:off x="1604" y="2737"/>
              <a:ext cx="576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电平移动电路</a:t>
              </a:r>
            </a:p>
          </p:txBody>
        </p:sp>
        <p:sp>
          <p:nvSpPr>
            <p:cNvPr id="96" name="Rectangle 104"/>
            <p:cNvSpPr>
              <a:spLocks noChangeAspect="1" noChangeArrowheads="1"/>
            </p:cNvSpPr>
            <p:nvPr/>
          </p:nvSpPr>
          <p:spPr bwMode="auto">
            <a:xfrm>
              <a:off x="1673" y="2849"/>
              <a:ext cx="24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正反</a:t>
              </a:r>
            </a:p>
            <a:p>
              <a:pPr algn="just" eaLnBrk="1" hangingPunct="1"/>
              <a:r>
                <a:rPr lang="zh-CN" altLang="en-US" sz="800" b="0"/>
                <a:t>作用</a:t>
              </a:r>
            </a:p>
          </p:txBody>
        </p:sp>
        <p:sp>
          <p:nvSpPr>
            <p:cNvPr id="97" name="Rectangle 105"/>
            <p:cNvSpPr>
              <a:spLocks noChangeAspect="1" noChangeArrowheads="1"/>
            </p:cNvSpPr>
            <p:nvPr/>
          </p:nvSpPr>
          <p:spPr bwMode="auto">
            <a:xfrm>
              <a:off x="1530" y="2753"/>
              <a:ext cx="6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1</a:t>
              </a:r>
              <a:endParaRPr lang="en-US" altLang="zh-CN" sz="800" b="0"/>
            </a:p>
          </p:txBody>
        </p:sp>
        <p:sp>
          <p:nvSpPr>
            <p:cNvPr id="98" name="Rectangle 106"/>
            <p:cNvSpPr>
              <a:spLocks noChangeAspect="1" noChangeArrowheads="1"/>
            </p:cNvSpPr>
            <p:nvPr/>
          </p:nvSpPr>
          <p:spPr bwMode="auto">
            <a:xfrm>
              <a:off x="1358" y="2970"/>
              <a:ext cx="6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2</a:t>
              </a:r>
              <a:endParaRPr lang="en-US" altLang="zh-CN" sz="800" b="0"/>
            </a:p>
          </p:txBody>
        </p:sp>
        <p:sp>
          <p:nvSpPr>
            <p:cNvPr id="99" name="Rectangle 107"/>
            <p:cNvSpPr>
              <a:spLocks noChangeAspect="1" noChangeArrowheads="1"/>
            </p:cNvSpPr>
            <p:nvPr/>
          </p:nvSpPr>
          <p:spPr bwMode="auto">
            <a:xfrm>
              <a:off x="1353" y="3083"/>
              <a:ext cx="6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3</a:t>
              </a:r>
              <a:endParaRPr lang="en-US" altLang="zh-CN" sz="800" b="0"/>
            </a:p>
          </p:txBody>
        </p:sp>
        <p:sp>
          <p:nvSpPr>
            <p:cNvPr id="100" name="Rectangle 108"/>
            <p:cNvSpPr>
              <a:spLocks noChangeAspect="1" noChangeArrowheads="1"/>
            </p:cNvSpPr>
            <p:nvPr/>
          </p:nvSpPr>
          <p:spPr bwMode="auto">
            <a:xfrm>
              <a:off x="1512" y="3203"/>
              <a:ext cx="6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4</a:t>
              </a:r>
              <a:endParaRPr lang="en-US" altLang="zh-CN" sz="800" b="0"/>
            </a:p>
          </p:txBody>
        </p:sp>
        <p:sp>
          <p:nvSpPr>
            <p:cNvPr id="101" name="Rectangle 109"/>
            <p:cNvSpPr>
              <a:spLocks noChangeAspect="1" noChangeArrowheads="1"/>
            </p:cNvSpPr>
            <p:nvPr/>
          </p:nvSpPr>
          <p:spPr bwMode="auto">
            <a:xfrm>
              <a:off x="1705" y="3373"/>
              <a:ext cx="6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6</a:t>
              </a:r>
              <a:endParaRPr lang="en-US" altLang="zh-CN" sz="800" b="0"/>
            </a:p>
          </p:txBody>
        </p:sp>
        <p:grpSp>
          <p:nvGrpSpPr>
            <p:cNvPr id="102" name="Group 110"/>
            <p:cNvGrpSpPr>
              <a:grpSpLocks noChangeAspect="1"/>
            </p:cNvGrpSpPr>
            <p:nvPr/>
          </p:nvGrpSpPr>
          <p:grpSpPr bwMode="auto">
            <a:xfrm>
              <a:off x="1903" y="2979"/>
              <a:ext cx="186" cy="279"/>
              <a:chOff x="13502" y="6927"/>
              <a:chExt cx="622" cy="933"/>
            </a:xfrm>
          </p:grpSpPr>
          <p:sp>
            <p:nvSpPr>
              <p:cNvPr id="491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13502" y="6927"/>
                <a:ext cx="622" cy="93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" name="AutoShape 112"/>
              <p:cNvSpPr>
                <a:spLocks noChangeAspect="1" noChangeArrowheads="1"/>
              </p:cNvSpPr>
              <p:nvPr/>
            </p:nvSpPr>
            <p:spPr bwMode="auto">
              <a:xfrm rot="5400000">
                <a:off x="13669" y="7047"/>
                <a:ext cx="190" cy="154"/>
              </a:xfrm>
              <a:prstGeom prst="triangle">
                <a:avLst>
                  <a:gd name="adj" fmla="val 49444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3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13882" y="6946"/>
                <a:ext cx="204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800" b="0">
                    <a:latin typeface="宋体" panose="02010600030101010101" pitchFamily="2" charset="-122"/>
                  </a:rPr>
                  <a:t>∞</a:t>
                </a:r>
                <a:endParaRPr lang="zh-CN" altLang="en-US" sz="800" b="0"/>
              </a:p>
            </p:txBody>
          </p:sp>
          <p:sp>
            <p:nvSpPr>
              <p:cNvPr id="494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13540" y="6984"/>
                <a:ext cx="129" cy="3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_</a:t>
                </a:r>
              </a:p>
            </p:txBody>
          </p:sp>
          <p:sp>
            <p:nvSpPr>
              <p:cNvPr id="495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13552" y="7416"/>
                <a:ext cx="100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  <p:sp>
            <p:nvSpPr>
              <p:cNvPr id="496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13753" y="7501"/>
                <a:ext cx="268" cy="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N</a:t>
                </a:r>
                <a:r>
                  <a:rPr lang="en-US" altLang="zh-CN" sz="800" b="0" baseline="-25000"/>
                  <a:t>1</a:t>
                </a:r>
                <a:endParaRPr lang="en-US" altLang="zh-CN" sz="800" b="0"/>
              </a:p>
            </p:txBody>
          </p:sp>
          <p:sp>
            <p:nvSpPr>
              <p:cNvPr id="497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13939" y="7274"/>
                <a:ext cx="119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</p:grpSp>
        <p:sp>
          <p:nvSpPr>
            <p:cNvPr id="103" name="Line 118"/>
            <p:cNvSpPr>
              <a:spLocks noChangeAspect="1" noChangeShapeType="1"/>
            </p:cNvSpPr>
            <p:nvPr/>
          </p:nvSpPr>
          <p:spPr bwMode="auto">
            <a:xfrm>
              <a:off x="796" y="2849"/>
              <a:ext cx="1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19"/>
            <p:cNvSpPr>
              <a:spLocks noChangeAspect="1" noChangeArrowheads="1"/>
            </p:cNvSpPr>
            <p:nvPr/>
          </p:nvSpPr>
          <p:spPr bwMode="auto">
            <a:xfrm>
              <a:off x="811" y="2749"/>
              <a:ext cx="7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I</a:t>
              </a:r>
              <a:r>
                <a:rPr lang="en-US" altLang="zh-CN" sz="800" b="0" baseline="-25000"/>
                <a:t>R</a:t>
              </a:r>
              <a:endParaRPr lang="en-US" altLang="zh-CN" sz="800" b="0"/>
            </a:p>
          </p:txBody>
        </p:sp>
        <p:sp>
          <p:nvSpPr>
            <p:cNvPr id="105" name="Rectangle 120"/>
            <p:cNvSpPr>
              <a:spLocks noChangeAspect="1" noChangeArrowheads="1"/>
            </p:cNvSpPr>
            <p:nvPr/>
          </p:nvSpPr>
          <p:spPr bwMode="auto">
            <a:xfrm>
              <a:off x="920" y="2781"/>
              <a:ext cx="7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R</a:t>
              </a:r>
              <a:endParaRPr lang="en-US" altLang="zh-CN" sz="800" b="0"/>
            </a:p>
          </p:txBody>
        </p:sp>
        <p:sp>
          <p:nvSpPr>
            <p:cNvPr id="106" name="Rectangle 121"/>
            <p:cNvSpPr>
              <a:spLocks noChangeAspect="1" noChangeArrowheads="1"/>
            </p:cNvSpPr>
            <p:nvPr/>
          </p:nvSpPr>
          <p:spPr bwMode="auto">
            <a:xfrm>
              <a:off x="1815" y="3189"/>
              <a:ext cx="7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T</a:t>
              </a:r>
              <a:endParaRPr lang="en-US" altLang="zh-CN" sz="800" b="0"/>
            </a:p>
          </p:txBody>
        </p:sp>
        <p:sp>
          <p:nvSpPr>
            <p:cNvPr id="107" name="Rectangle 122"/>
            <p:cNvSpPr>
              <a:spLocks noChangeAspect="1" noChangeArrowheads="1"/>
            </p:cNvSpPr>
            <p:nvPr/>
          </p:nvSpPr>
          <p:spPr bwMode="auto">
            <a:xfrm>
              <a:off x="1818" y="2970"/>
              <a:ext cx="8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F</a:t>
              </a:r>
              <a:endParaRPr lang="en-US" altLang="zh-CN" sz="800" b="0"/>
            </a:p>
          </p:txBody>
        </p:sp>
        <p:sp>
          <p:nvSpPr>
            <p:cNvPr id="108" name="Oval 123"/>
            <p:cNvSpPr>
              <a:spLocks noChangeAspect="1" noChangeArrowheads="1"/>
            </p:cNvSpPr>
            <p:nvPr/>
          </p:nvSpPr>
          <p:spPr bwMode="auto">
            <a:xfrm>
              <a:off x="1523" y="4061"/>
              <a:ext cx="20" cy="2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Line 124"/>
            <p:cNvSpPr>
              <a:spLocks noChangeShapeType="1"/>
            </p:cNvSpPr>
            <p:nvPr/>
          </p:nvSpPr>
          <p:spPr bwMode="auto">
            <a:xfrm flipV="1">
              <a:off x="2779" y="3960"/>
              <a:ext cx="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125"/>
            <p:cNvSpPr>
              <a:spLocks noChangeAspect="1" noChangeArrowheads="1"/>
            </p:cNvSpPr>
            <p:nvPr/>
          </p:nvSpPr>
          <p:spPr bwMode="auto">
            <a:xfrm>
              <a:off x="2602" y="3934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Rectangle 130"/>
            <p:cNvSpPr>
              <a:spLocks noChangeAspect="1" noChangeArrowheads="1"/>
            </p:cNvSpPr>
            <p:nvPr/>
          </p:nvSpPr>
          <p:spPr bwMode="auto">
            <a:xfrm>
              <a:off x="1602" y="1473"/>
              <a:ext cx="24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12" name="Rectangle 131"/>
            <p:cNvSpPr>
              <a:spLocks noChangeAspect="1" noChangeArrowheads="1"/>
            </p:cNvSpPr>
            <p:nvPr/>
          </p:nvSpPr>
          <p:spPr bwMode="auto">
            <a:xfrm>
              <a:off x="2314" y="1846"/>
              <a:ext cx="218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13" name="Rectangle 132"/>
            <p:cNvSpPr>
              <a:spLocks noChangeAspect="1" noChangeArrowheads="1"/>
            </p:cNvSpPr>
            <p:nvPr/>
          </p:nvSpPr>
          <p:spPr bwMode="auto">
            <a:xfrm>
              <a:off x="1129" y="1859"/>
              <a:ext cx="206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14" name="Line 133"/>
            <p:cNvSpPr>
              <a:spLocks noChangeAspect="1" noChangeShapeType="1"/>
            </p:cNvSpPr>
            <p:nvPr/>
          </p:nvSpPr>
          <p:spPr bwMode="auto">
            <a:xfrm flipV="1">
              <a:off x="1337" y="2127"/>
              <a:ext cx="17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34"/>
            <p:cNvSpPr>
              <a:spLocks noChangeShapeType="1"/>
            </p:cNvSpPr>
            <p:nvPr/>
          </p:nvSpPr>
          <p:spPr bwMode="auto">
            <a:xfrm flipH="1">
              <a:off x="1334" y="1821"/>
              <a:ext cx="0" cy="3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35"/>
            <p:cNvSpPr>
              <a:spLocks noChangeAspect="1" noChangeShapeType="1"/>
            </p:cNvSpPr>
            <p:nvPr/>
          </p:nvSpPr>
          <p:spPr bwMode="auto">
            <a:xfrm>
              <a:off x="1942" y="1551"/>
              <a:ext cx="0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36"/>
            <p:cNvSpPr>
              <a:spLocks noChangeAspect="1" noChangeShapeType="1"/>
            </p:cNvSpPr>
            <p:nvPr/>
          </p:nvSpPr>
          <p:spPr bwMode="auto">
            <a:xfrm flipH="1">
              <a:off x="1112" y="1825"/>
              <a:ext cx="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37"/>
            <p:cNvSpPr>
              <a:spLocks noChangeAspect="1" noChangeShapeType="1"/>
            </p:cNvSpPr>
            <p:nvPr/>
          </p:nvSpPr>
          <p:spPr bwMode="auto">
            <a:xfrm>
              <a:off x="1646" y="1776"/>
              <a:ext cx="2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138"/>
            <p:cNvSpPr>
              <a:spLocks noChangeAspect="1" noChangeArrowheads="1"/>
            </p:cNvSpPr>
            <p:nvPr/>
          </p:nvSpPr>
          <p:spPr bwMode="auto">
            <a:xfrm>
              <a:off x="1160" y="1801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Rectangle 139"/>
            <p:cNvSpPr>
              <a:spLocks noChangeAspect="1" noChangeArrowheads="1"/>
            </p:cNvSpPr>
            <p:nvPr/>
          </p:nvSpPr>
          <p:spPr bwMode="auto">
            <a:xfrm>
              <a:off x="1308" y="1937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Oval 140"/>
            <p:cNvSpPr>
              <a:spLocks noChangeAspect="1" noChangeArrowheads="1"/>
            </p:cNvSpPr>
            <p:nvPr/>
          </p:nvSpPr>
          <p:spPr bwMode="auto">
            <a:xfrm>
              <a:off x="1787" y="1720"/>
              <a:ext cx="94" cy="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Line 141"/>
            <p:cNvSpPr>
              <a:spLocks noChangeAspect="1" noChangeShapeType="1"/>
            </p:cNvSpPr>
            <p:nvPr/>
          </p:nvSpPr>
          <p:spPr bwMode="auto">
            <a:xfrm flipV="1">
              <a:off x="1800" y="1733"/>
              <a:ext cx="63" cy="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42"/>
            <p:cNvSpPr>
              <a:spLocks noChangeAspect="1" noChangeShapeType="1"/>
            </p:cNvSpPr>
            <p:nvPr/>
          </p:nvSpPr>
          <p:spPr bwMode="auto">
            <a:xfrm flipH="1">
              <a:off x="1107" y="1731"/>
              <a:ext cx="3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143"/>
            <p:cNvSpPr>
              <a:spLocks noChangeAspect="1" noChangeArrowheads="1"/>
            </p:cNvSpPr>
            <p:nvPr/>
          </p:nvSpPr>
          <p:spPr bwMode="auto">
            <a:xfrm>
              <a:off x="1160" y="1711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" name="Line 144"/>
            <p:cNvSpPr>
              <a:spLocks noChangeAspect="1" noChangeShapeType="1"/>
            </p:cNvSpPr>
            <p:nvPr/>
          </p:nvSpPr>
          <p:spPr bwMode="auto">
            <a:xfrm>
              <a:off x="1337" y="1553"/>
              <a:ext cx="6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5"/>
            <p:cNvSpPr>
              <a:spLocks noChangeShapeType="1"/>
            </p:cNvSpPr>
            <p:nvPr/>
          </p:nvSpPr>
          <p:spPr bwMode="auto">
            <a:xfrm>
              <a:off x="1336" y="1545"/>
              <a:ext cx="0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spect="1" noChangeArrowheads="1"/>
            </p:cNvSpPr>
            <p:nvPr/>
          </p:nvSpPr>
          <p:spPr bwMode="auto">
            <a:xfrm>
              <a:off x="1465" y="1531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Rectangle 147"/>
            <p:cNvSpPr>
              <a:spLocks noChangeAspect="1" noChangeArrowheads="1"/>
            </p:cNvSpPr>
            <p:nvPr/>
          </p:nvSpPr>
          <p:spPr bwMode="auto">
            <a:xfrm>
              <a:off x="1670" y="1565"/>
              <a:ext cx="256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输入指示</a:t>
              </a:r>
            </a:p>
          </p:txBody>
        </p:sp>
        <p:sp>
          <p:nvSpPr>
            <p:cNvPr id="129" name="Line 148"/>
            <p:cNvSpPr>
              <a:spLocks noChangeAspect="1" noChangeShapeType="1"/>
            </p:cNvSpPr>
            <p:nvPr/>
          </p:nvSpPr>
          <p:spPr bwMode="auto">
            <a:xfrm flipH="1">
              <a:off x="1043" y="1824"/>
              <a:ext cx="70" cy="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49"/>
            <p:cNvSpPr>
              <a:spLocks noChangeAspect="1" noChangeShapeType="1"/>
            </p:cNvSpPr>
            <p:nvPr/>
          </p:nvSpPr>
          <p:spPr bwMode="auto">
            <a:xfrm flipH="1">
              <a:off x="1039" y="1732"/>
              <a:ext cx="68" cy="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spect="1" noChangeArrowheads="1"/>
            </p:cNvSpPr>
            <p:nvPr/>
          </p:nvSpPr>
          <p:spPr bwMode="auto">
            <a:xfrm>
              <a:off x="1057" y="1636"/>
              <a:ext cx="68" cy="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5</a:t>
              </a:r>
              <a:endParaRPr lang="en-US" altLang="zh-CN" sz="800" b="0"/>
            </a:p>
          </p:txBody>
        </p:sp>
        <p:sp>
          <p:nvSpPr>
            <p:cNvPr id="132" name="Line 151"/>
            <p:cNvSpPr>
              <a:spLocks noChangeShapeType="1"/>
            </p:cNvSpPr>
            <p:nvPr/>
          </p:nvSpPr>
          <p:spPr bwMode="auto">
            <a:xfrm>
              <a:off x="3125" y="1547"/>
              <a:ext cx="0" cy="7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52"/>
            <p:cNvSpPr>
              <a:spLocks noChangeAspect="1" noChangeShapeType="1"/>
            </p:cNvSpPr>
            <p:nvPr/>
          </p:nvSpPr>
          <p:spPr bwMode="auto">
            <a:xfrm flipH="1">
              <a:off x="2289" y="1822"/>
              <a:ext cx="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3"/>
            <p:cNvSpPr>
              <a:spLocks noChangeAspect="1" noChangeShapeType="1"/>
            </p:cNvSpPr>
            <p:nvPr/>
          </p:nvSpPr>
          <p:spPr bwMode="auto">
            <a:xfrm>
              <a:off x="2835" y="1759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spect="1" noChangeArrowheads="1"/>
            </p:cNvSpPr>
            <p:nvPr/>
          </p:nvSpPr>
          <p:spPr bwMode="auto">
            <a:xfrm>
              <a:off x="2663" y="1553"/>
              <a:ext cx="68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spcBef>
                  <a:spcPts val="1700"/>
                </a:spcBef>
                <a:spcAft>
                  <a:spcPts val="1650"/>
                </a:spcAft>
              </a:pPr>
              <a:r>
                <a:rPr lang="en-US" altLang="zh-CN" sz="800" b="0" i="1"/>
                <a:t>R</a:t>
              </a:r>
              <a:endParaRPr lang="en-US" altLang="zh-CN" sz="800" b="0"/>
            </a:p>
          </p:txBody>
        </p:sp>
        <p:sp>
          <p:nvSpPr>
            <p:cNvPr id="136" name="Rectangle 155"/>
            <p:cNvSpPr>
              <a:spLocks noChangeAspect="1" noChangeArrowheads="1"/>
            </p:cNvSpPr>
            <p:nvPr/>
          </p:nvSpPr>
          <p:spPr bwMode="auto">
            <a:xfrm>
              <a:off x="2341" y="1798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" name="Rectangle 156"/>
            <p:cNvSpPr>
              <a:spLocks noChangeAspect="1" noChangeArrowheads="1"/>
            </p:cNvSpPr>
            <p:nvPr/>
          </p:nvSpPr>
          <p:spPr bwMode="auto">
            <a:xfrm>
              <a:off x="3099" y="1804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8" name="Rectangle 157"/>
            <p:cNvSpPr>
              <a:spLocks noChangeAspect="1" noChangeArrowheads="1"/>
            </p:cNvSpPr>
            <p:nvPr/>
          </p:nvSpPr>
          <p:spPr bwMode="auto">
            <a:xfrm>
              <a:off x="3100" y="1974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9" name="Oval 158"/>
            <p:cNvSpPr>
              <a:spLocks noChangeAspect="1" noChangeArrowheads="1"/>
            </p:cNvSpPr>
            <p:nvPr/>
          </p:nvSpPr>
          <p:spPr bwMode="auto">
            <a:xfrm>
              <a:off x="2968" y="1715"/>
              <a:ext cx="95" cy="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0" name="Line 159"/>
            <p:cNvSpPr>
              <a:spLocks noChangeAspect="1" noChangeShapeType="1"/>
            </p:cNvSpPr>
            <p:nvPr/>
          </p:nvSpPr>
          <p:spPr bwMode="auto">
            <a:xfrm flipV="1">
              <a:off x="2982" y="1729"/>
              <a:ext cx="63" cy="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60"/>
            <p:cNvSpPr>
              <a:spLocks noChangeAspect="1" noChangeShapeType="1"/>
            </p:cNvSpPr>
            <p:nvPr/>
          </p:nvSpPr>
          <p:spPr bwMode="auto">
            <a:xfrm flipH="1" flipV="1">
              <a:off x="2284" y="1726"/>
              <a:ext cx="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spect="1" noChangeArrowheads="1"/>
            </p:cNvSpPr>
            <p:nvPr/>
          </p:nvSpPr>
          <p:spPr bwMode="auto">
            <a:xfrm>
              <a:off x="2341" y="1703"/>
              <a:ext cx="126" cy="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" name="Line 162"/>
            <p:cNvSpPr>
              <a:spLocks noChangeAspect="1" noChangeShapeType="1"/>
            </p:cNvSpPr>
            <p:nvPr/>
          </p:nvSpPr>
          <p:spPr bwMode="auto">
            <a:xfrm>
              <a:off x="2518" y="1549"/>
              <a:ext cx="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63"/>
            <p:cNvSpPr>
              <a:spLocks noChangeAspect="1" noChangeShapeType="1"/>
            </p:cNvSpPr>
            <p:nvPr/>
          </p:nvSpPr>
          <p:spPr bwMode="auto">
            <a:xfrm>
              <a:off x="2516" y="1553"/>
              <a:ext cx="0" cy="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64"/>
            <p:cNvSpPr>
              <a:spLocks noChangeAspect="1" noChangeShapeType="1"/>
            </p:cNvSpPr>
            <p:nvPr/>
          </p:nvSpPr>
          <p:spPr bwMode="auto">
            <a:xfrm flipH="1">
              <a:off x="3001" y="1952"/>
              <a:ext cx="1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65"/>
            <p:cNvSpPr>
              <a:spLocks noChangeShapeType="1"/>
            </p:cNvSpPr>
            <p:nvPr/>
          </p:nvSpPr>
          <p:spPr bwMode="auto">
            <a:xfrm flipV="1">
              <a:off x="3004" y="1854"/>
              <a:ext cx="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spect="1" noChangeArrowheads="1"/>
            </p:cNvSpPr>
            <p:nvPr/>
          </p:nvSpPr>
          <p:spPr bwMode="auto">
            <a:xfrm>
              <a:off x="2643" y="1521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8" name="Rectangle 167"/>
            <p:cNvSpPr>
              <a:spLocks noChangeAspect="1" noChangeArrowheads="1"/>
            </p:cNvSpPr>
            <p:nvPr/>
          </p:nvSpPr>
          <p:spPr bwMode="auto">
            <a:xfrm>
              <a:off x="2852" y="1561"/>
              <a:ext cx="256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给定指示</a:t>
              </a:r>
            </a:p>
          </p:txBody>
        </p:sp>
        <p:sp>
          <p:nvSpPr>
            <p:cNvPr id="149" name="Rectangle 168"/>
            <p:cNvSpPr>
              <a:spLocks noChangeAspect="1" noChangeArrowheads="1"/>
            </p:cNvSpPr>
            <p:nvPr/>
          </p:nvSpPr>
          <p:spPr bwMode="auto">
            <a:xfrm>
              <a:off x="3158" y="1831"/>
              <a:ext cx="86" cy="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P2</a:t>
              </a:r>
              <a:endParaRPr lang="en-US" altLang="zh-CN" sz="800" b="0"/>
            </a:p>
          </p:txBody>
        </p:sp>
        <p:sp>
          <p:nvSpPr>
            <p:cNvPr id="150" name="Line 169"/>
            <p:cNvSpPr>
              <a:spLocks noChangeAspect="1" noChangeShapeType="1"/>
            </p:cNvSpPr>
            <p:nvPr/>
          </p:nvSpPr>
          <p:spPr bwMode="auto">
            <a:xfrm>
              <a:off x="1079" y="1745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70"/>
            <p:cNvSpPr>
              <a:spLocks noChangeAspect="1" noChangeShapeType="1"/>
            </p:cNvSpPr>
            <p:nvPr/>
          </p:nvSpPr>
          <p:spPr bwMode="auto">
            <a:xfrm>
              <a:off x="1330" y="2315"/>
              <a:ext cx="0" cy="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spect="1" noChangeArrowheads="1"/>
            </p:cNvSpPr>
            <p:nvPr/>
          </p:nvSpPr>
          <p:spPr bwMode="auto">
            <a:xfrm>
              <a:off x="1307" y="2316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" name="Line 172"/>
            <p:cNvSpPr>
              <a:spLocks noChangeAspect="1" noChangeShapeType="1"/>
            </p:cNvSpPr>
            <p:nvPr/>
          </p:nvSpPr>
          <p:spPr bwMode="auto">
            <a:xfrm flipV="1">
              <a:off x="1165" y="2395"/>
              <a:ext cx="1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73"/>
            <p:cNvSpPr>
              <a:spLocks noChangeAspect="1" noChangeShapeType="1"/>
            </p:cNvSpPr>
            <p:nvPr/>
          </p:nvSpPr>
          <p:spPr bwMode="auto">
            <a:xfrm flipH="1" flipV="1">
              <a:off x="1110" y="2475"/>
              <a:ext cx="20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74"/>
            <p:cNvSpPr>
              <a:spLocks noChangeAspect="1" noChangeShapeType="1"/>
            </p:cNvSpPr>
            <p:nvPr/>
          </p:nvSpPr>
          <p:spPr bwMode="auto">
            <a:xfrm>
              <a:off x="1333" y="2291"/>
              <a:ext cx="11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75"/>
            <p:cNvSpPr>
              <a:spLocks noChangeAspect="1" noChangeShapeType="1"/>
            </p:cNvSpPr>
            <p:nvPr/>
          </p:nvSpPr>
          <p:spPr bwMode="auto">
            <a:xfrm>
              <a:off x="2178" y="1437"/>
              <a:ext cx="1" cy="9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76"/>
            <p:cNvSpPr>
              <a:spLocks noChangeShapeType="1"/>
            </p:cNvSpPr>
            <p:nvPr/>
          </p:nvSpPr>
          <p:spPr bwMode="auto">
            <a:xfrm>
              <a:off x="2053" y="1867"/>
              <a:ext cx="0" cy="7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77"/>
            <p:cNvSpPr>
              <a:spLocks noChangeShapeType="1"/>
            </p:cNvSpPr>
            <p:nvPr/>
          </p:nvSpPr>
          <p:spPr bwMode="auto">
            <a:xfrm>
              <a:off x="1999" y="1747"/>
              <a:ext cx="0" cy="7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78"/>
            <p:cNvSpPr>
              <a:spLocks noChangeAspect="1" noChangeShapeType="1"/>
            </p:cNvSpPr>
            <p:nvPr/>
          </p:nvSpPr>
          <p:spPr bwMode="auto">
            <a:xfrm flipH="1">
              <a:off x="2216" y="1724"/>
              <a:ext cx="67" cy="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Rectangle 179"/>
            <p:cNvSpPr>
              <a:spLocks noChangeAspect="1" noChangeArrowheads="1"/>
            </p:cNvSpPr>
            <p:nvPr/>
          </p:nvSpPr>
          <p:spPr bwMode="auto">
            <a:xfrm>
              <a:off x="2238" y="1605"/>
              <a:ext cx="69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5</a:t>
              </a:r>
              <a:endParaRPr lang="en-US" altLang="zh-CN" sz="800" b="0"/>
            </a:p>
          </p:txBody>
        </p:sp>
        <p:sp>
          <p:nvSpPr>
            <p:cNvPr id="161" name="Line 180"/>
            <p:cNvSpPr>
              <a:spLocks noChangeAspect="1" noChangeShapeType="1"/>
            </p:cNvSpPr>
            <p:nvPr/>
          </p:nvSpPr>
          <p:spPr bwMode="auto">
            <a:xfrm>
              <a:off x="2263" y="1737"/>
              <a:ext cx="0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81"/>
            <p:cNvSpPr>
              <a:spLocks noChangeAspect="1" noChangeShapeType="1"/>
            </p:cNvSpPr>
            <p:nvPr/>
          </p:nvSpPr>
          <p:spPr bwMode="auto">
            <a:xfrm flipH="1" flipV="1">
              <a:off x="2180" y="1800"/>
              <a:ext cx="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82"/>
            <p:cNvSpPr>
              <a:spLocks noChangeAspect="1" noChangeShapeType="1"/>
            </p:cNvSpPr>
            <p:nvPr/>
          </p:nvSpPr>
          <p:spPr bwMode="auto">
            <a:xfrm flipH="1">
              <a:off x="2117" y="1705"/>
              <a:ext cx="1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83"/>
            <p:cNvSpPr>
              <a:spLocks noChangeAspect="1" noChangeShapeType="1"/>
            </p:cNvSpPr>
            <p:nvPr/>
          </p:nvSpPr>
          <p:spPr bwMode="auto">
            <a:xfrm flipH="1">
              <a:off x="1003" y="1476"/>
              <a:ext cx="11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84"/>
            <p:cNvSpPr>
              <a:spLocks noChangeShapeType="1"/>
            </p:cNvSpPr>
            <p:nvPr/>
          </p:nvSpPr>
          <p:spPr bwMode="auto">
            <a:xfrm flipH="1" flipV="1">
              <a:off x="1000" y="1710"/>
              <a:ext cx="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85"/>
            <p:cNvSpPr>
              <a:spLocks noChangeShapeType="1"/>
            </p:cNvSpPr>
            <p:nvPr/>
          </p:nvSpPr>
          <p:spPr bwMode="auto">
            <a:xfrm flipV="1">
              <a:off x="1004" y="1473"/>
              <a:ext cx="0" cy="2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86"/>
            <p:cNvSpPr>
              <a:spLocks noChangeShapeType="1"/>
            </p:cNvSpPr>
            <p:nvPr/>
          </p:nvSpPr>
          <p:spPr bwMode="auto">
            <a:xfrm flipH="1">
              <a:off x="940" y="1834"/>
              <a:ext cx="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87"/>
            <p:cNvSpPr>
              <a:spLocks noChangeAspect="1" noChangeShapeType="1"/>
            </p:cNvSpPr>
            <p:nvPr/>
          </p:nvSpPr>
          <p:spPr bwMode="auto">
            <a:xfrm flipV="1">
              <a:off x="946" y="1438"/>
              <a:ext cx="0" cy="3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88"/>
            <p:cNvSpPr>
              <a:spLocks noChangeShapeType="1"/>
            </p:cNvSpPr>
            <p:nvPr/>
          </p:nvSpPr>
          <p:spPr bwMode="auto">
            <a:xfrm>
              <a:off x="941" y="1440"/>
              <a:ext cx="12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89"/>
            <p:cNvSpPr>
              <a:spLocks noChangeAspect="1" noChangeShapeType="1"/>
            </p:cNvSpPr>
            <p:nvPr/>
          </p:nvSpPr>
          <p:spPr bwMode="auto">
            <a:xfrm flipH="1">
              <a:off x="1999" y="1753"/>
              <a:ext cx="2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90"/>
            <p:cNvSpPr>
              <a:spLocks noChangeAspect="1" noChangeShapeType="1"/>
            </p:cNvSpPr>
            <p:nvPr/>
          </p:nvSpPr>
          <p:spPr bwMode="auto">
            <a:xfrm flipH="1" flipV="1">
              <a:off x="1000" y="1759"/>
              <a:ext cx="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95"/>
            <p:cNvSpPr>
              <a:spLocks noChangeShapeType="1"/>
            </p:cNvSpPr>
            <p:nvPr/>
          </p:nvSpPr>
          <p:spPr bwMode="auto">
            <a:xfrm>
              <a:off x="1321" y="2529"/>
              <a:ext cx="6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96"/>
            <p:cNvSpPr>
              <a:spLocks noChangeAspect="1" noChangeShapeType="1"/>
            </p:cNvSpPr>
            <p:nvPr/>
          </p:nvSpPr>
          <p:spPr bwMode="auto">
            <a:xfrm>
              <a:off x="1382" y="2583"/>
              <a:ext cx="6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97"/>
            <p:cNvSpPr>
              <a:spLocks noChangeAspect="1" noChangeShapeType="1"/>
            </p:cNvSpPr>
            <p:nvPr/>
          </p:nvSpPr>
          <p:spPr bwMode="auto">
            <a:xfrm flipH="1">
              <a:off x="892" y="2636"/>
              <a:ext cx="2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Rectangle 198"/>
            <p:cNvSpPr>
              <a:spLocks noChangeAspect="1" noChangeArrowheads="1"/>
            </p:cNvSpPr>
            <p:nvPr/>
          </p:nvSpPr>
          <p:spPr bwMode="auto">
            <a:xfrm>
              <a:off x="2271" y="2318"/>
              <a:ext cx="50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" name="Line 199"/>
            <p:cNvSpPr>
              <a:spLocks noChangeShapeType="1"/>
            </p:cNvSpPr>
            <p:nvPr/>
          </p:nvSpPr>
          <p:spPr bwMode="auto">
            <a:xfrm>
              <a:off x="2295" y="2445"/>
              <a:ext cx="0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00"/>
            <p:cNvSpPr>
              <a:spLocks noChangeAspect="1" noChangeShapeType="1"/>
            </p:cNvSpPr>
            <p:nvPr/>
          </p:nvSpPr>
          <p:spPr bwMode="auto">
            <a:xfrm flipV="1">
              <a:off x="886" y="1325"/>
              <a:ext cx="0" cy="1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01"/>
            <p:cNvSpPr>
              <a:spLocks noChangeAspect="1" noChangeShapeType="1"/>
            </p:cNvSpPr>
            <p:nvPr/>
          </p:nvSpPr>
          <p:spPr bwMode="auto">
            <a:xfrm flipV="1">
              <a:off x="886" y="1306"/>
              <a:ext cx="23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02"/>
            <p:cNvSpPr>
              <a:spLocks noChangeAspect="1" noChangeShapeType="1"/>
            </p:cNvSpPr>
            <p:nvPr/>
          </p:nvSpPr>
          <p:spPr bwMode="auto">
            <a:xfrm>
              <a:off x="3250" y="1319"/>
              <a:ext cx="0" cy="1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203"/>
            <p:cNvSpPr>
              <a:spLocks noChangeAspect="1" noChangeArrowheads="1"/>
            </p:cNvSpPr>
            <p:nvPr/>
          </p:nvSpPr>
          <p:spPr bwMode="auto">
            <a:xfrm>
              <a:off x="1706" y="1340"/>
              <a:ext cx="256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指示单元</a:t>
              </a:r>
            </a:p>
          </p:txBody>
        </p:sp>
        <p:sp>
          <p:nvSpPr>
            <p:cNvPr id="181" name="Rectangle 204"/>
            <p:cNvSpPr>
              <a:spLocks noChangeAspect="1" noChangeArrowheads="1"/>
            </p:cNvSpPr>
            <p:nvPr/>
          </p:nvSpPr>
          <p:spPr bwMode="auto">
            <a:xfrm>
              <a:off x="1141" y="1619"/>
              <a:ext cx="23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82" name="Rectangle 205"/>
            <p:cNvSpPr>
              <a:spLocks noChangeAspect="1" noChangeArrowheads="1"/>
            </p:cNvSpPr>
            <p:nvPr/>
          </p:nvSpPr>
          <p:spPr bwMode="auto">
            <a:xfrm>
              <a:off x="1372" y="1956"/>
              <a:ext cx="217" cy="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83" name="Rectangle 206"/>
            <p:cNvSpPr>
              <a:spLocks noChangeAspect="1" noChangeArrowheads="1"/>
            </p:cNvSpPr>
            <p:nvPr/>
          </p:nvSpPr>
          <p:spPr bwMode="auto">
            <a:xfrm>
              <a:off x="2322" y="1608"/>
              <a:ext cx="20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84" name="Line 207"/>
            <p:cNvSpPr>
              <a:spLocks noChangeAspect="1" noChangeShapeType="1"/>
            </p:cNvSpPr>
            <p:nvPr/>
          </p:nvSpPr>
          <p:spPr bwMode="auto">
            <a:xfrm>
              <a:off x="3004" y="1856"/>
              <a:ext cx="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Rectangle 208"/>
            <p:cNvSpPr>
              <a:spLocks noChangeAspect="1" noChangeArrowheads="1"/>
            </p:cNvSpPr>
            <p:nvPr/>
          </p:nvSpPr>
          <p:spPr bwMode="auto">
            <a:xfrm>
              <a:off x="2629" y="1448"/>
              <a:ext cx="2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86" name="Rectangle 209"/>
            <p:cNvSpPr>
              <a:spLocks noChangeAspect="1" noChangeArrowheads="1"/>
            </p:cNvSpPr>
            <p:nvPr/>
          </p:nvSpPr>
          <p:spPr bwMode="auto">
            <a:xfrm>
              <a:off x="2557" y="1959"/>
              <a:ext cx="218" cy="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500k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87" name="Rectangle 210"/>
            <p:cNvSpPr>
              <a:spLocks noChangeAspect="1" noChangeArrowheads="1"/>
            </p:cNvSpPr>
            <p:nvPr/>
          </p:nvSpPr>
          <p:spPr bwMode="auto">
            <a:xfrm>
              <a:off x="2836" y="1907"/>
              <a:ext cx="18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560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88" name="Rectangle 211"/>
            <p:cNvSpPr>
              <a:spLocks noChangeAspect="1" noChangeArrowheads="1"/>
            </p:cNvSpPr>
            <p:nvPr/>
          </p:nvSpPr>
          <p:spPr bwMode="auto">
            <a:xfrm>
              <a:off x="1377" y="2357"/>
              <a:ext cx="353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>
                  <a:latin typeface="宋体" panose="02010600030101010101" pitchFamily="2" charset="-122"/>
                </a:rPr>
                <a:t>内给定</a:t>
              </a:r>
              <a:r>
                <a:rPr lang="en-US" altLang="zh-CN" sz="800" b="0">
                  <a:latin typeface="宋体" panose="02010600030101010101" pitchFamily="2" charset="-122"/>
                </a:rPr>
                <a:t>1</a:t>
              </a:r>
              <a:r>
                <a:rPr lang="en-US" altLang="zh-CN" sz="800" b="0"/>
                <a:t>~5V</a:t>
              </a:r>
            </a:p>
          </p:txBody>
        </p:sp>
        <p:sp>
          <p:nvSpPr>
            <p:cNvPr id="189" name="Rectangle 212"/>
            <p:cNvSpPr>
              <a:spLocks noChangeAspect="1" noChangeArrowheads="1"/>
            </p:cNvSpPr>
            <p:nvPr/>
          </p:nvSpPr>
          <p:spPr bwMode="auto">
            <a:xfrm>
              <a:off x="1273" y="2177"/>
              <a:ext cx="18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190" name="Rectangle 213"/>
            <p:cNvSpPr>
              <a:spLocks noChangeAspect="1" noChangeArrowheads="1"/>
            </p:cNvSpPr>
            <p:nvPr/>
          </p:nvSpPr>
          <p:spPr bwMode="auto">
            <a:xfrm>
              <a:off x="1201" y="2293"/>
              <a:ext cx="92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S</a:t>
              </a:r>
              <a:endParaRPr lang="en-US" altLang="zh-CN" sz="800" b="0"/>
            </a:p>
          </p:txBody>
        </p:sp>
        <p:sp>
          <p:nvSpPr>
            <p:cNvPr id="191" name="Rectangle 214"/>
            <p:cNvSpPr>
              <a:spLocks noChangeAspect="1" noChangeArrowheads="1"/>
            </p:cNvSpPr>
            <p:nvPr/>
          </p:nvSpPr>
          <p:spPr bwMode="auto">
            <a:xfrm>
              <a:off x="2246" y="2491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RP</a:t>
              </a:r>
              <a:r>
                <a:rPr lang="en-US" altLang="zh-CN" sz="800" b="0" baseline="-25000"/>
                <a:t>s</a:t>
              </a:r>
              <a:endParaRPr lang="en-US" altLang="zh-CN" sz="800" b="0"/>
            </a:p>
          </p:txBody>
        </p:sp>
        <p:sp>
          <p:nvSpPr>
            <p:cNvPr id="192" name="Rectangle 215"/>
            <p:cNvSpPr>
              <a:spLocks noChangeAspect="1" noChangeArrowheads="1"/>
            </p:cNvSpPr>
            <p:nvPr/>
          </p:nvSpPr>
          <p:spPr bwMode="auto">
            <a:xfrm>
              <a:off x="2222" y="1535"/>
              <a:ext cx="133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标定</a:t>
              </a:r>
            </a:p>
          </p:txBody>
        </p:sp>
        <p:sp>
          <p:nvSpPr>
            <p:cNvPr id="193" name="Rectangle 216"/>
            <p:cNvSpPr>
              <a:spLocks noChangeAspect="1" noChangeArrowheads="1"/>
            </p:cNvSpPr>
            <p:nvPr/>
          </p:nvSpPr>
          <p:spPr bwMode="auto">
            <a:xfrm>
              <a:off x="1462" y="1629"/>
              <a:ext cx="187" cy="2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" name="AutoShape 217"/>
            <p:cNvSpPr>
              <a:spLocks noChangeAspect="1" noChangeArrowheads="1"/>
            </p:cNvSpPr>
            <p:nvPr/>
          </p:nvSpPr>
          <p:spPr bwMode="auto">
            <a:xfrm rot="5400000">
              <a:off x="1512" y="1666"/>
              <a:ext cx="57" cy="46"/>
            </a:xfrm>
            <a:prstGeom prst="triangle">
              <a:avLst>
                <a:gd name="adj" fmla="val 4944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" name="Text Box 218"/>
            <p:cNvSpPr txBox="1">
              <a:spLocks noChangeAspect="1" noChangeArrowheads="1"/>
            </p:cNvSpPr>
            <p:nvPr/>
          </p:nvSpPr>
          <p:spPr bwMode="auto">
            <a:xfrm>
              <a:off x="1576" y="1635"/>
              <a:ext cx="61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>
                  <a:latin typeface="宋体" panose="02010600030101010101" pitchFamily="2" charset="-122"/>
                </a:rPr>
                <a:t>∞</a:t>
              </a:r>
              <a:endParaRPr lang="zh-CN" altLang="en-US" sz="800" b="0"/>
            </a:p>
          </p:txBody>
        </p:sp>
        <p:sp>
          <p:nvSpPr>
            <p:cNvPr id="196" name="Text Box 219"/>
            <p:cNvSpPr txBox="1">
              <a:spLocks noChangeAspect="1" noChangeArrowheads="1"/>
            </p:cNvSpPr>
            <p:nvPr/>
          </p:nvSpPr>
          <p:spPr bwMode="auto">
            <a:xfrm>
              <a:off x="1474" y="1646"/>
              <a:ext cx="3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_</a:t>
              </a:r>
            </a:p>
          </p:txBody>
        </p:sp>
        <p:sp>
          <p:nvSpPr>
            <p:cNvPr id="197" name="Text Box 220"/>
            <p:cNvSpPr txBox="1">
              <a:spLocks noChangeAspect="1" noChangeArrowheads="1"/>
            </p:cNvSpPr>
            <p:nvPr/>
          </p:nvSpPr>
          <p:spPr bwMode="auto">
            <a:xfrm>
              <a:off x="1477" y="1776"/>
              <a:ext cx="30" cy="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+</a:t>
              </a:r>
            </a:p>
          </p:txBody>
        </p:sp>
        <p:sp>
          <p:nvSpPr>
            <p:cNvPr id="198" name="Text Box 221"/>
            <p:cNvSpPr txBox="1">
              <a:spLocks noChangeAspect="1" noChangeArrowheads="1"/>
            </p:cNvSpPr>
            <p:nvPr/>
          </p:nvSpPr>
          <p:spPr bwMode="auto">
            <a:xfrm>
              <a:off x="1537" y="1801"/>
              <a:ext cx="81" cy="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dirty="0"/>
                <a:t>N</a:t>
              </a:r>
              <a:r>
                <a:rPr lang="en-US" altLang="zh-CN" sz="800" b="0" baseline="-25000" dirty="0"/>
                <a:t>5</a:t>
              </a:r>
              <a:endParaRPr lang="en-US" altLang="zh-CN" sz="800" b="0" dirty="0"/>
            </a:p>
          </p:txBody>
        </p:sp>
        <p:sp>
          <p:nvSpPr>
            <p:cNvPr id="199" name="Text Box 222"/>
            <p:cNvSpPr txBox="1">
              <a:spLocks noChangeAspect="1" noChangeArrowheads="1"/>
            </p:cNvSpPr>
            <p:nvPr/>
          </p:nvSpPr>
          <p:spPr bwMode="auto">
            <a:xfrm>
              <a:off x="1593" y="1733"/>
              <a:ext cx="36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+</a:t>
              </a:r>
            </a:p>
          </p:txBody>
        </p:sp>
        <p:grpSp>
          <p:nvGrpSpPr>
            <p:cNvPr id="200" name="Group 223"/>
            <p:cNvGrpSpPr>
              <a:grpSpLocks noChangeAspect="1"/>
            </p:cNvGrpSpPr>
            <p:nvPr/>
          </p:nvGrpSpPr>
          <p:grpSpPr bwMode="auto">
            <a:xfrm>
              <a:off x="2641" y="1629"/>
              <a:ext cx="186" cy="280"/>
              <a:chOff x="13502" y="6927"/>
              <a:chExt cx="622" cy="933"/>
            </a:xfrm>
          </p:grpSpPr>
          <p:sp>
            <p:nvSpPr>
              <p:cNvPr id="484" name="Rectangle 224"/>
              <p:cNvSpPr>
                <a:spLocks noChangeAspect="1" noChangeArrowheads="1"/>
              </p:cNvSpPr>
              <p:nvPr/>
            </p:nvSpPr>
            <p:spPr bwMode="auto">
              <a:xfrm>
                <a:off x="13502" y="6927"/>
                <a:ext cx="622" cy="93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5" name="AutoShape 225"/>
              <p:cNvSpPr>
                <a:spLocks noChangeAspect="1" noChangeArrowheads="1"/>
              </p:cNvSpPr>
              <p:nvPr/>
            </p:nvSpPr>
            <p:spPr bwMode="auto">
              <a:xfrm rot="5400000">
                <a:off x="13669" y="7047"/>
                <a:ext cx="190" cy="154"/>
              </a:xfrm>
              <a:prstGeom prst="triangle">
                <a:avLst>
                  <a:gd name="adj" fmla="val 49444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6" name="Text Box 226"/>
              <p:cNvSpPr txBox="1">
                <a:spLocks noChangeAspect="1" noChangeArrowheads="1"/>
              </p:cNvSpPr>
              <p:nvPr/>
            </p:nvSpPr>
            <p:spPr bwMode="auto">
              <a:xfrm>
                <a:off x="13882" y="6946"/>
                <a:ext cx="204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800" b="0">
                    <a:latin typeface="宋体" panose="02010600030101010101" pitchFamily="2" charset="-122"/>
                  </a:rPr>
                  <a:t>∞</a:t>
                </a:r>
                <a:endParaRPr lang="zh-CN" altLang="en-US" sz="800" b="0"/>
              </a:p>
            </p:txBody>
          </p:sp>
          <p:sp>
            <p:nvSpPr>
              <p:cNvPr id="487" name="Text Box 227"/>
              <p:cNvSpPr txBox="1">
                <a:spLocks noChangeAspect="1" noChangeArrowheads="1"/>
              </p:cNvSpPr>
              <p:nvPr/>
            </p:nvSpPr>
            <p:spPr bwMode="auto">
              <a:xfrm>
                <a:off x="13540" y="6984"/>
                <a:ext cx="129" cy="3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_</a:t>
                </a:r>
              </a:p>
            </p:txBody>
          </p:sp>
          <p:sp>
            <p:nvSpPr>
              <p:cNvPr id="488" name="Text Box 228"/>
              <p:cNvSpPr txBox="1">
                <a:spLocks noChangeAspect="1" noChangeArrowheads="1"/>
              </p:cNvSpPr>
              <p:nvPr/>
            </p:nvSpPr>
            <p:spPr bwMode="auto">
              <a:xfrm>
                <a:off x="13552" y="7416"/>
                <a:ext cx="100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  <p:sp>
            <p:nvSpPr>
              <p:cNvPr id="489" name="Text Box 229"/>
              <p:cNvSpPr txBox="1">
                <a:spLocks noChangeAspect="1" noChangeArrowheads="1"/>
              </p:cNvSpPr>
              <p:nvPr/>
            </p:nvSpPr>
            <p:spPr bwMode="auto">
              <a:xfrm>
                <a:off x="13753" y="7501"/>
                <a:ext cx="268" cy="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N</a:t>
                </a:r>
                <a:r>
                  <a:rPr lang="en-US" altLang="zh-CN" sz="800" b="0" baseline="-25000"/>
                  <a:t>6</a:t>
                </a:r>
                <a:endParaRPr lang="en-US" altLang="zh-CN" sz="800" b="0"/>
              </a:p>
            </p:txBody>
          </p:sp>
          <p:sp>
            <p:nvSpPr>
              <p:cNvPr id="490" name="Text Box 230"/>
              <p:cNvSpPr txBox="1">
                <a:spLocks noChangeAspect="1" noChangeArrowheads="1"/>
              </p:cNvSpPr>
              <p:nvPr/>
            </p:nvSpPr>
            <p:spPr bwMode="auto">
              <a:xfrm>
                <a:off x="13939" y="7274"/>
                <a:ext cx="119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</p:grpSp>
        <p:sp>
          <p:nvSpPr>
            <p:cNvPr id="201" name="Rectangle 231"/>
            <p:cNvSpPr>
              <a:spLocks noChangeAspect="1" noChangeArrowheads="1"/>
            </p:cNvSpPr>
            <p:nvPr/>
          </p:nvSpPr>
          <p:spPr bwMode="auto">
            <a:xfrm>
              <a:off x="2899" y="1660"/>
              <a:ext cx="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P</a:t>
              </a:r>
              <a:r>
                <a:rPr lang="en-US" altLang="zh-CN" sz="800" b="0" baseline="-25000"/>
                <a:t>2</a:t>
              </a:r>
              <a:endParaRPr lang="en-US" altLang="zh-CN" sz="800" b="0"/>
            </a:p>
          </p:txBody>
        </p:sp>
        <p:sp>
          <p:nvSpPr>
            <p:cNvPr id="202" name="Rectangle 232"/>
            <p:cNvSpPr>
              <a:spLocks noChangeAspect="1" noChangeArrowheads="1"/>
            </p:cNvSpPr>
            <p:nvPr/>
          </p:nvSpPr>
          <p:spPr bwMode="auto">
            <a:xfrm>
              <a:off x="1715" y="1669"/>
              <a:ext cx="9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P</a:t>
              </a:r>
              <a:r>
                <a:rPr lang="en-US" altLang="zh-CN" sz="800" b="0" baseline="-25000"/>
                <a:t>1</a:t>
              </a:r>
              <a:endParaRPr lang="en-US" altLang="zh-CN" sz="800" b="0"/>
            </a:p>
          </p:txBody>
        </p:sp>
        <p:sp>
          <p:nvSpPr>
            <p:cNvPr id="203" name="Line 233"/>
            <p:cNvSpPr>
              <a:spLocks noChangeAspect="1" noChangeShapeType="1"/>
            </p:cNvSpPr>
            <p:nvPr/>
          </p:nvSpPr>
          <p:spPr bwMode="auto">
            <a:xfrm>
              <a:off x="2513" y="1822"/>
              <a:ext cx="0" cy="7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Rectangle 234"/>
            <p:cNvSpPr>
              <a:spLocks noChangeAspect="1" noChangeArrowheads="1"/>
            </p:cNvSpPr>
            <p:nvPr/>
          </p:nvSpPr>
          <p:spPr bwMode="auto">
            <a:xfrm>
              <a:off x="2489" y="1921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" name="Line 235"/>
            <p:cNvSpPr>
              <a:spLocks noChangeAspect="1" noChangeShapeType="1"/>
            </p:cNvSpPr>
            <p:nvPr/>
          </p:nvSpPr>
          <p:spPr bwMode="auto">
            <a:xfrm flipH="1">
              <a:off x="2116" y="1473"/>
              <a:ext cx="0" cy="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236"/>
            <p:cNvSpPr>
              <a:spLocks noChangeAspect="1" noChangeArrowheads="1"/>
            </p:cNvSpPr>
            <p:nvPr/>
          </p:nvSpPr>
          <p:spPr bwMode="auto">
            <a:xfrm>
              <a:off x="1917" y="1802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" name="Rectangle 237"/>
            <p:cNvSpPr>
              <a:spLocks noChangeAspect="1" noChangeArrowheads="1"/>
            </p:cNvSpPr>
            <p:nvPr/>
          </p:nvSpPr>
          <p:spPr bwMode="auto">
            <a:xfrm>
              <a:off x="1917" y="1976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8" name="Rectangle 238"/>
            <p:cNvSpPr>
              <a:spLocks noChangeAspect="1" noChangeArrowheads="1"/>
            </p:cNvSpPr>
            <p:nvPr/>
          </p:nvSpPr>
          <p:spPr bwMode="auto">
            <a:xfrm>
              <a:off x="1716" y="1847"/>
              <a:ext cx="86" cy="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P1</a:t>
              </a:r>
              <a:endParaRPr lang="en-US" altLang="zh-CN" sz="800" b="0"/>
            </a:p>
          </p:txBody>
        </p:sp>
        <p:grpSp>
          <p:nvGrpSpPr>
            <p:cNvPr id="209" name="Group 239"/>
            <p:cNvGrpSpPr>
              <a:grpSpLocks/>
            </p:cNvGrpSpPr>
            <p:nvPr/>
          </p:nvGrpSpPr>
          <p:grpSpPr bwMode="auto">
            <a:xfrm>
              <a:off x="1817" y="1852"/>
              <a:ext cx="123" cy="100"/>
              <a:chOff x="3661" y="1290"/>
              <a:chExt cx="123" cy="100"/>
            </a:xfrm>
          </p:grpSpPr>
          <p:sp>
            <p:nvSpPr>
              <p:cNvPr id="481" name="Line 240"/>
              <p:cNvSpPr>
                <a:spLocks noChangeAspect="1" noChangeShapeType="1"/>
              </p:cNvSpPr>
              <p:nvPr/>
            </p:nvSpPr>
            <p:spPr bwMode="auto">
              <a:xfrm flipH="1">
                <a:off x="3661" y="1388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" name="Line 241"/>
              <p:cNvSpPr>
                <a:spLocks noChangeShapeType="1"/>
              </p:cNvSpPr>
              <p:nvPr/>
            </p:nvSpPr>
            <p:spPr bwMode="auto">
              <a:xfrm flipV="1">
                <a:off x="3661" y="1290"/>
                <a:ext cx="0" cy="1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" name="Line 242"/>
              <p:cNvSpPr>
                <a:spLocks noChangeAspect="1" noChangeShapeType="1"/>
              </p:cNvSpPr>
              <p:nvPr/>
            </p:nvSpPr>
            <p:spPr bwMode="auto">
              <a:xfrm>
                <a:off x="3664" y="1292"/>
                <a:ext cx="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0" name="Rectangle 243"/>
            <p:cNvSpPr>
              <a:spLocks noChangeAspect="1" noChangeArrowheads="1"/>
            </p:cNvSpPr>
            <p:nvPr/>
          </p:nvSpPr>
          <p:spPr bwMode="auto">
            <a:xfrm>
              <a:off x="1739" y="2022"/>
              <a:ext cx="2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910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11" name="Line 244"/>
            <p:cNvSpPr>
              <a:spLocks noChangeAspect="1" noChangeShapeType="1"/>
            </p:cNvSpPr>
            <p:nvPr/>
          </p:nvSpPr>
          <p:spPr bwMode="auto">
            <a:xfrm flipH="1">
              <a:off x="2226" y="1824"/>
              <a:ext cx="67" cy="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45"/>
            <p:cNvSpPr>
              <a:spLocks noChangeShapeType="1"/>
            </p:cNvSpPr>
            <p:nvPr/>
          </p:nvSpPr>
          <p:spPr bwMode="auto">
            <a:xfrm flipH="1">
              <a:off x="2051" y="1871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46"/>
            <p:cNvSpPr>
              <a:spLocks noChangeAspect="1" noChangeShapeType="1"/>
            </p:cNvSpPr>
            <p:nvPr/>
          </p:nvSpPr>
          <p:spPr bwMode="auto">
            <a:xfrm flipH="1">
              <a:off x="3063" y="2290"/>
              <a:ext cx="1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47"/>
            <p:cNvSpPr>
              <a:spLocks noChangeAspect="1" noChangeShapeType="1"/>
            </p:cNvSpPr>
            <p:nvPr/>
          </p:nvSpPr>
          <p:spPr bwMode="auto">
            <a:xfrm>
              <a:off x="2178" y="2395"/>
              <a:ext cx="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48"/>
            <p:cNvSpPr>
              <a:spLocks noChangeShapeType="1"/>
            </p:cNvSpPr>
            <p:nvPr/>
          </p:nvSpPr>
          <p:spPr bwMode="auto">
            <a:xfrm>
              <a:off x="2299" y="2287"/>
              <a:ext cx="0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49"/>
            <p:cNvSpPr>
              <a:spLocks noChangeShapeType="1"/>
            </p:cNvSpPr>
            <p:nvPr/>
          </p:nvSpPr>
          <p:spPr bwMode="auto">
            <a:xfrm>
              <a:off x="1331" y="2285"/>
              <a:ext cx="0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250"/>
            <p:cNvSpPr>
              <a:spLocks noChangeAspect="1" noChangeArrowheads="1"/>
            </p:cNvSpPr>
            <p:nvPr/>
          </p:nvSpPr>
          <p:spPr bwMode="auto">
            <a:xfrm>
              <a:off x="2487" y="2147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8" name="Rectangle 251"/>
            <p:cNvSpPr>
              <a:spLocks noChangeAspect="1" noChangeArrowheads="1"/>
            </p:cNvSpPr>
            <p:nvPr/>
          </p:nvSpPr>
          <p:spPr bwMode="auto">
            <a:xfrm>
              <a:off x="2559" y="2176"/>
              <a:ext cx="2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220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19" name="Oval 252"/>
            <p:cNvSpPr>
              <a:spLocks noChangeAspect="1" noChangeArrowheads="1"/>
            </p:cNvSpPr>
            <p:nvPr/>
          </p:nvSpPr>
          <p:spPr bwMode="auto">
            <a:xfrm>
              <a:off x="2504" y="2111"/>
              <a:ext cx="20" cy="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0" name="Line 253"/>
            <p:cNvSpPr>
              <a:spLocks noChangeAspect="1" noChangeShapeType="1"/>
            </p:cNvSpPr>
            <p:nvPr/>
          </p:nvSpPr>
          <p:spPr bwMode="auto">
            <a:xfrm flipH="1">
              <a:off x="3085" y="2312"/>
              <a:ext cx="7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54"/>
            <p:cNvSpPr>
              <a:spLocks noChangeShapeType="1"/>
            </p:cNvSpPr>
            <p:nvPr/>
          </p:nvSpPr>
          <p:spPr bwMode="auto">
            <a:xfrm>
              <a:off x="3129" y="2310"/>
              <a:ext cx="0" cy="1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2" name="Group 255"/>
            <p:cNvGrpSpPr>
              <a:grpSpLocks noChangeAspect="1"/>
            </p:cNvGrpSpPr>
            <p:nvPr/>
          </p:nvGrpSpPr>
          <p:grpSpPr bwMode="auto">
            <a:xfrm>
              <a:off x="2475" y="2344"/>
              <a:ext cx="70" cy="63"/>
              <a:chOff x="3317" y="1908"/>
              <a:chExt cx="115" cy="104"/>
            </a:xfrm>
          </p:grpSpPr>
          <p:sp>
            <p:nvSpPr>
              <p:cNvPr id="478" name="Line 256"/>
              <p:cNvSpPr>
                <a:spLocks noChangeAspect="1" noChangeShapeType="1"/>
              </p:cNvSpPr>
              <p:nvPr/>
            </p:nvSpPr>
            <p:spPr bwMode="auto">
              <a:xfrm>
                <a:off x="3317" y="190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9" name="AutoShape 257"/>
              <p:cNvSpPr>
                <a:spLocks noChangeAspect="1" noChangeArrowheads="1"/>
              </p:cNvSpPr>
              <p:nvPr/>
            </p:nvSpPr>
            <p:spPr bwMode="auto">
              <a:xfrm>
                <a:off x="3317" y="1912"/>
                <a:ext cx="115" cy="1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0" name="Line 258"/>
              <p:cNvSpPr>
                <a:spLocks noChangeAspect="1" noChangeShapeType="1"/>
              </p:cNvSpPr>
              <p:nvPr/>
            </p:nvSpPr>
            <p:spPr bwMode="auto">
              <a:xfrm rot="-5400000">
                <a:off x="3417" y="1923"/>
                <a:ext cx="2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3" name="Rectangle 259"/>
            <p:cNvSpPr>
              <a:spLocks noChangeAspect="1" noChangeArrowheads="1"/>
            </p:cNvSpPr>
            <p:nvPr/>
          </p:nvSpPr>
          <p:spPr bwMode="auto">
            <a:xfrm>
              <a:off x="2376" y="232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VS</a:t>
              </a:r>
            </a:p>
          </p:txBody>
        </p:sp>
        <p:sp>
          <p:nvSpPr>
            <p:cNvPr id="224" name="Rectangle 260"/>
            <p:cNvSpPr>
              <a:spLocks noChangeAspect="1" noChangeArrowheads="1"/>
            </p:cNvSpPr>
            <p:nvPr/>
          </p:nvSpPr>
          <p:spPr bwMode="auto">
            <a:xfrm>
              <a:off x="2570" y="231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6V</a:t>
              </a:r>
            </a:p>
          </p:txBody>
        </p:sp>
        <p:sp>
          <p:nvSpPr>
            <p:cNvPr id="225" name="Rectangle 261"/>
            <p:cNvSpPr>
              <a:spLocks noChangeAspect="1" noChangeArrowheads="1"/>
            </p:cNvSpPr>
            <p:nvPr/>
          </p:nvSpPr>
          <p:spPr bwMode="auto">
            <a:xfrm>
              <a:off x="2850" y="2267"/>
              <a:ext cx="27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B</a:t>
              </a:r>
              <a:r>
                <a:rPr lang="en-US" altLang="zh-CN" sz="800" b="0"/>
                <a:t>=10V</a:t>
              </a:r>
            </a:p>
          </p:txBody>
        </p:sp>
        <p:sp>
          <p:nvSpPr>
            <p:cNvPr id="226" name="Rectangle 262"/>
            <p:cNvSpPr>
              <a:spLocks noChangeAspect="1" noChangeArrowheads="1"/>
            </p:cNvSpPr>
            <p:nvPr/>
          </p:nvSpPr>
          <p:spPr bwMode="auto">
            <a:xfrm>
              <a:off x="2256" y="2213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3V</a:t>
              </a:r>
            </a:p>
          </p:txBody>
        </p:sp>
        <p:sp>
          <p:nvSpPr>
            <p:cNvPr id="227" name="Rectangle 263"/>
            <p:cNvSpPr>
              <a:spLocks noChangeAspect="1" noChangeArrowheads="1"/>
            </p:cNvSpPr>
            <p:nvPr/>
          </p:nvSpPr>
          <p:spPr bwMode="auto">
            <a:xfrm>
              <a:off x="2929" y="2006"/>
              <a:ext cx="2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910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28" name="Oval 264"/>
            <p:cNvSpPr>
              <a:spLocks noChangeAspect="1" noChangeArrowheads="1"/>
            </p:cNvSpPr>
            <p:nvPr/>
          </p:nvSpPr>
          <p:spPr bwMode="auto">
            <a:xfrm>
              <a:off x="2505" y="2463"/>
              <a:ext cx="20" cy="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9" name="Rectangle 265"/>
            <p:cNvSpPr>
              <a:spLocks noChangeAspect="1" noChangeArrowheads="1"/>
            </p:cNvSpPr>
            <p:nvPr/>
          </p:nvSpPr>
          <p:spPr bwMode="auto">
            <a:xfrm>
              <a:off x="2606" y="3830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0" name="Rectangle 266"/>
            <p:cNvSpPr>
              <a:spLocks noChangeAspect="1" noChangeArrowheads="1"/>
            </p:cNvSpPr>
            <p:nvPr/>
          </p:nvSpPr>
          <p:spPr bwMode="auto">
            <a:xfrm>
              <a:off x="2587" y="3996"/>
              <a:ext cx="2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31" name="Line 267"/>
            <p:cNvSpPr>
              <a:spLocks noChangeAspect="1" noChangeShapeType="1"/>
            </p:cNvSpPr>
            <p:nvPr/>
          </p:nvSpPr>
          <p:spPr bwMode="auto">
            <a:xfrm>
              <a:off x="2840" y="384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Rectangle 268"/>
            <p:cNvSpPr>
              <a:spLocks noChangeAspect="1" noChangeArrowheads="1"/>
            </p:cNvSpPr>
            <p:nvPr/>
          </p:nvSpPr>
          <p:spPr bwMode="auto">
            <a:xfrm>
              <a:off x="2892" y="3912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3" name="Line 269"/>
            <p:cNvSpPr>
              <a:spLocks noChangeAspect="1" noChangeShapeType="1"/>
            </p:cNvSpPr>
            <p:nvPr/>
          </p:nvSpPr>
          <p:spPr bwMode="auto">
            <a:xfrm>
              <a:off x="2837" y="3932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Rectangle 270"/>
            <p:cNvSpPr>
              <a:spLocks noChangeAspect="1" noChangeArrowheads="1"/>
            </p:cNvSpPr>
            <p:nvPr/>
          </p:nvSpPr>
          <p:spPr bwMode="auto">
            <a:xfrm>
              <a:off x="3026" y="3846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</a:t>
              </a:r>
            </a:p>
          </p:txBody>
        </p:sp>
        <p:sp>
          <p:nvSpPr>
            <p:cNvPr id="235" name="Rectangle 271"/>
            <p:cNvSpPr>
              <a:spLocks noChangeAspect="1" noChangeArrowheads="1"/>
            </p:cNvSpPr>
            <p:nvPr/>
          </p:nvSpPr>
          <p:spPr bwMode="auto">
            <a:xfrm>
              <a:off x="3038" y="3940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</a:t>
              </a:r>
            </a:p>
          </p:txBody>
        </p:sp>
        <p:sp>
          <p:nvSpPr>
            <p:cNvPr id="236" name="Line 272"/>
            <p:cNvSpPr>
              <a:spLocks noChangeAspect="1" noChangeShapeType="1"/>
            </p:cNvSpPr>
            <p:nvPr/>
          </p:nvSpPr>
          <p:spPr bwMode="auto">
            <a:xfrm flipH="1" flipV="1">
              <a:off x="3265" y="3608"/>
              <a:ext cx="1" cy="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73"/>
            <p:cNvSpPr>
              <a:spLocks noChangeShapeType="1"/>
            </p:cNvSpPr>
            <p:nvPr/>
          </p:nvSpPr>
          <p:spPr bwMode="auto">
            <a:xfrm flipV="1">
              <a:off x="3516" y="3928"/>
              <a:ext cx="4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Rectangle 274"/>
            <p:cNvSpPr>
              <a:spLocks noChangeAspect="1" noChangeArrowheads="1"/>
            </p:cNvSpPr>
            <p:nvPr/>
          </p:nvSpPr>
          <p:spPr bwMode="auto">
            <a:xfrm>
              <a:off x="3594" y="3904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9" name="Line 275"/>
            <p:cNvSpPr>
              <a:spLocks noChangeShapeType="1"/>
            </p:cNvSpPr>
            <p:nvPr/>
          </p:nvSpPr>
          <p:spPr bwMode="auto">
            <a:xfrm flipH="1">
              <a:off x="3873" y="3242"/>
              <a:ext cx="0" cy="5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76"/>
            <p:cNvSpPr>
              <a:spLocks noChangeShapeType="1"/>
            </p:cNvSpPr>
            <p:nvPr/>
          </p:nvSpPr>
          <p:spPr bwMode="auto">
            <a:xfrm flipV="1">
              <a:off x="3513" y="3749"/>
              <a:ext cx="3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Rectangle 277"/>
            <p:cNvSpPr>
              <a:spLocks noChangeAspect="1" noChangeArrowheads="1"/>
            </p:cNvSpPr>
            <p:nvPr/>
          </p:nvSpPr>
          <p:spPr bwMode="auto">
            <a:xfrm>
              <a:off x="3586" y="3722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2" name="Line 278"/>
            <p:cNvSpPr>
              <a:spLocks noChangeShapeType="1"/>
            </p:cNvSpPr>
            <p:nvPr/>
          </p:nvSpPr>
          <p:spPr bwMode="auto">
            <a:xfrm flipV="1">
              <a:off x="3999" y="4013"/>
              <a:ext cx="2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80"/>
            <p:cNvSpPr>
              <a:spLocks noChangeAspect="1" noChangeShapeType="1"/>
            </p:cNvSpPr>
            <p:nvPr/>
          </p:nvSpPr>
          <p:spPr bwMode="auto">
            <a:xfrm flipH="1">
              <a:off x="3960" y="2565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Rectangle 281"/>
            <p:cNvSpPr>
              <a:spLocks noChangeAspect="1" noChangeArrowheads="1"/>
            </p:cNvSpPr>
            <p:nvPr/>
          </p:nvSpPr>
          <p:spPr bwMode="auto">
            <a:xfrm>
              <a:off x="3589" y="3975"/>
              <a:ext cx="2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45" name="Rectangle 282"/>
            <p:cNvSpPr>
              <a:spLocks noChangeAspect="1" noChangeArrowheads="1"/>
            </p:cNvSpPr>
            <p:nvPr/>
          </p:nvSpPr>
          <p:spPr bwMode="auto">
            <a:xfrm>
              <a:off x="3613" y="3766"/>
              <a:ext cx="11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R</a:t>
              </a:r>
              <a:r>
                <a:rPr lang="en-US" altLang="zh-CN" sz="800" b="0" baseline="-25000"/>
                <a:t>H</a:t>
              </a:r>
              <a:endParaRPr lang="en-US" altLang="zh-CN" sz="800" b="0"/>
            </a:p>
          </p:txBody>
        </p:sp>
        <p:sp>
          <p:nvSpPr>
            <p:cNvPr id="246" name="Rectangle 283"/>
            <p:cNvSpPr>
              <a:spLocks noChangeAspect="1" noChangeArrowheads="1"/>
            </p:cNvSpPr>
            <p:nvPr/>
          </p:nvSpPr>
          <p:spPr bwMode="auto">
            <a:xfrm>
              <a:off x="3729" y="3834"/>
              <a:ext cx="11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R</a:t>
              </a:r>
              <a:r>
                <a:rPr lang="en-US" altLang="zh-CN" sz="800" b="0" baseline="-25000"/>
                <a:t>F</a:t>
              </a:r>
              <a:endParaRPr lang="en-US" altLang="zh-CN" sz="800" b="0"/>
            </a:p>
          </p:txBody>
        </p:sp>
        <p:sp>
          <p:nvSpPr>
            <p:cNvPr id="247" name="Rectangle 284"/>
            <p:cNvSpPr>
              <a:spLocks noChangeAspect="1" noChangeArrowheads="1"/>
            </p:cNvSpPr>
            <p:nvPr/>
          </p:nvSpPr>
          <p:spPr bwMode="auto">
            <a:xfrm>
              <a:off x="3133" y="4023"/>
              <a:ext cx="79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降</a:t>
              </a:r>
            </a:p>
          </p:txBody>
        </p:sp>
        <p:sp>
          <p:nvSpPr>
            <p:cNvPr id="248" name="Line 286"/>
            <p:cNvSpPr>
              <a:spLocks noChangeShapeType="1"/>
            </p:cNvSpPr>
            <p:nvPr/>
          </p:nvSpPr>
          <p:spPr bwMode="auto">
            <a:xfrm>
              <a:off x="4545" y="3071"/>
              <a:ext cx="2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87"/>
            <p:cNvSpPr>
              <a:spLocks noChangeAspect="1" noChangeShapeType="1"/>
            </p:cNvSpPr>
            <p:nvPr/>
          </p:nvSpPr>
          <p:spPr bwMode="auto">
            <a:xfrm>
              <a:off x="4074" y="3034"/>
              <a:ext cx="28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Rectangle 288"/>
            <p:cNvSpPr>
              <a:spLocks noChangeAspect="1" noChangeArrowheads="1"/>
            </p:cNvSpPr>
            <p:nvPr/>
          </p:nvSpPr>
          <p:spPr bwMode="auto">
            <a:xfrm>
              <a:off x="4109" y="3010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1" name="Rectangle 289"/>
            <p:cNvSpPr>
              <a:spLocks noChangeAspect="1" noChangeArrowheads="1"/>
            </p:cNvSpPr>
            <p:nvPr/>
          </p:nvSpPr>
          <p:spPr bwMode="auto">
            <a:xfrm>
              <a:off x="4573" y="3044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2" name="Line 290"/>
            <p:cNvSpPr>
              <a:spLocks noChangeAspect="1" noChangeShapeType="1"/>
            </p:cNvSpPr>
            <p:nvPr/>
          </p:nvSpPr>
          <p:spPr bwMode="auto">
            <a:xfrm>
              <a:off x="4305" y="2887"/>
              <a:ext cx="0" cy="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91"/>
            <p:cNvSpPr>
              <a:spLocks noChangeAspect="1" noChangeShapeType="1"/>
            </p:cNvSpPr>
            <p:nvPr/>
          </p:nvSpPr>
          <p:spPr bwMode="auto">
            <a:xfrm flipV="1">
              <a:off x="4259" y="3128"/>
              <a:ext cx="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92"/>
            <p:cNvSpPr>
              <a:spLocks noChangeAspect="1" noChangeShapeType="1"/>
            </p:cNvSpPr>
            <p:nvPr/>
          </p:nvSpPr>
          <p:spPr bwMode="auto">
            <a:xfrm>
              <a:off x="5111" y="3231"/>
              <a:ext cx="0" cy="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Rectangle 293"/>
            <p:cNvSpPr>
              <a:spLocks noChangeAspect="1" noChangeArrowheads="1"/>
            </p:cNvSpPr>
            <p:nvPr/>
          </p:nvSpPr>
          <p:spPr bwMode="auto">
            <a:xfrm>
              <a:off x="5086" y="3286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" name="Line 294"/>
            <p:cNvSpPr>
              <a:spLocks noChangeAspect="1" noChangeShapeType="1"/>
            </p:cNvSpPr>
            <p:nvPr/>
          </p:nvSpPr>
          <p:spPr bwMode="auto">
            <a:xfrm flipH="1">
              <a:off x="5020" y="2565"/>
              <a:ext cx="0" cy="15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95"/>
            <p:cNvSpPr>
              <a:spLocks noChangeShapeType="1"/>
            </p:cNvSpPr>
            <p:nvPr/>
          </p:nvSpPr>
          <p:spPr bwMode="auto">
            <a:xfrm flipH="1">
              <a:off x="4092" y="2567"/>
              <a:ext cx="0" cy="1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" name="Group 296"/>
            <p:cNvGrpSpPr>
              <a:grpSpLocks noChangeAspect="1"/>
            </p:cNvGrpSpPr>
            <p:nvPr/>
          </p:nvGrpSpPr>
          <p:grpSpPr bwMode="auto">
            <a:xfrm>
              <a:off x="4354" y="2938"/>
              <a:ext cx="187" cy="280"/>
              <a:chOff x="13502" y="6927"/>
              <a:chExt cx="622" cy="933"/>
            </a:xfrm>
          </p:grpSpPr>
          <p:sp>
            <p:nvSpPr>
              <p:cNvPr id="471" name="Rectangle 297"/>
              <p:cNvSpPr>
                <a:spLocks noChangeAspect="1" noChangeArrowheads="1"/>
              </p:cNvSpPr>
              <p:nvPr/>
            </p:nvSpPr>
            <p:spPr bwMode="auto">
              <a:xfrm>
                <a:off x="13502" y="6927"/>
                <a:ext cx="622" cy="93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2" name="AutoShape 298"/>
              <p:cNvSpPr>
                <a:spLocks noChangeAspect="1" noChangeArrowheads="1"/>
              </p:cNvSpPr>
              <p:nvPr/>
            </p:nvSpPr>
            <p:spPr bwMode="auto">
              <a:xfrm rot="5400000">
                <a:off x="13669" y="7047"/>
                <a:ext cx="190" cy="154"/>
              </a:xfrm>
              <a:prstGeom prst="triangle">
                <a:avLst>
                  <a:gd name="adj" fmla="val 49444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3" name="Text Box 299"/>
              <p:cNvSpPr txBox="1">
                <a:spLocks noChangeAspect="1" noChangeArrowheads="1"/>
              </p:cNvSpPr>
              <p:nvPr/>
            </p:nvSpPr>
            <p:spPr bwMode="auto">
              <a:xfrm>
                <a:off x="13882" y="6946"/>
                <a:ext cx="204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800" b="0">
                    <a:latin typeface="宋体" panose="02010600030101010101" pitchFamily="2" charset="-122"/>
                  </a:rPr>
                  <a:t>∞</a:t>
                </a:r>
                <a:endParaRPr lang="zh-CN" altLang="en-US" sz="800" b="0"/>
              </a:p>
            </p:txBody>
          </p:sp>
          <p:sp>
            <p:nvSpPr>
              <p:cNvPr id="474" name="Text Box 300"/>
              <p:cNvSpPr txBox="1">
                <a:spLocks noChangeAspect="1" noChangeArrowheads="1"/>
              </p:cNvSpPr>
              <p:nvPr/>
            </p:nvSpPr>
            <p:spPr bwMode="auto">
              <a:xfrm>
                <a:off x="13540" y="6984"/>
                <a:ext cx="129" cy="3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_</a:t>
                </a:r>
              </a:p>
            </p:txBody>
          </p:sp>
          <p:sp>
            <p:nvSpPr>
              <p:cNvPr id="475" name="Text Box 301"/>
              <p:cNvSpPr txBox="1">
                <a:spLocks noChangeAspect="1" noChangeArrowheads="1"/>
              </p:cNvSpPr>
              <p:nvPr/>
            </p:nvSpPr>
            <p:spPr bwMode="auto">
              <a:xfrm>
                <a:off x="13552" y="7416"/>
                <a:ext cx="100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  <p:sp>
            <p:nvSpPr>
              <p:cNvPr id="476" name="Text Box 302"/>
              <p:cNvSpPr txBox="1">
                <a:spLocks noChangeAspect="1" noChangeArrowheads="1"/>
              </p:cNvSpPr>
              <p:nvPr/>
            </p:nvSpPr>
            <p:spPr bwMode="auto">
              <a:xfrm>
                <a:off x="13753" y="7501"/>
                <a:ext cx="268" cy="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N</a:t>
                </a:r>
                <a:r>
                  <a:rPr lang="en-US" altLang="zh-CN" sz="800" b="0" baseline="-25000"/>
                  <a:t>4</a:t>
                </a:r>
                <a:endParaRPr lang="en-US" altLang="zh-CN" sz="800" b="0"/>
              </a:p>
            </p:txBody>
          </p:sp>
          <p:sp>
            <p:nvSpPr>
              <p:cNvPr id="477" name="Text Box 303"/>
              <p:cNvSpPr txBox="1">
                <a:spLocks noChangeAspect="1" noChangeArrowheads="1"/>
              </p:cNvSpPr>
              <p:nvPr/>
            </p:nvSpPr>
            <p:spPr bwMode="auto">
              <a:xfrm>
                <a:off x="13939" y="7274"/>
                <a:ext cx="119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</p:grpSp>
        <p:sp>
          <p:nvSpPr>
            <p:cNvPr id="259" name="Rectangle 304"/>
            <p:cNvSpPr>
              <a:spLocks noChangeAspect="1" noChangeArrowheads="1"/>
            </p:cNvSpPr>
            <p:nvPr/>
          </p:nvSpPr>
          <p:spPr bwMode="auto">
            <a:xfrm>
              <a:off x="4105" y="3228"/>
              <a:ext cx="12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o3</a:t>
              </a:r>
              <a:endParaRPr lang="en-US" altLang="zh-CN" sz="800" b="0"/>
            </a:p>
          </p:txBody>
        </p:sp>
        <p:sp>
          <p:nvSpPr>
            <p:cNvPr id="260" name="Rectangle 305"/>
            <p:cNvSpPr>
              <a:spLocks noChangeAspect="1" noChangeArrowheads="1"/>
            </p:cNvSpPr>
            <p:nvPr/>
          </p:nvSpPr>
          <p:spPr bwMode="auto">
            <a:xfrm>
              <a:off x="4562" y="2761"/>
              <a:ext cx="17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61" name="Rectangle 306"/>
            <p:cNvSpPr>
              <a:spLocks noChangeAspect="1" noChangeArrowheads="1"/>
            </p:cNvSpPr>
            <p:nvPr/>
          </p:nvSpPr>
          <p:spPr bwMode="auto">
            <a:xfrm>
              <a:off x="4298" y="3297"/>
              <a:ext cx="19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40k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62" name="Rectangle 307"/>
            <p:cNvSpPr>
              <a:spLocks noChangeAspect="1" noChangeArrowheads="1"/>
            </p:cNvSpPr>
            <p:nvPr/>
          </p:nvSpPr>
          <p:spPr bwMode="auto">
            <a:xfrm>
              <a:off x="4094" y="2933"/>
              <a:ext cx="20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40k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63" name="Rectangle 308"/>
            <p:cNvSpPr>
              <a:spLocks noChangeAspect="1" noChangeArrowheads="1"/>
            </p:cNvSpPr>
            <p:nvPr/>
          </p:nvSpPr>
          <p:spPr bwMode="auto">
            <a:xfrm>
              <a:off x="4046" y="3344"/>
              <a:ext cx="21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2.4k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264" name="Rectangle 309"/>
            <p:cNvSpPr>
              <a:spLocks noChangeAspect="1" noChangeArrowheads="1"/>
            </p:cNvSpPr>
            <p:nvPr/>
          </p:nvSpPr>
          <p:spPr bwMode="auto">
            <a:xfrm>
              <a:off x="4888" y="3349"/>
              <a:ext cx="138" cy="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负载</a:t>
              </a:r>
            </a:p>
          </p:txBody>
        </p:sp>
        <p:sp>
          <p:nvSpPr>
            <p:cNvPr id="265" name="Rectangle 310"/>
            <p:cNvSpPr>
              <a:spLocks noChangeAspect="1" noChangeArrowheads="1"/>
            </p:cNvSpPr>
            <p:nvPr/>
          </p:nvSpPr>
          <p:spPr bwMode="auto">
            <a:xfrm>
              <a:off x="4578" y="3108"/>
              <a:ext cx="212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3CG21</a:t>
              </a:r>
            </a:p>
          </p:txBody>
        </p:sp>
        <p:sp>
          <p:nvSpPr>
            <p:cNvPr id="266" name="Rectangle 311"/>
            <p:cNvSpPr>
              <a:spLocks noChangeAspect="1" noChangeArrowheads="1"/>
            </p:cNvSpPr>
            <p:nvPr/>
          </p:nvSpPr>
          <p:spPr bwMode="auto">
            <a:xfrm>
              <a:off x="4152" y="3055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7</a:t>
              </a:r>
              <a:endParaRPr lang="en-US" altLang="zh-CN" sz="800" b="0"/>
            </a:p>
          </p:txBody>
        </p:sp>
        <p:sp>
          <p:nvSpPr>
            <p:cNvPr id="267" name="Rectangle 312"/>
            <p:cNvSpPr>
              <a:spLocks noChangeAspect="1" noChangeArrowheads="1"/>
            </p:cNvSpPr>
            <p:nvPr/>
          </p:nvSpPr>
          <p:spPr bwMode="auto">
            <a:xfrm>
              <a:off x="4161" y="3158"/>
              <a:ext cx="8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8</a:t>
              </a:r>
              <a:endParaRPr lang="en-US" altLang="zh-CN" sz="800" b="0"/>
            </a:p>
          </p:txBody>
        </p:sp>
        <p:sp>
          <p:nvSpPr>
            <p:cNvPr id="268" name="Rectangle 313"/>
            <p:cNvSpPr>
              <a:spLocks noChangeAspect="1" noChangeArrowheads="1"/>
            </p:cNvSpPr>
            <p:nvPr/>
          </p:nvSpPr>
          <p:spPr bwMode="auto">
            <a:xfrm>
              <a:off x="4155" y="2772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9</a:t>
              </a:r>
              <a:endParaRPr lang="en-US" altLang="zh-CN" sz="800" b="0"/>
            </a:p>
          </p:txBody>
        </p:sp>
        <p:sp>
          <p:nvSpPr>
            <p:cNvPr id="269" name="Rectangle 314"/>
            <p:cNvSpPr>
              <a:spLocks noChangeAspect="1" noChangeArrowheads="1"/>
            </p:cNvSpPr>
            <p:nvPr/>
          </p:nvSpPr>
          <p:spPr bwMode="auto">
            <a:xfrm>
              <a:off x="4266" y="3122"/>
              <a:ext cx="9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70" name="Rectangle 315"/>
            <p:cNvSpPr>
              <a:spLocks noChangeAspect="1" noChangeArrowheads="1"/>
            </p:cNvSpPr>
            <p:nvPr/>
          </p:nvSpPr>
          <p:spPr bwMode="auto">
            <a:xfrm>
              <a:off x="4261" y="3031"/>
              <a:ext cx="9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F4</a:t>
              </a:r>
              <a:endParaRPr lang="en-US" altLang="zh-CN" sz="800" b="0"/>
            </a:p>
          </p:txBody>
        </p:sp>
        <p:sp>
          <p:nvSpPr>
            <p:cNvPr id="271" name="Rectangle 316"/>
            <p:cNvSpPr>
              <a:spLocks noChangeAspect="1" noChangeArrowheads="1"/>
            </p:cNvSpPr>
            <p:nvPr/>
          </p:nvSpPr>
          <p:spPr bwMode="auto">
            <a:xfrm>
              <a:off x="4752" y="2889"/>
              <a:ext cx="7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f</a:t>
              </a:r>
              <a:endParaRPr lang="en-US" altLang="zh-CN" sz="800" b="0"/>
            </a:p>
          </p:txBody>
        </p:sp>
        <p:sp>
          <p:nvSpPr>
            <p:cNvPr id="272" name="Line 317"/>
            <p:cNvSpPr>
              <a:spLocks noChangeShapeType="1"/>
            </p:cNvSpPr>
            <p:nvPr/>
          </p:nvSpPr>
          <p:spPr bwMode="auto">
            <a:xfrm rot="16200000" flipV="1">
              <a:off x="4838" y="3121"/>
              <a:ext cx="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318"/>
            <p:cNvSpPr>
              <a:spLocks noChangeAspect="1" noChangeShapeType="1"/>
            </p:cNvSpPr>
            <p:nvPr/>
          </p:nvSpPr>
          <p:spPr bwMode="auto">
            <a:xfrm rot="10800000" flipV="1">
              <a:off x="4839" y="3120"/>
              <a:ext cx="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319"/>
            <p:cNvSpPr>
              <a:spLocks noChangeAspect="1" noChangeShapeType="1"/>
            </p:cNvSpPr>
            <p:nvPr/>
          </p:nvSpPr>
          <p:spPr bwMode="auto">
            <a:xfrm rot="16200000" flipH="1">
              <a:off x="4881" y="3118"/>
              <a:ext cx="35" cy="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320"/>
            <p:cNvSpPr>
              <a:spLocks noChangeAspect="1" noChangeShapeType="1"/>
            </p:cNvSpPr>
            <p:nvPr/>
          </p:nvSpPr>
          <p:spPr bwMode="auto">
            <a:xfrm rot="-5400000">
              <a:off x="4878" y="3065"/>
              <a:ext cx="33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321"/>
            <p:cNvSpPr>
              <a:spLocks noChangeShapeType="1"/>
            </p:cNvSpPr>
            <p:nvPr/>
          </p:nvSpPr>
          <p:spPr bwMode="auto">
            <a:xfrm rot="5400000">
              <a:off x="4745" y="3069"/>
              <a:ext cx="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322"/>
            <p:cNvSpPr>
              <a:spLocks noChangeAspect="1" noChangeShapeType="1"/>
            </p:cNvSpPr>
            <p:nvPr/>
          </p:nvSpPr>
          <p:spPr bwMode="auto">
            <a:xfrm rot="5400000" flipV="1">
              <a:off x="4788" y="3070"/>
              <a:ext cx="37" cy="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323"/>
            <p:cNvSpPr>
              <a:spLocks noChangeShapeType="1"/>
            </p:cNvSpPr>
            <p:nvPr/>
          </p:nvSpPr>
          <p:spPr bwMode="auto">
            <a:xfrm>
              <a:off x="4260" y="2693"/>
              <a:ext cx="0" cy="10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324"/>
            <p:cNvSpPr>
              <a:spLocks noChangeAspect="1" noChangeShapeType="1"/>
            </p:cNvSpPr>
            <p:nvPr/>
          </p:nvSpPr>
          <p:spPr bwMode="auto">
            <a:xfrm flipH="1">
              <a:off x="4195" y="3758"/>
              <a:ext cx="1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325"/>
            <p:cNvSpPr>
              <a:spLocks noChangeShapeType="1"/>
            </p:cNvSpPr>
            <p:nvPr/>
          </p:nvSpPr>
          <p:spPr bwMode="auto">
            <a:xfrm flipH="1">
              <a:off x="4223" y="3792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326"/>
            <p:cNvSpPr>
              <a:spLocks noChangeShapeType="1"/>
            </p:cNvSpPr>
            <p:nvPr/>
          </p:nvSpPr>
          <p:spPr bwMode="auto">
            <a:xfrm>
              <a:off x="4258" y="3789"/>
              <a:ext cx="0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327"/>
            <p:cNvSpPr>
              <a:spLocks noChangeAspect="1" noChangeShapeType="1"/>
            </p:cNvSpPr>
            <p:nvPr/>
          </p:nvSpPr>
          <p:spPr bwMode="auto">
            <a:xfrm rot="-5400000">
              <a:off x="4789" y="3010"/>
              <a:ext cx="41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328"/>
            <p:cNvSpPr>
              <a:spLocks noChangeShapeType="1"/>
            </p:cNvSpPr>
            <p:nvPr/>
          </p:nvSpPr>
          <p:spPr bwMode="auto">
            <a:xfrm flipH="1" flipV="1">
              <a:off x="4838" y="2695"/>
              <a:ext cx="0" cy="3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Rectangle 329"/>
            <p:cNvSpPr>
              <a:spLocks noChangeAspect="1" noChangeArrowheads="1"/>
            </p:cNvSpPr>
            <p:nvPr/>
          </p:nvSpPr>
          <p:spPr bwMode="auto">
            <a:xfrm>
              <a:off x="4817" y="2734"/>
              <a:ext cx="50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5" name="Line 330"/>
            <p:cNvSpPr>
              <a:spLocks noChangeShapeType="1"/>
            </p:cNvSpPr>
            <p:nvPr/>
          </p:nvSpPr>
          <p:spPr bwMode="auto">
            <a:xfrm flipH="1" flipV="1">
              <a:off x="4734" y="2693"/>
              <a:ext cx="0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Rectangle 331"/>
            <p:cNvSpPr>
              <a:spLocks noChangeAspect="1" noChangeArrowheads="1"/>
            </p:cNvSpPr>
            <p:nvPr/>
          </p:nvSpPr>
          <p:spPr bwMode="auto">
            <a:xfrm>
              <a:off x="4707" y="2738"/>
              <a:ext cx="50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" name="Line 332"/>
            <p:cNvSpPr>
              <a:spLocks noChangeShapeType="1"/>
            </p:cNvSpPr>
            <p:nvPr/>
          </p:nvSpPr>
          <p:spPr bwMode="auto">
            <a:xfrm flipV="1">
              <a:off x="4301" y="2883"/>
              <a:ext cx="5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Rectangle 333"/>
            <p:cNvSpPr>
              <a:spLocks noChangeAspect="1" noChangeArrowheads="1"/>
            </p:cNvSpPr>
            <p:nvPr/>
          </p:nvSpPr>
          <p:spPr bwMode="auto">
            <a:xfrm>
              <a:off x="4376" y="2856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9" name="Line 334"/>
            <p:cNvSpPr>
              <a:spLocks noChangeShapeType="1"/>
            </p:cNvSpPr>
            <p:nvPr/>
          </p:nvSpPr>
          <p:spPr bwMode="auto">
            <a:xfrm flipH="1" flipV="1">
              <a:off x="4920" y="2999"/>
              <a:ext cx="0" cy="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335"/>
            <p:cNvSpPr>
              <a:spLocks noChangeShapeType="1"/>
            </p:cNvSpPr>
            <p:nvPr/>
          </p:nvSpPr>
          <p:spPr bwMode="auto">
            <a:xfrm rot="-5400000" flipH="1" flipV="1">
              <a:off x="4877" y="2954"/>
              <a:ext cx="0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336"/>
            <p:cNvSpPr>
              <a:spLocks noChangeShapeType="1"/>
            </p:cNvSpPr>
            <p:nvPr/>
          </p:nvSpPr>
          <p:spPr bwMode="auto">
            <a:xfrm rot="16200000" flipV="1">
              <a:off x="4879" y="3201"/>
              <a:ext cx="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2" name="Group 501"/>
            <p:cNvGrpSpPr>
              <a:grpSpLocks/>
            </p:cNvGrpSpPr>
            <p:nvPr/>
          </p:nvGrpSpPr>
          <p:grpSpPr bwMode="auto">
            <a:xfrm>
              <a:off x="5062" y="3447"/>
              <a:ext cx="102" cy="42"/>
              <a:chOff x="5062" y="3447"/>
              <a:chExt cx="102" cy="42"/>
            </a:xfrm>
          </p:grpSpPr>
          <p:sp>
            <p:nvSpPr>
              <p:cNvPr id="468" name="Line 338"/>
              <p:cNvSpPr>
                <a:spLocks noChangeAspect="1" noChangeShapeType="1"/>
              </p:cNvSpPr>
              <p:nvPr/>
            </p:nvSpPr>
            <p:spPr bwMode="auto">
              <a:xfrm>
                <a:off x="5062" y="3447"/>
                <a:ext cx="10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9" name="Line 339"/>
              <p:cNvSpPr>
                <a:spLocks noChangeAspect="1" noChangeShapeType="1"/>
              </p:cNvSpPr>
              <p:nvPr/>
            </p:nvSpPr>
            <p:spPr bwMode="auto">
              <a:xfrm>
                <a:off x="5079" y="3470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" name="Line 340"/>
              <p:cNvSpPr>
                <a:spLocks noChangeAspect="1" noChangeShapeType="1"/>
              </p:cNvSpPr>
              <p:nvPr/>
            </p:nvSpPr>
            <p:spPr bwMode="auto">
              <a:xfrm>
                <a:off x="5096" y="3489"/>
                <a:ext cx="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" name="Line 341"/>
            <p:cNvSpPr>
              <a:spLocks noChangeShapeType="1"/>
            </p:cNvSpPr>
            <p:nvPr/>
          </p:nvSpPr>
          <p:spPr bwMode="auto">
            <a:xfrm flipV="1">
              <a:off x="4915" y="3237"/>
              <a:ext cx="1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Oval 342"/>
            <p:cNvSpPr>
              <a:spLocks noChangeAspect="1" noChangeArrowheads="1"/>
            </p:cNvSpPr>
            <p:nvPr/>
          </p:nvSpPr>
          <p:spPr bwMode="auto">
            <a:xfrm>
              <a:off x="4954" y="3190"/>
              <a:ext cx="97" cy="9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5" name="Line 343"/>
            <p:cNvSpPr>
              <a:spLocks noChangeAspect="1" noChangeShapeType="1"/>
            </p:cNvSpPr>
            <p:nvPr/>
          </p:nvSpPr>
          <p:spPr bwMode="auto">
            <a:xfrm rot="-2700000">
              <a:off x="4972" y="3234"/>
              <a:ext cx="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Oval 344"/>
            <p:cNvSpPr>
              <a:spLocks noChangeAspect="1" noChangeArrowheads="1"/>
            </p:cNvSpPr>
            <p:nvPr/>
          </p:nvSpPr>
          <p:spPr bwMode="auto">
            <a:xfrm>
              <a:off x="5105" y="2687"/>
              <a:ext cx="20" cy="2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" name="Rectangle 345"/>
            <p:cNvSpPr>
              <a:spLocks noChangeAspect="1" noChangeArrowheads="1"/>
            </p:cNvSpPr>
            <p:nvPr/>
          </p:nvSpPr>
          <p:spPr bwMode="auto">
            <a:xfrm>
              <a:off x="4235" y="3238"/>
              <a:ext cx="50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8" name="Rectangle 346"/>
            <p:cNvSpPr>
              <a:spLocks noChangeAspect="1" noChangeArrowheads="1"/>
            </p:cNvSpPr>
            <p:nvPr/>
          </p:nvSpPr>
          <p:spPr bwMode="auto">
            <a:xfrm>
              <a:off x="4233" y="2752"/>
              <a:ext cx="50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9" name="Rectangle 347"/>
            <p:cNvSpPr>
              <a:spLocks noChangeAspect="1" noChangeArrowheads="1"/>
            </p:cNvSpPr>
            <p:nvPr/>
          </p:nvSpPr>
          <p:spPr bwMode="auto">
            <a:xfrm>
              <a:off x="4648" y="3178"/>
              <a:ext cx="260" cy="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3DG27C</a:t>
              </a:r>
            </a:p>
          </p:txBody>
        </p:sp>
        <p:sp>
          <p:nvSpPr>
            <p:cNvPr id="300" name="Line 348"/>
            <p:cNvSpPr>
              <a:spLocks noChangeShapeType="1"/>
            </p:cNvSpPr>
            <p:nvPr/>
          </p:nvSpPr>
          <p:spPr bwMode="auto">
            <a:xfrm>
              <a:off x="4894" y="2746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Rectangle 349"/>
            <p:cNvSpPr>
              <a:spLocks noChangeAspect="1" noChangeArrowheads="1"/>
            </p:cNvSpPr>
            <p:nvPr/>
          </p:nvSpPr>
          <p:spPr bwMode="auto">
            <a:xfrm>
              <a:off x="5166" y="2657"/>
              <a:ext cx="15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24V</a:t>
              </a:r>
            </a:p>
          </p:txBody>
        </p:sp>
        <p:sp>
          <p:nvSpPr>
            <p:cNvPr id="302" name="Rectangle 350"/>
            <p:cNvSpPr>
              <a:spLocks noChangeAspect="1" noChangeArrowheads="1"/>
            </p:cNvSpPr>
            <p:nvPr/>
          </p:nvSpPr>
          <p:spPr bwMode="auto">
            <a:xfrm>
              <a:off x="4908" y="2713"/>
              <a:ext cx="7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f</a:t>
              </a:r>
              <a:endParaRPr lang="en-US" altLang="zh-CN" sz="800" b="0"/>
            </a:p>
          </p:txBody>
        </p:sp>
        <p:sp>
          <p:nvSpPr>
            <p:cNvPr id="303" name="Rectangle 351"/>
            <p:cNvSpPr>
              <a:spLocks noChangeAspect="1" noChangeArrowheads="1"/>
            </p:cNvSpPr>
            <p:nvPr/>
          </p:nvSpPr>
          <p:spPr bwMode="auto">
            <a:xfrm>
              <a:off x="4912" y="2797"/>
              <a:ext cx="7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I</a:t>
              </a:r>
              <a:r>
                <a:rPr lang="en-US" altLang="zh-CN" sz="800" b="0" baseline="-25000"/>
                <a:t>o</a:t>
              </a:r>
              <a:endParaRPr lang="en-US" altLang="zh-CN" sz="800" b="0"/>
            </a:p>
          </p:txBody>
        </p:sp>
        <p:sp>
          <p:nvSpPr>
            <p:cNvPr id="304" name="Rectangle 352"/>
            <p:cNvSpPr>
              <a:spLocks noChangeAspect="1" noChangeArrowheads="1"/>
            </p:cNvSpPr>
            <p:nvPr/>
          </p:nvSpPr>
          <p:spPr bwMode="auto">
            <a:xfrm>
              <a:off x="4843" y="2876"/>
              <a:ext cx="2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62.5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grpSp>
          <p:nvGrpSpPr>
            <p:cNvPr id="305" name="Group 353"/>
            <p:cNvGrpSpPr>
              <a:grpSpLocks noChangeAspect="1"/>
            </p:cNvGrpSpPr>
            <p:nvPr/>
          </p:nvGrpSpPr>
          <p:grpSpPr bwMode="auto">
            <a:xfrm flipH="1">
              <a:off x="4940" y="2668"/>
              <a:ext cx="51" cy="56"/>
              <a:chOff x="3244" y="6428"/>
              <a:chExt cx="261" cy="288"/>
            </a:xfrm>
          </p:grpSpPr>
          <p:sp>
            <p:nvSpPr>
              <p:cNvPr id="466" name="Line 354"/>
              <p:cNvSpPr>
                <a:spLocks noChangeAspect="1" noChangeShapeType="1"/>
              </p:cNvSpPr>
              <p:nvPr/>
            </p:nvSpPr>
            <p:spPr bwMode="auto">
              <a:xfrm rot="5400000">
                <a:off x="3361" y="657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7" name="AutoShape 355"/>
              <p:cNvSpPr>
                <a:spLocks noChangeAspect="1" noChangeArrowheads="1"/>
              </p:cNvSpPr>
              <p:nvPr/>
            </p:nvSpPr>
            <p:spPr bwMode="auto">
              <a:xfrm rot="5400000">
                <a:off x="3225" y="6447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6" name="Rectangle 356"/>
            <p:cNvSpPr>
              <a:spLocks noChangeAspect="1" noChangeArrowheads="1"/>
            </p:cNvSpPr>
            <p:nvPr/>
          </p:nvSpPr>
          <p:spPr bwMode="auto">
            <a:xfrm>
              <a:off x="4290" y="2709"/>
              <a:ext cx="19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307" name="Rectangle 357"/>
            <p:cNvSpPr>
              <a:spLocks noChangeAspect="1" noChangeArrowheads="1"/>
            </p:cNvSpPr>
            <p:nvPr/>
          </p:nvSpPr>
          <p:spPr bwMode="auto">
            <a:xfrm>
              <a:off x="4350" y="2773"/>
              <a:ext cx="19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308" name="Rectangle 358"/>
            <p:cNvSpPr>
              <a:spLocks noChangeAspect="1" noChangeArrowheads="1"/>
            </p:cNvSpPr>
            <p:nvPr/>
          </p:nvSpPr>
          <p:spPr bwMode="auto">
            <a:xfrm>
              <a:off x="4555" y="2888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R</a:t>
              </a:r>
              <a:r>
                <a:rPr lang="en-US" altLang="zh-CN" sz="800" b="0" baseline="-25000"/>
                <a:t>10</a:t>
              </a:r>
              <a:endParaRPr lang="en-US" altLang="zh-CN" sz="800" b="0"/>
            </a:p>
          </p:txBody>
        </p:sp>
        <p:sp>
          <p:nvSpPr>
            <p:cNvPr id="309" name="Rectangle 359"/>
            <p:cNvSpPr>
              <a:spLocks noChangeAspect="1" noChangeArrowheads="1"/>
            </p:cNvSpPr>
            <p:nvPr/>
          </p:nvSpPr>
          <p:spPr bwMode="auto">
            <a:xfrm>
              <a:off x="4562" y="2957"/>
              <a:ext cx="19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310" name="Rectangle 360"/>
            <p:cNvSpPr>
              <a:spLocks noChangeAspect="1" noChangeArrowheads="1"/>
            </p:cNvSpPr>
            <p:nvPr/>
          </p:nvSpPr>
          <p:spPr bwMode="auto">
            <a:xfrm>
              <a:off x="4362" y="2583"/>
              <a:ext cx="342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输出电路</a:t>
              </a:r>
            </a:p>
          </p:txBody>
        </p:sp>
        <p:sp>
          <p:nvSpPr>
            <p:cNvPr id="311" name="Rectangle 361"/>
            <p:cNvSpPr>
              <a:spLocks noChangeAspect="1" noChangeArrowheads="1"/>
            </p:cNvSpPr>
            <p:nvPr/>
          </p:nvSpPr>
          <p:spPr bwMode="auto">
            <a:xfrm>
              <a:off x="4257" y="3132"/>
              <a:ext cx="22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T4</a:t>
              </a:r>
              <a:endParaRPr lang="en-US" altLang="zh-CN" sz="800" b="0"/>
            </a:p>
          </p:txBody>
        </p:sp>
        <p:sp>
          <p:nvSpPr>
            <p:cNvPr id="312" name="Rectangle 362"/>
            <p:cNvSpPr>
              <a:spLocks noChangeAspect="1" noChangeArrowheads="1"/>
            </p:cNvSpPr>
            <p:nvPr/>
          </p:nvSpPr>
          <p:spPr bwMode="auto">
            <a:xfrm>
              <a:off x="4330" y="3739"/>
              <a:ext cx="27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B</a:t>
              </a:r>
              <a:r>
                <a:rPr lang="en-US" altLang="zh-CN" sz="800" b="0"/>
                <a:t>=10V</a:t>
              </a:r>
            </a:p>
          </p:txBody>
        </p:sp>
        <p:sp>
          <p:nvSpPr>
            <p:cNvPr id="313" name="Rectangle 363"/>
            <p:cNvSpPr>
              <a:spLocks noChangeAspect="1" noChangeArrowheads="1"/>
            </p:cNvSpPr>
            <p:nvPr/>
          </p:nvSpPr>
          <p:spPr bwMode="auto">
            <a:xfrm>
              <a:off x="4041" y="3882"/>
              <a:ext cx="11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RP</a:t>
              </a:r>
              <a:r>
                <a:rPr lang="en-US" altLang="zh-CN" sz="800" b="0" baseline="-25000"/>
                <a:t>I</a:t>
              </a:r>
              <a:endParaRPr lang="en-US" altLang="zh-CN" sz="800" b="0"/>
            </a:p>
          </p:txBody>
        </p:sp>
        <p:sp>
          <p:nvSpPr>
            <p:cNvPr id="314" name="Rectangle 364"/>
            <p:cNvSpPr>
              <a:spLocks noChangeAspect="1" noChangeArrowheads="1"/>
            </p:cNvSpPr>
            <p:nvPr/>
          </p:nvSpPr>
          <p:spPr bwMode="auto">
            <a:xfrm>
              <a:off x="4437" y="4038"/>
              <a:ext cx="52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硬手动操作电路</a:t>
              </a:r>
            </a:p>
          </p:txBody>
        </p:sp>
        <p:sp>
          <p:nvSpPr>
            <p:cNvPr id="315" name="Rectangle 365"/>
            <p:cNvSpPr>
              <a:spLocks noChangeAspect="1" noChangeArrowheads="1"/>
            </p:cNvSpPr>
            <p:nvPr/>
          </p:nvSpPr>
          <p:spPr bwMode="auto">
            <a:xfrm>
              <a:off x="3085" y="3530"/>
              <a:ext cx="192" cy="1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×10</a:t>
              </a:r>
            </a:p>
          </p:txBody>
        </p:sp>
        <p:sp>
          <p:nvSpPr>
            <p:cNvPr id="316" name="Rectangle 366"/>
            <p:cNvSpPr>
              <a:spLocks noChangeAspect="1" noChangeArrowheads="1"/>
            </p:cNvSpPr>
            <p:nvPr/>
          </p:nvSpPr>
          <p:spPr bwMode="auto">
            <a:xfrm>
              <a:off x="3845" y="2780"/>
              <a:ext cx="146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317" name="Line 367"/>
            <p:cNvSpPr>
              <a:spLocks noChangeShapeType="1"/>
            </p:cNvSpPr>
            <p:nvPr/>
          </p:nvSpPr>
          <p:spPr bwMode="auto">
            <a:xfrm flipV="1">
              <a:off x="2488" y="2888"/>
              <a:ext cx="4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368"/>
            <p:cNvSpPr>
              <a:spLocks noChangeAspect="1" noChangeShapeType="1"/>
            </p:cNvSpPr>
            <p:nvPr/>
          </p:nvSpPr>
          <p:spPr bwMode="auto">
            <a:xfrm>
              <a:off x="2907" y="2888"/>
              <a:ext cx="0" cy="4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369"/>
            <p:cNvSpPr>
              <a:spLocks noChangeAspect="1" noChangeShapeType="1"/>
            </p:cNvSpPr>
            <p:nvPr/>
          </p:nvSpPr>
          <p:spPr bwMode="auto">
            <a:xfrm flipH="1" flipV="1">
              <a:off x="3159" y="3061"/>
              <a:ext cx="0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370"/>
            <p:cNvSpPr>
              <a:spLocks noChangeShapeType="1"/>
            </p:cNvSpPr>
            <p:nvPr/>
          </p:nvSpPr>
          <p:spPr bwMode="auto">
            <a:xfrm flipH="1" flipV="1">
              <a:off x="4068" y="2951"/>
              <a:ext cx="1" cy="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371"/>
            <p:cNvSpPr>
              <a:spLocks noChangeAspect="1" noChangeShapeType="1"/>
            </p:cNvSpPr>
            <p:nvPr/>
          </p:nvSpPr>
          <p:spPr bwMode="auto">
            <a:xfrm flipH="1" flipV="1">
              <a:off x="3800" y="2950"/>
              <a:ext cx="2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2" name="Group 372"/>
            <p:cNvGrpSpPr>
              <a:grpSpLocks noChangeAspect="1"/>
            </p:cNvGrpSpPr>
            <p:nvPr/>
          </p:nvGrpSpPr>
          <p:grpSpPr bwMode="auto">
            <a:xfrm>
              <a:off x="3768" y="2920"/>
              <a:ext cx="25" cy="56"/>
              <a:chOff x="8324" y="9054"/>
              <a:chExt cx="82" cy="186"/>
            </a:xfrm>
          </p:grpSpPr>
          <p:sp>
            <p:nvSpPr>
              <p:cNvPr id="464" name="Line 373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" name="Line 374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3" name="Line 375"/>
            <p:cNvSpPr>
              <a:spLocks noChangeAspect="1" noChangeShapeType="1"/>
            </p:cNvSpPr>
            <p:nvPr/>
          </p:nvSpPr>
          <p:spPr bwMode="auto">
            <a:xfrm flipH="1">
              <a:off x="3541" y="2951"/>
              <a:ext cx="2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376"/>
            <p:cNvSpPr>
              <a:spLocks noChangeShapeType="1"/>
            </p:cNvSpPr>
            <p:nvPr/>
          </p:nvSpPr>
          <p:spPr bwMode="auto">
            <a:xfrm flipV="1">
              <a:off x="3565" y="3182"/>
              <a:ext cx="0" cy="3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377"/>
            <p:cNvSpPr>
              <a:spLocks noChangeAspect="1" noChangeShapeType="1"/>
            </p:cNvSpPr>
            <p:nvPr/>
          </p:nvSpPr>
          <p:spPr bwMode="auto">
            <a:xfrm flipH="1" flipV="1">
              <a:off x="3075" y="2698"/>
              <a:ext cx="0" cy="9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Rectangle 378"/>
            <p:cNvSpPr>
              <a:spLocks noChangeAspect="1" noChangeArrowheads="1"/>
            </p:cNvSpPr>
            <p:nvPr/>
          </p:nvSpPr>
          <p:spPr bwMode="auto">
            <a:xfrm rot="16200000" flipH="1">
              <a:off x="3058" y="2908"/>
              <a:ext cx="181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9.1k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327" name="Rectangle 379"/>
            <p:cNvSpPr>
              <a:spLocks noChangeAspect="1" noChangeArrowheads="1"/>
            </p:cNvSpPr>
            <p:nvPr/>
          </p:nvSpPr>
          <p:spPr bwMode="auto">
            <a:xfrm>
              <a:off x="2935" y="2975"/>
              <a:ext cx="103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o2</a:t>
              </a:r>
              <a:endParaRPr lang="en-US" altLang="zh-CN" sz="800" b="0"/>
            </a:p>
          </p:txBody>
        </p:sp>
        <p:sp>
          <p:nvSpPr>
            <p:cNvPr id="328" name="Rectangle 380"/>
            <p:cNvSpPr>
              <a:spLocks noChangeAspect="1" noChangeArrowheads="1"/>
            </p:cNvSpPr>
            <p:nvPr/>
          </p:nvSpPr>
          <p:spPr bwMode="auto">
            <a:xfrm>
              <a:off x="3720" y="2821"/>
              <a:ext cx="99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C</a:t>
              </a:r>
              <a:r>
                <a:rPr lang="en-US" altLang="zh-CN" sz="800" b="0" baseline="-25000"/>
                <a:t>M</a:t>
              </a:r>
              <a:endParaRPr lang="en-US" altLang="zh-CN" sz="800" b="0"/>
            </a:p>
          </p:txBody>
        </p:sp>
        <p:sp>
          <p:nvSpPr>
            <p:cNvPr id="329" name="Rectangle 381"/>
            <p:cNvSpPr>
              <a:spLocks noChangeAspect="1" noChangeArrowheads="1"/>
            </p:cNvSpPr>
            <p:nvPr/>
          </p:nvSpPr>
          <p:spPr bwMode="auto">
            <a:xfrm>
              <a:off x="2499" y="3349"/>
              <a:ext cx="41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62kΩ~15MΩ</a:t>
              </a:r>
            </a:p>
          </p:txBody>
        </p:sp>
        <p:sp>
          <p:nvSpPr>
            <p:cNvPr id="330" name="Rectangle 382"/>
            <p:cNvSpPr>
              <a:spLocks noChangeAspect="1" noChangeArrowheads="1"/>
            </p:cNvSpPr>
            <p:nvPr/>
          </p:nvSpPr>
          <p:spPr bwMode="auto">
            <a:xfrm>
              <a:off x="2612" y="3237"/>
              <a:ext cx="32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3.9~10kΩ</a:t>
              </a:r>
            </a:p>
          </p:txBody>
        </p:sp>
        <p:sp>
          <p:nvSpPr>
            <p:cNvPr id="331" name="Rectangle 383"/>
            <p:cNvSpPr>
              <a:spLocks noChangeAspect="1" noChangeArrowheads="1"/>
            </p:cNvSpPr>
            <p:nvPr/>
          </p:nvSpPr>
          <p:spPr bwMode="auto">
            <a:xfrm>
              <a:off x="3472" y="2996"/>
              <a:ext cx="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1</a:t>
              </a:r>
              <a:endParaRPr lang="en-US" altLang="zh-CN" sz="800" b="0"/>
            </a:p>
          </p:txBody>
        </p:sp>
        <p:sp>
          <p:nvSpPr>
            <p:cNvPr id="332" name="Rectangle 384"/>
            <p:cNvSpPr>
              <a:spLocks noChangeAspect="1" noChangeArrowheads="1"/>
            </p:cNvSpPr>
            <p:nvPr/>
          </p:nvSpPr>
          <p:spPr bwMode="auto">
            <a:xfrm>
              <a:off x="3809" y="2872"/>
              <a:ext cx="1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10</a:t>
              </a:r>
              <a:r>
                <a:rPr lang="en-US" altLang="zh-CN" sz="800" b="0">
                  <a:latin typeface="宋体" panose="02010600030101010101" pitchFamily="2" charset="-122"/>
                </a:rPr>
                <a:t>μ</a:t>
              </a:r>
              <a:r>
                <a:rPr lang="en-US" altLang="zh-CN" sz="800" b="0"/>
                <a:t>F</a:t>
              </a:r>
            </a:p>
          </p:txBody>
        </p:sp>
        <p:sp>
          <p:nvSpPr>
            <p:cNvPr id="333" name="Rectangle 385"/>
            <p:cNvSpPr>
              <a:spLocks noChangeAspect="1" noChangeArrowheads="1"/>
            </p:cNvSpPr>
            <p:nvPr/>
          </p:nvSpPr>
          <p:spPr bwMode="auto">
            <a:xfrm>
              <a:off x="2335" y="2737"/>
              <a:ext cx="534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比例微分电路</a:t>
              </a:r>
            </a:p>
          </p:txBody>
        </p:sp>
        <p:sp>
          <p:nvSpPr>
            <p:cNvPr id="334" name="Rectangle 386"/>
            <p:cNvSpPr>
              <a:spLocks noChangeAspect="1" noChangeArrowheads="1"/>
            </p:cNvSpPr>
            <p:nvPr/>
          </p:nvSpPr>
          <p:spPr bwMode="auto">
            <a:xfrm>
              <a:off x="3226" y="2747"/>
              <a:ext cx="446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比例积分电路</a:t>
              </a:r>
            </a:p>
          </p:txBody>
        </p:sp>
        <p:grpSp>
          <p:nvGrpSpPr>
            <p:cNvPr id="335" name="Group 387"/>
            <p:cNvGrpSpPr>
              <a:grpSpLocks noChangeAspect="1"/>
            </p:cNvGrpSpPr>
            <p:nvPr/>
          </p:nvGrpSpPr>
          <p:grpSpPr bwMode="auto">
            <a:xfrm>
              <a:off x="3604" y="3007"/>
              <a:ext cx="187" cy="280"/>
              <a:chOff x="13502" y="6927"/>
              <a:chExt cx="622" cy="933"/>
            </a:xfrm>
          </p:grpSpPr>
          <p:sp>
            <p:nvSpPr>
              <p:cNvPr id="457" name="Rectangle 388"/>
              <p:cNvSpPr>
                <a:spLocks noChangeAspect="1" noChangeArrowheads="1"/>
              </p:cNvSpPr>
              <p:nvPr/>
            </p:nvSpPr>
            <p:spPr bwMode="auto">
              <a:xfrm>
                <a:off x="13502" y="6927"/>
                <a:ext cx="622" cy="93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8" name="AutoShape 389"/>
              <p:cNvSpPr>
                <a:spLocks noChangeAspect="1" noChangeArrowheads="1"/>
              </p:cNvSpPr>
              <p:nvPr/>
            </p:nvSpPr>
            <p:spPr bwMode="auto">
              <a:xfrm rot="5400000">
                <a:off x="13669" y="7047"/>
                <a:ext cx="190" cy="154"/>
              </a:xfrm>
              <a:prstGeom prst="triangle">
                <a:avLst>
                  <a:gd name="adj" fmla="val 49444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9" name="Text Box 390"/>
              <p:cNvSpPr txBox="1">
                <a:spLocks noChangeAspect="1" noChangeArrowheads="1"/>
              </p:cNvSpPr>
              <p:nvPr/>
            </p:nvSpPr>
            <p:spPr bwMode="auto">
              <a:xfrm>
                <a:off x="13882" y="6946"/>
                <a:ext cx="204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800" b="0">
                    <a:latin typeface="宋体" panose="02010600030101010101" pitchFamily="2" charset="-122"/>
                  </a:rPr>
                  <a:t>∞</a:t>
                </a:r>
                <a:endParaRPr lang="zh-CN" altLang="en-US" sz="800" b="0"/>
              </a:p>
            </p:txBody>
          </p:sp>
          <p:sp>
            <p:nvSpPr>
              <p:cNvPr id="460" name="Text Box 391"/>
              <p:cNvSpPr txBox="1">
                <a:spLocks noChangeAspect="1" noChangeArrowheads="1"/>
              </p:cNvSpPr>
              <p:nvPr/>
            </p:nvSpPr>
            <p:spPr bwMode="auto">
              <a:xfrm>
                <a:off x="13540" y="6984"/>
                <a:ext cx="129" cy="3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_</a:t>
                </a:r>
              </a:p>
            </p:txBody>
          </p:sp>
          <p:sp>
            <p:nvSpPr>
              <p:cNvPr id="461" name="Text Box 392"/>
              <p:cNvSpPr txBox="1">
                <a:spLocks noChangeAspect="1" noChangeArrowheads="1"/>
              </p:cNvSpPr>
              <p:nvPr/>
            </p:nvSpPr>
            <p:spPr bwMode="auto">
              <a:xfrm>
                <a:off x="13552" y="7416"/>
                <a:ext cx="100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  <p:sp>
            <p:nvSpPr>
              <p:cNvPr id="462" name="Text Box 393"/>
              <p:cNvSpPr txBox="1">
                <a:spLocks noChangeAspect="1" noChangeArrowheads="1"/>
              </p:cNvSpPr>
              <p:nvPr/>
            </p:nvSpPr>
            <p:spPr bwMode="auto">
              <a:xfrm>
                <a:off x="13753" y="7501"/>
                <a:ext cx="268" cy="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N</a:t>
                </a:r>
                <a:r>
                  <a:rPr lang="en-US" altLang="zh-CN" sz="800" b="0" baseline="-25000"/>
                  <a:t>3</a:t>
                </a:r>
                <a:endParaRPr lang="en-US" altLang="zh-CN" sz="800" b="0"/>
              </a:p>
            </p:txBody>
          </p:sp>
          <p:sp>
            <p:nvSpPr>
              <p:cNvPr id="463" name="Text Box 394"/>
              <p:cNvSpPr txBox="1">
                <a:spLocks noChangeAspect="1" noChangeArrowheads="1"/>
              </p:cNvSpPr>
              <p:nvPr/>
            </p:nvSpPr>
            <p:spPr bwMode="auto">
              <a:xfrm>
                <a:off x="13939" y="7274"/>
                <a:ext cx="119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</p:grpSp>
        <p:sp>
          <p:nvSpPr>
            <p:cNvPr id="336" name="Rectangle 395"/>
            <p:cNvSpPr>
              <a:spLocks noChangeAspect="1" noChangeArrowheads="1"/>
            </p:cNvSpPr>
            <p:nvPr/>
          </p:nvSpPr>
          <p:spPr bwMode="auto">
            <a:xfrm>
              <a:off x="2881" y="3306"/>
              <a:ext cx="11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RP</a:t>
              </a:r>
              <a:r>
                <a:rPr lang="en-US" altLang="zh-CN" sz="800" b="0" baseline="-25000"/>
                <a:t>P</a:t>
              </a:r>
              <a:endParaRPr lang="en-US" altLang="zh-CN" sz="800" b="0"/>
            </a:p>
          </p:txBody>
        </p:sp>
        <p:sp>
          <p:nvSpPr>
            <p:cNvPr id="337" name="Rectangle 396"/>
            <p:cNvSpPr>
              <a:spLocks noChangeAspect="1" noChangeArrowheads="1"/>
            </p:cNvSpPr>
            <p:nvPr/>
          </p:nvSpPr>
          <p:spPr bwMode="auto">
            <a:xfrm>
              <a:off x="3346" y="3422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</a:t>
              </a:r>
            </a:p>
          </p:txBody>
        </p:sp>
        <p:sp>
          <p:nvSpPr>
            <p:cNvPr id="338" name="Rectangle 397"/>
            <p:cNvSpPr>
              <a:spLocks noChangeAspect="1" noChangeArrowheads="1"/>
            </p:cNvSpPr>
            <p:nvPr/>
          </p:nvSpPr>
          <p:spPr bwMode="auto">
            <a:xfrm>
              <a:off x="2871" y="2763"/>
              <a:ext cx="11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PD</a:t>
              </a:r>
            </a:p>
          </p:txBody>
        </p:sp>
        <p:sp>
          <p:nvSpPr>
            <p:cNvPr id="339" name="Rectangle 398"/>
            <p:cNvSpPr>
              <a:spLocks noChangeAspect="1" noChangeArrowheads="1"/>
            </p:cNvSpPr>
            <p:nvPr/>
          </p:nvSpPr>
          <p:spPr bwMode="auto">
            <a:xfrm>
              <a:off x="3438" y="2835"/>
              <a:ext cx="11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PI</a:t>
              </a:r>
            </a:p>
          </p:txBody>
        </p:sp>
        <p:sp>
          <p:nvSpPr>
            <p:cNvPr id="340" name="Rectangle 399"/>
            <p:cNvSpPr>
              <a:spLocks noChangeAspect="1" noChangeArrowheads="1"/>
            </p:cNvSpPr>
            <p:nvPr/>
          </p:nvSpPr>
          <p:spPr bwMode="auto">
            <a:xfrm>
              <a:off x="3573" y="3308"/>
              <a:ext cx="22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T3</a:t>
              </a:r>
              <a:endParaRPr lang="en-US" altLang="zh-CN" sz="800" b="0"/>
            </a:p>
          </p:txBody>
        </p:sp>
        <p:sp>
          <p:nvSpPr>
            <p:cNvPr id="341" name="Rectangle 400"/>
            <p:cNvSpPr>
              <a:spLocks noChangeAspect="1" noChangeArrowheads="1"/>
            </p:cNvSpPr>
            <p:nvPr/>
          </p:nvSpPr>
          <p:spPr bwMode="auto">
            <a:xfrm>
              <a:off x="3505" y="3089"/>
              <a:ext cx="10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F3</a:t>
              </a:r>
              <a:endParaRPr lang="en-US" altLang="zh-CN" sz="800" b="0"/>
            </a:p>
          </p:txBody>
        </p:sp>
        <p:sp>
          <p:nvSpPr>
            <p:cNvPr id="342" name="Line 401"/>
            <p:cNvSpPr>
              <a:spLocks noChangeShapeType="1"/>
            </p:cNvSpPr>
            <p:nvPr/>
          </p:nvSpPr>
          <p:spPr bwMode="auto">
            <a:xfrm rot="-5400000">
              <a:off x="3250" y="3174"/>
              <a:ext cx="2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402"/>
            <p:cNvSpPr>
              <a:spLocks noChangeShapeType="1"/>
            </p:cNvSpPr>
            <p:nvPr/>
          </p:nvSpPr>
          <p:spPr bwMode="auto">
            <a:xfrm flipH="1">
              <a:off x="2807" y="3065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403"/>
            <p:cNvSpPr>
              <a:spLocks noChangeAspect="1" noChangeShapeType="1"/>
            </p:cNvSpPr>
            <p:nvPr/>
          </p:nvSpPr>
          <p:spPr bwMode="auto">
            <a:xfrm>
              <a:off x="2902" y="3290"/>
              <a:ext cx="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404"/>
            <p:cNvSpPr>
              <a:spLocks noChangeShapeType="1"/>
            </p:cNvSpPr>
            <p:nvPr/>
          </p:nvSpPr>
          <p:spPr bwMode="auto">
            <a:xfrm flipH="1" flipV="1">
              <a:off x="3019" y="3065"/>
              <a:ext cx="0" cy="4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Rectangle 405"/>
            <p:cNvSpPr>
              <a:spLocks noChangeAspect="1" noChangeArrowheads="1"/>
            </p:cNvSpPr>
            <p:nvPr/>
          </p:nvSpPr>
          <p:spPr bwMode="auto">
            <a:xfrm>
              <a:off x="2995" y="3224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7" name="Rectangle 406"/>
            <p:cNvSpPr>
              <a:spLocks noChangeAspect="1" noChangeArrowheads="1"/>
            </p:cNvSpPr>
            <p:nvPr/>
          </p:nvSpPr>
          <p:spPr bwMode="auto">
            <a:xfrm>
              <a:off x="3131" y="3258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" name="Rectangle 407"/>
            <p:cNvSpPr>
              <a:spLocks noChangeAspect="1" noChangeArrowheads="1"/>
            </p:cNvSpPr>
            <p:nvPr/>
          </p:nvSpPr>
          <p:spPr bwMode="auto">
            <a:xfrm>
              <a:off x="3135" y="3094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49" name="Group 408"/>
            <p:cNvGrpSpPr>
              <a:grpSpLocks noChangeAspect="1"/>
            </p:cNvGrpSpPr>
            <p:nvPr/>
          </p:nvGrpSpPr>
          <p:grpSpPr bwMode="auto">
            <a:xfrm>
              <a:off x="3244" y="3032"/>
              <a:ext cx="25" cy="56"/>
              <a:chOff x="8324" y="9054"/>
              <a:chExt cx="82" cy="186"/>
            </a:xfrm>
          </p:grpSpPr>
          <p:sp>
            <p:nvSpPr>
              <p:cNvPr id="455" name="Line 409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Line 410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0" name="Line 411"/>
            <p:cNvSpPr>
              <a:spLocks noChangeAspect="1" noChangeShapeType="1"/>
            </p:cNvSpPr>
            <p:nvPr/>
          </p:nvSpPr>
          <p:spPr bwMode="auto">
            <a:xfrm>
              <a:off x="3122" y="3486"/>
              <a:ext cx="1" cy="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412"/>
            <p:cNvSpPr>
              <a:spLocks noChangeShapeType="1"/>
            </p:cNvSpPr>
            <p:nvPr/>
          </p:nvSpPr>
          <p:spPr bwMode="auto">
            <a:xfrm flipH="1">
              <a:off x="3124" y="3436"/>
              <a:ext cx="36" cy="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Rectangle 413"/>
            <p:cNvSpPr>
              <a:spLocks noChangeAspect="1" noChangeArrowheads="1"/>
            </p:cNvSpPr>
            <p:nvPr/>
          </p:nvSpPr>
          <p:spPr bwMode="auto">
            <a:xfrm>
              <a:off x="3215" y="3450"/>
              <a:ext cx="19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×1</a:t>
              </a:r>
            </a:p>
          </p:txBody>
        </p:sp>
        <p:sp>
          <p:nvSpPr>
            <p:cNvPr id="353" name="Rectangle 414"/>
            <p:cNvSpPr>
              <a:spLocks noChangeAspect="1" noChangeArrowheads="1"/>
            </p:cNvSpPr>
            <p:nvPr/>
          </p:nvSpPr>
          <p:spPr bwMode="auto">
            <a:xfrm>
              <a:off x="3086" y="3372"/>
              <a:ext cx="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3</a:t>
              </a:r>
              <a:endParaRPr lang="en-US" altLang="zh-CN" sz="800" b="0"/>
            </a:p>
          </p:txBody>
        </p:sp>
        <p:sp>
          <p:nvSpPr>
            <p:cNvPr id="354" name="Line 415"/>
            <p:cNvSpPr>
              <a:spLocks noChangeShapeType="1"/>
            </p:cNvSpPr>
            <p:nvPr/>
          </p:nvSpPr>
          <p:spPr bwMode="auto">
            <a:xfrm flipH="1">
              <a:off x="3273" y="3063"/>
              <a:ext cx="15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416"/>
            <p:cNvSpPr>
              <a:spLocks noChangeShapeType="1"/>
            </p:cNvSpPr>
            <p:nvPr/>
          </p:nvSpPr>
          <p:spPr bwMode="auto">
            <a:xfrm flipH="1">
              <a:off x="3157" y="3235"/>
              <a:ext cx="20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Rectangle 417"/>
            <p:cNvSpPr>
              <a:spLocks noChangeAspect="1" noChangeArrowheads="1"/>
            </p:cNvSpPr>
            <p:nvPr/>
          </p:nvSpPr>
          <p:spPr bwMode="auto">
            <a:xfrm>
              <a:off x="3203" y="3214"/>
              <a:ext cx="125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7" name="Line 418"/>
            <p:cNvSpPr>
              <a:spLocks noChangeShapeType="1"/>
            </p:cNvSpPr>
            <p:nvPr/>
          </p:nvSpPr>
          <p:spPr bwMode="auto">
            <a:xfrm rot="5400000">
              <a:off x="3318" y="3076"/>
              <a:ext cx="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419"/>
            <p:cNvSpPr>
              <a:spLocks noChangeAspect="1" noChangeShapeType="1"/>
            </p:cNvSpPr>
            <p:nvPr/>
          </p:nvSpPr>
          <p:spPr bwMode="auto">
            <a:xfrm rot="5400000" flipV="1">
              <a:off x="3219" y="3171"/>
              <a:ext cx="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420"/>
            <p:cNvSpPr>
              <a:spLocks noChangeAspect="1" noChangeShapeType="1"/>
            </p:cNvSpPr>
            <p:nvPr/>
          </p:nvSpPr>
          <p:spPr bwMode="auto">
            <a:xfrm flipH="1">
              <a:off x="3298" y="3286"/>
              <a:ext cx="67" cy="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421"/>
            <p:cNvSpPr>
              <a:spLocks noChangeShapeType="1"/>
            </p:cNvSpPr>
            <p:nvPr/>
          </p:nvSpPr>
          <p:spPr bwMode="auto">
            <a:xfrm flipV="1">
              <a:off x="3395" y="3402"/>
              <a:ext cx="0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Rectangle 422"/>
            <p:cNvSpPr>
              <a:spLocks noChangeAspect="1" noChangeArrowheads="1"/>
            </p:cNvSpPr>
            <p:nvPr/>
          </p:nvSpPr>
          <p:spPr bwMode="auto">
            <a:xfrm>
              <a:off x="3308" y="3378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</a:t>
              </a:r>
            </a:p>
          </p:txBody>
        </p:sp>
        <p:sp>
          <p:nvSpPr>
            <p:cNvPr id="362" name="Rectangle 423"/>
            <p:cNvSpPr>
              <a:spLocks noChangeAspect="1" noChangeArrowheads="1"/>
            </p:cNvSpPr>
            <p:nvPr/>
          </p:nvSpPr>
          <p:spPr bwMode="auto">
            <a:xfrm>
              <a:off x="3254" y="3330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</a:t>
              </a:r>
            </a:p>
          </p:txBody>
        </p:sp>
        <p:sp>
          <p:nvSpPr>
            <p:cNvPr id="363" name="Rectangle 424"/>
            <p:cNvSpPr>
              <a:spLocks noChangeAspect="1" noChangeArrowheads="1"/>
            </p:cNvSpPr>
            <p:nvPr/>
          </p:nvSpPr>
          <p:spPr bwMode="auto">
            <a:xfrm>
              <a:off x="3169" y="3387"/>
              <a:ext cx="2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364" name="Rectangle 425"/>
            <p:cNvSpPr>
              <a:spLocks noChangeAspect="1" noChangeArrowheads="1"/>
            </p:cNvSpPr>
            <p:nvPr/>
          </p:nvSpPr>
          <p:spPr bwMode="auto">
            <a:xfrm>
              <a:off x="3227" y="2952"/>
              <a:ext cx="203" cy="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C</a:t>
              </a:r>
              <a:r>
                <a:rPr lang="en-US" altLang="zh-CN" sz="800" b="0" baseline="-25000"/>
                <a:t>I	</a:t>
              </a:r>
              <a:endParaRPr lang="en-US" altLang="zh-CN" sz="800" b="0"/>
            </a:p>
          </p:txBody>
        </p:sp>
        <p:sp>
          <p:nvSpPr>
            <p:cNvPr id="365" name="Line 426"/>
            <p:cNvSpPr>
              <a:spLocks noChangeShapeType="1"/>
            </p:cNvSpPr>
            <p:nvPr/>
          </p:nvSpPr>
          <p:spPr bwMode="auto">
            <a:xfrm flipH="1">
              <a:off x="3515" y="3089"/>
              <a:ext cx="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427"/>
            <p:cNvSpPr>
              <a:spLocks noChangeAspect="1" noChangeShapeType="1"/>
            </p:cNvSpPr>
            <p:nvPr/>
          </p:nvSpPr>
          <p:spPr bwMode="auto">
            <a:xfrm flipH="1">
              <a:off x="3454" y="3088"/>
              <a:ext cx="67" cy="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Rectangle 428"/>
            <p:cNvSpPr>
              <a:spLocks noChangeAspect="1" noChangeArrowheads="1"/>
            </p:cNvSpPr>
            <p:nvPr/>
          </p:nvSpPr>
          <p:spPr bwMode="auto">
            <a:xfrm>
              <a:off x="3378" y="2980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</a:t>
              </a:r>
            </a:p>
          </p:txBody>
        </p:sp>
        <p:sp>
          <p:nvSpPr>
            <p:cNvPr id="368" name="Rectangle 429"/>
            <p:cNvSpPr>
              <a:spLocks noChangeAspect="1" noChangeArrowheads="1"/>
            </p:cNvSpPr>
            <p:nvPr/>
          </p:nvSpPr>
          <p:spPr bwMode="auto">
            <a:xfrm>
              <a:off x="3472" y="3164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</a:t>
              </a:r>
            </a:p>
          </p:txBody>
        </p:sp>
        <p:sp>
          <p:nvSpPr>
            <p:cNvPr id="369" name="Rectangle 430"/>
            <p:cNvSpPr>
              <a:spLocks noChangeAspect="1" noChangeArrowheads="1"/>
            </p:cNvSpPr>
            <p:nvPr/>
          </p:nvSpPr>
          <p:spPr bwMode="auto">
            <a:xfrm>
              <a:off x="3406" y="3080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</a:t>
              </a:r>
            </a:p>
          </p:txBody>
        </p:sp>
        <p:sp>
          <p:nvSpPr>
            <p:cNvPr id="370" name="Line 431"/>
            <p:cNvSpPr>
              <a:spLocks noChangeShapeType="1"/>
            </p:cNvSpPr>
            <p:nvPr/>
          </p:nvSpPr>
          <p:spPr bwMode="auto">
            <a:xfrm>
              <a:off x="3544" y="2946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432"/>
            <p:cNvSpPr>
              <a:spLocks noChangeShapeType="1"/>
            </p:cNvSpPr>
            <p:nvPr/>
          </p:nvSpPr>
          <p:spPr bwMode="auto">
            <a:xfrm flipH="1">
              <a:off x="3567" y="3183"/>
              <a:ext cx="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Rectangle 433"/>
            <p:cNvSpPr>
              <a:spLocks noChangeAspect="1" noChangeArrowheads="1"/>
            </p:cNvSpPr>
            <p:nvPr/>
          </p:nvSpPr>
          <p:spPr bwMode="auto">
            <a:xfrm>
              <a:off x="3374" y="3246"/>
              <a:ext cx="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S</a:t>
              </a:r>
              <a:r>
                <a:rPr lang="en-US" altLang="zh-CN" sz="800" b="0" baseline="-25000"/>
                <a:t>2</a:t>
              </a:r>
              <a:endParaRPr lang="en-US" altLang="zh-CN" sz="800" b="0"/>
            </a:p>
          </p:txBody>
        </p:sp>
        <p:grpSp>
          <p:nvGrpSpPr>
            <p:cNvPr id="373" name="Group 434"/>
            <p:cNvGrpSpPr>
              <a:grpSpLocks noChangeAspect="1"/>
            </p:cNvGrpSpPr>
            <p:nvPr/>
          </p:nvGrpSpPr>
          <p:grpSpPr bwMode="auto">
            <a:xfrm>
              <a:off x="3828" y="3112"/>
              <a:ext cx="51" cy="56"/>
              <a:chOff x="3244" y="6428"/>
              <a:chExt cx="261" cy="288"/>
            </a:xfrm>
          </p:grpSpPr>
          <p:sp>
            <p:nvSpPr>
              <p:cNvPr id="453" name="Line 435"/>
              <p:cNvSpPr>
                <a:spLocks noChangeAspect="1" noChangeShapeType="1"/>
              </p:cNvSpPr>
              <p:nvPr/>
            </p:nvSpPr>
            <p:spPr bwMode="auto">
              <a:xfrm rot="5400000">
                <a:off x="3361" y="657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" name="AutoShape 436"/>
              <p:cNvSpPr>
                <a:spLocks noChangeAspect="1" noChangeArrowheads="1"/>
              </p:cNvSpPr>
              <p:nvPr/>
            </p:nvSpPr>
            <p:spPr bwMode="auto">
              <a:xfrm rot="5400000">
                <a:off x="3225" y="6447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74" name="Line 437"/>
            <p:cNvSpPr>
              <a:spLocks noChangeAspect="1" noChangeShapeType="1"/>
            </p:cNvSpPr>
            <p:nvPr/>
          </p:nvSpPr>
          <p:spPr bwMode="auto">
            <a:xfrm>
              <a:off x="3792" y="3140"/>
              <a:ext cx="10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5" name="Group 438"/>
            <p:cNvGrpSpPr>
              <a:grpSpLocks noChangeAspect="1"/>
            </p:cNvGrpSpPr>
            <p:nvPr/>
          </p:nvGrpSpPr>
          <p:grpSpPr bwMode="auto">
            <a:xfrm>
              <a:off x="3901" y="3085"/>
              <a:ext cx="109" cy="110"/>
              <a:chOff x="4827" y="3075"/>
              <a:chExt cx="89" cy="90"/>
            </a:xfrm>
          </p:grpSpPr>
          <p:sp>
            <p:nvSpPr>
              <p:cNvPr id="449" name="Line 439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4834" y="3119"/>
                <a:ext cx="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" name="Line 440"/>
              <p:cNvSpPr>
                <a:spLocks noChangeAspect="1" noChangeShapeType="1"/>
              </p:cNvSpPr>
              <p:nvPr/>
            </p:nvSpPr>
            <p:spPr bwMode="auto">
              <a:xfrm rot="10800000" flipV="1">
                <a:off x="4827" y="3120"/>
                <a:ext cx="2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" name="Line 441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869" y="3118"/>
                <a:ext cx="35" cy="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2" name="Line 442"/>
              <p:cNvSpPr>
                <a:spLocks noChangeAspect="1" noChangeShapeType="1"/>
              </p:cNvSpPr>
              <p:nvPr/>
            </p:nvSpPr>
            <p:spPr bwMode="auto">
              <a:xfrm rot="-5400000">
                <a:off x="4866" y="3065"/>
                <a:ext cx="33" cy="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6" name="Line 443"/>
            <p:cNvSpPr>
              <a:spLocks noChangeShapeType="1"/>
            </p:cNvSpPr>
            <p:nvPr/>
          </p:nvSpPr>
          <p:spPr bwMode="auto">
            <a:xfrm flipH="1" flipV="1">
              <a:off x="4006" y="2695"/>
              <a:ext cx="0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Rectangle 444"/>
            <p:cNvSpPr>
              <a:spLocks noChangeAspect="1" noChangeArrowheads="1"/>
            </p:cNvSpPr>
            <p:nvPr/>
          </p:nvSpPr>
          <p:spPr bwMode="auto">
            <a:xfrm>
              <a:off x="3979" y="3303"/>
              <a:ext cx="49" cy="1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" name="Line 445"/>
            <p:cNvSpPr>
              <a:spLocks noChangeShapeType="1"/>
            </p:cNvSpPr>
            <p:nvPr/>
          </p:nvSpPr>
          <p:spPr bwMode="auto">
            <a:xfrm flipV="1">
              <a:off x="3873" y="3245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Rectangle 446"/>
            <p:cNvSpPr>
              <a:spLocks noChangeAspect="1" noChangeArrowheads="1"/>
            </p:cNvSpPr>
            <p:nvPr/>
          </p:nvSpPr>
          <p:spPr bwMode="auto">
            <a:xfrm>
              <a:off x="3981" y="2764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0" name="Oval 447"/>
            <p:cNvSpPr>
              <a:spLocks noChangeAspect="1" noChangeArrowheads="1"/>
            </p:cNvSpPr>
            <p:nvPr/>
          </p:nvSpPr>
          <p:spPr bwMode="auto">
            <a:xfrm>
              <a:off x="3989" y="3233"/>
              <a:ext cx="20" cy="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1" name="Rectangle 448"/>
            <p:cNvSpPr>
              <a:spLocks noChangeAspect="1" noChangeArrowheads="1"/>
            </p:cNvSpPr>
            <p:nvPr/>
          </p:nvSpPr>
          <p:spPr bwMode="auto">
            <a:xfrm>
              <a:off x="3808" y="3023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VD</a:t>
              </a:r>
            </a:p>
          </p:txBody>
        </p:sp>
        <p:sp>
          <p:nvSpPr>
            <p:cNvPr id="382" name="Rectangle 449"/>
            <p:cNvSpPr>
              <a:spLocks noChangeAspect="1" noChangeArrowheads="1"/>
            </p:cNvSpPr>
            <p:nvPr/>
          </p:nvSpPr>
          <p:spPr bwMode="auto">
            <a:xfrm>
              <a:off x="3928" y="3023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V</a:t>
              </a:r>
            </a:p>
          </p:txBody>
        </p:sp>
        <p:sp>
          <p:nvSpPr>
            <p:cNvPr id="383" name="Rectangle 450"/>
            <p:cNvSpPr>
              <a:spLocks noChangeAspect="1" noChangeArrowheads="1"/>
            </p:cNvSpPr>
            <p:nvPr/>
          </p:nvSpPr>
          <p:spPr bwMode="auto">
            <a:xfrm>
              <a:off x="3187" y="3262"/>
              <a:ext cx="11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RP</a:t>
              </a:r>
              <a:r>
                <a:rPr lang="en-US" altLang="zh-CN" sz="800" b="0" baseline="-25000"/>
                <a:t>4</a:t>
              </a:r>
              <a:endParaRPr lang="en-US" altLang="zh-CN" sz="800" b="0"/>
            </a:p>
          </p:txBody>
        </p:sp>
        <p:sp>
          <p:nvSpPr>
            <p:cNvPr id="384" name="Rectangle 451"/>
            <p:cNvSpPr>
              <a:spLocks noChangeAspect="1" noChangeArrowheads="1"/>
            </p:cNvSpPr>
            <p:nvPr/>
          </p:nvSpPr>
          <p:spPr bwMode="auto">
            <a:xfrm>
              <a:off x="1492" y="4101"/>
              <a:ext cx="15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24V</a:t>
              </a:r>
            </a:p>
          </p:txBody>
        </p:sp>
        <p:sp>
          <p:nvSpPr>
            <p:cNvPr id="385" name="Rectangle 452"/>
            <p:cNvSpPr>
              <a:spLocks noChangeAspect="1" noChangeArrowheads="1"/>
            </p:cNvSpPr>
            <p:nvPr/>
          </p:nvSpPr>
          <p:spPr bwMode="auto">
            <a:xfrm>
              <a:off x="2190" y="1941"/>
              <a:ext cx="133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800" b="0"/>
                <a:t>测量</a:t>
              </a:r>
            </a:p>
          </p:txBody>
        </p:sp>
        <p:sp>
          <p:nvSpPr>
            <p:cNvPr id="386" name="Rectangle 453"/>
            <p:cNvSpPr>
              <a:spLocks noChangeAspect="1" noChangeArrowheads="1"/>
            </p:cNvSpPr>
            <p:nvPr/>
          </p:nvSpPr>
          <p:spPr bwMode="auto">
            <a:xfrm>
              <a:off x="1929" y="2901"/>
              <a:ext cx="125" cy="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7" name="Rectangle 454"/>
            <p:cNvSpPr>
              <a:spLocks noChangeAspect="1" noChangeArrowheads="1"/>
            </p:cNvSpPr>
            <p:nvPr/>
          </p:nvSpPr>
          <p:spPr bwMode="auto">
            <a:xfrm>
              <a:off x="2207" y="3160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8" name="Rectangle 455"/>
            <p:cNvSpPr>
              <a:spLocks noChangeAspect="1" noChangeArrowheads="1"/>
            </p:cNvSpPr>
            <p:nvPr/>
          </p:nvSpPr>
          <p:spPr bwMode="auto">
            <a:xfrm>
              <a:off x="2207" y="3360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" name="Line 456"/>
            <p:cNvSpPr>
              <a:spLocks noChangeShapeType="1"/>
            </p:cNvSpPr>
            <p:nvPr/>
          </p:nvSpPr>
          <p:spPr bwMode="auto">
            <a:xfrm flipH="1">
              <a:off x="2083" y="3121"/>
              <a:ext cx="3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457"/>
            <p:cNvSpPr>
              <a:spLocks noChangeShapeType="1"/>
            </p:cNvSpPr>
            <p:nvPr/>
          </p:nvSpPr>
          <p:spPr bwMode="auto">
            <a:xfrm>
              <a:off x="2163" y="2920"/>
              <a:ext cx="0" cy="4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458"/>
            <p:cNvSpPr>
              <a:spLocks noChangeShapeType="1"/>
            </p:cNvSpPr>
            <p:nvPr/>
          </p:nvSpPr>
          <p:spPr bwMode="auto">
            <a:xfrm flipH="1">
              <a:off x="2157" y="3323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2" name="Group 459"/>
            <p:cNvGrpSpPr>
              <a:grpSpLocks noChangeAspect="1"/>
            </p:cNvGrpSpPr>
            <p:nvPr/>
          </p:nvGrpSpPr>
          <p:grpSpPr bwMode="auto">
            <a:xfrm>
              <a:off x="2615" y="2927"/>
              <a:ext cx="186" cy="279"/>
              <a:chOff x="13502" y="6927"/>
              <a:chExt cx="622" cy="933"/>
            </a:xfrm>
          </p:grpSpPr>
          <p:sp>
            <p:nvSpPr>
              <p:cNvPr id="442" name="Rectangle 460"/>
              <p:cNvSpPr>
                <a:spLocks noChangeAspect="1" noChangeArrowheads="1"/>
              </p:cNvSpPr>
              <p:nvPr/>
            </p:nvSpPr>
            <p:spPr bwMode="auto">
              <a:xfrm>
                <a:off x="13502" y="6927"/>
                <a:ext cx="622" cy="93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3" name="AutoShape 461"/>
              <p:cNvSpPr>
                <a:spLocks noChangeAspect="1" noChangeArrowheads="1"/>
              </p:cNvSpPr>
              <p:nvPr/>
            </p:nvSpPr>
            <p:spPr bwMode="auto">
              <a:xfrm rot="5400000">
                <a:off x="13669" y="7047"/>
                <a:ext cx="190" cy="154"/>
              </a:xfrm>
              <a:prstGeom prst="triangle">
                <a:avLst>
                  <a:gd name="adj" fmla="val 49444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4" name="Text Box 462"/>
              <p:cNvSpPr txBox="1">
                <a:spLocks noChangeAspect="1" noChangeArrowheads="1"/>
              </p:cNvSpPr>
              <p:nvPr/>
            </p:nvSpPr>
            <p:spPr bwMode="auto">
              <a:xfrm>
                <a:off x="13882" y="6946"/>
                <a:ext cx="204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800" b="0">
                    <a:latin typeface="宋体" panose="02010600030101010101" pitchFamily="2" charset="-122"/>
                  </a:rPr>
                  <a:t>∞</a:t>
                </a:r>
                <a:endParaRPr lang="zh-CN" altLang="en-US" sz="800" b="0"/>
              </a:p>
            </p:txBody>
          </p:sp>
          <p:sp>
            <p:nvSpPr>
              <p:cNvPr id="445" name="Text Box 463"/>
              <p:cNvSpPr txBox="1">
                <a:spLocks noChangeAspect="1" noChangeArrowheads="1"/>
              </p:cNvSpPr>
              <p:nvPr/>
            </p:nvSpPr>
            <p:spPr bwMode="auto">
              <a:xfrm>
                <a:off x="13540" y="6984"/>
                <a:ext cx="129" cy="3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_</a:t>
                </a:r>
              </a:p>
            </p:txBody>
          </p:sp>
          <p:sp>
            <p:nvSpPr>
              <p:cNvPr id="446" name="Text Box 464"/>
              <p:cNvSpPr txBox="1">
                <a:spLocks noChangeAspect="1" noChangeArrowheads="1"/>
              </p:cNvSpPr>
              <p:nvPr/>
            </p:nvSpPr>
            <p:spPr bwMode="auto">
              <a:xfrm>
                <a:off x="13552" y="7416"/>
                <a:ext cx="100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  <p:sp>
            <p:nvSpPr>
              <p:cNvPr id="447" name="Text Box 465"/>
              <p:cNvSpPr txBox="1">
                <a:spLocks noChangeAspect="1" noChangeArrowheads="1"/>
              </p:cNvSpPr>
              <p:nvPr/>
            </p:nvSpPr>
            <p:spPr bwMode="auto">
              <a:xfrm>
                <a:off x="13753" y="7501"/>
                <a:ext cx="268" cy="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N</a:t>
                </a:r>
                <a:r>
                  <a:rPr lang="en-US" altLang="zh-CN" sz="800" b="0" baseline="-25000"/>
                  <a:t>1</a:t>
                </a:r>
                <a:endParaRPr lang="en-US" altLang="zh-CN" sz="800" b="0"/>
              </a:p>
            </p:txBody>
          </p:sp>
          <p:sp>
            <p:nvSpPr>
              <p:cNvPr id="448" name="Text Box 466"/>
              <p:cNvSpPr txBox="1">
                <a:spLocks noChangeAspect="1" noChangeArrowheads="1"/>
              </p:cNvSpPr>
              <p:nvPr/>
            </p:nvSpPr>
            <p:spPr bwMode="auto">
              <a:xfrm>
                <a:off x="13939" y="7274"/>
                <a:ext cx="119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800" b="0"/>
                  <a:t>+</a:t>
                </a:r>
              </a:p>
            </p:txBody>
          </p:sp>
        </p:grpSp>
        <p:grpSp>
          <p:nvGrpSpPr>
            <p:cNvPr id="393" name="Group 467"/>
            <p:cNvGrpSpPr>
              <a:grpSpLocks noChangeAspect="1"/>
            </p:cNvGrpSpPr>
            <p:nvPr/>
          </p:nvGrpSpPr>
          <p:grpSpPr bwMode="auto">
            <a:xfrm>
              <a:off x="2412" y="3096"/>
              <a:ext cx="25" cy="56"/>
              <a:chOff x="8324" y="9054"/>
              <a:chExt cx="82" cy="186"/>
            </a:xfrm>
          </p:grpSpPr>
          <p:sp>
            <p:nvSpPr>
              <p:cNvPr id="440" name="Line 468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" name="Line 469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4" name="Line 472"/>
            <p:cNvSpPr>
              <a:spLocks noChangeShapeType="1"/>
            </p:cNvSpPr>
            <p:nvPr/>
          </p:nvSpPr>
          <p:spPr bwMode="auto">
            <a:xfrm flipH="1">
              <a:off x="2340" y="3119"/>
              <a:ext cx="1" cy="4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Rectangle 473"/>
            <p:cNvSpPr>
              <a:spLocks noChangeAspect="1" noChangeArrowheads="1"/>
            </p:cNvSpPr>
            <p:nvPr/>
          </p:nvSpPr>
          <p:spPr bwMode="auto">
            <a:xfrm>
              <a:off x="2315" y="3160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6" name="Rectangle 474"/>
            <p:cNvSpPr>
              <a:spLocks noChangeAspect="1" noChangeArrowheads="1"/>
            </p:cNvSpPr>
            <p:nvPr/>
          </p:nvSpPr>
          <p:spPr bwMode="auto">
            <a:xfrm>
              <a:off x="2315" y="3356"/>
              <a:ext cx="49" cy="1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7" name="Line 475"/>
            <p:cNvSpPr>
              <a:spLocks noChangeShapeType="1"/>
            </p:cNvSpPr>
            <p:nvPr/>
          </p:nvSpPr>
          <p:spPr bwMode="auto">
            <a:xfrm flipH="1">
              <a:off x="2341" y="3323"/>
              <a:ext cx="2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476"/>
            <p:cNvSpPr>
              <a:spLocks noChangeShapeType="1"/>
            </p:cNvSpPr>
            <p:nvPr/>
          </p:nvSpPr>
          <p:spPr bwMode="auto">
            <a:xfrm flipH="1">
              <a:off x="2493" y="3015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477"/>
            <p:cNvSpPr>
              <a:spLocks noChangeShapeType="1"/>
            </p:cNvSpPr>
            <p:nvPr/>
          </p:nvSpPr>
          <p:spPr bwMode="auto">
            <a:xfrm flipH="1">
              <a:off x="2441" y="3123"/>
              <a:ext cx="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Rectangle 478"/>
            <p:cNvSpPr>
              <a:spLocks noChangeAspect="1" noChangeArrowheads="1"/>
            </p:cNvSpPr>
            <p:nvPr/>
          </p:nvSpPr>
          <p:spPr bwMode="auto">
            <a:xfrm>
              <a:off x="2406" y="3298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1" name="Line 479"/>
            <p:cNvSpPr>
              <a:spLocks noChangeShapeType="1"/>
            </p:cNvSpPr>
            <p:nvPr/>
          </p:nvSpPr>
          <p:spPr bwMode="auto">
            <a:xfrm flipH="1" flipV="1">
              <a:off x="2571" y="3121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480"/>
            <p:cNvSpPr>
              <a:spLocks noChangeShapeType="1"/>
            </p:cNvSpPr>
            <p:nvPr/>
          </p:nvSpPr>
          <p:spPr bwMode="auto">
            <a:xfrm>
              <a:off x="2495" y="2884"/>
              <a:ext cx="0" cy="1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481"/>
            <p:cNvSpPr>
              <a:spLocks noChangeAspect="1" noChangeShapeType="1"/>
            </p:cNvSpPr>
            <p:nvPr/>
          </p:nvSpPr>
          <p:spPr bwMode="auto">
            <a:xfrm rot="-5400000">
              <a:off x="2423" y="3391"/>
              <a:ext cx="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482"/>
            <p:cNvSpPr>
              <a:spLocks noChangeShapeType="1"/>
            </p:cNvSpPr>
            <p:nvPr/>
          </p:nvSpPr>
          <p:spPr bwMode="auto">
            <a:xfrm>
              <a:off x="2385" y="3321"/>
              <a:ext cx="0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483"/>
            <p:cNvSpPr>
              <a:spLocks noChangeShapeType="1"/>
            </p:cNvSpPr>
            <p:nvPr/>
          </p:nvSpPr>
          <p:spPr bwMode="auto">
            <a:xfrm flipH="1">
              <a:off x="2383" y="3437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AutoShape 484"/>
            <p:cNvSpPr>
              <a:spLocks noChangeAspect="1" noChangeArrowheads="1"/>
            </p:cNvSpPr>
            <p:nvPr/>
          </p:nvSpPr>
          <p:spPr bwMode="auto">
            <a:xfrm flipV="1">
              <a:off x="2324" y="3548"/>
              <a:ext cx="39" cy="34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7" name="Oval 485"/>
            <p:cNvSpPr>
              <a:spLocks noChangeAspect="1" noChangeArrowheads="1"/>
            </p:cNvSpPr>
            <p:nvPr/>
          </p:nvSpPr>
          <p:spPr bwMode="auto">
            <a:xfrm>
              <a:off x="2330" y="3511"/>
              <a:ext cx="20" cy="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8" name="Rectangle 486"/>
            <p:cNvSpPr>
              <a:spLocks noChangeAspect="1" noChangeArrowheads="1"/>
            </p:cNvSpPr>
            <p:nvPr/>
          </p:nvSpPr>
          <p:spPr bwMode="auto">
            <a:xfrm>
              <a:off x="2377" y="3447"/>
              <a:ext cx="2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1k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09" name="Rectangle 487"/>
            <p:cNvSpPr>
              <a:spLocks noChangeAspect="1" noChangeArrowheads="1"/>
            </p:cNvSpPr>
            <p:nvPr/>
          </p:nvSpPr>
          <p:spPr bwMode="auto">
            <a:xfrm>
              <a:off x="2417" y="3214"/>
              <a:ext cx="11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RP</a:t>
              </a:r>
              <a:r>
                <a:rPr lang="en-US" altLang="zh-CN" sz="800" b="0" baseline="-25000"/>
                <a:t>3</a:t>
              </a:r>
              <a:endParaRPr lang="en-US" altLang="zh-CN" sz="800" b="0"/>
            </a:p>
          </p:txBody>
        </p:sp>
        <p:sp>
          <p:nvSpPr>
            <p:cNvPr id="410" name="Rectangle 488"/>
            <p:cNvSpPr>
              <a:spLocks noChangeAspect="1" noChangeArrowheads="1"/>
            </p:cNvSpPr>
            <p:nvPr/>
          </p:nvSpPr>
          <p:spPr bwMode="auto">
            <a:xfrm rot="16200000" flipH="1">
              <a:off x="2254" y="2968"/>
              <a:ext cx="181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9.1k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11" name="Rectangle 489"/>
            <p:cNvSpPr>
              <a:spLocks noChangeAspect="1" noChangeArrowheads="1"/>
            </p:cNvSpPr>
            <p:nvPr/>
          </p:nvSpPr>
          <p:spPr bwMode="auto">
            <a:xfrm>
              <a:off x="2392" y="3001"/>
              <a:ext cx="99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C</a:t>
              </a:r>
              <a:r>
                <a:rPr lang="en-US" altLang="zh-CN" sz="800" b="0" baseline="-25000"/>
                <a:t>M</a:t>
              </a:r>
              <a:endParaRPr lang="en-US" altLang="zh-CN" sz="800" b="0"/>
            </a:p>
          </p:txBody>
        </p:sp>
        <p:sp>
          <p:nvSpPr>
            <p:cNvPr id="412" name="Rectangle 490"/>
            <p:cNvSpPr>
              <a:spLocks noChangeAspect="1" noChangeArrowheads="1"/>
            </p:cNvSpPr>
            <p:nvPr/>
          </p:nvSpPr>
          <p:spPr bwMode="auto">
            <a:xfrm>
              <a:off x="2497" y="3028"/>
              <a:ext cx="22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T2</a:t>
              </a:r>
              <a:endParaRPr lang="en-US" altLang="zh-CN" sz="800" b="0"/>
            </a:p>
          </p:txBody>
        </p:sp>
        <p:sp>
          <p:nvSpPr>
            <p:cNvPr id="413" name="Rectangle 491"/>
            <p:cNvSpPr>
              <a:spLocks noChangeAspect="1" noChangeArrowheads="1"/>
            </p:cNvSpPr>
            <p:nvPr/>
          </p:nvSpPr>
          <p:spPr bwMode="auto">
            <a:xfrm>
              <a:off x="2509" y="2917"/>
              <a:ext cx="10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F2</a:t>
              </a:r>
              <a:endParaRPr lang="en-US" altLang="zh-CN" sz="800" b="0"/>
            </a:p>
          </p:txBody>
        </p:sp>
        <p:sp>
          <p:nvSpPr>
            <p:cNvPr id="414" name="Rectangle 492"/>
            <p:cNvSpPr>
              <a:spLocks noChangeAspect="1" noChangeArrowheads="1"/>
            </p:cNvSpPr>
            <p:nvPr/>
          </p:nvSpPr>
          <p:spPr bwMode="auto">
            <a:xfrm>
              <a:off x="1972" y="3432"/>
              <a:ext cx="34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2×5k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15" name="Rectangle 493"/>
            <p:cNvSpPr>
              <a:spLocks noChangeAspect="1" noChangeArrowheads="1"/>
            </p:cNvSpPr>
            <p:nvPr/>
          </p:nvSpPr>
          <p:spPr bwMode="auto">
            <a:xfrm>
              <a:off x="2179" y="3007"/>
              <a:ext cx="103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 i="1"/>
                <a:t>U</a:t>
              </a:r>
              <a:r>
                <a:rPr lang="en-US" altLang="zh-CN" sz="800" b="0" baseline="-25000"/>
                <a:t>o1</a:t>
              </a:r>
              <a:endParaRPr lang="en-US" altLang="zh-CN" sz="800" b="0"/>
            </a:p>
          </p:txBody>
        </p:sp>
        <p:sp>
          <p:nvSpPr>
            <p:cNvPr id="416" name="Oval 497"/>
            <p:cNvSpPr>
              <a:spLocks noChangeAspect="1" noChangeArrowheads="1"/>
            </p:cNvSpPr>
            <p:nvPr/>
          </p:nvSpPr>
          <p:spPr bwMode="auto">
            <a:xfrm>
              <a:off x="3993" y="3512"/>
              <a:ext cx="20" cy="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7" name="Line 499"/>
            <p:cNvSpPr>
              <a:spLocks noChangeShapeType="1"/>
            </p:cNvSpPr>
            <p:nvPr/>
          </p:nvSpPr>
          <p:spPr bwMode="auto">
            <a:xfrm>
              <a:off x="4002" y="2698"/>
              <a:ext cx="10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8" name="Group 502"/>
            <p:cNvGrpSpPr>
              <a:grpSpLocks/>
            </p:cNvGrpSpPr>
            <p:nvPr/>
          </p:nvGrpSpPr>
          <p:grpSpPr bwMode="auto">
            <a:xfrm>
              <a:off x="3946" y="4051"/>
              <a:ext cx="102" cy="42"/>
              <a:chOff x="5062" y="3447"/>
              <a:chExt cx="102" cy="42"/>
            </a:xfrm>
          </p:grpSpPr>
          <p:sp>
            <p:nvSpPr>
              <p:cNvPr id="437" name="Line 503"/>
              <p:cNvSpPr>
                <a:spLocks noChangeAspect="1" noChangeShapeType="1"/>
              </p:cNvSpPr>
              <p:nvPr/>
            </p:nvSpPr>
            <p:spPr bwMode="auto">
              <a:xfrm>
                <a:off x="5062" y="3447"/>
                <a:ext cx="10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" name="Line 504"/>
              <p:cNvSpPr>
                <a:spLocks noChangeAspect="1" noChangeShapeType="1"/>
              </p:cNvSpPr>
              <p:nvPr/>
            </p:nvSpPr>
            <p:spPr bwMode="auto">
              <a:xfrm>
                <a:off x="5079" y="3470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" name="Line 505"/>
              <p:cNvSpPr>
                <a:spLocks noChangeAspect="1" noChangeShapeType="1"/>
              </p:cNvSpPr>
              <p:nvPr/>
            </p:nvSpPr>
            <p:spPr bwMode="auto">
              <a:xfrm>
                <a:off x="5096" y="3489"/>
                <a:ext cx="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9" name="Group 506"/>
            <p:cNvGrpSpPr>
              <a:grpSpLocks/>
            </p:cNvGrpSpPr>
            <p:nvPr/>
          </p:nvGrpSpPr>
          <p:grpSpPr bwMode="auto">
            <a:xfrm>
              <a:off x="2730" y="4067"/>
              <a:ext cx="102" cy="42"/>
              <a:chOff x="5062" y="3447"/>
              <a:chExt cx="102" cy="42"/>
            </a:xfrm>
          </p:grpSpPr>
          <p:sp>
            <p:nvSpPr>
              <p:cNvPr id="434" name="Line 507"/>
              <p:cNvSpPr>
                <a:spLocks noChangeAspect="1" noChangeShapeType="1"/>
              </p:cNvSpPr>
              <p:nvPr/>
            </p:nvSpPr>
            <p:spPr bwMode="auto">
              <a:xfrm>
                <a:off x="5062" y="3447"/>
                <a:ext cx="10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" name="Line 508"/>
              <p:cNvSpPr>
                <a:spLocks noChangeAspect="1" noChangeShapeType="1"/>
              </p:cNvSpPr>
              <p:nvPr/>
            </p:nvSpPr>
            <p:spPr bwMode="auto">
              <a:xfrm>
                <a:off x="5079" y="3470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6" name="Line 509"/>
              <p:cNvSpPr>
                <a:spLocks noChangeAspect="1" noChangeShapeType="1"/>
              </p:cNvSpPr>
              <p:nvPr/>
            </p:nvSpPr>
            <p:spPr bwMode="auto">
              <a:xfrm>
                <a:off x="5096" y="3489"/>
                <a:ext cx="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" name="Group 510"/>
            <p:cNvGrpSpPr>
              <a:grpSpLocks/>
            </p:cNvGrpSpPr>
            <p:nvPr/>
          </p:nvGrpSpPr>
          <p:grpSpPr bwMode="auto">
            <a:xfrm>
              <a:off x="1006" y="4079"/>
              <a:ext cx="102" cy="42"/>
              <a:chOff x="5062" y="3447"/>
              <a:chExt cx="102" cy="42"/>
            </a:xfrm>
          </p:grpSpPr>
          <p:sp>
            <p:nvSpPr>
              <p:cNvPr id="431" name="Line 511"/>
              <p:cNvSpPr>
                <a:spLocks noChangeAspect="1" noChangeShapeType="1"/>
              </p:cNvSpPr>
              <p:nvPr/>
            </p:nvSpPr>
            <p:spPr bwMode="auto">
              <a:xfrm>
                <a:off x="5062" y="3447"/>
                <a:ext cx="10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" name="Line 512"/>
              <p:cNvSpPr>
                <a:spLocks noChangeAspect="1" noChangeShapeType="1"/>
              </p:cNvSpPr>
              <p:nvPr/>
            </p:nvSpPr>
            <p:spPr bwMode="auto">
              <a:xfrm>
                <a:off x="5079" y="3470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" name="Line 513"/>
              <p:cNvSpPr>
                <a:spLocks noChangeAspect="1" noChangeShapeType="1"/>
              </p:cNvSpPr>
              <p:nvPr/>
            </p:nvSpPr>
            <p:spPr bwMode="auto">
              <a:xfrm>
                <a:off x="5096" y="3489"/>
                <a:ext cx="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1" name="Group 514"/>
            <p:cNvGrpSpPr>
              <a:grpSpLocks/>
            </p:cNvGrpSpPr>
            <p:nvPr/>
          </p:nvGrpSpPr>
          <p:grpSpPr bwMode="auto">
            <a:xfrm>
              <a:off x="2466" y="2551"/>
              <a:ext cx="102" cy="42"/>
              <a:chOff x="5062" y="3447"/>
              <a:chExt cx="102" cy="42"/>
            </a:xfrm>
          </p:grpSpPr>
          <p:sp>
            <p:nvSpPr>
              <p:cNvPr id="428" name="Line 515"/>
              <p:cNvSpPr>
                <a:spLocks noChangeAspect="1" noChangeShapeType="1"/>
              </p:cNvSpPr>
              <p:nvPr/>
            </p:nvSpPr>
            <p:spPr bwMode="auto">
              <a:xfrm>
                <a:off x="5062" y="3447"/>
                <a:ext cx="10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" name="Line 516"/>
              <p:cNvSpPr>
                <a:spLocks noChangeAspect="1" noChangeShapeType="1"/>
              </p:cNvSpPr>
              <p:nvPr/>
            </p:nvSpPr>
            <p:spPr bwMode="auto">
              <a:xfrm>
                <a:off x="5079" y="3470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" name="Line 517"/>
              <p:cNvSpPr>
                <a:spLocks noChangeAspect="1" noChangeShapeType="1"/>
              </p:cNvSpPr>
              <p:nvPr/>
            </p:nvSpPr>
            <p:spPr bwMode="auto">
              <a:xfrm>
                <a:off x="5096" y="3489"/>
                <a:ext cx="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2" name="Rectangle 520"/>
            <p:cNvSpPr>
              <a:spLocks noChangeAspect="1" noChangeArrowheads="1"/>
            </p:cNvSpPr>
            <p:nvPr/>
          </p:nvSpPr>
          <p:spPr bwMode="auto">
            <a:xfrm>
              <a:off x="2604" y="3744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3" name="Rectangle 521"/>
            <p:cNvSpPr>
              <a:spLocks noChangeAspect="1" noChangeArrowheads="1"/>
            </p:cNvSpPr>
            <p:nvPr/>
          </p:nvSpPr>
          <p:spPr bwMode="auto">
            <a:xfrm>
              <a:off x="2872" y="3748"/>
              <a:ext cx="126" cy="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/>
            </a:p>
          </p:txBody>
        </p:sp>
        <p:sp>
          <p:nvSpPr>
            <p:cNvPr id="424" name="Line 522"/>
            <p:cNvSpPr>
              <a:spLocks noChangeShapeType="1"/>
            </p:cNvSpPr>
            <p:nvPr/>
          </p:nvSpPr>
          <p:spPr bwMode="auto">
            <a:xfrm>
              <a:off x="2796" y="3656"/>
              <a:ext cx="1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523"/>
            <p:cNvSpPr>
              <a:spLocks noChangeShapeType="1"/>
            </p:cNvSpPr>
            <p:nvPr/>
          </p:nvSpPr>
          <p:spPr bwMode="auto">
            <a:xfrm>
              <a:off x="2793" y="3660"/>
              <a:ext cx="22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Rectangle 525"/>
            <p:cNvSpPr>
              <a:spLocks noChangeAspect="1" noChangeArrowheads="1"/>
            </p:cNvSpPr>
            <p:nvPr/>
          </p:nvSpPr>
          <p:spPr bwMode="auto">
            <a:xfrm>
              <a:off x="2821" y="3666"/>
              <a:ext cx="23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470k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  <p:sp>
          <p:nvSpPr>
            <p:cNvPr id="427" name="Rectangle 526"/>
            <p:cNvSpPr>
              <a:spLocks noChangeAspect="1" noChangeArrowheads="1"/>
            </p:cNvSpPr>
            <p:nvPr/>
          </p:nvSpPr>
          <p:spPr bwMode="auto">
            <a:xfrm>
              <a:off x="2423" y="3686"/>
              <a:ext cx="185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800" b="0"/>
                <a:t>30k</a:t>
              </a:r>
              <a:r>
                <a:rPr lang="en-US" altLang="zh-CN" sz="800" b="0">
                  <a:latin typeface="宋体" panose="02010600030101010101" pitchFamily="2" charset="-122"/>
                </a:rPr>
                <a:t>Ω</a:t>
              </a:r>
              <a:endParaRPr lang="en-US" altLang="zh-CN" sz="800" b="0"/>
            </a:p>
          </p:txBody>
        </p:sp>
      </p:grpSp>
    </p:spTree>
    <p:extLst>
      <p:ext uri="{BB962C8B-B14F-4D97-AF65-F5344CB8AC3E}">
        <p14:creationId xmlns:p14="http://schemas.microsoft.com/office/powerpoint/2010/main" val="1961564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电平移动电路</a:t>
            </a:r>
          </a:p>
        </p:txBody>
      </p:sp>
      <p:grpSp>
        <p:nvGrpSpPr>
          <p:cNvPr id="4" name="Group 178"/>
          <p:cNvGrpSpPr>
            <a:grpSpLocks/>
          </p:cNvGrpSpPr>
          <p:nvPr/>
        </p:nvGrpSpPr>
        <p:grpSpPr bwMode="auto">
          <a:xfrm>
            <a:off x="2128587" y="1379621"/>
            <a:ext cx="8872287" cy="4617787"/>
            <a:chOff x="684" y="1261"/>
            <a:chExt cx="4182" cy="2335"/>
          </a:xfrm>
        </p:grpSpPr>
        <p:sp>
          <p:nvSpPr>
            <p:cNvPr id="5" name="Oval 79"/>
            <p:cNvSpPr>
              <a:spLocks noChangeArrowheads="1"/>
            </p:cNvSpPr>
            <p:nvPr/>
          </p:nvSpPr>
          <p:spPr bwMode="auto">
            <a:xfrm>
              <a:off x="1317" y="2061"/>
              <a:ext cx="42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80"/>
            <p:cNvSpPr>
              <a:spLocks noChangeAspect="1" noChangeShapeType="1"/>
            </p:cNvSpPr>
            <p:nvPr/>
          </p:nvSpPr>
          <p:spPr bwMode="auto">
            <a:xfrm>
              <a:off x="1481" y="1815"/>
              <a:ext cx="0" cy="2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81"/>
            <p:cNvSpPr>
              <a:spLocks noChangeAspect="1" noChangeArrowheads="1"/>
            </p:cNvSpPr>
            <p:nvPr/>
          </p:nvSpPr>
          <p:spPr bwMode="auto">
            <a:xfrm>
              <a:off x="1435" y="1847"/>
              <a:ext cx="90" cy="18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82"/>
            <p:cNvSpPr>
              <a:spLocks noChangeAspect="1" noChangeArrowheads="1"/>
            </p:cNvSpPr>
            <p:nvPr/>
          </p:nvSpPr>
          <p:spPr bwMode="auto">
            <a:xfrm>
              <a:off x="2008" y="1263"/>
              <a:ext cx="266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内给</a:t>
              </a:r>
            </a:p>
          </p:txBody>
        </p:sp>
        <p:sp>
          <p:nvSpPr>
            <p:cNvPr id="9" name="Line 83"/>
            <p:cNvSpPr>
              <a:spLocks noChangeShapeType="1"/>
            </p:cNvSpPr>
            <p:nvPr/>
          </p:nvSpPr>
          <p:spPr bwMode="auto">
            <a:xfrm flipH="1">
              <a:off x="1810" y="1925"/>
              <a:ext cx="2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84"/>
            <p:cNvSpPr>
              <a:spLocks noChangeShapeType="1"/>
            </p:cNvSpPr>
            <p:nvPr/>
          </p:nvSpPr>
          <p:spPr bwMode="auto">
            <a:xfrm flipH="1">
              <a:off x="1355" y="2175"/>
              <a:ext cx="20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5"/>
            <p:cNvSpPr>
              <a:spLocks noChangeAspect="1" noChangeShapeType="1"/>
            </p:cNvSpPr>
            <p:nvPr/>
          </p:nvSpPr>
          <p:spPr bwMode="auto">
            <a:xfrm flipH="1" flipV="1">
              <a:off x="1365" y="2394"/>
              <a:ext cx="20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86"/>
            <p:cNvSpPr>
              <a:spLocks noChangeAspect="1" noChangeArrowheads="1"/>
            </p:cNvSpPr>
            <p:nvPr/>
          </p:nvSpPr>
          <p:spPr bwMode="auto">
            <a:xfrm>
              <a:off x="2592" y="2348"/>
              <a:ext cx="250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87"/>
            <p:cNvSpPr>
              <a:spLocks noChangeAspect="1" noChangeArrowheads="1"/>
            </p:cNvSpPr>
            <p:nvPr/>
          </p:nvSpPr>
          <p:spPr bwMode="auto">
            <a:xfrm>
              <a:off x="2592" y="2125"/>
              <a:ext cx="250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88"/>
            <p:cNvSpPr>
              <a:spLocks noChangeShapeType="1"/>
            </p:cNvSpPr>
            <p:nvPr/>
          </p:nvSpPr>
          <p:spPr bwMode="auto">
            <a:xfrm>
              <a:off x="2092" y="1751"/>
              <a:ext cx="8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89"/>
            <p:cNvSpPr>
              <a:spLocks noChangeAspect="1" noChangeShapeType="1"/>
            </p:cNvSpPr>
            <p:nvPr/>
          </p:nvSpPr>
          <p:spPr bwMode="auto">
            <a:xfrm flipV="1">
              <a:off x="2110" y="1957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90"/>
            <p:cNvSpPr>
              <a:spLocks noChangeShapeType="1"/>
            </p:cNvSpPr>
            <p:nvPr/>
          </p:nvSpPr>
          <p:spPr bwMode="auto">
            <a:xfrm>
              <a:off x="2884" y="1951"/>
              <a:ext cx="0" cy="2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91"/>
            <p:cNvSpPr>
              <a:spLocks noChangeShapeType="1"/>
            </p:cNvSpPr>
            <p:nvPr/>
          </p:nvSpPr>
          <p:spPr bwMode="auto">
            <a:xfrm flipH="1">
              <a:off x="2944" y="1747"/>
              <a:ext cx="0" cy="6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92"/>
            <p:cNvSpPr>
              <a:spLocks noChangeAspect="1" noChangeShapeType="1"/>
            </p:cNvSpPr>
            <p:nvPr/>
          </p:nvSpPr>
          <p:spPr bwMode="auto">
            <a:xfrm flipH="1">
              <a:off x="2986" y="2175"/>
              <a:ext cx="222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93"/>
            <p:cNvSpPr>
              <a:spLocks noChangeAspect="1" noChangeShapeType="1"/>
            </p:cNvSpPr>
            <p:nvPr/>
          </p:nvSpPr>
          <p:spPr bwMode="auto">
            <a:xfrm>
              <a:off x="2986" y="2171"/>
              <a:ext cx="222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94"/>
            <p:cNvSpPr>
              <a:spLocks noChangeAspect="1" noChangeArrowheads="1"/>
            </p:cNvSpPr>
            <p:nvPr/>
          </p:nvSpPr>
          <p:spPr bwMode="auto">
            <a:xfrm>
              <a:off x="2592" y="1909"/>
              <a:ext cx="250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95"/>
            <p:cNvSpPr>
              <a:spLocks noChangeAspect="1" noChangeArrowheads="1"/>
            </p:cNvSpPr>
            <p:nvPr/>
          </p:nvSpPr>
          <p:spPr bwMode="auto">
            <a:xfrm>
              <a:off x="2592" y="1731"/>
              <a:ext cx="250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96"/>
            <p:cNvSpPr>
              <a:spLocks noChangeAspect="1" noChangeArrowheads="1"/>
            </p:cNvSpPr>
            <p:nvPr/>
          </p:nvSpPr>
          <p:spPr bwMode="auto">
            <a:xfrm>
              <a:off x="2072" y="1999"/>
              <a:ext cx="268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外给</a:t>
              </a:r>
            </a:p>
          </p:txBody>
        </p:sp>
        <p:sp>
          <p:nvSpPr>
            <p:cNvPr id="23" name="Rectangle 97"/>
            <p:cNvSpPr>
              <a:spLocks noChangeAspect="1" noChangeArrowheads="1"/>
            </p:cNvSpPr>
            <p:nvPr/>
          </p:nvSpPr>
          <p:spPr bwMode="auto">
            <a:xfrm>
              <a:off x="2126" y="1763"/>
              <a:ext cx="16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98"/>
            <p:cNvSpPr>
              <a:spLocks noChangeAspect="1" noChangeShapeType="1"/>
            </p:cNvSpPr>
            <p:nvPr/>
          </p:nvSpPr>
          <p:spPr bwMode="auto">
            <a:xfrm flipH="1">
              <a:off x="2000" y="1957"/>
              <a:ext cx="108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99"/>
            <p:cNvSpPr>
              <a:spLocks noChangeAspect="1" noChangeShapeType="1"/>
            </p:cNvSpPr>
            <p:nvPr/>
          </p:nvSpPr>
          <p:spPr bwMode="auto">
            <a:xfrm flipH="1">
              <a:off x="1994" y="1753"/>
              <a:ext cx="100" cy="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100"/>
            <p:cNvSpPr>
              <a:spLocks noChangeShapeType="1"/>
            </p:cNvSpPr>
            <p:nvPr/>
          </p:nvSpPr>
          <p:spPr bwMode="auto">
            <a:xfrm>
              <a:off x="2072" y="176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101"/>
            <p:cNvSpPr>
              <a:spLocks noChangeShapeType="1"/>
            </p:cNvSpPr>
            <p:nvPr/>
          </p:nvSpPr>
          <p:spPr bwMode="auto">
            <a:xfrm>
              <a:off x="2020" y="2009"/>
              <a:ext cx="0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2"/>
            <p:cNvSpPr>
              <a:spLocks noChangeAspect="1" noChangeShapeType="1"/>
            </p:cNvSpPr>
            <p:nvPr/>
          </p:nvSpPr>
          <p:spPr bwMode="auto">
            <a:xfrm flipH="1" flipV="1">
              <a:off x="1365" y="2081"/>
              <a:ext cx="6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103"/>
            <p:cNvSpPr>
              <a:spLocks noChangeShapeType="1"/>
            </p:cNvSpPr>
            <p:nvPr/>
          </p:nvSpPr>
          <p:spPr bwMode="auto">
            <a:xfrm flipH="1">
              <a:off x="1361" y="1809"/>
              <a:ext cx="6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104"/>
            <p:cNvSpPr>
              <a:spLocks noChangeAspect="1" noChangeShapeType="1"/>
            </p:cNvSpPr>
            <p:nvPr/>
          </p:nvSpPr>
          <p:spPr bwMode="auto">
            <a:xfrm flipH="1">
              <a:off x="1946" y="1645"/>
              <a:ext cx="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105"/>
            <p:cNvSpPr>
              <a:spLocks noChangeArrowheads="1"/>
            </p:cNvSpPr>
            <p:nvPr/>
          </p:nvSpPr>
          <p:spPr bwMode="auto">
            <a:xfrm>
              <a:off x="1317" y="1787"/>
              <a:ext cx="42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Oval 106"/>
            <p:cNvSpPr>
              <a:spLocks noChangeArrowheads="1"/>
            </p:cNvSpPr>
            <p:nvPr/>
          </p:nvSpPr>
          <p:spPr bwMode="auto">
            <a:xfrm>
              <a:off x="1319" y="2372"/>
              <a:ext cx="43" cy="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val 107"/>
            <p:cNvSpPr>
              <a:spLocks noChangeArrowheads="1"/>
            </p:cNvSpPr>
            <p:nvPr/>
          </p:nvSpPr>
          <p:spPr bwMode="auto">
            <a:xfrm>
              <a:off x="1317" y="2151"/>
              <a:ext cx="42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108"/>
            <p:cNvSpPr>
              <a:spLocks noChangeAspect="1" noChangeShapeType="1"/>
            </p:cNvSpPr>
            <p:nvPr/>
          </p:nvSpPr>
          <p:spPr bwMode="auto">
            <a:xfrm flipV="1">
              <a:off x="3224" y="1901"/>
              <a:ext cx="0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109"/>
            <p:cNvSpPr>
              <a:spLocks noChangeAspect="1" noChangeShapeType="1"/>
            </p:cNvSpPr>
            <p:nvPr/>
          </p:nvSpPr>
          <p:spPr bwMode="auto">
            <a:xfrm>
              <a:off x="3218" y="1895"/>
              <a:ext cx="7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10"/>
            <p:cNvSpPr>
              <a:spLocks noChangeAspect="1" noChangeArrowheads="1"/>
            </p:cNvSpPr>
            <p:nvPr/>
          </p:nvSpPr>
          <p:spPr bwMode="auto">
            <a:xfrm>
              <a:off x="3487" y="1847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116"/>
            <p:cNvSpPr>
              <a:spLocks noChangeAspect="1" noChangeArrowheads="1"/>
            </p:cNvSpPr>
            <p:nvPr/>
          </p:nvSpPr>
          <p:spPr bwMode="auto">
            <a:xfrm>
              <a:off x="691" y="1791"/>
              <a:ext cx="514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外给定</a:t>
              </a:r>
            </a:p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4~20mA</a:t>
              </a:r>
            </a:p>
          </p:txBody>
        </p:sp>
        <p:sp>
          <p:nvSpPr>
            <p:cNvPr id="38" name="Rectangle 117"/>
            <p:cNvSpPr>
              <a:spLocks noChangeAspect="1" noChangeArrowheads="1"/>
            </p:cNvSpPr>
            <p:nvPr/>
          </p:nvSpPr>
          <p:spPr bwMode="auto">
            <a:xfrm>
              <a:off x="859" y="2209"/>
              <a:ext cx="394" cy="3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1~5V</a:t>
              </a:r>
            </a:p>
          </p:txBody>
        </p:sp>
        <p:sp>
          <p:nvSpPr>
            <p:cNvPr id="39" name="Rectangle 118"/>
            <p:cNvSpPr>
              <a:spLocks noChangeAspect="1" noChangeArrowheads="1"/>
            </p:cNvSpPr>
            <p:nvPr/>
          </p:nvSpPr>
          <p:spPr bwMode="auto">
            <a:xfrm>
              <a:off x="1219" y="1859"/>
              <a:ext cx="158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19"/>
            <p:cNvSpPr>
              <a:spLocks noChangeAspect="1" noChangeArrowheads="1"/>
            </p:cNvSpPr>
            <p:nvPr/>
          </p:nvSpPr>
          <p:spPr bwMode="auto">
            <a:xfrm>
              <a:off x="1227" y="2189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120"/>
            <p:cNvSpPr>
              <a:spLocks noChangeAspect="1" noChangeArrowheads="1"/>
            </p:cNvSpPr>
            <p:nvPr/>
          </p:nvSpPr>
          <p:spPr bwMode="auto">
            <a:xfrm>
              <a:off x="2534" y="2642"/>
              <a:ext cx="6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4×500kΩ</a:t>
              </a:r>
            </a:p>
          </p:txBody>
        </p:sp>
        <p:sp>
          <p:nvSpPr>
            <p:cNvPr id="42" name="Rectangle 121"/>
            <p:cNvSpPr>
              <a:spLocks noChangeAspect="1" noChangeArrowheads="1"/>
            </p:cNvSpPr>
            <p:nvPr/>
          </p:nvSpPr>
          <p:spPr bwMode="auto">
            <a:xfrm>
              <a:off x="3002" y="2404"/>
              <a:ext cx="158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122"/>
            <p:cNvSpPr>
              <a:spLocks noChangeAspect="1" noChangeArrowheads="1"/>
            </p:cNvSpPr>
            <p:nvPr/>
          </p:nvSpPr>
          <p:spPr bwMode="auto">
            <a:xfrm>
              <a:off x="3351" y="1681"/>
              <a:ext cx="4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500kΩ</a:t>
              </a:r>
            </a:p>
          </p:txBody>
        </p:sp>
        <p:sp>
          <p:nvSpPr>
            <p:cNvPr id="44" name="Rectangle 126"/>
            <p:cNvSpPr>
              <a:spLocks noChangeAspect="1" noChangeArrowheads="1"/>
            </p:cNvSpPr>
            <p:nvPr/>
          </p:nvSpPr>
          <p:spPr bwMode="auto">
            <a:xfrm>
              <a:off x="2960" y="1739"/>
              <a:ext cx="48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正反</a:t>
              </a:r>
            </a:p>
            <a:p>
              <a:pPr algn="just" eaLnBrk="1" hangingPunct="1"/>
              <a:r>
                <a:rPr lang="zh-CN" altLang="en-US" sz="160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作用</a:t>
              </a:r>
            </a:p>
          </p:txBody>
        </p:sp>
        <p:sp>
          <p:nvSpPr>
            <p:cNvPr id="45" name="Rectangle 127"/>
            <p:cNvSpPr>
              <a:spLocks noChangeAspect="1" noChangeArrowheads="1"/>
            </p:cNvSpPr>
            <p:nvPr/>
          </p:nvSpPr>
          <p:spPr bwMode="auto">
            <a:xfrm>
              <a:off x="2674" y="1523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128"/>
            <p:cNvSpPr>
              <a:spLocks noChangeAspect="1" noChangeArrowheads="1"/>
            </p:cNvSpPr>
            <p:nvPr/>
          </p:nvSpPr>
          <p:spPr bwMode="auto">
            <a:xfrm>
              <a:off x="2418" y="1781"/>
              <a:ext cx="1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29"/>
            <p:cNvSpPr>
              <a:spLocks noChangeAspect="1" noChangeArrowheads="1"/>
            </p:cNvSpPr>
            <p:nvPr/>
          </p:nvSpPr>
          <p:spPr bwMode="auto">
            <a:xfrm>
              <a:off x="2440" y="2167"/>
              <a:ext cx="1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30"/>
            <p:cNvSpPr>
              <a:spLocks noChangeAspect="1" noChangeArrowheads="1"/>
            </p:cNvSpPr>
            <p:nvPr/>
          </p:nvSpPr>
          <p:spPr bwMode="auto">
            <a:xfrm>
              <a:off x="2670" y="2448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131"/>
            <p:cNvSpPr>
              <a:spLocks noChangeAspect="1" noChangeArrowheads="1"/>
            </p:cNvSpPr>
            <p:nvPr/>
          </p:nvSpPr>
          <p:spPr bwMode="auto">
            <a:xfrm>
              <a:off x="3783" y="1717"/>
              <a:ext cx="136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32"/>
            <p:cNvSpPr>
              <a:spLocks noChangeAspect="1" noChangeArrowheads="1"/>
            </p:cNvSpPr>
            <p:nvPr/>
          </p:nvSpPr>
          <p:spPr bwMode="auto">
            <a:xfrm>
              <a:off x="3024" y="2788"/>
              <a:ext cx="136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133"/>
            <p:cNvGrpSpPr>
              <a:grpSpLocks noChangeAspect="1"/>
            </p:cNvGrpSpPr>
            <p:nvPr/>
          </p:nvGrpSpPr>
          <p:grpSpPr bwMode="auto">
            <a:xfrm>
              <a:off x="3421" y="1999"/>
              <a:ext cx="372" cy="559"/>
              <a:chOff x="13502" y="6927"/>
              <a:chExt cx="622" cy="933"/>
            </a:xfrm>
          </p:grpSpPr>
          <p:sp>
            <p:nvSpPr>
              <p:cNvPr id="80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13502" y="6927"/>
                <a:ext cx="622" cy="93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AutoShape 135"/>
              <p:cNvSpPr>
                <a:spLocks noChangeAspect="1" noChangeArrowheads="1"/>
              </p:cNvSpPr>
              <p:nvPr/>
            </p:nvSpPr>
            <p:spPr bwMode="auto">
              <a:xfrm rot="5400000">
                <a:off x="13669" y="7047"/>
                <a:ext cx="190" cy="154"/>
              </a:xfrm>
              <a:prstGeom prst="triangle">
                <a:avLst>
                  <a:gd name="adj" fmla="val 49444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Text Box 136"/>
              <p:cNvSpPr txBox="1">
                <a:spLocks noChangeAspect="1" noChangeArrowheads="1"/>
              </p:cNvSpPr>
              <p:nvPr/>
            </p:nvSpPr>
            <p:spPr bwMode="auto">
              <a:xfrm>
                <a:off x="13882" y="6946"/>
                <a:ext cx="204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∞</a:t>
                </a:r>
              </a:p>
            </p:txBody>
          </p:sp>
          <p:sp>
            <p:nvSpPr>
              <p:cNvPr id="83" name="Text Box 137"/>
              <p:cNvSpPr txBox="1">
                <a:spLocks noChangeAspect="1" noChangeArrowheads="1"/>
              </p:cNvSpPr>
              <p:nvPr/>
            </p:nvSpPr>
            <p:spPr bwMode="auto">
              <a:xfrm>
                <a:off x="13540" y="6984"/>
                <a:ext cx="129" cy="3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84" name="Text Box 138"/>
              <p:cNvSpPr txBox="1">
                <a:spLocks noChangeAspect="1" noChangeArrowheads="1"/>
              </p:cNvSpPr>
              <p:nvPr/>
            </p:nvSpPr>
            <p:spPr bwMode="auto">
              <a:xfrm>
                <a:off x="13552" y="7416"/>
                <a:ext cx="100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85" name="Text Box 139"/>
              <p:cNvSpPr txBox="1">
                <a:spLocks noChangeAspect="1" noChangeArrowheads="1"/>
              </p:cNvSpPr>
              <p:nvPr/>
            </p:nvSpPr>
            <p:spPr bwMode="auto">
              <a:xfrm>
                <a:off x="13753" y="7501"/>
                <a:ext cx="268" cy="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z="1600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Text Box 140"/>
              <p:cNvSpPr txBox="1">
                <a:spLocks noChangeAspect="1" noChangeArrowheads="1"/>
              </p:cNvSpPr>
              <p:nvPr/>
            </p:nvSpPr>
            <p:spPr bwMode="auto">
              <a:xfrm>
                <a:off x="13939" y="7274"/>
                <a:ext cx="119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</a:p>
            </p:txBody>
          </p:sp>
        </p:grpSp>
        <p:sp>
          <p:nvSpPr>
            <p:cNvPr id="52" name="Line 141"/>
            <p:cNvSpPr>
              <a:spLocks noChangeAspect="1" noChangeShapeType="1"/>
            </p:cNvSpPr>
            <p:nvPr/>
          </p:nvSpPr>
          <p:spPr bwMode="auto">
            <a:xfrm>
              <a:off x="1205" y="1739"/>
              <a:ext cx="2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142"/>
            <p:cNvSpPr>
              <a:spLocks noChangeAspect="1" noChangeArrowheads="1"/>
            </p:cNvSpPr>
            <p:nvPr/>
          </p:nvSpPr>
          <p:spPr bwMode="auto">
            <a:xfrm>
              <a:off x="1235" y="1539"/>
              <a:ext cx="1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143"/>
            <p:cNvSpPr>
              <a:spLocks noChangeAspect="1" noChangeArrowheads="1"/>
            </p:cNvSpPr>
            <p:nvPr/>
          </p:nvSpPr>
          <p:spPr bwMode="auto">
            <a:xfrm>
              <a:off x="1453" y="1643"/>
              <a:ext cx="159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145"/>
            <p:cNvSpPr>
              <a:spLocks noChangeAspect="1" noChangeArrowheads="1"/>
            </p:cNvSpPr>
            <p:nvPr/>
          </p:nvSpPr>
          <p:spPr bwMode="auto">
            <a:xfrm>
              <a:off x="3250" y="2005"/>
              <a:ext cx="1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148"/>
            <p:cNvSpPr>
              <a:spLocks noChangeAspect="1" noChangeShapeType="1"/>
            </p:cNvSpPr>
            <p:nvPr/>
          </p:nvSpPr>
          <p:spPr bwMode="auto">
            <a:xfrm flipH="1">
              <a:off x="3224" y="2399"/>
              <a:ext cx="0" cy="6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149"/>
            <p:cNvSpPr>
              <a:spLocks noChangeAspect="1" noChangeArrowheads="1"/>
            </p:cNvSpPr>
            <p:nvPr/>
          </p:nvSpPr>
          <p:spPr bwMode="auto">
            <a:xfrm>
              <a:off x="3178" y="2648"/>
              <a:ext cx="99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150"/>
            <p:cNvSpPr>
              <a:spLocks noChangeShapeType="1"/>
            </p:cNvSpPr>
            <p:nvPr/>
          </p:nvSpPr>
          <p:spPr bwMode="auto">
            <a:xfrm flipH="1" flipV="1">
              <a:off x="3789" y="2282"/>
              <a:ext cx="4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153"/>
            <p:cNvSpPr>
              <a:spLocks noChangeShapeType="1"/>
            </p:cNvSpPr>
            <p:nvPr/>
          </p:nvSpPr>
          <p:spPr bwMode="auto">
            <a:xfrm flipH="1">
              <a:off x="3928" y="1891"/>
              <a:ext cx="0" cy="8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154"/>
            <p:cNvSpPr>
              <a:spLocks noChangeShapeType="1"/>
            </p:cNvSpPr>
            <p:nvPr/>
          </p:nvSpPr>
          <p:spPr bwMode="auto">
            <a:xfrm flipH="1">
              <a:off x="4080" y="2287"/>
              <a:ext cx="0" cy="8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155"/>
            <p:cNvSpPr>
              <a:spLocks noChangeAspect="1" noChangeArrowheads="1"/>
            </p:cNvSpPr>
            <p:nvPr/>
          </p:nvSpPr>
          <p:spPr bwMode="auto">
            <a:xfrm>
              <a:off x="4034" y="2384"/>
              <a:ext cx="99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156"/>
            <p:cNvSpPr>
              <a:spLocks noChangeAspect="1" noChangeArrowheads="1"/>
            </p:cNvSpPr>
            <p:nvPr/>
          </p:nvSpPr>
          <p:spPr bwMode="auto">
            <a:xfrm>
              <a:off x="4034" y="2768"/>
              <a:ext cx="99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157"/>
            <p:cNvSpPr>
              <a:spLocks noChangeShapeType="1"/>
            </p:cNvSpPr>
            <p:nvPr/>
          </p:nvSpPr>
          <p:spPr bwMode="auto">
            <a:xfrm flipH="1" flipV="1">
              <a:off x="3933" y="2706"/>
              <a:ext cx="1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58"/>
            <p:cNvSpPr>
              <a:spLocks noChangeArrowheads="1"/>
            </p:cNvSpPr>
            <p:nvPr/>
          </p:nvSpPr>
          <p:spPr bwMode="auto">
            <a:xfrm>
              <a:off x="4065" y="3127"/>
              <a:ext cx="42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Rectangle 159"/>
            <p:cNvSpPr>
              <a:spLocks noChangeAspect="1" noChangeArrowheads="1"/>
            </p:cNvSpPr>
            <p:nvPr/>
          </p:nvSpPr>
          <p:spPr bwMode="auto">
            <a:xfrm>
              <a:off x="4035" y="3181"/>
              <a:ext cx="158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160"/>
            <p:cNvSpPr>
              <a:spLocks noChangeArrowheads="1"/>
            </p:cNvSpPr>
            <p:nvPr/>
          </p:nvSpPr>
          <p:spPr bwMode="auto">
            <a:xfrm>
              <a:off x="4237" y="2259"/>
              <a:ext cx="42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161"/>
            <p:cNvSpPr>
              <a:spLocks noChangeAspect="1" noChangeArrowheads="1"/>
            </p:cNvSpPr>
            <p:nvPr/>
          </p:nvSpPr>
          <p:spPr bwMode="auto">
            <a:xfrm flipV="1">
              <a:off x="3178" y="3012"/>
              <a:ext cx="95" cy="83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162"/>
            <p:cNvSpPr>
              <a:spLocks noChangeAspect="1" noChangeArrowheads="1"/>
            </p:cNvSpPr>
            <p:nvPr/>
          </p:nvSpPr>
          <p:spPr bwMode="auto">
            <a:xfrm>
              <a:off x="4118" y="2061"/>
              <a:ext cx="42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o1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163"/>
            <p:cNvSpPr>
              <a:spLocks noChangeShapeType="1"/>
            </p:cNvSpPr>
            <p:nvPr/>
          </p:nvSpPr>
          <p:spPr bwMode="auto">
            <a:xfrm flipH="1">
              <a:off x="1944" y="1367"/>
              <a:ext cx="0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Oval 164"/>
            <p:cNvSpPr>
              <a:spLocks noChangeAspect="1" noChangeArrowheads="1"/>
            </p:cNvSpPr>
            <p:nvPr/>
          </p:nvSpPr>
          <p:spPr bwMode="auto">
            <a:xfrm>
              <a:off x="1925" y="1327"/>
              <a:ext cx="42" cy="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166"/>
            <p:cNvSpPr>
              <a:spLocks noChangeShapeType="1"/>
            </p:cNvSpPr>
            <p:nvPr/>
          </p:nvSpPr>
          <p:spPr bwMode="auto">
            <a:xfrm>
              <a:off x="1711" y="2738"/>
              <a:ext cx="20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167"/>
            <p:cNvSpPr>
              <a:spLocks noChangeAspect="1" noChangeShapeType="1"/>
            </p:cNvSpPr>
            <p:nvPr/>
          </p:nvSpPr>
          <p:spPr bwMode="auto">
            <a:xfrm>
              <a:off x="1745" y="2775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168"/>
            <p:cNvSpPr>
              <a:spLocks noChangeAspect="1" noChangeShapeType="1"/>
            </p:cNvSpPr>
            <p:nvPr/>
          </p:nvSpPr>
          <p:spPr bwMode="auto">
            <a:xfrm>
              <a:off x="1779" y="2812"/>
              <a:ext cx="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169"/>
            <p:cNvSpPr>
              <a:spLocks noChangeShapeType="1"/>
            </p:cNvSpPr>
            <p:nvPr/>
          </p:nvSpPr>
          <p:spPr bwMode="auto">
            <a:xfrm flipH="1">
              <a:off x="1816" y="1927"/>
              <a:ext cx="0" cy="8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170"/>
            <p:cNvSpPr>
              <a:spLocks noChangeAspect="1" noChangeArrowheads="1"/>
            </p:cNvSpPr>
            <p:nvPr/>
          </p:nvSpPr>
          <p:spPr bwMode="auto">
            <a:xfrm>
              <a:off x="4182" y="2826"/>
              <a:ext cx="6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2×5kΩ</a:t>
              </a:r>
            </a:p>
          </p:txBody>
        </p:sp>
        <p:sp>
          <p:nvSpPr>
            <p:cNvPr id="76" name="Rectangle 172"/>
            <p:cNvSpPr>
              <a:spLocks noChangeArrowheads="1"/>
            </p:cNvSpPr>
            <p:nvPr/>
          </p:nvSpPr>
          <p:spPr bwMode="auto">
            <a:xfrm>
              <a:off x="684" y="3307"/>
              <a:ext cx="1752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满足放大器的共模电压范围的要求 </a:t>
              </a:r>
            </a:p>
          </p:txBody>
        </p:sp>
        <p:sp>
          <p:nvSpPr>
            <p:cNvPr id="77" name="Rectangle 175"/>
            <p:cNvSpPr>
              <a:spLocks noChangeAspect="1" noChangeArrowheads="1"/>
            </p:cNvSpPr>
            <p:nvPr/>
          </p:nvSpPr>
          <p:spPr bwMode="auto">
            <a:xfrm>
              <a:off x="1739" y="1261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176"/>
            <p:cNvSpPr>
              <a:spLocks noChangeAspect="1" noChangeArrowheads="1"/>
            </p:cNvSpPr>
            <p:nvPr/>
          </p:nvSpPr>
          <p:spPr bwMode="auto">
            <a:xfrm>
              <a:off x="3295" y="2705"/>
              <a:ext cx="4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500kΩ</a:t>
              </a:r>
            </a:p>
          </p:txBody>
        </p:sp>
        <p:sp>
          <p:nvSpPr>
            <p:cNvPr id="79" name="Rectangle 177"/>
            <p:cNvSpPr>
              <a:spLocks noChangeAspect="1" noChangeArrowheads="1"/>
            </p:cNvSpPr>
            <p:nvPr/>
          </p:nvSpPr>
          <p:spPr bwMode="auto">
            <a:xfrm>
              <a:off x="3594" y="3398"/>
              <a:ext cx="10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接软手动操作电路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24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9633D73-7A92-479D-A622-D21B7061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6.1.1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同相比例放大电路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2BBA55-D2D6-49C4-B795-00317ECC02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同相比例放大电路</a:t>
            </a:r>
          </a:p>
        </p:txBody>
      </p:sp>
      <p:graphicFrame>
        <p:nvGraphicFramePr>
          <p:cNvPr id="10" name="Object 1567">
            <a:extLst>
              <a:ext uri="{FF2B5EF4-FFF2-40B4-BE49-F238E27FC236}">
                <a16:creationId xmlns:a16="http://schemas.microsoft.com/office/drawing/2014/main" id="{C5D36F52-9009-42FD-A0DC-B4DB4DE50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104473"/>
              </p:ext>
            </p:extLst>
          </p:nvPr>
        </p:nvGraphicFramePr>
        <p:xfrm>
          <a:off x="6551881" y="2174877"/>
          <a:ext cx="3440113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4" imgW="3527364" imgH="2315742" progId="Visio.Drawing.11">
                  <p:embed/>
                </p:oleObj>
              </mc:Choice>
              <mc:Fallback>
                <p:oleObj name="Visio" r:id="rId4" imgW="3527364" imgH="2315742" progId="Visio.Drawing.11">
                  <p:embed/>
                  <p:pic>
                    <p:nvPicPr>
                      <p:cNvPr id="10" name="Object 1567">
                        <a:extLst>
                          <a:ext uri="{FF2B5EF4-FFF2-40B4-BE49-F238E27FC236}">
                            <a16:creationId xmlns:a16="http://schemas.microsoft.com/office/drawing/2014/main" id="{C5D36F52-9009-42FD-A0DC-B4DB4DE50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881" y="2174877"/>
                        <a:ext cx="3440113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66">
            <a:extLst>
              <a:ext uri="{FF2B5EF4-FFF2-40B4-BE49-F238E27FC236}">
                <a16:creationId xmlns:a16="http://schemas.microsoft.com/office/drawing/2014/main" id="{DB7CF3C7-9570-4F8C-B3AF-AA5CBC7DC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948424"/>
              </p:ext>
            </p:extLst>
          </p:nvPr>
        </p:nvGraphicFramePr>
        <p:xfrm>
          <a:off x="3060581" y="2774117"/>
          <a:ext cx="1575765" cy="89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6" imgW="749160" imgH="431640" progId="Equation.DSMT4">
                  <p:embed/>
                </p:oleObj>
              </mc:Choice>
              <mc:Fallback>
                <p:oleObj name="Equation" r:id="rId6" imgW="749160" imgH="431640" progId="Equation.DSMT4">
                  <p:embed/>
                  <p:pic>
                    <p:nvPicPr>
                      <p:cNvPr id="12" name="Object 1566">
                        <a:extLst>
                          <a:ext uri="{FF2B5EF4-FFF2-40B4-BE49-F238E27FC236}">
                            <a16:creationId xmlns:a16="http://schemas.microsoft.com/office/drawing/2014/main" id="{DB7CF3C7-9570-4F8C-B3AF-AA5CBC7DC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581" y="2774117"/>
                        <a:ext cx="1575765" cy="896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17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/>
              <a:t>6.7.2 PD</a:t>
            </a:r>
            <a:r>
              <a:rPr lang="zh-CN" altLang="en-US" dirty="0"/>
              <a:t>运算电路</a:t>
            </a:r>
          </a:p>
        </p:txBody>
      </p:sp>
      <p:sp>
        <p:nvSpPr>
          <p:cNvPr id="4" name="Rectangle 60"/>
          <p:cNvSpPr>
            <a:spLocks noChangeAspect="1" noChangeArrowheads="1"/>
          </p:cNvSpPr>
          <p:nvPr/>
        </p:nvSpPr>
        <p:spPr bwMode="auto">
          <a:xfrm>
            <a:off x="6847892" y="1585913"/>
            <a:ext cx="3835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先不考虑由软手动操作电路的输入，并考虑到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的输入可等效为</a:t>
            </a:r>
          </a:p>
        </p:txBody>
      </p: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1063458" y="1924051"/>
            <a:ext cx="4949825" cy="3697287"/>
            <a:chOff x="104" y="1363"/>
            <a:chExt cx="3118" cy="2329"/>
          </a:xfrm>
        </p:grpSpPr>
        <p:sp>
          <p:nvSpPr>
            <p:cNvPr id="6" name="Rectangle 56"/>
            <p:cNvSpPr>
              <a:spLocks noChangeAspect="1" noChangeArrowheads="1"/>
            </p:cNvSpPr>
            <p:nvPr/>
          </p:nvSpPr>
          <p:spPr bwMode="auto">
            <a:xfrm>
              <a:off x="114" y="3494"/>
              <a:ext cx="10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由软手动操作电路</a:t>
              </a:r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flipV="1">
              <a:off x="988" y="1363"/>
              <a:ext cx="0" cy="3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981" y="1366"/>
              <a:ext cx="1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2156" y="1366"/>
              <a:ext cx="0" cy="11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1"/>
            <p:cNvSpPr>
              <a:spLocks noChangeAspect="1" noChangeArrowheads="1"/>
            </p:cNvSpPr>
            <p:nvPr/>
          </p:nvSpPr>
          <p:spPr bwMode="auto">
            <a:xfrm>
              <a:off x="2592" y="1904"/>
              <a:ext cx="288" cy="2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2"/>
            <p:cNvSpPr>
              <a:spLocks noChangeAspect="1" noChangeArrowheads="1"/>
            </p:cNvSpPr>
            <p:nvPr/>
          </p:nvSpPr>
          <p:spPr bwMode="auto">
            <a:xfrm>
              <a:off x="697" y="2946"/>
              <a:ext cx="1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62kΩ~15MΩ</a:t>
              </a:r>
            </a:p>
          </p:txBody>
        </p:sp>
        <p:sp>
          <p:nvSpPr>
            <p:cNvPr id="12" name="Rectangle 13"/>
            <p:cNvSpPr>
              <a:spLocks noChangeAspect="1" noChangeArrowheads="1"/>
            </p:cNvSpPr>
            <p:nvPr/>
          </p:nvSpPr>
          <p:spPr bwMode="auto">
            <a:xfrm>
              <a:off x="2578" y="2356"/>
              <a:ext cx="64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3.9~10kΩ</a:t>
              </a:r>
            </a:p>
          </p:txBody>
        </p:sp>
        <p:sp>
          <p:nvSpPr>
            <p:cNvPr id="13" name="Rectangle 15"/>
            <p:cNvSpPr>
              <a:spLocks noChangeAspect="1" noChangeArrowheads="1"/>
            </p:cNvSpPr>
            <p:nvPr/>
          </p:nvSpPr>
          <p:spPr bwMode="auto">
            <a:xfrm>
              <a:off x="1360" y="1481"/>
              <a:ext cx="522" cy="78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16"/>
            <p:cNvSpPr>
              <a:spLocks noChangeAspect="1" noChangeArrowheads="1"/>
            </p:cNvSpPr>
            <p:nvPr/>
          </p:nvSpPr>
          <p:spPr bwMode="auto">
            <a:xfrm rot="5400000">
              <a:off x="1492" y="1557"/>
              <a:ext cx="159" cy="129"/>
            </a:xfrm>
            <a:prstGeom prst="triangle">
              <a:avLst>
                <a:gd name="adj" fmla="val 4944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7"/>
            <p:cNvSpPr txBox="1">
              <a:spLocks noChangeAspect="1" noChangeArrowheads="1"/>
            </p:cNvSpPr>
            <p:nvPr/>
          </p:nvSpPr>
          <p:spPr bwMode="auto">
            <a:xfrm>
              <a:off x="1679" y="1544"/>
              <a:ext cx="171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∞</a:t>
              </a:r>
            </a:p>
          </p:txBody>
        </p:sp>
        <p:sp>
          <p:nvSpPr>
            <p:cNvPr id="16" name="Text Box 18"/>
            <p:cNvSpPr txBox="1">
              <a:spLocks noChangeAspect="1" noChangeArrowheads="1"/>
            </p:cNvSpPr>
            <p:nvPr/>
          </p:nvSpPr>
          <p:spPr bwMode="auto">
            <a:xfrm>
              <a:off x="1416" y="1592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7" name="Text Box 20"/>
            <p:cNvSpPr txBox="1">
              <a:spLocks noChangeAspect="1" noChangeArrowheads="1"/>
            </p:cNvSpPr>
            <p:nvPr/>
          </p:nvSpPr>
          <p:spPr bwMode="auto">
            <a:xfrm>
              <a:off x="1571" y="2058"/>
              <a:ext cx="2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1"/>
            <p:cNvSpPr txBox="1">
              <a:spLocks noChangeAspect="1" noChangeArrowheads="1"/>
            </p:cNvSpPr>
            <p:nvPr/>
          </p:nvSpPr>
          <p:spPr bwMode="auto">
            <a:xfrm>
              <a:off x="1767" y="1780"/>
              <a:ext cx="99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9" name="Rectangle 22"/>
            <p:cNvSpPr>
              <a:spLocks noChangeAspect="1" noChangeArrowheads="1"/>
            </p:cNvSpPr>
            <p:nvPr/>
          </p:nvSpPr>
          <p:spPr bwMode="auto">
            <a:xfrm>
              <a:off x="2147" y="2500"/>
              <a:ext cx="33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RP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5"/>
            <p:cNvSpPr>
              <a:spLocks noChangeAspect="1" noChangeShapeType="1"/>
            </p:cNvSpPr>
            <p:nvPr/>
          </p:nvSpPr>
          <p:spPr bwMode="auto">
            <a:xfrm>
              <a:off x="2154" y="2490"/>
              <a:ext cx="2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36"/>
            <p:cNvSpPr>
              <a:spLocks noChangeAspect="1" noChangeShapeType="1"/>
            </p:cNvSpPr>
            <p:nvPr/>
          </p:nvSpPr>
          <p:spPr bwMode="auto">
            <a:xfrm flipH="1" flipV="1">
              <a:off x="2470" y="1861"/>
              <a:ext cx="0" cy="1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37"/>
            <p:cNvSpPr>
              <a:spLocks noChangeAspect="1" noChangeArrowheads="1"/>
            </p:cNvSpPr>
            <p:nvPr/>
          </p:nvSpPr>
          <p:spPr bwMode="auto">
            <a:xfrm>
              <a:off x="2403" y="2305"/>
              <a:ext cx="137" cy="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5"/>
            <p:cNvSpPr>
              <a:spLocks noChangeAspect="1" noChangeArrowheads="1"/>
            </p:cNvSpPr>
            <p:nvPr/>
          </p:nvSpPr>
          <p:spPr bwMode="auto">
            <a:xfrm>
              <a:off x="1115" y="1542"/>
              <a:ext cx="2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F2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47"/>
            <p:cNvSpPr>
              <a:spLocks noChangeAspect="1" noChangeArrowheads="1"/>
            </p:cNvSpPr>
            <p:nvPr/>
          </p:nvSpPr>
          <p:spPr bwMode="auto">
            <a:xfrm flipV="1">
              <a:off x="2396" y="3201"/>
              <a:ext cx="133" cy="116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spect="1" noChangeArrowheads="1"/>
            </p:cNvSpPr>
            <p:nvPr/>
          </p:nvSpPr>
          <p:spPr bwMode="auto">
            <a:xfrm>
              <a:off x="146" y="1943"/>
              <a:ext cx="459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o1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V="1">
              <a:off x="1201" y="2041"/>
              <a:ext cx="0" cy="5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9"/>
            <p:cNvSpPr txBox="1">
              <a:spLocks noChangeAspect="1" noChangeArrowheads="1"/>
            </p:cNvSpPr>
            <p:nvPr/>
          </p:nvSpPr>
          <p:spPr bwMode="auto">
            <a:xfrm>
              <a:off x="1407" y="1964"/>
              <a:ext cx="84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8" name="Rectangle 24"/>
            <p:cNvSpPr>
              <a:spLocks noChangeAspect="1" noChangeArrowheads="1"/>
            </p:cNvSpPr>
            <p:nvPr/>
          </p:nvSpPr>
          <p:spPr bwMode="auto">
            <a:xfrm>
              <a:off x="1095" y="1852"/>
              <a:ext cx="2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7"/>
            <p:cNvSpPr>
              <a:spLocks noChangeAspect="1" noChangeShapeType="1"/>
            </p:cNvSpPr>
            <p:nvPr/>
          </p:nvSpPr>
          <p:spPr bwMode="auto">
            <a:xfrm flipH="1" flipV="1">
              <a:off x="562" y="2591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8"/>
            <p:cNvSpPr>
              <a:spLocks noChangeAspect="1" noChangeShapeType="1"/>
            </p:cNvSpPr>
            <p:nvPr/>
          </p:nvSpPr>
          <p:spPr bwMode="auto">
            <a:xfrm flipH="1" flipV="1">
              <a:off x="1061" y="2602"/>
              <a:ext cx="145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9"/>
            <p:cNvSpPr>
              <a:spLocks noChangeAspect="1" noChangeShapeType="1"/>
            </p:cNvSpPr>
            <p:nvPr/>
          </p:nvSpPr>
          <p:spPr bwMode="auto">
            <a:xfrm rot="5400000">
              <a:off x="518" y="2758"/>
              <a:ext cx="3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0"/>
            <p:cNvSpPr>
              <a:spLocks noChangeAspect="1" noChangeShapeType="1"/>
            </p:cNvSpPr>
            <p:nvPr/>
          </p:nvSpPr>
          <p:spPr bwMode="auto">
            <a:xfrm rot="5400000" flipH="1" flipV="1">
              <a:off x="820" y="2778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1"/>
            <p:cNvSpPr>
              <a:spLocks noChangeAspect="1" noChangeShapeType="1"/>
            </p:cNvSpPr>
            <p:nvPr/>
          </p:nvSpPr>
          <p:spPr bwMode="auto">
            <a:xfrm rot="5400000" flipH="1">
              <a:off x="821" y="2794"/>
              <a:ext cx="2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32"/>
            <p:cNvSpPr>
              <a:spLocks noChangeAspect="1" noChangeArrowheads="1"/>
            </p:cNvSpPr>
            <p:nvPr/>
          </p:nvSpPr>
          <p:spPr bwMode="auto">
            <a:xfrm>
              <a:off x="769" y="2529"/>
              <a:ext cx="350" cy="1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33"/>
            <p:cNvSpPr>
              <a:spLocks noChangeAspect="1" noChangeArrowheads="1"/>
            </p:cNvSpPr>
            <p:nvPr/>
          </p:nvSpPr>
          <p:spPr bwMode="auto">
            <a:xfrm>
              <a:off x="208" y="2812"/>
              <a:ext cx="6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1kΩ</a:t>
              </a:r>
            </a:p>
          </p:txBody>
        </p:sp>
        <p:sp>
          <p:nvSpPr>
            <p:cNvPr id="36" name="Rectangle 34"/>
            <p:cNvSpPr>
              <a:spLocks noChangeAspect="1" noChangeArrowheads="1"/>
            </p:cNvSpPr>
            <p:nvPr/>
          </p:nvSpPr>
          <p:spPr bwMode="auto">
            <a:xfrm>
              <a:off x="1055" y="2697"/>
              <a:ext cx="33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RP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8"/>
            <p:cNvSpPr>
              <a:spLocks noChangeAspect="1" noChangeShapeType="1"/>
            </p:cNvSpPr>
            <p:nvPr/>
          </p:nvSpPr>
          <p:spPr bwMode="auto">
            <a:xfrm flipH="1">
              <a:off x="930" y="2040"/>
              <a:ext cx="4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39"/>
            <p:cNvGrpSpPr>
              <a:grpSpLocks noChangeAspect="1"/>
            </p:cNvGrpSpPr>
            <p:nvPr/>
          </p:nvGrpSpPr>
          <p:grpSpPr bwMode="auto">
            <a:xfrm>
              <a:off x="860" y="1959"/>
              <a:ext cx="70" cy="157"/>
              <a:chOff x="8324" y="9054"/>
              <a:chExt cx="82" cy="186"/>
            </a:xfrm>
          </p:grpSpPr>
          <p:sp>
            <p:nvSpPr>
              <p:cNvPr id="51" name="Line 40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Line 41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Line 42"/>
            <p:cNvSpPr>
              <a:spLocks noChangeAspect="1" noChangeShapeType="1"/>
            </p:cNvSpPr>
            <p:nvPr/>
          </p:nvSpPr>
          <p:spPr bwMode="auto">
            <a:xfrm rot="16200000" flipV="1">
              <a:off x="1171" y="1546"/>
              <a:ext cx="0" cy="3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3"/>
            <p:cNvSpPr>
              <a:spLocks noChangeAspect="1" noChangeShapeType="1"/>
            </p:cNvSpPr>
            <p:nvPr/>
          </p:nvSpPr>
          <p:spPr bwMode="auto">
            <a:xfrm flipH="1">
              <a:off x="438" y="2040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44"/>
            <p:cNvSpPr>
              <a:spLocks noChangeAspect="1" noChangeArrowheads="1"/>
            </p:cNvSpPr>
            <p:nvPr/>
          </p:nvSpPr>
          <p:spPr bwMode="auto">
            <a:xfrm>
              <a:off x="371" y="2013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46"/>
            <p:cNvSpPr>
              <a:spLocks noChangeAspect="1" noChangeArrowheads="1"/>
            </p:cNvSpPr>
            <p:nvPr/>
          </p:nvSpPr>
          <p:spPr bwMode="auto">
            <a:xfrm>
              <a:off x="815" y="1763"/>
              <a:ext cx="26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	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48"/>
            <p:cNvSpPr>
              <a:spLocks noChangeAspect="1" noChangeArrowheads="1"/>
            </p:cNvSpPr>
            <p:nvPr/>
          </p:nvSpPr>
          <p:spPr bwMode="auto">
            <a:xfrm>
              <a:off x="104" y="2258"/>
              <a:ext cx="6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9.1kΩ</a:t>
              </a:r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1882" y="1856"/>
              <a:ext cx="7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54"/>
            <p:cNvSpPr>
              <a:spLocks noChangeAspect="1" noChangeArrowheads="1"/>
            </p:cNvSpPr>
            <p:nvPr/>
          </p:nvSpPr>
          <p:spPr bwMode="auto">
            <a:xfrm>
              <a:off x="2651" y="1829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55"/>
            <p:cNvSpPr>
              <a:spLocks noChangeAspect="1" noChangeArrowheads="1"/>
            </p:cNvSpPr>
            <p:nvPr/>
          </p:nvSpPr>
          <p:spPr bwMode="auto">
            <a:xfrm>
              <a:off x="531" y="3373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7" name="Object 58"/>
            <p:cNvGraphicFramePr>
              <a:graphicFrameLocks noChangeAspect="1"/>
            </p:cNvGraphicFramePr>
            <p:nvPr/>
          </p:nvGraphicFramePr>
          <p:xfrm>
            <a:off x="2220" y="2213"/>
            <a:ext cx="11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7" name="Equation" r:id="rId3" imgW="177646" imgH="393359" progId="Equation.DSMT4">
                    <p:embed/>
                  </p:oleObj>
                </mc:Choice>
                <mc:Fallback>
                  <p:oleObj name="Equation" r:id="rId3" imgW="177646" imgH="393359" progId="Equation.DSMT4">
                    <p:embed/>
                    <p:pic>
                      <p:nvPicPr>
                        <p:cNvPr id="47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213"/>
                          <a:ext cx="11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88"/>
            <p:cNvSpPr>
              <a:spLocks noChangeAspect="1" noChangeShapeType="1"/>
            </p:cNvSpPr>
            <p:nvPr/>
          </p:nvSpPr>
          <p:spPr bwMode="auto">
            <a:xfrm flipH="1" flipV="1">
              <a:off x="566" y="2045"/>
              <a:ext cx="0" cy="1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89"/>
            <p:cNvSpPr>
              <a:spLocks noChangeAspect="1" noChangeArrowheads="1"/>
            </p:cNvSpPr>
            <p:nvPr/>
          </p:nvSpPr>
          <p:spPr bwMode="auto">
            <a:xfrm>
              <a:off x="493" y="2144"/>
              <a:ext cx="140" cy="3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90"/>
            <p:cNvSpPr>
              <a:spLocks noChangeAspect="1" noChangeArrowheads="1"/>
            </p:cNvSpPr>
            <p:nvPr/>
          </p:nvSpPr>
          <p:spPr bwMode="auto">
            <a:xfrm>
              <a:off x="495" y="2691"/>
              <a:ext cx="140" cy="35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Group 94"/>
          <p:cNvGrpSpPr>
            <a:grpSpLocks/>
          </p:cNvGrpSpPr>
          <p:nvPr/>
        </p:nvGrpSpPr>
        <p:grpSpPr bwMode="auto">
          <a:xfrm>
            <a:off x="6946317" y="2647157"/>
            <a:ext cx="2376488" cy="1905000"/>
            <a:chOff x="3634" y="2307"/>
            <a:chExt cx="1497" cy="1200"/>
          </a:xfrm>
        </p:grpSpPr>
        <p:sp>
          <p:nvSpPr>
            <p:cNvPr id="54" name="Rectangle 65"/>
            <p:cNvSpPr>
              <a:spLocks noChangeAspect="1" noChangeArrowheads="1"/>
            </p:cNvSpPr>
            <p:nvPr/>
          </p:nvSpPr>
          <p:spPr bwMode="auto">
            <a:xfrm>
              <a:off x="3706" y="2487"/>
              <a:ext cx="459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o1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66"/>
            <p:cNvSpPr>
              <a:spLocks noChangeAspect="1" noChangeShapeType="1"/>
            </p:cNvSpPr>
            <p:nvPr/>
          </p:nvSpPr>
          <p:spPr bwMode="auto">
            <a:xfrm flipV="1">
              <a:off x="4761" y="2593"/>
              <a:ext cx="0" cy="5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68"/>
            <p:cNvSpPr>
              <a:spLocks noChangeAspect="1" noChangeArrowheads="1"/>
            </p:cNvSpPr>
            <p:nvPr/>
          </p:nvSpPr>
          <p:spPr bwMode="auto">
            <a:xfrm>
              <a:off x="4859" y="2608"/>
              <a:ext cx="2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 flipV="1">
              <a:off x="4018" y="3135"/>
              <a:ext cx="3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70"/>
            <p:cNvSpPr>
              <a:spLocks noChangeAspect="1" noChangeShapeType="1"/>
            </p:cNvSpPr>
            <p:nvPr/>
          </p:nvSpPr>
          <p:spPr bwMode="auto">
            <a:xfrm flipH="1" flipV="1">
              <a:off x="4621" y="3146"/>
              <a:ext cx="145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71"/>
            <p:cNvSpPr>
              <a:spLocks noChangeAspect="1" noChangeShapeType="1"/>
            </p:cNvSpPr>
            <p:nvPr/>
          </p:nvSpPr>
          <p:spPr bwMode="auto">
            <a:xfrm rot="5400000">
              <a:off x="4078" y="3302"/>
              <a:ext cx="3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72"/>
            <p:cNvSpPr>
              <a:spLocks noChangeAspect="1" noChangeShapeType="1"/>
            </p:cNvSpPr>
            <p:nvPr/>
          </p:nvSpPr>
          <p:spPr bwMode="auto">
            <a:xfrm rot="5400000" flipH="1" flipV="1">
              <a:off x="4380" y="3322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73"/>
            <p:cNvSpPr>
              <a:spLocks noChangeAspect="1" noChangeShapeType="1"/>
            </p:cNvSpPr>
            <p:nvPr/>
          </p:nvSpPr>
          <p:spPr bwMode="auto">
            <a:xfrm rot="5400000" flipH="1">
              <a:off x="4381" y="3334"/>
              <a:ext cx="2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74"/>
            <p:cNvSpPr>
              <a:spLocks noChangeAspect="1" noChangeArrowheads="1"/>
            </p:cNvSpPr>
            <p:nvPr/>
          </p:nvSpPr>
          <p:spPr bwMode="auto">
            <a:xfrm>
              <a:off x="4329" y="3073"/>
              <a:ext cx="350" cy="1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76"/>
            <p:cNvSpPr>
              <a:spLocks noChangeAspect="1" noChangeArrowheads="1"/>
            </p:cNvSpPr>
            <p:nvPr/>
          </p:nvSpPr>
          <p:spPr bwMode="auto">
            <a:xfrm>
              <a:off x="4615" y="3241"/>
              <a:ext cx="33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RP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77"/>
            <p:cNvSpPr>
              <a:spLocks noChangeAspect="1" noChangeShapeType="1"/>
            </p:cNvSpPr>
            <p:nvPr/>
          </p:nvSpPr>
          <p:spPr bwMode="auto">
            <a:xfrm flipH="1">
              <a:off x="4490" y="2584"/>
              <a:ext cx="4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Group 78"/>
            <p:cNvGrpSpPr>
              <a:grpSpLocks noChangeAspect="1"/>
            </p:cNvGrpSpPr>
            <p:nvPr/>
          </p:nvGrpSpPr>
          <p:grpSpPr bwMode="auto">
            <a:xfrm>
              <a:off x="4420" y="2503"/>
              <a:ext cx="70" cy="157"/>
              <a:chOff x="8324" y="9054"/>
              <a:chExt cx="82" cy="186"/>
            </a:xfrm>
          </p:grpSpPr>
          <p:sp>
            <p:nvSpPr>
              <p:cNvPr id="72" name="Line 79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80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Line 82"/>
            <p:cNvSpPr>
              <a:spLocks noChangeAspect="1" noChangeShapeType="1"/>
            </p:cNvSpPr>
            <p:nvPr/>
          </p:nvSpPr>
          <p:spPr bwMode="auto">
            <a:xfrm flipH="1">
              <a:off x="3998" y="2584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Oval 83"/>
            <p:cNvSpPr>
              <a:spLocks noChangeAspect="1" noChangeArrowheads="1"/>
            </p:cNvSpPr>
            <p:nvPr/>
          </p:nvSpPr>
          <p:spPr bwMode="auto">
            <a:xfrm>
              <a:off x="3935" y="2557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84"/>
            <p:cNvSpPr>
              <a:spLocks noChangeAspect="1" noChangeArrowheads="1"/>
            </p:cNvSpPr>
            <p:nvPr/>
          </p:nvSpPr>
          <p:spPr bwMode="auto">
            <a:xfrm>
              <a:off x="4375" y="2307"/>
              <a:ext cx="26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	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Oval 91"/>
            <p:cNvSpPr>
              <a:spLocks noChangeAspect="1" noChangeArrowheads="1"/>
            </p:cNvSpPr>
            <p:nvPr/>
          </p:nvSpPr>
          <p:spPr bwMode="auto">
            <a:xfrm>
              <a:off x="3955" y="3109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92"/>
            <p:cNvSpPr>
              <a:spLocks noChangeAspect="1" noChangeArrowheads="1"/>
            </p:cNvSpPr>
            <p:nvPr/>
          </p:nvSpPr>
          <p:spPr bwMode="auto">
            <a:xfrm>
              <a:off x="3634" y="3047"/>
              <a:ext cx="45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o1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71" name="Oval 93"/>
            <p:cNvSpPr>
              <a:spLocks noChangeAspect="1" noChangeArrowheads="1"/>
            </p:cNvSpPr>
            <p:nvPr/>
          </p:nvSpPr>
          <p:spPr bwMode="auto">
            <a:xfrm>
              <a:off x="4919" y="2553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4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443010"/>
              </p:ext>
            </p:extLst>
          </p:nvPr>
        </p:nvGraphicFramePr>
        <p:xfrm>
          <a:off x="6786773" y="4707733"/>
          <a:ext cx="34337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5" imgW="2463800" imgH="622300" progId="Equation.DSMT4">
                  <p:embed/>
                </p:oleObj>
              </mc:Choice>
              <mc:Fallback>
                <p:oleObj name="Equation" r:id="rId5" imgW="2463800" imgH="622300" progId="Equation.DSMT4">
                  <p:embed/>
                  <p:pic>
                    <p:nvPicPr>
                      <p:cNvPr id="74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773" y="4707733"/>
                        <a:ext cx="34337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074866"/>
              </p:ext>
            </p:extLst>
          </p:nvPr>
        </p:nvGraphicFramePr>
        <p:xfrm>
          <a:off x="7437648" y="5687221"/>
          <a:ext cx="21320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7" imgW="1397000" imgH="431800" progId="Equation.DSMT4">
                  <p:embed/>
                </p:oleObj>
              </mc:Choice>
              <mc:Fallback>
                <p:oleObj name="Equation" r:id="rId7" imgW="1397000" imgH="431800" progId="Equation.DSMT4">
                  <p:embed/>
                  <p:pic>
                    <p:nvPicPr>
                      <p:cNvPr id="75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648" y="5687221"/>
                        <a:ext cx="213201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10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6.7.2 PD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运算电路</a:t>
            </a:r>
          </a:p>
        </p:txBody>
      </p: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1063458" y="1924051"/>
            <a:ext cx="4949825" cy="3697287"/>
            <a:chOff x="104" y="1363"/>
            <a:chExt cx="3118" cy="2329"/>
          </a:xfrm>
        </p:grpSpPr>
        <p:sp>
          <p:nvSpPr>
            <p:cNvPr id="6" name="Rectangle 56"/>
            <p:cNvSpPr>
              <a:spLocks noChangeAspect="1" noChangeArrowheads="1"/>
            </p:cNvSpPr>
            <p:nvPr/>
          </p:nvSpPr>
          <p:spPr bwMode="auto">
            <a:xfrm>
              <a:off x="114" y="3494"/>
              <a:ext cx="10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由软手动操作电路</a:t>
              </a:r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flipV="1">
              <a:off x="988" y="1363"/>
              <a:ext cx="0" cy="3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981" y="1366"/>
              <a:ext cx="1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2156" y="1366"/>
              <a:ext cx="0" cy="11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1"/>
            <p:cNvSpPr>
              <a:spLocks noChangeAspect="1" noChangeArrowheads="1"/>
            </p:cNvSpPr>
            <p:nvPr/>
          </p:nvSpPr>
          <p:spPr bwMode="auto">
            <a:xfrm>
              <a:off x="2592" y="1904"/>
              <a:ext cx="288" cy="2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2"/>
            <p:cNvSpPr>
              <a:spLocks noChangeAspect="1" noChangeArrowheads="1"/>
            </p:cNvSpPr>
            <p:nvPr/>
          </p:nvSpPr>
          <p:spPr bwMode="auto">
            <a:xfrm>
              <a:off x="697" y="2946"/>
              <a:ext cx="1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62kΩ~15MΩ</a:t>
              </a:r>
            </a:p>
          </p:txBody>
        </p:sp>
        <p:sp>
          <p:nvSpPr>
            <p:cNvPr id="12" name="Rectangle 13"/>
            <p:cNvSpPr>
              <a:spLocks noChangeAspect="1" noChangeArrowheads="1"/>
            </p:cNvSpPr>
            <p:nvPr/>
          </p:nvSpPr>
          <p:spPr bwMode="auto">
            <a:xfrm>
              <a:off x="2578" y="2356"/>
              <a:ext cx="64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3.9~10kΩ</a:t>
              </a:r>
            </a:p>
          </p:txBody>
        </p:sp>
        <p:sp>
          <p:nvSpPr>
            <p:cNvPr id="13" name="Rectangle 15"/>
            <p:cNvSpPr>
              <a:spLocks noChangeAspect="1" noChangeArrowheads="1"/>
            </p:cNvSpPr>
            <p:nvPr/>
          </p:nvSpPr>
          <p:spPr bwMode="auto">
            <a:xfrm>
              <a:off x="1360" y="1481"/>
              <a:ext cx="522" cy="78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16"/>
            <p:cNvSpPr>
              <a:spLocks noChangeAspect="1" noChangeArrowheads="1"/>
            </p:cNvSpPr>
            <p:nvPr/>
          </p:nvSpPr>
          <p:spPr bwMode="auto">
            <a:xfrm rot="5400000">
              <a:off x="1492" y="1557"/>
              <a:ext cx="159" cy="129"/>
            </a:xfrm>
            <a:prstGeom prst="triangle">
              <a:avLst>
                <a:gd name="adj" fmla="val 4944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7"/>
            <p:cNvSpPr txBox="1">
              <a:spLocks noChangeAspect="1" noChangeArrowheads="1"/>
            </p:cNvSpPr>
            <p:nvPr/>
          </p:nvSpPr>
          <p:spPr bwMode="auto">
            <a:xfrm>
              <a:off x="1679" y="1544"/>
              <a:ext cx="171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∞</a:t>
              </a:r>
            </a:p>
          </p:txBody>
        </p:sp>
        <p:sp>
          <p:nvSpPr>
            <p:cNvPr id="16" name="Text Box 18"/>
            <p:cNvSpPr txBox="1">
              <a:spLocks noChangeAspect="1" noChangeArrowheads="1"/>
            </p:cNvSpPr>
            <p:nvPr/>
          </p:nvSpPr>
          <p:spPr bwMode="auto">
            <a:xfrm>
              <a:off x="1416" y="1592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7" name="Text Box 20"/>
            <p:cNvSpPr txBox="1">
              <a:spLocks noChangeAspect="1" noChangeArrowheads="1"/>
            </p:cNvSpPr>
            <p:nvPr/>
          </p:nvSpPr>
          <p:spPr bwMode="auto">
            <a:xfrm>
              <a:off x="1571" y="2058"/>
              <a:ext cx="2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1"/>
            <p:cNvSpPr txBox="1">
              <a:spLocks noChangeAspect="1" noChangeArrowheads="1"/>
            </p:cNvSpPr>
            <p:nvPr/>
          </p:nvSpPr>
          <p:spPr bwMode="auto">
            <a:xfrm>
              <a:off x="1767" y="1780"/>
              <a:ext cx="99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9" name="Rectangle 22"/>
            <p:cNvSpPr>
              <a:spLocks noChangeAspect="1" noChangeArrowheads="1"/>
            </p:cNvSpPr>
            <p:nvPr/>
          </p:nvSpPr>
          <p:spPr bwMode="auto">
            <a:xfrm>
              <a:off x="2147" y="2500"/>
              <a:ext cx="33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RP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5"/>
            <p:cNvSpPr>
              <a:spLocks noChangeAspect="1" noChangeShapeType="1"/>
            </p:cNvSpPr>
            <p:nvPr/>
          </p:nvSpPr>
          <p:spPr bwMode="auto">
            <a:xfrm>
              <a:off x="2154" y="2490"/>
              <a:ext cx="2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36"/>
            <p:cNvSpPr>
              <a:spLocks noChangeAspect="1" noChangeShapeType="1"/>
            </p:cNvSpPr>
            <p:nvPr/>
          </p:nvSpPr>
          <p:spPr bwMode="auto">
            <a:xfrm flipH="1" flipV="1">
              <a:off x="2470" y="1861"/>
              <a:ext cx="0" cy="1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37"/>
            <p:cNvSpPr>
              <a:spLocks noChangeAspect="1" noChangeArrowheads="1"/>
            </p:cNvSpPr>
            <p:nvPr/>
          </p:nvSpPr>
          <p:spPr bwMode="auto">
            <a:xfrm>
              <a:off x="2403" y="2305"/>
              <a:ext cx="137" cy="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5"/>
            <p:cNvSpPr>
              <a:spLocks noChangeAspect="1" noChangeArrowheads="1"/>
            </p:cNvSpPr>
            <p:nvPr/>
          </p:nvSpPr>
          <p:spPr bwMode="auto">
            <a:xfrm>
              <a:off x="1115" y="1542"/>
              <a:ext cx="2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F2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47"/>
            <p:cNvSpPr>
              <a:spLocks noChangeAspect="1" noChangeArrowheads="1"/>
            </p:cNvSpPr>
            <p:nvPr/>
          </p:nvSpPr>
          <p:spPr bwMode="auto">
            <a:xfrm flipV="1">
              <a:off x="2396" y="3201"/>
              <a:ext cx="133" cy="116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spect="1" noChangeArrowheads="1"/>
            </p:cNvSpPr>
            <p:nvPr/>
          </p:nvSpPr>
          <p:spPr bwMode="auto">
            <a:xfrm>
              <a:off x="146" y="1943"/>
              <a:ext cx="459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o1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V="1">
              <a:off x="1201" y="2041"/>
              <a:ext cx="0" cy="5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9"/>
            <p:cNvSpPr txBox="1">
              <a:spLocks noChangeAspect="1" noChangeArrowheads="1"/>
            </p:cNvSpPr>
            <p:nvPr/>
          </p:nvSpPr>
          <p:spPr bwMode="auto">
            <a:xfrm>
              <a:off x="1407" y="1964"/>
              <a:ext cx="84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8" name="Rectangle 24"/>
            <p:cNvSpPr>
              <a:spLocks noChangeAspect="1" noChangeArrowheads="1"/>
            </p:cNvSpPr>
            <p:nvPr/>
          </p:nvSpPr>
          <p:spPr bwMode="auto">
            <a:xfrm>
              <a:off x="1095" y="1852"/>
              <a:ext cx="2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7"/>
            <p:cNvSpPr>
              <a:spLocks noChangeAspect="1" noChangeShapeType="1"/>
            </p:cNvSpPr>
            <p:nvPr/>
          </p:nvSpPr>
          <p:spPr bwMode="auto">
            <a:xfrm flipH="1" flipV="1">
              <a:off x="562" y="2591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8"/>
            <p:cNvSpPr>
              <a:spLocks noChangeAspect="1" noChangeShapeType="1"/>
            </p:cNvSpPr>
            <p:nvPr/>
          </p:nvSpPr>
          <p:spPr bwMode="auto">
            <a:xfrm flipH="1" flipV="1">
              <a:off x="1061" y="2602"/>
              <a:ext cx="145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9"/>
            <p:cNvSpPr>
              <a:spLocks noChangeAspect="1" noChangeShapeType="1"/>
            </p:cNvSpPr>
            <p:nvPr/>
          </p:nvSpPr>
          <p:spPr bwMode="auto">
            <a:xfrm rot="5400000">
              <a:off x="518" y="2758"/>
              <a:ext cx="3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0"/>
            <p:cNvSpPr>
              <a:spLocks noChangeAspect="1" noChangeShapeType="1"/>
            </p:cNvSpPr>
            <p:nvPr/>
          </p:nvSpPr>
          <p:spPr bwMode="auto">
            <a:xfrm rot="5400000" flipH="1" flipV="1">
              <a:off x="820" y="2778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1"/>
            <p:cNvSpPr>
              <a:spLocks noChangeAspect="1" noChangeShapeType="1"/>
            </p:cNvSpPr>
            <p:nvPr/>
          </p:nvSpPr>
          <p:spPr bwMode="auto">
            <a:xfrm rot="5400000" flipH="1">
              <a:off x="821" y="2794"/>
              <a:ext cx="2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32"/>
            <p:cNvSpPr>
              <a:spLocks noChangeAspect="1" noChangeArrowheads="1"/>
            </p:cNvSpPr>
            <p:nvPr/>
          </p:nvSpPr>
          <p:spPr bwMode="auto">
            <a:xfrm>
              <a:off x="769" y="2529"/>
              <a:ext cx="350" cy="1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33"/>
            <p:cNvSpPr>
              <a:spLocks noChangeAspect="1" noChangeArrowheads="1"/>
            </p:cNvSpPr>
            <p:nvPr/>
          </p:nvSpPr>
          <p:spPr bwMode="auto">
            <a:xfrm>
              <a:off x="208" y="2812"/>
              <a:ext cx="6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1kΩ</a:t>
              </a:r>
            </a:p>
          </p:txBody>
        </p:sp>
        <p:sp>
          <p:nvSpPr>
            <p:cNvPr id="36" name="Rectangle 34"/>
            <p:cNvSpPr>
              <a:spLocks noChangeAspect="1" noChangeArrowheads="1"/>
            </p:cNvSpPr>
            <p:nvPr/>
          </p:nvSpPr>
          <p:spPr bwMode="auto">
            <a:xfrm>
              <a:off x="1055" y="2697"/>
              <a:ext cx="33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RP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8"/>
            <p:cNvSpPr>
              <a:spLocks noChangeAspect="1" noChangeShapeType="1"/>
            </p:cNvSpPr>
            <p:nvPr/>
          </p:nvSpPr>
          <p:spPr bwMode="auto">
            <a:xfrm flipH="1">
              <a:off x="930" y="2040"/>
              <a:ext cx="4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39"/>
            <p:cNvGrpSpPr>
              <a:grpSpLocks noChangeAspect="1"/>
            </p:cNvGrpSpPr>
            <p:nvPr/>
          </p:nvGrpSpPr>
          <p:grpSpPr bwMode="auto">
            <a:xfrm>
              <a:off x="860" y="1959"/>
              <a:ext cx="70" cy="157"/>
              <a:chOff x="8324" y="9054"/>
              <a:chExt cx="82" cy="186"/>
            </a:xfrm>
          </p:grpSpPr>
          <p:sp>
            <p:nvSpPr>
              <p:cNvPr id="51" name="Line 40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Line 41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Line 42"/>
            <p:cNvSpPr>
              <a:spLocks noChangeAspect="1" noChangeShapeType="1"/>
            </p:cNvSpPr>
            <p:nvPr/>
          </p:nvSpPr>
          <p:spPr bwMode="auto">
            <a:xfrm rot="16200000" flipV="1">
              <a:off x="1171" y="1546"/>
              <a:ext cx="0" cy="3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3"/>
            <p:cNvSpPr>
              <a:spLocks noChangeAspect="1" noChangeShapeType="1"/>
            </p:cNvSpPr>
            <p:nvPr/>
          </p:nvSpPr>
          <p:spPr bwMode="auto">
            <a:xfrm flipH="1">
              <a:off x="438" y="2040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44"/>
            <p:cNvSpPr>
              <a:spLocks noChangeAspect="1" noChangeArrowheads="1"/>
            </p:cNvSpPr>
            <p:nvPr/>
          </p:nvSpPr>
          <p:spPr bwMode="auto">
            <a:xfrm>
              <a:off x="371" y="2013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46"/>
            <p:cNvSpPr>
              <a:spLocks noChangeAspect="1" noChangeArrowheads="1"/>
            </p:cNvSpPr>
            <p:nvPr/>
          </p:nvSpPr>
          <p:spPr bwMode="auto">
            <a:xfrm>
              <a:off x="815" y="1763"/>
              <a:ext cx="26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	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48"/>
            <p:cNvSpPr>
              <a:spLocks noChangeAspect="1" noChangeArrowheads="1"/>
            </p:cNvSpPr>
            <p:nvPr/>
          </p:nvSpPr>
          <p:spPr bwMode="auto">
            <a:xfrm>
              <a:off x="104" y="2258"/>
              <a:ext cx="6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9.1kΩ</a:t>
              </a:r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1882" y="1856"/>
              <a:ext cx="7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54"/>
            <p:cNvSpPr>
              <a:spLocks noChangeAspect="1" noChangeArrowheads="1"/>
            </p:cNvSpPr>
            <p:nvPr/>
          </p:nvSpPr>
          <p:spPr bwMode="auto">
            <a:xfrm>
              <a:off x="2651" y="1829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55"/>
            <p:cNvSpPr>
              <a:spLocks noChangeAspect="1" noChangeArrowheads="1"/>
            </p:cNvSpPr>
            <p:nvPr/>
          </p:nvSpPr>
          <p:spPr bwMode="auto">
            <a:xfrm>
              <a:off x="531" y="3373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7" name="Object 58"/>
            <p:cNvGraphicFramePr>
              <a:graphicFrameLocks noChangeAspect="1"/>
            </p:cNvGraphicFramePr>
            <p:nvPr/>
          </p:nvGraphicFramePr>
          <p:xfrm>
            <a:off x="2220" y="2213"/>
            <a:ext cx="11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9" name="Equation" r:id="rId3" imgW="177646" imgH="393359" progId="Equation.DSMT4">
                    <p:embed/>
                  </p:oleObj>
                </mc:Choice>
                <mc:Fallback>
                  <p:oleObj name="Equation" r:id="rId3" imgW="177646" imgH="393359" progId="Equation.DSMT4">
                    <p:embed/>
                    <p:pic>
                      <p:nvPicPr>
                        <p:cNvPr id="47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213"/>
                          <a:ext cx="11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88"/>
            <p:cNvSpPr>
              <a:spLocks noChangeAspect="1" noChangeShapeType="1"/>
            </p:cNvSpPr>
            <p:nvPr/>
          </p:nvSpPr>
          <p:spPr bwMode="auto">
            <a:xfrm flipH="1" flipV="1">
              <a:off x="566" y="2045"/>
              <a:ext cx="0" cy="1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89"/>
            <p:cNvSpPr>
              <a:spLocks noChangeAspect="1" noChangeArrowheads="1"/>
            </p:cNvSpPr>
            <p:nvPr/>
          </p:nvSpPr>
          <p:spPr bwMode="auto">
            <a:xfrm>
              <a:off x="493" y="2144"/>
              <a:ext cx="140" cy="3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90"/>
            <p:cNvSpPr>
              <a:spLocks noChangeAspect="1" noChangeArrowheads="1"/>
            </p:cNvSpPr>
            <p:nvPr/>
          </p:nvSpPr>
          <p:spPr bwMode="auto">
            <a:xfrm>
              <a:off x="495" y="2691"/>
              <a:ext cx="140" cy="35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4067008" y="5357563"/>
            <a:ext cx="2886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调整微分时间常数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调整增益             </a:t>
            </a:r>
          </a:p>
        </p:txBody>
      </p:sp>
      <p:graphicFrame>
        <p:nvGraphicFramePr>
          <p:cNvPr id="77" name="Object 5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39042187"/>
              </p:ext>
            </p:extLst>
          </p:nvPr>
        </p:nvGraphicFramePr>
        <p:xfrm>
          <a:off x="7545285" y="2955926"/>
          <a:ext cx="3225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5" imgW="1828800" imgH="431640" progId="Equation.DSMT4">
                  <p:embed/>
                </p:oleObj>
              </mc:Choice>
              <mc:Fallback>
                <p:oleObj name="Equation" r:id="rId5" imgW="1828800" imgH="431640" progId="Equation.DSMT4">
                  <p:embed/>
                  <p:pic>
                    <p:nvPicPr>
                      <p:cNvPr id="77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285" y="2955926"/>
                        <a:ext cx="3225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896199"/>
              </p:ext>
            </p:extLst>
          </p:nvPr>
        </p:nvGraphicFramePr>
        <p:xfrm>
          <a:off x="8000897" y="1377951"/>
          <a:ext cx="21923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7" imgW="1205977" imgH="393529" progId="Equation.DSMT4">
                  <p:embed/>
                </p:oleObj>
              </mc:Choice>
              <mc:Fallback>
                <p:oleObj name="Equation" r:id="rId7" imgW="1205977" imgH="393529" progId="Equation.DSMT4">
                  <p:embed/>
                  <p:pic>
                    <p:nvPicPr>
                      <p:cNvPr id="7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897" y="1377951"/>
                        <a:ext cx="21923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05182"/>
              </p:ext>
            </p:extLst>
          </p:nvPr>
        </p:nvGraphicFramePr>
        <p:xfrm>
          <a:off x="8089797" y="2225676"/>
          <a:ext cx="20558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9" imgW="1066337" imgH="215806" progId="Equation.DSMT4">
                  <p:embed/>
                </p:oleObj>
              </mc:Choice>
              <mc:Fallback>
                <p:oleObj name="Equation" r:id="rId9" imgW="1066337" imgH="215806" progId="Equation.DSMT4">
                  <p:embed/>
                  <p:pic>
                    <p:nvPicPr>
                      <p:cNvPr id="79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797" y="2225676"/>
                        <a:ext cx="20558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96344"/>
              </p:ext>
            </p:extLst>
          </p:nvPr>
        </p:nvGraphicFramePr>
        <p:xfrm>
          <a:off x="9175647" y="4887913"/>
          <a:ext cx="13858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11" imgW="774364" imgH="228501" progId="Equation.DSMT4">
                  <p:embed/>
                </p:oleObj>
              </mc:Choice>
              <mc:Fallback>
                <p:oleObj name="Equation" r:id="rId11" imgW="774364" imgH="228501" progId="Equation.DSMT4">
                  <p:embed/>
                  <p:pic>
                    <p:nvPicPr>
                      <p:cNvPr id="8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647" y="4887913"/>
                        <a:ext cx="13858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739422"/>
              </p:ext>
            </p:extLst>
          </p:nvPr>
        </p:nvGraphicFramePr>
        <p:xfrm>
          <a:off x="7588147" y="5389563"/>
          <a:ext cx="29146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13" imgW="1651000" imgH="622300" progId="Equation.DSMT4">
                  <p:embed/>
                </p:oleObj>
              </mc:Choice>
              <mc:Fallback>
                <p:oleObj name="Equation" r:id="rId13" imgW="1651000" imgH="622300" progId="Equation.DSMT4">
                  <p:embed/>
                  <p:pic>
                    <p:nvPicPr>
                      <p:cNvPr id="81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147" y="5389563"/>
                        <a:ext cx="29146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823506"/>
              </p:ext>
            </p:extLst>
          </p:nvPr>
        </p:nvGraphicFramePr>
        <p:xfrm>
          <a:off x="7164285" y="4840288"/>
          <a:ext cx="9032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15" imgW="469900" imgH="228600" progId="Equation.DSMT4">
                  <p:embed/>
                </p:oleObj>
              </mc:Choice>
              <mc:Fallback>
                <p:oleObj name="Equation" r:id="rId15" imgW="469900" imgH="228600" progId="Equation.DSMT4">
                  <p:embed/>
                  <p:pic>
                    <p:nvPicPr>
                      <p:cNvPr id="82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5" y="4840288"/>
                        <a:ext cx="9032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121"/>
          <p:cNvGrpSpPr>
            <a:grpSpLocks noChangeAspect="1"/>
          </p:cNvGrpSpPr>
          <p:nvPr/>
        </p:nvGrpSpPr>
        <p:grpSpPr bwMode="auto">
          <a:xfrm>
            <a:off x="6397522" y="3905251"/>
            <a:ext cx="4676775" cy="836612"/>
            <a:chOff x="2702" y="2189"/>
            <a:chExt cx="2946" cy="527"/>
          </a:xfrm>
        </p:grpSpPr>
        <p:sp>
          <p:nvSpPr>
            <p:cNvPr id="84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2702" y="2189"/>
              <a:ext cx="2946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22"/>
            <p:cNvSpPr>
              <a:spLocks noChangeShapeType="1"/>
            </p:cNvSpPr>
            <p:nvPr/>
          </p:nvSpPr>
          <p:spPr bwMode="auto">
            <a:xfrm>
              <a:off x="4103" y="2445"/>
              <a:ext cx="13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23"/>
            <p:cNvSpPr>
              <a:spLocks noChangeShapeType="1"/>
            </p:cNvSpPr>
            <p:nvPr/>
          </p:nvSpPr>
          <p:spPr bwMode="auto">
            <a:xfrm>
              <a:off x="4267" y="2445"/>
              <a:ext cx="8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24"/>
            <p:cNvSpPr>
              <a:spLocks noChangeArrowheads="1"/>
            </p:cNvSpPr>
            <p:nvPr/>
          </p:nvSpPr>
          <p:spPr bwMode="auto">
            <a:xfrm>
              <a:off x="5567" y="2336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88" name="Rectangle 125"/>
            <p:cNvSpPr>
              <a:spLocks noChangeArrowheads="1"/>
            </p:cNvSpPr>
            <p:nvPr/>
          </p:nvSpPr>
          <p:spPr bwMode="auto">
            <a:xfrm>
              <a:off x="5431" y="2336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89" name="Rectangle 126"/>
            <p:cNvSpPr>
              <a:spLocks noChangeArrowheads="1"/>
            </p:cNvSpPr>
            <p:nvPr/>
          </p:nvSpPr>
          <p:spPr bwMode="auto">
            <a:xfrm>
              <a:off x="4300" y="2470"/>
              <a:ext cx="15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90" name="Rectangle 127"/>
            <p:cNvSpPr>
              <a:spLocks noChangeArrowheads="1"/>
            </p:cNvSpPr>
            <p:nvPr/>
          </p:nvSpPr>
          <p:spPr bwMode="auto">
            <a:xfrm>
              <a:off x="4260" y="2207"/>
              <a:ext cx="15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91" name="Rectangle 128"/>
            <p:cNvSpPr>
              <a:spLocks noChangeArrowheads="1"/>
            </p:cNvSpPr>
            <p:nvPr/>
          </p:nvSpPr>
          <p:spPr bwMode="auto">
            <a:xfrm>
              <a:off x="3862" y="2336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92" name="Rectangle 129"/>
            <p:cNvSpPr>
              <a:spLocks noChangeArrowheads="1"/>
            </p:cNvSpPr>
            <p:nvPr/>
          </p:nvSpPr>
          <p:spPr bwMode="auto">
            <a:xfrm>
              <a:off x="3726" y="2336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93" name="Rectangle 130"/>
            <p:cNvSpPr>
              <a:spLocks noChangeArrowheads="1"/>
            </p:cNvSpPr>
            <p:nvPr/>
          </p:nvSpPr>
          <p:spPr bwMode="auto">
            <a:xfrm>
              <a:off x="3146" y="2336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94" name="Rectangle 131"/>
            <p:cNvSpPr>
              <a:spLocks noChangeArrowheads="1"/>
            </p:cNvSpPr>
            <p:nvPr/>
          </p:nvSpPr>
          <p:spPr bwMode="auto">
            <a:xfrm>
              <a:off x="3010" y="2336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95" name="Rectangle 132"/>
            <p:cNvSpPr>
              <a:spLocks noChangeArrowheads="1"/>
            </p:cNvSpPr>
            <p:nvPr/>
          </p:nvSpPr>
          <p:spPr bwMode="auto">
            <a:xfrm>
              <a:off x="5354" y="2417"/>
              <a:ext cx="11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96" name="Rectangle 133"/>
            <p:cNvSpPr>
              <a:spLocks noChangeArrowheads="1"/>
            </p:cNvSpPr>
            <p:nvPr/>
          </p:nvSpPr>
          <p:spPr bwMode="auto">
            <a:xfrm>
              <a:off x="5297" y="2417"/>
              <a:ext cx="11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97" name="Rectangle 134"/>
            <p:cNvSpPr>
              <a:spLocks noChangeArrowheads="1"/>
            </p:cNvSpPr>
            <p:nvPr/>
          </p:nvSpPr>
          <p:spPr bwMode="auto">
            <a:xfrm>
              <a:off x="4916" y="2550"/>
              <a:ext cx="14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98" name="Rectangle 135"/>
            <p:cNvSpPr>
              <a:spLocks noChangeArrowheads="1"/>
            </p:cNvSpPr>
            <p:nvPr/>
          </p:nvSpPr>
          <p:spPr bwMode="auto">
            <a:xfrm>
              <a:off x="4728" y="2566"/>
              <a:ext cx="11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99" name="Rectangle 136"/>
            <p:cNvSpPr>
              <a:spLocks noChangeArrowheads="1"/>
            </p:cNvSpPr>
            <p:nvPr/>
          </p:nvSpPr>
          <p:spPr bwMode="auto">
            <a:xfrm>
              <a:off x="4645" y="2550"/>
              <a:ext cx="1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100" name="Rectangle 137"/>
            <p:cNvSpPr>
              <a:spLocks noChangeArrowheads="1"/>
            </p:cNvSpPr>
            <p:nvPr/>
          </p:nvSpPr>
          <p:spPr bwMode="auto">
            <a:xfrm>
              <a:off x="4956" y="2288"/>
              <a:ext cx="14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01" name="Rectangle 138"/>
            <p:cNvSpPr>
              <a:spLocks noChangeArrowheads="1"/>
            </p:cNvSpPr>
            <p:nvPr/>
          </p:nvSpPr>
          <p:spPr bwMode="auto">
            <a:xfrm>
              <a:off x="4768" y="2303"/>
              <a:ext cx="11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102" name="Rectangle 139"/>
            <p:cNvSpPr>
              <a:spLocks noChangeArrowheads="1"/>
            </p:cNvSpPr>
            <p:nvPr/>
          </p:nvSpPr>
          <p:spPr bwMode="auto">
            <a:xfrm>
              <a:off x="4684" y="2288"/>
              <a:ext cx="1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103" name="Rectangle 140"/>
            <p:cNvSpPr>
              <a:spLocks noChangeArrowheads="1"/>
            </p:cNvSpPr>
            <p:nvPr/>
          </p:nvSpPr>
          <p:spPr bwMode="auto">
            <a:xfrm>
              <a:off x="3621" y="2417"/>
              <a:ext cx="12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04" name="Rectangle 141"/>
            <p:cNvSpPr>
              <a:spLocks noChangeArrowheads="1"/>
            </p:cNvSpPr>
            <p:nvPr/>
          </p:nvSpPr>
          <p:spPr bwMode="auto">
            <a:xfrm>
              <a:off x="2924" y="2417"/>
              <a:ext cx="11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05" name="Rectangle 142"/>
            <p:cNvSpPr>
              <a:spLocks noChangeArrowheads="1"/>
            </p:cNvSpPr>
            <p:nvPr/>
          </p:nvSpPr>
          <p:spPr bwMode="auto">
            <a:xfrm>
              <a:off x="2852" y="2417"/>
              <a:ext cx="11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106" name="Rectangle 143"/>
            <p:cNvSpPr>
              <a:spLocks noChangeArrowheads="1"/>
            </p:cNvSpPr>
            <p:nvPr/>
          </p:nvSpPr>
          <p:spPr bwMode="auto">
            <a:xfrm>
              <a:off x="5495" y="2336"/>
              <a:ext cx="13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07" name="Rectangle 144"/>
            <p:cNvSpPr>
              <a:spLocks noChangeArrowheads="1"/>
            </p:cNvSpPr>
            <p:nvPr/>
          </p:nvSpPr>
          <p:spPr bwMode="auto">
            <a:xfrm>
              <a:off x="5156" y="2336"/>
              <a:ext cx="1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08" name="Rectangle 145"/>
            <p:cNvSpPr>
              <a:spLocks noChangeArrowheads="1"/>
            </p:cNvSpPr>
            <p:nvPr/>
          </p:nvSpPr>
          <p:spPr bwMode="auto">
            <a:xfrm>
              <a:off x="5025" y="2470"/>
              <a:ext cx="13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09" name="Rectangle 146"/>
            <p:cNvSpPr>
              <a:spLocks noChangeArrowheads="1"/>
            </p:cNvSpPr>
            <p:nvPr/>
          </p:nvSpPr>
          <p:spPr bwMode="auto">
            <a:xfrm>
              <a:off x="4795" y="2470"/>
              <a:ext cx="18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110" name="Rectangle 147"/>
            <p:cNvSpPr>
              <a:spLocks noChangeArrowheads="1"/>
            </p:cNvSpPr>
            <p:nvPr/>
          </p:nvSpPr>
          <p:spPr bwMode="auto">
            <a:xfrm>
              <a:off x="4539" y="2470"/>
              <a:ext cx="17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11" name="Rectangle 148"/>
            <p:cNvSpPr>
              <a:spLocks noChangeArrowheads="1"/>
            </p:cNvSpPr>
            <p:nvPr/>
          </p:nvSpPr>
          <p:spPr bwMode="auto">
            <a:xfrm>
              <a:off x="5065" y="2207"/>
              <a:ext cx="13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12" name="Rectangle 149"/>
            <p:cNvSpPr>
              <a:spLocks noChangeArrowheads="1"/>
            </p:cNvSpPr>
            <p:nvPr/>
          </p:nvSpPr>
          <p:spPr bwMode="auto">
            <a:xfrm>
              <a:off x="4834" y="2207"/>
              <a:ext cx="18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113" name="Rectangle 150"/>
            <p:cNvSpPr>
              <a:spLocks noChangeArrowheads="1"/>
            </p:cNvSpPr>
            <p:nvPr/>
          </p:nvSpPr>
          <p:spPr bwMode="auto">
            <a:xfrm>
              <a:off x="4494" y="2207"/>
              <a:ext cx="2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nR</a:t>
              </a:r>
              <a:endParaRPr lang="en-US" altLang="zh-CN"/>
            </a:p>
          </p:txBody>
        </p:sp>
        <p:sp>
          <p:nvSpPr>
            <p:cNvPr id="114" name="Rectangle 151"/>
            <p:cNvSpPr>
              <a:spLocks noChangeArrowheads="1"/>
            </p:cNvSpPr>
            <p:nvPr/>
          </p:nvSpPr>
          <p:spPr bwMode="auto">
            <a:xfrm>
              <a:off x="4128" y="2470"/>
              <a:ext cx="15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115" name="Rectangle 152"/>
            <p:cNvSpPr>
              <a:spLocks noChangeArrowheads="1"/>
            </p:cNvSpPr>
            <p:nvPr/>
          </p:nvSpPr>
          <p:spPr bwMode="auto">
            <a:xfrm>
              <a:off x="3790" y="2336"/>
              <a:ext cx="13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16" name="Rectangle 153"/>
            <p:cNvSpPr>
              <a:spLocks noChangeArrowheads="1"/>
            </p:cNvSpPr>
            <p:nvPr/>
          </p:nvSpPr>
          <p:spPr bwMode="auto">
            <a:xfrm>
              <a:off x="3481" y="2336"/>
              <a:ext cx="1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17" name="Rectangle 154"/>
            <p:cNvSpPr>
              <a:spLocks noChangeArrowheads="1"/>
            </p:cNvSpPr>
            <p:nvPr/>
          </p:nvSpPr>
          <p:spPr bwMode="auto">
            <a:xfrm>
              <a:off x="3074" y="2336"/>
              <a:ext cx="13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18" name="Rectangle 155"/>
            <p:cNvSpPr>
              <a:spLocks noChangeArrowheads="1"/>
            </p:cNvSpPr>
            <p:nvPr/>
          </p:nvSpPr>
          <p:spPr bwMode="auto">
            <a:xfrm>
              <a:off x="2712" y="2336"/>
              <a:ext cx="1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19" name="Rectangle 156"/>
            <p:cNvSpPr>
              <a:spLocks noChangeArrowheads="1"/>
            </p:cNvSpPr>
            <p:nvPr/>
          </p:nvSpPr>
          <p:spPr bwMode="auto">
            <a:xfrm>
              <a:off x="4403" y="2450"/>
              <a:ext cx="20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20" name="Rectangle 157"/>
            <p:cNvSpPr>
              <a:spLocks noChangeArrowheads="1"/>
            </p:cNvSpPr>
            <p:nvPr/>
          </p:nvSpPr>
          <p:spPr bwMode="auto">
            <a:xfrm>
              <a:off x="4364" y="2187"/>
              <a:ext cx="20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21" name="Rectangle 158"/>
            <p:cNvSpPr>
              <a:spLocks noChangeArrowheads="1"/>
            </p:cNvSpPr>
            <p:nvPr/>
          </p:nvSpPr>
          <p:spPr bwMode="auto">
            <a:xfrm>
              <a:off x="3963" y="2316"/>
              <a:ext cx="20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22" name="Rectangle 159"/>
            <p:cNvSpPr>
              <a:spLocks noChangeArrowheads="1"/>
            </p:cNvSpPr>
            <p:nvPr/>
          </p:nvSpPr>
          <p:spPr bwMode="auto">
            <a:xfrm>
              <a:off x="3247" y="2316"/>
              <a:ext cx="20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23" name="Rectangle 160"/>
            <p:cNvSpPr>
              <a:spLocks noChangeArrowheads="1"/>
            </p:cNvSpPr>
            <p:nvPr/>
          </p:nvSpPr>
          <p:spPr bwMode="auto">
            <a:xfrm>
              <a:off x="4102" y="2208"/>
              <a:ext cx="21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endParaRPr lang="en-US" altLang="zh-CN"/>
            </a:p>
          </p:txBody>
        </p:sp>
        <p:sp>
          <p:nvSpPr>
            <p:cNvPr id="124" name="Rectangle 161"/>
            <p:cNvSpPr>
              <a:spLocks noChangeArrowheads="1"/>
            </p:cNvSpPr>
            <p:nvPr/>
          </p:nvSpPr>
          <p:spPr bwMode="auto">
            <a:xfrm>
              <a:off x="3372" y="2316"/>
              <a:ext cx="21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0" i="1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514911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6.7.3 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4" name="Text Box 280"/>
          <p:cNvSpPr txBox="1">
            <a:spLocks noChangeArrowheads="1"/>
          </p:cNvSpPr>
          <p:nvPr/>
        </p:nvSpPr>
        <p:spPr bwMode="auto">
          <a:xfrm>
            <a:off x="1179137" y="5054305"/>
            <a:ext cx="454660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自动测量</a:t>
            </a:r>
          </a:p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软手动，通过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电时间常数</a:t>
            </a:r>
          </a:p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手动，强行快速充电</a:t>
            </a: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：改变增益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282"/>
          <p:cNvSpPr txBox="1">
            <a:spLocks noChangeArrowheads="1"/>
          </p:cNvSpPr>
          <p:nvPr/>
        </p:nvSpPr>
        <p:spPr bwMode="auto">
          <a:xfrm>
            <a:off x="6893342" y="1196083"/>
            <a:ext cx="39655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即自动测量位置，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在增益为</a:t>
            </a:r>
            <a:r>
              <a:rPr lang="en-US" altLang="zh-CN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位置。电路简化为：</a:t>
            </a:r>
          </a:p>
        </p:txBody>
      </p:sp>
      <p:grpSp>
        <p:nvGrpSpPr>
          <p:cNvPr id="6" name="Group 423"/>
          <p:cNvGrpSpPr>
            <a:grpSpLocks/>
          </p:cNvGrpSpPr>
          <p:nvPr/>
        </p:nvGrpSpPr>
        <p:grpSpPr bwMode="auto">
          <a:xfrm>
            <a:off x="7031455" y="2361905"/>
            <a:ext cx="3459162" cy="2309812"/>
            <a:chOff x="3349" y="1231"/>
            <a:chExt cx="2179" cy="1455"/>
          </a:xfrm>
        </p:grpSpPr>
        <p:sp>
          <p:nvSpPr>
            <p:cNvPr id="7" name="Line 331"/>
            <p:cNvSpPr>
              <a:spLocks noChangeShapeType="1"/>
            </p:cNvSpPr>
            <p:nvPr/>
          </p:nvSpPr>
          <p:spPr bwMode="auto">
            <a:xfrm flipH="1" flipV="1">
              <a:off x="5082" y="1481"/>
              <a:ext cx="0" cy="3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32"/>
            <p:cNvSpPr>
              <a:spLocks noChangeShapeType="1"/>
            </p:cNvSpPr>
            <p:nvPr/>
          </p:nvSpPr>
          <p:spPr bwMode="auto">
            <a:xfrm flipH="1" flipV="1">
              <a:off x="4858" y="1481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333"/>
            <p:cNvGrpSpPr>
              <a:grpSpLocks noChangeAspect="1"/>
            </p:cNvGrpSpPr>
            <p:nvPr/>
          </p:nvGrpSpPr>
          <p:grpSpPr bwMode="auto">
            <a:xfrm>
              <a:off x="4810" y="1429"/>
              <a:ext cx="50" cy="112"/>
              <a:chOff x="8324" y="9054"/>
              <a:chExt cx="82" cy="186"/>
            </a:xfrm>
          </p:grpSpPr>
          <p:sp>
            <p:nvSpPr>
              <p:cNvPr id="48" name="Line 334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35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Line 336"/>
            <p:cNvSpPr>
              <a:spLocks noChangeAspect="1" noChangeShapeType="1"/>
            </p:cNvSpPr>
            <p:nvPr/>
          </p:nvSpPr>
          <p:spPr bwMode="auto">
            <a:xfrm flipH="1">
              <a:off x="4357" y="1483"/>
              <a:ext cx="4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37"/>
            <p:cNvSpPr>
              <a:spLocks noChangeAspect="1" noChangeShapeType="1"/>
            </p:cNvSpPr>
            <p:nvPr/>
          </p:nvSpPr>
          <p:spPr bwMode="auto">
            <a:xfrm flipV="1">
              <a:off x="4405" y="1952"/>
              <a:ext cx="0" cy="6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338"/>
            <p:cNvSpPr>
              <a:spLocks noChangeAspect="1" noChangeArrowheads="1"/>
            </p:cNvSpPr>
            <p:nvPr/>
          </p:nvSpPr>
          <p:spPr bwMode="auto">
            <a:xfrm>
              <a:off x="4714" y="1231"/>
              <a:ext cx="198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C</a:t>
              </a:r>
              <a:r>
                <a:rPr lang="en-US" altLang="zh-CN" sz="1600" baseline="-25000"/>
                <a:t>M</a:t>
              </a:r>
              <a:endParaRPr lang="en-US" altLang="zh-CN" sz="1600"/>
            </a:p>
          </p:txBody>
        </p:sp>
        <p:sp>
          <p:nvSpPr>
            <p:cNvPr id="13" name="Rectangle 340"/>
            <p:cNvSpPr>
              <a:spLocks noChangeAspect="1" noChangeArrowheads="1"/>
            </p:cNvSpPr>
            <p:nvPr/>
          </p:nvSpPr>
          <p:spPr bwMode="auto">
            <a:xfrm>
              <a:off x="4372" y="1325"/>
              <a:ext cx="3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10</a:t>
              </a:r>
              <a:r>
                <a:rPr lang="en-US" altLang="zh-CN" sz="1600">
                  <a:latin typeface="宋体" panose="02010600030101010101" pitchFamily="2" charset="-122"/>
                </a:rPr>
                <a:t>μ</a:t>
              </a:r>
              <a:r>
                <a:rPr lang="en-US" altLang="zh-CN" sz="1600"/>
                <a:t>F</a:t>
              </a:r>
            </a:p>
          </p:txBody>
        </p:sp>
        <p:sp>
          <p:nvSpPr>
            <p:cNvPr id="14" name="Rectangle 341"/>
            <p:cNvSpPr>
              <a:spLocks noChangeAspect="1" noChangeArrowheads="1"/>
            </p:cNvSpPr>
            <p:nvPr/>
          </p:nvSpPr>
          <p:spPr bwMode="auto">
            <a:xfrm>
              <a:off x="4483" y="1603"/>
              <a:ext cx="373" cy="55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AutoShape 342"/>
            <p:cNvSpPr>
              <a:spLocks noChangeAspect="1" noChangeArrowheads="1"/>
            </p:cNvSpPr>
            <p:nvPr/>
          </p:nvSpPr>
          <p:spPr bwMode="auto">
            <a:xfrm rot="5400000">
              <a:off x="4583" y="1643"/>
              <a:ext cx="114" cy="92"/>
            </a:xfrm>
            <a:prstGeom prst="triangle">
              <a:avLst>
                <a:gd name="adj" fmla="val 4944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Text Box 343"/>
            <p:cNvSpPr txBox="1">
              <a:spLocks noChangeAspect="1" noChangeArrowheads="1"/>
            </p:cNvSpPr>
            <p:nvPr/>
          </p:nvSpPr>
          <p:spPr bwMode="auto">
            <a:xfrm>
              <a:off x="4711" y="1606"/>
              <a:ext cx="12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宋体" panose="02010600030101010101" pitchFamily="2" charset="-122"/>
                </a:rPr>
                <a:t>∞</a:t>
              </a:r>
              <a:endParaRPr lang="zh-CN" altLang="en-US" sz="1600"/>
            </a:p>
          </p:txBody>
        </p:sp>
        <p:sp>
          <p:nvSpPr>
            <p:cNvPr id="17" name="Text Box 344"/>
            <p:cNvSpPr txBox="1">
              <a:spLocks noChangeAspect="1" noChangeArrowheads="1"/>
            </p:cNvSpPr>
            <p:nvPr/>
          </p:nvSpPr>
          <p:spPr bwMode="auto">
            <a:xfrm>
              <a:off x="4506" y="1637"/>
              <a:ext cx="77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_</a:t>
              </a:r>
            </a:p>
          </p:txBody>
        </p:sp>
        <p:sp>
          <p:nvSpPr>
            <p:cNvPr id="18" name="Text Box 345"/>
            <p:cNvSpPr txBox="1">
              <a:spLocks noChangeAspect="1" noChangeArrowheads="1"/>
            </p:cNvSpPr>
            <p:nvPr/>
          </p:nvSpPr>
          <p:spPr bwMode="auto">
            <a:xfrm>
              <a:off x="4513" y="1896"/>
              <a:ext cx="60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+</a:t>
              </a:r>
            </a:p>
          </p:txBody>
        </p:sp>
        <p:sp>
          <p:nvSpPr>
            <p:cNvPr id="19" name="Text Box 346"/>
            <p:cNvSpPr txBox="1">
              <a:spLocks noChangeAspect="1" noChangeArrowheads="1"/>
            </p:cNvSpPr>
            <p:nvPr/>
          </p:nvSpPr>
          <p:spPr bwMode="auto">
            <a:xfrm>
              <a:off x="4634" y="1987"/>
              <a:ext cx="16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N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20" name="Text Box 347"/>
            <p:cNvSpPr txBox="1">
              <a:spLocks noChangeAspect="1" noChangeArrowheads="1"/>
            </p:cNvSpPr>
            <p:nvPr/>
          </p:nvSpPr>
          <p:spPr bwMode="auto">
            <a:xfrm>
              <a:off x="4745" y="1811"/>
              <a:ext cx="71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+</a:t>
              </a:r>
            </a:p>
          </p:txBody>
        </p:sp>
        <p:sp>
          <p:nvSpPr>
            <p:cNvPr id="21" name="Rectangle 349"/>
            <p:cNvSpPr>
              <a:spLocks noChangeAspect="1" noChangeArrowheads="1"/>
            </p:cNvSpPr>
            <p:nvPr/>
          </p:nvSpPr>
          <p:spPr bwMode="auto">
            <a:xfrm>
              <a:off x="4753" y="2220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T3</a:t>
              </a:r>
              <a:endParaRPr lang="en-US" altLang="zh-CN" sz="1600"/>
            </a:p>
          </p:txBody>
        </p:sp>
        <p:sp>
          <p:nvSpPr>
            <p:cNvPr id="22" name="Rectangle 350"/>
            <p:cNvSpPr>
              <a:spLocks noChangeAspect="1" noChangeArrowheads="1"/>
            </p:cNvSpPr>
            <p:nvPr/>
          </p:nvSpPr>
          <p:spPr bwMode="auto">
            <a:xfrm>
              <a:off x="4285" y="1767"/>
              <a:ext cx="21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F3</a:t>
              </a:r>
              <a:endParaRPr lang="en-US" altLang="zh-CN" sz="1600"/>
            </a:p>
          </p:txBody>
        </p:sp>
        <p:sp>
          <p:nvSpPr>
            <p:cNvPr id="23" name="Line 351"/>
            <p:cNvSpPr>
              <a:spLocks noChangeShapeType="1"/>
            </p:cNvSpPr>
            <p:nvPr/>
          </p:nvSpPr>
          <p:spPr bwMode="auto">
            <a:xfrm rot="-5400000">
              <a:off x="4055" y="1941"/>
              <a:ext cx="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354"/>
            <p:cNvGrpSpPr>
              <a:grpSpLocks noChangeAspect="1"/>
            </p:cNvGrpSpPr>
            <p:nvPr/>
          </p:nvGrpSpPr>
          <p:grpSpPr bwMode="auto">
            <a:xfrm>
              <a:off x="3987" y="1717"/>
              <a:ext cx="50" cy="112"/>
              <a:chOff x="8324" y="9054"/>
              <a:chExt cx="82" cy="186"/>
            </a:xfrm>
          </p:grpSpPr>
          <p:sp>
            <p:nvSpPr>
              <p:cNvPr id="46" name="Line 355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56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Line 361"/>
            <p:cNvSpPr>
              <a:spLocks noChangeShapeType="1"/>
            </p:cNvSpPr>
            <p:nvPr/>
          </p:nvSpPr>
          <p:spPr bwMode="auto">
            <a:xfrm flipH="1">
              <a:off x="4045" y="1771"/>
              <a:ext cx="3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62"/>
            <p:cNvSpPr>
              <a:spLocks noChangeShapeType="1"/>
            </p:cNvSpPr>
            <p:nvPr/>
          </p:nvSpPr>
          <p:spPr bwMode="auto">
            <a:xfrm flipH="1">
              <a:off x="3629" y="2114"/>
              <a:ext cx="6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63"/>
            <p:cNvSpPr>
              <a:spLocks noChangeAspect="1" noChangeArrowheads="1"/>
            </p:cNvSpPr>
            <p:nvPr/>
          </p:nvSpPr>
          <p:spPr bwMode="auto">
            <a:xfrm>
              <a:off x="3905" y="2072"/>
              <a:ext cx="250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Line 364"/>
            <p:cNvSpPr>
              <a:spLocks noChangeAspect="1" noChangeShapeType="1"/>
            </p:cNvSpPr>
            <p:nvPr/>
          </p:nvSpPr>
          <p:spPr bwMode="auto">
            <a:xfrm rot="5400000">
              <a:off x="4125" y="1797"/>
              <a:ext cx="0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65"/>
            <p:cNvSpPr>
              <a:spLocks noChangeAspect="1" noChangeShapeType="1"/>
            </p:cNvSpPr>
            <p:nvPr/>
          </p:nvSpPr>
          <p:spPr bwMode="auto">
            <a:xfrm rot="5400000" flipV="1">
              <a:off x="3926" y="1986"/>
              <a:ext cx="1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71"/>
            <p:cNvSpPr>
              <a:spLocks noChangeAspect="1" noChangeArrowheads="1"/>
            </p:cNvSpPr>
            <p:nvPr/>
          </p:nvSpPr>
          <p:spPr bwMode="auto">
            <a:xfrm>
              <a:off x="3959" y="1539"/>
              <a:ext cx="23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C</a:t>
              </a:r>
              <a:r>
                <a:rPr lang="en-US" altLang="zh-CN" sz="1600" baseline="-25000"/>
                <a:t>I	</a:t>
              </a:r>
              <a:endParaRPr lang="en-US" altLang="zh-CN" sz="1600"/>
            </a:p>
          </p:txBody>
        </p:sp>
        <p:sp>
          <p:nvSpPr>
            <p:cNvPr id="31" name="Line 372"/>
            <p:cNvSpPr>
              <a:spLocks noChangeAspect="1" noChangeShapeType="1"/>
            </p:cNvSpPr>
            <p:nvPr/>
          </p:nvSpPr>
          <p:spPr bwMode="auto">
            <a:xfrm flipH="1">
              <a:off x="4305" y="1771"/>
              <a:ext cx="1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77"/>
            <p:cNvSpPr>
              <a:spLocks noChangeShapeType="1"/>
            </p:cNvSpPr>
            <p:nvPr/>
          </p:nvSpPr>
          <p:spPr bwMode="auto">
            <a:xfrm>
              <a:off x="4363" y="1485"/>
              <a:ext cx="0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78"/>
            <p:cNvSpPr>
              <a:spLocks noChangeAspect="1" noChangeShapeType="1"/>
            </p:cNvSpPr>
            <p:nvPr/>
          </p:nvSpPr>
          <p:spPr bwMode="auto">
            <a:xfrm flipH="1">
              <a:off x="4401" y="1954"/>
              <a:ext cx="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90"/>
            <p:cNvSpPr>
              <a:spLocks noChangeShapeType="1"/>
            </p:cNvSpPr>
            <p:nvPr/>
          </p:nvSpPr>
          <p:spPr bwMode="auto">
            <a:xfrm flipV="1">
              <a:off x="4856" y="1878"/>
              <a:ext cx="3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394"/>
            <p:cNvSpPr>
              <a:spLocks noChangeAspect="1" noChangeArrowheads="1"/>
            </p:cNvSpPr>
            <p:nvPr/>
          </p:nvSpPr>
          <p:spPr bwMode="auto">
            <a:xfrm>
              <a:off x="4065" y="2192"/>
              <a:ext cx="23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RP</a:t>
              </a:r>
              <a:r>
                <a:rPr lang="en-US" altLang="zh-CN" sz="1600" baseline="-25000"/>
                <a:t>4</a:t>
              </a:r>
              <a:endParaRPr lang="en-US" altLang="zh-CN" sz="1600"/>
            </a:p>
          </p:txBody>
        </p:sp>
        <p:sp>
          <p:nvSpPr>
            <p:cNvPr id="36" name="Line 401"/>
            <p:cNvSpPr>
              <a:spLocks noChangeShapeType="1"/>
            </p:cNvSpPr>
            <p:nvPr/>
          </p:nvSpPr>
          <p:spPr bwMode="auto">
            <a:xfrm>
              <a:off x="4402" y="2624"/>
              <a:ext cx="7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02"/>
            <p:cNvSpPr>
              <a:spLocks noChangeShapeType="1"/>
            </p:cNvSpPr>
            <p:nvPr/>
          </p:nvSpPr>
          <p:spPr bwMode="auto">
            <a:xfrm flipH="1">
              <a:off x="3621" y="1775"/>
              <a:ext cx="3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03"/>
            <p:cNvSpPr>
              <a:spLocks noChangeAspect="1" noChangeArrowheads="1"/>
            </p:cNvSpPr>
            <p:nvPr/>
          </p:nvSpPr>
          <p:spPr bwMode="auto">
            <a:xfrm>
              <a:off x="3566" y="2088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404"/>
            <p:cNvSpPr>
              <a:spLocks noChangeAspect="1" noChangeArrowheads="1"/>
            </p:cNvSpPr>
            <p:nvPr/>
          </p:nvSpPr>
          <p:spPr bwMode="auto">
            <a:xfrm>
              <a:off x="3566" y="1748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5"/>
            <p:cNvSpPr>
              <a:spLocks noChangeAspect="1" noChangeArrowheads="1"/>
            </p:cNvSpPr>
            <p:nvPr/>
          </p:nvSpPr>
          <p:spPr bwMode="auto">
            <a:xfrm>
              <a:off x="5186" y="1844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06"/>
            <p:cNvSpPr>
              <a:spLocks noChangeAspect="1" noChangeArrowheads="1"/>
            </p:cNvSpPr>
            <p:nvPr/>
          </p:nvSpPr>
          <p:spPr bwMode="auto">
            <a:xfrm>
              <a:off x="5190" y="259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410"/>
            <p:cNvSpPr>
              <a:spLocks noChangeAspect="1" noChangeArrowheads="1"/>
            </p:cNvSpPr>
            <p:nvPr/>
          </p:nvSpPr>
          <p:spPr bwMode="auto">
            <a:xfrm>
              <a:off x="5265" y="1752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o3</a:t>
              </a:r>
              <a:endParaRPr lang="en-US" altLang="zh-CN" sz="1600"/>
            </a:p>
          </p:txBody>
        </p:sp>
        <p:sp>
          <p:nvSpPr>
            <p:cNvPr id="43" name="Rectangle 412"/>
            <p:cNvSpPr>
              <a:spLocks noChangeAspect="1" noChangeArrowheads="1"/>
            </p:cNvSpPr>
            <p:nvPr/>
          </p:nvSpPr>
          <p:spPr bwMode="auto">
            <a:xfrm>
              <a:off x="5281" y="2532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B</a:t>
              </a:r>
              <a:endParaRPr lang="en-US" altLang="zh-CN" sz="1600"/>
            </a:p>
          </p:txBody>
        </p:sp>
        <p:sp>
          <p:nvSpPr>
            <p:cNvPr id="44" name="Rectangle 413"/>
            <p:cNvSpPr>
              <a:spLocks noChangeAspect="1" noChangeArrowheads="1"/>
            </p:cNvSpPr>
            <p:nvPr/>
          </p:nvSpPr>
          <p:spPr bwMode="auto">
            <a:xfrm>
              <a:off x="3349" y="1672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o2</a:t>
              </a:r>
              <a:endParaRPr lang="en-US" altLang="zh-CN" sz="1600"/>
            </a:p>
          </p:txBody>
        </p:sp>
        <p:graphicFrame>
          <p:nvGraphicFramePr>
            <p:cNvPr id="45" name="Object 415"/>
            <p:cNvGraphicFramePr>
              <a:graphicFrameLocks noChangeAspect="1"/>
            </p:cNvGraphicFramePr>
            <p:nvPr/>
          </p:nvGraphicFramePr>
          <p:xfrm>
            <a:off x="3481" y="2179"/>
            <a:ext cx="24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8" name="Equation" r:id="rId3" imgW="279279" imgH="393529" progId="Equation.DSMT4">
                    <p:embed/>
                  </p:oleObj>
                </mc:Choice>
                <mc:Fallback>
                  <p:oleObj name="Equation" r:id="rId3" imgW="279279" imgH="393529" progId="Equation.DSMT4">
                    <p:embed/>
                    <p:pic>
                      <p:nvPicPr>
                        <p:cNvPr id="45" name="Object 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2179"/>
                          <a:ext cx="244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417"/>
          <p:cNvGraphicFramePr>
            <a:graphicFrameLocks noChangeAspect="1"/>
          </p:cNvGraphicFramePr>
          <p:nvPr/>
        </p:nvGraphicFramePr>
        <p:xfrm>
          <a:off x="6725067" y="5143205"/>
          <a:ext cx="36877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5" imgW="2184400" imgH="482600" progId="Equation.DSMT4">
                  <p:embed/>
                </p:oleObj>
              </mc:Choice>
              <mc:Fallback>
                <p:oleObj name="Equation" r:id="rId5" imgW="2184400" imgH="482600" progId="Equation.DSMT4">
                  <p:embed/>
                  <p:pic>
                    <p:nvPicPr>
                      <p:cNvPr id="50" name="Object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5067" y="5143205"/>
                        <a:ext cx="36877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422"/>
          <p:cNvGrpSpPr>
            <a:grpSpLocks/>
          </p:cNvGrpSpPr>
          <p:nvPr/>
        </p:nvGrpSpPr>
        <p:grpSpPr bwMode="auto">
          <a:xfrm>
            <a:off x="1121988" y="1337967"/>
            <a:ext cx="4703762" cy="3336925"/>
            <a:chOff x="171" y="1284"/>
            <a:chExt cx="2963" cy="2102"/>
          </a:xfrm>
        </p:grpSpPr>
        <p:sp>
          <p:nvSpPr>
            <p:cNvPr id="52" name="Rectangle 161"/>
            <p:cNvSpPr>
              <a:spLocks noChangeAspect="1" noChangeArrowheads="1"/>
            </p:cNvSpPr>
            <p:nvPr/>
          </p:nvSpPr>
          <p:spPr bwMode="auto">
            <a:xfrm>
              <a:off x="2266" y="1677"/>
              <a:ext cx="292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1k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53" name="Line 162"/>
            <p:cNvSpPr>
              <a:spLocks noChangeShapeType="1"/>
            </p:cNvSpPr>
            <p:nvPr/>
          </p:nvSpPr>
          <p:spPr bwMode="auto">
            <a:xfrm flipH="1" flipV="1">
              <a:off x="895" y="2247"/>
              <a:ext cx="0" cy="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63"/>
            <p:cNvSpPr>
              <a:spLocks noChangeShapeType="1"/>
            </p:cNvSpPr>
            <p:nvPr/>
          </p:nvSpPr>
          <p:spPr bwMode="auto">
            <a:xfrm flipH="1" flipV="1">
              <a:off x="2712" y="2005"/>
              <a:ext cx="0" cy="6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64"/>
            <p:cNvSpPr>
              <a:spLocks noChangeShapeType="1"/>
            </p:cNvSpPr>
            <p:nvPr/>
          </p:nvSpPr>
          <p:spPr bwMode="auto">
            <a:xfrm flipH="1" flipV="1">
              <a:off x="2160" y="2009"/>
              <a:ext cx="5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" name="Group 165"/>
            <p:cNvGrpSpPr>
              <a:grpSpLocks noChangeAspect="1"/>
            </p:cNvGrpSpPr>
            <p:nvPr/>
          </p:nvGrpSpPr>
          <p:grpSpPr bwMode="auto">
            <a:xfrm>
              <a:off x="2112" y="1957"/>
              <a:ext cx="50" cy="112"/>
              <a:chOff x="8324" y="9054"/>
              <a:chExt cx="82" cy="186"/>
            </a:xfrm>
          </p:grpSpPr>
          <p:sp>
            <p:nvSpPr>
              <p:cNvPr id="132" name="Line 166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67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" name="Line 168"/>
            <p:cNvSpPr>
              <a:spLocks noChangeAspect="1" noChangeShapeType="1"/>
            </p:cNvSpPr>
            <p:nvPr/>
          </p:nvSpPr>
          <p:spPr bwMode="auto">
            <a:xfrm flipH="1">
              <a:off x="1659" y="2011"/>
              <a:ext cx="4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69"/>
            <p:cNvSpPr>
              <a:spLocks noChangeAspect="1" noChangeShapeType="1"/>
            </p:cNvSpPr>
            <p:nvPr/>
          </p:nvSpPr>
          <p:spPr bwMode="auto">
            <a:xfrm flipV="1">
              <a:off x="1707" y="2480"/>
              <a:ext cx="0" cy="6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172"/>
            <p:cNvSpPr>
              <a:spLocks noChangeAspect="1" noChangeArrowheads="1"/>
            </p:cNvSpPr>
            <p:nvPr/>
          </p:nvSpPr>
          <p:spPr bwMode="auto">
            <a:xfrm>
              <a:off x="2016" y="1759"/>
              <a:ext cx="198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C</a:t>
              </a:r>
              <a:r>
                <a:rPr lang="en-US" altLang="zh-CN" sz="1600" baseline="-25000"/>
                <a:t>M</a:t>
              </a:r>
              <a:endParaRPr lang="en-US" altLang="zh-CN" sz="1600"/>
            </a:p>
          </p:txBody>
        </p:sp>
        <p:sp>
          <p:nvSpPr>
            <p:cNvPr id="60" name="Rectangle 173"/>
            <p:cNvSpPr>
              <a:spLocks noChangeAspect="1" noChangeArrowheads="1"/>
            </p:cNvSpPr>
            <p:nvPr/>
          </p:nvSpPr>
          <p:spPr bwMode="auto">
            <a:xfrm>
              <a:off x="1521" y="2109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S</a:t>
              </a:r>
              <a:r>
                <a:rPr lang="en-US" altLang="zh-CN" sz="1600" baseline="-25000"/>
                <a:t>1</a:t>
              </a:r>
              <a:endParaRPr lang="en-US" altLang="zh-CN" sz="1600"/>
            </a:p>
          </p:txBody>
        </p:sp>
        <p:sp>
          <p:nvSpPr>
            <p:cNvPr id="61" name="Rectangle 174"/>
            <p:cNvSpPr>
              <a:spLocks noChangeAspect="1" noChangeArrowheads="1"/>
            </p:cNvSpPr>
            <p:nvPr/>
          </p:nvSpPr>
          <p:spPr bwMode="auto">
            <a:xfrm>
              <a:off x="2194" y="1861"/>
              <a:ext cx="3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/>
                <a:t>10</a:t>
              </a:r>
              <a:r>
                <a:rPr lang="en-US" altLang="zh-CN" sz="1600" dirty="0">
                  <a:latin typeface="宋体" panose="02010600030101010101" pitchFamily="2" charset="-122"/>
                </a:rPr>
                <a:t>μ</a:t>
              </a:r>
              <a:r>
                <a:rPr lang="en-US" altLang="zh-CN" sz="1600" dirty="0"/>
                <a:t>F</a:t>
              </a:r>
            </a:p>
          </p:txBody>
        </p:sp>
        <p:sp>
          <p:nvSpPr>
            <p:cNvPr id="62" name="Rectangle 176"/>
            <p:cNvSpPr>
              <a:spLocks noChangeAspect="1" noChangeArrowheads="1"/>
            </p:cNvSpPr>
            <p:nvPr/>
          </p:nvSpPr>
          <p:spPr bwMode="auto">
            <a:xfrm>
              <a:off x="1785" y="2131"/>
              <a:ext cx="373" cy="55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AutoShape 177"/>
            <p:cNvSpPr>
              <a:spLocks noChangeAspect="1" noChangeArrowheads="1"/>
            </p:cNvSpPr>
            <p:nvPr/>
          </p:nvSpPr>
          <p:spPr bwMode="auto">
            <a:xfrm rot="5400000">
              <a:off x="1885" y="2171"/>
              <a:ext cx="114" cy="92"/>
            </a:xfrm>
            <a:prstGeom prst="triangle">
              <a:avLst>
                <a:gd name="adj" fmla="val 4944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178"/>
            <p:cNvSpPr txBox="1">
              <a:spLocks noChangeAspect="1" noChangeArrowheads="1"/>
            </p:cNvSpPr>
            <p:nvPr/>
          </p:nvSpPr>
          <p:spPr bwMode="auto">
            <a:xfrm>
              <a:off x="2013" y="2134"/>
              <a:ext cx="12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宋体" panose="02010600030101010101" pitchFamily="2" charset="-122"/>
                </a:rPr>
                <a:t>∞</a:t>
              </a:r>
              <a:endParaRPr lang="zh-CN" altLang="en-US" sz="1600"/>
            </a:p>
          </p:txBody>
        </p:sp>
        <p:sp>
          <p:nvSpPr>
            <p:cNvPr id="65" name="Text Box 179"/>
            <p:cNvSpPr txBox="1">
              <a:spLocks noChangeAspect="1" noChangeArrowheads="1"/>
            </p:cNvSpPr>
            <p:nvPr/>
          </p:nvSpPr>
          <p:spPr bwMode="auto">
            <a:xfrm>
              <a:off x="1808" y="2165"/>
              <a:ext cx="77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_</a:t>
              </a:r>
            </a:p>
          </p:txBody>
        </p:sp>
        <p:sp>
          <p:nvSpPr>
            <p:cNvPr id="66" name="Text Box 180"/>
            <p:cNvSpPr txBox="1">
              <a:spLocks noChangeAspect="1" noChangeArrowheads="1"/>
            </p:cNvSpPr>
            <p:nvPr/>
          </p:nvSpPr>
          <p:spPr bwMode="auto">
            <a:xfrm>
              <a:off x="1815" y="2424"/>
              <a:ext cx="60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+</a:t>
              </a:r>
            </a:p>
          </p:txBody>
        </p:sp>
        <p:sp>
          <p:nvSpPr>
            <p:cNvPr id="67" name="Text Box 181"/>
            <p:cNvSpPr txBox="1">
              <a:spLocks noChangeAspect="1" noChangeArrowheads="1"/>
            </p:cNvSpPr>
            <p:nvPr/>
          </p:nvSpPr>
          <p:spPr bwMode="auto">
            <a:xfrm>
              <a:off x="1936" y="2515"/>
              <a:ext cx="16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N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68" name="Text Box 182"/>
            <p:cNvSpPr txBox="1">
              <a:spLocks noChangeAspect="1" noChangeArrowheads="1"/>
            </p:cNvSpPr>
            <p:nvPr/>
          </p:nvSpPr>
          <p:spPr bwMode="auto">
            <a:xfrm>
              <a:off x="2047" y="2339"/>
              <a:ext cx="71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/>
                <a:t>+</a:t>
              </a:r>
            </a:p>
          </p:txBody>
        </p:sp>
        <p:sp>
          <p:nvSpPr>
            <p:cNvPr id="69" name="Rectangle 183"/>
            <p:cNvSpPr>
              <a:spLocks noChangeAspect="1" noChangeArrowheads="1"/>
            </p:cNvSpPr>
            <p:nvPr/>
          </p:nvSpPr>
          <p:spPr bwMode="auto">
            <a:xfrm>
              <a:off x="1405" y="2780"/>
              <a:ext cx="24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70" name="Rectangle 185"/>
            <p:cNvSpPr>
              <a:spLocks noChangeAspect="1" noChangeArrowheads="1"/>
            </p:cNvSpPr>
            <p:nvPr/>
          </p:nvSpPr>
          <p:spPr bwMode="auto">
            <a:xfrm>
              <a:off x="1723" y="2732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T3</a:t>
              </a:r>
              <a:endParaRPr lang="en-US" altLang="zh-CN" sz="1600"/>
            </a:p>
          </p:txBody>
        </p:sp>
        <p:sp>
          <p:nvSpPr>
            <p:cNvPr id="71" name="Rectangle 186"/>
            <p:cNvSpPr>
              <a:spLocks noChangeAspect="1" noChangeArrowheads="1"/>
            </p:cNvSpPr>
            <p:nvPr/>
          </p:nvSpPr>
          <p:spPr bwMode="auto">
            <a:xfrm>
              <a:off x="1587" y="2295"/>
              <a:ext cx="21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F3</a:t>
              </a:r>
              <a:endParaRPr lang="en-US" altLang="zh-CN" sz="1600"/>
            </a:p>
          </p:txBody>
        </p:sp>
        <p:sp>
          <p:nvSpPr>
            <p:cNvPr id="72" name="Line 187"/>
            <p:cNvSpPr>
              <a:spLocks noChangeShapeType="1"/>
            </p:cNvSpPr>
            <p:nvPr/>
          </p:nvSpPr>
          <p:spPr bwMode="auto">
            <a:xfrm rot="-5400000">
              <a:off x="1082" y="2470"/>
              <a:ext cx="4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188"/>
            <p:cNvSpPr>
              <a:spLocks noChangeAspect="1" noChangeArrowheads="1"/>
            </p:cNvSpPr>
            <p:nvPr/>
          </p:nvSpPr>
          <p:spPr bwMode="auto">
            <a:xfrm>
              <a:off x="839" y="2632"/>
              <a:ext cx="98" cy="2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9"/>
            <p:cNvSpPr>
              <a:spLocks noChangeAspect="1" noChangeArrowheads="1"/>
            </p:cNvSpPr>
            <p:nvPr/>
          </p:nvSpPr>
          <p:spPr bwMode="auto">
            <a:xfrm>
              <a:off x="847" y="2289"/>
              <a:ext cx="98" cy="2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5" name="Group 190"/>
            <p:cNvGrpSpPr>
              <a:grpSpLocks noChangeAspect="1"/>
            </p:cNvGrpSpPr>
            <p:nvPr/>
          </p:nvGrpSpPr>
          <p:grpSpPr bwMode="auto">
            <a:xfrm>
              <a:off x="1065" y="2189"/>
              <a:ext cx="50" cy="112"/>
              <a:chOff x="8324" y="9054"/>
              <a:chExt cx="82" cy="186"/>
            </a:xfrm>
          </p:grpSpPr>
          <p:sp>
            <p:nvSpPr>
              <p:cNvPr id="130" name="Line 191"/>
              <p:cNvSpPr>
                <a:spLocks noChangeAspect="1" noChangeShapeType="1"/>
              </p:cNvSpPr>
              <p:nvPr/>
            </p:nvSpPr>
            <p:spPr bwMode="auto">
              <a:xfrm>
                <a:off x="8324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92"/>
              <p:cNvSpPr>
                <a:spLocks noChangeAspect="1" noChangeShapeType="1"/>
              </p:cNvSpPr>
              <p:nvPr/>
            </p:nvSpPr>
            <p:spPr bwMode="auto">
              <a:xfrm>
                <a:off x="8406" y="9054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" name="Line 193"/>
            <p:cNvSpPr>
              <a:spLocks noChangeShapeType="1"/>
            </p:cNvSpPr>
            <p:nvPr/>
          </p:nvSpPr>
          <p:spPr bwMode="auto">
            <a:xfrm>
              <a:off x="817" y="3080"/>
              <a:ext cx="0" cy="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94"/>
            <p:cNvSpPr>
              <a:spLocks noChangeAspect="1" noChangeShapeType="1"/>
            </p:cNvSpPr>
            <p:nvPr/>
          </p:nvSpPr>
          <p:spPr bwMode="auto">
            <a:xfrm flipH="1">
              <a:off x="825" y="2988"/>
              <a:ext cx="72" cy="1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195"/>
            <p:cNvSpPr>
              <a:spLocks noChangeAspect="1" noChangeArrowheads="1"/>
            </p:cNvSpPr>
            <p:nvPr/>
          </p:nvSpPr>
          <p:spPr bwMode="auto">
            <a:xfrm>
              <a:off x="999" y="3000"/>
              <a:ext cx="3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×1</a:t>
              </a:r>
            </a:p>
          </p:txBody>
        </p:sp>
        <p:sp>
          <p:nvSpPr>
            <p:cNvPr id="79" name="Rectangle 196"/>
            <p:cNvSpPr>
              <a:spLocks noChangeAspect="1" noChangeArrowheads="1"/>
            </p:cNvSpPr>
            <p:nvPr/>
          </p:nvSpPr>
          <p:spPr bwMode="auto">
            <a:xfrm>
              <a:off x="749" y="2860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S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80" name="Line 197"/>
            <p:cNvSpPr>
              <a:spLocks noChangeShapeType="1"/>
            </p:cNvSpPr>
            <p:nvPr/>
          </p:nvSpPr>
          <p:spPr bwMode="auto">
            <a:xfrm flipH="1">
              <a:off x="1123" y="2243"/>
              <a:ext cx="3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98"/>
            <p:cNvSpPr>
              <a:spLocks noChangeShapeType="1"/>
            </p:cNvSpPr>
            <p:nvPr/>
          </p:nvSpPr>
          <p:spPr bwMode="auto">
            <a:xfrm flipH="1">
              <a:off x="891" y="2586"/>
              <a:ext cx="41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199"/>
            <p:cNvSpPr>
              <a:spLocks noChangeAspect="1" noChangeArrowheads="1"/>
            </p:cNvSpPr>
            <p:nvPr/>
          </p:nvSpPr>
          <p:spPr bwMode="auto">
            <a:xfrm>
              <a:off x="983" y="2544"/>
              <a:ext cx="250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Line 200"/>
            <p:cNvSpPr>
              <a:spLocks noChangeAspect="1" noChangeShapeType="1"/>
            </p:cNvSpPr>
            <p:nvPr/>
          </p:nvSpPr>
          <p:spPr bwMode="auto">
            <a:xfrm rot="5400000">
              <a:off x="1203" y="2269"/>
              <a:ext cx="0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01"/>
            <p:cNvSpPr>
              <a:spLocks noChangeAspect="1" noChangeShapeType="1"/>
            </p:cNvSpPr>
            <p:nvPr/>
          </p:nvSpPr>
          <p:spPr bwMode="auto">
            <a:xfrm rot="5400000" flipV="1">
              <a:off x="1004" y="2458"/>
              <a:ext cx="1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02"/>
            <p:cNvSpPr>
              <a:spLocks noChangeShapeType="1"/>
            </p:cNvSpPr>
            <p:nvPr/>
          </p:nvSpPr>
          <p:spPr bwMode="auto">
            <a:xfrm flipH="1">
              <a:off x="1205" y="2696"/>
              <a:ext cx="102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03"/>
            <p:cNvSpPr>
              <a:spLocks noChangeShapeType="1"/>
            </p:cNvSpPr>
            <p:nvPr/>
          </p:nvSpPr>
          <p:spPr bwMode="auto">
            <a:xfrm flipV="1">
              <a:off x="1367" y="2832"/>
              <a:ext cx="0" cy="3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204"/>
            <p:cNvSpPr>
              <a:spLocks noChangeAspect="1" noChangeArrowheads="1"/>
            </p:cNvSpPr>
            <p:nvPr/>
          </p:nvSpPr>
          <p:spPr bwMode="auto">
            <a:xfrm>
              <a:off x="1237" y="2860"/>
              <a:ext cx="24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88" name="Rectangle 205"/>
            <p:cNvSpPr>
              <a:spLocks noChangeAspect="1" noChangeArrowheads="1"/>
            </p:cNvSpPr>
            <p:nvPr/>
          </p:nvSpPr>
          <p:spPr bwMode="auto">
            <a:xfrm>
              <a:off x="1137" y="2764"/>
              <a:ext cx="24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89" name="Rectangle 206"/>
            <p:cNvSpPr>
              <a:spLocks noChangeAspect="1" noChangeArrowheads="1"/>
            </p:cNvSpPr>
            <p:nvPr/>
          </p:nvSpPr>
          <p:spPr bwMode="auto">
            <a:xfrm>
              <a:off x="571" y="2698"/>
              <a:ext cx="4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1k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90" name="Rectangle 207"/>
            <p:cNvSpPr>
              <a:spLocks noChangeAspect="1" noChangeArrowheads="1"/>
            </p:cNvSpPr>
            <p:nvPr/>
          </p:nvSpPr>
          <p:spPr bwMode="auto">
            <a:xfrm>
              <a:off x="1037" y="2011"/>
              <a:ext cx="23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C</a:t>
              </a:r>
              <a:r>
                <a:rPr lang="en-US" altLang="zh-CN" sz="1600" baseline="-25000"/>
                <a:t>I	</a:t>
              </a:r>
              <a:endParaRPr lang="en-US" altLang="zh-CN" sz="1600"/>
            </a:p>
          </p:txBody>
        </p:sp>
        <p:sp>
          <p:nvSpPr>
            <p:cNvPr id="91" name="Line 208"/>
            <p:cNvSpPr>
              <a:spLocks noChangeAspect="1" noChangeShapeType="1"/>
            </p:cNvSpPr>
            <p:nvPr/>
          </p:nvSpPr>
          <p:spPr bwMode="auto">
            <a:xfrm flipH="1">
              <a:off x="1607" y="2299"/>
              <a:ext cx="1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09"/>
            <p:cNvSpPr>
              <a:spLocks noChangeShapeType="1"/>
            </p:cNvSpPr>
            <p:nvPr/>
          </p:nvSpPr>
          <p:spPr bwMode="auto">
            <a:xfrm flipH="1" flipV="1">
              <a:off x="1477" y="2245"/>
              <a:ext cx="134" cy="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210"/>
            <p:cNvSpPr>
              <a:spLocks noChangeAspect="1" noChangeArrowheads="1"/>
            </p:cNvSpPr>
            <p:nvPr/>
          </p:nvSpPr>
          <p:spPr bwMode="auto">
            <a:xfrm>
              <a:off x="1393" y="2101"/>
              <a:ext cx="24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94" name="Rectangle 211"/>
            <p:cNvSpPr>
              <a:spLocks noChangeAspect="1" noChangeArrowheads="1"/>
            </p:cNvSpPr>
            <p:nvPr/>
          </p:nvSpPr>
          <p:spPr bwMode="auto">
            <a:xfrm>
              <a:off x="1521" y="2445"/>
              <a:ext cx="2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95" name="Rectangle 212"/>
            <p:cNvSpPr>
              <a:spLocks noChangeAspect="1" noChangeArrowheads="1"/>
            </p:cNvSpPr>
            <p:nvPr/>
          </p:nvSpPr>
          <p:spPr bwMode="auto">
            <a:xfrm>
              <a:off x="1381" y="2329"/>
              <a:ext cx="24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96" name="Line 213"/>
            <p:cNvSpPr>
              <a:spLocks noChangeShapeType="1"/>
            </p:cNvSpPr>
            <p:nvPr/>
          </p:nvSpPr>
          <p:spPr bwMode="auto">
            <a:xfrm>
              <a:off x="1665" y="2013"/>
              <a:ext cx="0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14"/>
            <p:cNvSpPr>
              <a:spLocks noChangeAspect="1" noChangeShapeType="1"/>
            </p:cNvSpPr>
            <p:nvPr/>
          </p:nvSpPr>
          <p:spPr bwMode="auto">
            <a:xfrm flipH="1">
              <a:off x="1703" y="2482"/>
              <a:ext cx="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215"/>
            <p:cNvSpPr>
              <a:spLocks noChangeAspect="1" noChangeArrowheads="1"/>
            </p:cNvSpPr>
            <p:nvPr/>
          </p:nvSpPr>
          <p:spPr bwMode="auto">
            <a:xfrm>
              <a:off x="1325" y="2608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S</a:t>
              </a:r>
              <a:r>
                <a:rPr lang="en-US" altLang="zh-CN" sz="1600" baseline="-25000"/>
                <a:t>2</a:t>
              </a:r>
              <a:endParaRPr lang="en-US" altLang="zh-CN" sz="1600"/>
            </a:p>
          </p:txBody>
        </p:sp>
        <p:grpSp>
          <p:nvGrpSpPr>
            <p:cNvPr id="99" name="Group 216"/>
            <p:cNvGrpSpPr>
              <a:grpSpLocks noChangeAspect="1"/>
            </p:cNvGrpSpPr>
            <p:nvPr/>
          </p:nvGrpSpPr>
          <p:grpSpPr bwMode="auto">
            <a:xfrm>
              <a:off x="2232" y="2341"/>
              <a:ext cx="102" cy="112"/>
              <a:chOff x="3244" y="6428"/>
              <a:chExt cx="261" cy="288"/>
            </a:xfrm>
          </p:grpSpPr>
          <p:sp>
            <p:nvSpPr>
              <p:cNvPr id="128" name="Line 217"/>
              <p:cNvSpPr>
                <a:spLocks noChangeAspect="1" noChangeShapeType="1"/>
              </p:cNvSpPr>
              <p:nvPr/>
            </p:nvSpPr>
            <p:spPr bwMode="auto">
              <a:xfrm rot="5400000">
                <a:off x="3361" y="657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AutoShape 218"/>
              <p:cNvSpPr>
                <a:spLocks noChangeAspect="1" noChangeArrowheads="1"/>
              </p:cNvSpPr>
              <p:nvPr/>
            </p:nvSpPr>
            <p:spPr bwMode="auto">
              <a:xfrm rot="5400000">
                <a:off x="3225" y="6447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0" name="Line 219"/>
            <p:cNvSpPr>
              <a:spLocks noChangeShapeType="1"/>
            </p:cNvSpPr>
            <p:nvPr/>
          </p:nvSpPr>
          <p:spPr bwMode="auto">
            <a:xfrm>
              <a:off x="2152" y="2397"/>
              <a:ext cx="2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21"/>
            <p:cNvSpPr>
              <a:spLocks noChangeAspect="1" noChangeShapeType="1"/>
            </p:cNvSpPr>
            <p:nvPr/>
          </p:nvSpPr>
          <p:spPr bwMode="auto">
            <a:xfrm rot="16200000" flipV="1">
              <a:off x="2395" y="2395"/>
              <a:ext cx="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23"/>
            <p:cNvSpPr>
              <a:spLocks noChangeAspect="1" noChangeShapeType="1"/>
            </p:cNvSpPr>
            <p:nvPr/>
          </p:nvSpPr>
          <p:spPr bwMode="auto">
            <a:xfrm rot="16200000" flipH="1">
              <a:off x="2481" y="2391"/>
              <a:ext cx="85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24"/>
            <p:cNvSpPr>
              <a:spLocks noChangeAspect="1" noChangeShapeType="1"/>
            </p:cNvSpPr>
            <p:nvPr/>
          </p:nvSpPr>
          <p:spPr bwMode="auto">
            <a:xfrm rot="-5400000">
              <a:off x="2475" y="2261"/>
              <a:ext cx="80" cy="1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25"/>
            <p:cNvSpPr>
              <a:spLocks noChangeShapeType="1"/>
            </p:cNvSpPr>
            <p:nvPr/>
          </p:nvSpPr>
          <p:spPr bwMode="auto">
            <a:xfrm flipH="1" flipV="1">
              <a:off x="2588" y="1495"/>
              <a:ext cx="0" cy="7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26"/>
            <p:cNvSpPr>
              <a:spLocks noChangeShapeType="1"/>
            </p:cNvSpPr>
            <p:nvPr/>
          </p:nvSpPr>
          <p:spPr bwMode="auto">
            <a:xfrm flipV="1">
              <a:off x="2586" y="2622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227"/>
            <p:cNvSpPr>
              <a:spLocks noChangeAspect="1" noChangeArrowheads="1"/>
            </p:cNvSpPr>
            <p:nvPr/>
          </p:nvSpPr>
          <p:spPr bwMode="auto">
            <a:xfrm>
              <a:off x="2538" y="1645"/>
              <a:ext cx="98" cy="2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Rectangle 229"/>
            <p:cNvSpPr>
              <a:spLocks noChangeAspect="1" noChangeArrowheads="1"/>
            </p:cNvSpPr>
            <p:nvPr/>
          </p:nvSpPr>
          <p:spPr bwMode="auto">
            <a:xfrm>
              <a:off x="2168" y="2427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VD</a:t>
              </a:r>
            </a:p>
          </p:txBody>
        </p:sp>
        <p:sp>
          <p:nvSpPr>
            <p:cNvPr id="108" name="Rectangle 230"/>
            <p:cNvSpPr>
              <a:spLocks noChangeAspect="1" noChangeArrowheads="1"/>
            </p:cNvSpPr>
            <p:nvPr/>
          </p:nvSpPr>
          <p:spPr bwMode="auto">
            <a:xfrm>
              <a:off x="2424" y="2459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V</a:t>
              </a:r>
            </a:p>
          </p:txBody>
        </p:sp>
        <p:sp>
          <p:nvSpPr>
            <p:cNvPr id="109" name="Rectangle 231"/>
            <p:cNvSpPr>
              <a:spLocks noChangeAspect="1" noChangeArrowheads="1"/>
            </p:cNvSpPr>
            <p:nvPr/>
          </p:nvSpPr>
          <p:spPr bwMode="auto">
            <a:xfrm>
              <a:off x="951" y="2640"/>
              <a:ext cx="23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RP</a:t>
              </a:r>
              <a:r>
                <a:rPr lang="en-US" altLang="zh-CN" sz="1600" baseline="-25000"/>
                <a:t>4</a:t>
              </a:r>
              <a:endParaRPr lang="en-US" altLang="zh-CN" sz="1600"/>
            </a:p>
          </p:txBody>
        </p:sp>
        <p:sp>
          <p:nvSpPr>
            <p:cNvPr id="110" name="Rectangle 234"/>
            <p:cNvSpPr>
              <a:spLocks noChangeAspect="1" noChangeArrowheads="1"/>
            </p:cNvSpPr>
            <p:nvPr/>
          </p:nvSpPr>
          <p:spPr bwMode="auto">
            <a:xfrm>
              <a:off x="683" y="3152"/>
              <a:ext cx="384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×10</a:t>
              </a:r>
            </a:p>
          </p:txBody>
        </p:sp>
        <p:sp>
          <p:nvSpPr>
            <p:cNvPr id="111" name="Oval 247"/>
            <p:cNvSpPr>
              <a:spLocks noChangeAspect="1" noChangeArrowheads="1"/>
            </p:cNvSpPr>
            <p:nvPr/>
          </p:nvSpPr>
          <p:spPr bwMode="auto">
            <a:xfrm>
              <a:off x="2560" y="1432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Line 248"/>
            <p:cNvSpPr>
              <a:spLocks noChangeShapeType="1"/>
            </p:cNvSpPr>
            <p:nvPr/>
          </p:nvSpPr>
          <p:spPr bwMode="auto">
            <a:xfrm flipH="1" flipV="1">
              <a:off x="2588" y="2495"/>
              <a:ext cx="0" cy="7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251"/>
            <p:cNvSpPr>
              <a:spLocks noChangeAspect="1" noChangeArrowheads="1"/>
            </p:cNvSpPr>
            <p:nvPr/>
          </p:nvSpPr>
          <p:spPr bwMode="auto">
            <a:xfrm>
              <a:off x="2534" y="2722"/>
              <a:ext cx="98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Rectangle 257"/>
            <p:cNvSpPr>
              <a:spLocks noChangeAspect="1" noChangeArrowheads="1"/>
            </p:cNvSpPr>
            <p:nvPr/>
          </p:nvSpPr>
          <p:spPr bwMode="auto">
            <a:xfrm>
              <a:off x="2496" y="1284"/>
              <a:ext cx="31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24V</a:t>
              </a:r>
            </a:p>
          </p:txBody>
        </p:sp>
        <p:sp>
          <p:nvSpPr>
            <p:cNvPr id="115" name="Rectangle 266"/>
            <p:cNvSpPr>
              <a:spLocks noChangeAspect="1" noChangeArrowheads="1"/>
            </p:cNvSpPr>
            <p:nvPr/>
          </p:nvSpPr>
          <p:spPr bwMode="auto">
            <a:xfrm>
              <a:off x="2166" y="2765"/>
              <a:ext cx="4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2.4k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116" name="Line 268"/>
            <p:cNvSpPr>
              <a:spLocks noChangeShapeType="1"/>
            </p:cNvSpPr>
            <p:nvPr/>
          </p:nvSpPr>
          <p:spPr bwMode="auto">
            <a:xfrm>
              <a:off x="432" y="3152"/>
              <a:ext cx="2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69"/>
            <p:cNvSpPr>
              <a:spLocks noChangeShapeType="1"/>
            </p:cNvSpPr>
            <p:nvPr/>
          </p:nvSpPr>
          <p:spPr bwMode="auto">
            <a:xfrm flipH="1">
              <a:off x="423" y="2247"/>
              <a:ext cx="6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Oval 270"/>
            <p:cNvSpPr>
              <a:spLocks noChangeAspect="1" noChangeArrowheads="1"/>
            </p:cNvSpPr>
            <p:nvPr/>
          </p:nvSpPr>
          <p:spPr bwMode="auto">
            <a:xfrm>
              <a:off x="372" y="3128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Oval 271"/>
            <p:cNvSpPr>
              <a:spLocks noChangeAspect="1" noChangeArrowheads="1"/>
            </p:cNvSpPr>
            <p:nvPr/>
          </p:nvSpPr>
          <p:spPr bwMode="auto">
            <a:xfrm>
              <a:off x="372" y="221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Oval 272"/>
            <p:cNvSpPr>
              <a:spLocks noChangeAspect="1" noChangeArrowheads="1"/>
            </p:cNvSpPr>
            <p:nvPr/>
          </p:nvSpPr>
          <p:spPr bwMode="auto">
            <a:xfrm>
              <a:off x="2816" y="2588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Oval 273"/>
            <p:cNvSpPr>
              <a:spLocks noChangeAspect="1" noChangeArrowheads="1"/>
            </p:cNvSpPr>
            <p:nvPr/>
          </p:nvSpPr>
          <p:spPr bwMode="auto">
            <a:xfrm>
              <a:off x="2820" y="3120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Rectangle 274"/>
            <p:cNvSpPr>
              <a:spLocks noChangeAspect="1" noChangeArrowheads="1"/>
            </p:cNvSpPr>
            <p:nvPr/>
          </p:nvSpPr>
          <p:spPr bwMode="auto">
            <a:xfrm>
              <a:off x="483" y="2338"/>
              <a:ext cx="4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9.1k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123" name="Rectangle 276"/>
            <p:cNvSpPr>
              <a:spLocks noChangeAspect="1" noChangeArrowheads="1"/>
            </p:cNvSpPr>
            <p:nvPr/>
          </p:nvSpPr>
          <p:spPr bwMode="auto">
            <a:xfrm>
              <a:off x="171" y="2168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o2</a:t>
              </a:r>
              <a:endParaRPr lang="en-US" altLang="zh-CN" sz="1600"/>
            </a:p>
          </p:txBody>
        </p:sp>
        <p:sp>
          <p:nvSpPr>
            <p:cNvPr id="124" name="Rectangle 278"/>
            <p:cNvSpPr>
              <a:spLocks noChangeAspect="1" noChangeArrowheads="1"/>
            </p:cNvSpPr>
            <p:nvPr/>
          </p:nvSpPr>
          <p:spPr bwMode="auto">
            <a:xfrm>
              <a:off x="2887" y="2544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o3</a:t>
              </a:r>
              <a:endParaRPr lang="en-US" altLang="zh-CN" sz="1600"/>
            </a:p>
          </p:txBody>
        </p:sp>
        <p:sp>
          <p:nvSpPr>
            <p:cNvPr id="125" name="Rectangle 408"/>
            <p:cNvSpPr>
              <a:spLocks noChangeAspect="1" noChangeArrowheads="1"/>
            </p:cNvSpPr>
            <p:nvPr/>
          </p:nvSpPr>
          <p:spPr bwMode="auto">
            <a:xfrm>
              <a:off x="2781" y="2088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o2</a:t>
              </a:r>
              <a:endParaRPr lang="en-US" altLang="zh-CN" sz="1600"/>
            </a:p>
          </p:txBody>
        </p:sp>
        <p:sp>
          <p:nvSpPr>
            <p:cNvPr id="126" name="AutoShape 419"/>
            <p:cNvSpPr>
              <a:spLocks noChangeAspect="1" noChangeArrowheads="1"/>
            </p:cNvSpPr>
            <p:nvPr/>
          </p:nvSpPr>
          <p:spPr bwMode="auto">
            <a:xfrm flipV="1">
              <a:off x="2524" y="3241"/>
              <a:ext cx="133" cy="116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7" name="Oval 420"/>
            <p:cNvSpPr>
              <a:spLocks noChangeAspect="1" noChangeArrowheads="1"/>
            </p:cNvSpPr>
            <p:nvPr/>
          </p:nvSpPr>
          <p:spPr bwMode="auto">
            <a:xfrm>
              <a:off x="2556" y="3128"/>
              <a:ext cx="57" cy="57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986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调节器的传递函数</a:t>
            </a:r>
          </a:p>
        </p:txBody>
      </p:sp>
      <p:sp>
        <p:nvSpPr>
          <p:cNvPr id="5" name="Text Box 10"/>
          <p:cNvSpPr txBox="1">
            <a:spLocks noChangeAspect="1" noChangeArrowheads="1"/>
          </p:cNvSpPr>
          <p:nvPr/>
        </p:nvSpPr>
        <p:spPr bwMode="auto">
          <a:xfrm>
            <a:off x="4906879" y="2235117"/>
            <a:ext cx="827088" cy="12334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1400" b="0"/>
          </a:p>
        </p:txBody>
      </p:sp>
      <p:sp>
        <p:nvSpPr>
          <p:cNvPr id="6" name="Line 11"/>
          <p:cNvSpPr>
            <a:spLocks noChangeAspect="1" noChangeShapeType="1"/>
          </p:cNvSpPr>
          <p:nvPr/>
        </p:nvSpPr>
        <p:spPr bwMode="auto">
          <a:xfrm flipV="1">
            <a:off x="5746667" y="2857417"/>
            <a:ext cx="5191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Line 12"/>
          <p:cNvSpPr>
            <a:spLocks noChangeAspect="1" noChangeShapeType="1"/>
          </p:cNvSpPr>
          <p:nvPr/>
        </p:nvSpPr>
        <p:spPr bwMode="auto">
          <a:xfrm>
            <a:off x="7789779" y="2859004"/>
            <a:ext cx="666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Text Box 13"/>
          <p:cNvSpPr txBox="1">
            <a:spLocks noChangeAspect="1" noChangeArrowheads="1"/>
          </p:cNvSpPr>
          <p:nvPr/>
        </p:nvSpPr>
        <p:spPr bwMode="auto">
          <a:xfrm>
            <a:off x="5927642" y="2544679"/>
            <a:ext cx="333375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400" b="0" i="1"/>
              <a:t>U</a:t>
            </a:r>
            <a:r>
              <a:rPr lang="en-US" altLang="zh-CN" sz="1400" b="0" baseline="-25000"/>
              <a:t>o2</a:t>
            </a:r>
            <a:endParaRPr lang="en-US" altLang="zh-CN" sz="1400" b="0"/>
          </a:p>
        </p:txBody>
      </p:sp>
      <p:sp>
        <p:nvSpPr>
          <p:cNvPr id="9" name="Text Box 14"/>
          <p:cNvSpPr txBox="1">
            <a:spLocks noChangeAspect="1" noChangeArrowheads="1"/>
          </p:cNvSpPr>
          <p:nvPr/>
        </p:nvSpPr>
        <p:spPr bwMode="auto">
          <a:xfrm>
            <a:off x="7973929" y="2500229"/>
            <a:ext cx="333375" cy="2936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400" b="0" i="1"/>
              <a:t>U</a:t>
            </a:r>
            <a:r>
              <a:rPr lang="en-US" altLang="zh-CN" sz="1400" b="0" baseline="-25000"/>
              <a:t>o3</a:t>
            </a:r>
            <a:endParaRPr lang="en-US" altLang="zh-CN" sz="1400" b="0"/>
          </a:p>
        </p:txBody>
      </p:sp>
      <p:sp>
        <p:nvSpPr>
          <p:cNvPr id="10" name="Line 15"/>
          <p:cNvSpPr>
            <a:spLocks noChangeAspect="1" noChangeShapeType="1"/>
          </p:cNvSpPr>
          <p:nvPr/>
        </p:nvSpPr>
        <p:spPr bwMode="auto">
          <a:xfrm>
            <a:off x="4421104" y="2857417"/>
            <a:ext cx="4810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Text Box 16"/>
          <p:cNvSpPr txBox="1">
            <a:spLocks noChangeAspect="1" noChangeArrowheads="1"/>
          </p:cNvSpPr>
          <p:nvPr/>
        </p:nvSpPr>
        <p:spPr bwMode="auto">
          <a:xfrm>
            <a:off x="4486192" y="2597067"/>
            <a:ext cx="3333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400" b="0" i="1"/>
              <a:t>U</a:t>
            </a:r>
            <a:r>
              <a:rPr lang="en-US" altLang="zh-CN" sz="1400" b="0" baseline="-25000"/>
              <a:t>o1</a:t>
            </a:r>
            <a:endParaRPr lang="en-US" altLang="zh-CN" sz="1400" b="0"/>
          </a:p>
        </p:txBody>
      </p:sp>
      <p:sp>
        <p:nvSpPr>
          <p:cNvPr id="12" name="Text Box 17"/>
          <p:cNvSpPr txBox="1">
            <a:spLocks noChangeAspect="1" noChangeArrowheads="1"/>
          </p:cNvSpPr>
          <p:nvPr/>
        </p:nvSpPr>
        <p:spPr bwMode="auto">
          <a:xfrm flipH="1">
            <a:off x="3932154" y="2584367"/>
            <a:ext cx="481013" cy="5540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388"/>
              </a:spcBef>
            </a:pPr>
            <a:endParaRPr lang="en-US" altLang="zh-CN" sz="1400" b="0"/>
          </a:p>
        </p:txBody>
      </p:sp>
      <p:sp>
        <p:nvSpPr>
          <p:cNvPr id="13" name="AutoShape 18"/>
          <p:cNvSpPr>
            <a:spLocks noChangeAspect="1" noChangeArrowheads="1"/>
          </p:cNvSpPr>
          <p:nvPr/>
        </p:nvSpPr>
        <p:spPr bwMode="auto">
          <a:xfrm>
            <a:off x="3155867" y="2697079"/>
            <a:ext cx="323850" cy="319088"/>
          </a:xfrm>
          <a:prstGeom prst="flowChartSummingJunction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Line 19"/>
          <p:cNvSpPr>
            <a:spLocks noChangeAspect="1" noChangeShapeType="1"/>
          </p:cNvSpPr>
          <p:nvPr/>
        </p:nvSpPr>
        <p:spPr bwMode="auto">
          <a:xfrm>
            <a:off x="2551029" y="2855829"/>
            <a:ext cx="6016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Line 20"/>
          <p:cNvSpPr>
            <a:spLocks noChangeAspect="1" noChangeShapeType="1"/>
          </p:cNvSpPr>
          <p:nvPr/>
        </p:nvSpPr>
        <p:spPr bwMode="auto">
          <a:xfrm flipV="1">
            <a:off x="3325729" y="3005054"/>
            <a:ext cx="0" cy="612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Line 21"/>
          <p:cNvSpPr>
            <a:spLocks noChangeAspect="1" noChangeShapeType="1"/>
          </p:cNvSpPr>
          <p:nvPr/>
        </p:nvSpPr>
        <p:spPr bwMode="auto">
          <a:xfrm>
            <a:off x="3481304" y="2857417"/>
            <a:ext cx="4413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" name="Text Box 22"/>
          <p:cNvSpPr txBox="1">
            <a:spLocks noChangeAspect="1" noChangeArrowheads="1"/>
          </p:cNvSpPr>
          <p:nvPr/>
        </p:nvSpPr>
        <p:spPr bwMode="auto">
          <a:xfrm>
            <a:off x="2431967" y="2538329"/>
            <a:ext cx="331787" cy="2936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400" b="0" i="1"/>
              <a:t>U</a:t>
            </a:r>
            <a:r>
              <a:rPr lang="en-US" altLang="zh-CN" sz="1400" b="0" baseline="-25000"/>
              <a:t>i</a:t>
            </a:r>
            <a:endParaRPr lang="en-US" altLang="zh-CN" sz="1400" b="0"/>
          </a:p>
        </p:txBody>
      </p:sp>
      <p:sp>
        <p:nvSpPr>
          <p:cNvPr id="18" name="Text Box 23"/>
          <p:cNvSpPr txBox="1">
            <a:spLocks noChangeAspect="1" noChangeArrowheads="1"/>
          </p:cNvSpPr>
          <p:nvPr/>
        </p:nvSpPr>
        <p:spPr bwMode="auto">
          <a:xfrm>
            <a:off x="3387642" y="2993942"/>
            <a:ext cx="3333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400" b="0"/>
              <a:t>+</a:t>
            </a:r>
          </a:p>
        </p:txBody>
      </p:sp>
      <p:sp>
        <p:nvSpPr>
          <p:cNvPr id="19" name="Text Box 24"/>
          <p:cNvSpPr txBox="1">
            <a:spLocks noChangeAspect="1" noChangeArrowheads="1"/>
          </p:cNvSpPr>
          <p:nvPr/>
        </p:nvSpPr>
        <p:spPr bwMode="auto">
          <a:xfrm>
            <a:off x="3246354" y="3716254"/>
            <a:ext cx="331788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400" b="0" i="1"/>
              <a:t>U</a:t>
            </a:r>
            <a:r>
              <a:rPr lang="en-US" altLang="zh-CN" sz="1400" b="0" baseline="-25000"/>
              <a:t>S</a:t>
            </a:r>
            <a:endParaRPr lang="en-US" altLang="zh-CN" sz="1400" b="0"/>
          </a:p>
        </p:txBody>
      </p:sp>
      <p:sp>
        <p:nvSpPr>
          <p:cNvPr id="20" name="Oval 25"/>
          <p:cNvSpPr>
            <a:spLocks noChangeAspect="1" noChangeArrowheads="1"/>
          </p:cNvSpPr>
          <p:nvPr/>
        </p:nvSpPr>
        <p:spPr bwMode="auto">
          <a:xfrm>
            <a:off x="3271754" y="3621004"/>
            <a:ext cx="100013" cy="1000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Oval 26"/>
          <p:cNvSpPr>
            <a:spLocks noChangeAspect="1" noChangeArrowheads="1"/>
          </p:cNvSpPr>
          <p:nvPr/>
        </p:nvSpPr>
        <p:spPr bwMode="auto">
          <a:xfrm>
            <a:off x="2458954" y="2803442"/>
            <a:ext cx="100013" cy="1000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7"/>
          <p:cNvSpPr txBox="1">
            <a:spLocks noChangeAspect="1" noChangeArrowheads="1"/>
          </p:cNvSpPr>
          <p:nvPr/>
        </p:nvSpPr>
        <p:spPr bwMode="auto">
          <a:xfrm>
            <a:off x="6168942" y="2070017"/>
            <a:ext cx="1401762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0"/>
          </a:p>
        </p:txBody>
      </p:sp>
      <p:sp>
        <p:nvSpPr>
          <p:cNvPr id="23" name="Text Box 30"/>
          <p:cNvSpPr txBox="1">
            <a:spLocks noChangeAspect="1" noChangeArrowheads="1"/>
          </p:cNvSpPr>
          <p:nvPr/>
        </p:nvSpPr>
        <p:spPr bwMode="auto">
          <a:xfrm>
            <a:off x="2955842" y="2695492"/>
            <a:ext cx="3333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000" b="0"/>
              <a:t>－</a:t>
            </a:r>
          </a:p>
        </p:txBody>
      </p:sp>
      <p:graphicFrame>
        <p:nvGraphicFramePr>
          <p:cNvPr id="24" name="Object 31"/>
          <p:cNvGraphicFramePr>
            <a:graphicFrameLocks noChangeAspect="1"/>
          </p:cNvGraphicFramePr>
          <p:nvPr/>
        </p:nvGraphicFramePr>
        <p:xfrm>
          <a:off x="4970379" y="2422442"/>
          <a:ext cx="7000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672808" imgH="647419" progId="Equation.DSMT4">
                  <p:embed/>
                </p:oleObj>
              </mc:Choice>
              <mc:Fallback>
                <p:oleObj name="Equation" r:id="rId3" imgW="672808" imgH="647419" progId="Equation.DSMT4">
                  <p:embed/>
                  <p:pic>
                    <p:nvPicPr>
                      <p:cNvPr id="2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379" y="2422442"/>
                        <a:ext cx="7000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3"/>
          <p:cNvSpPr txBox="1">
            <a:spLocks noChangeAspect="1" noChangeArrowheads="1"/>
          </p:cNvSpPr>
          <p:nvPr/>
        </p:nvSpPr>
        <p:spPr bwMode="auto">
          <a:xfrm>
            <a:off x="6278479" y="2247817"/>
            <a:ext cx="1500188" cy="12334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1400" b="0"/>
          </a:p>
        </p:txBody>
      </p:sp>
      <p:sp>
        <p:nvSpPr>
          <p:cNvPr id="26" name="Text Box 37"/>
          <p:cNvSpPr txBox="1">
            <a:spLocks noChangeAspect="1" noChangeArrowheads="1"/>
          </p:cNvSpPr>
          <p:nvPr/>
        </p:nvSpPr>
        <p:spPr bwMode="auto">
          <a:xfrm>
            <a:off x="4146467" y="2741529"/>
            <a:ext cx="331787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400" b="0"/>
              <a:t>2</a:t>
            </a:r>
          </a:p>
        </p:txBody>
      </p:sp>
      <p:graphicFrame>
        <p:nvGraphicFramePr>
          <p:cNvPr id="27" name="Object 4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28917" y="4176629"/>
          <a:ext cx="4022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5" imgW="2260600" imgH="482600" progId="Equation.DSMT4">
                  <p:embed/>
                </p:oleObj>
              </mc:Choice>
              <mc:Fallback>
                <p:oleObj name="Equation" r:id="rId5" imgW="2260600" imgH="482600" progId="Equation.DSMT4">
                  <p:embed/>
                  <p:pic>
                    <p:nvPicPr>
                      <p:cNvPr id="2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17" y="4176629"/>
                        <a:ext cx="40227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311817" y="2530392"/>
          <a:ext cx="14620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7" imgW="1231366" imgH="482391" progId="Equation.DSMT4">
                  <p:embed/>
                </p:oleObj>
              </mc:Choice>
              <mc:Fallback>
                <p:oleObj name="Equation" r:id="rId7" imgW="1231366" imgH="482391" progId="Equation.DSMT4">
                  <p:embed/>
                  <p:pic>
                    <p:nvPicPr>
                      <p:cNvPr id="2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817" y="2530392"/>
                        <a:ext cx="14620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860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输出电路</a:t>
            </a:r>
          </a:p>
        </p:txBody>
      </p:sp>
      <p:grpSp>
        <p:nvGrpSpPr>
          <p:cNvPr id="4" name="Group 217"/>
          <p:cNvGrpSpPr>
            <a:grpSpLocks/>
          </p:cNvGrpSpPr>
          <p:nvPr/>
        </p:nvGrpSpPr>
        <p:grpSpPr bwMode="auto">
          <a:xfrm>
            <a:off x="1181351" y="1507957"/>
            <a:ext cx="6534901" cy="4560136"/>
            <a:chOff x="441" y="1394"/>
            <a:chExt cx="2734" cy="2004"/>
          </a:xfrm>
        </p:grpSpPr>
        <p:sp>
          <p:nvSpPr>
            <p:cNvPr id="5" name="Line 127"/>
            <p:cNvSpPr>
              <a:spLocks noChangeAspect="1" noChangeShapeType="1"/>
            </p:cNvSpPr>
            <p:nvPr/>
          </p:nvSpPr>
          <p:spPr bwMode="auto">
            <a:xfrm>
              <a:off x="1665" y="2370"/>
              <a:ext cx="4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28"/>
            <p:cNvSpPr>
              <a:spLocks noChangeAspect="1" noChangeShapeType="1"/>
            </p:cNvSpPr>
            <p:nvPr/>
          </p:nvSpPr>
          <p:spPr bwMode="auto">
            <a:xfrm>
              <a:off x="723" y="2296"/>
              <a:ext cx="562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129"/>
            <p:cNvSpPr>
              <a:spLocks noChangeAspect="1" noChangeArrowheads="1"/>
            </p:cNvSpPr>
            <p:nvPr/>
          </p:nvSpPr>
          <p:spPr bwMode="auto">
            <a:xfrm>
              <a:off x="793" y="2248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30"/>
            <p:cNvSpPr>
              <a:spLocks noChangeAspect="1" noChangeArrowheads="1"/>
            </p:cNvSpPr>
            <p:nvPr/>
          </p:nvSpPr>
          <p:spPr bwMode="auto">
            <a:xfrm>
              <a:off x="1721" y="2316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131"/>
            <p:cNvSpPr>
              <a:spLocks noChangeShapeType="1"/>
            </p:cNvSpPr>
            <p:nvPr/>
          </p:nvSpPr>
          <p:spPr bwMode="auto">
            <a:xfrm>
              <a:off x="1193" y="1990"/>
              <a:ext cx="0" cy="3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2"/>
            <p:cNvSpPr>
              <a:spLocks noChangeAspect="1" noChangeShapeType="1"/>
            </p:cNvSpPr>
            <p:nvPr/>
          </p:nvSpPr>
          <p:spPr bwMode="auto">
            <a:xfrm flipV="1">
              <a:off x="1093" y="2484"/>
              <a:ext cx="1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3"/>
            <p:cNvSpPr>
              <a:spLocks noChangeAspect="1" noChangeShapeType="1"/>
            </p:cNvSpPr>
            <p:nvPr/>
          </p:nvSpPr>
          <p:spPr bwMode="auto">
            <a:xfrm>
              <a:off x="2813" y="2706"/>
              <a:ext cx="0" cy="4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34"/>
            <p:cNvSpPr>
              <a:spLocks noChangeAspect="1" noChangeArrowheads="1"/>
            </p:cNvSpPr>
            <p:nvPr/>
          </p:nvSpPr>
          <p:spPr bwMode="auto">
            <a:xfrm>
              <a:off x="2763" y="2800"/>
              <a:ext cx="98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38"/>
            <p:cNvSpPr>
              <a:spLocks noChangeAspect="1" noChangeArrowheads="1"/>
            </p:cNvSpPr>
            <p:nvPr/>
          </p:nvSpPr>
          <p:spPr bwMode="auto">
            <a:xfrm>
              <a:off x="1283" y="2104"/>
              <a:ext cx="374" cy="5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AutoShape 139"/>
            <p:cNvSpPr>
              <a:spLocks noChangeAspect="1" noChangeArrowheads="1"/>
            </p:cNvSpPr>
            <p:nvPr/>
          </p:nvSpPr>
          <p:spPr bwMode="auto">
            <a:xfrm rot="5400000">
              <a:off x="1384" y="2175"/>
              <a:ext cx="114" cy="93"/>
            </a:xfrm>
            <a:prstGeom prst="triangle">
              <a:avLst>
                <a:gd name="adj" fmla="val 49444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40"/>
            <p:cNvSpPr txBox="1">
              <a:spLocks noChangeAspect="1" noChangeArrowheads="1"/>
            </p:cNvSpPr>
            <p:nvPr/>
          </p:nvSpPr>
          <p:spPr bwMode="auto">
            <a:xfrm>
              <a:off x="1511" y="2115"/>
              <a:ext cx="123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宋体" panose="02010600030101010101" pitchFamily="2" charset="-122"/>
                </a:rPr>
                <a:t>∞</a:t>
              </a:r>
              <a:endParaRPr lang="zh-CN" altLang="en-US" sz="1600"/>
            </a:p>
          </p:txBody>
        </p:sp>
        <p:sp>
          <p:nvSpPr>
            <p:cNvPr id="16" name="Text Box 141"/>
            <p:cNvSpPr txBox="1">
              <a:spLocks noChangeAspect="1" noChangeArrowheads="1"/>
            </p:cNvSpPr>
            <p:nvPr/>
          </p:nvSpPr>
          <p:spPr bwMode="auto">
            <a:xfrm>
              <a:off x="1306" y="2154"/>
              <a:ext cx="77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_</a:t>
              </a:r>
            </a:p>
          </p:txBody>
        </p:sp>
        <p:sp>
          <p:nvSpPr>
            <p:cNvPr id="17" name="Text Box 142"/>
            <p:cNvSpPr txBox="1">
              <a:spLocks noChangeAspect="1" noChangeArrowheads="1"/>
            </p:cNvSpPr>
            <p:nvPr/>
          </p:nvSpPr>
          <p:spPr bwMode="auto">
            <a:xfrm>
              <a:off x="1313" y="2398"/>
              <a:ext cx="60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+</a:t>
              </a:r>
            </a:p>
          </p:txBody>
        </p:sp>
        <p:sp>
          <p:nvSpPr>
            <p:cNvPr id="18" name="Text Box 143"/>
            <p:cNvSpPr txBox="1">
              <a:spLocks noChangeAspect="1" noChangeArrowheads="1"/>
            </p:cNvSpPr>
            <p:nvPr/>
          </p:nvSpPr>
          <p:spPr bwMode="auto">
            <a:xfrm>
              <a:off x="1434" y="2497"/>
              <a:ext cx="16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N</a:t>
              </a:r>
              <a:r>
                <a:rPr lang="en-US" altLang="zh-CN" sz="1600" baseline="-25000"/>
                <a:t>4</a:t>
              </a:r>
              <a:endParaRPr lang="en-US" altLang="zh-CN" sz="1600"/>
            </a:p>
          </p:txBody>
        </p:sp>
        <p:sp>
          <p:nvSpPr>
            <p:cNvPr id="19" name="Text Box 144"/>
            <p:cNvSpPr txBox="1">
              <a:spLocks noChangeAspect="1" noChangeArrowheads="1"/>
            </p:cNvSpPr>
            <p:nvPr/>
          </p:nvSpPr>
          <p:spPr bwMode="auto">
            <a:xfrm>
              <a:off x="1546" y="2312"/>
              <a:ext cx="71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+</a:t>
              </a:r>
            </a:p>
          </p:txBody>
        </p:sp>
        <p:sp>
          <p:nvSpPr>
            <p:cNvPr id="20" name="Rectangle 145"/>
            <p:cNvSpPr>
              <a:spLocks noChangeAspect="1" noChangeArrowheads="1"/>
            </p:cNvSpPr>
            <p:nvPr/>
          </p:nvSpPr>
          <p:spPr bwMode="auto">
            <a:xfrm>
              <a:off x="441" y="2196"/>
              <a:ext cx="25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o3</a:t>
              </a:r>
              <a:endParaRPr lang="en-US" altLang="zh-CN" sz="1600"/>
            </a:p>
          </p:txBody>
        </p:sp>
        <p:sp>
          <p:nvSpPr>
            <p:cNvPr id="21" name="Rectangle 146"/>
            <p:cNvSpPr>
              <a:spLocks noChangeAspect="1" noChangeArrowheads="1"/>
            </p:cNvSpPr>
            <p:nvPr/>
          </p:nvSpPr>
          <p:spPr bwMode="auto">
            <a:xfrm>
              <a:off x="1699" y="1750"/>
              <a:ext cx="34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2k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22" name="Rectangle 147"/>
            <p:cNvSpPr>
              <a:spLocks noChangeAspect="1" noChangeArrowheads="1"/>
            </p:cNvSpPr>
            <p:nvPr/>
          </p:nvSpPr>
          <p:spPr bwMode="auto">
            <a:xfrm>
              <a:off x="1171" y="2822"/>
              <a:ext cx="3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40k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23" name="Rectangle 148"/>
            <p:cNvSpPr>
              <a:spLocks noChangeAspect="1" noChangeArrowheads="1"/>
            </p:cNvSpPr>
            <p:nvPr/>
          </p:nvSpPr>
          <p:spPr bwMode="auto">
            <a:xfrm>
              <a:off x="763" y="2094"/>
              <a:ext cx="41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40k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24" name="Rectangle 150"/>
            <p:cNvSpPr>
              <a:spLocks noChangeAspect="1" noChangeArrowheads="1"/>
            </p:cNvSpPr>
            <p:nvPr/>
          </p:nvSpPr>
          <p:spPr bwMode="auto">
            <a:xfrm>
              <a:off x="2359" y="2926"/>
              <a:ext cx="276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/>
                <a:t>负载</a:t>
              </a:r>
            </a:p>
          </p:txBody>
        </p:sp>
        <p:sp>
          <p:nvSpPr>
            <p:cNvPr id="25" name="Rectangle 151"/>
            <p:cNvSpPr>
              <a:spLocks noChangeAspect="1" noChangeArrowheads="1"/>
            </p:cNvSpPr>
            <p:nvPr/>
          </p:nvSpPr>
          <p:spPr bwMode="auto">
            <a:xfrm>
              <a:off x="1731" y="2444"/>
              <a:ext cx="424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3CG21</a:t>
              </a:r>
            </a:p>
          </p:txBody>
        </p:sp>
        <p:sp>
          <p:nvSpPr>
            <p:cNvPr id="26" name="Rectangle 152"/>
            <p:cNvSpPr>
              <a:spLocks noChangeAspect="1" noChangeArrowheads="1"/>
            </p:cNvSpPr>
            <p:nvPr/>
          </p:nvSpPr>
          <p:spPr bwMode="auto">
            <a:xfrm>
              <a:off x="879" y="2338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R</a:t>
              </a:r>
              <a:r>
                <a:rPr lang="en-US" altLang="zh-CN" sz="1600" baseline="-25000"/>
                <a:t>7</a:t>
              </a:r>
              <a:endParaRPr lang="en-US" altLang="zh-CN" sz="1600"/>
            </a:p>
          </p:txBody>
        </p:sp>
        <p:sp>
          <p:nvSpPr>
            <p:cNvPr id="27" name="Rectangle 153"/>
            <p:cNvSpPr>
              <a:spLocks noChangeAspect="1" noChangeArrowheads="1"/>
            </p:cNvSpPr>
            <p:nvPr/>
          </p:nvSpPr>
          <p:spPr bwMode="auto">
            <a:xfrm>
              <a:off x="889" y="2736"/>
              <a:ext cx="1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R</a:t>
              </a:r>
              <a:r>
                <a:rPr lang="en-US" altLang="zh-CN" sz="1600" baseline="-25000"/>
                <a:t>8</a:t>
              </a:r>
              <a:endParaRPr lang="en-US" altLang="zh-CN" sz="1600"/>
            </a:p>
          </p:txBody>
        </p:sp>
        <p:sp>
          <p:nvSpPr>
            <p:cNvPr id="28" name="Rectangle 154"/>
            <p:cNvSpPr>
              <a:spLocks noChangeAspect="1" noChangeArrowheads="1"/>
            </p:cNvSpPr>
            <p:nvPr/>
          </p:nvSpPr>
          <p:spPr bwMode="auto">
            <a:xfrm>
              <a:off x="885" y="1772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R</a:t>
              </a:r>
              <a:r>
                <a:rPr lang="en-US" altLang="zh-CN" sz="1600" baseline="-25000"/>
                <a:t>9</a:t>
              </a:r>
              <a:endParaRPr lang="en-US" altLang="zh-CN" sz="1600"/>
            </a:p>
          </p:txBody>
        </p:sp>
        <p:sp>
          <p:nvSpPr>
            <p:cNvPr id="29" name="Rectangle 155"/>
            <p:cNvSpPr>
              <a:spLocks noChangeAspect="1" noChangeArrowheads="1"/>
            </p:cNvSpPr>
            <p:nvPr/>
          </p:nvSpPr>
          <p:spPr bwMode="auto">
            <a:xfrm>
              <a:off x="1107" y="2472"/>
              <a:ext cx="18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0" name="Rectangle 156"/>
            <p:cNvSpPr>
              <a:spLocks noChangeAspect="1" noChangeArrowheads="1"/>
            </p:cNvSpPr>
            <p:nvPr/>
          </p:nvSpPr>
          <p:spPr bwMode="auto">
            <a:xfrm>
              <a:off x="1081" y="2290"/>
              <a:ext cx="25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F4</a:t>
              </a:r>
              <a:endParaRPr lang="en-US" altLang="zh-CN" sz="1600"/>
            </a:p>
          </p:txBody>
        </p:sp>
        <p:sp>
          <p:nvSpPr>
            <p:cNvPr id="31" name="Rectangle 157"/>
            <p:cNvSpPr>
              <a:spLocks noChangeAspect="1" noChangeArrowheads="1"/>
            </p:cNvSpPr>
            <p:nvPr/>
          </p:nvSpPr>
          <p:spPr bwMode="auto">
            <a:xfrm>
              <a:off x="2079" y="2006"/>
              <a:ext cx="1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f</a:t>
              </a:r>
              <a:endParaRPr lang="en-US" altLang="zh-CN" sz="1600"/>
            </a:p>
          </p:txBody>
        </p:sp>
        <p:sp>
          <p:nvSpPr>
            <p:cNvPr id="32" name="Line 158"/>
            <p:cNvSpPr>
              <a:spLocks noChangeAspect="1" noChangeShapeType="1"/>
            </p:cNvSpPr>
            <p:nvPr/>
          </p:nvSpPr>
          <p:spPr bwMode="auto">
            <a:xfrm rot="16200000" flipV="1">
              <a:off x="2252" y="2469"/>
              <a:ext cx="1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59"/>
            <p:cNvSpPr>
              <a:spLocks noChangeAspect="1" noChangeShapeType="1"/>
            </p:cNvSpPr>
            <p:nvPr/>
          </p:nvSpPr>
          <p:spPr bwMode="auto">
            <a:xfrm rot="10800000" flipV="1">
              <a:off x="2253" y="2468"/>
              <a:ext cx="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60"/>
            <p:cNvSpPr>
              <a:spLocks noChangeAspect="1" noChangeShapeType="1"/>
            </p:cNvSpPr>
            <p:nvPr/>
          </p:nvSpPr>
          <p:spPr bwMode="auto">
            <a:xfrm rot="16200000" flipH="1">
              <a:off x="2337" y="2464"/>
              <a:ext cx="70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1"/>
            <p:cNvSpPr>
              <a:spLocks noChangeAspect="1" noChangeShapeType="1"/>
            </p:cNvSpPr>
            <p:nvPr/>
          </p:nvSpPr>
          <p:spPr bwMode="auto">
            <a:xfrm rot="-5400000">
              <a:off x="2324" y="2357"/>
              <a:ext cx="66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2"/>
            <p:cNvSpPr>
              <a:spLocks noChangeAspect="1" noChangeShapeType="1"/>
            </p:cNvSpPr>
            <p:nvPr/>
          </p:nvSpPr>
          <p:spPr bwMode="auto">
            <a:xfrm rot="5400000">
              <a:off x="2066" y="2365"/>
              <a:ext cx="1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3"/>
            <p:cNvSpPr>
              <a:spLocks noChangeAspect="1" noChangeShapeType="1"/>
            </p:cNvSpPr>
            <p:nvPr/>
          </p:nvSpPr>
          <p:spPr bwMode="auto">
            <a:xfrm rot="5400000" flipV="1">
              <a:off x="2152" y="2367"/>
              <a:ext cx="74" cy="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64"/>
            <p:cNvSpPr>
              <a:spLocks noChangeShapeType="1"/>
            </p:cNvSpPr>
            <p:nvPr/>
          </p:nvSpPr>
          <p:spPr bwMode="auto">
            <a:xfrm>
              <a:off x="1095" y="1622"/>
              <a:ext cx="0" cy="15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65"/>
            <p:cNvSpPr>
              <a:spLocks noChangeAspect="1" noChangeShapeType="1"/>
            </p:cNvSpPr>
            <p:nvPr/>
          </p:nvSpPr>
          <p:spPr bwMode="auto">
            <a:xfrm flipH="1">
              <a:off x="965" y="3160"/>
              <a:ext cx="2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66"/>
            <p:cNvSpPr>
              <a:spLocks noChangeAspect="1" noChangeShapeType="1"/>
            </p:cNvSpPr>
            <p:nvPr/>
          </p:nvSpPr>
          <p:spPr bwMode="auto">
            <a:xfrm flipH="1">
              <a:off x="1021" y="3220"/>
              <a:ext cx="1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67"/>
            <p:cNvSpPr>
              <a:spLocks noChangeShapeType="1"/>
            </p:cNvSpPr>
            <p:nvPr/>
          </p:nvSpPr>
          <p:spPr bwMode="auto">
            <a:xfrm>
              <a:off x="1091" y="3222"/>
              <a:ext cx="0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68"/>
            <p:cNvSpPr>
              <a:spLocks noChangeAspect="1" noChangeShapeType="1"/>
            </p:cNvSpPr>
            <p:nvPr/>
          </p:nvSpPr>
          <p:spPr bwMode="auto">
            <a:xfrm rot="-5400000">
              <a:off x="2154" y="2247"/>
              <a:ext cx="82" cy="1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69"/>
            <p:cNvSpPr>
              <a:spLocks noChangeAspect="1" noChangeShapeType="1"/>
            </p:cNvSpPr>
            <p:nvPr/>
          </p:nvSpPr>
          <p:spPr bwMode="auto">
            <a:xfrm flipH="1" flipV="1">
              <a:off x="2251" y="1618"/>
              <a:ext cx="0" cy="6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170"/>
            <p:cNvSpPr>
              <a:spLocks noChangeAspect="1" noChangeArrowheads="1"/>
            </p:cNvSpPr>
            <p:nvPr/>
          </p:nvSpPr>
          <p:spPr bwMode="auto">
            <a:xfrm>
              <a:off x="2209" y="1696"/>
              <a:ext cx="100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Line 171"/>
            <p:cNvSpPr>
              <a:spLocks noChangeAspect="1" noChangeShapeType="1"/>
            </p:cNvSpPr>
            <p:nvPr/>
          </p:nvSpPr>
          <p:spPr bwMode="auto">
            <a:xfrm flipH="1" flipV="1">
              <a:off x="2043" y="1614"/>
              <a:ext cx="0" cy="7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172"/>
            <p:cNvSpPr>
              <a:spLocks noChangeAspect="1" noChangeArrowheads="1"/>
            </p:cNvSpPr>
            <p:nvPr/>
          </p:nvSpPr>
          <p:spPr bwMode="auto">
            <a:xfrm>
              <a:off x="1989" y="1704"/>
              <a:ext cx="100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Line 173"/>
            <p:cNvSpPr>
              <a:spLocks noChangeShapeType="1"/>
            </p:cNvSpPr>
            <p:nvPr/>
          </p:nvSpPr>
          <p:spPr bwMode="auto">
            <a:xfrm flipV="1">
              <a:off x="1193" y="1994"/>
              <a:ext cx="10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174"/>
            <p:cNvSpPr>
              <a:spLocks noChangeAspect="1" noChangeArrowheads="1"/>
            </p:cNvSpPr>
            <p:nvPr/>
          </p:nvSpPr>
          <p:spPr bwMode="auto">
            <a:xfrm>
              <a:off x="1327" y="1944"/>
              <a:ext cx="252" cy="9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Line 175"/>
            <p:cNvSpPr>
              <a:spLocks noChangeShapeType="1"/>
            </p:cNvSpPr>
            <p:nvPr/>
          </p:nvSpPr>
          <p:spPr bwMode="auto">
            <a:xfrm flipH="1" flipV="1">
              <a:off x="2415" y="2226"/>
              <a:ext cx="0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76"/>
            <p:cNvSpPr>
              <a:spLocks noChangeShapeType="1"/>
            </p:cNvSpPr>
            <p:nvPr/>
          </p:nvSpPr>
          <p:spPr bwMode="auto">
            <a:xfrm rot="-5400000" flipH="1" flipV="1">
              <a:off x="2335" y="2146"/>
              <a:ext cx="0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77"/>
            <p:cNvSpPr>
              <a:spLocks noChangeShapeType="1"/>
            </p:cNvSpPr>
            <p:nvPr/>
          </p:nvSpPr>
          <p:spPr bwMode="auto">
            <a:xfrm rot="16200000" flipV="1">
              <a:off x="2343" y="2628"/>
              <a:ext cx="1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79"/>
            <p:cNvSpPr>
              <a:spLocks noChangeAspect="1" noChangeShapeType="1"/>
            </p:cNvSpPr>
            <p:nvPr/>
          </p:nvSpPr>
          <p:spPr bwMode="auto">
            <a:xfrm>
              <a:off x="2707" y="3122"/>
              <a:ext cx="20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80"/>
            <p:cNvSpPr>
              <a:spLocks noChangeAspect="1" noChangeShapeType="1"/>
            </p:cNvSpPr>
            <p:nvPr/>
          </p:nvSpPr>
          <p:spPr bwMode="auto">
            <a:xfrm>
              <a:off x="2741" y="316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81"/>
            <p:cNvSpPr>
              <a:spLocks noChangeAspect="1" noChangeShapeType="1"/>
            </p:cNvSpPr>
            <p:nvPr/>
          </p:nvSpPr>
          <p:spPr bwMode="auto">
            <a:xfrm>
              <a:off x="2775" y="3198"/>
              <a:ext cx="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82"/>
            <p:cNvSpPr>
              <a:spLocks noChangeShapeType="1"/>
            </p:cNvSpPr>
            <p:nvPr/>
          </p:nvSpPr>
          <p:spPr bwMode="auto">
            <a:xfrm flipV="1">
              <a:off x="2421" y="2702"/>
              <a:ext cx="3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183"/>
            <p:cNvSpPr>
              <a:spLocks noChangeAspect="1" noChangeArrowheads="1"/>
            </p:cNvSpPr>
            <p:nvPr/>
          </p:nvSpPr>
          <p:spPr bwMode="auto">
            <a:xfrm>
              <a:off x="2491" y="2608"/>
              <a:ext cx="194" cy="19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Line 184"/>
            <p:cNvSpPr>
              <a:spLocks noChangeAspect="1" noChangeShapeType="1"/>
            </p:cNvSpPr>
            <p:nvPr/>
          </p:nvSpPr>
          <p:spPr bwMode="auto">
            <a:xfrm rot="-2700000">
              <a:off x="2527" y="2696"/>
              <a:ext cx="15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Oval 185"/>
            <p:cNvSpPr>
              <a:spLocks noChangeArrowheads="1"/>
            </p:cNvSpPr>
            <p:nvPr/>
          </p:nvSpPr>
          <p:spPr bwMode="auto">
            <a:xfrm>
              <a:off x="2753" y="1598"/>
              <a:ext cx="43" cy="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Rectangle 186"/>
            <p:cNvSpPr>
              <a:spLocks noChangeAspect="1" noChangeArrowheads="1"/>
            </p:cNvSpPr>
            <p:nvPr/>
          </p:nvSpPr>
          <p:spPr bwMode="auto">
            <a:xfrm>
              <a:off x="1045" y="2704"/>
              <a:ext cx="100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Rectangle 187"/>
            <p:cNvSpPr>
              <a:spLocks noChangeAspect="1" noChangeArrowheads="1"/>
            </p:cNvSpPr>
            <p:nvPr/>
          </p:nvSpPr>
          <p:spPr bwMode="auto">
            <a:xfrm>
              <a:off x="1041" y="1732"/>
              <a:ext cx="100" cy="2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188"/>
            <p:cNvSpPr>
              <a:spLocks noChangeAspect="1" noChangeArrowheads="1"/>
            </p:cNvSpPr>
            <p:nvPr/>
          </p:nvSpPr>
          <p:spPr bwMode="auto">
            <a:xfrm>
              <a:off x="1939" y="2580"/>
              <a:ext cx="52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3DG27C</a:t>
              </a:r>
            </a:p>
          </p:txBody>
        </p:sp>
        <p:sp>
          <p:nvSpPr>
            <p:cNvPr id="62" name="Line 189"/>
            <p:cNvSpPr>
              <a:spLocks noChangeAspect="1" noChangeShapeType="1"/>
            </p:cNvSpPr>
            <p:nvPr/>
          </p:nvSpPr>
          <p:spPr bwMode="auto">
            <a:xfrm>
              <a:off x="2363" y="1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190"/>
            <p:cNvSpPr>
              <a:spLocks noChangeAspect="1" noChangeArrowheads="1"/>
            </p:cNvSpPr>
            <p:nvPr/>
          </p:nvSpPr>
          <p:spPr bwMode="auto">
            <a:xfrm>
              <a:off x="2859" y="1542"/>
              <a:ext cx="31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24V</a:t>
              </a:r>
            </a:p>
          </p:txBody>
        </p:sp>
        <p:sp>
          <p:nvSpPr>
            <p:cNvPr id="64" name="Rectangle 191"/>
            <p:cNvSpPr>
              <a:spLocks noChangeAspect="1" noChangeArrowheads="1"/>
            </p:cNvSpPr>
            <p:nvPr/>
          </p:nvSpPr>
          <p:spPr bwMode="auto">
            <a:xfrm>
              <a:off x="2391" y="1654"/>
              <a:ext cx="1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R</a:t>
              </a:r>
              <a:r>
                <a:rPr lang="en-US" altLang="zh-CN" sz="1600" baseline="-25000"/>
                <a:t>f</a:t>
              </a:r>
              <a:endParaRPr lang="en-US" altLang="zh-CN" sz="1600"/>
            </a:p>
          </p:txBody>
        </p:sp>
        <p:sp>
          <p:nvSpPr>
            <p:cNvPr id="65" name="Rectangle 192"/>
            <p:cNvSpPr>
              <a:spLocks noChangeAspect="1" noChangeArrowheads="1"/>
            </p:cNvSpPr>
            <p:nvPr/>
          </p:nvSpPr>
          <p:spPr bwMode="auto">
            <a:xfrm>
              <a:off x="2399" y="1822"/>
              <a:ext cx="1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I</a:t>
              </a:r>
              <a:r>
                <a:rPr lang="en-US" altLang="zh-CN" sz="1600" baseline="-25000"/>
                <a:t>o</a:t>
              </a:r>
              <a:endParaRPr lang="en-US" altLang="zh-CN" sz="1600"/>
            </a:p>
          </p:txBody>
        </p:sp>
        <p:sp>
          <p:nvSpPr>
            <p:cNvPr id="66" name="Rectangle 193"/>
            <p:cNvSpPr>
              <a:spLocks noChangeAspect="1" noChangeArrowheads="1"/>
            </p:cNvSpPr>
            <p:nvPr/>
          </p:nvSpPr>
          <p:spPr bwMode="auto">
            <a:xfrm>
              <a:off x="2261" y="1980"/>
              <a:ext cx="48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62.5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grpSp>
          <p:nvGrpSpPr>
            <p:cNvPr id="67" name="Group 194"/>
            <p:cNvGrpSpPr>
              <a:grpSpLocks noChangeAspect="1"/>
            </p:cNvGrpSpPr>
            <p:nvPr/>
          </p:nvGrpSpPr>
          <p:grpSpPr bwMode="auto">
            <a:xfrm flipH="1">
              <a:off x="2455" y="1560"/>
              <a:ext cx="102" cy="112"/>
              <a:chOff x="3244" y="6428"/>
              <a:chExt cx="261" cy="288"/>
            </a:xfrm>
          </p:grpSpPr>
          <p:sp>
            <p:nvSpPr>
              <p:cNvPr id="80" name="Line 195"/>
              <p:cNvSpPr>
                <a:spLocks noChangeAspect="1" noChangeShapeType="1"/>
              </p:cNvSpPr>
              <p:nvPr/>
            </p:nvSpPr>
            <p:spPr bwMode="auto">
              <a:xfrm rot="5400000">
                <a:off x="3361" y="657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AutoShape 196"/>
              <p:cNvSpPr>
                <a:spLocks noChangeAspect="1" noChangeArrowheads="1"/>
              </p:cNvSpPr>
              <p:nvPr/>
            </p:nvSpPr>
            <p:spPr bwMode="auto">
              <a:xfrm rot="5400000">
                <a:off x="3225" y="6447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8" name="Rectangle 197"/>
            <p:cNvSpPr>
              <a:spLocks noChangeAspect="1" noChangeArrowheads="1"/>
            </p:cNvSpPr>
            <p:nvPr/>
          </p:nvSpPr>
          <p:spPr bwMode="auto">
            <a:xfrm>
              <a:off x="1155" y="1646"/>
              <a:ext cx="3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10k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69" name="Rectangle 198"/>
            <p:cNvSpPr>
              <a:spLocks noChangeAspect="1" noChangeArrowheads="1"/>
            </p:cNvSpPr>
            <p:nvPr/>
          </p:nvSpPr>
          <p:spPr bwMode="auto">
            <a:xfrm>
              <a:off x="1275" y="1774"/>
              <a:ext cx="3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10k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70" name="Rectangle 199"/>
            <p:cNvSpPr>
              <a:spLocks noChangeAspect="1" noChangeArrowheads="1"/>
            </p:cNvSpPr>
            <p:nvPr/>
          </p:nvSpPr>
          <p:spPr bwMode="auto">
            <a:xfrm>
              <a:off x="1685" y="2004"/>
              <a:ext cx="22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R</a:t>
              </a:r>
              <a:r>
                <a:rPr lang="en-US" altLang="zh-CN" sz="1600" baseline="-25000"/>
                <a:t>10</a:t>
              </a:r>
              <a:endParaRPr lang="en-US" altLang="zh-CN" sz="1600"/>
            </a:p>
          </p:txBody>
        </p:sp>
        <p:sp>
          <p:nvSpPr>
            <p:cNvPr id="71" name="Rectangle 200"/>
            <p:cNvSpPr>
              <a:spLocks noChangeAspect="1" noChangeArrowheads="1"/>
            </p:cNvSpPr>
            <p:nvPr/>
          </p:nvSpPr>
          <p:spPr bwMode="auto">
            <a:xfrm>
              <a:off x="1699" y="2158"/>
              <a:ext cx="3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/>
                <a:t>10k</a:t>
              </a:r>
              <a:r>
                <a:rPr lang="en-US" altLang="zh-CN" sz="1600">
                  <a:latin typeface="宋体" panose="02010600030101010101" pitchFamily="2" charset="-122"/>
                </a:rPr>
                <a:t>Ω</a:t>
              </a:r>
              <a:endParaRPr lang="en-US" altLang="zh-CN" sz="1600"/>
            </a:p>
          </p:txBody>
        </p:sp>
        <p:sp>
          <p:nvSpPr>
            <p:cNvPr id="72" name="Rectangle 201"/>
            <p:cNvSpPr>
              <a:spLocks noChangeAspect="1" noChangeArrowheads="1"/>
            </p:cNvSpPr>
            <p:nvPr/>
          </p:nvSpPr>
          <p:spPr bwMode="auto">
            <a:xfrm>
              <a:off x="1299" y="1394"/>
              <a:ext cx="68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/>
                <a:t>输出电路</a:t>
              </a:r>
            </a:p>
          </p:txBody>
        </p:sp>
        <p:sp>
          <p:nvSpPr>
            <p:cNvPr id="73" name="Rectangle 202"/>
            <p:cNvSpPr>
              <a:spLocks noChangeAspect="1" noChangeArrowheads="1"/>
            </p:cNvSpPr>
            <p:nvPr/>
          </p:nvSpPr>
          <p:spPr bwMode="auto">
            <a:xfrm>
              <a:off x="1089" y="2484"/>
              <a:ext cx="4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T4</a:t>
              </a:r>
              <a:endParaRPr lang="en-US" altLang="zh-CN" sz="1600"/>
            </a:p>
          </p:txBody>
        </p:sp>
        <p:sp>
          <p:nvSpPr>
            <p:cNvPr id="74" name="Rectangle 203"/>
            <p:cNvSpPr>
              <a:spLocks noChangeAspect="1" noChangeArrowheads="1"/>
            </p:cNvSpPr>
            <p:nvPr/>
          </p:nvSpPr>
          <p:spPr bwMode="auto">
            <a:xfrm>
              <a:off x="1235" y="3114"/>
              <a:ext cx="54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i="1"/>
                <a:t>U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=10V</a:t>
              </a:r>
            </a:p>
          </p:txBody>
        </p:sp>
        <p:sp>
          <p:nvSpPr>
            <p:cNvPr id="75" name="Line 206"/>
            <p:cNvSpPr>
              <a:spLocks noChangeShapeType="1"/>
            </p:cNvSpPr>
            <p:nvPr/>
          </p:nvSpPr>
          <p:spPr bwMode="auto">
            <a:xfrm flipV="1">
              <a:off x="1088" y="1616"/>
              <a:ext cx="1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Oval 207"/>
            <p:cNvSpPr>
              <a:spLocks noChangeArrowheads="1"/>
            </p:cNvSpPr>
            <p:nvPr/>
          </p:nvSpPr>
          <p:spPr bwMode="auto">
            <a:xfrm>
              <a:off x="677" y="2278"/>
              <a:ext cx="43" cy="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Line 209"/>
            <p:cNvSpPr>
              <a:spLocks noChangeAspect="1" noChangeShapeType="1"/>
            </p:cNvSpPr>
            <p:nvPr/>
          </p:nvSpPr>
          <p:spPr bwMode="auto">
            <a:xfrm>
              <a:off x="987" y="3322"/>
              <a:ext cx="20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10"/>
            <p:cNvSpPr>
              <a:spLocks noChangeAspect="1" noChangeShapeType="1"/>
            </p:cNvSpPr>
            <p:nvPr/>
          </p:nvSpPr>
          <p:spPr bwMode="auto">
            <a:xfrm>
              <a:off x="1021" y="336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11"/>
            <p:cNvSpPr>
              <a:spLocks noChangeAspect="1" noChangeShapeType="1"/>
            </p:cNvSpPr>
            <p:nvPr/>
          </p:nvSpPr>
          <p:spPr bwMode="auto">
            <a:xfrm>
              <a:off x="1055" y="3398"/>
              <a:ext cx="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692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C1F573DC-2693-41D1-88FD-75E25BD4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065" y="3183130"/>
            <a:ext cx="3429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48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 感谢</a:t>
            </a:r>
            <a:r>
              <a:rPr lang="zh-CN" altLang="en-US" sz="48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聆听</a:t>
            </a:r>
            <a:r>
              <a:rPr lang="zh-CN" altLang="zh-CN" sz="48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540CCDD2-7DC0-48B5-98A5-3C1016029301}"/>
              </a:ext>
            </a:extLst>
          </p:cNvPr>
          <p:cNvSpPr txBox="1">
            <a:spLocks/>
          </p:cNvSpPr>
          <p:nvPr/>
        </p:nvSpPr>
        <p:spPr>
          <a:xfrm>
            <a:off x="4266444" y="1824641"/>
            <a:ext cx="74183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本章结束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03032D-F49B-4C58-B060-8DA208512812}"/>
              </a:ext>
            </a:extLst>
          </p:cNvPr>
          <p:cNvSpPr/>
          <p:nvPr/>
        </p:nvSpPr>
        <p:spPr>
          <a:xfrm>
            <a:off x="4497762" y="4472503"/>
            <a:ext cx="6955750" cy="7571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测控电路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教材编写组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8" descr="General 2560x1600 technology circuit boards PCB numbers electronics circuitry circuit microchip">
            <a:extLst>
              <a:ext uri="{FF2B5EF4-FFF2-40B4-BE49-F238E27FC236}">
                <a16:creationId xmlns:a16="http://schemas.microsoft.com/office/drawing/2014/main" id="{A9E74A68-5717-48C5-B2EB-CDB0611E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02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70E2B7-23C2-401C-B543-170F503ED0DD}"/>
              </a:ext>
            </a:extLst>
          </p:cNvPr>
          <p:cNvSpPr/>
          <p:nvPr/>
        </p:nvSpPr>
        <p:spPr>
          <a:xfrm>
            <a:off x="1729736" y="0"/>
            <a:ext cx="2562864" cy="6858000"/>
          </a:xfrm>
          <a:prstGeom prst="rect">
            <a:avLst/>
          </a:prstGeom>
          <a:gradFill>
            <a:gsLst>
              <a:gs pos="50400">
                <a:srgbClr val="FBFDFE">
                  <a:alpha val="79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9633D73-7A92-479D-A622-D21B7061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反相比例放大电路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2BBA55-D2D6-49C4-B795-00317ECC02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反相比例放大电路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1007">
            <a:extLst>
              <a:ext uri="{FF2B5EF4-FFF2-40B4-BE49-F238E27FC236}">
                <a16:creationId xmlns:a16="http://schemas.microsoft.com/office/drawing/2014/main" id="{2C740EA3-C9F5-447E-A33C-CB43025E3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54864"/>
              </p:ext>
            </p:extLst>
          </p:nvPr>
        </p:nvGraphicFramePr>
        <p:xfrm>
          <a:off x="6226570" y="2002058"/>
          <a:ext cx="3617392" cy="295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4" imgW="2032188" imgH="1620043" progId="Visio.Drawing.11">
                  <p:embed/>
                </p:oleObj>
              </mc:Choice>
              <mc:Fallback>
                <p:oleObj name="Visio" r:id="rId4" imgW="2032188" imgH="1620043" progId="Visio.Drawing.11">
                  <p:embed/>
                  <p:pic>
                    <p:nvPicPr>
                      <p:cNvPr id="6" name="Object 1007">
                        <a:extLst>
                          <a:ext uri="{FF2B5EF4-FFF2-40B4-BE49-F238E27FC236}">
                            <a16:creationId xmlns:a16="http://schemas.microsoft.com/office/drawing/2014/main" id="{2C740EA3-C9F5-447E-A33C-CB43025E3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570" y="2002058"/>
                        <a:ext cx="3617392" cy="2958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06">
            <a:extLst>
              <a:ext uri="{FF2B5EF4-FFF2-40B4-BE49-F238E27FC236}">
                <a16:creationId xmlns:a16="http://schemas.microsoft.com/office/drawing/2014/main" id="{B141FF74-C4E1-42C4-A373-4EA33B130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812178"/>
              </p:ext>
            </p:extLst>
          </p:nvPr>
        </p:nvGraphicFramePr>
        <p:xfrm>
          <a:off x="3122066" y="2980511"/>
          <a:ext cx="1396819" cy="89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16154400" imgH="10363200" progId="Equation.DSMT4">
                  <p:embed/>
                </p:oleObj>
              </mc:Choice>
              <mc:Fallback>
                <p:oleObj name="Equation" r:id="rId6" imgW="16154400" imgH="10363200" progId="Equation.DSMT4">
                  <p:embed/>
                  <p:pic>
                    <p:nvPicPr>
                      <p:cNvPr id="8" name="Object 1006">
                        <a:extLst>
                          <a:ext uri="{FF2B5EF4-FFF2-40B4-BE49-F238E27FC236}">
                            <a16:creationId xmlns:a16="http://schemas.microsoft.com/office/drawing/2014/main" id="{B141FF74-C4E1-42C4-A373-4EA33B130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066" y="2980511"/>
                        <a:ext cx="1396819" cy="896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5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9633D73-7A92-479D-A622-D21B7061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81"/>
            <a:ext cx="10515600" cy="59042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6.1.3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差分比例放大电路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2BBA55-D2D6-49C4-B795-00317ECC02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65225"/>
            <a:ext cx="10515600" cy="50117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差分比例放大电路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58">
            <a:extLst>
              <a:ext uri="{FF2B5EF4-FFF2-40B4-BE49-F238E27FC236}">
                <a16:creationId xmlns:a16="http://schemas.microsoft.com/office/drawing/2014/main" id="{CADAC463-1C25-4E4C-96D5-BC64F5F1140B}"/>
              </a:ext>
            </a:extLst>
          </p:cNvPr>
          <p:cNvGrpSpPr>
            <a:grpSpLocks/>
          </p:cNvGrpSpPr>
          <p:nvPr/>
        </p:nvGrpSpPr>
        <p:grpSpPr bwMode="auto">
          <a:xfrm>
            <a:off x="6968235" y="1755766"/>
            <a:ext cx="4000500" cy="3003550"/>
            <a:chOff x="406" y="1590"/>
            <a:chExt cx="2520" cy="1892"/>
          </a:xfrm>
        </p:grpSpPr>
        <p:sp>
          <p:nvSpPr>
            <p:cNvPr id="11" name="Text Box 132">
              <a:extLst>
                <a:ext uri="{FF2B5EF4-FFF2-40B4-BE49-F238E27FC236}">
                  <a16:creationId xmlns:a16="http://schemas.microsoft.com/office/drawing/2014/main" id="{14770635-DD66-4FBC-A898-D9B2C24470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10" y="2418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" name="Group 107">
              <a:extLst>
                <a:ext uri="{FF2B5EF4-FFF2-40B4-BE49-F238E27FC236}">
                  <a16:creationId xmlns:a16="http://schemas.microsoft.com/office/drawing/2014/main" id="{428C2AA2-C777-4985-B40D-A29C4BB4F2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06" y="2130"/>
              <a:ext cx="548" cy="729"/>
              <a:chOff x="3136" y="3221"/>
              <a:chExt cx="685" cy="910"/>
            </a:xfrm>
          </p:grpSpPr>
          <p:sp>
            <p:nvSpPr>
              <p:cNvPr id="39" name="Text Box 108">
                <a:extLst>
                  <a:ext uri="{FF2B5EF4-FFF2-40B4-BE49-F238E27FC236}">
                    <a16:creationId xmlns:a16="http://schemas.microsoft.com/office/drawing/2014/main" id="{585200A3-4E01-4284-9F28-5ACAC1CED05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52" y="3594"/>
                <a:ext cx="169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v"/>
                  <a:defRPr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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457200" fontAlgn="auto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Tx/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40" name="Group 109">
                <a:extLst>
                  <a:ext uri="{FF2B5EF4-FFF2-40B4-BE49-F238E27FC236}">
                    <a16:creationId xmlns:a16="http://schemas.microsoft.com/office/drawing/2014/main" id="{F9B02399-2204-4571-A814-7BD7F0F1BB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136" y="3221"/>
                <a:ext cx="666" cy="910"/>
                <a:chOff x="3136" y="3221"/>
                <a:chExt cx="666" cy="910"/>
              </a:xfrm>
            </p:grpSpPr>
            <p:sp>
              <p:nvSpPr>
                <p:cNvPr id="41" name="AutoShape 110">
                  <a:extLst>
                    <a:ext uri="{FF2B5EF4-FFF2-40B4-BE49-F238E27FC236}">
                      <a16:creationId xmlns:a16="http://schemas.microsoft.com/office/drawing/2014/main" id="{85FD7702-6C5E-40F1-9ADC-F63C8A1E04E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306" y="3292"/>
                  <a:ext cx="182" cy="1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11">
                  <a:extLst>
                    <a:ext uri="{FF2B5EF4-FFF2-40B4-BE49-F238E27FC236}">
                      <a16:creationId xmlns:a16="http://schemas.microsoft.com/office/drawing/2014/main" id="{34F48DDA-9AD2-4184-8F3D-567151953E1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36" y="3221"/>
                  <a:ext cx="66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 Narrow"/>
                    <a:ea typeface="楷体_GB2312"/>
                  </a:endParaRPr>
                </a:p>
              </p:txBody>
            </p:sp>
            <p:sp>
              <p:nvSpPr>
                <p:cNvPr id="43" name="Line 112">
                  <a:extLst>
                    <a:ext uri="{FF2B5EF4-FFF2-40B4-BE49-F238E27FC236}">
                      <a16:creationId xmlns:a16="http://schemas.microsoft.com/office/drawing/2014/main" id="{D49EB637-A3E0-468E-9735-CE720968F3F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3348" y="3677"/>
                  <a:ext cx="9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 Narrow"/>
                    <a:ea typeface="楷体_GB2312"/>
                  </a:endParaRPr>
                </a:p>
              </p:txBody>
            </p:sp>
            <p:sp>
              <p:nvSpPr>
                <p:cNvPr id="44" name="Line 113">
                  <a:extLst>
                    <a:ext uri="{FF2B5EF4-FFF2-40B4-BE49-F238E27FC236}">
                      <a16:creationId xmlns:a16="http://schemas.microsoft.com/office/drawing/2014/main" id="{65A5C19C-3449-4883-9172-B016B16F683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36" y="4131"/>
                  <a:ext cx="66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 Narrow"/>
                    <a:ea typeface="楷体_GB2312"/>
                  </a:endParaRPr>
                </a:p>
              </p:txBody>
            </p:sp>
            <p:sp>
              <p:nvSpPr>
                <p:cNvPr id="45" name="Line 114">
                  <a:extLst>
                    <a:ext uri="{FF2B5EF4-FFF2-40B4-BE49-F238E27FC236}">
                      <a16:creationId xmlns:a16="http://schemas.microsoft.com/office/drawing/2014/main" id="{82B37B95-F391-43BC-8285-1A6038FD5B3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2682" y="3677"/>
                  <a:ext cx="9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 Narrow"/>
                    <a:ea typeface="楷体_GB2312"/>
                  </a:endParaRPr>
                </a:p>
              </p:txBody>
            </p:sp>
            <p:sp>
              <p:nvSpPr>
                <p:cNvPr id="46" name="Text Box 115">
                  <a:extLst>
                    <a:ext uri="{FF2B5EF4-FFF2-40B4-BE49-F238E27FC236}">
                      <a16:creationId xmlns:a16="http://schemas.microsoft.com/office/drawing/2014/main" id="{6631D30B-68A3-4874-8291-3FEE99E0DC9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530" y="3234"/>
                  <a:ext cx="200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∞</a:t>
                  </a:r>
                  <a:endPara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Text Box 116">
                  <a:extLst>
                    <a:ext uri="{FF2B5EF4-FFF2-40B4-BE49-F238E27FC236}">
                      <a16:creationId xmlns:a16="http://schemas.microsoft.com/office/drawing/2014/main" id="{21F8D36C-C126-41BA-8071-BC60C68CA45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78" y="3417"/>
                  <a:ext cx="187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</a:t>
                  </a:r>
                  <a:endPara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Text Box 117">
                  <a:extLst>
                    <a:ext uri="{FF2B5EF4-FFF2-40B4-BE49-F238E27FC236}">
                      <a16:creationId xmlns:a16="http://schemas.microsoft.com/office/drawing/2014/main" id="{335E13EE-CBA7-43D4-8448-13603A392E1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82" y="3782"/>
                  <a:ext cx="183" cy="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+</a:t>
                  </a:r>
                  <a:endPara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Text Box 118">
                  <a:extLst>
                    <a:ext uri="{FF2B5EF4-FFF2-40B4-BE49-F238E27FC236}">
                      <a16:creationId xmlns:a16="http://schemas.microsoft.com/office/drawing/2014/main" id="{2183C4CD-4242-413D-B307-D3E42D1A154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451" y="3765"/>
                  <a:ext cx="288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v"/>
                    <a:defRPr sz="280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30000"/>
                    </a:spcBef>
                    <a:buFont typeface="Wingdings" panose="05000000000000000000" pitchFamily="2" charset="2"/>
                    <a:buChar char="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3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457200" fontAlgn="auto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zh-CN" sz="2000" dirty="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N</a:t>
                  </a:r>
                </a:p>
              </p:txBody>
            </p:sp>
          </p:grpSp>
        </p:grpSp>
        <p:sp>
          <p:nvSpPr>
            <p:cNvPr id="14" name="Rectangle 119">
              <a:extLst>
                <a:ext uri="{FF2B5EF4-FFF2-40B4-BE49-F238E27FC236}">
                  <a16:creationId xmlns:a16="http://schemas.microsoft.com/office/drawing/2014/main" id="{F7C091CE-91AC-4408-A351-CE2332B861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1269" y="3067"/>
              <a:ext cx="288" cy="9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Rectangle 120">
              <a:extLst>
                <a:ext uri="{FF2B5EF4-FFF2-40B4-BE49-F238E27FC236}">
                  <a16:creationId xmlns:a16="http://schemas.microsoft.com/office/drawing/2014/main" id="{E1CED678-51B2-4261-A840-76F6D248BD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14" y="1812"/>
              <a:ext cx="288" cy="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Oval 121">
              <a:extLst>
                <a:ext uri="{FF2B5EF4-FFF2-40B4-BE49-F238E27FC236}">
                  <a16:creationId xmlns:a16="http://schemas.microsoft.com/office/drawing/2014/main" id="{B7F43D13-ADB7-4B2E-94E5-0A22496B13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89" y="2510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Line 122">
              <a:extLst>
                <a:ext uri="{FF2B5EF4-FFF2-40B4-BE49-F238E27FC236}">
                  <a16:creationId xmlns:a16="http://schemas.microsoft.com/office/drawing/2014/main" id="{7B39BEC0-8636-45D5-BBA9-D708AE6FB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2390"/>
              <a:ext cx="3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8" name="Line 123">
              <a:extLst>
                <a:ext uri="{FF2B5EF4-FFF2-40B4-BE49-F238E27FC236}">
                  <a16:creationId xmlns:a16="http://schemas.microsoft.com/office/drawing/2014/main" id="{60E0090A-21E1-470F-A91F-7ED85496C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1861"/>
              <a:ext cx="0" cy="5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19" name="Line 124">
              <a:extLst>
                <a:ext uri="{FF2B5EF4-FFF2-40B4-BE49-F238E27FC236}">
                  <a16:creationId xmlns:a16="http://schemas.microsoft.com/office/drawing/2014/main" id="{E2B6709A-B601-4FE0-94CE-8A6FAA1DE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1861"/>
              <a:ext cx="3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20" name="Line 125">
              <a:extLst>
                <a:ext uri="{FF2B5EF4-FFF2-40B4-BE49-F238E27FC236}">
                  <a16:creationId xmlns:a16="http://schemas.microsoft.com/office/drawing/2014/main" id="{4333B7A3-EFF0-4145-B702-9130D99F47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38" y="2542"/>
              <a:ext cx="4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21" name="Line 126">
              <a:extLst>
                <a:ext uri="{FF2B5EF4-FFF2-40B4-BE49-F238E27FC236}">
                  <a16:creationId xmlns:a16="http://schemas.microsoft.com/office/drawing/2014/main" id="{8843A4BA-2DDF-46EA-A51E-2CEC8C7AB6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04" y="1861"/>
              <a:ext cx="3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22" name="Line 127">
              <a:extLst>
                <a:ext uri="{FF2B5EF4-FFF2-40B4-BE49-F238E27FC236}">
                  <a16:creationId xmlns:a16="http://schemas.microsoft.com/office/drawing/2014/main" id="{6174780C-2D62-49CE-A7BE-3A5096D9F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6" y="1861"/>
              <a:ext cx="0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23" name="Line 129">
              <a:extLst>
                <a:ext uri="{FF2B5EF4-FFF2-40B4-BE49-F238E27FC236}">
                  <a16:creationId xmlns:a16="http://schemas.microsoft.com/office/drawing/2014/main" id="{6D67A146-4A92-48A9-B0A0-E0DD7E9BFB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14" y="2690"/>
              <a:ext cx="0" cy="2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24" name="Line 130">
              <a:extLst>
                <a:ext uri="{FF2B5EF4-FFF2-40B4-BE49-F238E27FC236}">
                  <a16:creationId xmlns:a16="http://schemas.microsoft.com/office/drawing/2014/main" id="{6BB6FA3B-28E0-47C3-8505-6F17B3396D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14" y="3258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25" name="Line 131">
              <a:extLst>
                <a:ext uri="{FF2B5EF4-FFF2-40B4-BE49-F238E27FC236}">
                  <a16:creationId xmlns:a16="http://schemas.microsoft.com/office/drawing/2014/main" id="{51199ADA-BDE3-4646-A76A-56B7B014B2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6" y="3482"/>
              <a:ext cx="18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26" name="Text Box 133">
              <a:extLst>
                <a:ext uri="{FF2B5EF4-FFF2-40B4-BE49-F238E27FC236}">
                  <a16:creationId xmlns:a16="http://schemas.microsoft.com/office/drawing/2014/main" id="{C0D2D60F-36DE-49F6-A9B7-B8EFD41CB50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6" y="222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i1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Rectangle 134">
              <a:extLst>
                <a:ext uri="{FF2B5EF4-FFF2-40B4-BE49-F238E27FC236}">
                  <a16:creationId xmlns:a16="http://schemas.microsoft.com/office/drawing/2014/main" id="{BAFD76E0-0E8E-4D61-95D8-BB9F0F5E88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341"/>
              <a:ext cx="288" cy="9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Line 135">
              <a:extLst>
                <a:ext uri="{FF2B5EF4-FFF2-40B4-BE49-F238E27FC236}">
                  <a16:creationId xmlns:a16="http://schemas.microsoft.com/office/drawing/2014/main" id="{64A31D68-A0E7-45E6-B25D-27A5FFA557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68" y="239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29" name="Oval 136">
              <a:extLst>
                <a:ext uri="{FF2B5EF4-FFF2-40B4-BE49-F238E27FC236}">
                  <a16:creationId xmlns:a16="http://schemas.microsoft.com/office/drawing/2014/main" id="{3FBD2A95-55C5-4F05-9BD7-955811211A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6" y="2354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Text Box 137">
              <a:extLst>
                <a:ext uri="{FF2B5EF4-FFF2-40B4-BE49-F238E27FC236}">
                  <a16:creationId xmlns:a16="http://schemas.microsoft.com/office/drawing/2014/main" id="{136985D5-4535-470A-B348-D6C39861719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35" y="2122"/>
              <a:ext cx="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Text Box 138">
              <a:extLst>
                <a:ext uri="{FF2B5EF4-FFF2-40B4-BE49-F238E27FC236}">
                  <a16:creationId xmlns:a16="http://schemas.microsoft.com/office/drawing/2014/main" id="{9F4AF404-6D09-4D89-AE43-F77E4FE017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98" y="1590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Text Box 139">
              <a:extLst>
                <a:ext uri="{FF2B5EF4-FFF2-40B4-BE49-F238E27FC236}">
                  <a16:creationId xmlns:a16="http://schemas.microsoft.com/office/drawing/2014/main" id="{16F863E9-06B1-481B-A9BD-FD40DED36EC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86" y="3007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Text Box 140">
              <a:extLst>
                <a:ext uri="{FF2B5EF4-FFF2-40B4-BE49-F238E27FC236}">
                  <a16:creationId xmlns:a16="http://schemas.microsoft.com/office/drawing/2014/main" id="{533E8A90-5158-463A-887B-3F90E61655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6" y="2526"/>
              <a:ext cx="2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i2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Rectangle 141">
              <a:extLst>
                <a:ext uri="{FF2B5EF4-FFF2-40B4-BE49-F238E27FC236}">
                  <a16:creationId xmlns:a16="http://schemas.microsoft.com/office/drawing/2014/main" id="{0C243EDE-E0B4-4E67-A073-BAB25E6DB7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641"/>
              <a:ext cx="288" cy="9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Line 142">
              <a:extLst>
                <a:ext uri="{FF2B5EF4-FFF2-40B4-BE49-F238E27FC236}">
                  <a16:creationId xmlns:a16="http://schemas.microsoft.com/office/drawing/2014/main" id="{FD39E1CD-E2A5-4341-832F-2B27F83A1C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68" y="269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  <p:sp>
          <p:nvSpPr>
            <p:cNvPr id="36" name="Oval 143">
              <a:extLst>
                <a:ext uri="{FF2B5EF4-FFF2-40B4-BE49-F238E27FC236}">
                  <a16:creationId xmlns:a16="http://schemas.microsoft.com/office/drawing/2014/main" id="{EEFB12BE-5760-4F0A-B78B-8935F40E72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6" y="2654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Text Box 144">
              <a:extLst>
                <a:ext uri="{FF2B5EF4-FFF2-40B4-BE49-F238E27FC236}">
                  <a16:creationId xmlns:a16="http://schemas.microsoft.com/office/drawing/2014/main" id="{CA99430F-A855-4C73-A560-EBB68EE0EE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67" y="2742"/>
              <a:ext cx="2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v"/>
                <a:defRPr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45720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Line 145">
              <a:extLst>
                <a:ext uri="{FF2B5EF4-FFF2-40B4-BE49-F238E27FC236}">
                  <a16:creationId xmlns:a16="http://schemas.microsoft.com/office/drawing/2014/main" id="{E8B77DBD-6A40-4E90-AE4B-EE81C4DD8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692"/>
              <a:ext cx="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00"/>
                </a:solidFill>
                <a:latin typeface="Arial Narrow"/>
                <a:ea typeface="楷体_GB2312"/>
              </a:endParaRPr>
            </a:p>
          </p:txBody>
        </p:sp>
      </p:grp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944F45D2-4FD4-4E2C-88DD-46BC65E4D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2088" y="2333625"/>
          <a:ext cx="26844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1155600" imgH="190440" progId="Equation.DSMT4">
                  <p:embed/>
                </p:oleObj>
              </mc:Choice>
              <mc:Fallback>
                <p:oleObj name="Equation" r:id="rId4" imgW="1155600" imgH="190440" progId="Equation.DSMT4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944F45D2-4FD4-4E2C-88DD-46BC65E4D4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333625"/>
                        <a:ext cx="268446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8E80D50-E789-4244-8A6D-5F8E4B78E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3178175"/>
          <a:ext cx="1133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6" imgW="495000" imgH="380880" progId="Equation.DSMT4">
                  <p:embed/>
                </p:oleObj>
              </mc:Choice>
              <mc:Fallback>
                <p:oleObj name="Equation" r:id="rId6" imgW="495000" imgH="380880" progId="Equation.DSMT4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18E80D50-E789-4244-8A6D-5F8E4B78E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178175"/>
                        <a:ext cx="1133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56">
            <a:extLst>
              <a:ext uri="{FF2B5EF4-FFF2-40B4-BE49-F238E27FC236}">
                <a16:creationId xmlns:a16="http://schemas.microsoft.com/office/drawing/2014/main" id="{8D593D3F-3846-4610-95C7-7D7B662F6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419600"/>
          <a:ext cx="23796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8" imgW="1079280" imgH="431640" progId="Equation.DSMT4">
                  <p:embed/>
                </p:oleObj>
              </mc:Choice>
              <mc:Fallback>
                <p:oleObj name="Equation" r:id="rId8" imgW="1079280" imgH="431640" progId="Equation.DSMT4">
                  <p:embed/>
                  <p:pic>
                    <p:nvPicPr>
                      <p:cNvPr id="7" name="Object 1056">
                        <a:extLst>
                          <a:ext uri="{FF2B5EF4-FFF2-40B4-BE49-F238E27FC236}">
                            <a16:creationId xmlns:a16="http://schemas.microsoft.com/office/drawing/2014/main" id="{8D593D3F-3846-4610-95C7-7D7B662F6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419600"/>
                        <a:ext cx="2379662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19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D8A7D-ADF7-421E-B9E2-91B47F94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709" y="1187568"/>
            <a:ext cx="7417778" cy="89939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减法运算电路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59151-102A-48F7-BD81-23BB222141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4222" y="2315893"/>
            <a:ext cx="7417778" cy="3306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同相加法运算电路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反相加法运算电路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减法运算电路</a:t>
            </a:r>
          </a:p>
          <a:p>
            <a:pPr marL="0" indent="0">
              <a:buNone/>
            </a:pP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0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16" name="Object 13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092036"/>
              </p:ext>
            </p:extLst>
          </p:nvPr>
        </p:nvGraphicFramePr>
        <p:xfrm>
          <a:off x="6208355" y="1133887"/>
          <a:ext cx="4809218" cy="324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Visio" r:id="rId4" imgW="2174263" imgH="1468602" progId="Visio.Drawing.11">
                  <p:embed/>
                </p:oleObj>
              </mc:Choice>
              <mc:Fallback>
                <p:oleObj name="Visio" r:id="rId4" imgW="2174263" imgH="1468602" progId="Visio.Drawing.11">
                  <p:embed/>
                  <p:pic>
                    <p:nvPicPr>
                      <p:cNvPr id="16516" name="Object 1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355" y="1133887"/>
                        <a:ext cx="4809218" cy="3247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17" name="Object 13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89269472"/>
              </p:ext>
            </p:extLst>
          </p:nvPr>
        </p:nvGraphicFramePr>
        <p:xfrm>
          <a:off x="838200" y="1429357"/>
          <a:ext cx="34131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6" imgW="1638000" imgH="457200" progId="Equation.DSMT4">
                  <p:embed/>
                </p:oleObj>
              </mc:Choice>
              <mc:Fallback>
                <p:oleObj name="Equation" r:id="rId6" imgW="1638000" imgH="457200" progId="Equation.DSMT4">
                  <p:embed/>
                  <p:pic>
                    <p:nvPicPr>
                      <p:cNvPr id="16517" name="Object 1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9357"/>
                        <a:ext cx="3413125" cy="95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23" name="标题 2"/>
          <p:cNvSpPr>
            <a:spLocks noGrp="1"/>
          </p:cNvSpPr>
          <p:nvPr>
            <p:ph type="title"/>
          </p:nvPr>
        </p:nvSpPr>
        <p:spPr>
          <a:xfrm>
            <a:off x="838200" y="474663"/>
            <a:ext cx="10515600" cy="5905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同相加法运算电路</a:t>
            </a:r>
          </a:p>
        </p:txBody>
      </p:sp>
      <p:sp>
        <p:nvSpPr>
          <p:cNvPr id="3" name="Rectangle 122">
            <a:extLst>
              <a:ext uri="{FF2B5EF4-FFF2-40B4-BE49-F238E27FC236}">
                <a16:creationId xmlns:a16="http://schemas.microsoft.com/office/drawing/2014/main" id="{F463E6EB-BC65-445F-AEC2-07AAC042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296" y="4039859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叠加定理</a:t>
            </a:r>
          </a:p>
        </p:txBody>
      </p:sp>
      <p:graphicFrame>
        <p:nvGraphicFramePr>
          <p:cNvPr id="17" name="Object 133">
            <a:extLst>
              <a:ext uri="{FF2B5EF4-FFF2-40B4-BE49-F238E27FC236}">
                <a16:creationId xmlns:a16="http://schemas.microsoft.com/office/drawing/2014/main" id="{CB9F9AF1-7909-48FA-9E42-E5EBE7954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039859"/>
          <a:ext cx="65817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8" imgW="3111480" imgH="457200" progId="Equation.DSMT4">
                  <p:embed/>
                </p:oleObj>
              </mc:Choice>
              <mc:Fallback>
                <p:oleObj name="Equation" r:id="rId8" imgW="3111480" imgH="457200" progId="Equation.DSMT4">
                  <p:embed/>
                  <p:pic>
                    <p:nvPicPr>
                      <p:cNvPr id="17" name="Object 133">
                        <a:extLst>
                          <a:ext uri="{FF2B5EF4-FFF2-40B4-BE49-F238E27FC236}">
                            <a16:creationId xmlns:a16="http://schemas.microsoft.com/office/drawing/2014/main" id="{CB9F9AF1-7909-48FA-9E42-E5EBE795434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9859"/>
                        <a:ext cx="6581775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3127E22-50BD-48A6-809D-03BBE9ADEC74}"/>
              </a:ext>
            </a:extLst>
          </p:cNvPr>
          <p:cNvCxnSpPr/>
          <p:nvPr/>
        </p:nvCxnSpPr>
        <p:spPr>
          <a:xfrm>
            <a:off x="6818243" y="2207929"/>
            <a:ext cx="0" cy="4558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74D7D7-A9B1-49AD-B054-8F36329DBDAB}"/>
              </a:ext>
            </a:extLst>
          </p:cNvPr>
          <p:cNvCxnSpPr>
            <a:cxnSpLocks/>
          </p:cNvCxnSpPr>
          <p:nvPr/>
        </p:nvCxnSpPr>
        <p:spPr>
          <a:xfrm>
            <a:off x="7053234" y="2686337"/>
            <a:ext cx="33461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33">
            <a:extLst>
              <a:ext uri="{FF2B5EF4-FFF2-40B4-BE49-F238E27FC236}">
                <a16:creationId xmlns:a16="http://schemas.microsoft.com/office/drawing/2014/main" id="{18E33F62-6413-4C94-B273-19BFE15CE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132111"/>
              </p:ext>
            </p:extLst>
          </p:nvPr>
        </p:nvGraphicFramePr>
        <p:xfrm>
          <a:off x="868362" y="2746002"/>
          <a:ext cx="32607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0" imgW="1650960" imgH="457200" progId="Equation.DSMT4">
                  <p:embed/>
                </p:oleObj>
              </mc:Choice>
              <mc:Fallback>
                <p:oleObj name="Equation" r:id="rId10" imgW="1650960" imgH="457200" progId="Equation.DSMT4">
                  <p:embed/>
                  <p:pic>
                    <p:nvPicPr>
                      <p:cNvPr id="16" name="Object 133">
                        <a:extLst>
                          <a:ext uri="{FF2B5EF4-FFF2-40B4-BE49-F238E27FC236}">
                            <a16:creationId xmlns:a16="http://schemas.microsoft.com/office/drawing/2014/main" id="{18E33F62-6413-4C94-B273-19BFE15CEB2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2" y="2746002"/>
                        <a:ext cx="3260725" cy="90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CF9592D-AA15-4BE8-BEB3-327B62CAEDA9}"/>
              </a:ext>
            </a:extLst>
          </p:cNvPr>
          <p:cNvCxnSpPr/>
          <p:nvPr/>
        </p:nvCxnSpPr>
        <p:spPr>
          <a:xfrm>
            <a:off x="7202557" y="2679339"/>
            <a:ext cx="0" cy="4558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7253C7-EFC1-4DB0-A60A-64C5E30F147A}"/>
              </a:ext>
            </a:extLst>
          </p:cNvPr>
          <p:cNvCxnSpPr>
            <a:cxnSpLocks/>
          </p:cNvCxnSpPr>
          <p:nvPr/>
        </p:nvCxnSpPr>
        <p:spPr>
          <a:xfrm>
            <a:off x="7035248" y="3144241"/>
            <a:ext cx="33461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2814DFD-4B2E-45A3-AFD6-BB197F0A8098}"/>
              </a:ext>
            </a:extLst>
          </p:cNvPr>
          <p:cNvSpPr/>
          <p:nvPr/>
        </p:nvSpPr>
        <p:spPr>
          <a:xfrm>
            <a:off x="6650934" y="2224316"/>
            <a:ext cx="551623" cy="682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1FE813-DD6F-40FF-A8A8-77D79BED3552}"/>
              </a:ext>
            </a:extLst>
          </p:cNvPr>
          <p:cNvSpPr txBox="1"/>
          <p:nvPr/>
        </p:nvSpPr>
        <p:spPr>
          <a:xfrm>
            <a:off x="838200" y="5328992"/>
            <a:ext cx="879000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实现输入信号相加，且输入输出同相，系数调整不易</a:t>
            </a:r>
          </a:p>
        </p:txBody>
      </p:sp>
    </p:spTree>
    <p:extLst>
      <p:ext uri="{BB962C8B-B14F-4D97-AF65-F5344CB8AC3E}">
        <p14:creationId xmlns:p14="http://schemas.microsoft.com/office/powerpoint/2010/main" val="4245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2638</Words>
  <Application>Microsoft Office PowerPoint</Application>
  <PresentationFormat>宽屏</PresentationFormat>
  <Paragraphs>969</Paragraphs>
  <Slides>55</Slides>
  <Notes>7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等线</vt:lpstr>
      <vt:lpstr>黑体</vt:lpstr>
      <vt:lpstr>楷体</vt:lpstr>
      <vt:lpstr>宋体</vt:lpstr>
      <vt:lpstr>微软雅黑</vt:lpstr>
      <vt:lpstr>Arial</vt:lpstr>
      <vt:lpstr>Arial Narrow</vt:lpstr>
      <vt:lpstr>Cambria Math</vt:lpstr>
      <vt:lpstr>Symbol</vt:lpstr>
      <vt:lpstr>Times New Roman</vt:lpstr>
      <vt:lpstr>Wingdings</vt:lpstr>
      <vt:lpstr>Office 主题​​</vt:lpstr>
      <vt:lpstr>Visio</vt:lpstr>
      <vt:lpstr>Equation</vt:lpstr>
      <vt:lpstr>公式</vt:lpstr>
      <vt:lpstr>PowerPoint 演示文稿</vt:lpstr>
      <vt:lpstr>信号放大电路</vt:lpstr>
      <vt:lpstr>本章知识点</vt:lpstr>
      <vt:lpstr>6.1  比例运算放大电路</vt:lpstr>
      <vt:lpstr>6.1.1  同相比例放大电路</vt:lpstr>
      <vt:lpstr>6.1.2  反相比例放大电路</vt:lpstr>
      <vt:lpstr>6.1.3  差分比例放大电路</vt:lpstr>
      <vt:lpstr>6.2  加法/减法运算电路</vt:lpstr>
      <vt:lpstr>6.2.1 同相加法运算电路</vt:lpstr>
      <vt:lpstr>6.2.2 反相加法电路</vt:lpstr>
      <vt:lpstr>6.2.2 反相加法电路</vt:lpstr>
      <vt:lpstr>6.2.3减法运算电路</vt:lpstr>
      <vt:lpstr>6.2.3减法运算电路</vt:lpstr>
      <vt:lpstr>6.2.3 减法运算电路</vt:lpstr>
      <vt:lpstr>6.3  对数、指数和乘、除运算电路</vt:lpstr>
      <vt:lpstr>6.3.1 对数运算电路</vt:lpstr>
      <vt:lpstr>6.3.1 对数运算电路</vt:lpstr>
      <vt:lpstr>6.3.1 对数运算电路</vt:lpstr>
      <vt:lpstr>6.3.2 指数运算电路</vt:lpstr>
      <vt:lpstr>6.3.2 指数运算电路</vt:lpstr>
      <vt:lpstr>6.3.3 基于对数/指数运算的乘法/除法运算电路</vt:lpstr>
      <vt:lpstr>基于对数和指数运算的乘法运算电路</vt:lpstr>
      <vt:lpstr>基于对数和指数运算的除法运算电路</vt:lpstr>
      <vt:lpstr>四象限乘法运算电路</vt:lpstr>
      <vt:lpstr>6.3.4 变跨导乘法运算电路</vt:lpstr>
      <vt:lpstr>6.3.5乘方和开方运算电路</vt:lpstr>
      <vt:lpstr>6.3.6集成乘法运算电路</vt:lpstr>
      <vt:lpstr>6.3.6集成乘法运算电路</vt:lpstr>
      <vt:lpstr>6.3.6集成乘法运算电路</vt:lpstr>
      <vt:lpstr>6.4  常用特征值运算电路</vt:lpstr>
      <vt:lpstr>6.4.1 绝对值运算电路</vt:lpstr>
      <vt:lpstr>6.4.2 峰值运算电路</vt:lpstr>
      <vt:lpstr>6.4.3 平均值运算电路</vt:lpstr>
      <vt:lpstr>6.5  函数性运算电路</vt:lpstr>
      <vt:lpstr>6.5 函数运算电路</vt:lpstr>
      <vt:lpstr>6.5 函数运算电路</vt:lpstr>
      <vt:lpstr>6.6  微分积分运算电路</vt:lpstr>
      <vt:lpstr>6.6.1 常用积分电路</vt:lpstr>
      <vt:lpstr>反相积分电路</vt:lpstr>
      <vt:lpstr>反相积分电路</vt:lpstr>
      <vt:lpstr>反相积分电路</vt:lpstr>
      <vt:lpstr>比例积分电路</vt:lpstr>
      <vt:lpstr>6.6.2 常用微分电路</vt:lpstr>
      <vt:lpstr>微分电路应用</vt:lpstr>
      <vt:lpstr>6.6.3 PID运算电路</vt:lpstr>
      <vt:lpstr>6.6.3 PID运算电路</vt:lpstr>
      <vt:lpstr>6.7  过程调节器电路分析</vt:lpstr>
      <vt:lpstr>6.7 过程调节器电路分析</vt:lpstr>
      <vt:lpstr>6.7.1 电平移动电路</vt:lpstr>
      <vt:lpstr>6.7.2 PD运算电路</vt:lpstr>
      <vt:lpstr>6.7.2 PD运算电路</vt:lpstr>
      <vt:lpstr>6.7.3 PI运算</vt:lpstr>
      <vt:lpstr>6.7.4 调节器的传递函数</vt:lpstr>
      <vt:lpstr>6.7.5 输出电路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yangying</dc:creator>
  <cp:lastModifiedBy>Zhou Creed</cp:lastModifiedBy>
  <cp:revision>124</cp:revision>
  <dcterms:created xsi:type="dcterms:W3CDTF">2016-11-14T01:43:49Z</dcterms:created>
  <dcterms:modified xsi:type="dcterms:W3CDTF">2022-01-09T04:10:38Z</dcterms:modified>
</cp:coreProperties>
</file>