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06" r:id="rId2"/>
    <p:sldId id="314" r:id="rId3"/>
    <p:sldId id="258" r:id="rId4"/>
    <p:sldId id="636" r:id="rId5"/>
    <p:sldId id="637" r:id="rId6"/>
    <p:sldId id="638" r:id="rId7"/>
    <p:sldId id="639" r:id="rId8"/>
    <p:sldId id="670" r:id="rId9"/>
    <p:sldId id="703" r:id="rId10"/>
    <p:sldId id="640" r:id="rId11"/>
    <p:sldId id="645" r:id="rId12"/>
    <p:sldId id="647" r:id="rId13"/>
    <p:sldId id="648" r:id="rId14"/>
    <p:sldId id="675" r:id="rId15"/>
    <p:sldId id="649" r:id="rId16"/>
    <p:sldId id="651" r:id="rId17"/>
    <p:sldId id="671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52" r:id="rId26"/>
    <p:sldId id="653" r:id="rId27"/>
    <p:sldId id="654" r:id="rId28"/>
    <p:sldId id="655" r:id="rId29"/>
    <p:sldId id="673" r:id="rId30"/>
    <p:sldId id="657" r:id="rId31"/>
    <p:sldId id="663" r:id="rId32"/>
    <p:sldId id="704" r:id="rId33"/>
    <p:sldId id="705" r:id="rId34"/>
    <p:sldId id="702" r:id="rId35"/>
    <p:sldId id="664" r:id="rId36"/>
    <p:sldId id="706" r:id="rId37"/>
    <p:sldId id="707" r:id="rId38"/>
    <p:sldId id="665" r:id="rId39"/>
    <p:sldId id="666" r:id="rId40"/>
    <p:sldId id="667" r:id="rId41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3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64" y="-96"/>
      </p:cViewPr>
      <p:guideLst>
        <p:guide orient="horz" pos="2193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4CF00D-E452-43B7-B3EC-5429463BDD5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2024/10/14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ea typeface="黑体" panose="02010609060101010101" pitchFamily="49" charset="-122"/>
              </a:rPr>
              <a:pPr lvl="0" algn="r" eaLnBrk="1" hangingPunct="1">
                <a:buNone/>
              </a:pPr>
              <a:t>‹#›</a:t>
            </a:fld>
            <a:endParaRPr lang="en-US" altLang="en-US" sz="1200" dirty="0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眉占位符 430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日期占位符 430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幻灯片图像占位符 4301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文本占位符 4301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第五级</a:t>
            </a:r>
          </a:p>
        </p:txBody>
      </p:sp>
      <p:sp>
        <p:nvSpPr>
          <p:cNvPr id="43014" name="页脚占位符 430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5" name="灯片编号占位符 430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  <a:pPr lvl="0" algn="r" eaLnBrk="1" hangingPunct="1">
                <a:buNone/>
              </a:pPr>
              <a:t>‹#›</a:t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9792B-7442-42ED-BE46-FD3E15EAA6F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2024/10/14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pPr lvl="0" eaLnBrk="1" hangingPunct="1">
                <a:buNone/>
              </a:pPr>
              <a:t>‹#›</a:t>
            </a:fld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9792B-7442-42ED-BE46-FD3E15EAA6F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2024/10/14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pPr lvl="0" eaLnBrk="1" hangingPunct="1">
                <a:buNone/>
              </a:pPr>
              <a:t>‹#›</a:t>
            </a:fld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/>
              <a:pPr algn="r">
                <a:buNone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9792B-7442-42ED-BE46-FD3E15EAA6F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2024/10/14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pPr lvl="0" eaLnBrk="1" hangingPunct="1">
                <a:buNone/>
              </a:pPr>
              <a:t>‹#›</a:t>
            </a:fld>
            <a:endParaRPr lang="en-US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09600" y="225425"/>
            <a:ext cx="8229600" cy="6096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b="1" dirty="0">
                <a:solidFill>
                  <a:srgbClr val="A50021"/>
                </a:solidFill>
              </a:rPr>
              <a:t/>
            </a:r>
            <a:br>
              <a:rPr lang="en-US" altLang="zh-CN" sz="3600" b="1" dirty="0">
                <a:solidFill>
                  <a:srgbClr val="A50021"/>
                </a:solidFill>
              </a:rPr>
            </a:br>
            <a:r>
              <a:rPr lang="en-US" altLang="zh-CN" sz="3600" b="1" dirty="0">
                <a:solidFill>
                  <a:srgbClr val="A50021"/>
                </a:solidFill>
              </a:rPr>
              <a:t/>
            </a:r>
            <a:br>
              <a:rPr lang="en-US" altLang="zh-CN" sz="3600" b="1" dirty="0">
                <a:solidFill>
                  <a:srgbClr val="A50021"/>
                </a:solidFill>
              </a:rPr>
            </a:br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zh-CN" altLang="en-US" sz="3600" b="1" dirty="0">
                <a:solidFill>
                  <a:srgbClr val="C00000"/>
                </a:solidFill>
              </a:rPr>
              <a:t>章  数字卷积与脉冲响应</a:t>
            </a:r>
            <a:br>
              <a:rPr lang="zh-CN" altLang="en-US" sz="3600" b="1" dirty="0">
                <a:solidFill>
                  <a:srgbClr val="C00000"/>
                </a:solidFill>
              </a:rPr>
            </a:b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4213" y="1557338"/>
            <a:ext cx="7772400" cy="45100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.1 数字卷积基础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.2 差分方程与卷积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.3 滑动平均滤波器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0"/>
            <a:ext cx="8713788" cy="659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1" dirty="0" smtClean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例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.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   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数字滤波器的的输入信号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x[n]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和脉冲响应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h[n]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如图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4-2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所示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利用数字卷积计算该滤波器的输出 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</a:t>
            </a:r>
            <a:endParaRPr kumimoji="0" lang="zh-CN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  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560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643182"/>
            <a:ext cx="3671888" cy="3313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43182"/>
            <a:ext cx="3673475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0" y="142852"/>
            <a:ext cx="914400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解：要求输出，必须计算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x[n]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h[n]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的卷积。式（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.2）的卷积定义式表明，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x[k]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以及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h[n-k]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关于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k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的图形可用来图示数字卷积的计算，每个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y[n]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的值可以通过将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x[n]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h[n-k]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逐点相乘，然后相加得到。对于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n&lt;0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n&gt;5，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输出值为0。图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为计算得到的输出信号。</a:t>
            </a:r>
          </a:p>
        </p:txBody>
      </p:sp>
      <p:sp>
        <p:nvSpPr>
          <p:cNvPr id="103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827088" y="2781300"/>
          <a:ext cx="6402387" cy="576263"/>
        </p:xfrm>
        <a:graphic>
          <a:graphicData uri="http://schemas.openxmlformats.org/presentationml/2006/ole">
            <p:oleObj spid="_x0000_s23558" r:id="rId3" imgW="131064000" imgH="11887200" progId="Equation.DSMT4">
              <p:embed/>
            </p:oleObj>
          </a:graphicData>
        </a:graphic>
      </p:graphicFrame>
      <p:sp>
        <p:nvSpPr>
          <p:cNvPr id="103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7" name="Object 7"/>
          <p:cNvGraphicFramePr>
            <a:graphicFrameLocks/>
          </p:cNvGraphicFramePr>
          <p:nvPr/>
        </p:nvGraphicFramePr>
        <p:xfrm>
          <a:off x="827088" y="3429000"/>
          <a:ext cx="6408737" cy="552450"/>
        </p:xfrm>
        <a:graphic>
          <a:graphicData uri="http://schemas.openxmlformats.org/presentationml/2006/ole">
            <p:oleObj spid="_x0000_s23557" r:id="rId4" imgW="120700800" imgH="11887200" progId="Equation.DSMT4">
              <p:embed/>
            </p:oleObj>
          </a:graphicData>
        </a:graphic>
      </p:graphicFrame>
      <p:sp>
        <p:nvSpPr>
          <p:cNvPr id="103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8" name="Object 9"/>
          <p:cNvGraphicFramePr>
            <a:graphicFrameLocks/>
          </p:cNvGraphicFramePr>
          <p:nvPr/>
        </p:nvGraphicFramePr>
        <p:xfrm>
          <a:off x="900113" y="4005263"/>
          <a:ext cx="6335712" cy="576262"/>
        </p:xfrm>
        <a:graphic>
          <a:graphicData uri="http://schemas.openxmlformats.org/presentationml/2006/ole">
            <p:oleObj spid="_x0000_s23556" r:id="rId5" imgW="104851200" imgH="11887200" progId="Equation.DSMT4">
              <p:embed/>
            </p:oleObj>
          </a:graphicData>
        </a:graphic>
      </p:graphicFrame>
      <p:sp>
        <p:nvSpPr>
          <p:cNvPr id="1036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9" name="Object 11"/>
          <p:cNvGraphicFramePr>
            <a:graphicFrameLocks/>
          </p:cNvGraphicFramePr>
          <p:nvPr/>
        </p:nvGraphicFramePr>
        <p:xfrm>
          <a:off x="900113" y="4508500"/>
          <a:ext cx="6119812" cy="598488"/>
        </p:xfrm>
        <a:graphic>
          <a:graphicData uri="http://schemas.openxmlformats.org/presentationml/2006/ole">
            <p:oleObj spid="_x0000_s23555" r:id="rId6" imgW="121615200" imgH="11887200" progId="Equation.DSMT4">
              <p:embed/>
            </p:oleObj>
          </a:graphicData>
        </a:graphic>
      </p:graphicFrame>
      <p:sp>
        <p:nvSpPr>
          <p:cNvPr id="1037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30" name="Object 13"/>
          <p:cNvGraphicFramePr>
            <a:graphicFrameLocks/>
          </p:cNvGraphicFramePr>
          <p:nvPr/>
        </p:nvGraphicFramePr>
        <p:xfrm>
          <a:off x="971550" y="5229225"/>
          <a:ext cx="6121400" cy="512763"/>
        </p:xfrm>
        <a:graphic>
          <a:graphicData uri="http://schemas.openxmlformats.org/presentationml/2006/ole">
            <p:oleObj spid="_x0000_s23554" r:id="rId7" imgW="143256000" imgH="11887200" progId="Equation.DSMT4">
              <p:embed/>
            </p:oleObj>
          </a:graphicData>
        </a:graphic>
      </p:graphicFrame>
      <p:sp>
        <p:nvSpPr>
          <p:cNvPr id="1038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31" name="Object 15"/>
          <p:cNvGraphicFramePr>
            <a:graphicFrameLocks/>
          </p:cNvGraphicFramePr>
          <p:nvPr/>
        </p:nvGraphicFramePr>
        <p:xfrm>
          <a:off x="900113" y="5805488"/>
          <a:ext cx="6716712" cy="503237"/>
        </p:xfrm>
        <a:graphic>
          <a:graphicData uri="http://schemas.openxmlformats.org/presentationml/2006/ole">
            <p:oleObj spid="_x0000_s23553" r:id="rId8" imgW="158191200" imgH="1188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4114800" y="5715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2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60350"/>
            <a:ext cx="7129463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3200" dirty="0">
                <a:solidFill>
                  <a:srgbClr val="FF0000"/>
                </a:solidFill>
              </a:rPr>
              <a:t>计算数字卷积的步骤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列出输入采样值</a:t>
            </a:r>
            <a:r>
              <a:rPr lang="en-US" altLang="zh-CN" sz="2400" dirty="0"/>
              <a:t>,</a:t>
            </a:r>
            <a:r>
              <a:rPr lang="zh-CN" altLang="en-US" sz="2400" dirty="0"/>
              <a:t>空白处为</a:t>
            </a:r>
            <a:r>
              <a:rPr lang="en-US" altLang="zh-CN" sz="2400" dirty="0"/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倒序列出脉冲响应值</a:t>
            </a:r>
            <a:r>
              <a:rPr lang="en-US" altLang="zh-CN" sz="2400" dirty="0"/>
              <a:t>,</a:t>
            </a:r>
            <a:r>
              <a:rPr lang="zh-CN" altLang="en-US" sz="2400" dirty="0"/>
              <a:t>使</a:t>
            </a:r>
            <a:r>
              <a:rPr lang="en-US" altLang="zh-CN" sz="2400" dirty="0"/>
              <a:t>n=0</a:t>
            </a:r>
            <a:r>
              <a:rPr lang="zh-CN" altLang="en-US" sz="2400" dirty="0"/>
              <a:t>的脉冲响应与</a:t>
            </a:r>
            <a:r>
              <a:rPr lang="en-US" altLang="zh-CN" sz="2400" dirty="0"/>
              <a:t>n=0</a:t>
            </a:r>
            <a:r>
              <a:rPr lang="zh-CN" altLang="en-US" sz="2400" dirty="0"/>
              <a:t>的输入对齐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当两序列均不为零时</a:t>
            </a:r>
            <a:r>
              <a:rPr lang="en-US" altLang="zh-CN" sz="2400" dirty="0"/>
              <a:t>,</a:t>
            </a:r>
            <a:r>
              <a:rPr lang="zh-CN" altLang="en-US" sz="2400" dirty="0"/>
              <a:t>相乘然后相加即可得到输出值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将脉冲响应右移一个单位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重复第</a:t>
            </a:r>
            <a:r>
              <a:rPr lang="en-US" altLang="zh-CN" sz="2400" dirty="0"/>
              <a:t>3</a:t>
            </a:r>
            <a:r>
              <a:rPr lang="zh-CN" altLang="en-US" sz="2400" dirty="0"/>
              <a:t>步</a:t>
            </a:r>
            <a:r>
              <a:rPr lang="en-US" altLang="zh-CN" sz="2400" dirty="0"/>
              <a:t>(</a:t>
            </a:r>
            <a:r>
              <a:rPr lang="zh-CN" altLang="en-US" sz="2400" dirty="0"/>
              <a:t>只要两个序列之间有非零的重叠部分</a:t>
            </a:r>
            <a:r>
              <a:rPr lang="en-US" altLang="zh-CN" sz="2400" dirty="0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其余输出采样值为</a:t>
            </a:r>
            <a:r>
              <a:rPr lang="en-US" altLang="zh-CN" sz="2400" dirty="0"/>
              <a:t>0.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/>
          <p:nvPr/>
        </p:nvSpPr>
        <p:spPr>
          <a:xfrm>
            <a:off x="661988" y="1093788"/>
            <a:ext cx="8482012" cy="31702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x[k]       0         0         1         -1         2        0       0      0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h[-k]     1        -2         2                                                      ?y[0]=2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h[1-k]              1        - 2         2                                          ?y[1]=-4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h[2-k]                          1         -2          2                              y[2]=7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h[3-k]                                      1          -2         2                  ?y[3]=-5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h[4-k]                                                   1        -2      2          ?y[4]=2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h[5-k]                                                              1      -2    2     y[5]=0</a:t>
            </a:r>
          </a:p>
        </p:txBody>
      </p:sp>
      <p:sp>
        <p:nvSpPr>
          <p:cNvPr id="28676" name="Line 4"/>
          <p:cNvSpPr/>
          <p:nvPr/>
        </p:nvSpPr>
        <p:spPr>
          <a:xfrm flipV="1">
            <a:off x="838200" y="1125538"/>
            <a:ext cx="8126413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7" name="Line 5"/>
          <p:cNvSpPr/>
          <p:nvPr/>
        </p:nvSpPr>
        <p:spPr>
          <a:xfrm>
            <a:off x="838200" y="4437063"/>
            <a:ext cx="812641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TextBox 5"/>
          <p:cNvSpPr txBox="1"/>
          <p:nvPr/>
        </p:nvSpPr>
        <p:spPr>
          <a:xfrm>
            <a:off x="500034" y="28572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例</a:t>
            </a:r>
            <a:r>
              <a:rPr lang="en-US" altLang="zh-CN" sz="2400" dirty="0" smtClean="0">
                <a:latin typeface="+mn-ea"/>
                <a:ea typeface="+mn-ea"/>
              </a:rPr>
              <a:t>4.2</a:t>
            </a:r>
            <a:r>
              <a:rPr lang="zh-CN" altLang="en-US" sz="2400" dirty="0" smtClean="0">
                <a:latin typeface="+mn-ea"/>
                <a:ea typeface="+mn-ea"/>
              </a:rPr>
              <a:t>列写卷积表计算滤波器输出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idx="1"/>
          </p:nvPr>
        </p:nvSpPr>
        <p:spPr>
          <a:xfrm>
            <a:off x="179388" y="188913"/>
            <a:ext cx="8713787" cy="609600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00"/>
                </a:solidFill>
              </a:rPr>
              <a:t>边界效应：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    </a:t>
            </a:r>
            <a:r>
              <a:rPr lang="zh-CN" altLang="en-US" sz="2400" dirty="0"/>
              <a:t>当脉冲响应与未知的输入采样点重叠时，由于实际的输出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值可能受采样开始之前输入信号的影响，所以无法准确地计算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输出。计算的开始和末尾都存在这种现象。仅当输入序列与脉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冲响应完全重叠时，计算才有意义，这就是边界效应。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      表</a:t>
            </a:r>
            <a:r>
              <a:rPr lang="en-US" altLang="zh-CN" sz="2400" dirty="0"/>
              <a:t>4</a:t>
            </a:r>
            <a:r>
              <a:rPr lang="zh-CN" altLang="en-US" sz="2400" dirty="0"/>
              <a:t>.</a:t>
            </a:r>
            <a:r>
              <a:rPr lang="en-US" altLang="zh-CN" sz="2400" dirty="0"/>
              <a:t>3</a:t>
            </a:r>
            <a:r>
              <a:rPr lang="zh-CN" altLang="en-US" sz="2400" dirty="0"/>
              <a:t>说明了边界效应如何发生在有限输入序列的情况。此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例中，输入的长度为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，脉冲响应的长度为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。只要脉冲响应采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样点部分位于输入信号采样值之外，输出就不确定。在这种情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况下，有</a:t>
            </a:r>
            <a:r>
              <a:rPr lang="en-US" altLang="zh-CN" sz="2400" dirty="0"/>
              <a:t>4</a:t>
            </a:r>
            <a:r>
              <a:rPr lang="zh-CN" altLang="en-US" sz="2400" dirty="0"/>
              <a:t>个输出采样点（0，1，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4</a:t>
            </a:r>
            <a:r>
              <a:rPr lang="zh-CN" altLang="en-US" sz="2400" dirty="0"/>
              <a:t>）受边界效应的影响。</a:t>
            </a:r>
          </a:p>
          <a:p>
            <a:pPr>
              <a:spcBef>
                <a:spcPct val="50000"/>
              </a:spcBef>
              <a:buNone/>
            </a:pPr>
            <a:endParaRPr lang="zh-CN" altLang="en-US" sz="2400" b="1" dirty="0"/>
          </a:p>
          <a:p>
            <a:pPr>
              <a:buNone/>
            </a:pPr>
            <a:endParaRPr lang="zh-CN" altLang="en-US" sz="2400" b="1" dirty="0"/>
          </a:p>
          <a:p>
            <a:pPr>
              <a:buNone/>
            </a:pPr>
            <a:endParaRPr lang="zh-CN" altLang="en-US" sz="2400" b="1" dirty="0"/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250825" y="333375"/>
            <a:ext cx="8353425" cy="62484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边界效应对滤波器输出的影响 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当脉冲响应的采样点数为有限长时可以实现完全重叠，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例如所有的</a:t>
            </a:r>
            <a:r>
              <a:rPr lang="en-US" altLang="zh-CN" sz="2400" dirty="0"/>
              <a:t>FIR</a:t>
            </a:r>
            <a:r>
              <a:rPr lang="zh-CN" altLang="en-US" sz="2400" dirty="0"/>
              <a:t>滤波器。</a:t>
            </a:r>
            <a:r>
              <a:rPr lang="zh-CN" altLang="en-US" sz="2400" dirty="0">
                <a:solidFill>
                  <a:srgbClr val="FF0000"/>
                </a:solidFill>
              </a:rPr>
              <a:t>对于</a:t>
            </a:r>
            <a:r>
              <a:rPr lang="en-US" altLang="zh-CN" sz="2400" dirty="0">
                <a:solidFill>
                  <a:srgbClr val="FF0000"/>
                </a:solidFill>
              </a:rPr>
              <a:t>FIR</a:t>
            </a:r>
            <a:r>
              <a:rPr lang="zh-CN" altLang="en-US" sz="2400" dirty="0">
                <a:solidFill>
                  <a:srgbClr val="FF0000"/>
                </a:solidFill>
              </a:rPr>
              <a:t>滤波器的输出，受边界效应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影响的开始和末尾区间长度均为脉冲响应的长度减1</a:t>
            </a:r>
            <a:r>
              <a:rPr lang="zh-CN" altLang="en-US" sz="2400" dirty="0"/>
              <a:t>。当非零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脉冲响应采样值有无限多个时，输入与脉冲响应一般不能完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全重叠，例如所有的</a:t>
            </a:r>
            <a:r>
              <a:rPr lang="en-US" altLang="zh-CN" sz="2400" dirty="0"/>
              <a:t>IIR</a:t>
            </a:r>
            <a:r>
              <a:rPr lang="zh-CN" altLang="en-US" sz="2400" dirty="0"/>
              <a:t>滤波器。不过边界效应会随着脉冲响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采样值变小而减弱。解决边界效应问题有许多方法，包括给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输入信号补零、重复边缘值、对整个输入信号进行周期延拓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idx="1"/>
          </p:nvPr>
        </p:nvSpPr>
        <p:spPr>
          <a:xfrm>
            <a:off x="179705" y="609600"/>
            <a:ext cx="8860155" cy="624840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00"/>
                </a:solidFill>
              </a:rPr>
              <a:t>暂态与稳态：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</a:t>
            </a:r>
            <a:r>
              <a:rPr lang="zh-CN" altLang="en-US" sz="2400" dirty="0"/>
              <a:t>解释边界效应的另一种方法是用系统的暂态和稳态输出特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性。输出的暂态部分相对来说是它的短期行为，而稳态部分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是它的长期效应。数字滤波中，暂态效应实际就是边界效应。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边界效应一消失(</a:t>
            </a:r>
            <a:r>
              <a:rPr lang="en-US" altLang="zh-CN" sz="2400" dirty="0"/>
              <a:t>FIR</a:t>
            </a:r>
            <a:r>
              <a:rPr lang="zh-CN" altLang="en-US" sz="2400" dirty="0"/>
              <a:t>滤波器)或变小(</a:t>
            </a:r>
            <a:r>
              <a:rPr lang="en-US" altLang="zh-CN" sz="2400" dirty="0"/>
              <a:t>IIR</a:t>
            </a:r>
            <a:r>
              <a:rPr lang="zh-CN" altLang="en-US" sz="2400" dirty="0"/>
              <a:t>滤波器)，就进入稳态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输出方式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0"/>
            <a:ext cx="860586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4.3 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数字滤波器的输入信号是单位阶跃序列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滤波器的脉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冲响应为：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利用数字卷积求该数字滤波器的输出信号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y[n]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，并指出输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出的暂态和稳态部分。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解：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单位阶跃序列的采样值在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n&lt;0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是0,n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≥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取值均为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。采用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列表法求取数字卷积，具体计算过程和结果见表。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1"/>
          <p:cNvGraphicFramePr>
            <a:graphicFrameLocks/>
          </p:cNvGraphicFramePr>
          <p:nvPr/>
        </p:nvGraphicFramePr>
        <p:xfrm>
          <a:off x="2071670" y="714356"/>
          <a:ext cx="4319588" cy="431800"/>
        </p:xfrm>
        <a:graphic>
          <a:graphicData uri="http://schemas.openxmlformats.org/presentationml/2006/ole">
            <p:oleObj spid="_x0000_s26625" r:id="rId3" imgW="72237600" imgH="6400800" progId="Equation.DSMT4">
              <p:embed/>
            </p:oleObj>
          </a:graphicData>
        </a:graphic>
      </p:graphicFrame>
      <p:pic>
        <p:nvPicPr>
          <p:cNvPr id="2053" name="Picture 2"/>
          <p:cNvPicPr>
            <a:picLocks noChangeAspect="1"/>
          </p:cNvPicPr>
          <p:nvPr/>
        </p:nvPicPr>
        <p:blipFill>
          <a:blip r:embed="rId4"/>
          <a:srcRect l="33012" t="61378" r="29713" b="22041"/>
          <a:stretch>
            <a:fillRect/>
          </a:stretch>
        </p:blipFill>
        <p:spPr>
          <a:xfrm>
            <a:off x="323850" y="3357563"/>
            <a:ext cx="8351838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26035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该数字滤波器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的输出如图所示，输出仅在两个采样点后就达到了稳态值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0.5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前两个采样周期是数字滤波器的暂态过程，它们包含了滤波器的边界效应。经过两个采样周期后滤波器进入稳态过程。该滤波器的输入信号为常数，故其输出最终也稳定到一个常数0.5。</a:t>
            </a:r>
            <a:endParaRPr kumimoji="0" lang="zh-CN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277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928934"/>
            <a:ext cx="6264275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6553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b="1" dirty="0">
                <a:solidFill>
                  <a:srgbClr val="A50021"/>
                </a:solidFill>
              </a:rPr>
              <a:t/>
            </a:r>
            <a:br>
              <a:rPr lang="en-US" altLang="zh-CN" sz="3600" b="1" dirty="0">
                <a:solidFill>
                  <a:srgbClr val="A50021"/>
                </a:solidFill>
              </a:rPr>
            </a:br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zh-CN" altLang="en-US" sz="3600" b="1" dirty="0">
                <a:solidFill>
                  <a:srgbClr val="C00000"/>
                </a:solidFill>
              </a:rPr>
              <a:t>章  数字卷积与脉冲响应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文本占位符 65538"/>
          <p:cNvSpPr>
            <a:spLocks noGrp="1"/>
          </p:cNvSpPr>
          <p:nvPr>
            <p:ph idx="1"/>
          </p:nvPr>
        </p:nvSpPr>
        <p:spPr>
          <a:xfrm>
            <a:off x="611188" y="2420938"/>
            <a:ext cx="8281988" cy="3744913"/>
          </a:xfr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掌握卷积滤波的概念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边界效应的概念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会确定输出响应的暂态和稳态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掌握差分方程与卷积之间的联系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掌握滑动平均滤波器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800" y="1556792"/>
            <a:ext cx="2443480" cy="521970"/>
          </a:xfrm>
          <a:prstGeom prst="rect">
            <a:avLst/>
          </a:prstGeom>
          <a:solidFill>
            <a:srgbClr val="FFC000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本章学习要求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5888"/>
            <a:ext cx="86407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已知某个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数字滤波器的输入信号为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该滤波器的脉冲响应为 </a:t>
            </a:r>
            <a:r>
              <a:rPr kumimoji="0" lang="en-US" altLang="zh-TW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，输入信号和脉冲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响应如图所示。试利用数字卷积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求该滤波器的输出，并指出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输出的暂态和稳态部分。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7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1"/>
          <p:cNvGraphicFramePr>
            <a:graphicFrameLocks/>
          </p:cNvGraphicFramePr>
          <p:nvPr/>
        </p:nvGraphicFramePr>
        <p:xfrm>
          <a:off x="5929322" y="285728"/>
          <a:ext cx="2247900" cy="360362"/>
        </p:xfrm>
        <a:graphic>
          <a:graphicData uri="http://schemas.openxmlformats.org/presentationml/2006/ole">
            <p:oleObj spid="_x0000_s33794" r:id="rId3" imgW="39624000" imgH="6400800" progId="Equation.DSMT4">
              <p:embed/>
            </p:oleObj>
          </a:graphicData>
        </a:graphic>
      </p:graphicFrame>
      <p:sp>
        <p:nvSpPr>
          <p:cNvPr id="307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5" name="Object 3"/>
          <p:cNvGraphicFramePr>
            <a:graphicFrameLocks/>
          </p:cNvGraphicFramePr>
          <p:nvPr/>
        </p:nvGraphicFramePr>
        <p:xfrm>
          <a:off x="3306763" y="928688"/>
          <a:ext cx="2706687" cy="287337"/>
        </p:xfrm>
        <a:graphic>
          <a:graphicData uri="http://schemas.openxmlformats.org/presentationml/2006/ole">
            <p:oleObj spid="_x0000_s33793" name="Equation" r:id="rId4" imgW="59740800" imgH="6400800" progId="Equation.DSMT4">
              <p:embed/>
            </p:oleObj>
          </a:graphicData>
        </a:graphic>
      </p:graphicFrame>
      <p:pic>
        <p:nvPicPr>
          <p:cNvPr id="3079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4346" y="2857496"/>
            <a:ext cx="4959350" cy="324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6" y="2857496"/>
            <a:ext cx="4537075" cy="3113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60350"/>
            <a:ext cx="8893175" cy="659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解：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利用列表法求取滤波器的输出，具体计算过程和结果见表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表中仅列出了输入和输出的前9个采样值。图画出了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输出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的前20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个采样值。由表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可知，滤波器的输出的前两个采样值存在边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界效应，属于暂态部分，在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n=2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开始进入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稳态过程，其稳态输出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是与输入频率相同的正弦函数。两个信号的周期都是8。</a:t>
            </a:r>
            <a:endParaRPr kumimoji="0" lang="zh-CN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/>
          <a:srcRect l="28700" t="37225" r="27637" b="40501"/>
          <a:stretch>
            <a:fillRect/>
          </a:stretch>
        </p:blipFill>
        <p:spPr>
          <a:xfrm>
            <a:off x="0" y="2786058"/>
            <a:ext cx="9144000" cy="407194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34819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2910" y="0"/>
            <a:ext cx="7315226" cy="5307031"/>
          </a:xfrm>
        </p:spPr>
      </p:pic>
      <p:sp>
        <p:nvSpPr>
          <p:cNvPr id="4" name="TextBox 3"/>
          <p:cNvSpPr txBox="1"/>
          <p:nvPr/>
        </p:nvSpPr>
        <p:spPr>
          <a:xfrm>
            <a:off x="3857620" y="56435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输出信号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5888"/>
            <a:ext cx="9036050" cy="67421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4.5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用数字卷积求数字滤波器的单位阶跃响应。已知该滤波器的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脉冲响应为：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解：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利用列表法求取滤波器的输出。由题意可知，该数字滤波器的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脉冲响应h[n]是无限长序列，属于IIR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滤波器，因此该滤波器的输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出始终存在边界效应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，无法达到真正的稳态。但从图可以看出，数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字滤波器的输出在12个采样点内就几乎稳定在一个常数上了。对于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IIR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滤波器，通常当输出电平与前一个采样值的差别小于1%时，就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可以认为基本达到了稳态。因此，本例中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,n = 10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时滤波器达到</a:t>
            </a: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稳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态”。如果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IIR</a:t>
            </a: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滤波器的输入为正弦序列，那么当一个周期的采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样值与前一个周期的采样值相比，变化小于 1%时，也可认为系统</a:t>
            </a:r>
            <a:endParaRPr kumimoji="0" lang="en-US" altLang="zh-TW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达到了稳态。</a:t>
            </a:r>
            <a:endParaRPr kumimoji="0" lang="zh-CN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8" name="Object 1"/>
          <p:cNvGraphicFramePr>
            <a:graphicFrameLocks/>
          </p:cNvGraphicFramePr>
          <p:nvPr/>
        </p:nvGraphicFramePr>
        <p:xfrm>
          <a:off x="2285984" y="857232"/>
          <a:ext cx="1714512" cy="428628"/>
        </p:xfrm>
        <a:graphic>
          <a:graphicData uri="http://schemas.openxmlformats.org/presentationml/2006/ole">
            <p:oleObj spid="_x0000_s35841" r:id="rId3" imgW="33528000" imgH="6705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2997200"/>
            <a:ext cx="6384946" cy="364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 l="31055" t="40123" r="30273" b="35855"/>
          <a:stretch>
            <a:fillRect/>
          </a:stretch>
        </p:blipFill>
        <p:spPr bwMode="auto">
          <a:xfrm>
            <a:off x="857224" y="428604"/>
            <a:ext cx="71666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3200" b="1" dirty="0"/>
              <a:t>4</a:t>
            </a:r>
            <a:r>
              <a:rPr lang="zh-CN" altLang="en-US" sz="3200" b="1" dirty="0"/>
              <a:t>.2  差分方程与卷积</a:t>
            </a:r>
            <a:endParaRPr lang="zh-CN" altLang="en-US" sz="3600" b="1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248680" cy="51054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/>
              <a:t>                     </a:t>
            </a:r>
            <a:r>
              <a:rPr lang="zh-CN" altLang="en-US" sz="28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zh-CN" altLang="en-US" sz="2400" b="1" dirty="0">
              <a:latin typeface="Tahoma" panose="020B0604030504040204" pitchFamily="34" charset="0"/>
              <a:ea typeface="Batang" panose="02030600000101010101" pitchFamily="18" charset="-127"/>
            </a:endParaRPr>
          </a:p>
        </p:txBody>
      </p:sp>
      <p:sp>
        <p:nvSpPr>
          <p:cNvPr id="186372" name="Text Box 4"/>
          <p:cNvSpPr txBox="1"/>
          <p:nvPr/>
        </p:nvSpPr>
        <p:spPr>
          <a:xfrm>
            <a:off x="2362200" y="1200150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K=-</a:t>
            </a:r>
            <a:r>
              <a:rPr lang="en-US" altLang="zh-CN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</a:p>
        </p:txBody>
      </p:sp>
      <p:sp>
        <p:nvSpPr>
          <p:cNvPr id="186373" name="Text Box 5"/>
          <p:cNvSpPr txBox="1"/>
          <p:nvPr/>
        </p:nvSpPr>
        <p:spPr>
          <a:xfrm>
            <a:off x="4572000" y="1200150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K=-</a:t>
            </a:r>
            <a:r>
              <a:rPr lang="en-US" altLang="zh-CN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</a:p>
        </p:txBody>
      </p:sp>
      <p:sp>
        <p:nvSpPr>
          <p:cNvPr id="186374" name="Text Box 6"/>
          <p:cNvSpPr txBox="1"/>
          <p:nvPr/>
        </p:nvSpPr>
        <p:spPr>
          <a:xfrm>
            <a:off x="457200" y="2347913"/>
            <a:ext cx="16002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 描  述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同一系统</a:t>
            </a:r>
          </a:p>
        </p:txBody>
      </p:sp>
      <p:sp>
        <p:nvSpPr>
          <p:cNvPr id="186375" name="Text Box 7"/>
          <p:cNvSpPr txBox="1"/>
          <p:nvPr/>
        </p:nvSpPr>
        <p:spPr>
          <a:xfrm>
            <a:off x="2484120" y="1537335"/>
            <a:ext cx="434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3600" b="1" dirty="0">
                <a:latin typeface="Tahoma" panose="020B0604030504040204" pitchFamily="34" charset="0"/>
                <a:ea typeface="Batang" panose="02030600000101010101" pitchFamily="18" charset="-127"/>
              </a:rPr>
              <a:t>∑ 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a</a:t>
            </a:r>
            <a:r>
              <a:rPr lang="en-US" altLang="zh-CN" sz="2400" b="1" baseline="-25000" dirty="0">
                <a:latin typeface="Tahoma" panose="020B0604030504040204" pitchFamily="34" charset="0"/>
                <a:ea typeface="Batang" panose="02030600000101010101" pitchFamily="18" charset="-127"/>
              </a:rPr>
              <a:t>k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y[n-k] = </a:t>
            </a:r>
            <a:r>
              <a:rPr lang="en-US" altLang="zh-CN" sz="3600" b="1" dirty="0">
                <a:latin typeface="Tahoma" panose="020B0604030504040204" pitchFamily="34" charset="0"/>
                <a:ea typeface="Batang" panose="02030600000101010101" pitchFamily="18" charset="-127"/>
              </a:rPr>
              <a:t>∑ 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b</a:t>
            </a:r>
            <a:r>
              <a:rPr lang="en-US" altLang="zh-CN" sz="2400" b="1" baseline="-25000" dirty="0">
                <a:latin typeface="Tahoma" panose="020B0604030504040204" pitchFamily="34" charset="0"/>
                <a:ea typeface="Batang" panose="02030600000101010101" pitchFamily="18" charset="-127"/>
              </a:rPr>
              <a:t>k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x[n-k]</a:t>
            </a:r>
          </a:p>
        </p:txBody>
      </p:sp>
      <p:sp>
        <p:nvSpPr>
          <p:cNvPr id="186376" name="Text Box 8"/>
          <p:cNvSpPr txBox="1"/>
          <p:nvPr/>
        </p:nvSpPr>
        <p:spPr>
          <a:xfrm>
            <a:off x="2362200" y="2620963"/>
            <a:ext cx="3429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y[n]= </a:t>
            </a:r>
            <a:r>
              <a:rPr lang="en-US" altLang="zh-CN" sz="3200" b="1" dirty="0">
                <a:latin typeface="Tahoma" panose="020B0604030504040204" pitchFamily="34" charset="0"/>
                <a:ea typeface="Batang" panose="02030600000101010101" pitchFamily="18" charset="-127"/>
              </a:rPr>
              <a:t>∑ 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x[k] h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[n-k]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86377" name="Text Box 9"/>
          <p:cNvSpPr txBox="1"/>
          <p:nvPr/>
        </p:nvSpPr>
        <p:spPr>
          <a:xfrm>
            <a:off x="3200400" y="2286000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K=-</a:t>
            </a:r>
            <a:r>
              <a:rPr lang="en-US" altLang="zh-CN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</a:p>
        </p:txBody>
      </p:sp>
      <p:sp>
        <p:nvSpPr>
          <p:cNvPr id="186378" name="Text Box 10"/>
          <p:cNvSpPr txBox="1"/>
          <p:nvPr/>
        </p:nvSpPr>
        <p:spPr>
          <a:xfrm>
            <a:off x="2362200" y="3535363"/>
            <a:ext cx="373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y[n]= </a:t>
            </a:r>
            <a:r>
              <a:rPr lang="en-US" altLang="zh-CN" sz="3200" b="1" dirty="0">
                <a:latin typeface="Tahoma" panose="020B0604030504040204" pitchFamily="34" charset="0"/>
                <a:ea typeface="Batang" panose="02030600000101010101" pitchFamily="18" charset="-127"/>
              </a:rPr>
              <a:t>∑ 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h[k] x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[n-k]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186379" name="Text Box 11"/>
          <p:cNvSpPr txBox="1"/>
          <p:nvPr/>
        </p:nvSpPr>
        <p:spPr>
          <a:xfrm>
            <a:off x="3200400" y="3257550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K=-</a:t>
            </a:r>
            <a:r>
              <a:rPr lang="en-US" altLang="zh-CN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</a:p>
        </p:txBody>
      </p:sp>
      <p:sp>
        <p:nvSpPr>
          <p:cNvPr id="186380" name="AutoShape 12"/>
          <p:cNvSpPr/>
          <p:nvPr/>
        </p:nvSpPr>
        <p:spPr>
          <a:xfrm>
            <a:off x="1981200" y="1676400"/>
            <a:ext cx="152400" cy="2362200"/>
          </a:xfrm>
          <a:prstGeom prst="leftBrace">
            <a:avLst>
              <a:gd name="adj1" fmla="val 129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6381" name="Text Box 13"/>
          <p:cNvSpPr txBox="1"/>
          <p:nvPr/>
        </p:nvSpPr>
        <p:spPr>
          <a:xfrm>
            <a:off x="6096000" y="2667000"/>
            <a:ext cx="286861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描述的是一种非递归关系，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y[n]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与过去的输出无关。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82" name="AutoShape 14"/>
          <p:cNvSpPr/>
          <p:nvPr/>
        </p:nvSpPr>
        <p:spPr>
          <a:xfrm>
            <a:off x="5867400" y="27432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  <p:bldP spid="186374" grpId="0"/>
      <p:bldP spid="186375" grpId="0"/>
      <p:bldP spid="186376" grpId="0"/>
      <p:bldP spid="186377" grpId="0"/>
      <p:bldP spid="186378" grpId="0"/>
      <p:bldP spid="186379" grpId="0"/>
      <p:bldP spid="186380" grpId="0" animBg="1"/>
      <p:bldP spid="186381" grpId="0"/>
      <p:bldP spid="1863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idx="1"/>
          </p:nvPr>
        </p:nvSpPr>
        <p:spPr>
          <a:xfrm>
            <a:off x="179388" y="188913"/>
            <a:ext cx="8583612" cy="64008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/>
              <a:t>将差分方程</a:t>
            </a:r>
            <a:r>
              <a:rPr lang="en-US" altLang="zh-CN" sz="2400" dirty="0"/>
              <a:t>：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y[n] = 0.5y[n-1] + x[n]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     </a:t>
            </a:r>
            <a:r>
              <a:rPr lang="zh-CN" altLang="en-US" sz="2400" dirty="0">
                <a:latin typeface="Tahoma" panose="020B0604030504040204" pitchFamily="34" charset="0"/>
              </a:rPr>
              <a:t>表示为式(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.5) 的形式。</a:t>
            </a:r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r>
              <a:rPr lang="en-US" altLang="zh-TW" sz="2400" dirty="0"/>
              <a:t>           </a:t>
            </a:r>
            <a:r>
              <a:rPr lang="zh-TW" altLang="zh-CN" sz="2400" dirty="0"/>
              <a:t>h[0]=0.5h[-1]+</a:t>
            </a:r>
            <a:r>
              <a:rPr lang="zh-CN" altLang="zh-CN" sz="2400" dirty="0"/>
              <a:t>δ</a:t>
            </a:r>
            <a:r>
              <a:rPr lang="zh-TW" altLang="zh-CN" sz="2400" dirty="0"/>
              <a:t>[0]=0.5(0)+1=1=(0.5)</a:t>
            </a:r>
            <a:r>
              <a:rPr lang="zh-TW" altLang="zh-CN" sz="2400" baseline="30000" dirty="0"/>
              <a:t>0</a:t>
            </a:r>
            <a:endParaRPr lang="zh-CN" altLang="zh-CN" sz="2400" dirty="0"/>
          </a:p>
          <a:p>
            <a:pPr>
              <a:buNone/>
            </a:pPr>
            <a:r>
              <a:rPr lang="en-US" altLang="zh-TW" sz="2400" dirty="0"/>
              <a:t>           </a:t>
            </a:r>
            <a:r>
              <a:rPr lang="zh-TW" altLang="zh-CN" sz="2400" dirty="0"/>
              <a:t>h[1]=0.5h[0]+</a:t>
            </a:r>
            <a:r>
              <a:rPr lang="zh-CN" altLang="zh-CN" sz="2400" dirty="0"/>
              <a:t>δ</a:t>
            </a:r>
            <a:r>
              <a:rPr lang="zh-TW" altLang="zh-CN" sz="2400" dirty="0"/>
              <a:t>[1]=0.5(1)+0=0.5=(0.5)</a:t>
            </a:r>
            <a:r>
              <a:rPr lang="zh-TW" altLang="zh-CN" sz="2400" baseline="30000" dirty="0"/>
              <a:t>1</a:t>
            </a:r>
            <a:endParaRPr lang="zh-CN" altLang="zh-CN" sz="2400" dirty="0"/>
          </a:p>
          <a:p>
            <a:pPr>
              <a:buNone/>
            </a:pPr>
            <a:r>
              <a:rPr lang="en-US" altLang="zh-TW" sz="2400" dirty="0"/>
              <a:t>           </a:t>
            </a:r>
            <a:r>
              <a:rPr lang="zh-TW" altLang="zh-CN" sz="2400" dirty="0"/>
              <a:t>h[2]=0.5h[1]+</a:t>
            </a:r>
            <a:r>
              <a:rPr lang="zh-CN" altLang="zh-CN" sz="2400" dirty="0"/>
              <a:t>δ</a:t>
            </a:r>
            <a:r>
              <a:rPr lang="zh-TW" altLang="zh-CN" sz="2400" dirty="0"/>
              <a:t>[2]=0.5(0.5)+0=0.25=(0.5)</a:t>
            </a:r>
            <a:r>
              <a:rPr lang="zh-TW" altLang="zh-CN" sz="2400" baseline="30000" dirty="0"/>
              <a:t>2</a:t>
            </a:r>
            <a:endParaRPr lang="zh-CN" altLang="zh-CN" sz="2400" dirty="0"/>
          </a:p>
          <a:p>
            <a:pPr>
              <a:buNone/>
            </a:pPr>
            <a:r>
              <a:rPr lang="en-US" altLang="zh-TW" sz="2400" dirty="0"/>
              <a:t>           </a:t>
            </a:r>
            <a:r>
              <a:rPr lang="zh-TW" altLang="zh-CN" sz="2400" dirty="0"/>
              <a:t>h[3]=0.5h[2]+</a:t>
            </a:r>
            <a:r>
              <a:rPr lang="zh-CN" altLang="zh-CN" sz="2400" dirty="0"/>
              <a:t>δ</a:t>
            </a:r>
            <a:r>
              <a:rPr lang="zh-TW" altLang="zh-CN" sz="2400" dirty="0"/>
              <a:t>[3]=0.5(0.5)+0=0.125=(0.5)</a:t>
            </a:r>
            <a:r>
              <a:rPr lang="zh-TW" altLang="zh-CN" sz="2400" baseline="30000" dirty="0"/>
              <a:t>3</a:t>
            </a:r>
            <a:endParaRPr lang="en-US" altLang="zh-TW" sz="2400" baseline="30000" dirty="0"/>
          </a:p>
          <a:p>
            <a:pPr>
              <a:buNone/>
            </a:pPr>
            <a:r>
              <a:rPr lang="en-US" altLang="zh-CN" sz="2400" baseline="30000" dirty="0"/>
              <a:t>                      ….</a:t>
            </a:r>
            <a:endParaRPr lang="zh-CN" altLang="zh-CN" sz="2400" dirty="0"/>
          </a:p>
          <a:p>
            <a:pPr algn="ctr"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439150" cy="3969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解：系统的脉冲响应可由：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h[n] = 0.5h[n-1] +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ahoma" panose="020B0604030504040204" pitchFamily="34" charset="0"/>
              </a:rPr>
              <a:t>δ[n]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计算得出。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8"/>
          <p:cNvGraphicFramePr>
            <a:graphicFrameLocks/>
          </p:cNvGraphicFramePr>
          <p:nvPr/>
        </p:nvGraphicFramePr>
        <p:xfrm>
          <a:off x="3143240" y="5786454"/>
          <a:ext cx="1571636" cy="500066"/>
        </p:xfrm>
        <a:graphic>
          <a:graphicData uri="http://schemas.openxmlformats.org/presentationml/2006/ole">
            <p:oleObj spid="_x0000_s38913" r:id="rId3" imgW="22555200" imgH="670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idx="1"/>
          </p:nvPr>
        </p:nvSpPr>
        <p:spPr>
          <a:xfrm>
            <a:off x="639763" y="762000"/>
            <a:ext cx="7970837" cy="57912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/>
              <a:t> </a:t>
            </a:r>
            <a:r>
              <a:rPr lang="zh-CN" altLang="en-US" sz="2400" dirty="0"/>
              <a:t>由于脉冲响应值已知，用式</a:t>
            </a:r>
            <a:r>
              <a:rPr lang="zh-CN" altLang="en-US" sz="2400" dirty="0">
                <a:latin typeface="Tahoma" panose="020B0604030504040204" pitchFamily="34" charset="0"/>
              </a:rPr>
              <a:t>(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.5</a:t>
            </a:r>
            <a:r>
              <a:rPr lang="en-US" altLang="zh-CN" sz="2400" dirty="0">
                <a:latin typeface="Tahoma" panose="020B0604030504040204" pitchFamily="34" charset="0"/>
              </a:rPr>
              <a:t>b)，</a:t>
            </a:r>
            <a:r>
              <a:rPr lang="zh-CN" altLang="en-US" sz="2400" dirty="0">
                <a:latin typeface="Tahoma" panose="020B0604030504040204" pitchFamily="34" charset="0"/>
              </a:rPr>
              <a:t>差分方程可写为：</a:t>
            </a:r>
          </a:p>
          <a:p>
            <a:pPr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y[n]=…+ h[-2]x[n+2] + h[-1]x[n+1] + h[0]x[n]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        + h[1]x[n-1] + </a:t>
            </a:r>
            <a:r>
              <a:rPr lang="en-US" altLang="zh-CN" sz="2400" dirty="0" smtClean="0">
                <a:latin typeface="Tahoma" panose="020B0604030504040204" pitchFamily="34" charset="0"/>
              </a:rPr>
              <a:t>h[2]x[n-2</a:t>
            </a:r>
            <a:r>
              <a:rPr lang="en-US" altLang="zh-CN" sz="2400" dirty="0">
                <a:latin typeface="Tahoma" panose="020B0604030504040204" pitchFamily="34" charset="0"/>
              </a:rPr>
              <a:t>] +…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  =  x[n] + 0.5x[n-3] + 0.25x[n-2</a:t>
            </a:r>
            <a:r>
              <a:rPr lang="en-US" altLang="zh-CN" sz="2400" dirty="0" smtClean="0">
                <a:latin typeface="Tahoma" panose="020B0604030504040204" pitchFamily="34" charset="0"/>
              </a:rPr>
              <a:t>]+ </a:t>
            </a:r>
            <a:r>
              <a:rPr lang="en-US" altLang="zh-CN" sz="2400" dirty="0">
                <a:latin typeface="Tahoma" panose="020B0604030504040204" pitchFamily="34" charset="0"/>
              </a:rPr>
              <a:t>0.125x[n-3] +…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    = </a:t>
            </a:r>
            <a:r>
              <a:rPr lang="en-US" altLang="zh-CN" sz="3600" dirty="0">
                <a:latin typeface="Tahoma" panose="020B0604030504040204" pitchFamily="34" charset="0"/>
                <a:ea typeface="Batang" panose="02030600000101010101" pitchFamily="18" charset="-127"/>
              </a:rPr>
              <a:t>∑ </a:t>
            </a:r>
            <a:r>
              <a:rPr lang="en-US" altLang="zh-CN" sz="2400" dirty="0">
                <a:latin typeface="Tahoma" panose="020B0604030504040204" pitchFamily="34" charset="0"/>
                <a:ea typeface="Batang" panose="02030600000101010101" pitchFamily="18" charset="-127"/>
              </a:rPr>
              <a:t>(0.5)</a:t>
            </a:r>
            <a:r>
              <a:rPr lang="en-US" altLang="zh-CN" sz="2400" baseline="30000" dirty="0">
                <a:latin typeface="Tahoma" panose="020B0604030504040204" pitchFamily="34" charset="0"/>
                <a:ea typeface="Batang" panose="02030600000101010101" pitchFamily="18" charset="-127"/>
              </a:rPr>
              <a:t>k</a:t>
            </a:r>
            <a:r>
              <a:rPr lang="en-US" altLang="zh-CN" sz="2400" dirty="0">
                <a:latin typeface="Tahoma" panose="020B0604030504040204" pitchFamily="34" charset="0"/>
                <a:ea typeface="Batang" panose="02030600000101010101" pitchFamily="18" charset="-127"/>
              </a:rPr>
              <a:t>x[n-k]</a:t>
            </a: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  <a:ea typeface="Batang" panose="02030600000101010101" pitchFamily="18" charset="-127"/>
            </a:endParaRP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</a:rPr>
              <a:t>最后的等式与(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.5</a:t>
            </a:r>
            <a:r>
              <a:rPr lang="en-US" altLang="zh-CN" sz="2400" dirty="0">
                <a:latin typeface="Tahoma" panose="020B0604030504040204" pitchFamily="34" charset="0"/>
              </a:rPr>
              <a:t>b)</a:t>
            </a:r>
            <a:r>
              <a:rPr lang="zh-CN" altLang="en-US" sz="2400" dirty="0">
                <a:latin typeface="Tahoma" panose="020B0604030504040204" pitchFamily="34" charset="0"/>
              </a:rPr>
              <a:t>形式相同，得解。</a:t>
            </a:r>
          </a:p>
        </p:txBody>
      </p:sp>
      <p:sp>
        <p:nvSpPr>
          <p:cNvPr id="37891" name="Text Box 3"/>
          <p:cNvSpPr txBox="1"/>
          <p:nvPr/>
        </p:nvSpPr>
        <p:spPr>
          <a:xfrm>
            <a:off x="1643042" y="3429000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K=0</a:t>
            </a:r>
            <a:endParaRPr lang="en-US" altLang="zh-CN" dirty="0">
              <a:latin typeface="Tahoma" panose="020B0604030504040204" pitchFamily="34" charset="0"/>
              <a:ea typeface="Batang" panose="0203060000010101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idx="1"/>
          </p:nvPr>
        </p:nvSpPr>
        <p:spPr>
          <a:xfrm>
            <a:off x="395288" y="115888"/>
            <a:ext cx="7970837" cy="57912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/>
              <a:t>将差分方程：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      </a:t>
            </a:r>
            <a:r>
              <a:rPr lang="en-US" altLang="zh-CN" sz="2400" dirty="0">
                <a:latin typeface="Tahoma" panose="020B0604030504040204" pitchFamily="34" charset="0"/>
              </a:rPr>
              <a:t>y[n] = x[n] + 0.8x[n-1] - 0.5x[n-2]+0.1x[n-4]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    </a:t>
            </a:r>
            <a:r>
              <a:rPr lang="zh-CN" altLang="en-US" sz="2400" dirty="0">
                <a:latin typeface="Tahoma" panose="020B0604030504040204" pitchFamily="34" charset="0"/>
              </a:rPr>
              <a:t>表示为式(</a:t>
            </a:r>
            <a:r>
              <a:rPr lang="en-US" altLang="zh-CN" sz="2400" dirty="0">
                <a:latin typeface="Tahoma" panose="020B0604030504040204" pitchFamily="34" charset="0"/>
              </a:rPr>
              <a:t>4</a:t>
            </a:r>
            <a:r>
              <a:rPr lang="zh-CN" altLang="en-US" sz="2400" dirty="0">
                <a:latin typeface="Tahoma" panose="020B0604030504040204" pitchFamily="34" charset="0"/>
              </a:rPr>
              <a:t>.5)的形式。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23850" y="2060575"/>
            <a:ext cx="8304213" cy="39693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解：滤波系数分别为：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=1，b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=1，b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=0.8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=-0.5, b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=0.1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由于这是一个非递归差分方程，所以只对滤波系数 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en-US" altLang="zh-CN" sz="240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感兴趣。将差分方程中的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y[n]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变为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h[n]，x[n]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变为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δ[n]，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得脉冲响应：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h[n] =δ[n] + 0.8δ[n-1]-0.5δ[n-2]+0.1δ[n-4]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68313" y="0"/>
            <a:ext cx="8748713" cy="21240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由于脉冲响应(及其他所有数字信号)可以写成一系列脉冲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函数的和，上式也可写为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h[n] = h[0]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δ[n] + h[1]δ[n-1] + h[2]δ[n-2]+h[4]δ[n-4]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2060575"/>
            <a:ext cx="87122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黑体" panose="02010609060101010101" pitchFamily="49" charset="-122"/>
                <a:cs typeface="+mn-cs"/>
              </a:rPr>
              <a:t>即得 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h[0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]=1，h[1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]=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0.8，h[2]=-0.5</a:t>
            </a:r>
            <a:r>
              <a:rPr kumimoji="0" lang="zh-CN" altLang="en-US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h[3]=0</a:t>
            </a:r>
            <a:r>
              <a:rPr kumimoji="0" lang="zh-CN" altLang="en-US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h[4]=0.1</a:t>
            </a: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0" lang="zh-CN" altLang="en-US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式</a:t>
            </a:r>
            <a:r>
              <a:rPr kumimoji="0" lang="zh-CN" altLang="en-US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zh-CN" altLang="en-US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b)</a:t>
            </a:r>
            <a:r>
              <a:rPr kumimoji="0" lang="zh-CN" altLang="en-US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有：</a:t>
            </a: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y[n]=…+ h[-2]x[n+2] + h[-1]x[n+1] + h[0]x[n]</a:t>
            </a: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        +h[1]x[n-1] + h[2]x[n-2] +..       </a:t>
            </a: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=x[n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] + 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0.8x[n-1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] -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0.5x[n-2]+0.1x[n-4]</a:t>
            </a: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smtClean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= </a:t>
            </a:r>
            <a:r>
              <a:rPr kumimoji="0" lang="en-US" altLang="zh-CN" sz="3600" kern="1200" cap="none" spc="0" normalizeH="0" baseline="0" noProof="0" dirty="0">
                <a:latin typeface="Tahoma" panose="020B0604030504040204" pitchFamily="34" charset="0"/>
                <a:ea typeface="Batang" panose="02030600000101010101" pitchFamily="18" charset="-127"/>
                <a:cs typeface="+mn-cs"/>
              </a:rPr>
              <a:t>∑ </a:t>
            </a:r>
            <a:r>
              <a:rPr kumimoji="0" lang="en-US" altLang="zh-CN" sz="2400" kern="1200" cap="none" spc="0" normalizeH="0" baseline="0" noProof="0" dirty="0">
                <a:latin typeface="Tahoma" panose="020B0604030504040204" pitchFamily="34" charset="0"/>
                <a:ea typeface="Batang" panose="02030600000101010101" pitchFamily="18" charset="-127"/>
                <a:cs typeface="+mn-cs"/>
              </a:rPr>
              <a:t>h[k]x[n-k]</a:t>
            </a:r>
            <a:endParaRPr kumimoji="0" lang="en-US" altLang="zh-CN" sz="2400" kern="1200" cap="none" spc="0" normalizeH="0" baseline="0" noProof="0" dirty="0"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 eaLnBrk="0" hangingPunct="0">
              <a:spcBef>
                <a:spcPct val="100000"/>
              </a:spcBef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40" name="Text Box 3"/>
          <p:cNvSpPr txBox="1"/>
          <p:nvPr/>
        </p:nvSpPr>
        <p:spPr>
          <a:xfrm>
            <a:off x="1258888" y="5584825"/>
            <a:ext cx="990600" cy="119237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K=0</a:t>
            </a:r>
            <a:endParaRPr lang="en-US" altLang="zh-CN" dirty="0">
              <a:latin typeface="Tahoma" panose="020B0604030504040204" pitchFamily="34" charset="0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2916238" y="549275"/>
            <a:ext cx="2222500" cy="533400"/>
          </a:xfr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专业词汇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755650" y="1268413"/>
            <a:ext cx="7772400" cy="4449763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卷积：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差分方程：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difference equation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滑动平均滤波器：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average filter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脉冲响应：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impulse response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镜像：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mirror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边界效应：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boundary  effect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输入序列：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sequence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暂态效应：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transient effect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稳态：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steady state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锐变：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shape transition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低通特征: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pass characteristic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卷积表：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 table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511175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.3  滑动平均滤波器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47244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           滑动平均滤波器是一种非递归滤波器，可以平滑输入信号。可用滑动平均滤波器处理快变的输入信号，得到一个缓变的输出信号。用于平均的输入值越多，输出越平滑。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三项滑动平均滤波器的输出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1493" name="Text Box 5"/>
          <p:cNvSpPr txBox="1"/>
          <p:nvPr/>
        </p:nvSpPr>
        <p:spPr>
          <a:xfrm>
            <a:off x="762000" y="37338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y[n]=(x[n]+x[n-1]+x[n-2]/3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4" name="Text Box 6"/>
          <p:cNvSpPr txBox="1"/>
          <p:nvPr/>
        </p:nvSpPr>
        <p:spPr>
          <a:xfrm>
            <a:off x="900113" y="458152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其脉冲响应:</a:t>
            </a:r>
          </a:p>
        </p:txBody>
      </p:sp>
      <p:sp>
        <p:nvSpPr>
          <p:cNvPr id="191495" name="Text Box 7"/>
          <p:cNvSpPr txBox="1"/>
          <p:nvPr/>
        </p:nvSpPr>
        <p:spPr>
          <a:xfrm>
            <a:off x="684213" y="5229225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h[n]= (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δ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[n]+ δ[n-1]+ δ[n-2])/3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/>
      <p:bldP spid="191494" grpId="0"/>
      <p:bldP spid="1914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14290"/>
            <a:ext cx="9144000" cy="16557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TW" altLang="en-US" sz="2400" dirty="0" smtClean="0"/>
              <a:t>     其脉冲响应如图</a:t>
            </a:r>
            <a:r>
              <a:rPr lang="en-US" sz="2400" dirty="0" smtClean="0"/>
              <a:t>4-8</a:t>
            </a:r>
            <a:r>
              <a:rPr lang="zh-TW" altLang="en-US" sz="2400" dirty="0" smtClean="0"/>
              <a:t>所示，它具有滑动平均滤波器的矩形特性。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zh-TW" altLang="en-US" sz="2400" dirty="0" smtClean="0"/>
              <a:t>      用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项滑动平均滤波器处理快变的输入信号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可得到一个缓变的输出信号。滑动平均滤波器的项数越多，参与平均值运算的的输入值就越多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输出越平滑，即该低通滤波器对输入信号的平滑效果越好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571604" y="3000372"/>
          <a:ext cx="6148595" cy="2786082"/>
        </p:xfrm>
        <a:graphic>
          <a:graphicData uri="http://schemas.openxmlformats.org/presentationml/2006/ole">
            <p:oleObj spid="_x0000_s41985" r:id="rId3" imgW="10713366" imgH="8046343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+mn-ea"/>
                <a:ea typeface="+mn-ea"/>
              </a:rPr>
              <a:t>例</a:t>
            </a:r>
            <a:r>
              <a:rPr lang="en-US" sz="2400" b="1" dirty="0" smtClean="0">
                <a:latin typeface="+mn-ea"/>
                <a:ea typeface="+mn-ea"/>
              </a:rPr>
              <a:t>4-8</a:t>
            </a:r>
            <a:r>
              <a:rPr lang="en-US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输入信号</a:t>
            </a:r>
            <a:r>
              <a:rPr lang="en-US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如图</a:t>
            </a:r>
            <a:r>
              <a:rPr lang="en-US" altLang="zh-TW" sz="2400" dirty="0" smtClean="0">
                <a:latin typeface="+mn-ea"/>
                <a:ea typeface="+mn-ea"/>
              </a:rPr>
              <a:t>4-9</a:t>
            </a:r>
            <a:r>
              <a:rPr lang="zh-CN" altLang="en-US" sz="2400" dirty="0" smtClean="0">
                <a:latin typeface="+mn-ea"/>
                <a:ea typeface="+mn-ea"/>
              </a:rPr>
              <a:t>所示，输入信号大部分采样值恒为</a:t>
            </a:r>
            <a:r>
              <a:rPr lang="en-US" altLang="zh-TW" sz="2400" dirty="0" smtClean="0">
                <a:latin typeface="+mn-ea"/>
                <a:ea typeface="+mn-ea"/>
              </a:rPr>
              <a:t>20</a:t>
            </a:r>
            <a:r>
              <a:rPr lang="zh-CN" altLang="en-US" sz="2400" dirty="0" smtClean="0">
                <a:latin typeface="+mn-ea"/>
                <a:ea typeface="+mn-ea"/>
              </a:rPr>
              <a:t>，但存在少量突变采样值，需要对其进行平滑处理。试分别用</a:t>
            </a:r>
            <a:r>
              <a:rPr lang="en-US" altLang="zh-TW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项、</a:t>
            </a:r>
            <a:r>
              <a:rPr lang="en-US" altLang="zh-TW" sz="2400" dirty="0" smtClean="0">
                <a:latin typeface="+mn-ea"/>
                <a:ea typeface="+mn-ea"/>
              </a:rPr>
              <a:t>5</a:t>
            </a:r>
            <a:r>
              <a:rPr lang="zh-CN" altLang="en-US" sz="2400" dirty="0" smtClean="0">
                <a:latin typeface="+mn-ea"/>
                <a:ea typeface="+mn-ea"/>
              </a:rPr>
              <a:t>项和</a:t>
            </a:r>
            <a:r>
              <a:rPr lang="en-US" altLang="zh-TW" sz="2400" dirty="0" smtClean="0">
                <a:latin typeface="+mn-ea"/>
                <a:ea typeface="+mn-ea"/>
              </a:rPr>
              <a:t>9</a:t>
            </a:r>
            <a:r>
              <a:rPr lang="zh-CN" altLang="en-US" sz="2400" dirty="0" smtClean="0">
                <a:latin typeface="+mn-ea"/>
                <a:ea typeface="+mn-ea"/>
              </a:rPr>
              <a:t>项滑动平均滤波器对该信号进行平滑处理，画出各滤波器的输出信号图，并比较各滤波器的平滑效果。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1500166" y="2786058"/>
          <a:ext cx="6336044" cy="3143272"/>
        </p:xfrm>
        <a:graphic>
          <a:graphicData uri="http://schemas.openxmlformats.org/presentationml/2006/ole">
            <p:oleObj spid="_x0000_s47105" r:id="rId3" imgW="10713366" imgH="8046343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解：</a:t>
            </a:r>
            <a:r>
              <a:rPr lang="en-US" altLang="zh-TW" sz="2400" dirty="0" smtClean="0"/>
              <a:t>3</a:t>
            </a:r>
            <a:r>
              <a:rPr lang="zh-CN" altLang="en-US" sz="2400" dirty="0" smtClean="0"/>
              <a:t>项滑动平均滤波器的差分方程为：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TW" sz="2400" dirty="0" smtClean="0"/>
              <a:t>       5</a:t>
            </a:r>
            <a:r>
              <a:rPr lang="zh-CN" altLang="en-US" sz="2400" dirty="0" smtClean="0"/>
              <a:t>项滑动平均滤波器的差分方程为：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9</a:t>
            </a:r>
            <a:r>
              <a:rPr lang="zh-CN" altLang="en-US" sz="2400" dirty="0" smtClean="0"/>
              <a:t>项滑动平均滤波器的差分方程为：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2428859" y="1071546"/>
          <a:ext cx="3212779" cy="571504"/>
        </p:xfrm>
        <a:graphic>
          <a:graphicData uri="http://schemas.openxmlformats.org/presentationml/2006/ole">
            <p:oleObj spid="_x0000_s48131" name="Equation" r:id="rId3" imgW="62179200" imgH="10972800" progId="Equation.DSMT4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357422" y="2214554"/>
          <a:ext cx="5081752" cy="571504"/>
        </p:xfrm>
        <a:graphic>
          <a:graphicData uri="http://schemas.openxmlformats.org/presentationml/2006/ole">
            <p:oleObj spid="_x0000_s48130" name="Equation" r:id="rId4" imgW="97840800" imgH="10972800" progId="Equation.DSMT4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285983" y="3857628"/>
          <a:ext cx="6151391" cy="642942"/>
        </p:xfrm>
        <a:graphic>
          <a:graphicData uri="http://schemas.openxmlformats.org/presentationml/2006/ole">
            <p:oleObj spid="_x0000_s48129" name="Equation" r:id="rId5" imgW="105460800" imgH="10972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44450"/>
            <a:ext cx="8229600" cy="4525963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解：3个滤波器分别对输入的连续3、5、9个采样值进行平均值运算，起到了平滑信号的作用，各个滤波器的输出如图4-10所示。由图4-10可见，3项滑动平均滤波器对输入信号的平滑效果最差，9项的平滑效果最好，5项的居中。各输出信号首尾存在少量小于常数值20的采样值，即为受到边界效应影响的输出值，观察图4-10可以看出，3项滑动平均滤波器的输出受到边界影响为首尾各（3-1）=2共4个采样值；5项滑动平均滤波器的输出受到边界影响为首尾各（5-1）=4共8个采样值；9项滑动平均滤波器的输出受到边界影响为首尾各（9-1）=8共16个采样值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428596" y="500042"/>
          <a:ext cx="7559797" cy="4857760"/>
        </p:xfrm>
        <a:graphic>
          <a:graphicData uri="http://schemas.openxmlformats.org/presentationml/2006/ole">
            <p:oleObj spid="_x0000_s49153" r:id="rId3" imgW="10713366" imgH="8046343" progId="">
              <p:embed/>
            </p:oleObj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643042" y="5572140"/>
            <a:ext cx="4695516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zh-CN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kumimoji="0" lang="zh-CN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项滑动平均滤波器输出</a:t>
            </a: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1428728" y="0"/>
          <a:ext cx="6858016" cy="5143512"/>
        </p:xfrm>
        <a:graphic>
          <a:graphicData uri="http://schemas.openxmlformats.org/presentationml/2006/ole">
            <p:oleObj spid="_x0000_s51201" r:id="rId3" imgW="10713366" imgH="8046343" progId="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43042" y="5572140"/>
            <a:ext cx="4695516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b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5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项滑动平均滤波器输出</a:t>
            </a: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1285852" y="214290"/>
          <a:ext cx="6715140" cy="4682236"/>
        </p:xfrm>
        <a:graphic>
          <a:graphicData uri="http://schemas.openxmlformats.org/presentationml/2006/ole">
            <p:oleObj spid="_x0000_s52225" r:id="rId3" imgW="10713366" imgH="8046343" progId="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43042" y="5572140"/>
            <a:ext cx="4695516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项滑动平均滤波器输出</a:t>
            </a: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t5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95600"/>
            <a:ext cx="6781800" cy="331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50825" y="609600"/>
            <a:ext cx="8177213" cy="33528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滑动平均滤波器对找出快速变化数据(如股</a:t>
            </a:r>
            <a:endParaRPr lang="en-US" altLang="zh-CN" sz="2800" b="1" dirty="0"/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市价格)的变化趋势很有用。图示为一个模拟的</a:t>
            </a:r>
            <a:endParaRPr lang="en-US" altLang="zh-CN" sz="2800" b="1" dirty="0"/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每日股价图可见，在一年中股价有很多突变。</a:t>
            </a:r>
          </a:p>
          <a:p>
            <a:pPr>
              <a:spcBef>
                <a:spcPct val="50000"/>
              </a:spcBef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5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71800"/>
            <a:ext cx="7239000" cy="3608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-252412" y="457200"/>
            <a:ext cx="9361487" cy="57912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            用 滑动平均滤波器对数据进行平滑处理，就会得到一个价格时间变化的较为明确的走势。每 3 天股价的平均值如图 所示。可以看到，它较前图中的平滑了一些。</a:t>
            </a:r>
          </a:p>
          <a:p>
            <a:pPr>
              <a:lnSpc>
                <a:spcPct val="130000"/>
              </a:lnSpc>
              <a:spcBef>
                <a:spcPct val="50000"/>
              </a:spcBef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381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.1 数字卷积基础知识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95288" y="1295400"/>
            <a:ext cx="8550275" cy="48006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/>
              <a:t>卷积是滤波器另一种实现方法。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/>
              <a:t>信号可以表示为一系列脉冲函数之和。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 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对于每个 </a:t>
            </a:r>
            <a:r>
              <a:rPr lang="en-US" altLang="zh-CN" sz="2400" dirty="0">
                <a:latin typeface="Tahoma" panose="020B0604030504040204" pitchFamily="34" charset="0"/>
              </a:rPr>
              <a:t>n </a:t>
            </a:r>
            <a:r>
              <a:rPr lang="zh-CN" altLang="en-US" sz="2400" dirty="0">
                <a:latin typeface="Tahoma" panose="020B0604030504040204" pitchFamily="34" charset="0"/>
              </a:rPr>
              <a:t>值，此无穷级数只有一项非 0 ，即 </a:t>
            </a:r>
            <a:r>
              <a:rPr lang="en-US" altLang="zh-CN" sz="2400" dirty="0">
                <a:latin typeface="Tahoma" panose="020B0604030504040204" pitchFamily="34" charset="0"/>
              </a:rPr>
              <a:t>k=n </a:t>
            </a:r>
            <a:r>
              <a:rPr lang="zh-CN" altLang="en-US" sz="2400" dirty="0">
                <a:latin typeface="Tahoma" panose="020B0604030504040204" pitchFamily="34" charset="0"/>
              </a:rPr>
              <a:t>时， 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x[n] </a:t>
            </a:r>
            <a:r>
              <a:rPr lang="zh-CN" altLang="en-US" sz="2400" dirty="0">
                <a:latin typeface="Tahoma" panose="020B0604030504040204" pitchFamily="34" charset="0"/>
              </a:rPr>
              <a:t>等于这点采样值 </a:t>
            </a:r>
            <a:r>
              <a:rPr lang="en-US" altLang="zh-CN" sz="2400" dirty="0">
                <a:latin typeface="Tahoma" panose="020B0604030504040204" pitchFamily="34" charset="0"/>
              </a:rPr>
              <a:t>x[k]。</a:t>
            </a:r>
          </a:p>
        </p:txBody>
      </p:sp>
      <p:graphicFrame>
        <p:nvGraphicFramePr>
          <p:cNvPr id="9217" name="Object 59"/>
          <p:cNvGraphicFramePr>
            <a:graphicFrameLocks noChangeAspect="1"/>
          </p:cNvGraphicFramePr>
          <p:nvPr/>
        </p:nvGraphicFramePr>
        <p:xfrm>
          <a:off x="2643189" y="2928938"/>
          <a:ext cx="4214828" cy="857252"/>
        </p:xfrm>
        <a:graphic>
          <a:graphicData uri="http://schemas.openxmlformats.org/presentationml/2006/ole">
            <p:oleObj spid="_x0000_s1025" name="Equation" r:id="rId3" imgW="30480000" imgH="8839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179388" y="714375"/>
            <a:ext cx="8713787" cy="58674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     每 9 天股价平均值如图 所示，得到了更平滑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的曲线，可以较好地估计一年中股价的走势。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endParaRPr lang="zh-CN" altLang="en-US" sz="2800" dirty="0"/>
          </a:p>
        </p:txBody>
      </p:sp>
      <p:pic>
        <p:nvPicPr>
          <p:cNvPr id="47107" name="Picture 5" descr="t5-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400"/>
            <a:ext cx="7620000" cy="370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idx="1"/>
          </p:nvPr>
        </p:nvSpPr>
        <p:spPr>
          <a:xfrm>
            <a:off x="107950" y="188913"/>
            <a:ext cx="8472488" cy="360045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例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.1  </a:t>
            </a:r>
            <a:r>
              <a:rPr lang="zh-CN" altLang="en-US" sz="2400" dirty="0"/>
              <a:t>信号 </a:t>
            </a:r>
            <a:r>
              <a:rPr lang="en-US" altLang="zh-CN" sz="2400" dirty="0">
                <a:latin typeface="Tahoma" panose="020B0604030504040204" pitchFamily="34" charset="0"/>
              </a:rPr>
              <a:t>x[n] </a:t>
            </a:r>
            <a:r>
              <a:rPr lang="zh-CN" altLang="en-US" sz="2400" dirty="0">
                <a:latin typeface="Tahoma" panose="020B0604030504040204" pitchFamily="34" charset="0"/>
              </a:rPr>
              <a:t>如图 所示，求 </a:t>
            </a:r>
            <a:r>
              <a:rPr lang="en-US" altLang="zh-CN" sz="2400" dirty="0">
                <a:latin typeface="Tahoma" panose="020B0604030504040204" pitchFamily="34" charset="0"/>
              </a:rPr>
              <a:t>x[n] </a:t>
            </a:r>
            <a:r>
              <a:rPr lang="zh-CN" altLang="en-US" sz="2400" dirty="0">
                <a:latin typeface="Tahoma" panose="020B0604030504040204" pitchFamily="34" charset="0"/>
              </a:rPr>
              <a:t>的表达式。</a:t>
            </a: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 algn="ctr"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07950" y="3573463"/>
            <a:ext cx="9036050" cy="2862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解</a:t>
            </a:r>
            <a:r>
              <a:rPr kumimoji="0" lang="zh-CN" altLang="en-US" sz="2400" kern="1200" cap="none" spc="0" normalizeH="0" baseline="0" noProof="0" dirty="0" smtClean="0">
                <a:latin typeface="+mn-ea"/>
                <a:ea typeface="+mn-ea"/>
                <a:cs typeface="+mn-cs"/>
              </a:rPr>
              <a:t>：函数 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x[n] 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可以用脉冲函数写成</a:t>
            </a:r>
            <a:r>
              <a:rPr kumimoji="0" lang="zh-CN" altLang="en-US" sz="2400" kern="1200" cap="none" spc="0" normalizeH="0" baseline="0" noProof="0" dirty="0" smtClean="0">
                <a:latin typeface="+mn-ea"/>
                <a:ea typeface="+mn-ea"/>
                <a:cs typeface="+mn-cs"/>
              </a:rPr>
              <a:t>：</a:t>
            </a:r>
            <a:endParaRPr kumimoji="0" lang="en-US" altLang="zh-CN" sz="2400" kern="1200" cap="none" spc="0" normalizeH="0" baseline="0" noProof="0" dirty="0" smtClean="0">
              <a:latin typeface="+mn-ea"/>
              <a:ea typeface="+mn-ea"/>
              <a:cs typeface="+mn-cs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smtClean="0">
                <a:latin typeface="+mn-ea"/>
                <a:ea typeface="+mn-ea"/>
                <a:cs typeface="+mn-cs"/>
              </a:rPr>
              <a:t>x[n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]= x[0]δ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ahoma" panose="020B0604030504040204" pitchFamily="34" charset="0"/>
              </a:rPr>
              <a:t>[n]+x[1]δ[n-1]+x[2]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δ[n-2]+x[3]δ[n-3]</a:t>
            </a: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         +x[4]δ[n-4]+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+mn-ea"/>
                <a:cs typeface="+mn-cs"/>
              </a:rPr>
              <a:t>x[5]δ[n-5]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宋体" panose="02010600030101010101" pitchFamily="2" charset="-122"/>
                <a:cs typeface="+mn-cs"/>
              </a:rPr>
              <a:t>+x[6]δ[n-6]</a:t>
            </a:r>
            <a:endParaRPr kumimoji="0" lang="en-US" altLang="zh-CN" sz="2400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       = 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+mn-ea"/>
                <a:cs typeface="+mn-cs"/>
              </a:rPr>
              <a:t>3δ[n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]+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+mn-ea"/>
                <a:cs typeface="+mn-cs"/>
              </a:rPr>
              <a:t>2δ[n-1]+δ[n-2]-δ[n-3]+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4δ[n-5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+mn-ea"/>
                <a:cs typeface="+mn-cs"/>
              </a:rPr>
              <a:t>]-</a:t>
            </a:r>
            <a:r>
              <a:rPr kumimoji="0" lang="en-US" altLang="zh-CN" sz="24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宋体" panose="02010600030101010101" pitchFamily="2" charset="-122"/>
                <a:cs typeface="+mn-cs"/>
              </a:rPr>
              <a:t>  </a:t>
            </a: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smtClean="0">
                <a:latin typeface="+mn-ea"/>
                <a:ea typeface="宋体" panose="02010600030101010101" pitchFamily="2" charset="-122"/>
                <a:cs typeface="+mn-cs"/>
              </a:rPr>
              <a:t>         2δ[n6</a:t>
            </a:r>
            <a:r>
              <a:rPr kumimoji="0" lang="en-US" altLang="zh-CN" sz="2400" kern="1200" cap="none" spc="0" normalizeH="0" baseline="0" noProof="0" dirty="0">
                <a:latin typeface="+mn-ea"/>
                <a:ea typeface="宋体" panose="02010600030101010101" pitchFamily="2" charset="-122"/>
                <a:cs typeface="+mn-cs"/>
              </a:rPr>
              <a:t>]</a:t>
            </a:r>
            <a:endParaRPr kumimoji="0" lang="en-US" altLang="zh-CN" sz="2400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04813"/>
            <a:ext cx="4878388" cy="331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333375"/>
            <a:ext cx="7970838" cy="6629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用无穷和也可以写出此式：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ahom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其中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x[k]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的定义如下表：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3060" name="Text Box 4"/>
          <p:cNvSpPr txBox="1"/>
          <p:nvPr/>
        </p:nvSpPr>
        <p:spPr>
          <a:xfrm>
            <a:off x="827088" y="2781300"/>
            <a:ext cx="8001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        -2        -1       0       1       2        3        4        5        6        7</a:t>
            </a:r>
          </a:p>
          <a:p>
            <a:pPr eaLnBrk="0" hangingPunc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x[k]     0        0        3       2       1        -1       0       4        -2        0</a:t>
            </a:r>
          </a:p>
        </p:txBody>
      </p:sp>
      <p:sp>
        <p:nvSpPr>
          <p:cNvPr id="173061" name="Line 5"/>
          <p:cNvSpPr/>
          <p:nvPr/>
        </p:nvSpPr>
        <p:spPr>
          <a:xfrm flipV="1">
            <a:off x="684213" y="2781300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2" name="Line 6"/>
          <p:cNvSpPr/>
          <p:nvPr/>
        </p:nvSpPr>
        <p:spPr>
          <a:xfrm flipV="1">
            <a:off x="522288" y="3695700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611188" y="4292600"/>
            <a:ext cx="8153400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例如，当 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n=2 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时，级数中只有 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k=2 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的项非零，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x[n] 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等</a:t>
            </a:r>
          </a:p>
          <a:p>
            <a:pPr marR="0" defTabSz="914400" eaLnBrk="0" hangingPunct="0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于对应 于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 x[k] 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+mn-cs"/>
              </a:rPr>
              <a:t>项的值，即 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+mn-cs"/>
              </a:rPr>
              <a:t>x[2]。 </a:t>
            </a:r>
          </a:p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69" name="Object 59"/>
          <p:cNvGraphicFramePr>
            <a:graphicFrameLocks noChangeAspect="1"/>
          </p:cNvGraphicFramePr>
          <p:nvPr/>
        </p:nvGraphicFramePr>
        <p:xfrm>
          <a:off x="2500298" y="1000108"/>
          <a:ext cx="4214812" cy="857250"/>
        </p:xfrm>
        <a:graphic>
          <a:graphicData uri="http://schemas.openxmlformats.org/presentationml/2006/ole">
            <p:oleObj spid="_x0000_s19457" name="Equation" r:id="rId3" imgW="30480000" imgH="8839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  <p:bldP spid="1730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395288" y="0"/>
            <a:ext cx="8277225" cy="66294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/>
              <a:t>线性时不变系统的脉冲响应 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Batang" panose="02030600000101010101" pitchFamily="18" charset="-127"/>
              </a:rPr>
              <a:t>δ</a:t>
            </a: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[n]              h[n]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Batang" panose="02030600000101010101" pitchFamily="18" charset="-127"/>
              </a:rPr>
              <a:t>δ</a:t>
            </a: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[n-1]       </a:t>
            </a:r>
            <a:r>
              <a:rPr lang="en-US" altLang="zh-CN" sz="2400" baseline="300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h[n-1]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Batang" panose="02030600000101010101" pitchFamily="18" charset="-127"/>
              </a:rPr>
              <a:t>δ</a:t>
            </a: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[n-k]       </a:t>
            </a:r>
            <a:r>
              <a:rPr lang="en-US" altLang="zh-CN" sz="2400" baseline="300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</a:rPr>
              <a:t>  </a:t>
            </a:r>
            <a:r>
              <a:rPr lang="en-US" altLang="zh-CN" sz="2400" dirty="0">
                <a:latin typeface="Tahoma" panose="020B0604030504040204" pitchFamily="34" charset="0"/>
                <a:cs typeface="Tahoma" panose="020B0604030504040204" pitchFamily="34" charset="0"/>
              </a:rPr>
              <a:t>h[n-k]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b="1" dirty="0">
              <a:latin typeface="Tahoma" panose="020B0604030504040204" pitchFamily="34" charset="0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Tahoma" panose="020B0604030504040204" pitchFamily="34" charset="0"/>
                <a:ea typeface="Batang" panose="02030600000101010101" pitchFamily="18" charset="-127"/>
              </a:rPr>
              <a:t>∴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等式定义了数字卷积</a:t>
            </a:r>
            <a:r>
              <a:rPr lang="en-US" altLang="zh-CN" sz="2400" dirty="0">
                <a:latin typeface="Tahoma" panose="020B0604030504040204" pitchFamily="34" charset="0"/>
              </a:rPr>
              <a:t>，*</a:t>
            </a:r>
            <a:r>
              <a:rPr lang="zh-CN" altLang="en-US" sz="2400" dirty="0">
                <a:latin typeface="Tahoma" panose="020B0604030504040204" pitchFamily="34" charset="0"/>
              </a:rPr>
              <a:t>是卷积运算符。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输出 </a:t>
            </a:r>
            <a:r>
              <a:rPr lang="en-US" altLang="zh-CN" sz="2400" dirty="0">
                <a:latin typeface="Tahoma" panose="020B0604030504040204" pitchFamily="34" charset="0"/>
              </a:rPr>
              <a:t>y[n] </a:t>
            </a:r>
            <a:r>
              <a:rPr lang="zh-CN" altLang="en-US" sz="2400" dirty="0">
                <a:latin typeface="Tahoma" panose="020B0604030504040204" pitchFamily="34" charset="0"/>
              </a:rPr>
              <a:t>取决于输入 </a:t>
            </a:r>
            <a:r>
              <a:rPr lang="en-US" altLang="zh-CN" sz="2400" dirty="0">
                <a:latin typeface="Tahoma" panose="020B0604030504040204" pitchFamily="34" charset="0"/>
              </a:rPr>
              <a:t>x[n] </a:t>
            </a:r>
            <a:r>
              <a:rPr lang="zh-CN" altLang="en-US" sz="2400" dirty="0">
                <a:latin typeface="Tahoma" panose="020B0604030504040204" pitchFamily="34" charset="0"/>
              </a:rPr>
              <a:t>和系统的脉冲响应</a:t>
            </a:r>
            <a:r>
              <a:rPr lang="en-US" altLang="zh-CN" sz="2400" dirty="0">
                <a:latin typeface="Tahoma" panose="020B0604030504040204" pitchFamily="34" charset="0"/>
              </a:rPr>
              <a:t>h[n]。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endParaRPr lang="zh-CN" altLang="en-US" sz="2400" b="1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23555" name="Line 3"/>
          <p:cNvSpPr/>
          <p:nvPr/>
        </p:nvSpPr>
        <p:spPr>
          <a:xfrm>
            <a:off x="1476375" y="981075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6" name="Line 4"/>
          <p:cNvSpPr/>
          <p:nvPr/>
        </p:nvSpPr>
        <p:spPr>
          <a:xfrm>
            <a:off x="1571604" y="221455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7" name="Line 5"/>
          <p:cNvSpPr/>
          <p:nvPr/>
        </p:nvSpPr>
        <p:spPr>
          <a:xfrm>
            <a:off x="1500166" y="35004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357290" y="3929066"/>
          <a:ext cx="5375710" cy="1000132"/>
        </p:xfrm>
        <a:graphic>
          <a:graphicData uri="http://schemas.openxmlformats.org/presentationml/2006/ole">
            <p:oleObj spid="_x0000_s21505" name="Equation" r:id="rId3" imgW="64312800" imgH="1188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539750" y="228600"/>
            <a:ext cx="8604250" cy="66294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另一种等价形式</a:t>
            </a:r>
            <a:r>
              <a:rPr lang="zh-CN" altLang="en-US" sz="2400" dirty="0" smtClean="0">
                <a:latin typeface="Tahoma" panose="020B0604030504040204" pitchFamily="34" charset="0"/>
              </a:rPr>
              <a:t>：</a:t>
            </a: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dirty="0" smtClean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利用数字卷积计算滤波器输出</a:t>
            </a:r>
            <a:r>
              <a:rPr lang="en-US" altLang="zh-TW" sz="2400" dirty="0" smtClean="0"/>
              <a:t>y[n]</a:t>
            </a:r>
            <a:r>
              <a:rPr lang="zh-CN" altLang="en-US" sz="2400" dirty="0" smtClean="0"/>
              <a:t>时，</a:t>
            </a:r>
            <a:r>
              <a:rPr lang="zh-TW" altLang="en-US" sz="2400" dirty="0" smtClean="0"/>
              <a:t>需要序列</a:t>
            </a:r>
            <a:r>
              <a:rPr lang="en-US" altLang="zh-TW" sz="2400" dirty="0" smtClean="0"/>
              <a:t>h[n-k]</a:t>
            </a:r>
            <a:r>
              <a:rPr lang="zh-TW" altLang="en-US" sz="2400" dirty="0" smtClean="0"/>
              <a:t> </a:t>
            </a:r>
            <a:r>
              <a:rPr lang="en-US" sz="2400" i="1" dirty="0" smtClean="0"/>
              <a:t>,</a:t>
            </a:r>
            <a:r>
              <a:rPr lang="zh-TW" altLang="en-US" sz="2400" dirty="0" smtClean="0"/>
              <a:t>它是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TW" sz="2400" dirty="0" smtClean="0"/>
              <a:t>h[k]</a:t>
            </a:r>
            <a:r>
              <a:rPr lang="zh-TW" altLang="en-US" sz="2400" dirty="0" smtClean="0"/>
              <a:t> 关于纵轴的镜像 </a:t>
            </a:r>
            <a:r>
              <a:rPr lang="en-US" altLang="zh-TW" sz="2400" dirty="0" smtClean="0"/>
              <a:t>h[-k]</a:t>
            </a:r>
            <a:r>
              <a:rPr lang="zh-TW" altLang="en-US" sz="2400" dirty="0" smtClean="0"/>
              <a:t>沿时间轴向右位移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个釆样周期</a:t>
            </a:r>
            <a:r>
              <a:rPr lang="zh-CN" altLang="en-US" sz="2400" dirty="0" smtClean="0"/>
              <a:t>得</a:t>
            </a:r>
            <a:r>
              <a:rPr lang="zh-TW" altLang="en-US" sz="2400" dirty="0" smtClean="0"/>
              <a:t>到</a:t>
            </a:r>
            <a:endParaRPr lang="zh-CN" altLang="en-US" sz="24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 smtClean="0">
                <a:latin typeface="Tahoma" panose="020B0604030504040204" pitchFamily="34" charset="0"/>
              </a:rPr>
              <a:t>   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400" b="1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88"/>
          <p:cNvGraphicFramePr>
            <a:graphicFrameLocks noChangeAspect="1"/>
          </p:cNvGraphicFramePr>
          <p:nvPr/>
        </p:nvGraphicFramePr>
        <p:xfrm>
          <a:off x="3214678" y="0"/>
          <a:ext cx="4457731" cy="928694"/>
        </p:xfrm>
        <a:graphic>
          <a:graphicData uri="http://schemas.openxmlformats.org/presentationml/2006/ole">
            <p:oleObj spid="_x0000_s22533" name="Equation" r:id="rId3" imgW="49377600" imgH="10363200" progId="Equation.DSMT4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14480" y="2214554"/>
          <a:ext cx="2928958" cy="846143"/>
        </p:xfrm>
        <a:graphic>
          <a:graphicData uri="http://schemas.openxmlformats.org/presentationml/2006/ole">
            <p:oleObj spid="_x0000_s22532" name="Equation" r:id="rId4" imgW="37795200" imgH="11887200" progId="Equation.DSMT4">
              <p:embed/>
            </p:oleObj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714480" y="3071810"/>
          <a:ext cx="2928958" cy="798807"/>
        </p:xfrm>
        <a:graphic>
          <a:graphicData uri="http://schemas.openxmlformats.org/presentationml/2006/ole">
            <p:oleObj spid="_x0000_s22531" name="Equation" r:id="rId5" imgW="39928800" imgH="11887200" progId="Equation.DSMT4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714480" y="4071942"/>
          <a:ext cx="2928958" cy="785818"/>
        </p:xfrm>
        <a:graphic>
          <a:graphicData uri="http://schemas.openxmlformats.org/presentationml/2006/ole">
            <p:oleObj spid="_x0000_s22530" name="Equation" r:id="rId6" imgW="41452800" imgH="11887200" progId="Equation.DSMT4">
              <p:embed/>
            </p:oleObj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428728" y="1071546"/>
          <a:ext cx="5643602" cy="1000125"/>
        </p:xfrm>
        <a:graphic>
          <a:graphicData uri="http://schemas.openxmlformats.org/presentationml/2006/ole">
            <p:oleObj spid="_x0000_s22529" name="Equation" r:id="rId7" imgW="64312800" imgH="1188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数字卷积计算</a:t>
            </a:r>
            <a:r>
              <a:rPr lang="en-US" altLang="zh-TW" sz="2400" dirty="0" smtClean="0"/>
              <a:t>y[n]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步骤</a:t>
            </a:r>
            <a:r>
              <a:rPr lang="zh-CN" altLang="en-US" sz="2400" dirty="0" smtClean="0"/>
              <a:t>为：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TW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h[k]</a:t>
            </a:r>
            <a:r>
              <a:rPr lang="zh-TW" altLang="en-US" sz="2400" dirty="0" smtClean="0"/>
              <a:t>关于纵轴镜像对称得到</a:t>
            </a:r>
            <a:r>
              <a:rPr lang="en-US" altLang="zh-TW" sz="2400" dirty="0" smtClean="0"/>
              <a:t>h[-k]</a:t>
            </a:r>
            <a:r>
              <a:rPr lang="zh-TW" altLang="en-US" sz="2400" dirty="0" smtClean="0"/>
              <a:t> ；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TW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h[-k]</a:t>
            </a:r>
            <a:r>
              <a:rPr lang="zh-TW" altLang="en-US" sz="2400" dirty="0" smtClean="0"/>
              <a:t>沿时间轴向右位移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个釆样周期得到</a:t>
            </a:r>
            <a:r>
              <a:rPr lang="en-US" altLang="zh-TW" sz="2400" dirty="0" smtClean="0"/>
              <a:t>h[n-k]</a:t>
            </a:r>
            <a:r>
              <a:rPr lang="zh-TW" altLang="en-US" sz="2400" dirty="0" smtClean="0"/>
              <a:t> ；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TW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x[k]</a:t>
            </a:r>
            <a:r>
              <a:rPr lang="zh-TW" altLang="en-US" sz="2400" dirty="0" smtClean="0"/>
              <a:t>与</a:t>
            </a:r>
            <a:r>
              <a:rPr lang="en-US" altLang="zh-TW" sz="2400" dirty="0" smtClean="0"/>
              <a:t>h[n-k]</a:t>
            </a:r>
            <a:r>
              <a:rPr lang="zh-TW" altLang="en-US" sz="2400" dirty="0" smtClean="0"/>
              <a:t> 做乘法运算得到</a:t>
            </a:r>
            <a:r>
              <a:rPr lang="en-US" altLang="zh-TW" sz="2400" dirty="0" smtClean="0"/>
              <a:t>x[k]h[n-k]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(4)  k </a:t>
            </a:r>
            <a:r>
              <a:rPr lang="zh-CN" altLang="en-US" sz="2400" dirty="0" smtClean="0"/>
              <a:t>从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∞到</a:t>
            </a:r>
            <a:r>
              <a:rPr lang="en-US" sz="2400" dirty="0" smtClean="0"/>
              <a:t>+</a:t>
            </a:r>
            <a:r>
              <a:rPr lang="zh-CN" altLang="en-US" sz="2400" dirty="0" smtClean="0"/>
              <a:t>∞，计算各项</a:t>
            </a:r>
            <a:r>
              <a:rPr lang="en-US" altLang="zh-TW" sz="2400" dirty="0" smtClean="0"/>
              <a:t>x[k]h[n-k]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累加和。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4071942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反转              移位              相乘              求和</a:t>
            </a:r>
            <a:endParaRPr lang="zh-CN" altLang="en-US" sz="2400" dirty="0"/>
          </a:p>
        </p:txBody>
      </p:sp>
      <p:sp>
        <p:nvSpPr>
          <p:cNvPr id="5" name="Line 5"/>
          <p:cNvSpPr/>
          <p:nvPr/>
        </p:nvSpPr>
        <p:spPr>
          <a:xfrm>
            <a:off x="2285984" y="4286256"/>
            <a:ext cx="9144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" name="Line 6"/>
          <p:cNvSpPr/>
          <p:nvPr/>
        </p:nvSpPr>
        <p:spPr>
          <a:xfrm>
            <a:off x="4000496" y="4214818"/>
            <a:ext cx="9144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" name="Line 7"/>
          <p:cNvSpPr/>
          <p:nvPr/>
        </p:nvSpPr>
        <p:spPr>
          <a:xfrm>
            <a:off x="5715008" y="4214818"/>
            <a:ext cx="9144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Text Box 4"/>
          <p:cNvSpPr txBox="1"/>
          <p:nvPr/>
        </p:nvSpPr>
        <p:spPr>
          <a:xfrm>
            <a:off x="1357290" y="4714884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h[-k]                  h[n-k]            x[k]h[n-k]             </a:t>
            </a:r>
            <a:r>
              <a:rPr lang="en-US" altLang="zh-CN" sz="3200" b="1" dirty="0">
                <a:latin typeface="Tahoma" panose="020B0604030504040204" pitchFamily="34" charset="0"/>
                <a:ea typeface="Batang" panose="02030600000101010101" pitchFamily="18" charset="-127"/>
              </a:rPr>
              <a:t>∑</a:t>
            </a:r>
          </a:p>
        </p:txBody>
      </p:sp>
      <p:sp>
        <p:nvSpPr>
          <p:cNvPr id="9" name="Text Box 3"/>
          <p:cNvSpPr txBox="1"/>
          <p:nvPr/>
        </p:nvSpPr>
        <p:spPr>
          <a:xfrm>
            <a:off x="6876430" y="4429132"/>
            <a:ext cx="990600" cy="1162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  <a:endParaRPr lang="zh-CN" altLang="en-US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8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K=-</a:t>
            </a:r>
            <a:r>
              <a:rPr lang="en-US" altLang="zh-CN" b="1" dirty="0">
                <a:latin typeface="Tahoma" panose="020B0604030504040204" pitchFamily="34" charset="0"/>
                <a:ea typeface="Batang" panose="02030600000101010101" pitchFamily="18" charset="-127"/>
              </a:rPr>
              <a:t>∞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VhYTBiOTlhZWZkZmY2YzA4OTY1Y2YxZDg0NjcxZT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2643</Words>
  <Application>WPS 演示</Application>
  <PresentationFormat>全屏显示(4:3)</PresentationFormat>
  <Paragraphs>265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默认设计模板</vt:lpstr>
      <vt:lpstr>Equation</vt:lpstr>
      <vt:lpstr>MathType 6.0 Equation</vt:lpstr>
      <vt:lpstr>  第4章  数字卷积与脉冲响应 </vt:lpstr>
      <vt:lpstr> 第4章  数字卷积与脉冲响应</vt:lpstr>
      <vt:lpstr>专业词汇</vt:lpstr>
      <vt:lpstr>4.1 数字卷积基础知识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计算数字卷积的步骤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4.2  差分方程与卷积</vt:lpstr>
      <vt:lpstr>幻灯片 26</vt:lpstr>
      <vt:lpstr>幻灯片 27</vt:lpstr>
      <vt:lpstr>幻灯片 28</vt:lpstr>
      <vt:lpstr>幻灯片 29</vt:lpstr>
      <vt:lpstr>  4.3  滑动平均滤波器 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    数字信号处理概述   CH1  CRASH COURSE IN DIGITERSIGNAL PROCESSING</dc:title>
  <dc:creator>MS User</dc:creator>
  <cp:lastModifiedBy>g</cp:lastModifiedBy>
  <cp:revision>71</cp:revision>
  <dcterms:created xsi:type="dcterms:W3CDTF">2009-02-17T02:29:00Z</dcterms:created>
  <dcterms:modified xsi:type="dcterms:W3CDTF">2024-10-14T11:16:22Z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25108D43F26142278EE30CD90183FE20_12</vt:lpwstr>
  </property>
</Properties>
</file>