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handoutMasterIdLst>
    <p:handoutMasterId r:id="rId40"/>
  </p:handoutMasterIdLst>
  <p:sldIdLst>
    <p:sldId id="440" r:id="rId2"/>
    <p:sldId id="451" r:id="rId3"/>
    <p:sldId id="439" r:id="rId4"/>
    <p:sldId id="423" r:id="rId5"/>
    <p:sldId id="260" r:id="rId6"/>
    <p:sldId id="261" r:id="rId7"/>
    <p:sldId id="426" r:id="rId8"/>
    <p:sldId id="427" r:id="rId9"/>
    <p:sldId id="430" r:id="rId10"/>
    <p:sldId id="433" r:id="rId11"/>
    <p:sldId id="396" r:id="rId12"/>
    <p:sldId id="265" r:id="rId13"/>
    <p:sldId id="448" r:id="rId14"/>
    <p:sldId id="267" r:id="rId15"/>
    <p:sldId id="270" r:id="rId16"/>
    <p:sldId id="271" r:id="rId17"/>
    <p:sldId id="442" r:id="rId18"/>
    <p:sldId id="272" r:id="rId19"/>
    <p:sldId id="434" r:id="rId20"/>
    <p:sldId id="435" r:id="rId21"/>
    <p:sldId id="273" r:id="rId22"/>
    <p:sldId id="274" r:id="rId23"/>
    <p:sldId id="279" r:id="rId24"/>
    <p:sldId id="277" r:id="rId25"/>
    <p:sldId id="390" r:id="rId26"/>
    <p:sldId id="449" r:id="rId27"/>
    <p:sldId id="417" r:id="rId28"/>
    <p:sldId id="419" r:id="rId29"/>
    <p:sldId id="420" r:id="rId30"/>
    <p:sldId id="436" r:id="rId31"/>
    <p:sldId id="280" r:id="rId32"/>
    <p:sldId id="281" r:id="rId33"/>
    <p:sldId id="283" r:id="rId34"/>
    <p:sldId id="437" r:id="rId35"/>
    <p:sldId id="282" r:id="rId36"/>
    <p:sldId id="438" r:id="rId37"/>
    <p:sldId id="450" r:id="rId38"/>
  </p:sldIdLst>
  <p:sldSz cx="9144000" cy="6858000" type="screen4x3"/>
  <p:notesSz cx="6858000" cy="9144000"/>
  <p:defaultTextStyle>
    <a:defPPr>
      <a:defRPr lang="zh-CN"/>
    </a:defPPr>
    <a:lvl1pPr algn="l" rtl="0" fontAlgn="base">
      <a:spcBef>
        <a:spcPct val="0"/>
      </a:spcBef>
      <a:spcAft>
        <a:spcPct val="0"/>
      </a:spcAft>
      <a:defRPr sz="2800" kern="1200">
        <a:solidFill>
          <a:srgbClr val="FFFF00"/>
        </a:solidFill>
        <a:latin typeface="Arial" panose="020B0604020202020204" pitchFamily="34" charset="0"/>
        <a:ea typeface="楷体_GB2312" pitchFamily="49" charset="-122"/>
        <a:cs typeface="+mn-cs"/>
      </a:defRPr>
    </a:lvl1pPr>
    <a:lvl2pPr marL="457200" algn="l" rtl="0" fontAlgn="base">
      <a:spcBef>
        <a:spcPct val="0"/>
      </a:spcBef>
      <a:spcAft>
        <a:spcPct val="0"/>
      </a:spcAft>
      <a:defRPr sz="2800" kern="1200">
        <a:solidFill>
          <a:srgbClr val="FFFF00"/>
        </a:solidFill>
        <a:latin typeface="Arial" panose="020B0604020202020204" pitchFamily="34" charset="0"/>
        <a:ea typeface="楷体_GB2312" pitchFamily="49" charset="-122"/>
        <a:cs typeface="+mn-cs"/>
      </a:defRPr>
    </a:lvl2pPr>
    <a:lvl3pPr marL="914400" algn="l" rtl="0" fontAlgn="base">
      <a:spcBef>
        <a:spcPct val="0"/>
      </a:spcBef>
      <a:spcAft>
        <a:spcPct val="0"/>
      </a:spcAft>
      <a:defRPr sz="2800" kern="1200">
        <a:solidFill>
          <a:srgbClr val="FFFF00"/>
        </a:solidFill>
        <a:latin typeface="Arial" panose="020B0604020202020204" pitchFamily="34" charset="0"/>
        <a:ea typeface="楷体_GB2312" pitchFamily="49" charset="-122"/>
        <a:cs typeface="+mn-cs"/>
      </a:defRPr>
    </a:lvl3pPr>
    <a:lvl4pPr marL="1371600" algn="l" rtl="0" fontAlgn="base">
      <a:spcBef>
        <a:spcPct val="0"/>
      </a:spcBef>
      <a:spcAft>
        <a:spcPct val="0"/>
      </a:spcAft>
      <a:defRPr sz="2800" kern="1200">
        <a:solidFill>
          <a:srgbClr val="FFFF00"/>
        </a:solidFill>
        <a:latin typeface="Arial" panose="020B0604020202020204" pitchFamily="34" charset="0"/>
        <a:ea typeface="楷体_GB2312" pitchFamily="49" charset="-122"/>
        <a:cs typeface="+mn-cs"/>
      </a:defRPr>
    </a:lvl4pPr>
    <a:lvl5pPr marL="1828800" algn="l" rtl="0" fontAlgn="base">
      <a:spcBef>
        <a:spcPct val="0"/>
      </a:spcBef>
      <a:spcAft>
        <a:spcPct val="0"/>
      </a:spcAft>
      <a:defRPr sz="2800" kern="1200">
        <a:solidFill>
          <a:srgbClr val="FFFF00"/>
        </a:solidFill>
        <a:latin typeface="Arial" panose="020B0604020202020204" pitchFamily="34" charset="0"/>
        <a:ea typeface="楷体_GB2312" pitchFamily="49" charset="-122"/>
        <a:cs typeface="+mn-cs"/>
      </a:defRPr>
    </a:lvl5pPr>
    <a:lvl6pPr marL="2286000" algn="l" defTabSz="914400" rtl="0" eaLnBrk="1" latinLnBrk="0" hangingPunct="1">
      <a:defRPr sz="2800" kern="1200">
        <a:solidFill>
          <a:srgbClr val="FFFF00"/>
        </a:solidFill>
        <a:latin typeface="Arial" panose="020B0604020202020204" pitchFamily="34" charset="0"/>
        <a:ea typeface="楷体_GB2312" pitchFamily="49" charset="-122"/>
        <a:cs typeface="+mn-cs"/>
      </a:defRPr>
    </a:lvl6pPr>
    <a:lvl7pPr marL="2743200" algn="l" defTabSz="914400" rtl="0" eaLnBrk="1" latinLnBrk="0" hangingPunct="1">
      <a:defRPr sz="2800" kern="1200">
        <a:solidFill>
          <a:srgbClr val="FFFF00"/>
        </a:solidFill>
        <a:latin typeface="Arial" panose="020B0604020202020204" pitchFamily="34" charset="0"/>
        <a:ea typeface="楷体_GB2312" pitchFamily="49" charset="-122"/>
        <a:cs typeface="+mn-cs"/>
      </a:defRPr>
    </a:lvl7pPr>
    <a:lvl8pPr marL="3200400" algn="l" defTabSz="914400" rtl="0" eaLnBrk="1" latinLnBrk="0" hangingPunct="1">
      <a:defRPr sz="2800" kern="1200">
        <a:solidFill>
          <a:srgbClr val="FFFF00"/>
        </a:solidFill>
        <a:latin typeface="Arial" panose="020B0604020202020204" pitchFamily="34" charset="0"/>
        <a:ea typeface="楷体_GB2312" pitchFamily="49" charset="-122"/>
        <a:cs typeface="+mn-cs"/>
      </a:defRPr>
    </a:lvl8pPr>
    <a:lvl9pPr marL="3657600" algn="l" defTabSz="914400" rtl="0" eaLnBrk="1" latinLnBrk="0" hangingPunct="1">
      <a:defRPr sz="2800" kern="1200">
        <a:solidFill>
          <a:srgbClr val="FFFF00"/>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203">
          <p15:clr>
            <a:srgbClr val="A4A3A4"/>
          </p15:clr>
        </p15:guide>
        <p15:guide id="2" pos="2903">
          <p15:clr>
            <a:srgbClr val="A4A3A4"/>
          </p15:clr>
        </p15:guide>
      </p15:sldGuideLst>
    </p:ext>
    <p:ext uri="{2D200454-40CA-4A62-9FC3-DE9A4176ACB9}">
      <p15:notesGuideLst xmlns:p15="http://schemas.microsoft.com/office/powerpoint/2012/main">
        <p15:guide id="1" orient="horz" pos="2937">
          <p15:clr>
            <a:srgbClr val="A4A3A4"/>
          </p15:clr>
        </p15:guide>
        <p15:guide id="2" pos="21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CC00"/>
    <a:srgbClr val="000000"/>
    <a:srgbClr val="663300"/>
    <a:srgbClr val="FF99FF"/>
    <a:srgbClr val="3366FF"/>
    <a:srgbClr val="9999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9" autoAdjust="0"/>
    <p:restoredTop sz="89022" autoAdjust="0"/>
  </p:normalViewPr>
  <p:slideViewPr>
    <p:cSldViewPr>
      <p:cViewPr varScale="1">
        <p:scale>
          <a:sx n="125" d="100"/>
          <a:sy n="125" d="100"/>
        </p:scale>
        <p:origin x="1560" y="82"/>
      </p:cViewPr>
      <p:guideLst>
        <p:guide orient="horz" pos="2203"/>
        <p:guide pos="2903"/>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670" y="-84"/>
      </p:cViewPr>
      <p:guideLst>
        <p:guide orient="horz" pos="2937"/>
        <p:guide pos="217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0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ea typeface="宋体" panose="02010600030101010101" pitchFamily="2" charset="-122"/>
              </a:defRPr>
            </a:lvl1pPr>
          </a:lstStyle>
          <a:p>
            <a:endParaRPr lang="en-US" altLang="zh-CN"/>
          </a:p>
        </p:txBody>
      </p:sp>
      <p:sp>
        <p:nvSpPr>
          <p:cNvPr id="512003"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ea typeface="宋体" panose="02010600030101010101" pitchFamily="2" charset="-122"/>
              </a:defRPr>
            </a:lvl1pPr>
          </a:lstStyle>
          <a:p>
            <a:endParaRPr lang="en-US" altLang="zh-CN"/>
          </a:p>
        </p:txBody>
      </p:sp>
      <p:sp>
        <p:nvSpPr>
          <p:cNvPr id="512004"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ea typeface="宋体" panose="02010600030101010101" pitchFamily="2" charset="-122"/>
              </a:defRPr>
            </a:lvl1pPr>
          </a:lstStyle>
          <a:p>
            <a:endParaRPr lang="en-US" altLang="zh-CN"/>
          </a:p>
        </p:txBody>
      </p:sp>
      <p:sp>
        <p:nvSpPr>
          <p:cNvPr id="512005"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ea typeface="宋体" panose="02010600030101010101" pitchFamily="2" charset="-122"/>
              </a:defRPr>
            </a:lvl1pPr>
          </a:lstStyle>
          <a:p>
            <a:fld id="{1AFAE9D8-4FB2-4E72-863D-A4C7115356C8}"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solidFill>
                  <a:schemeClr val="tx1"/>
                </a:solidFill>
                <a:ea typeface="宋体" panose="02010600030101010101" pitchFamily="2" charset="-122"/>
              </a:defRPr>
            </a:lvl1pPr>
          </a:lstStyle>
          <a:p>
            <a:endParaRPr lang="en-US" altLang="zh-CN"/>
          </a:p>
        </p:txBody>
      </p:sp>
      <p:sp>
        <p:nvSpPr>
          <p:cNvPr id="260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solidFill>
                  <a:schemeClr val="tx1"/>
                </a:solidFill>
                <a:ea typeface="宋体" panose="02010600030101010101" pitchFamily="2" charset="-122"/>
              </a:defRPr>
            </a:lvl1pPr>
          </a:lstStyle>
          <a:p>
            <a:endParaRPr lang="en-US" altLang="zh-CN"/>
          </a:p>
        </p:txBody>
      </p:sp>
      <p:sp>
        <p:nvSpPr>
          <p:cNvPr id="260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0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0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ea typeface="宋体" panose="02010600030101010101" pitchFamily="2" charset="-122"/>
              </a:defRPr>
            </a:lvl1pPr>
          </a:lstStyle>
          <a:p>
            <a:endParaRPr lang="en-US" altLang="zh-CN"/>
          </a:p>
        </p:txBody>
      </p:sp>
      <p:sp>
        <p:nvSpPr>
          <p:cNvPr id="260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ea typeface="宋体" panose="02010600030101010101" pitchFamily="2" charset="-122"/>
              </a:defRPr>
            </a:lvl1pPr>
          </a:lstStyle>
          <a:p>
            <a:fld id="{15C7AC12-1120-4888-AC90-43338D5C5719}"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5FEFD63-0CD2-4FE7-9E6C-2795AAD51147}" type="slidenum">
              <a:rPr lang="en-US" altLang="zh-CN"/>
              <a:t>7</a:t>
            </a:fld>
            <a:endParaRPr lang="en-US" altLang="zh-CN"/>
          </a:p>
        </p:txBody>
      </p:sp>
      <p:sp>
        <p:nvSpPr>
          <p:cNvPr id="528386" name="Rectangle 2"/>
          <p:cNvSpPr>
            <a:spLocks noGrp="1" noRot="1" noChangeAspect="1" noChangeArrowheads="1" noTextEdit="1"/>
          </p:cNvSpPr>
          <p:nvPr>
            <p:ph type="sldImg"/>
          </p:nvPr>
        </p:nvSpPr>
        <p:spPr/>
      </p:sp>
      <p:sp>
        <p:nvSpPr>
          <p:cNvPr id="528387" name="Rectangle 3"/>
          <p:cNvSpPr>
            <a:spLocks noGrp="1" noChangeArrowheads="1"/>
          </p:cNvSpPr>
          <p:nvPr>
            <p:ph type="body" idx="1"/>
          </p:nvPr>
        </p:nvSpPr>
        <p:spPr/>
        <p:txBody>
          <a:bodyPr/>
          <a:lstStyle/>
          <a:p>
            <a:pPr>
              <a:spcBef>
                <a:spcPct val="50000"/>
              </a:spcBef>
            </a:pPr>
            <a:r>
              <a:rPr lang="zh-CN" altLang="en-US" b="1">
                <a:solidFill>
                  <a:srgbClr val="FFFF00"/>
                </a:solidFill>
              </a:rPr>
              <a:t>微处理器的出现和广泛应用，产生以微处理器为核心将计算机技术与测量仪器相结合的仪器 </a:t>
            </a:r>
          </a:p>
          <a:p>
            <a:pPr>
              <a:spcBef>
                <a:spcPct val="50000"/>
              </a:spcBef>
            </a:pPr>
            <a:r>
              <a:rPr lang="zh-CN" altLang="en-US" b="1">
                <a:solidFill>
                  <a:srgbClr val="FFFF00"/>
                </a:solidFill>
              </a:rPr>
              <a:t>微处理器的出现和广泛应用，产生以微处理器为核心将计算机技术与测量仪器相结合的仪器 </a:t>
            </a:r>
          </a:p>
          <a:p>
            <a:r>
              <a:rPr lang="zh-CN" altLang="en-US"/>
              <a:t>迪斯尼北京抗毒素弗里敦思考力；可；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451586" name="Group 2"/>
          <p:cNvGrpSpPr/>
          <p:nvPr/>
        </p:nvGrpSpPr>
        <p:grpSpPr bwMode="auto">
          <a:xfrm>
            <a:off x="0" y="0"/>
            <a:ext cx="9144000" cy="6856413"/>
            <a:chOff x="0" y="0"/>
            <a:chExt cx="5760" cy="4319"/>
          </a:xfrm>
        </p:grpSpPr>
        <p:sp>
          <p:nvSpPr>
            <p:cNvPr id="451587"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88"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89"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0"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1"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592"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3"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4"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5"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6"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7"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8"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599"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0"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1"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2"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3"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4"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5"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6"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7"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1608"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09"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0"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1"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2"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3"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4"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5"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6"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7"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8"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19"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20"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21"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22"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51623" name="Group 39"/>
            <p:cNvGrpSpPr/>
            <p:nvPr userDrawn="1"/>
          </p:nvGrpSpPr>
          <p:grpSpPr bwMode="auto">
            <a:xfrm>
              <a:off x="0" y="1632"/>
              <a:ext cx="5758" cy="1858"/>
              <a:chOff x="0" y="1632"/>
              <a:chExt cx="5758" cy="1858"/>
            </a:xfrm>
          </p:grpSpPr>
          <p:sp>
            <p:nvSpPr>
              <p:cNvPr id="451624"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1625"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451626" name="Rectangle 42"/>
          <p:cNvSpPr>
            <a:spLocks noGrp="1" noChangeArrowheads="1"/>
          </p:cNvSpPr>
          <p:nvPr>
            <p:ph type="ctrTitle" sz="quarter"/>
          </p:nvPr>
        </p:nvSpPr>
        <p:spPr>
          <a:xfrm>
            <a:off x="457200" y="1600200"/>
            <a:ext cx="8229600" cy="1828800"/>
          </a:xfrm>
        </p:spPr>
        <p:txBody>
          <a:bodyPr/>
          <a:lstStyle>
            <a:lvl1pPr>
              <a:defRPr sz="4800"/>
            </a:lvl1pPr>
          </a:lstStyle>
          <a:p>
            <a:pPr lvl="0"/>
            <a:endParaRPr lang="zh-CN" altLang="zh-CN" noProof="0"/>
          </a:p>
        </p:txBody>
      </p:sp>
      <p:sp>
        <p:nvSpPr>
          <p:cNvPr id="451627"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sz="3600"/>
            </a:lvl1pPr>
          </a:lstStyle>
          <a:p>
            <a:pPr lvl="0"/>
            <a:r>
              <a:rPr lang="zh-CN" altLang="en-US" noProof="0"/>
              <a:t>单击此处编辑母版副标题样式</a:t>
            </a:r>
          </a:p>
        </p:txBody>
      </p:sp>
      <p:sp>
        <p:nvSpPr>
          <p:cNvPr id="451628" name="Rectangle 44"/>
          <p:cNvSpPr>
            <a:spLocks noGrp="1" noChangeArrowheads="1"/>
          </p:cNvSpPr>
          <p:nvPr>
            <p:ph type="dt" sz="quarter" idx="2"/>
          </p:nvPr>
        </p:nvSpPr>
        <p:spPr/>
        <p:txBody>
          <a:bodyPr/>
          <a:lstStyle>
            <a:lvl1pPr>
              <a:defRPr/>
            </a:lvl1pPr>
          </a:lstStyle>
          <a:p>
            <a:endParaRPr lang="en-US" altLang="zh-CN"/>
          </a:p>
        </p:txBody>
      </p:sp>
      <p:sp>
        <p:nvSpPr>
          <p:cNvPr id="451630" name="Rectangle 46"/>
          <p:cNvSpPr>
            <a:spLocks noGrp="1" noChangeArrowheads="1"/>
          </p:cNvSpPr>
          <p:nvPr>
            <p:ph type="sldNum" sz="quarter" idx="4"/>
          </p:nvPr>
        </p:nvSpPr>
        <p:spPr/>
        <p:txBody>
          <a:bodyPr/>
          <a:lstStyle>
            <a:lvl1pPr>
              <a:defRPr/>
            </a:lvl1pPr>
          </a:lstStyle>
          <a:p>
            <a:fld id="{8C2C2AC7-81AC-4B02-AE4A-D875B3D3F1B5}" type="slidenum">
              <a:rPr lang="en-US" altLang="zh-CN"/>
              <a:t>‹#›</a:t>
            </a:fld>
            <a:endParaRPr lang="en-US" altLang="zh-CN"/>
          </a:p>
        </p:txBody>
      </p:sp>
      <p:pic>
        <p:nvPicPr>
          <p:cNvPr id="451631" name="Picture 47" descr="图片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88913"/>
            <a:ext cx="8135938" cy="287337"/>
          </a:xfrm>
          <a:prstGeom prst="rect">
            <a:avLst/>
          </a:prstGeom>
          <a:noFill/>
          <a:extLst>
            <a:ext uri="{909E8E84-426E-40DD-AFC4-6F175D3DCCD1}">
              <a14:hiddenFill xmlns:a14="http://schemas.microsoft.com/office/drawing/2010/main">
                <a:solidFill>
                  <a:srgbClr val="FFFFFF"/>
                </a:solidFill>
              </a14:hiddenFill>
            </a:ext>
          </a:extLst>
        </p:spPr>
      </p:pic>
      <p:sp>
        <p:nvSpPr>
          <p:cNvPr id="451632" name="WordArt 48"/>
          <p:cNvSpPr>
            <a:spLocks noChangeArrowheads="1" noChangeShapeType="1" noTextEdit="1"/>
          </p:cNvSpPr>
          <p:nvPr/>
        </p:nvSpPr>
        <p:spPr bwMode="auto">
          <a:xfrm>
            <a:off x="1187450" y="44450"/>
            <a:ext cx="20161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p>
        </p:txBody>
      </p:sp>
      <p:sp>
        <p:nvSpPr>
          <p:cNvPr id="451634" name="WordArt 50"/>
          <p:cNvSpPr>
            <a:spLocks noChangeArrowheads="1" noChangeShapeType="1" noTextEdit="1"/>
          </p:cNvSpPr>
          <p:nvPr userDrawn="1"/>
        </p:nvSpPr>
        <p:spPr bwMode="auto">
          <a:xfrm>
            <a:off x="5580063" y="44450"/>
            <a:ext cx="2016125"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第一章 绪论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nodePh="1">
                                  <p:stCondLst>
                                    <p:cond delay="0"/>
                                  </p:stCondLst>
                                  <p:endCondLst>
                                    <p:cond evt="begin" delay="0">
                                      <p:tn val="5"/>
                                    </p:cond>
                                  </p:endCondLst>
                                  <p:childTnLst>
                                    <p:set>
                                      <p:cBhvr>
                                        <p:cTn id="6" dur="indefinite" fill="hold">
                                          <p:stCondLst>
                                            <p:cond delay="0"/>
                                          </p:stCondLst>
                                        </p:cTn>
                                        <p:tgtEl>
                                          <p:spTgt spid="451626"/>
                                        </p:tgtEl>
                                        <p:attrNameLst>
                                          <p:attrName>style.visibility</p:attrName>
                                        </p:attrNameLst>
                                      </p:cBhvr>
                                      <p:to>
                                        <p:strVal val="visible"/>
                                      </p:to>
                                    </p:set>
                                    <p:anim calcmode="lin" valueType="num">
                                      <p:cBhvr>
                                        <p:cTn id="7" dur="15000" fill="hold"/>
                                        <p:tgtEl>
                                          <p:spTgt spid="451626"/>
                                        </p:tgtEl>
                                        <p:attrNameLst>
                                          <p:attrName>ppt_x</p:attrName>
                                        </p:attrNameLst>
                                      </p:cBhvr>
                                      <p:tavLst>
                                        <p:tav tm="0">
                                          <p:val>
                                            <p:strVal val="#ppt_x"/>
                                          </p:val>
                                        </p:tav>
                                        <p:tav tm="100000">
                                          <p:val>
                                            <p:strVal val="#ppt_x"/>
                                          </p:val>
                                        </p:tav>
                                      </p:tavLst>
                                    </p:anim>
                                    <p:anim calcmode="lin" valueType="num">
                                      <p:cBhvr>
                                        <p:cTn id="8" dur="15000" fill="hold"/>
                                        <p:tgtEl>
                                          <p:spTgt spid="451626"/>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1627">
                                            <p:txEl>
                                              <p:pRg st="0" end="0"/>
                                            </p:txEl>
                                          </p:spTgt>
                                        </p:tgtEl>
                                        <p:attrNameLst>
                                          <p:attrName>style.visibility</p:attrName>
                                        </p:attrNameLst>
                                      </p:cBhvr>
                                      <p:to>
                                        <p:strVal val="visible"/>
                                      </p:to>
                                    </p:set>
                                    <p:anim calcmode="lin" valueType="num">
                                      <p:cBhvr>
                                        <p:cTn id="11" dur="15000" fill="hold"/>
                                        <p:tgtEl>
                                          <p:spTgt spid="451627">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1627">
                                            <p:txEl>
                                              <p:pRg st="0" end="0"/>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626" grpId="0"/>
      <p:bldP spid="451627" grpId="0" build="allAtOnce">
        <p:tmplLst>
          <p:tmpl lvl="1">
            <p:tnLst>
              <p:par>
                <p:cTn presetID="28" presetClass="entr" presetSubtype="0" fill="hold" nodeType="withEffect">
                  <p:stCondLst>
                    <p:cond delay="0"/>
                  </p:stCondLst>
                  <p:childTnLst>
                    <p:set>
                      <p:cBhvr>
                        <p:cTn dur="indefinite" fill="hold">
                          <p:stCondLst>
                            <p:cond delay="0"/>
                          </p:stCondLst>
                        </p:cTn>
                        <p:tgtEl>
                          <p:spTgt spid="451627"/>
                        </p:tgtEl>
                        <p:attrNameLst>
                          <p:attrName>style.visibility</p:attrName>
                        </p:attrNameLst>
                      </p:cBhvr>
                      <p:to>
                        <p:strVal val="visible"/>
                      </p:to>
                    </p:set>
                    <p:anim calcmode="lin" valueType="num">
                      <p:cBhvr>
                        <p:cTn dur="15000" fill="hold"/>
                        <p:tgtEl>
                          <p:spTgt spid="451627"/>
                        </p:tgtEl>
                        <p:attrNameLst>
                          <p:attrName>ppt_x</p:attrName>
                        </p:attrNameLst>
                      </p:cBhvr>
                      <p:tavLst>
                        <p:tav tm="0">
                          <p:val>
                            <p:strVal val="#ppt_x"/>
                          </p:val>
                        </p:tav>
                        <p:tav tm="100000">
                          <p:val>
                            <p:strVal val="#ppt_x"/>
                          </p:val>
                        </p:tav>
                      </p:tavLst>
                    </p:anim>
                    <p:anim calcmode="lin" valueType="num">
                      <p:cBhvr>
                        <p:cTn dur="15000" fill="hold"/>
                        <p:tgtEl>
                          <p:spTgt spid="451627"/>
                        </p:tgtEl>
                        <p:attrNameLst>
                          <p:attrName>ppt_y</p:attrName>
                        </p:attrNameLst>
                      </p:cBhvr>
                      <p:tavLst>
                        <p:tav tm="0">
                          <p:val>
                            <p:strVal val="#ppt_y+1"/>
                          </p:val>
                        </p:tav>
                        <p:tav tm="100000">
                          <p:val>
                            <p:strVal val="#ppt_y-1"/>
                          </p:val>
                        </p:tav>
                      </p:tavLst>
                    </p:anim>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C4B4CBA-0A10-43AF-A55D-F9232B415C86}"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07309EEE-B6BD-483A-9B16-C233B7E15E63}"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43000"/>
          </a:xfr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243638"/>
            <a:ext cx="2133600" cy="457200"/>
          </a:xfr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3638"/>
            <a:ext cx="2133600" cy="457200"/>
          </a:xfrm>
        </p:spPr>
        <p:txBody>
          <a:bodyPr/>
          <a:lstStyle>
            <a:lvl1pPr>
              <a:defRPr/>
            </a:lvl1pPr>
          </a:lstStyle>
          <a:p>
            <a:fld id="{3A02ED79-EB76-457B-A595-8D38D4EFF6F2}"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94A7BB9-4631-4AA7-9ACC-A2D97FA8F902}"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30A1A66-3A48-4157-A5C0-4DE5822B7879}"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D286D33-7F47-46F6-BAB6-9B87FA5B81DE}"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53E2D3C-C740-419D-A605-2EC0E5086BAC}"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27099CB2-D7C4-4DE7-8865-C63CB1717BAB}"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231C7312-F82D-44DB-BE98-CEF01BA176E7}"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DE49B58-6D34-4AB3-AF4D-9770F5FE4906}"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E46ABC4-C9F3-471D-97BC-2ECA25442A14}"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450562" name="Group 2"/>
          <p:cNvGrpSpPr/>
          <p:nvPr/>
        </p:nvGrpSpPr>
        <p:grpSpPr bwMode="auto">
          <a:xfrm>
            <a:off x="0" y="0"/>
            <a:ext cx="9144000" cy="6856413"/>
            <a:chOff x="0" y="0"/>
            <a:chExt cx="5760" cy="4319"/>
          </a:xfrm>
        </p:grpSpPr>
        <p:sp>
          <p:nvSpPr>
            <p:cNvPr id="450563" name="Freeform 3"/>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64" name="Freeform 4"/>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65" name="Freeform 5"/>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66" name="Freeform 6"/>
            <p:cNvSpPr/>
            <p:nvPr/>
          </p:nvSpPr>
          <p:spPr bwMode="hidden">
            <a:xfrm>
              <a:off x="4038" y="3577"/>
              <a:ext cx="1720" cy="65"/>
            </a:xfrm>
            <a:custGeom>
              <a:avLst/>
              <a:gdLst>
                <a:gd name="T0" fmla="*/ 1722 w 1722"/>
                <a:gd name="T1" fmla="*/ 66 h 66"/>
                <a:gd name="T2" fmla="*/ 1722 w 1722"/>
                <a:gd name="T3" fmla="*/ 60 h 66"/>
                <a:gd name="T4" fmla="*/ 0 w 1722"/>
                <a:gd name="T5" fmla="*/ 0 h 66"/>
                <a:gd name="T6" fmla="*/ 0 w 1722"/>
                <a:gd name="T7" fmla="*/ 48 h 66"/>
                <a:gd name="T8" fmla="*/ 1722 w 1722"/>
                <a:gd name="T9" fmla="*/ 66 h 66"/>
                <a:gd name="T10" fmla="*/ 1722 w 1722"/>
                <a:gd name="T11" fmla="*/ 66 h 66"/>
              </a:gdLst>
              <a:ahLst/>
              <a:cxnLst>
                <a:cxn ang="0">
                  <a:pos x="T0" y="T1"/>
                </a:cxn>
                <a:cxn ang="0">
                  <a:pos x="T2" y="T3"/>
                </a:cxn>
                <a:cxn ang="0">
                  <a:pos x="T4" y="T5"/>
                </a:cxn>
                <a:cxn ang="0">
                  <a:pos x="T6" y="T7"/>
                </a:cxn>
                <a:cxn ang="0">
                  <a:pos x="T8" y="T9"/>
                </a:cxn>
                <a:cxn ang="0">
                  <a:pos x="T10" y="T11"/>
                </a:cxn>
              </a:cxnLst>
              <a:rect l="0" t="0" r="r" b="b"/>
              <a:pathLst>
                <a:path w="1722" h="66">
                  <a:moveTo>
                    <a:pt x="1722" y="66"/>
                  </a:moveTo>
                  <a:lnTo>
                    <a:pt x="1722" y="60"/>
                  </a:lnTo>
                  <a:lnTo>
                    <a:pt x="0" y="0"/>
                  </a:lnTo>
                  <a:lnTo>
                    <a:pt x="0" y="48"/>
                  </a:lnTo>
                  <a:lnTo>
                    <a:pt x="1722" y="66"/>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67" name="Freeform 7"/>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568" name="Freeform 8"/>
            <p:cNvSpPr/>
            <p:nvPr/>
          </p:nvSpPr>
          <p:spPr bwMode="hidden">
            <a:xfrm>
              <a:off x="4784" y="3702"/>
              <a:ext cx="974" cy="101"/>
            </a:xfrm>
            <a:custGeom>
              <a:avLst/>
              <a:gdLst>
                <a:gd name="T0" fmla="*/ 975 w 975"/>
                <a:gd name="T1" fmla="*/ 48 h 101"/>
                <a:gd name="T2" fmla="*/ 975 w 975"/>
                <a:gd name="T3" fmla="*/ 0 h 101"/>
                <a:gd name="T4" fmla="*/ 0 w 975"/>
                <a:gd name="T5" fmla="*/ 24 h 101"/>
                <a:gd name="T6" fmla="*/ 0 w 975"/>
                <a:gd name="T7" fmla="*/ 101 h 101"/>
                <a:gd name="T8" fmla="*/ 975 w 975"/>
                <a:gd name="T9" fmla="*/ 48 h 101"/>
                <a:gd name="T10" fmla="*/ 975 w 975"/>
                <a:gd name="T11" fmla="*/ 48 h 101"/>
              </a:gdLst>
              <a:ahLst/>
              <a:cxnLst>
                <a:cxn ang="0">
                  <a:pos x="T0" y="T1"/>
                </a:cxn>
                <a:cxn ang="0">
                  <a:pos x="T2" y="T3"/>
                </a:cxn>
                <a:cxn ang="0">
                  <a:pos x="T4" y="T5"/>
                </a:cxn>
                <a:cxn ang="0">
                  <a:pos x="T6" y="T7"/>
                </a:cxn>
                <a:cxn ang="0">
                  <a:pos x="T8" y="T9"/>
                </a:cxn>
                <a:cxn ang="0">
                  <a:pos x="T10" y="T11"/>
                </a:cxn>
              </a:cxnLst>
              <a:rect l="0" t="0" r="r" b="b"/>
              <a:pathLst>
                <a:path w="975" h="101">
                  <a:moveTo>
                    <a:pt x="975" y="48"/>
                  </a:moveTo>
                  <a:lnTo>
                    <a:pt x="975" y="0"/>
                  </a:lnTo>
                  <a:lnTo>
                    <a:pt x="0" y="24"/>
                  </a:lnTo>
                  <a:lnTo>
                    <a:pt x="0" y="101"/>
                  </a:lnTo>
                  <a:lnTo>
                    <a:pt x="975" y="48"/>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69" name="Freeform 9"/>
            <p:cNvSpPr/>
            <p:nvPr/>
          </p:nvSpPr>
          <p:spPr bwMode="hidden">
            <a:xfrm>
              <a:off x="3619" y="3815"/>
              <a:ext cx="2139" cy="198"/>
            </a:xfrm>
            <a:custGeom>
              <a:avLst/>
              <a:gdLst>
                <a:gd name="T0" fmla="*/ 2141 w 2141"/>
                <a:gd name="T1" fmla="*/ 0 h 198"/>
                <a:gd name="T2" fmla="*/ 0 w 2141"/>
                <a:gd name="T3" fmla="*/ 156 h 198"/>
                <a:gd name="T4" fmla="*/ 0 w 2141"/>
                <a:gd name="T5" fmla="*/ 198 h 198"/>
                <a:gd name="T6" fmla="*/ 2141 w 2141"/>
                <a:gd name="T7" fmla="*/ 0 h 198"/>
                <a:gd name="T8" fmla="*/ 2141 w 2141"/>
                <a:gd name="T9" fmla="*/ 0 h 198"/>
              </a:gdLst>
              <a:ahLst/>
              <a:cxnLst>
                <a:cxn ang="0">
                  <a:pos x="T0" y="T1"/>
                </a:cxn>
                <a:cxn ang="0">
                  <a:pos x="T2" y="T3"/>
                </a:cxn>
                <a:cxn ang="0">
                  <a:pos x="T4" y="T5"/>
                </a:cxn>
                <a:cxn ang="0">
                  <a:pos x="T6" y="T7"/>
                </a:cxn>
                <a:cxn ang="0">
                  <a:pos x="T8" y="T9"/>
                </a:cxn>
              </a:cxnLst>
              <a:rect l="0" t="0" r="r" b="b"/>
              <a:pathLst>
                <a:path w="2141" h="198">
                  <a:moveTo>
                    <a:pt x="2141" y="0"/>
                  </a:moveTo>
                  <a:lnTo>
                    <a:pt x="0" y="156"/>
                  </a:lnTo>
                  <a:lnTo>
                    <a:pt x="0" y="198"/>
                  </a:lnTo>
                  <a:lnTo>
                    <a:pt x="2141" y="0"/>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0" name="Freeform 10"/>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1" name="Freeform 11"/>
            <p:cNvSpPr/>
            <p:nvPr/>
          </p:nvSpPr>
          <p:spPr bwMode="hidden">
            <a:xfrm>
              <a:off x="2097" y="4043"/>
              <a:ext cx="2514" cy="276"/>
            </a:xfrm>
            <a:custGeom>
              <a:avLst/>
              <a:gdLst>
                <a:gd name="T0" fmla="*/ 2182 w 2517"/>
                <a:gd name="T1" fmla="*/ 276 h 276"/>
                <a:gd name="T2" fmla="*/ 2517 w 2517"/>
                <a:gd name="T3" fmla="*/ 204 h 276"/>
                <a:gd name="T4" fmla="*/ 2260 w 2517"/>
                <a:gd name="T5" fmla="*/ 0 h 276"/>
                <a:gd name="T6" fmla="*/ 0 w 2517"/>
                <a:gd name="T7" fmla="*/ 276 h 276"/>
                <a:gd name="T8" fmla="*/ 2182 w 2517"/>
                <a:gd name="T9" fmla="*/ 276 h 276"/>
                <a:gd name="T10" fmla="*/ 2182 w 2517"/>
                <a:gd name="T11" fmla="*/ 276 h 276"/>
              </a:gdLst>
              <a:ahLst/>
              <a:cxnLst>
                <a:cxn ang="0">
                  <a:pos x="T0" y="T1"/>
                </a:cxn>
                <a:cxn ang="0">
                  <a:pos x="T2" y="T3"/>
                </a:cxn>
                <a:cxn ang="0">
                  <a:pos x="T4" y="T5"/>
                </a:cxn>
                <a:cxn ang="0">
                  <a:pos x="T6" y="T7"/>
                </a:cxn>
                <a:cxn ang="0">
                  <a:pos x="T8" y="T9"/>
                </a:cxn>
                <a:cxn ang="0">
                  <a:pos x="T10" y="T11"/>
                </a:cxn>
              </a:cxnLst>
              <a:rect l="0" t="0" r="r" b="b"/>
              <a:pathLst>
                <a:path w="2517" h="276">
                  <a:moveTo>
                    <a:pt x="2182" y="276"/>
                  </a:moveTo>
                  <a:lnTo>
                    <a:pt x="2517" y="204"/>
                  </a:lnTo>
                  <a:lnTo>
                    <a:pt x="2260" y="0"/>
                  </a:lnTo>
                  <a:lnTo>
                    <a:pt x="0" y="276"/>
                  </a:lnTo>
                  <a:lnTo>
                    <a:pt x="2182"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2" name="Freeform 12"/>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3" name="Freeform 13"/>
            <p:cNvSpPr/>
            <p:nvPr/>
          </p:nvSpPr>
          <p:spPr bwMode="hidden">
            <a:xfrm>
              <a:off x="5030" y="3151"/>
              <a:ext cx="728" cy="240"/>
            </a:xfrm>
            <a:custGeom>
              <a:avLst/>
              <a:gdLst>
                <a:gd name="T0" fmla="*/ 729 w 729"/>
                <a:gd name="T1" fmla="*/ 240 h 240"/>
                <a:gd name="T2" fmla="*/ 0 w 729"/>
                <a:gd name="T3" fmla="*/ 0 h 240"/>
                <a:gd name="T4" fmla="*/ 0 w 729"/>
                <a:gd name="T5" fmla="*/ 6 h 240"/>
                <a:gd name="T6" fmla="*/ 729 w 729"/>
                <a:gd name="T7" fmla="*/ 240 h 240"/>
                <a:gd name="T8" fmla="*/ 729 w 729"/>
                <a:gd name="T9" fmla="*/ 240 h 240"/>
              </a:gdLst>
              <a:ahLst/>
              <a:cxnLst>
                <a:cxn ang="0">
                  <a:pos x="T0" y="T1"/>
                </a:cxn>
                <a:cxn ang="0">
                  <a:pos x="T2" y="T3"/>
                </a:cxn>
                <a:cxn ang="0">
                  <a:pos x="T4" y="T5"/>
                </a:cxn>
                <a:cxn ang="0">
                  <a:pos x="T6" y="T7"/>
                </a:cxn>
                <a:cxn ang="0">
                  <a:pos x="T8" y="T9"/>
                </a:cxn>
              </a:cxnLst>
              <a:rect l="0" t="0" r="r" b="b"/>
              <a:pathLst>
                <a:path w="729" h="240">
                  <a:moveTo>
                    <a:pt x="729" y="240"/>
                  </a:moveTo>
                  <a:lnTo>
                    <a:pt x="0" y="0"/>
                  </a:lnTo>
                  <a:lnTo>
                    <a:pt x="0" y="6"/>
                  </a:lnTo>
                  <a:lnTo>
                    <a:pt x="729" y="240"/>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4" name="Freeform 14"/>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5" name="Freeform 15"/>
            <p:cNvSpPr/>
            <p:nvPr/>
          </p:nvSpPr>
          <p:spPr bwMode="hidden">
            <a:xfrm>
              <a:off x="5030" y="3049"/>
              <a:ext cx="728" cy="318"/>
            </a:xfrm>
            <a:custGeom>
              <a:avLst/>
              <a:gdLst>
                <a:gd name="T0" fmla="*/ 729 w 729"/>
                <a:gd name="T1" fmla="*/ 318 h 318"/>
                <a:gd name="T2" fmla="*/ 729 w 729"/>
                <a:gd name="T3" fmla="*/ 312 h 318"/>
                <a:gd name="T4" fmla="*/ 0 w 729"/>
                <a:gd name="T5" fmla="*/ 0 h 318"/>
                <a:gd name="T6" fmla="*/ 0 w 729"/>
                <a:gd name="T7" fmla="*/ 54 h 318"/>
                <a:gd name="T8" fmla="*/ 729 w 729"/>
                <a:gd name="T9" fmla="*/ 318 h 318"/>
                <a:gd name="T10" fmla="*/ 729 w 729"/>
                <a:gd name="T11" fmla="*/ 318 h 318"/>
              </a:gdLst>
              <a:ahLst/>
              <a:cxnLst>
                <a:cxn ang="0">
                  <a:pos x="T0" y="T1"/>
                </a:cxn>
                <a:cxn ang="0">
                  <a:pos x="T2" y="T3"/>
                </a:cxn>
                <a:cxn ang="0">
                  <a:pos x="T4" y="T5"/>
                </a:cxn>
                <a:cxn ang="0">
                  <a:pos x="T6" y="T7"/>
                </a:cxn>
                <a:cxn ang="0">
                  <a:pos x="T8" y="T9"/>
                </a:cxn>
                <a:cxn ang="0">
                  <a:pos x="T10" y="T11"/>
                </a:cxn>
              </a:cxnLst>
              <a:rect l="0" t="0" r="r" b="b"/>
              <a:pathLst>
                <a:path w="729" h="318">
                  <a:moveTo>
                    <a:pt x="729" y="318"/>
                  </a:moveTo>
                  <a:lnTo>
                    <a:pt x="729" y="312"/>
                  </a:lnTo>
                  <a:lnTo>
                    <a:pt x="0" y="0"/>
                  </a:lnTo>
                  <a:lnTo>
                    <a:pt x="0" y="54"/>
                  </a:lnTo>
                  <a:lnTo>
                    <a:pt x="729" y="318"/>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6" name="Freeform 16"/>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7" name="Freeform 17"/>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8" name="Freeform 18"/>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79" name="Freeform 19"/>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Lst>
              <a:ahLst/>
              <a:cxnLst>
                <a:cxn ang="0">
                  <a:pos x="T0" y="T1"/>
                </a:cxn>
                <a:cxn ang="0">
                  <a:pos x="T2" y="T3"/>
                </a:cxn>
                <a:cxn ang="0">
                  <a:pos x="T4" y="T5"/>
                </a:cxn>
                <a:cxn ang="0">
                  <a:pos x="T6" y="T7"/>
                </a:cxn>
                <a:cxn ang="0">
                  <a:pos x="T8" y="T9"/>
                </a:cxn>
                <a:cxn ang="0">
                  <a:pos x="T10" y="T11"/>
                </a:cxn>
              </a:cxnLst>
              <a:rect l="0" t="0" r="r" b="b"/>
              <a:pathLst>
                <a:path w="281" h="335">
                  <a:moveTo>
                    <a:pt x="281" y="335"/>
                  </a:moveTo>
                  <a:lnTo>
                    <a:pt x="281" y="173"/>
                  </a:lnTo>
                  <a:lnTo>
                    <a:pt x="96" y="0"/>
                  </a:lnTo>
                  <a:lnTo>
                    <a:pt x="0" y="90"/>
                  </a:lnTo>
                  <a:lnTo>
                    <a:pt x="281" y="335"/>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0" name="Freeform 20"/>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1" name="Freeform 21"/>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Lst>
              <a:ahLst/>
              <a:cxnLst>
                <a:cxn ang="0">
                  <a:pos x="T0" y="T1"/>
                </a:cxn>
                <a:cxn ang="0">
                  <a:pos x="T2" y="T3"/>
                </a:cxn>
                <a:cxn ang="0">
                  <a:pos x="T4" y="T5"/>
                </a:cxn>
                <a:cxn ang="0">
                  <a:pos x="T6" y="T7"/>
                </a:cxn>
                <a:cxn ang="0">
                  <a:pos x="T8" y="T9"/>
                </a:cxn>
              </a:cxnLst>
              <a:rect l="0" t="0" r="r" b="b"/>
              <a:pathLst>
                <a:path w="132" h="132">
                  <a:moveTo>
                    <a:pt x="132" y="132"/>
                  </a:moveTo>
                  <a:lnTo>
                    <a:pt x="0" y="0"/>
                  </a:lnTo>
                  <a:lnTo>
                    <a:pt x="0" y="0"/>
                  </a:lnTo>
                  <a:lnTo>
                    <a:pt x="132" y="132"/>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2" name="Freeform 22"/>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3" name="Freeform 23"/>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50584" name="Freeform 24"/>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5" name="Freeform 25"/>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Lst>
              <a:ahLst/>
              <a:cxnLst>
                <a:cxn ang="0">
                  <a:pos x="T0" y="T1"/>
                </a:cxn>
                <a:cxn ang="0">
                  <a:pos x="T2" y="T3"/>
                </a:cxn>
                <a:cxn ang="0">
                  <a:pos x="T4" y="T5"/>
                </a:cxn>
                <a:cxn ang="0">
                  <a:pos x="T6" y="T7"/>
                </a:cxn>
                <a:cxn ang="0">
                  <a:pos x="T8" y="T9"/>
                </a:cxn>
                <a:cxn ang="0">
                  <a:pos x="T10" y="T11"/>
                </a:cxn>
              </a:cxnLst>
              <a:rect l="0" t="0" r="r" b="b"/>
              <a:pathLst>
                <a:path w="155" h="516">
                  <a:moveTo>
                    <a:pt x="155" y="516"/>
                  </a:moveTo>
                  <a:lnTo>
                    <a:pt x="155" y="204"/>
                  </a:lnTo>
                  <a:lnTo>
                    <a:pt x="77" y="0"/>
                  </a:lnTo>
                  <a:lnTo>
                    <a:pt x="0" y="192"/>
                  </a:lnTo>
                  <a:lnTo>
                    <a:pt x="155" y="516"/>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6" name="Freeform 26"/>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7" name="Freeform 27"/>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8" name="Freeform 28"/>
            <p:cNvSpPr/>
            <p:nvPr/>
          </p:nvSpPr>
          <p:spPr bwMode="hidden">
            <a:xfrm>
              <a:off x="5698" y="653"/>
              <a:ext cx="60" cy="311"/>
            </a:xfrm>
            <a:custGeom>
              <a:avLst/>
              <a:gdLst>
                <a:gd name="T0" fmla="*/ 0 w 60"/>
                <a:gd name="T1" fmla="*/ 144 h 312"/>
                <a:gd name="T2" fmla="*/ 60 w 60"/>
                <a:gd name="T3" fmla="*/ 312 h 312"/>
                <a:gd name="T4" fmla="*/ 60 w 60"/>
                <a:gd name="T5" fmla="*/ 6 h 312"/>
                <a:gd name="T6" fmla="*/ 54 w 60"/>
                <a:gd name="T7" fmla="*/ 0 h 312"/>
                <a:gd name="T8" fmla="*/ 0 w 60"/>
                <a:gd name="T9" fmla="*/ 144 h 312"/>
                <a:gd name="T10" fmla="*/ 0 w 60"/>
                <a:gd name="T11" fmla="*/ 144 h 312"/>
              </a:gdLst>
              <a:ahLst/>
              <a:cxnLst>
                <a:cxn ang="0">
                  <a:pos x="T0" y="T1"/>
                </a:cxn>
                <a:cxn ang="0">
                  <a:pos x="T2" y="T3"/>
                </a:cxn>
                <a:cxn ang="0">
                  <a:pos x="T4" y="T5"/>
                </a:cxn>
                <a:cxn ang="0">
                  <a:pos x="T6" y="T7"/>
                </a:cxn>
                <a:cxn ang="0">
                  <a:pos x="T8" y="T9"/>
                </a:cxn>
                <a:cxn ang="0">
                  <a:pos x="T10" y="T11"/>
                </a:cxn>
              </a:cxnLst>
              <a:rect l="0" t="0" r="r" b="b"/>
              <a:pathLst>
                <a:path w="60" h="312">
                  <a:moveTo>
                    <a:pt x="0" y="144"/>
                  </a:moveTo>
                  <a:lnTo>
                    <a:pt x="60" y="312"/>
                  </a:lnTo>
                  <a:lnTo>
                    <a:pt x="60" y="6"/>
                  </a:lnTo>
                  <a:lnTo>
                    <a:pt x="54" y="0"/>
                  </a:lnTo>
                  <a:lnTo>
                    <a:pt x="0" y="144"/>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89" name="Freeform 29"/>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0" name="Freeform 30"/>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Lst>
              <a:ahLst/>
              <a:cxnLst>
                <a:cxn ang="0">
                  <a:pos x="T0" y="T1"/>
                </a:cxn>
                <a:cxn ang="0">
                  <a:pos x="T2" y="T3"/>
                </a:cxn>
                <a:cxn ang="0">
                  <a:pos x="T4" y="T5"/>
                </a:cxn>
                <a:cxn ang="0">
                  <a:pos x="T6" y="T7"/>
                </a:cxn>
                <a:cxn ang="0">
                  <a:pos x="T8" y="T9"/>
                </a:cxn>
              </a:cxnLst>
              <a:rect l="0" t="0" r="r" b="b"/>
              <a:pathLst>
                <a:path w="6" h="6">
                  <a:moveTo>
                    <a:pt x="6" y="6"/>
                  </a:moveTo>
                  <a:lnTo>
                    <a:pt x="0" y="0"/>
                  </a:lnTo>
                  <a:lnTo>
                    <a:pt x="0" y="6"/>
                  </a:lnTo>
                  <a:lnTo>
                    <a:pt x="6"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1" name="Freeform 31"/>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2" name="Freeform 32"/>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3" name="Freeform 33"/>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4" name="Freeform 34"/>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5" name="Freeform 35"/>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6" name="Freeform 36"/>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7" name="Freeform 37"/>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598" name="Freeform 38"/>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50599" name="Group 39"/>
            <p:cNvGrpSpPr/>
            <p:nvPr userDrawn="1"/>
          </p:nvGrpSpPr>
          <p:grpSpPr bwMode="auto">
            <a:xfrm>
              <a:off x="0" y="1632"/>
              <a:ext cx="5758" cy="1858"/>
              <a:chOff x="0" y="1632"/>
              <a:chExt cx="5758" cy="1858"/>
            </a:xfrm>
          </p:grpSpPr>
          <p:sp>
            <p:nvSpPr>
              <p:cNvPr id="450600" name="Freeform 40"/>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50601" name="Freeform 41"/>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450602"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智能仪器</a:t>
            </a:r>
          </a:p>
        </p:txBody>
      </p:sp>
      <p:sp>
        <p:nvSpPr>
          <p:cNvPr id="450603"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0604" name="Rectangle 4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solidFill>
                  <a:schemeClr val="tx1"/>
                </a:solidFill>
                <a:effectLst>
                  <a:outerShdw blurRad="38100" dist="38100" dir="2700000" algn="tl">
                    <a:srgbClr val="000000"/>
                  </a:outerShdw>
                </a:effectLst>
                <a:ea typeface="+mn-ea"/>
              </a:defRPr>
            </a:lvl1pPr>
          </a:lstStyle>
          <a:p>
            <a:endParaRPr lang="en-US" altLang="zh-CN"/>
          </a:p>
        </p:txBody>
      </p:sp>
      <p:sp>
        <p:nvSpPr>
          <p:cNvPr id="450605" name="Rectangle 4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solidFill>
                  <a:schemeClr val="tx1"/>
                </a:solidFill>
                <a:effectLst>
                  <a:outerShdw blurRad="38100" dist="38100" dir="2700000" algn="tl">
                    <a:srgbClr val="000000"/>
                  </a:outerShdw>
                </a:effectLst>
                <a:ea typeface="+mn-ea"/>
              </a:defRPr>
            </a:lvl1pPr>
          </a:lstStyle>
          <a:p>
            <a:endParaRPr lang="en-US" altLang="zh-CN"/>
          </a:p>
        </p:txBody>
      </p:sp>
      <p:sp>
        <p:nvSpPr>
          <p:cNvPr id="450606" name="Rectangle 4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solidFill>
                  <a:schemeClr val="tx1"/>
                </a:solidFill>
                <a:effectLst>
                  <a:outerShdw blurRad="38100" dist="38100" dir="2700000" algn="tl">
                    <a:srgbClr val="000000"/>
                  </a:outerShdw>
                </a:effectLst>
                <a:ea typeface="+mn-ea"/>
              </a:defRPr>
            </a:lvl1pPr>
          </a:lstStyle>
          <a:p>
            <a:fld id="{D8AA09A2-3D1D-4342-B301-18D13E9882E3}" type="slidenum">
              <a:rPr lang="en-US" altLang="zh-CN"/>
              <a:t>‹#›</a:t>
            </a:fld>
            <a:endParaRPr lang="en-US" altLang="zh-CN"/>
          </a:p>
        </p:txBody>
      </p:sp>
      <p:pic>
        <p:nvPicPr>
          <p:cNvPr id="450607" name="Picture 47" descr="图片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476250"/>
            <a:ext cx="8135938" cy="73025"/>
          </a:xfrm>
          <a:prstGeom prst="rect">
            <a:avLst/>
          </a:prstGeom>
          <a:noFill/>
          <a:extLst>
            <a:ext uri="{909E8E84-426E-40DD-AFC4-6F175D3DCCD1}">
              <a14:hiddenFill xmlns:a14="http://schemas.microsoft.com/office/drawing/2010/main">
                <a:solidFill>
                  <a:srgbClr val="FFFFFF"/>
                </a:solidFill>
              </a14:hiddenFill>
            </a:ext>
          </a:extLst>
        </p:spPr>
      </p:pic>
      <p:sp>
        <p:nvSpPr>
          <p:cNvPr id="450608" name="WordArt 48"/>
          <p:cNvSpPr>
            <a:spLocks noChangeArrowheads="1" noChangeShapeType="1" noTextEdit="1"/>
          </p:cNvSpPr>
          <p:nvPr/>
        </p:nvSpPr>
        <p:spPr bwMode="auto">
          <a:xfrm>
            <a:off x="1042988" y="44450"/>
            <a:ext cx="1657350"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智能仪器设计基础</a:t>
            </a:r>
          </a:p>
        </p:txBody>
      </p:sp>
      <p:sp>
        <p:nvSpPr>
          <p:cNvPr id="450613" name="WordArt 53"/>
          <p:cNvSpPr>
            <a:spLocks noChangeArrowheads="1" noChangeShapeType="1" noTextEdit="1"/>
          </p:cNvSpPr>
          <p:nvPr userDrawn="1"/>
        </p:nvSpPr>
        <p:spPr bwMode="auto">
          <a:xfrm>
            <a:off x="5722938" y="44450"/>
            <a:ext cx="1801812"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2400" b="1" kern="10" spc="480">
                <a:gradFill rotWithShape="0">
                  <a:gsLst>
                    <a:gs pos="0">
                      <a:srgbClr val="AAAAAA"/>
                    </a:gs>
                    <a:gs pos="100000">
                      <a:srgbClr val="FFFFFF"/>
                    </a:gs>
                  </a:gsLst>
                  <a:lin ang="5400000" scaled="1"/>
                </a:gradFill>
                <a:effectLst>
                  <a:outerShdw dist="45791" dir="3378596" algn="ctr" rotWithShape="0">
                    <a:srgbClr val="4D4D4D">
                      <a:alpha val="80000"/>
                    </a:srgbClr>
                  </a:outerShdw>
                </a:effectLst>
                <a:latin typeface="华文行楷" panose="02010800040101010101" pitchFamily="2" charset="-122"/>
                <a:ea typeface="华文行楷" panose="02010800040101010101" pitchFamily="2" charset="-122"/>
              </a:rPr>
              <a:t>第一章 绪论</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ntr" presetSubtype="0" fill="hold" grpId="0" nodeType="withEffect">
                                  <p:stCondLst>
                                    <p:cond delay="0"/>
                                  </p:stCondLst>
                                  <p:childTnLst>
                                    <p:set>
                                      <p:cBhvr>
                                        <p:cTn id="6" dur="indefinite" fill="hold">
                                          <p:stCondLst>
                                            <p:cond delay="0"/>
                                          </p:stCondLst>
                                        </p:cTn>
                                        <p:tgtEl>
                                          <p:spTgt spid="450602"/>
                                        </p:tgtEl>
                                        <p:attrNameLst>
                                          <p:attrName>style.visibility</p:attrName>
                                        </p:attrNameLst>
                                      </p:cBhvr>
                                      <p:to>
                                        <p:strVal val="visible"/>
                                      </p:to>
                                    </p:set>
                                    <p:anim calcmode="lin" valueType="num">
                                      <p:cBhvr>
                                        <p:cTn id="7" dur="15000" fill="hold"/>
                                        <p:tgtEl>
                                          <p:spTgt spid="450602"/>
                                        </p:tgtEl>
                                        <p:attrNameLst>
                                          <p:attrName>ppt_x</p:attrName>
                                        </p:attrNameLst>
                                      </p:cBhvr>
                                      <p:tavLst>
                                        <p:tav tm="0">
                                          <p:val>
                                            <p:strVal val="#ppt_x"/>
                                          </p:val>
                                        </p:tav>
                                        <p:tav tm="100000">
                                          <p:val>
                                            <p:strVal val="#ppt_x"/>
                                          </p:val>
                                        </p:tav>
                                      </p:tavLst>
                                    </p:anim>
                                    <p:anim calcmode="lin" valueType="num">
                                      <p:cBhvr>
                                        <p:cTn id="8" dur="15000" fill="hold"/>
                                        <p:tgtEl>
                                          <p:spTgt spid="450602"/>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indefinite" fill="hold">
                                          <p:stCondLst>
                                            <p:cond delay="0"/>
                                          </p:stCondLst>
                                        </p:cTn>
                                        <p:tgtEl>
                                          <p:spTgt spid="450603">
                                            <p:txEl>
                                              <p:pRg st="0" end="0"/>
                                            </p:txEl>
                                          </p:spTgt>
                                        </p:tgtEl>
                                        <p:attrNameLst>
                                          <p:attrName>style.visibility</p:attrName>
                                        </p:attrNameLst>
                                      </p:cBhvr>
                                      <p:to>
                                        <p:strVal val="visible"/>
                                      </p:to>
                                    </p:set>
                                    <p:anim calcmode="lin" valueType="num">
                                      <p:cBhvr>
                                        <p:cTn id="11" dur="15000" fill="hold"/>
                                        <p:tgtEl>
                                          <p:spTgt spid="450603">
                                            <p:txEl>
                                              <p:pRg st="0" end="0"/>
                                            </p:txEl>
                                          </p:spTgt>
                                        </p:tgtEl>
                                        <p:attrNameLst>
                                          <p:attrName>ppt_x</p:attrName>
                                        </p:attrNameLst>
                                      </p:cBhvr>
                                      <p:tavLst>
                                        <p:tav tm="0">
                                          <p:val>
                                            <p:strVal val="#ppt_x"/>
                                          </p:val>
                                        </p:tav>
                                        <p:tav tm="100000">
                                          <p:val>
                                            <p:strVal val="#ppt_x"/>
                                          </p:val>
                                        </p:tav>
                                      </p:tavLst>
                                    </p:anim>
                                    <p:anim calcmode="lin" valueType="num">
                                      <p:cBhvr>
                                        <p:cTn id="12" dur="15000" fill="hold"/>
                                        <p:tgtEl>
                                          <p:spTgt spid="450603">
                                            <p:txEl>
                                              <p:pRg st="0" end="0"/>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indefinite" fill="hold">
                                          <p:stCondLst>
                                            <p:cond delay="0"/>
                                          </p:stCondLst>
                                        </p:cTn>
                                        <p:tgtEl>
                                          <p:spTgt spid="450603">
                                            <p:txEl>
                                              <p:pRg st="1" end="1"/>
                                            </p:txEl>
                                          </p:spTgt>
                                        </p:tgtEl>
                                        <p:attrNameLst>
                                          <p:attrName>style.visibility</p:attrName>
                                        </p:attrNameLst>
                                      </p:cBhvr>
                                      <p:to>
                                        <p:strVal val="visible"/>
                                      </p:to>
                                    </p:set>
                                    <p:anim calcmode="lin" valueType="num">
                                      <p:cBhvr>
                                        <p:cTn id="15" dur="15000" fill="hold"/>
                                        <p:tgtEl>
                                          <p:spTgt spid="450603">
                                            <p:txEl>
                                              <p:pRg st="1" end="1"/>
                                            </p:txEl>
                                          </p:spTgt>
                                        </p:tgtEl>
                                        <p:attrNameLst>
                                          <p:attrName>ppt_x</p:attrName>
                                        </p:attrNameLst>
                                      </p:cBhvr>
                                      <p:tavLst>
                                        <p:tav tm="0">
                                          <p:val>
                                            <p:strVal val="#ppt_x"/>
                                          </p:val>
                                        </p:tav>
                                        <p:tav tm="100000">
                                          <p:val>
                                            <p:strVal val="#ppt_x"/>
                                          </p:val>
                                        </p:tav>
                                      </p:tavLst>
                                    </p:anim>
                                    <p:anim calcmode="lin" valueType="num">
                                      <p:cBhvr>
                                        <p:cTn id="16" dur="15000" fill="hold"/>
                                        <p:tgtEl>
                                          <p:spTgt spid="450603">
                                            <p:txEl>
                                              <p:pRg st="1" end="1"/>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indefinite" fill="hold">
                                          <p:stCondLst>
                                            <p:cond delay="0"/>
                                          </p:stCondLst>
                                        </p:cTn>
                                        <p:tgtEl>
                                          <p:spTgt spid="450603">
                                            <p:txEl>
                                              <p:pRg st="2" end="2"/>
                                            </p:txEl>
                                          </p:spTgt>
                                        </p:tgtEl>
                                        <p:attrNameLst>
                                          <p:attrName>style.visibility</p:attrName>
                                        </p:attrNameLst>
                                      </p:cBhvr>
                                      <p:to>
                                        <p:strVal val="visible"/>
                                      </p:to>
                                    </p:set>
                                    <p:anim calcmode="lin" valueType="num">
                                      <p:cBhvr>
                                        <p:cTn id="19" dur="15000" fill="hold"/>
                                        <p:tgtEl>
                                          <p:spTgt spid="450603">
                                            <p:txEl>
                                              <p:pRg st="2" end="2"/>
                                            </p:txEl>
                                          </p:spTgt>
                                        </p:tgtEl>
                                        <p:attrNameLst>
                                          <p:attrName>ppt_x</p:attrName>
                                        </p:attrNameLst>
                                      </p:cBhvr>
                                      <p:tavLst>
                                        <p:tav tm="0">
                                          <p:val>
                                            <p:strVal val="#ppt_x"/>
                                          </p:val>
                                        </p:tav>
                                        <p:tav tm="100000">
                                          <p:val>
                                            <p:strVal val="#ppt_x"/>
                                          </p:val>
                                        </p:tav>
                                      </p:tavLst>
                                    </p:anim>
                                    <p:anim calcmode="lin" valueType="num">
                                      <p:cBhvr>
                                        <p:cTn id="20" dur="15000" fill="hold"/>
                                        <p:tgtEl>
                                          <p:spTgt spid="450603">
                                            <p:txEl>
                                              <p:pRg st="2" end="2"/>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indefinite" fill="hold">
                                          <p:stCondLst>
                                            <p:cond delay="0"/>
                                          </p:stCondLst>
                                        </p:cTn>
                                        <p:tgtEl>
                                          <p:spTgt spid="450603">
                                            <p:txEl>
                                              <p:pRg st="3" end="3"/>
                                            </p:txEl>
                                          </p:spTgt>
                                        </p:tgtEl>
                                        <p:attrNameLst>
                                          <p:attrName>style.visibility</p:attrName>
                                        </p:attrNameLst>
                                      </p:cBhvr>
                                      <p:to>
                                        <p:strVal val="visible"/>
                                      </p:to>
                                    </p:set>
                                    <p:anim calcmode="lin" valueType="num">
                                      <p:cBhvr>
                                        <p:cTn id="23" dur="15000" fill="hold"/>
                                        <p:tgtEl>
                                          <p:spTgt spid="450603">
                                            <p:txEl>
                                              <p:pRg st="3" end="3"/>
                                            </p:txEl>
                                          </p:spTgt>
                                        </p:tgtEl>
                                        <p:attrNameLst>
                                          <p:attrName>ppt_x</p:attrName>
                                        </p:attrNameLst>
                                      </p:cBhvr>
                                      <p:tavLst>
                                        <p:tav tm="0">
                                          <p:val>
                                            <p:strVal val="#ppt_x"/>
                                          </p:val>
                                        </p:tav>
                                        <p:tav tm="100000">
                                          <p:val>
                                            <p:strVal val="#ppt_x"/>
                                          </p:val>
                                        </p:tav>
                                      </p:tavLst>
                                    </p:anim>
                                    <p:anim calcmode="lin" valueType="num">
                                      <p:cBhvr>
                                        <p:cTn id="24" dur="15000" fill="hold"/>
                                        <p:tgtEl>
                                          <p:spTgt spid="450603">
                                            <p:txEl>
                                              <p:pRg st="3" end="3"/>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dur="indefinite" fill="hold">
                                          <p:stCondLst>
                                            <p:cond delay="0"/>
                                          </p:stCondLst>
                                        </p:cTn>
                                        <p:tgtEl>
                                          <p:spTgt spid="450603">
                                            <p:txEl>
                                              <p:pRg st="4" end="4"/>
                                            </p:txEl>
                                          </p:spTgt>
                                        </p:tgtEl>
                                        <p:attrNameLst>
                                          <p:attrName>style.visibility</p:attrName>
                                        </p:attrNameLst>
                                      </p:cBhvr>
                                      <p:to>
                                        <p:strVal val="visible"/>
                                      </p:to>
                                    </p:set>
                                    <p:anim calcmode="lin" valueType="num">
                                      <p:cBhvr>
                                        <p:cTn id="27" dur="15000" fill="hold"/>
                                        <p:tgtEl>
                                          <p:spTgt spid="450603">
                                            <p:txEl>
                                              <p:pRg st="4" end="4"/>
                                            </p:txEl>
                                          </p:spTgt>
                                        </p:tgtEl>
                                        <p:attrNameLst>
                                          <p:attrName>ppt_x</p:attrName>
                                        </p:attrNameLst>
                                      </p:cBhvr>
                                      <p:tavLst>
                                        <p:tav tm="0">
                                          <p:val>
                                            <p:strVal val="#ppt_x"/>
                                          </p:val>
                                        </p:tav>
                                        <p:tav tm="100000">
                                          <p:val>
                                            <p:strVal val="#ppt_x"/>
                                          </p:val>
                                        </p:tav>
                                      </p:tavLst>
                                    </p:anim>
                                    <p:anim calcmode="lin" valueType="num">
                                      <p:cBhvr>
                                        <p:cTn id="28" dur="15000" fill="hold"/>
                                        <p:tgtEl>
                                          <p:spTgt spid="450603">
                                            <p:txEl>
                                              <p:pRg st="4" end="4"/>
                                            </p:txEl>
                                          </p:spTgt>
                                        </p:tgtEl>
                                        <p:attrNameLst>
                                          <p:attrName>ppt_y</p:attrName>
                                        </p:attrNameLst>
                                      </p:cBhvr>
                                      <p:tavLst>
                                        <p:tav tm="0">
                                          <p:val>
                                            <p:strVal val="#ppt_y+1"/>
                                          </p:val>
                                        </p:tav>
                                        <p:tav tm="100000">
                                          <p:val>
                                            <p:strVal val="#ppt_y-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2" grpId="0"/>
      <p:bldP spid="450603" grpId="0" build="allAtOnce">
        <p:tmplLst>
          <p:tmpl lvl="1">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2">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3">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4">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 lvl="5">
            <p:tnLst>
              <p:par>
                <p:cTn presetID="28" presetClass="entr" presetSubtype="0" fill="hold" nodeType="withEffect">
                  <p:stCondLst>
                    <p:cond delay="0"/>
                  </p:stCondLst>
                  <p:childTnLst>
                    <p:set>
                      <p:cBhvr>
                        <p:cTn dur="indefinite" fill="hold">
                          <p:stCondLst>
                            <p:cond delay="0"/>
                          </p:stCondLst>
                        </p:cTn>
                        <p:tgtEl>
                          <p:spTgt spid="450603"/>
                        </p:tgtEl>
                        <p:attrNameLst>
                          <p:attrName>style.visibility</p:attrName>
                        </p:attrNameLst>
                      </p:cBhvr>
                      <p:to>
                        <p:strVal val="visible"/>
                      </p:to>
                    </p:set>
                    <p:anim calcmode="lin" valueType="num">
                      <p:cBhvr>
                        <p:cTn dur="15000" fill="hold"/>
                        <p:tgtEl>
                          <p:spTgt spid="450603"/>
                        </p:tgtEl>
                        <p:attrNameLst>
                          <p:attrName>ppt_x</p:attrName>
                        </p:attrNameLst>
                      </p:cBhvr>
                      <p:tavLst>
                        <p:tav tm="0">
                          <p:val>
                            <p:strVal val="#ppt_x"/>
                          </p:val>
                        </p:tav>
                        <p:tav tm="100000">
                          <p:val>
                            <p:strVal val="#ppt_x"/>
                          </p:val>
                        </p:tav>
                      </p:tavLst>
                    </p:anim>
                    <p:anim calcmode="lin" valueType="num">
                      <p:cBhvr>
                        <p:cTn dur="15000" fill="hold"/>
                        <p:tgtEl>
                          <p:spTgt spid="450603"/>
                        </p:tgtEl>
                        <p:attrNameLst>
                          <p:attrName>ppt_y</p:attrName>
                        </p:attrNameLst>
                      </p:cBhvr>
                      <p:tavLst>
                        <p:tav tm="0">
                          <p:val>
                            <p:strVal val="#ppt_y+1"/>
                          </p:val>
                        </p:tav>
                        <p:tav tm="100000">
                          <p:val>
                            <p:strVal val="#ppt_y-1"/>
                          </p:val>
                        </p:tav>
                      </p:tavLst>
                    </p:anim>
                  </p:childTnLst>
                </p:cTn>
              </p:par>
            </p:tnLst>
          </p:tmpl>
        </p:tmplLst>
      </p:bldP>
    </p:bldLst>
  </p:timing>
  <p:txStyles>
    <p:titleStyle>
      <a:lvl1pPr algn="ctr" rtl="0" fontAlgn="base">
        <a:spcBef>
          <a:spcPct val="0"/>
        </a:spcBef>
        <a:spcAft>
          <a:spcPct val="0"/>
        </a:spcAft>
        <a:defRPr sz="44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hlink"/>
        </a:buClr>
        <a:buSzPct val="90000"/>
        <a:buFont typeface="Wingdings" panose="05000000000000000000" pitchFamily="2" charset="2"/>
        <a:buBlip>
          <a:blip r:embed="rId15"/>
        </a:buBlip>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har char="–"/>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accent2"/>
        </a:buClr>
        <a:buSzPct val="90000"/>
        <a:buFont typeface="Wingdings" panose="05000000000000000000" pitchFamily="2" charset="2"/>
        <a:buBlip>
          <a:blip r:embed="rId16"/>
        </a:buBlip>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har char="–"/>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folHlink"/>
        </a:buClr>
        <a:buSzPct val="90000"/>
        <a:buFont typeface="Wingdings" panose="05000000000000000000" pitchFamily="2" charset="2"/>
        <a:buBlip>
          <a:blip r:embed="rId17"/>
        </a:buBlip>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7.xml"/><Relationship Id="rId1" Type="http://schemas.openxmlformats.org/officeDocument/2006/relationships/slideLayout" Target="../slideLayouts/slideLayout7.xml"/><Relationship Id="rId5" Type="http://schemas.openxmlformats.org/officeDocument/2006/relationships/slide" Target="slide10.xml"/><Relationship Id="rId4" Type="http://schemas.openxmlformats.org/officeDocument/2006/relationships/slide" Target="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7.emf"/><Relationship Id="rId18" Type="http://schemas.openxmlformats.org/officeDocument/2006/relationships/oleObject" Target="../embeddings/oleObject10.bin"/><Relationship Id="rId3" Type="http://schemas.openxmlformats.org/officeDocument/2006/relationships/image" Target="../media/image13.emf"/><Relationship Id="rId7" Type="http://schemas.openxmlformats.org/officeDocument/2006/relationships/image" Target="../media/image15.emf"/><Relationship Id="rId12" Type="http://schemas.openxmlformats.org/officeDocument/2006/relationships/oleObject" Target="../embeddings/oleObject7.bin"/><Relationship Id="rId17" Type="http://schemas.openxmlformats.org/officeDocument/2006/relationships/image" Target="../media/image19.emf"/><Relationship Id="rId2" Type="http://schemas.openxmlformats.org/officeDocument/2006/relationships/oleObject" Target="../embeddings/oleObject1.bin"/><Relationship Id="rId16"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14.emf"/><Relationship Id="rId15" Type="http://schemas.openxmlformats.org/officeDocument/2006/relationships/image" Target="../media/image18.emf"/><Relationship Id="rId10" Type="http://schemas.openxmlformats.org/officeDocument/2006/relationships/image" Target="../media/image16.emf"/><Relationship Id="rId19" Type="http://schemas.openxmlformats.org/officeDocument/2006/relationships/image" Target="../media/image20.emf"/><Relationship Id="rId4" Type="http://schemas.openxmlformats.org/officeDocument/2006/relationships/oleObject" Target="../embeddings/oleObject2.bin"/><Relationship Id="rId9" Type="http://schemas.openxmlformats.org/officeDocument/2006/relationships/oleObject" Target="../embeddings/oleObject5.bin"/><Relationship Id="rId1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slide" Target="slide1.xml"/><Relationship Id="rId12" Type="http://schemas.openxmlformats.org/officeDocument/2006/relationships/slide" Target="slide21.xm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slide" Target="slide12.xml"/><Relationship Id="rId11" Type="http://schemas.openxmlformats.org/officeDocument/2006/relationships/slide" Target="slide27.xml"/><Relationship Id="rId5" Type="http://schemas.openxmlformats.org/officeDocument/2006/relationships/image" Target="../media/image8.png"/><Relationship Id="rId15" Type="http://schemas.openxmlformats.org/officeDocument/2006/relationships/image" Target="../media/image11.png"/><Relationship Id="rId10" Type="http://schemas.openxmlformats.org/officeDocument/2006/relationships/slide" Target="slide22.xml"/><Relationship Id="rId4" Type="http://schemas.openxmlformats.org/officeDocument/2006/relationships/image" Target="../media/image7.png"/><Relationship Id="rId9" Type="http://schemas.openxmlformats.org/officeDocument/2006/relationships/slide" Target="slide14.xml"/><Relationship Id="rId14" Type="http://schemas.openxmlformats.org/officeDocument/2006/relationships/slide" Target="slide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5554" name="Rectangle 2"/>
          <p:cNvSpPr>
            <a:spLocks noGrp="1" noChangeArrowheads="1"/>
          </p:cNvSpPr>
          <p:nvPr>
            <p:ph type="ctrTitle"/>
          </p:nvPr>
        </p:nvSpPr>
        <p:spPr>
          <a:xfrm>
            <a:off x="1403350" y="765175"/>
            <a:ext cx="6337300" cy="1223963"/>
          </a:xfrm>
        </p:spPr>
        <p:txBody>
          <a:bodyPr/>
          <a:lstStyle/>
          <a:p>
            <a:r>
              <a:rPr lang="zh-CN" altLang="en-US" sz="5400" b="1">
                <a:solidFill>
                  <a:schemeClr val="tx1"/>
                </a:solidFill>
                <a:latin typeface="华文新魏" panose="02010800040101010101" pitchFamily="2" charset="-122"/>
                <a:ea typeface="华文新魏" panose="02010800040101010101" pitchFamily="2" charset="-122"/>
              </a:rPr>
              <a:t>现代仪器设计</a:t>
            </a:r>
            <a:endParaRPr lang="zh-CN" altLang="en-US">
              <a:solidFill>
                <a:schemeClr val="tx1"/>
              </a:solidFill>
            </a:endParaRPr>
          </a:p>
        </p:txBody>
      </p:sp>
      <p:sp>
        <p:nvSpPr>
          <p:cNvPr id="6" name="副标题 2"/>
          <p:cNvSpPr>
            <a:spLocks noGrp="1"/>
          </p:cNvSpPr>
          <p:nvPr>
            <p:ph type="subTitle" idx="1"/>
          </p:nvPr>
        </p:nvSpPr>
        <p:spPr>
          <a:xfrm>
            <a:off x="1483568" y="2852936"/>
            <a:ext cx="6400800" cy="3096344"/>
          </a:xfrm>
        </p:spPr>
        <p:txBody>
          <a:bodyPr>
            <a:normAutofit/>
          </a:bodyPr>
          <a:lstStyle/>
          <a:p>
            <a:r>
              <a:rPr lang="zh-CN" altLang="en-US" sz="3200" b="1" dirty="0">
                <a:solidFill>
                  <a:schemeClr val="tx1"/>
                </a:solidFill>
                <a:latin typeface="华文新魏" panose="02010800040101010101" pitchFamily="2" charset="-122"/>
                <a:ea typeface="华文新魏" panose="02010800040101010101" pitchFamily="2" charset="-122"/>
              </a:rPr>
              <a:t>武汉理工大学</a:t>
            </a:r>
            <a:endParaRPr lang="en-US" altLang="zh-CN" sz="3200" b="1" dirty="0">
              <a:solidFill>
                <a:schemeClr val="tx1"/>
              </a:solidFill>
              <a:latin typeface="华文新魏" panose="02010800040101010101" pitchFamily="2" charset="-122"/>
              <a:ea typeface="华文新魏" panose="02010800040101010101" pitchFamily="2" charset="-122"/>
            </a:endParaRPr>
          </a:p>
          <a:p>
            <a:r>
              <a:rPr lang="zh-CN" altLang="en-US" sz="3200" b="1" dirty="0">
                <a:solidFill>
                  <a:schemeClr val="tx1"/>
                </a:solidFill>
                <a:latin typeface="华文新魏" panose="02010800040101010101" pitchFamily="2" charset="-122"/>
                <a:ea typeface="华文新魏" panose="02010800040101010101" pitchFamily="2" charset="-122"/>
              </a:rPr>
              <a:t>机电工程学院</a:t>
            </a:r>
            <a:endParaRPr lang="en-US" altLang="zh-CN" sz="3200" b="1" dirty="0">
              <a:solidFill>
                <a:schemeClr val="tx1"/>
              </a:solidFill>
              <a:latin typeface="华文新魏" panose="02010800040101010101" pitchFamily="2" charset="-122"/>
              <a:ea typeface="华文新魏" panose="02010800040101010101" pitchFamily="2" charset="-122"/>
            </a:endParaRPr>
          </a:p>
          <a:p>
            <a:r>
              <a:rPr lang="zh-CN" altLang="en-US" sz="3200" b="1" dirty="0">
                <a:solidFill>
                  <a:schemeClr val="tx1"/>
                </a:solidFill>
                <a:latin typeface="华文新魏" panose="02010800040101010101" pitchFamily="2" charset="-122"/>
                <a:ea typeface="华文新魏" panose="02010800040101010101" pitchFamily="2" charset="-122"/>
              </a:rPr>
              <a:t>测控系</a:t>
            </a:r>
            <a:endParaRPr lang="en-US" altLang="zh-CN" sz="3200" b="1" dirty="0">
              <a:solidFill>
                <a:schemeClr val="tx1"/>
              </a:solidFill>
              <a:latin typeface="华文新魏" panose="02010800040101010101" pitchFamily="2" charset="-122"/>
              <a:ea typeface="华文新魏" panose="02010800040101010101" pitchFamily="2" charset="-122"/>
            </a:endParaRPr>
          </a:p>
          <a:p>
            <a:endParaRPr lang="en-US" altLang="zh-CN" sz="2000" b="1" dirty="0">
              <a:solidFill>
                <a:schemeClr val="tx1"/>
              </a:solidFill>
              <a:latin typeface="+mn-ea"/>
            </a:endParaRPr>
          </a:p>
          <a:p>
            <a:endParaRPr lang="zh-CN" altLang="en-US" sz="2700" b="1"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24" name="Text Box 12" descr="斜纹布"/>
          <p:cNvSpPr txBox="1">
            <a:spLocks noChangeArrowheads="1"/>
          </p:cNvSpPr>
          <p:nvPr/>
        </p:nvSpPr>
        <p:spPr bwMode="auto">
          <a:xfrm>
            <a:off x="325120" y="549593"/>
            <a:ext cx="619283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solidFill>
                  <a:srgbClr val="FF0000"/>
                </a:solidFill>
              </a:rPr>
              <a:t>目前较流行的虚拟仪器软件环境 </a:t>
            </a:r>
          </a:p>
        </p:txBody>
      </p:sp>
      <p:sp>
        <p:nvSpPr>
          <p:cNvPr id="525335" name="AutoShape 23"/>
          <p:cNvSpPr/>
          <p:nvPr/>
        </p:nvSpPr>
        <p:spPr bwMode="auto">
          <a:xfrm>
            <a:off x="1043940" y="1125855"/>
            <a:ext cx="384810" cy="875665"/>
          </a:xfrm>
          <a:prstGeom prst="leftBrace">
            <a:avLst>
              <a:gd name="adj1" fmla="val 40140"/>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525338" name="Text Box 26" descr="斜纹布"/>
          <p:cNvSpPr txBox="1">
            <a:spLocks noChangeArrowheads="1"/>
          </p:cNvSpPr>
          <p:nvPr/>
        </p:nvSpPr>
        <p:spPr bwMode="auto">
          <a:xfrm>
            <a:off x="1403350" y="982980"/>
            <a:ext cx="288988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文本式的编程语言 </a:t>
            </a:r>
          </a:p>
        </p:txBody>
      </p:sp>
      <p:sp>
        <p:nvSpPr>
          <p:cNvPr id="525339" name="Text Box 27" descr="斜纹布"/>
          <p:cNvSpPr txBox="1">
            <a:spLocks noChangeArrowheads="1"/>
          </p:cNvSpPr>
          <p:nvPr/>
        </p:nvSpPr>
        <p:spPr bwMode="auto">
          <a:xfrm>
            <a:off x="1476375" y="1703705"/>
            <a:ext cx="24955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图形化编程语言 </a:t>
            </a:r>
          </a:p>
        </p:txBody>
      </p:sp>
      <p:sp>
        <p:nvSpPr>
          <p:cNvPr id="525340" name="Text Box 28" descr="斜纹布"/>
          <p:cNvSpPr txBox="1">
            <a:spLocks noChangeArrowheads="1"/>
          </p:cNvSpPr>
          <p:nvPr/>
        </p:nvSpPr>
        <p:spPr bwMode="auto">
          <a:xfrm>
            <a:off x="4104005" y="982345"/>
            <a:ext cx="439293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a:t>如：</a:t>
            </a:r>
            <a:r>
              <a:rPr lang="en-US" altLang="zh-CN" sz="2400"/>
              <a:t>C</a:t>
            </a:r>
            <a:r>
              <a:rPr lang="zh-CN" altLang="en-US" sz="2400"/>
              <a:t>、</a:t>
            </a:r>
            <a:r>
              <a:rPr lang="en-US" altLang="zh-CN" sz="2400"/>
              <a:t>Lab Windows</a:t>
            </a:r>
            <a:r>
              <a:rPr lang="zh-CN" altLang="en-US" sz="2400"/>
              <a:t>／</a:t>
            </a:r>
            <a:r>
              <a:rPr lang="en-US" altLang="zh-CN" sz="2400"/>
              <a:t>CVI</a:t>
            </a:r>
            <a:r>
              <a:rPr lang="zh-CN" altLang="en-US" sz="2400"/>
              <a:t>， </a:t>
            </a:r>
            <a:r>
              <a:rPr lang="en-US" altLang="zh-CN" sz="2400"/>
              <a:t>Visual Basic</a:t>
            </a:r>
            <a:r>
              <a:rPr lang="zh-CN" altLang="en-US" sz="2400"/>
              <a:t>， </a:t>
            </a:r>
            <a:r>
              <a:rPr lang="en-US" altLang="zh-CN" sz="2400"/>
              <a:t>Visual C++ </a:t>
            </a:r>
          </a:p>
        </p:txBody>
      </p:sp>
      <p:sp>
        <p:nvSpPr>
          <p:cNvPr id="525341" name="Text Box 29" descr="斜纹布"/>
          <p:cNvSpPr txBox="1">
            <a:spLocks noChangeArrowheads="1"/>
          </p:cNvSpPr>
          <p:nvPr/>
        </p:nvSpPr>
        <p:spPr bwMode="auto">
          <a:xfrm>
            <a:off x="4069715" y="1703705"/>
            <a:ext cx="43211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a:t>如：</a:t>
            </a:r>
            <a:r>
              <a:rPr lang="en-US" altLang="zh-CN" sz="2400" b="1">
                <a:solidFill>
                  <a:srgbClr val="FF99FF"/>
                </a:solidFill>
                <a:effectLst>
                  <a:outerShdw blurRad="38100" dist="38100" dir="2700000" algn="tl">
                    <a:srgbClr val="000000"/>
                  </a:outerShdw>
                </a:effectLst>
              </a:rPr>
              <a:t>LabView</a:t>
            </a:r>
            <a:r>
              <a:rPr lang="zh-CN" altLang="en-US" sz="2400"/>
              <a:t>、</a:t>
            </a:r>
            <a:r>
              <a:rPr lang="en-US" altLang="zh-CN" sz="2400"/>
              <a:t>HPVEE</a:t>
            </a:r>
            <a:r>
              <a:rPr lang="en-US" altLang="zh-CN" sz="2400" b="1"/>
              <a:t> </a:t>
            </a:r>
          </a:p>
        </p:txBody>
      </p:sp>
      <p:sp>
        <p:nvSpPr>
          <p:cNvPr id="525342" name="Text Box 30" descr="斜纹布"/>
          <p:cNvSpPr txBox="1">
            <a:spLocks noChangeArrowheads="1"/>
          </p:cNvSpPr>
          <p:nvPr/>
        </p:nvSpPr>
        <p:spPr bwMode="auto">
          <a:xfrm>
            <a:off x="397193" y="2066290"/>
            <a:ext cx="3671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rgbClr val="FF0000"/>
                </a:solidFill>
              </a:rPr>
              <a:t>虚拟仪器的优点：</a:t>
            </a:r>
          </a:p>
        </p:txBody>
      </p:sp>
      <p:sp>
        <p:nvSpPr>
          <p:cNvPr id="525343" name="Text Box 31" descr="斜纹布"/>
          <p:cNvSpPr txBox="1">
            <a:spLocks noChangeArrowheads="1"/>
          </p:cNvSpPr>
          <p:nvPr/>
        </p:nvSpPr>
        <p:spPr bwMode="auto">
          <a:xfrm>
            <a:off x="400050" y="2498725"/>
            <a:ext cx="849122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测量精度高、速度快、可重复性好、开关、电缆少、系统组建时间短、测量功能易于扩展等优点，有最终取代大量的传统仪器成为仪器领域主流产品的趋势 。</a:t>
            </a:r>
          </a:p>
        </p:txBody>
      </p:sp>
      <p:sp>
        <p:nvSpPr>
          <p:cNvPr id="164923" name="Text Box 59" descr="斜纹布"/>
          <p:cNvSpPr txBox="1">
            <a:spLocks noChangeArrowheads="1"/>
          </p:cNvSpPr>
          <p:nvPr/>
        </p:nvSpPr>
        <p:spPr bwMode="auto">
          <a:xfrm>
            <a:off x="325120" y="5589905"/>
            <a:ext cx="856678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sym typeface="+mn-ea"/>
              </a:rPr>
              <a:t>优点</a:t>
            </a:r>
            <a:r>
              <a:rPr lang="en-US" altLang="zh-CN" sz="2400" b="1">
                <a:solidFill>
                  <a:schemeClr val="tx1"/>
                </a:solidFill>
                <a:sym typeface="+mn-ea"/>
              </a:rPr>
              <a:t>  </a:t>
            </a:r>
            <a:r>
              <a:rPr lang="zh-CN" altLang="en-US" sz="2400" b="1" dirty="0"/>
              <a:t>可以使测试人员不受时间和空间的限制，随时随地获取所需信息，同时还可以实现测试设备的远距离测试与诊断，提高测试效率，减少测试人员的工作量，方便修改、扩展。</a:t>
            </a:r>
          </a:p>
        </p:txBody>
      </p:sp>
      <p:sp>
        <p:nvSpPr>
          <p:cNvPr id="164927" name="Text Box 63" descr="斜纹布"/>
          <p:cNvSpPr txBox="1">
            <a:spLocks noChangeArrowheads="1"/>
          </p:cNvSpPr>
          <p:nvPr/>
        </p:nvSpPr>
        <p:spPr bwMode="auto">
          <a:xfrm>
            <a:off x="324485" y="3641090"/>
            <a:ext cx="847217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latin typeface="楷体_GB2312" pitchFamily="49" charset="-122"/>
              </a:rPr>
              <a:t>网络化仪器</a:t>
            </a:r>
            <a:r>
              <a:rPr lang="en-US" altLang="zh-CN" sz="2400" b="1">
                <a:solidFill>
                  <a:schemeClr val="tx1"/>
                </a:solidFill>
                <a:latin typeface="楷体_GB2312" pitchFamily="49" charset="-122"/>
              </a:rPr>
              <a:t>  </a:t>
            </a:r>
            <a:r>
              <a:rPr lang="zh-CN" altLang="en-US" sz="2400" b="1">
                <a:sym typeface="+mn-ea"/>
              </a:rPr>
              <a:t>在测量测试领域，将仪器、外围设备、测试对象以及数据库等资源纳入网络，实现远地化、网络化、以及测量结果信息资源共享化，使一台仪器为更多的用户所使用，实现资源共享，共同完成测试任务。这种借助于网络通信技术与虚拟仪器技术共享软硬件的结合体称为</a:t>
            </a:r>
            <a:r>
              <a:rPr lang="zh-CN" altLang="en-US" sz="2400" b="1" dirty="0">
                <a:solidFill>
                  <a:srgbClr val="FF0000"/>
                </a:solidFill>
                <a:sym typeface="+mn-ea"/>
              </a:rPr>
              <a:t>网络化仪器</a:t>
            </a:r>
            <a:r>
              <a:rPr lang="zh-CN" altLang="en-US" sz="2400" b="1">
                <a:sym typeface="+mn-ea"/>
              </a:rPr>
              <a:t>　</a:t>
            </a:r>
            <a:endParaRPr lang="en-US" altLang="zh-CN" sz="2400" b="1">
              <a:solidFill>
                <a:schemeClr val="tx1"/>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5335"/>
                                        </p:tgtEl>
                                        <p:attrNameLst>
                                          <p:attrName>style.visibility</p:attrName>
                                        </p:attrNameLst>
                                      </p:cBhvr>
                                      <p:to>
                                        <p:strVal val="visible"/>
                                      </p:to>
                                    </p:set>
                                    <p:anim calcmode="lin" valueType="num">
                                      <p:cBhvr additive="base">
                                        <p:cTn id="7" dur="500" fill="hold"/>
                                        <p:tgtEl>
                                          <p:spTgt spid="525335"/>
                                        </p:tgtEl>
                                        <p:attrNameLst>
                                          <p:attrName>ppt_x</p:attrName>
                                        </p:attrNameLst>
                                      </p:cBhvr>
                                      <p:tavLst>
                                        <p:tav tm="0">
                                          <p:val>
                                            <p:strVal val="#ppt_x"/>
                                          </p:val>
                                        </p:tav>
                                        <p:tav tm="100000">
                                          <p:val>
                                            <p:strVal val="#ppt_x"/>
                                          </p:val>
                                        </p:tav>
                                      </p:tavLst>
                                    </p:anim>
                                    <p:anim calcmode="lin" valueType="num">
                                      <p:cBhvr additive="base">
                                        <p:cTn id="8" dur="500" fill="hold"/>
                                        <p:tgtEl>
                                          <p:spTgt spid="5253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5338"/>
                                        </p:tgtEl>
                                        <p:attrNameLst>
                                          <p:attrName>style.visibility</p:attrName>
                                        </p:attrNameLst>
                                      </p:cBhvr>
                                      <p:to>
                                        <p:strVal val="visible"/>
                                      </p:to>
                                    </p:set>
                                    <p:anim calcmode="lin" valueType="num">
                                      <p:cBhvr additive="base">
                                        <p:cTn id="13" dur="500" fill="hold"/>
                                        <p:tgtEl>
                                          <p:spTgt spid="525338"/>
                                        </p:tgtEl>
                                        <p:attrNameLst>
                                          <p:attrName>ppt_x</p:attrName>
                                        </p:attrNameLst>
                                      </p:cBhvr>
                                      <p:tavLst>
                                        <p:tav tm="0">
                                          <p:val>
                                            <p:strVal val="#ppt_x"/>
                                          </p:val>
                                        </p:tav>
                                        <p:tav tm="100000">
                                          <p:val>
                                            <p:strVal val="#ppt_x"/>
                                          </p:val>
                                        </p:tav>
                                      </p:tavLst>
                                    </p:anim>
                                    <p:anim calcmode="lin" valueType="num">
                                      <p:cBhvr additive="base">
                                        <p:cTn id="14" dur="500" fill="hold"/>
                                        <p:tgtEl>
                                          <p:spTgt spid="5253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5340"/>
                                        </p:tgtEl>
                                        <p:attrNameLst>
                                          <p:attrName>style.visibility</p:attrName>
                                        </p:attrNameLst>
                                      </p:cBhvr>
                                      <p:to>
                                        <p:strVal val="visible"/>
                                      </p:to>
                                    </p:set>
                                    <p:anim calcmode="lin" valueType="num">
                                      <p:cBhvr additive="base">
                                        <p:cTn id="19" dur="500" fill="hold"/>
                                        <p:tgtEl>
                                          <p:spTgt spid="525340"/>
                                        </p:tgtEl>
                                        <p:attrNameLst>
                                          <p:attrName>ppt_x</p:attrName>
                                        </p:attrNameLst>
                                      </p:cBhvr>
                                      <p:tavLst>
                                        <p:tav tm="0">
                                          <p:val>
                                            <p:strVal val="#ppt_x"/>
                                          </p:val>
                                        </p:tav>
                                        <p:tav tm="100000">
                                          <p:val>
                                            <p:strVal val="#ppt_x"/>
                                          </p:val>
                                        </p:tav>
                                      </p:tavLst>
                                    </p:anim>
                                    <p:anim calcmode="lin" valueType="num">
                                      <p:cBhvr additive="base">
                                        <p:cTn id="20" dur="500" fill="hold"/>
                                        <p:tgtEl>
                                          <p:spTgt spid="5253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5339"/>
                                        </p:tgtEl>
                                        <p:attrNameLst>
                                          <p:attrName>style.visibility</p:attrName>
                                        </p:attrNameLst>
                                      </p:cBhvr>
                                      <p:to>
                                        <p:strVal val="visible"/>
                                      </p:to>
                                    </p:set>
                                    <p:anim calcmode="lin" valueType="num">
                                      <p:cBhvr additive="base">
                                        <p:cTn id="25" dur="500" fill="hold"/>
                                        <p:tgtEl>
                                          <p:spTgt spid="525339"/>
                                        </p:tgtEl>
                                        <p:attrNameLst>
                                          <p:attrName>ppt_x</p:attrName>
                                        </p:attrNameLst>
                                      </p:cBhvr>
                                      <p:tavLst>
                                        <p:tav tm="0">
                                          <p:val>
                                            <p:strVal val="#ppt_x"/>
                                          </p:val>
                                        </p:tav>
                                        <p:tav tm="100000">
                                          <p:val>
                                            <p:strVal val="#ppt_x"/>
                                          </p:val>
                                        </p:tav>
                                      </p:tavLst>
                                    </p:anim>
                                    <p:anim calcmode="lin" valueType="num">
                                      <p:cBhvr additive="base">
                                        <p:cTn id="26" dur="500" fill="hold"/>
                                        <p:tgtEl>
                                          <p:spTgt spid="52533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5341"/>
                                        </p:tgtEl>
                                        <p:attrNameLst>
                                          <p:attrName>style.visibility</p:attrName>
                                        </p:attrNameLst>
                                      </p:cBhvr>
                                      <p:to>
                                        <p:strVal val="visible"/>
                                      </p:to>
                                    </p:set>
                                    <p:anim calcmode="lin" valueType="num">
                                      <p:cBhvr additive="base">
                                        <p:cTn id="31" dur="500" fill="hold"/>
                                        <p:tgtEl>
                                          <p:spTgt spid="525341"/>
                                        </p:tgtEl>
                                        <p:attrNameLst>
                                          <p:attrName>ppt_x</p:attrName>
                                        </p:attrNameLst>
                                      </p:cBhvr>
                                      <p:tavLst>
                                        <p:tav tm="0">
                                          <p:val>
                                            <p:strVal val="#ppt_x"/>
                                          </p:val>
                                        </p:tav>
                                        <p:tav tm="100000">
                                          <p:val>
                                            <p:strVal val="#ppt_x"/>
                                          </p:val>
                                        </p:tav>
                                      </p:tavLst>
                                    </p:anim>
                                    <p:anim calcmode="lin" valueType="num">
                                      <p:cBhvr additive="base">
                                        <p:cTn id="32" dur="500" fill="hold"/>
                                        <p:tgtEl>
                                          <p:spTgt spid="5253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5342"/>
                                        </p:tgtEl>
                                        <p:attrNameLst>
                                          <p:attrName>style.visibility</p:attrName>
                                        </p:attrNameLst>
                                      </p:cBhvr>
                                      <p:to>
                                        <p:strVal val="visible"/>
                                      </p:to>
                                    </p:set>
                                    <p:anim calcmode="lin" valueType="num">
                                      <p:cBhvr additive="base">
                                        <p:cTn id="37" dur="500" fill="hold"/>
                                        <p:tgtEl>
                                          <p:spTgt spid="525342"/>
                                        </p:tgtEl>
                                        <p:attrNameLst>
                                          <p:attrName>ppt_x</p:attrName>
                                        </p:attrNameLst>
                                      </p:cBhvr>
                                      <p:tavLst>
                                        <p:tav tm="0">
                                          <p:val>
                                            <p:strVal val="#ppt_x"/>
                                          </p:val>
                                        </p:tav>
                                        <p:tav tm="100000">
                                          <p:val>
                                            <p:strVal val="#ppt_x"/>
                                          </p:val>
                                        </p:tav>
                                      </p:tavLst>
                                    </p:anim>
                                    <p:anim calcmode="lin" valueType="num">
                                      <p:cBhvr additive="base">
                                        <p:cTn id="38" dur="500" fill="hold"/>
                                        <p:tgtEl>
                                          <p:spTgt spid="52534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5343"/>
                                        </p:tgtEl>
                                        <p:attrNameLst>
                                          <p:attrName>style.visibility</p:attrName>
                                        </p:attrNameLst>
                                      </p:cBhvr>
                                      <p:to>
                                        <p:strVal val="visible"/>
                                      </p:to>
                                    </p:set>
                                    <p:anim calcmode="lin" valueType="num">
                                      <p:cBhvr additive="base">
                                        <p:cTn id="43" dur="500" fill="hold"/>
                                        <p:tgtEl>
                                          <p:spTgt spid="525343"/>
                                        </p:tgtEl>
                                        <p:attrNameLst>
                                          <p:attrName>ppt_x</p:attrName>
                                        </p:attrNameLst>
                                      </p:cBhvr>
                                      <p:tavLst>
                                        <p:tav tm="0">
                                          <p:val>
                                            <p:strVal val="#ppt_x"/>
                                          </p:val>
                                        </p:tav>
                                        <p:tav tm="100000">
                                          <p:val>
                                            <p:strVal val="#ppt_x"/>
                                          </p:val>
                                        </p:tav>
                                      </p:tavLst>
                                    </p:anim>
                                    <p:anim calcmode="lin" valueType="num">
                                      <p:cBhvr additive="base">
                                        <p:cTn id="44" dur="500" fill="hold"/>
                                        <p:tgtEl>
                                          <p:spTgt spid="52534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4927"/>
                                        </p:tgtEl>
                                        <p:attrNameLst>
                                          <p:attrName>style.visibility</p:attrName>
                                        </p:attrNameLst>
                                      </p:cBhvr>
                                      <p:to>
                                        <p:strVal val="visible"/>
                                      </p:to>
                                    </p:set>
                                    <p:anim calcmode="lin" valueType="num">
                                      <p:cBhvr additive="base">
                                        <p:cTn id="49" dur="500" fill="hold"/>
                                        <p:tgtEl>
                                          <p:spTgt spid="164927"/>
                                        </p:tgtEl>
                                        <p:attrNameLst>
                                          <p:attrName>ppt_x</p:attrName>
                                        </p:attrNameLst>
                                      </p:cBhvr>
                                      <p:tavLst>
                                        <p:tav tm="0">
                                          <p:val>
                                            <p:strVal val="#ppt_x"/>
                                          </p:val>
                                        </p:tav>
                                        <p:tav tm="100000">
                                          <p:val>
                                            <p:strVal val="#ppt_x"/>
                                          </p:val>
                                        </p:tav>
                                      </p:tavLst>
                                    </p:anim>
                                    <p:anim calcmode="lin" valueType="num">
                                      <p:cBhvr additive="base">
                                        <p:cTn id="50" dur="500" fill="hold"/>
                                        <p:tgtEl>
                                          <p:spTgt spid="1649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4923"/>
                                        </p:tgtEl>
                                        <p:attrNameLst>
                                          <p:attrName>style.visibility</p:attrName>
                                        </p:attrNameLst>
                                      </p:cBhvr>
                                      <p:to>
                                        <p:strVal val="visible"/>
                                      </p:to>
                                    </p:set>
                                    <p:anim calcmode="lin" valueType="num">
                                      <p:cBhvr additive="base">
                                        <p:cTn id="55" dur="500" fill="hold"/>
                                        <p:tgtEl>
                                          <p:spTgt spid="164923"/>
                                        </p:tgtEl>
                                        <p:attrNameLst>
                                          <p:attrName>ppt_x</p:attrName>
                                        </p:attrNameLst>
                                      </p:cBhvr>
                                      <p:tavLst>
                                        <p:tav tm="0">
                                          <p:val>
                                            <p:strVal val="#ppt_x"/>
                                          </p:val>
                                        </p:tav>
                                        <p:tav tm="100000">
                                          <p:val>
                                            <p:strVal val="#ppt_x"/>
                                          </p:val>
                                        </p:tav>
                                      </p:tavLst>
                                    </p:anim>
                                    <p:anim calcmode="lin" valueType="num">
                                      <p:cBhvr additive="base">
                                        <p:cTn id="56" dur="500" fill="hold"/>
                                        <p:tgtEl>
                                          <p:spTgt spid="1649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35" grpId="0" bldLvl="0" animBg="1"/>
      <p:bldP spid="525338" grpId="0" animBg="1"/>
      <p:bldP spid="525339" grpId="0" bldLvl="0" animBg="1"/>
      <p:bldP spid="525340" grpId="0" animBg="1"/>
      <p:bldP spid="525341" grpId="0" bldLvl="0" animBg="1"/>
      <p:bldP spid="525342" grpId="0" bldLvl="0" animBg="1"/>
      <p:bldP spid="525343" grpId="0" bldLvl="0" animBg="1"/>
      <p:bldP spid="164923" grpId="0" bldLvl="0" animBg="1"/>
      <p:bldP spid="16492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4" name="Text Box 74" descr="斜纹布"/>
          <p:cNvSpPr txBox="1">
            <a:spLocks noChangeArrowheads="1"/>
          </p:cNvSpPr>
          <p:nvPr/>
        </p:nvSpPr>
        <p:spPr bwMode="auto">
          <a:xfrm>
            <a:off x="325120" y="620713"/>
            <a:ext cx="3529013"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chemeClr val="tx1"/>
                </a:solidFill>
                <a:latin typeface="楷体_GB2312" pitchFamily="49" charset="-122"/>
              </a:rPr>
              <a:t>网络化仪器</a:t>
            </a:r>
            <a:r>
              <a:rPr lang="zh-CN" altLang="en-US" sz="2400" b="1"/>
              <a:t> </a:t>
            </a:r>
            <a:r>
              <a:rPr lang="en-US" altLang="zh-CN" sz="2400" b="1"/>
              <a:t>   </a:t>
            </a:r>
            <a:r>
              <a:rPr lang="zh-CN" altLang="en-US" sz="2400" b="1">
                <a:sym typeface="+mn-ea"/>
              </a:rPr>
              <a:t>实现过程：</a:t>
            </a:r>
            <a:endParaRPr lang="en-US" altLang="zh-CN" sz="2400" b="1"/>
          </a:p>
        </p:txBody>
      </p:sp>
      <p:sp>
        <p:nvSpPr>
          <p:cNvPr id="471115" name="Text Box 75" descr="斜纹布"/>
          <p:cNvSpPr txBox="1">
            <a:spLocks noChangeArrowheads="1"/>
          </p:cNvSpPr>
          <p:nvPr/>
        </p:nvSpPr>
        <p:spPr bwMode="auto">
          <a:xfrm>
            <a:off x="252095" y="1055370"/>
            <a:ext cx="885317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eaLnBrk="1" latinLnBrk="0" hangingPunct="1"/>
            <a:r>
              <a:rPr lang="zh-CN" altLang="en-US" sz="2400" b="1"/>
              <a:t>可实现任意时间、地点对系统的远程访问，实时获得仪器的工作状态；通过友好的用户界面，对远程仪器的功能和状态进行控制和检测，将远程仪器测得的数据经网络迅速传递给本地计算机。 </a:t>
            </a:r>
          </a:p>
        </p:txBody>
      </p:sp>
      <p:sp>
        <p:nvSpPr>
          <p:cNvPr id="471118" name="Text Box 78" descr="斜纹布"/>
          <p:cNvSpPr txBox="1">
            <a:spLocks noChangeArrowheads="1"/>
          </p:cNvSpPr>
          <p:nvPr/>
        </p:nvSpPr>
        <p:spPr bwMode="auto">
          <a:xfrm>
            <a:off x="395605" y="2211705"/>
            <a:ext cx="39814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latin typeface="楷体_GB2312" pitchFamily="49" charset="-122"/>
                <a:sym typeface="+mn-ea"/>
              </a:rPr>
              <a:t>网络化仪器</a:t>
            </a:r>
            <a:r>
              <a:rPr lang="en-US" altLang="zh-CN" sz="2400" b="1">
                <a:solidFill>
                  <a:schemeClr val="tx1"/>
                </a:solidFill>
                <a:latin typeface="楷体_GB2312" pitchFamily="49" charset="-122"/>
                <a:sym typeface="+mn-ea"/>
              </a:rPr>
              <a:t>  </a:t>
            </a:r>
            <a:r>
              <a:rPr lang="zh-CN" altLang="en-US" sz="2400" b="1"/>
              <a:t>发展方向：</a:t>
            </a:r>
          </a:p>
        </p:txBody>
      </p:sp>
      <p:sp>
        <p:nvSpPr>
          <p:cNvPr id="471119" name="Text Box 79" descr="斜纹布"/>
          <p:cNvSpPr txBox="1">
            <a:spLocks noChangeArrowheads="1"/>
          </p:cNvSpPr>
          <p:nvPr/>
        </p:nvSpPr>
        <p:spPr bwMode="auto">
          <a:xfrm>
            <a:off x="252730" y="2571750"/>
            <a:ext cx="866457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dirty="0"/>
              <a:t>网络化仪器是一种涉及多门学科、涵盖范围更宽、应用领域更广的仪器范畴，可以做到从任何地点、时间获取所需要的的测量信息。仪器正朝着数字化、网络化和多媒体化方向发展。</a:t>
            </a:r>
          </a:p>
        </p:txBody>
      </p:sp>
      <p:sp>
        <p:nvSpPr>
          <p:cNvPr id="166951" name="Text Box 39" descr="斜纹布"/>
          <p:cNvSpPr txBox="1">
            <a:spLocks noChangeArrowheads="1"/>
          </p:cNvSpPr>
          <p:nvPr/>
        </p:nvSpPr>
        <p:spPr bwMode="auto">
          <a:xfrm>
            <a:off x="148590" y="3740150"/>
            <a:ext cx="8743315"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latin typeface="楷体_GB2312" pitchFamily="49" charset="-122"/>
                <a:sym typeface="+mn-ea"/>
              </a:rPr>
              <a:t>综述：</a:t>
            </a:r>
            <a:r>
              <a:rPr lang="zh-CN" altLang="en-US" sz="2400" b="1"/>
              <a:t>智能仪器是计算机科学、电子学、数字信号处理、人工智能、</a:t>
            </a:r>
            <a:r>
              <a:rPr lang="en-US" altLang="zh-CN" sz="2400" b="1"/>
              <a:t>VLSI</a:t>
            </a:r>
            <a:r>
              <a:rPr lang="zh-CN" altLang="en-US" sz="2400" b="1"/>
              <a:t>等新兴技术与传统仪器仪表技术的结合。随着专用集成电路、个人仪器、网络技术等相关技术的发展，智能仪器将会得到更加广泛的应用。作为智能仪器核心部件的单片计算机技术是推动智能仪器向小型化、多功能化、更加灵活的方向发展的动力。可以预料，各种功能的智能仪器将会广泛地使用在各个领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114"/>
                                        </p:tgtEl>
                                        <p:attrNameLst>
                                          <p:attrName>style.visibility</p:attrName>
                                        </p:attrNameLst>
                                      </p:cBhvr>
                                      <p:to>
                                        <p:strVal val="visible"/>
                                      </p:to>
                                    </p:set>
                                    <p:anim calcmode="lin" valueType="num">
                                      <p:cBhvr additive="base">
                                        <p:cTn id="7" dur="500" fill="hold"/>
                                        <p:tgtEl>
                                          <p:spTgt spid="471114"/>
                                        </p:tgtEl>
                                        <p:attrNameLst>
                                          <p:attrName>ppt_x</p:attrName>
                                        </p:attrNameLst>
                                      </p:cBhvr>
                                      <p:tavLst>
                                        <p:tav tm="0">
                                          <p:val>
                                            <p:strVal val="#ppt_x"/>
                                          </p:val>
                                        </p:tav>
                                        <p:tav tm="100000">
                                          <p:val>
                                            <p:strVal val="#ppt_x"/>
                                          </p:val>
                                        </p:tav>
                                      </p:tavLst>
                                    </p:anim>
                                    <p:anim calcmode="lin" valueType="num">
                                      <p:cBhvr additive="base">
                                        <p:cTn id="8" dur="500" fill="hold"/>
                                        <p:tgtEl>
                                          <p:spTgt spid="471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115"/>
                                        </p:tgtEl>
                                        <p:attrNameLst>
                                          <p:attrName>style.visibility</p:attrName>
                                        </p:attrNameLst>
                                      </p:cBhvr>
                                      <p:to>
                                        <p:strVal val="visible"/>
                                      </p:to>
                                    </p:set>
                                    <p:anim calcmode="lin" valueType="num">
                                      <p:cBhvr additive="base">
                                        <p:cTn id="13" dur="500" fill="hold"/>
                                        <p:tgtEl>
                                          <p:spTgt spid="471115"/>
                                        </p:tgtEl>
                                        <p:attrNameLst>
                                          <p:attrName>ppt_x</p:attrName>
                                        </p:attrNameLst>
                                      </p:cBhvr>
                                      <p:tavLst>
                                        <p:tav tm="0">
                                          <p:val>
                                            <p:strVal val="#ppt_x"/>
                                          </p:val>
                                        </p:tav>
                                        <p:tav tm="100000">
                                          <p:val>
                                            <p:strVal val="#ppt_x"/>
                                          </p:val>
                                        </p:tav>
                                      </p:tavLst>
                                    </p:anim>
                                    <p:anim calcmode="lin" valueType="num">
                                      <p:cBhvr additive="base">
                                        <p:cTn id="14" dur="500" fill="hold"/>
                                        <p:tgtEl>
                                          <p:spTgt spid="4711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118"/>
                                        </p:tgtEl>
                                        <p:attrNameLst>
                                          <p:attrName>style.visibility</p:attrName>
                                        </p:attrNameLst>
                                      </p:cBhvr>
                                      <p:to>
                                        <p:strVal val="visible"/>
                                      </p:to>
                                    </p:set>
                                    <p:anim calcmode="lin" valueType="num">
                                      <p:cBhvr additive="base">
                                        <p:cTn id="19" dur="500" fill="hold"/>
                                        <p:tgtEl>
                                          <p:spTgt spid="471118"/>
                                        </p:tgtEl>
                                        <p:attrNameLst>
                                          <p:attrName>ppt_x</p:attrName>
                                        </p:attrNameLst>
                                      </p:cBhvr>
                                      <p:tavLst>
                                        <p:tav tm="0">
                                          <p:val>
                                            <p:strVal val="#ppt_x"/>
                                          </p:val>
                                        </p:tav>
                                        <p:tav tm="100000">
                                          <p:val>
                                            <p:strVal val="#ppt_x"/>
                                          </p:val>
                                        </p:tav>
                                      </p:tavLst>
                                    </p:anim>
                                    <p:anim calcmode="lin" valueType="num">
                                      <p:cBhvr additive="base">
                                        <p:cTn id="20" dur="500" fill="hold"/>
                                        <p:tgtEl>
                                          <p:spTgt spid="4711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119"/>
                                        </p:tgtEl>
                                        <p:attrNameLst>
                                          <p:attrName>style.visibility</p:attrName>
                                        </p:attrNameLst>
                                      </p:cBhvr>
                                      <p:to>
                                        <p:strVal val="visible"/>
                                      </p:to>
                                    </p:set>
                                    <p:anim calcmode="lin" valueType="num">
                                      <p:cBhvr additive="base">
                                        <p:cTn id="25" dur="500" fill="hold"/>
                                        <p:tgtEl>
                                          <p:spTgt spid="471119"/>
                                        </p:tgtEl>
                                        <p:attrNameLst>
                                          <p:attrName>ppt_x</p:attrName>
                                        </p:attrNameLst>
                                      </p:cBhvr>
                                      <p:tavLst>
                                        <p:tav tm="0">
                                          <p:val>
                                            <p:strVal val="#ppt_x"/>
                                          </p:val>
                                        </p:tav>
                                        <p:tav tm="100000">
                                          <p:val>
                                            <p:strVal val="#ppt_x"/>
                                          </p:val>
                                        </p:tav>
                                      </p:tavLst>
                                    </p:anim>
                                    <p:anim calcmode="lin" valueType="num">
                                      <p:cBhvr additive="base">
                                        <p:cTn id="26" dur="500" fill="hold"/>
                                        <p:tgtEl>
                                          <p:spTgt spid="4711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6951"/>
                                        </p:tgtEl>
                                        <p:attrNameLst>
                                          <p:attrName>style.visibility</p:attrName>
                                        </p:attrNameLst>
                                      </p:cBhvr>
                                      <p:to>
                                        <p:strVal val="visible"/>
                                      </p:to>
                                    </p:set>
                                    <p:anim calcmode="lin" valueType="num">
                                      <p:cBhvr additive="base">
                                        <p:cTn id="31" dur="500" fill="hold"/>
                                        <p:tgtEl>
                                          <p:spTgt spid="166951"/>
                                        </p:tgtEl>
                                        <p:attrNameLst>
                                          <p:attrName>ppt_x</p:attrName>
                                        </p:attrNameLst>
                                      </p:cBhvr>
                                      <p:tavLst>
                                        <p:tav tm="0">
                                          <p:val>
                                            <p:strVal val="#ppt_x"/>
                                          </p:val>
                                        </p:tav>
                                        <p:tav tm="100000">
                                          <p:val>
                                            <p:strVal val="#ppt_x"/>
                                          </p:val>
                                        </p:tav>
                                      </p:tavLst>
                                    </p:anim>
                                    <p:anim calcmode="lin" valueType="num">
                                      <p:cBhvr additive="base">
                                        <p:cTn id="32" dur="500" fill="hold"/>
                                        <p:tgtEl>
                                          <p:spTgt spid="1669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14" grpId="0" animBg="1"/>
      <p:bldP spid="471115" grpId="0" bldLvl="0" animBg="1"/>
      <p:bldP spid="471118" grpId="0" bldLvl="0" animBg="1"/>
      <p:bldP spid="471119" grpId="0" bldLvl="0" animBg="1"/>
      <p:bldP spid="1669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28" name="Text Box 56" descr="斜纹布"/>
          <p:cNvSpPr txBox="1">
            <a:spLocks noChangeArrowheads="1"/>
          </p:cNvSpPr>
          <p:nvPr/>
        </p:nvSpPr>
        <p:spPr bwMode="auto">
          <a:xfrm>
            <a:off x="254000" y="549275"/>
            <a:ext cx="6481763"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b="1">
                <a:solidFill>
                  <a:srgbClr val="FF0000"/>
                </a:solidFill>
                <a:latin typeface="楷体_GB2312" pitchFamily="49" charset="-122"/>
              </a:rPr>
              <a:t>1.2</a:t>
            </a:r>
            <a:r>
              <a:rPr kumimoji="1" lang="zh-CN" altLang="en-US" b="1">
                <a:solidFill>
                  <a:srgbClr val="FF0000"/>
                </a:solidFill>
                <a:latin typeface="楷体_GB2312" pitchFamily="49" charset="-122"/>
              </a:rPr>
              <a:t>智能仪器发展趋势</a:t>
            </a:r>
            <a:r>
              <a:rPr lang="zh-CN" altLang="en-US" b="1">
                <a:solidFill>
                  <a:srgbClr val="FF0000"/>
                </a:solidFill>
              </a:rPr>
              <a:t> </a:t>
            </a:r>
          </a:p>
        </p:txBody>
      </p:sp>
      <p:sp>
        <p:nvSpPr>
          <p:cNvPr id="182329" name="Text Box 57" descr="斜纹布"/>
          <p:cNvSpPr txBox="1">
            <a:spLocks noChangeArrowheads="1"/>
          </p:cNvSpPr>
          <p:nvPr/>
        </p:nvSpPr>
        <p:spPr bwMode="auto">
          <a:xfrm>
            <a:off x="335915" y="984250"/>
            <a:ext cx="859282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en-US" altLang="zh-CN" sz="2400" b="1">
                <a:solidFill>
                  <a:schemeClr val="tx1"/>
                </a:solidFill>
                <a:latin typeface="楷体_GB2312" pitchFamily="49" charset="-122"/>
                <a:sym typeface="+mn-ea"/>
              </a:rPr>
              <a:t>1</a:t>
            </a:r>
            <a:r>
              <a:rPr lang="zh-CN" altLang="en-US" sz="2400" b="1">
                <a:solidFill>
                  <a:schemeClr val="tx1"/>
                </a:solidFill>
                <a:latin typeface="楷体_GB2312" pitchFamily="49" charset="-122"/>
                <a:sym typeface="+mn-ea"/>
              </a:rPr>
              <a:t>、微型化</a:t>
            </a:r>
            <a:r>
              <a:rPr lang="en-US" altLang="zh-CN" sz="2400" b="1">
                <a:solidFill>
                  <a:schemeClr val="tx1"/>
                </a:solidFill>
                <a:latin typeface="楷体_GB2312" pitchFamily="49" charset="-122"/>
                <a:sym typeface="+mn-ea"/>
              </a:rPr>
              <a:t> </a:t>
            </a:r>
            <a:r>
              <a:rPr lang="zh-CN" altLang="en-US" sz="2400" b="1"/>
              <a:t>随着微电子、微机械、信息等技术的不断发展，使具有传统智能仪器功能、体积小的微型智能仪器技术不断成熟，在自动化技术、航天、军事、生物技术、医疗等领域具有独特的作用。随其价格的不断降低，应用领域将不断扩大。</a:t>
            </a:r>
          </a:p>
        </p:txBody>
      </p:sp>
      <p:sp>
        <p:nvSpPr>
          <p:cNvPr id="182332" name="Text Box 60" descr="斜纹布"/>
          <p:cNvSpPr txBox="1">
            <a:spLocks noChangeArrowheads="1"/>
          </p:cNvSpPr>
          <p:nvPr/>
        </p:nvSpPr>
        <p:spPr bwMode="auto">
          <a:xfrm>
            <a:off x="335280" y="2457450"/>
            <a:ext cx="86296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en-US" altLang="zh-CN" sz="2400" b="1">
                <a:solidFill>
                  <a:schemeClr val="tx1"/>
                </a:solidFill>
                <a:latin typeface="楷体_GB2312" pitchFamily="49" charset="-122"/>
                <a:sym typeface="+mn-ea"/>
              </a:rPr>
              <a:t>2</a:t>
            </a:r>
            <a:r>
              <a:rPr lang="zh-CN" altLang="en-US" sz="2400" b="1">
                <a:solidFill>
                  <a:schemeClr val="tx1"/>
                </a:solidFill>
                <a:latin typeface="楷体_GB2312" pitchFamily="49" charset="-122"/>
                <a:sym typeface="+mn-ea"/>
              </a:rPr>
              <a:t>、多功能化</a:t>
            </a:r>
            <a:r>
              <a:rPr lang="en-US" altLang="zh-CN" sz="2400" b="1">
                <a:solidFill>
                  <a:schemeClr val="tx1"/>
                </a:solidFill>
                <a:latin typeface="楷体_GB2312" pitchFamily="49" charset="-122"/>
                <a:sym typeface="+mn-ea"/>
              </a:rPr>
              <a:t> </a:t>
            </a:r>
            <a:r>
              <a:rPr lang="zh-CN" altLang="en-US" sz="2400" b="1" dirty="0"/>
              <a:t>多功能是智能仪器仪表的一个特点。</a:t>
            </a:r>
          </a:p>
        </p:txBody>
      </p:sp>
      <p:sp>
        <p:nvSpPr>
          <p:cNvPr id="183415" name="Text Box 119" descr="斜纹布"/>
          <p:cNvSpPr txBox="1">
            <a:spLocks noChangeArrowheads="1"/>
          </p:cNvSpPr>
          <p:nvPr/>
        </p:nvSpPr>
        <p:spPr bwMode="auto">
          <a:xfrm>
            <a:off x="250825" y="2878455"/>
            <a:ext cx="8497888" cy="199961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b="1"/>
              <a:t> </a:t>
            </a:r>
            <a:r>
              <a:rPr lang="en-US" altLang="zh-CN" sz="2400" b="1">
                <a:solidFill>
                  <a:schemeClr val="tx1"/>
                </a:solidFill>
                <a:latin typeface="楷体_GB2312" pitchFamily="49" charset="-122"/>
                <a:sym typeface="+mn-ea"/>
              </a:rPr>
              <a:t>3</a:t>
            </a:r>
            <a:r>
              <a:rPr lang="zh-CN" altLang="en-US" sz="2400" b="1">
                <a:solidFill>
                  <a:schemeClr val="tx1"/>
                </a:solidFill>
                <a:latin typeface="楷体_GB2312" pitchFamily="49" charset="-122"/>
                <a:sym typeface="+mn-ea"/>
              </a:rPr>
              <a:t>、人工智能化</a:t>
            </a:r>
            <a:r>
              <a:rPr lang="en-US" altLang="zh-CN" sz="2400" b="1">
                <a:solidFill>
                  <a:schemeClr val="tx1"/>
                </a:solidFill>
                <a:latin typeface="楷体_GB2312" pitchFamily="49" charset="-122"/>
                <a:sym typeface="+mn-ea"/>
              </a:rPr>
              <a:t> </a:t>
            </a:r>
            <a:r>
              <a:rPr lang="zh-CN" altLang="en-US" sz="2400" b="1"/>
              <a:t>使智能仪器在视觉</a:t>
            </a:r>
            <a:r>
              <a:rPr lang="en-US" altLang="zh-CN" sz="2400" b="1"/>
              <a:t>(</a:t>
            </a:r>
            <a:r>
              <a:rPr lang="zh-CN" altLang="en-US" sz="2400" b="1"/>
              <a:t>图形及色彩</a:t>
            </a:r>
            <a:r>
              <a:rPr lang="en-US" altLang="zh-CN" sz="2400" b="1"/>
              <a:t>)</a:t>
            </a:r>
            <a:r>
              <a:rPr lang="zh-CN" altLang="en-US" sz="2400" b="1"/>
              <a:t>、听觉</a:t>
            </a:r>
            <a:r>
              <a:rPr lang="en-US" altLang="zh-CN" sz="2400" b="1"/>
              <a:t>(</a:t>
            </a:r>
            <a:r>
              <a:rPr lang="zh-CN" altLang="en-US" sz="2400" b="1"/>
              <a:t>语音识别及语言领悟</a:t>
            </a:r>
            <a:r>
              <a:rPr lang="en-US" altLang="zh-CN" sz="2400" b="1"/>
              <a:t>)</a:t>
            </a:r>
            <a:r>
              <a:rPr lang="zh-CN" altLang="en-US" sz="2400" b="1"/>
              <a:t>、思维</a:t>
            </a:r>
            <a:r>
              <a:rPr lang="en-US" altLang="zh-CN" sz="2400" b="1"/>
              <a:t>(</a:t>
            </a:r>
            <a:r>
              <a:rPr lang="zh-CN" altLang="en-US" sz="2400" b="1"/>
              <a:t>推理、判断、学习与联想</a:t>
            </a:r>
            <a:r>
              <a:rPr lang="en-US" altLang="zh-CN" sz="2400" b="1"/>
              <a:t>)</a:t>
            </a:r>
            <a:r>
              <a:rPr lang="zh-CN" altLang="en-US" sz="2400" b="1"/>
              <a:t>等方面代替一部分人的脑力劳动，具有一定的人工智能作用，无需人的干预可自主地完成检测或控制任务，解决用传统方法很难解决或根本无法解决的问题。</a:t>
            </a:r>
          </a:p>
        </p:txBody>
      </p:sp>
      <p:sp>
        <p:nvSpPr>
          <p:cNvPr id="183417" name="Text Box 121" descr="斜纹布"/>
          <p:cNvSpPr txBox="1">
            <a:spLocks noChangeArrowheads="1"/>
          </p:cNvSpPr>
          <p:nvPr/>
        </p:nvSpPr>
        <p:spPr bwMode="auto">
          <a:xfrm>
            <a:off x="179070" y="4864735"/>
            <a:ext cx="8497888"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 </a:t>
            </a:r>
            <a:r>
              <a:rPr lang="en-US" altLang="zh-CN" sz="2400" b="1">
                <a:solidFill>
                  <a:schemeClr val="tx1"/>
                </a:solidFill>
                <a:latin typeface="楷体_GB2312" pitchFamily="49" charset="-122"/>
                <a:sym typeface="+mn-ea"/>
              </a:rPr>
              <a:t>4</a:t>
            </a:r>
            <a:r>
              <a:rPr lang="zh-CN" altLang="en-US" sz="2400" b="1">
                <a:solidFill>
                  <a:schemeClr val="tx1"/>
                </a:solidFill>
                <a:latin typeface="楷体_GB2312" pitchFamily="49" charset="-122"/>
                <a:sym typeface="+mn-ea"/>
              </a:rPr>
              <a:t>、网络化</a:t>
            </a:r>
            <a:r>
              <a:rPr lang="en-US" altLang="zh-CN" sz="2400" b="1">
                <a:solidFill>
                  <a:schemeClr val="tx1"/>
                </a:solidFill>
                <a:latin typeface="楷体_GB2312" pitchFamily="49" charset="-122"/>
                <a:sym typeface="+mn-ea"/>
              </a:rPr>
              <a:t>  </a:t>
            </a:r>
            <a:r>
              <a:rPr lang="zh-CN" altLang="en-US" sz="2400" b="1"/>
              <a:t>利用网络技术将各个分散的测量仪器设备连在一起，实现各种数据、信息跨地域、跨时间的传输与交换，使测量不再是单个仪器设备相互独立操作的简单组合，而是一个统一的高效的整体，实现各仪器资源的共享和测量功能的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2329"/>
                                        </p:tgtEl>
                                        <p:attrNameLst>
                                          <p:attrName>style.visibility</p:attrName>
                                        </p:attrNameLst>
                                      </p:cBhvr>
                                      <p:to>
                                        <p:strVal val="visible"/>
                                      </p:to>
                                    </p:set>
                                    <p:anim calcmode="lin" valueType="num">
                                      <p:cBhvr additive="base">
                                        <p:cTn id="7" dur="500" fill="hold"/>
                                        <p:tgtEl>
                                          <p:spTgt spid="182329"/>
                                        </p:tgtEl>
                                        <p:attrNameLst>
                                          <p:attrName>ppt_x</p:attrName>
                                        </p:attrNameLst>
                                      </p:cBhvr>
                                      <p:tavLst>
                                        <p:tav tm="0">
                                          <p:val>
                                            <p:strVal val="#ppt_x"/>
                                          </p:val>
                                        </p:tav>
                                        <p:tav tm="100000">
                                          <p:val>
                                            <p:strVal val="#ppt_x"/>
                                          </p:val>
                                        </p:tav>
                                      </p:tavLst>
                                    </p:anim>
                                    <p:anim calcmode="lin" valueType="num">
                                      <p:cBhvr additive="base">
                                        <p:cTn id="8" dur="500" fill="hold"/>
                                        <p:tgtEl>
                                          <p:spTgt spid="1823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2332"/>
                                        </p:tgtEl>
                                        <p:attrNameLst>
                                          <p:attrName>style.visibility</p:attrName>
                                        </p:attrNameLst>
                                      </p:cBhvr>
                                      <p:to>
                                        <p:strVal val="visible"/>
                                      </p:to>
                                    </p:set>
                                    <p:anim calcmode="lin" valueType="num">
                                      <p:cBhvr additive="base">
                                        <p:cTn id="13" dur="500" fill="hold"/>
                                        <p:tgtEl>
                                          <p:spTgt spid="182332"/>
                                        </p:tgtEl>
                                        <p:attrNameLst>
                                          <p:attrName>ppt_x</p:attrName>
                                        </p:attrNameLst>
                                      </p:cBhvr>
                                      <p:tavLst>
                                        <p:tav tm="0">
                                          <p:val>
                                            <p:strVal val="#ppt_x"/>
                                          </p:val>
                                        </p:tav>
                                        <p:tav tm="100000">
                                          <p:val>
                                            <p:strVal val="#ppt_x"/>
                                          </p:val>
                                        </p:tav>
                                      </p:tavLst>
                                    </p:anim>
                                    <p:anim calcmode="lin" valueType="num">
                                      <p:cBhvr additive="base">
                                        <p:cTn id="14" dur="500" fill="hold"/>
                                        <p:tgtEl>
                                          <p:spTgt spid="1823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3415"/>
                                        </p:tgtEl>
                                        <p:attrNameLst>
                                          <p:attrName>style.visibility</p:attrName>
                                        </p:attrNameLst>
                                      </p:cBhvr>
                                      <p:to>
                                        <p:strVal val="visible"/>
                                      </p:to>
                                    </p:set>
                                    <p:anim calcmode="lin" valueType="num">
                                      <p:cBhvr additive="base">
                                        <p:cTn id="19" dur="500" fill="hold"/>
                                        <p:tgtEl>
                                          <p:spTgt spid="183415"/>
                                        </p:tgtEl>
                                        <p:attrNameLst>
                                          <p:attrName>ppt_x</p:attrName>
                                        </p:attrNameLst>
                                      </p:cBhvr>
                                      <p:tavLst>
                                        <p:tav tm="0">
                                          <p:val>
                                            <p:strVal val="#ppt_x"/>
                                          </p:val>
                                        </p:tav>
                                        <p:tav tm="100000">
                                          <p:val>
                                            <p:strVal val="#ppt_x"/>
                                          </p:val>
                                        </p:tav>
                                      </p:tavLst>
                                    </p:anim>
                                    <p:anim calcmode="lin" valueType="num">
                                      <p:cBhvr additive="base">
                                        <p:cTn id="20" dur="500" fill="hold"/>
                                        <p:tgtEl>
                                          <p:spTgt spid="1834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3417"/>
                                        </p:tgtEl>
                                        <p:attrNameLst>
                                          <p:attrName>style.visibility</p:attrName>
                                        </p:attrNameLst>
                                      </p:cBhvr>
                                      <p:to>
                                        <p:strVal val="visible"/>
                                      </p:to>
                                    </p:set>
                                    <p:anim calcmode="lin" valueType="num">
                                      <p:cBhvr additive="base">
                                        <p:cTn id="25" dur="500" fill="hold"/>
                                        <p:tgtEl>
                                          <p:spTgt spid="183417"/>
                                        </p:tgtEl>
                                        <p:attrNameLst>
                                          <p:attrName>ppt_x</p:attrName>
                                        </p:attrNameLst>
                                      </p:cBhvr>
                                      <p:tavLst>
                                        <p:tav tm="0">
                                          <p:val>
                                            <p:strVal val="#ppt_x"/>
                                          </p:val>
                                        </p:tav>
                                        <p:tav tm="100000">
                                          <p:val>
                                            <p:strVal val="#ppt_x"/>
                                          </p:val>
                                        </p:tav>
                                      </p:tavLst>
                                    </p:anim>
                                    <p:anim calcmode="lin" valueType="num">
                                      <p:cBhvr additive="base">
                                        <p:cTn id="26" dur="500" fill="hold"/>
                                        <p:tgtEl>
                                          <p:spTgt spid="1834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9" grpId="0" bldLvl="0" animBg="1"/>
      <p:bldP spid="182332" grpId="0" bldLvl="0" animBg="1"/>
      <p:bldP spid="183415" grpId="0" bldLvl="0" animBg="1"/>
      <p:bldP spid="1834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9" name="Text Box 11" descr="斜纹布"/>
          <p:cNvSpPr txBox="1">
            <a:spLocks noChangeArrowheads="1"/>
          </p:cNvSpPr>
          <p:nvPr/>
        </p:nvSpPr>
        <p:spPr bwMode="auto">
          <a:xfrm>
            <a:off x="323850" y="1343343"/>
            <a:ext cx="8497888"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effectLst>
                  <a:outerShdw blurRad="38100" dist="38100" dir="2700000" algn="tl">
                    <a:srgbClr val="000000"/>
                  </a:outerShdw>
                </a:effectLst>
              </a:rPr>
              <a:t>  “</a:t>
            </a:r>
            <a:r>
              <a:rPr lang="zh-CN" altLang="en-US" sz="2400" b="1">
                <a:effectLst>
                  <a:outerShdw blurRad="38100" dist="38100" dir="2700000" algn="tl">
                    <a:srgbClr val="000000"/>
                  </a:outerShdw>
                </a:effectLst>
              </a:rPr>
              <a:t>软件硬化”</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降低硬件成本</a:t>
            </a:r>
          </a:p>
          <a:p>
            <a:r>
              <a:rPr lang="zh-CN" altLang="en-US" sz="2400" b="1">
                <a:effectLst>
                  <a:outerShdw blurRad="38100" dist="38100" dir="2700000" algn="tl">
                    <a:srgbClr val="000000"/>
                  </a:outerShdw>
                </a:effectLst>
              </a:rPr>
              <a:t>“硬件软化”</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如</a:t>
            </a:r>
            <a:r>
              <a:rPr lang="en-US" altLang="zh-CN" sz="2400" b="1">
                <a:solidFill>
                  <a:schemeClr val="tx1"/>
                </a:solidFill>
                <a:effectLst>
                  <a:outerShdw blurRad="38100" dist="38100" dir="2700000" algn="tl">
                    <a:srgbClr val="000000"/>
                  </a:outerShdw>
                </a:effectLst>
                <a:hlinkClick r:id="rId2" action="ppaction://hlinksldjump"/>
              </a:rPr>
              <a:t>DSP</a:t>
            </a:r>
            <a:r>
              <a:rPr lang="zh-CN" altLang="en-US" sz="2400" b="1">
                <a:solidFill>
                  <a:schemeClr val="tx1"/>
                </a:solidFill>
                <a:effectLst>
                  <a:outerShdw blurRad="38100" dist="38100" dir="2700000" algn="tl">
                    <a:srgbClr val="000000"/>
                  </a:outerShdw>
                </a:effectLst>
              </a:rPr>
              <a:t>芯片进行快速</a:t>
            </a:r>
            <a:r>
              <a:rPr lang="en-US" altLang="zh-CN" sz="2400" b="1">
                <a:solidFill>
                  <a:schemeClr val="tx1"/>
                </a:solidFill>
                <a:effectLst>
                  <a:outerShdw blurRad="38100" dist="38100" dir="2700000" algn="tl">
                    <a:srgbClr val="000000"/>
                  </a:outerShdw>
                </a:effectLst>
              </a:rPr>
              <a:t>FFT</a:t>
            </a:r>
            <a:r>
              <a:rPr lang="zh-CN" altLang="en-US" sz="2400" b="1">
                <a:solidFill>
                  <a:schemeClr val="tx1"/>
                </a:solidFill>
                <a:effectLst>
                  <a:outerShdw blurRad="38100" dist="38100" dir="2700000" algn="tl">
                    <a:srgbClr val="000000"/>
                  </a:outerShdw>
                </a:effectLst>
              </a:rPr>
              <a:t>运算</a:t>
            </a:r>
          </a:p>
          <a:p>
            <a:r>
              <a:rPr lang="zh-CN" altLang="en-US" sz="2400" b="1">
                <a:effectLst>
                  <a:outerShdw blurRad="38100" dist="38100" dir="2700000" algn="tl">
                    <a:srgbClr val="000000"/>
                  </a:outerShdw>
                </a:effectLst>
              </a:rPr>
              <a:t>“硬件是不可改变”</a:t>
            </a:r>
            <a:r>
              <a:rPr lang="zh-CN" altLang="en-US" sz="2400" b="1">
                <a:solidFill>
                  <a:schemeClr val="tx1"/>
                </a:solidFill>
                <a:effectLst>
                  <a:outerShdw blurRad="38100" dist="38100" dir="2700000" algn="tl">
                    <a:srgbClr val="000000"/>
                  </a:outerShdw>
                </a:effectLst>
              </a:rPr>
              <a:t>的观念已打破：如</a:t>
            </a:r>
            <a:r>
              <a:rPr lang="en-US" altLang="zh-CN" sz="2400" b="1">
                <a:solidFill>
                  <a:schemeClr val="tx1"/>
                </a:solidFill>
                <a:effectLst>
                  <a:outerShdw blurRad="38100" dist="38100" dir="2700000" algn="tl">
                    <a:srgbClr val="000000"/>
                  </a:outerShdw>
                </a:effectLst>
                <a:hlinkClick r:id="rId3" action="ppaction://hlinksldjump"/>
              </a:rPr>
              <a:t>GAL</a:t>
            </a:r>
            <a:r>
              <a:rPr lang="zh-CN" altLang="en-US" sz="2400" b="1">
                <a:solidFill>
                  <a:schemeClr val="tx1"/>
                </a:solidFill>
                <a:effectLst>
                  <a:outerShdw blurRad="38100" dist="38100" dir="2700000" algn="tl">
                    <a:srgbClr val="000000"/>
                  </a:outerShdw>
                </a:effectLst>
              </a:rPr>
              <a:t>、</a:t>
            </a:r>
            <a:r>
              <a:rPr lang="en-US" altLang="zh-CN" sz="2400" b="1">
                <a:solidFill>
                  <a:schemeClr val="tx1"/>
                </a:solidFill>
                <a:effectLst>
                  <a:outerShdw blurRad="38100" dist="38100" dir="2700000" algn="tl">
                    <a:srgbClr val="000000"/>
                  </a:outerShdw>
                </a:effectLst>
                <a:hlinkClick r:id="rId4" action="ppaction://hlinksldjump"/>
              </a:rPr>
              <a:t>FPGA</a:t>
            </a:r>
            <a:r>
              <a:rPr lang="zh-CN" altLang="en-US" sz="2400" b="1">
                <a:solidFill>
                  <a:schemeClr val="tx1"/>
                </a:solidFill>
                <a:effectLst>
                  <a:outerShdw blurRad="38100" dist="38100" dir="2700000" algn="tl">
                    <a:srgbClr val="000000"/>
                  </a:outerShdw>
                </a:effectLst>
              </a:rPr>
              <a:t>、</a:t>
            </a:r>
            <a:r>
              <a:rPr lang="en-US" altLang="zh-CN" sz="2400" b="1">
                <a:solidFill>
                  <a:schemeClr val="tx1"/>
                </a:solidFill>
                <a:effectLst>
                  <a:outerShdw blurRad="38100" dist="38100" dir="2700000" algn="tl">
                    <a:srgbClr val="000000"/>
                  </a:outerShdw>
                </a:effectLst>
                <a:hlinkClick r:id="rId5" action="ppaction://hlinksldjump"/>
              </a:rPr>
              <a:t>EDA</a:t>
            </a:r>
            <a:r>
              <a:rPr lang="zh-CN" altLang="en-US" sz="2400" b="1">
                <a:solidFill>
                  <a:schemeClr val="tx1"/>
                </a:solidFill>
                <a:effectLst>
                  <a:outerShdw blurRad="38100" dist="38100" dir="2700000" algn="tl">
                    <a:srgbClr val="000000"/>
                  </a:outerShdw>
                </a:effectLst>
              </a:rPr>
              <a:t>系统、嵌入式系统的使用</a:t>
            </a:r>
          </a:p>
          <a:p>
            <a:r>
              <a:rPr lang="zh-CN" altLang="en-US" sz="2400" b="1">
                <a:effectLst>
                  <a:outerShdw blurRad="38100" dist="38100" dir="2700000" algn="tl">
                    <a:srgbClr val="000000"/>
                  </a:outerShdw>
                </a:effectLst>
              </a:rPr>
              <a:t>“软件就是仪器”</a:t>
            </a:r>
            <a:r>
              <a:rPr lang="en-US" altLang="zh-CN" sz="2400" b="1">
                <a:solidFill>
                  <a:schemeClr val="tx1"/>
                </a:solidFill>
                <a:effectLst>
                  <a:outerShdw blurRad="38100" dist="38100" dir="2700000" algn="tl">
                    <a:srgbClr val="000000"/>
                  </a:outerShdw>
                </a:effectLst>
              </a:rPr>
              <a:t>---LabVIEW</a:t>
            </a:r>
            <a:r>
              <a:rPr lang="zh-CN" altLang="en-US" sz="2400" b="1">
                <a:solidFill>
                  <a:schemeClr val="tx1"/>
                </a:solidFill>
                <a:effectLst>
                  <a:outerShdw blurRad="38100" dist="38100" dir="2700000" algn="tl">
                    <a:srgbClr val="000000"/>
                  </a:outerShdw>
                </a:effectLst>
              </a:rPr>
              <a:t>和虚拟仪器的问世。</a:t>
            </a:r>
          </a:p>
        </p:txBody>
      </p:sp>
      <p:sp>
        <p:nvSpPr>
          <p:cNvPr id="544780" name="Text Box 12" descr="斜纹布"/>
          <p:cNvSpPr txBox="1">
            <a:spLocks noChangeArrowheads="1"/>
          </p:cNvSpPr>
          <p:nvPr/>
        </p:nvSpPr>
        <p:spPr bwMode="auto">
          <a:xfrm>
            <a:off x="541020" y="693420"/>
            <a:ext cx="2116455"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lgn="l">
              <a:spcBef>
                <a:spcPct val="50000"/>
              </a:spcBef>
            </a:pPr>
            <a:r>
              <a:rPr lang="zh-CN" altLang="en-US" b="1">
                <a:solidFill>
                  <a:schemeClr val="tx1"/>
                </a:solidFill>
                <a:effectLst>
                  <a:outerShdw blurRad="38100" dist="38100" dir="2700000" algn="tl">
                    <a:srgbClr val="000000"/>
                  </a:outerShdw>
                </a:effectLst>
              </a:rPr>
              <a:t>几种趋势</a:t>
            </a:r>
            <a:r>
              <a:rPr lang="zh-CN" altLang="en-US">
                <a:solidFill>
                  <a:schemeClr val="tx1"/>
                </a:solidFill>
                <a:effectLst>
                  <a:outerShdw blurRad="38100" dist="38100" dir="2700000" algn="tl">
                    <a:srgbClr val="000000"/>
                  </a:outerShdw>
                </a:effectLst>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0" name="Text Box 90" descr="斜纹布"/>
          <p:cNvSpPr txBox="1">
            <a:spLocks noChangeArrowheads="1"/>
          </p:cNvSpPr>
          <p:nvPr/>
        </p:nvSpPr>
        <p:spPr bwMode="auto">
          <a:xfrm>
            <a:off x="142875" y="476885"/>
            <a:ext cx="9001125"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kumimoji="1" lang="en-US" altLang="zh-CN" b="1">
                <a:solidFill>
                  <a:srgbClr val="FF0000"/>
                </a:solidFill>
                <a:latin typeface="楷体_GB2312" pitchFamily="49" charset="-122"/>
              </a:rPr>
              <a:t>1.3 </a:t>
            </a:r>
            <a:r>
              <a:rPr kumimoji="1" lang="zh-CN" altLang="en-US" b="1">
                <a:solidFill>
                  <a:srgbClr val="FF0000"/>
                </a:solidFill>
                <a:latin typeface="楷体_GB2312" pitchFamily="49" charset="-122"/>
              </a:rPr>
              <a:t>智能仪器的分类、组成和特点</a:t>
            </a:r>
            <a:r>
              <a:rPr lang="zh-CN" altLang="en-US" b="1">
                <a:solidFill>
                  <a:srgbClr val="FF0000"/>
                </a:solidFill>
              </a:rPr>
              <a:t> </a:t>
            </a:r>
          </a:p>
        </p:txBody>
      </p:sp>
      <p:sp>
        <p:nvSpPr>
          <p:cNvPr id="184411" name="Text Box 91" descr="斜纹布"/>
          <p:cNvSpPr txBox="1">
            <a:spLocks noChangeArrowheads="1"/>
          </p:cNvSpPr>
          <p:nvPr/>
        </p:nvSpPr>
        <p:spPr bwMode="auto">
          <a:xfrm>
            <a:off x="254953" y="912813"/>
            <a:ext cx="41036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0000"/>
                </a:solidFill>
                <a:latin typeface="楷体_GB2312" pitchFamily="49" charset="-122"/>
              </a:rPr>
              <a:t>1.3.1</a:t>
            </a:r>
            <a:r>
              <a:rPr lang="zh-CN" altLang="en-US" sz="2400" b="1">
                <a:solidFill>
                  <a:srgbClr val="FF0000"/>
                </a:solidFill>
                <a:latin typeface="楷体_GB2312" pitchFamily="49" charset="-122"/>
              </a:rPr>
              <a:t>智能仪器的分类</a:t>
            </a:r>
          </a:p>
        </p:txBody>
      </p:sp>
      <p:sp>
        <p:nvSpPr>
          <p:cNvPr id="184412" name="Text Box 92" descr="斜纹布"/>
          <p:cNvSpPr txBox="1">
            <a:spLocks noChangeArrowheads="1"/>
          </p:cNvSpPr>
          <p:nvPr/>
        </p:nvSpPr>
        <p:spPr bwMode="auto">
          <a:xfrm>
            <a:off x="3419158" y="912813"/>
            <a:ext cx="23764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rgbClr val="FFFF00"/>
                </a:solidFill>
              </a:rPr>
              <a:t>智能仪器系统 </a:t>
            </a:r>
          </a:p>
        </p:txBody>
      </p:sp>
      <p:sp>
        <p:nvSpPr>
          <p:cNvPr id="184415" name="Text Box 95" descr="斜纹布"/>
          <p:cNvSpPr txBox="1">
            <a:spLocks noChangeArrowheads="1"/>
          </p:cNvSpPr>
          <p:nvPr/>
        </p:nvSpPr>
        <p:spPr bwMode="auto">
          <a:xfrm>
            <a:off x="480060" y="3791585"/>
            <a:ext cx="854837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rPr>
              <a:t>微机扩展式</a:t>
            </a:r>
            <a:r>
              <a:rPr lang="zh-CN" altLang="en-US" sz="2400" b="1"/>
              <a:t> </a:t>
            </a:r>
            <a:r>
              <a:rPr lang="en-US" altLang="zh-CN" sz="2400" b="1">
                <a:sym typeface="+mn-ea"/>
              </a:rPr>
              <a:t>    </a:t>
            </a:r>
            <a:r>
              <a:rPr lang="zh-CN" altLang="en-US" sz="2400" b="1">
                <a:sym typeface="+mn-ea"/>
              </a:rPr>
              <a:t>将检测功能扩展到微机中，由特定的硬件模块完成被测输入信号的采集，放大，以及输出信号的数模转换等功能，利用微机的硬件和软件资源完成数据分析和显示，给使用者的感觉首先是一个微机系统。</a:t>
            </a:r>
            <a:endParaRPr lang="zh-CN" altLang="en-US" sz="2400" b="1"/>
          </a:p>
        </p:txBody>
      </p:sp>
      <p:sp>
        <p:nvSpPr>
          <p:cNvPr id="185398" name="Text Box 54" descr="斜纹布"/>
          <p:cNvSpPr txBox="1">
            <a:spLocks noChangeArrowheads="1"/>
          </p:cNvSpPr>
          <p:nvPr/>
        </p:nvSpPr>
        <p:spPr bwMode="auto">
          <a:xfrm>
            <a:off x="564515" y="1414145"/>
            <a:ext cx="8346440"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chemeClr val="tx1"/>
                </a:solidFill>
                <a:sym typeface="+mn-ea"/>
              </a:rPr>
              <a:t>微机内嵌（内藏）式</a:t>
            </a:r>
            <a:r>
              <a:rPr lang="en-US" altLang="zh-CN" sz="2400" b="1">
                <a:solidFill>
                  <a:schemeClr val="tx1"/>
                </a:solidFill>
                <a:sym typeface="+mn-ea"/>
              </a:rPr>
              <a:t>  </a:t>
            </a:r>
            <a:r>
              <a:rPr lang="zh-CN" altLang="en-US" sz="2400" b="1"/>
              <a:t>将微机作为核心部件嵌入到智能仪器中，仪器包含一个或多个微机，属于嵌入式系统（</a:t>
            </a:r>
            <a:r>
              <a:rPr lang="en-US" altLang="zh-CN" sz="2400" b="1">
                <a:solidFill>
                  <a:srgbClr val="FF0000"/>
                </a:solidFill>
                <a:latin typeface="Times New Roman" panose="02020603050405020304" pitchFamily="18" charset="0"/>
                <a:cs typeface="Times New Roman" panose="02020603050405020304" pitchFamily="18" charset="0"/>
              </a:rPr>
              <a:t>Embedded System</a:t>
            </a:r>
            <a:r>
              <a:rPr lang="zh-CN" altLang="en-US" sz="2400" b="1"/>
              <a:t>）。利用微机强大的功能完成信号调理、</a:t>
            </a:r>
            <a:r>
              <a:rPr lang="en-US" altLang="zh-CN" sz="2400" b="1">
                <a:latin typeface="Times New Roman" panose="02020603050405020304" pitchFamily="18" charset="0"/>
                <a:cs typeface="Times New Roman" panose="02020603050405020304" pitchFamily="18" charset="0"/>
              </a:rPr>
              <a:t>A/D</a:t>
            </a:r>
            <a:r>
              <a:rPr lang="zh-CN" altLang="en-US" sz="2400" b="1"/>
              <a:t>转换、数字处理、数据存储、显示、打印、通信等各项任务。  </a:t>
            </a:r>
          </a:p>
        </p:txBody>
      </p:sp>
      <p:sp>
        <p:nvSpPr>
          <p:cNvPr id="185399" name="Text Box 55" descr="斜纹布"/>
          <p:cNvSpPr txBox="1">
            <a:spLocks noChangeArrowheads="1"/>
          </p:cNvSpPr>
          <p:nvPr/>
        </p:nvSpPr>
        <p:spPr bwMode="auto">
          <a:xfrm>
            <a:off x="612140" y="2929255"/>
            <a:ext cx="833564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rgbClr val="FF0000"/>
                </a:solidFill>
                <a:sym typeface="+mn-ea"/>
              </a:rPr>
              <a:t>举例：</a:t>
            </a:r>
            <a:r>
              <a:rPr lang="zh-CN" altLang="en-US" sz="2400" b="1"/>
              <a:t>高级汽车的燃料喷射系统、空调系统、音响部分、</a:t>
            </a:r>
            <a:r>
              <a:rPr lang="en-US" altLang="zh-CN" sz="2400" b="1">
                <a:latin typeface="Times New Roman" panose="02020603050405020304" pitchFamily="18" charset="0"/>
                <a:cs typeface="Times New Roman" panose="02020603050405020304" pitchFamily="18" charset="0"/>
              </a:rPr>
              <a:t>ABS</a:t>
            </a:r>
            <a:r>
              <a:rPr lang="zh-CN" altLang="en-US" sz="2400" b="1"/>
              <a:t>系统、卫星定位系统、安全气囊系统等多处都含有微机 </a:t>
            </a:r>
          </a:p>
        </p:txBody>
      </p:sp>
      <p:sp>
        <p:nvSpPr>
          <p:cNvPr id="186442" name="Text Box 74" descr="斜纹布"/>
          <p:cNvSpPr txBox="1">
            <a:spLocks noChangeArrowheads="1"/>
          </p:cNvSpPr>
          <p:nvPr/>
        </p:nvSpPr>
        <p:spPr bwMode="auto">
          <a:xfrm>
            <a:off x="468630" y="5295900"/>
            <a:ext cx="849884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rgbClr val="FF0000"/>
                </a:solidFill>
                <a:sym typeface="+mn-ea"/>
              </a:rPr>
              <a:t>举例</a:t>
            </a:r>
            <a:r>
              <a:rPr lang="en-US" altLang="zh-CN" sz="2400" b="1">
                <a:sym typeface="+mn-ea"/>
              </a:rPr>
              <a:t>  </a:t>
            </a:r>
            <a:r>
              <a:rPr lang="zh-CN" altLang="en-US" sz="2400" b="1"/>
              <a:t>前面介绍的个人仪器、</a:t>
            </a:r>
            <a:r>
              <a:rPr lang="en-US" altLang="zh-CN" sz="2400" b="1">
                <a:latin typeface="Times New Roman" panose="02020603050405020304" pitchFamily="18" charset="0"/>
                <a:cs typeface="Times New Roman" panose="02020603050405020304" pitchFamily="18" charset="0"/>
              </a:rPr>
              <a:t>VXI</a:t>
            </a:r>
            <a:r>
              <a:rPr lang="zh-CN" altLang="en-US" sz="2400" b="1"/>
              <a:t>总线仪器、虚拟仪器等属于微机扩展式仪器。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412"/>
                                        </p:tgtEl>
                                        <p:attrNameLst>
                                          <p:attrName>style.visibility</p:attrName>
                                        </p:attrNameLst>
                                      </p:cBhvr>
                                      <p:to>
                                        <p:strVal val="visible"/>
                                      </p:to>
                                    </p:set>
                                    <p:anim calcmode="lin" valueType="num">
                                      <p:cBhvr additive="base">
                                        <p:cTn id="7" dur="500" fill="hold"/>
                                        <p:tgtEl>
                                          <p:spTgt spid="184412"/>
                                        </p:tgtEl>
                                        <p:attrNameLst>
                                          <p:attrName>ppt_x</p:attrName>
                                        </p:attrNameLst>
                                      </p:cBhvr>
                                      <p:tavLst>
                                        <p:tav tm="0">
                                          <p:val>
                                            <p:strVal val="#ppt_x"/>
                                          </p:val>
                                        </p:tav>
                                        <p:tav tm="100000">
                                          <p:val>
                                            <p:strVal val="#ppt_x"/>
                                          </p:val>
                                        </p:tav>
                                      </p:tavLst>
                                    </p:anim>
                                    <p:anim calcmode="lin" valueType="num">
                                      <p:cBhvr additive="base">
                                        <p:cTn id="8" dur="500" fill="hold"/>
                                        <p:tgtEl>
                                          <p:spTgt spid="184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5398"/>
                                        </p:tgtEl>
                                        <p:attrNameLst>
                                          <p:attrName>style.visibility</p:attrName>
                                        </p:attrNameLst>
                                      </p:cBhvr>
                                      <p:to>
                                        <p:strVal val="visible"/>
                                      </p:to>
                                    </p:set>
                                    <p:anim calcmode="lin" valueType="num">
                                      <p:cBhvr additive="base">
                                        <p:cTn id="13" dur="500" fill="hold"/>
                                        <p:tgtEl>
                                          <p:spTgt spid="185398"/>
                                        </p:tgtEl>
                                        <p:attrNameLst>
                                          <p:attrName>ppt_x</p:attrName>
                                        </p:attrNameLst>
                                      </p:cBhvr>
                                      <p:tavLst>
                                        <p:tav tm="0">
                                          <p:val>
                                            <p:strVal val="#ppt_x"/>
                                          </p:val>
                                        </p:tav>
                                        <p:tav tm="100000">
                                          <p:val>
                                            <p:strVal val="#ppt_x"/>
                                          </p:val>
                                        </p:tav>
                                      </p:tavLst>
                                    </p:anim>
                                    <p:anim calcmode="lin" valueType="num">
                                      <p:cBhvr additive="base">
                                        <p:cTn id="14" dur="500" fill="hold"/>
                                        <p:tgtEl>
                                          <p:spTgt spid="18539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5399"/>
                                        </p:tgtEl>
                                        <p:attrNameLst>
                                          <p:attrName>style.visibility</p:attrName>
                                        </p:attrNameLst>
                                      </p:cBhvr>
                                      <p:to>
                                        <p:strVal val="visible"/>
                                      </p:to>
                                    </p:set>
                                    <p:anim calcmode="lin" valueType="num">
                                      <p:cBhvr additive="base">
                                        <p:cTn id="19" dur="500" fill="hold"/>
                                        <p:tgtEl>
                                          <p:spTgt spid="185399"/>
                                        </p:tgtEl>
                                        <p:attrNameLst>
                                          <p:attrName>ppt_x</p:attrName>
                                        </p:attrNameLst>
                                      </p:cBhvr>
                                      <p:tavLst>
                                        <p:tav tm="0">
                                          <p:val>
                                            <p:strVal val="#ppt_x"/>
                                          </p:val>
                                        </p:tav>
                                        <p:tav tm="100000">
                                          <p:val>
                                            <p:strVal val="#ppt_x"/>
                                          </p:val>
                                        </p:tav>
                                      </p:tavLst>
                                    </p:anim>
                                    <p:anim calcmode="lin" valueType="num">
                                      <p:cBhvr additive="base">
                                        <p:cTn id="20" dur="500" fill="hold"/>
                                        <p:tgtEl>
                                          <p:spTgt spid="18539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4415"/>
                                        </p:tgtEl>
                                        <p:attrNameLst>
                                          <p:attrName>style.visibility</p:attrName>
                                        </p:attrNameLst>
                                      </p:cBhvr>
                                      <p:to>
                                        <p:strVal val="visible"/>
                                      </p:to>
                                    </p:set>
                                    <p:anim calcmode="lin" valueType="num">
                                      <p:cBhvr additive="base">
                                        <p:cTn id="25" dur="500" fill="hold"/>
                                        <p:tgtEl>
                                          <p:spTgt spid="184415"/>
                                        </p:tgtEl>
                                        <p:attrNameLst>
                                          <p:attrName>ppt_x</p:attrName>
                                        </p:attrNameLst>
                                      </p:cBhvr>
                                      <p:tavLst>
                                        <p:tav tm="0">
                                          <p:val>
                                            <p:strVal val="#ppt_x"/>
                                          </p:val>
                                        </p:tav>
                                        <p:tav tm="100000">
                                          <p:val>
                                            <p:strVal val="#ppt_x"/>
                                          </p:val>
                                        </p:tav>
                                      </p:tavLst>
                                    </p:anim>
                                    <p:anim calcmode="lin" valueType="num">
                                      <p:cBhvr additive="base">
                                        <p:cTn id="26" dur="500" fill="hold"/>
                                        <p:tgtEl>
                                          <p:spTgt spid="1844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6442"/>
                                        </p:tgtEl>
                                        <p:attrNameLst>
                                          <p:attrName>style.visibility</p:attrName>
                                        </p:attrNameLst>
                                      </p:cBhvr>
                                      <p:to>
                                        <p:strVal val="visible"/>
                                      </p:to>
                                    </p:set>
                                    <p:anim calcmode="lin" valueType="num">
                                      <p:cBhvr additive="base">
                                        <p:cTn id="31" dur="500" fill="hold"/>
                                        <p:tgtEl>
                                          <p:spTgt spid="186442"/>
                                        </p:tgtEl>
                                        <p:attrNameLst>
                                          <p:attrName>ppt_x</p:attrName>
                                        </p:attrNameLst>
                                      </p:cBhvr>
                                      <p:tavLst>
                                        <p:tav tm="0">
                                          <p:val>
                                            <p:strVal val="#ppt_x"/>
                                          </p:val>
                                        </p:tav>
                                        <p:tav tm="100000">
                                          <p:val>
                                            <p:strVal val="#ppt_x"/>
                                          </p:val>
                                        </p:tav>
                                      </p:tavLst>
                                    </p:anim>
                                    <p:anim calcmode="lin" valueType="num">
                                      <p:cBhvr additive="base">
                                        <p:cTn id="32" dur="500" fill="hold"/>
                                        <p:tgtEl>
                                          <p:spTgt spid="1864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12" grpId="0" bldLvl="0" animBg="1"/>
      <p:bldP spid="184415" grpId="0" bldLvl="0" animBg="1"/>
      <p:bldP spid="185398" grpId="0" bldLvl="0" animBg="1"/>
      <p:bldP spid="185399" grpId="0" bldLvl="0" animBg="1"/>
      <p:bldP spid="18644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61" name="Text Box 69" descr="斜纹布"/>
          <p:cNvSpPr txBox="1">
            <a:spLocks noChangeArrowheads="1"/>
          </p:cNvSpPr>
          <p:nvPr/>
        </p:nvSpPr>
        <p:spPr bwMode="auto">
          <a:xfrm>
            <a:off x="253048" y="549275"/>
            <a:ext cx="518477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0000"/>
                </a:solidFill>
                <a:latin typeface="楷体_GB2312" pitchFamily="49" charset="-122"/>
              </a:rPr>
              <a:t>1.3.2</a:t>
            </a:r>
            <a:r>
              <a:rPr lang="zh-CN" altLang="en-US" sz="2400" b="1">
                <a:solidFill>
                  <a:srgbClr val="FF0000"/>
                </a:solidFill>
                <a:latin typeface="楷体_GB2312" pitchFamily="49" charset="-122"/>
              </a:rPr>
              <a:t>智能仪器的组成</a:t>
            </a:r>
          </a:p>
        </p:txBody>
      </p:sp>
      <p:sp>
        <p:nvSpPr>
          <p:cNvPr id="187462" name="AutoShape 70"/>
          <p:cNvSpPr/>
          <p:nvPr/>
        </p:nvSpPr>
        <p:spPr bwMode="auto">
          <a:xfrm>
            <a:off x="1043305" y="3224530"/>
            <a:ext cx="521335" cy="2858770"/>
          </a:xfrm>
          <a:prstGeom prst="leftBrace">
            <a:avLst>
              <a:gd name="adj1" fmla="val 98291"/>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63" name="Text Box 71" descr="斜纹布"/>
          <p:cNvSpPr txBox="1">
            <a:spLocks noChangeArrowheads="1"/>
          </p:cNvSpPr>
          <p:nvPr/>
        </p:nvSpPr>
        <p:spPr bwMode="auto">
          <a:xfrm>
            <a:off x="251778" y="4280853"/>
            <a:ext cx="1006475" cy="8223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智能仪器</a:t>
            </a:r>
          </a:p>
        </p:txBody>
      </p:sp>
      <p:sp>
        <p:nvSpPr>
          <p:cNvPr id="187464" name="Text Box 72" descr="斜纹布"/>
          <p:cNvSpPr txBox="1">
            <a:spLocks noChangeArrowheads="1"/>
          </p:cNvSpPr>
          <p:nvPr/>
        </p:nvSpPr>
        <p:spPr bwMode="auto">
          <a:xfrm>
            <a:off x="1475105" y="2983548"/>
            <a:ext cx="1008063"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硬件</a:t>
            </a:r>
          </a:p>
        </p:txBody>
      </p:sp>
      <p:sp>
        <p:nvSpPr>
          <p:cNvPr id="187465" name="Text Box 73" descr="斜纹布"/>
          <p:cNvSpPr txBox="1">
            <a:spLocks noChangeArrowheads="1"/>
          </p:cNvSpPr>
          <p:nvPr/>
        </p:nvSpPr>
        <p:spPr bwMode="auto">
          <a:xfrm>
            <a:off x="1476375" y="5862955"/>
            <a:ext cx="115252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软件 </a:t>
            </a:r>
          </a:p>
        </p:txBody>
      </p:sp>
      <p:sp>
        <p:nvSpPr>
          <p:cNvPr id="187466" name="Text Box 74" descr="斜纹布"/>
          <p:cNvSpPr txBox="1">
            <a:spLocks noChangeArrowheads="1"/>
          </p:cNvSpPr>
          <p:nvPr/>
        </p:nvSpPr>
        <p:spPr bwMode="auto">
          <a:xfrm>
            <a:off x="2484120" y="4259898"/>
            <a:ext cx="2087563"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人机接口电路</a:t>
            </a:r>
          </a:p>
        </p:txBody>
      </p:sp>
      <p:sp>
        <p:nvSpPr>
          <p:cNvPr id="187467" name="AutoShape 75"/>
          <p:cNvSpPr/>
          <p:nvPr/>
        </p:nvSpPr>
        <p:spPr bwMode="auto">
          <a:xfrm>
            <a:off x="2268855" y="1128395"/>
            <a:ext cx="426720" cy="4105910"/>
          </a:xfrm>
          <a:prstGeom prst="leftBrace">
            <a:avLst>
              <a:gd name="adj1" fmla="val 91392"/>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70" name="Text Box 78" descr="斜纹布"/>
          <p:cNvSpPr txBox="1">
            <a:spLocks noChangeArrowheads="1"/>
          </p:cNvSpPr>
          <p:nvPr/>
        </p:nvSpPr>
        <p:spPr bwMode="auto">
          <a:xfrm>
            <a:off x="2700338" y="909955"/>
            <a:ext cx="1655762"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微处理器</a:t>
            </a:r>
          </a:p>
        </p:txBody>
      </p:sp>
      <p:sp>
        <p:nvSpPr>
          <p:cNvPr id="187471" name="Text Box 79" descr="斜纹布"/>
          <p:cNvSpPr txBox="1">
            <a:spLocks noChangeArrowheads="1"/>
          </p:cNvSpPr>
          <p:nvPr/>
        </p:nvSpPr>
        <p:spPr bwMode="auto">
          <a:xfrm>
            <a:off x="2700020" y="1342390"/>
            <a:ext cx="136842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存储器</a:t>
            </a:r>
          </a:p>
        </p:txBody>
      </p:sp>
      <p:sp>
        <p:nvSpPr>
          <p:cNvPr id="187472" name="Text Box 80" descr="斜纹布"/>
          <p:cNvSpPr txBox="1">
            <a:spLocks noChangeArrowheads="1"/>
          </p:cNvSpPr>
          <p:nvPr/>
        </p:nvSpPr>
        <p:spPr bwMode="auto">
          <a:xfrm>
            <a:off x="2700338" y="2242185"/>
            <a:ext cx="158432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输入通道</a:t>
            </a:r>
          </a:p>
        </p:txBody>
      </p:sp>
      <p:sp>
        <p:nvSpPr>
          <p:cNvPr id="187473" name="Text Box 81" descr="斜纹布"/>
          <p:cNvSpPr txBox="1">
            <a:spLocks noChangeArrowheads="1"/>
          </p:cNvSpPr>
          <p:nvPr/>
        </p:nvSpPr>
        <p:spPr bwMode="auto">
          <a:xfrm>
            <a:off x="2627313" y="5008245"/>
            <a:ext cx="3024187"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通信接口电路等部分</a:t>
            </a:r>
          </a:p>
        </p:txBody>
      </p:sp>
      <p:sp>
        <p:nvSpPr>
          <p:cNvPr id="187474" name="Text Box 82" descr="斜纹布"/>
          <p:cNvSpPr txBox="1">
            <a:spLocks noChangeArrowheads="1"/>
          </p:cNvSpPr>
          <p:nvPr/>
        </p:nvSpPr>
        <p:spPr bwMode="auto">
          <a:xfrm>
            <a:off x="4646613" y="910273"/>
            <a:ext cx="208597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核心作用</a:t>
            </a:r>
          </a:p>
        </p:txBody>
      </p:sp>
      <p:sp>
        <p:nvSpPr>
          <p:cNvPr id="187475" name="AutoShape 83"/>
          <p:cNvSpPr>
            <a:spLocks noChangeArrowheads="1"/>
          </p:cNvSpPr>
          <p:nvPr/>
        </p:nvSpPr>
        <p:spPr bwMode="auto">
          <a:xfrm>
            <a:off x="4067175" y="1054418"/>
            <a:ext cx="576263" cy="142875"/>
          </a:xfrm>
          <a:prstGeom prst="rightArrow">
            <a:avLst>
              <a:gd name="adj1" fmla="val 50000"/>
              <a:gd name="adj2" fmla="val 100833"/>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77" name="AutoShape 85"/>
          <p:cNvSpPr/>
          <p:nvPr/>
        </p:nvSpPr>
        <p:spPr bwMode="auto">
          <a:xfrm>
            <a:off x="3780790" y="1342390"/>
            <a:ext cx="287020" cy="480060"/>
          </a:xfrm>
          <a:prstGeom prst="leftBrace">
            <a:avLst>
              <a:gd name="adj1" fmla="val 16713"/>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78" name="Text Box 86" descr="斜纹布"/>
          <p:cNvSpPr txBox="1">
            <a:spLocks noChangeArrowheads="1"/>
          </p:cNvSpPr>
          <p:nvPr/>
        </p:nvSpPr>
        <p:spPr bwMode="auto">
          <a:xfrm>
            <a:off x="3997008" y="1197928"/>
            <a:ext cx="180022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程序存储器 </a:t>
            </a:r>
          </a:p>
        </p:txBody>
      </p:sp>
      <p:sp>
        <p:nvSpPr>
          <p:cNvPr id="187479" name="Text Box 87" descr="斜纹布"/>
          <p:cNvSpPr txBox="1">
            <a:spLocks noChangeArrowheads="1"/>
          </p:cNvSpPr>
          <p:nvPr/>
        </p:nvSpPr>
        <p:spPr bwMode="auto">
          <a:xfrm>
            <a:off x="3997325" y="1558290"/>
            <a:ext cx="18002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数据存储器 </a:t>
            </a:r>
          </a:p>
        </p:txBody>
      </p:sp>
      <p:sp>
        <p:nvSpPr>
          <p:cNvPr id="187480" name="AutoShape 88"/>
          <p:cNvSpPr>
            <a:spLocks noChangeArrowheads="1"/>
          </p:cNvSpPr>
          <p:nvPr/>
        </p:nvSpPr>
        <p:spPr bwMode="auto">
          <a:xfrm>
            <a:off x="5654040" y="1702118"/>
            <a:ext cx="576263" cy="142875"/>
          </a:xfrm>
          <a:prstGeom prst="rightArrow">
            <a:avLst>
              <a:gd name="adj1" fmla="val 50000"/>
              <a:gd name="adj2" fmla="val 100833"/>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81" name="Text Box 89" descr="斜纹布"/>
          <p:cNvSpPr txBox="1">
            <a:spLocks noChangeArrowheads="1"/>
          </p:cNvSpPr>
          <p:nvPr/>
        </p:nvSpPr>
        <p:spPr bwMode="auto">
          <a:xfrm>
            <a:off x="6149340" y="1557020"/>
            <a:ext cx="270891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存储程序和数据 </a:t>
            </a:r>
          </a:p>
        </p:txBody>
      </p:sp>
      <p:sp>
        <p:nvSpPr>
          <p:cNvPr id="187482" name="Text Box 90" descr="斜纹布"/>
          <p:cNvSpPr txBox="1">
            <a:spLocks noChangeArrowheads="1"/>
          </p:cNvSpPr>
          <p:nvPr/>
        </p:nvSpPr>
        <p:spPr bwMode="auto">
          <a:xfrm>
            <a:off x="4284663" y="1918335"/>
            <a:ext cx="223202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传感器　　　　信号调理电路</a:t>
            </a:r>
            <a:r>
              <a:rPr lang="en-US" altLang="zh-CN" sz="2400" b="1">
                <a:latin typeface="Times New Roman" panose="02020603050405020304" pitchFamily="18" charset="0"/>
                <a:cs typeface="Times New Roman" panose="02020603050405020304" pitchFamily="18" charset="0"/>
              </a:rPr>
              <a:t>A/D</a:t>
            </a:r>
            <a:r>
              <a:rPr lang="zh-CN" altLang="en-US" sz="2400" b="1"/>
              <a:t>转换电路 </a:t>
            </a:r>
          </a:p>
        </p:txBody>
      </p:sp>
      <p:sp>
        <p:nvSpPr>
          <p:cNvPr id="187484" name="AutoShape 92"/>
          <p:cNvSpPr/>
          <p:nvPr/>
        </p:nvSpPr>
        <p:spPr bwMode="auto">
          <a:xfrm>
            <a:off x="4067175" y="2062798"/>
            <a:ext cx="288925" cy="936625"/>
          </a:xfrm>
          <a:prstGeom prst="leftBrace">
            <a:avLst>
              <a:gd name="adj1" fmla="val 27015"/>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85" name="AutoShape 93"/>
          <p:cNvSpPr>
            <a:spLocks noChangeArrowheads="1"/>
          </p:cNvSpPr>
          <p:nvPr/>
        </p:nvSpPr>
        <p:spPr bwMode="auto">
          <a:xfrm>
            <a:off x="6228715" y="2419985"/>
            <a:ext cx="409575" cy="147955"/>
          </a:xfrm>
          <a:prstGeom prst="rightArrow">
            <a:avLst>
              <a:gd name="adj1" fmla="val 50000"/>
              <a:gd name="adj2" fmla="val 100833"/>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86" name="Text Box 94" descr="斜纹布"/>
          <p:cNvSpPr txBox="1">
            <a:spLocks noChangeArrowheads="1"/>
          </p:cNvSpPr>
          <p:nvPr/>
        </p:nvSpPr>
        <p:spPr bwMode="auto">
          <a:xfrm>
            <a:off x="6590030" y="2062480"/>
            <a:ext cx="233870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完成信号的滤波、放大、模数转换</a:t>
            </a:r>
          </a:p>
        </p:txBody>
      </p:sp>
      <p:sp>
        <p:nvSpPr>
          <p:cNvPr id="187487" name="Text Box 95" descr="斜纹布"/>
          <p:cNvSpPr txBox="1">
            <a:spLocks noChangeArrowheads="1"/>
          </p:cNvSpPr>
          <p:nvPr/>
        </p:nvSpPr>
        <p:spPr bwMode="auto">
          <a:xfrm>
            <a:off x="2700020" y="3358198"/>
            <a:ext cx="1584325" cy="45720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输出通道</a:t>
            </a:r>
          </a:p>
        </p:txBody>
      </p:sp>
      <p:sp>
        <p:nvSpPr>
          <p:cNvPr id="187488" name="Text Box 96" descr="斜纹布"/>
          <p:cNvSpPr txBox="1">
            <a:spLocks noChangeArrowheads="1"/>
          </p:cNvSpPr>
          <p:nvPr/>
        </p:nvSpPr>
        <p:spPr bwMode="auto">
          <a:xfrm>
            <a:off x="4285615" y="2999105"/>
            <a:ext cx="217805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en-US" altLang="zh-CN" sz="2400" b="1">
                <a:latin typeface="Times New Roman" panose="02020603050405020304" pitchFamily="18" charset="0"/>
                <a:cs typeface="Times New Roman" panose="02020603050405020304" pitchFamily="18" charset="0"/>
              </a:rPr>
              <a:t>D/A</a:t>
            </a:r>
            <a:r>
              <a:rPr lang="zh-CN" altLang="en-US" sz="2400" b="1"/>
              <a:t>转换电路</a:t>
            </a:r>
          </a:p>
          <a:p>
            <a:r>
              <a:rPr lang="zh-CN" altLang="en-US" sz="2400" b="1"/>
              <a:t>放大驱动电路</a:t>
            </a:r>
          </a:p>
          <a:p>
            <a:r>
              <a:rPr lang="zh-CN" altLang="en-US" sz="2400" b="1"/>
              <a:t>执行部件 </a:t>
            </a:r>
          </a:p>
        </p:txBody>
      </p:sp>
      <p:sp>
        <p:nvSpPr>
          <p:cNvPr id="187490" name="AutoShape 98"/>
          <p:cNvSpPr/>
          <p:nvPr/>
        </p:nvSpPr>
        <p:spPr bwMode="auto">
          <a:xfrm>
            <a:off x="4068445" y="3141980"/>
            <a:ext cx="288925" cy="936625"/>
          </a:xfrm>
          <a:prstGeom prst="leftBrace">
            <a:avLst>
              <a:gd name="adj1" fmla="val 27015"/>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92" name="AutoShape 100"/>
          <p:cNvSpPr>
            <a:spLocks noChangeArrowheads="1"/>
          </p:cNvSpPr>
          <p:nvPr/>
        </p:nvSpPr>
        <p:spPr bwMode="auto">
          <a:xfrm>
            <a:off x="6228715" y="3402330"/>
            <a:ext cx="433070" cy="171450"/>
          </a:xfrm>
          <a:prstGeom prst="rightArrow">
            <a:avLst>
              <a:gd name="adj1" fmla="val 50000"/>
              <a:gd name="adj2" fmla="val 100833"/>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93" name="Text Box 101" descr="斜纹布"/>
          <p:cNvSpPr txBox="1">
            <a:spLocks noChangeArrowheads="1"/>
          </p:cNvSpPr>
          <p:nvPr/>
        </p:nvSpPr>
        <p:spPr bwMode="auto">
          <a:xfrm>
            <a:off x="6661785" y="2927350"/>
            <a:ext cx="239776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将处理器处理后的数字信号转换为模拟信号</a:t>
            </a:r>
          </a:p>
        </p:txBody>
      </p:sp>
      <p:sp>
        <p:nvSpPr>
          <p:cNvPr id="187495" name="AutoShape 103"/>
          <p:cNvSpPr/>
          <p:nvPr/>
        </p:nvSpPr>
        <p:spPr bwMode="auto">
          <a:xfrm>
            <a:off x="4428490" y="4224020"/>
            <a:ext cx="288925" cy="542925"/>
          </a:xfrm>
          <a:prstGeom prst="leftBrace">
            <a:avLst>
              <a:gd name="adj1" fmla="val 22848"/>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7496" name="Text Box 104" descr="斜纹布"/>
          <p:cNvSpPr txBox="1">
            <a:spLocks noChangeArrowheads="1"/>
          </p:cNvSpPr>
          <p:nvPr/>
        </p:nvSpPr>
        <p:spPr bwMode="auto">
          <a:xfrm>
            <a:off x="4644390" y="4008120"/>
            <a:ext cx="86741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键盘 </a:t>
            </a:r>
          </a:p>
        </p:txBody>
      </p:sp>
      <p:sp>
        <p:nvSpPr>
          <p:cNvPr id="187497" name="Text Box 105" descr="斜纹布"/>
          <p:cNvSpPr txBox="1">
            <a:spLocks noChangeArrowheads="1"/>
          </p:cNvSpPr>
          <p:nvPr/>
        </p:nvSpPr>
        <p:spPr bwMode="auto">
          <a:xfrm>
            <a:off x="4572635" y="4512945"/>
            <a:ext cx="12452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显示器 </a:t>
            </a:r>
          </a:p>
        </p:txBody>
      </p:sp>
      <p:sp>
        <p:nvSpPr>
          <p:cNvPr id="187501" name="Text Box 109" descr="斜纹布"/>
          <p:cNvSpPr txBox="1">
            <a:spLocks noChangeArrowheads="1"/>
          </p:cNvSpPr>
          <p:nvPr/>
        </p:nvSpPr>
        <p:spPr bwMode="auto">
          <a:xfrm>
            <a:off x="5973763" y="4944745"/>
            <a:ext cx="3170237" cy="8223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实现仪器与计算机或其它仪器的联系 </a:t>
            </a:r>
          </a:p>
        </p:txBody>
      </p:sp>
      <p:sp>
        <p:nvSpPr>
          <p:cNvPr id="187503" name="AutoShape 111"/>
          <p:cNvSpPr>
            <a:spLocks noChangeArrowheads="1"/>
          </p:cNvSpPr>
          <p:nvPr/>
        </p:nvSpPr>
        <p:spPr bwMode="auto">
          <a:xfrm>
            <a:off x="5508625" y="5160645"/>
            <a:ext cx="576263" cy="142875"/>
          </a:xfrm>
          <a:prstGeom prst="rightArrow">
            <a:avLst>
              <a:gd name="adj1" fmla="val 50000"/>
              <a:gd name="adj2" fmla="val 100833"/>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463"/>
                                        </p:tgtEl>
                                        <p:attrNameLst>
                                          <p:attrName>style.visibility</p:attrName>
                                        </p:attrNameLst>
                                      </p:cBhvr>
                                      <p:to>
                                        <p:strVal val="visible"/>
                                      </p:to>
                                    </p:set>
                                    <p:anim calcmode="lin" valueType="num">
                                      <p:cBhvr additive="base">
                                        <p:cTn id="7" dur="500" fill="hold"/>
                                        <p:tgtEl>
                                          <p:spTgt spid="187463"/>
                                        </p:tgtEl>
                                        <p:attrNameLst>
                                          <p:attrName>ppt_x</p:attrName>
                                        </p:attrNameLst>
                                      </p:cBhvr>
                                      <p:tavLst>
                                        <p:tav tm="0">
                                          <p:val>
                                            <p:strVal val="#ppt_x"/>
                                          </p:val>
                                        </p:tav>
                                        <p:tav tm="100000">
                                          <p:val>
                                            <p:strVal val="#ppt_x"/>
                                          </p:val>
                                        </p:tav>
                                      </p:tavLst>
                                    </p:anim>
                                    <p:anim calcmode="lin" valueType="num">
                                      <p:cBhvr additive="base">
                                        <p:cTn id="8" dur="500" fill="hold"/>
                                        <p:tgtEl>
                                          <p:spTgt spid="1874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7462"/>
                                        </p:tgtEl>
                                        <p:attrNameLst>
                                          <p:attrName>style.visibility</p:attrName>
                                        </p:attrNameLst>
                                      </p:cBhvr>
                                      <p:to>
                                        <p:strVal val="visible"/>
                                      </p:to>
                                    </p:set>
                                    <p:anim calcmode="lin" valueType="num">
                                      <p:cBhvr additive="base">
                                        <p:cTn id="13" dur="500" fill="hold"/>
                                        <p:tgtEl>
                                          <p:spTgt spid="187462"/>
                                        </p:tgtEl>
                                        <p:attrNameLst>
                                          <p:attrName>ppt_x</p:attrName>
                                        </p:attrNameLst>
                                      </p:cBhvr>
                                      <p:tavLst>
                                        <p:tav tm="0">
                                          <p:val>
                                            <p:strVal val="#ppt_x"/>
                                          </p:val>
                                        </p:tav>
                                        <p:tav tm="100000">
                                          <p:val>
                                            <p:strVal val="#ppt_x"/>
                                          </p:val>
                                        </p:tav>
                                      </p:tavLst>
                                    </p:anim>
                                    <p:anim calcmode="lin" valueType="num">
                                      <p:cBhvr additive="base">
                                        <p:cTn id="14" dur="500" fill="hold"/>
                                        <p:tgtEl>
                                          <p:spTgt spid="18746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7464"/>
                                        </p:tgtEl>
                                        <p:attrNameLst>
                                          <p:attrName>style.visibility</p:attrName>
                                        </p:attrNameLst>
                                      </p:cBhvr>
                                      <p:to>
                                        <p:strVal val="visible"/>
                                      </p:to>
                                    </p:set>
                                    <p:anim calcmode="lin" valueType="num">
                                      <p:cBhvr additive="base">
                                        <p:cTn id="19" dur="500" fill="hold"/>
                                        <p:tgtEl>
                                          <p:spTgt spid="187464"/>
                                        </p:tgtEl>
                                        <p:attrNameLst>
                                          <p:attrName>ppt_x</p:attrName>
                                        </p:attrNameLst>
                                      </p:cBhvr>
                                      <p:tavLst>
                                        <p:tav tm="0">
                                          <p:val>
                                            <p:strVal val="#ppt_x"/>
                                          </p:val>
                                        </p:tav>
                                        <p:tav tm="100000">
                                          <p:val>
                                            <p:strVal val="#ppt_x"/>
                                          </p:val>
                                        </p:tav>
                                      </p:tavLst>
                                    </p:anim>
                                    <p:anim calcmode="lin" valueType="num">
                                      <p:cBhvr additive="base">
                                        <p:cTn id="20" dur="500" fill="hold"/>
                                        <p:tgtEl>
                                          <p:spTgt spid="18746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7465"/>
                                        </p:tgtEl>
                                        <p:attrNameLst>
                                          <p:attrName>style.visibility</p:attrName>
                                        </p:attrNameLst>
                                      </p:cBhvr>
                                      <p:to>
                                        <p:strVal val="visible"/>
                                      </p:to>
                                    </p:set>
                                    <p:anim calcmode="lin" valueType="num">
                                      <p:cBhvr additive="base">
                                        <p:cTn id="25" dur="500" fill="hold"/>
                                        <p:tgtEl>
                                          <p:spTgt spid="187465"/>
                                        </p:tgtEl>
                                        <p:attrNameLst>
                                          <p:attrName>ppt_x</p:attrName>
                                        </p:attrNameLst>
                                      </p:cBhvr>
                                      <p:tavLst>
                                        <p:tav tm="0">
                                          <p:val>
                                            <p:strVal val="#ppt_x"/>
                                          </p:val>
                                        </p:tav>
                                        <p:tav tm="100000">
                                          <p:val>
                                            <p:strVal val="#ppt_x"/>
                                          </p:val>
                                        </p:tav>
                                      </p:tavLst>
                                    </p:anim>
                                    <p:anim calcmode="lin" valueType="num">
                                      <p:cBhvr additive="base">
                                        <p:cTn id="26" dur="500" fill="hold"/>
                                        <p:tgtEl>
                                          <p:spTgt spid="18746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7467"/>
                                        </p:tgtEl>
                                        <p:attrNameLst>
                                          <p:attrName>style.visibility</p:attrName>
                                        </p:attrNameLst>
                                      </p:cBhvr>
                                      <p:to>
                                        <p:strVal val="visible"/>
                                      </p:to>
                                    </p:set>
                                    <p:anim calcmode="lin" valueType="num">
                                      <p:cBhvr additive="base">
                                        <p:cTn id="31" dur="500" fill="hold"/>
                                        <p:tgtEl>
                                          <p:spTgt spid="187467"/>
                                        </p:tgtEl>
                                        <p:attrNameLst>
                                          <p:attrName>ppt_x</p:attrName>
                                        </p:attrNameLst>
                                      </p:cBhvr>
                                      <p:tavLst>
                                        <p:tav tm="0">
                                          <p:val>
                                            <p:strVal val="#ppt_x"/>
                                          </p:val>
                                        </p:tav>
                                        <p:tav tm="100000">
                                          <p:val>
                                            <p:strVal val="#ppt_x"/>
                                          </p:val>
                                        </p:tav>
                                      </p:tavLst>
                                    </p:anim>
                                    <p:anim calcmode="lin" valueType="num">
                                      <p:cBhvr additive="base">
                                        <p:cTn id="32" dur="500" fill="hold"/>
                                        <p:tgtEl>
                                          <p:spTgt spid="18746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7470"/>
                                        </p:tgtEl>
                                        <p:attrNameLst>
                                          <p:attrName>style.visibility</p:attrName>
                                        </p:attrNameLst>
                                      </p:cBhvr>
                                      <p:to>
                                        <p:strVal val="visible"/>
                                      </p:to>
                                    </p:set>
                                    <p:anim calcmode="lin" valueType="num">
                                      <p:cBhvr additive="base">
                                        <p:cTn id="37" dur="500" fill="hold"/>
                                        <p:tgtEl>
                                          <p:spTgt spid="187470"/>
                                        </p:tgtEl>
                                        <p:attrNameLst>
                                          <p:attrName>ppt_x</p:attrName>
                                        </p:attrNameLst>
                                      </p:cBhvr>
                                      <p:tavLst>
                                        <p:tav tm="0">
                                          <p:val>
                                            <p:strVal val="#ppt_x"/>
                                          </p:val>
                                        </p:tav>
                                        <p:tav tm="100000">
                                          <p:val>
                                            <p:strVal val="#ppt_x"/>
                                          </p:val>
                                        </p:tav>
                                      </p:tavLst>
                                    </p:anim>
                                    <p:anim calcmode="lin" valueType="num">
                                      <p:cBhvr additive="base">
                                        <p:cTn id="38" dur="500" fill="hold"/>
                                        <p:tgtEl>
                                          <p:spTgt spid="18747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7471"/>
                                        </p:tgtEl>
                                        <p:attrNameLst>
                                          <p:attrName>style.visibility</p:attrName>
                                        </p:attrNameLst>
                                      </p:cBhvr>
                                      <p:to>
                                        <p:strVal val="visible"/>
                                      </p:to>
                                    </p:set>
                                    <p:anim calcmode="lin" valueType="num">
                                      <p:cBhvr additive="base">
                                        <p:cTn id="43" dur="500" fill="hold"/>
                                        <p:tgtEl>
                                          <p:spTgt spid="187471"/>
                                        </p:tgtEl>
                                        <p:attrNameLst>
                                          <p:attrName>ppt_x</p:attrName>
                                        </p:attrNameLst>
                                      </p:cBhvr>
                                      <p:tavLst>
                                        <p:tav tm="0">
                                          <p:val>
                                            <p:strVal val="#ppt_x"/>
                                          </p:val>
                                        </p:tav>
                                        <p:tav tm="100000">
                                          <p:val>
                                            <p:strVal val="#ppt_x"/>
                                          </p:val>
                                        </p:tav>
                                      </p:tavLst>
                                    </p:anim>
                                    <p:anim calcmode="lin" valueType="num">
                                      <p:cBhvr additive="base">
                                        <p:cTn id="44" dur="500" fill="hold"/>
                                        <p:tgtEl>
                                          <p:spTgt spid="18747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7472"/>
                                        </p:tgtEl>
                                        <p:attrNameLst>
                                          <p:attrName>style.visibility</p:attrName>
                                        </p:attrNameLst>
                                      </p:cBhvr>
                                      <p:to>
                                        <p:strVal val="visible"/>
                                      </p:to>
                                    </p:set>
                                    <p:anim calcmode="lin" valueType="num">
                                      <p:cBhvr additive="base">
                                        <p:cTn id="49" dur="500" fill="hold"/>
                                        <p:tgtEl>
                                          <p:spTgt spid="187472"/>
                                        </p:tgtEl>
                                        <p:attrNameLst>
                                          <p:attrName>ppt_x</p:attrName>
                                        </p:attrNameLst>
                                      </p:cBhvr>
                                      <p:tavLst>
                                        <p:tav tm="0">
                                          <p:val>
                                            <p:strVal val="#ppt_x"/>
                                          </p:val>
                                        </p:tav>
                                        <p:tav tm="100000">
                                          <p:val>
                                            <p:strVal val="#ppt_x"/>
                                          </p:val>
                                        </p:tav>
                                      </p:tavLst>
                                    </p:anim>
                                    <p:anim calcmode="lin" valueType="num">
                                      <p:cBhvr additive="base">
                                        <p:cTn id="50" dur="500" fill="hold"/>
                                        <p:tgtEl>
                                          <p:spTgt spid="18747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7487"/>
                                        </p:tgtEl>
                                        <p:attrNameLst>
                                          <p:attrName>style.visibility</p:attrName>
                                        </p:attrNameLst>
                                      </p:cBhvr>
                                      <p:to>
                                        <p:strVal val="visible"/>
                                      </p:to>
                                    </p:set>
                                    <p:anim calcmode="lin" valueType="num">
                                      <p:cBhvr additive="base">
                                        <p:cTn id="55" dur="500" fill="hold"/>
                                        <p:tgtEl>
                                          <p:spTgt spid="187487"/>
                                        </p:tgtEl>
                                        <p:attrNameLst>
                                          <p:attrName>ppt_x</p:attrName>
                                        </p:attrNameLst>
                                      </p:cBhvr>
                                      <p:tavLst>
                                        <p:tav tm="0">
                                          <p:val>
                                            <p:strVal val="#ppt_x"/>
                                          </p:val>
                                        </p:tav>
                                        <p:tav tm="100000">
                                          <p:val>
                                            <p:strVal val="#ppt_x"/>
                                          </p:val>
                                        </p:tav>
                                      </p:tavLst>
                                    </p:anim>
                                    <p:anim calcmode="lin" valueType="num">
                                      <p:cBhvr additive="base">
                                        <p:cTn id="56" dur="500" fill="hold"/>
                                        <p:tgtEl>
                                          <p:spTgt spid="18748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7466"/>
                                        </p:tgtEl>
                                        <p:attrNameLst>
                                          <p:attrName>style.visibility</p:attrName>
                                        </p:attrNameLst>
                                      </p:cBhvr>
                                      <p:to>
                                        <p:strVal val="visible"/>
                                      </p:to>
                                    </p:set>
                                    <p:anim calcmode="lin" valueType="num">
                                      <p:cBhvr additive="base">
                                        <p:cTn id="61" dur="500" fill="hold"/>
                                        <p:tgtEl>
                                          <p:spTgt spid="187466"/>
                                        </p:tgtEl>
                                        <p:attrNameLst>
                                          <p:attrName>ppt_x</p:attrName>
                                        </p:attrNameLst>
                                      </p:cBhvr>
                                      <p:tavLst>
                                        <p:tav tm="0">
                                          <p:val>
                                            <p:strVal val="#ppt_x"/>
                                          </p:val>
                                        </p:tav>
                                        <p:tav tm="100000">
                                          <p:val>
                                            <p:strVal val="#ppt_x"/>
                                          </p:val>
                                        </p:tav>
                                      </p:tavLst>
                                    </p:anim>
                                    <p:anim calcmode="lin" valueType="num">
                                      <p:cBhvr additive="base">
                                        <p:cTn id="62" dur="500" fill="hold"/>
                                        <p:tgtEl>
                                          <p:spTgt spid="18746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87473"/>
                                        </p:tgtEl>
                                        <p:attrNameLst>
                                          <p:attrName>style.visibility</p:attrName>
                                        </p:attrNameLst>
                                      </p:cBhvr>
                                      <p:to>
                                        <p:strVal val="visible"/>
                                      </p:to>
                                    </p:set>
                                    <p:anim calcmode="lin" valueType="num">
                                      <p:cBhvr additive="base">
                                        <p:cTn id="67" dur="500" fill="hold"/>
                                        <p:tgtEl>
                                          <p:spTgt spid="187473"/>
                                        </p:tgtEl>
                                        <p:attrNameLst>
                                          <p:attrName>ppt_x</p:attrName>
                                        </p:attrNameLst>
                                      </p:cBhvr>
                                      <p:tavLst>
                                        <p:tav tm="0">
                                          <p:val>
                                            <p:strVal val="#ppt_x"/>
                                          </p:val>
                                        </p:tav>
                                        <p:tav tm="100000">
                                          <p:val>
                                            <p:strVal val="#ppt_x"/>
                                          </p:val>
                                        </p:tav>
                                      </p:tavLst>
                                    </p:anim>
                                    <p:anim calcmode="lin" valueType="num">
                                      <p:cBhvr additive="base">
                                        <p:cTn id="68" dur="500" fill="hold"/>
                                        <p:tgtEl>
                                          <p:spTgt spid="18747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87475"/>
                                        </p:tgtEl>
                                        <p:attrNameLst>
                                          <p:attrName>style.visibility</p:attrName>
                                        </p:attrNameLst>
                                      </p:cBhvr>
                                      <p:to>
                                        <p:strVal val="visible"/>
                                      </p:to>
                                    </p:set>
                                    <p:anim calcmode="lin" valueType="num">
                                      <p:cBhvr additive="base">
                                        <p:cTn id="73" dur="500" fill="hold"/>
                                        <p:tgtEl>
                                          <p:spTgt spid="187475"/>
                                        </p:tgtEl>
                                        <p:attrNameLst>
                                          <p:attrName>ppt_x</p:attrName>
                                        </p:attrNameLst>
                                      </p:cBhvr>
                                      <p:tavLst>
                                        <p:tav tm="0">
                                          <p:val>
                                            <p:strVal val="#ppt_x"/>
                                          </p:val>
                                        </p:tav>
                                        <p:tav tm="100000">
                                          <p:val>
                                            <p:strVal val="#ppt_x"/>
                                          </p:val>
                                        </p:tav>
                                      </p:tavLst>
                                    </p:anim>
                                    <p:anim calcmode="lin" valueType="num">
                                      <p:cBhvr additive="base">
                                        <p:cTn id="74" dur="500" fill="hold"/>
                                        <p:tgtEl>
                                          <p:spTgt spid="18747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7474"/>
                                        </p:tgtEl>
                                        <p:attrNameLst>
                                          <p:attrName>style.visibility</p:attrName>
                                        </p:attrNameLst>
                                      </p:cBhvr>
                                      <p:to>
                                        <p:strVal val="visible"/>
                                      </p:to>
                                    </p:set>
                                    <p:anim calcmode="lin" valueType="num">
                                      <p:cBhvr additive="base">
                                        <p:cTn id="79" dur="500" fill="hold"/>
                                        <p:tgtEl>
                                          <p:spTgt spid="187474"/>
                                        </p:tgtEl>
                                        <p:attrNameLst>
                                          <p:attrName>ppt_x</p:attrName>
                                        </p:attrNameLst>
                                      </p:cBhvr>
                                      <p:tavLst>
                                        <p:tav tm="0">
                                          <p:val>
                                            <p:strVal val="#ppt_x"/>
                                          </p:val>
                                        </p:tav>
                                        <p:tav tm="100000">
                                          <p:val>
                                            <p:strVal val="#ppt_x"/>
                                          </p:val>
                                        </p:tav>
                                      </p:tavLst>
                                    </p:anim>
                                    <p:anim calcmode="lin" valueType="num">
                                      <p:cBhvr additive="base">
                                        <p:cTn id="80" dur="500" fill="hold"/>
                                        <p:tgtEl>
                                          <p:spTgt spid="18747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87477"/>
                                        </p:tgtEl>
                                        <p:attrNameLst>
                                          <p:attrName>style.visibility</p:attrName>
                                        </p:attrNameLst>
                                      </p:cBhvr>
                                      <p:to>
                                        <p:strVal val="visible"/>
                                      </p:to>
                                    </p:set>
                                    <p:anim calcmode="lin" valueType="num">
                                      <p:cBhvr additive="base">
                                        <p:cTn id="85" dur="500" fill="hold"/>
                                        <p:tgtEl>
                                          <p:spTgt spid="187477"/>
                                        </p:tgtEl>
                                        <p:attrNameLst>
                                          <p:attrName>ppt_x</p:attrName>
                                        </p:attrNameLst>
                                      </p:cBhvr>
                                      <p:tavLst>
                                        <p:tav tm="0">
                                          <p:val>
                                            <p:strVal val="#ppt_x"/>
                                          </p:val>
                                        </p:tav>
                                        <p:tav tm="100000">
                                          <p:val>
                                            <p:strVal val="#ppt_x"/>
                                          </p:val>
                                        </p:tav>
                                      </p:tavLst>
                                    </p:anim>
                                    <p:anim calcmode="lin" valueType="num">
                                      <p:cBhvr additive="base">
                                        <p:cTn id="86" dur="500" fill="hold"/>
                                        <p:tgtEl>
                                          <p:spTgt spid="18747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87478"/>
                                        </p:tgtEl>
                                        <p:attrNameLst>
                                          <p:attrName>style.visibility</p:attrName>
                                        </p:attrNameLst>
                                      </p:cBhvr>
                                      <p:to>
                                        <p:strVal val="visible"/>
                                      </p:to>
                                    </p:set>
                                    <p:anim calcmode="lin" valueType="num">
                                      <p:cBhvr additive="base">
                                        <p:cTn id="91" dur="500" fill="hold"/>
                                        <p:tgtEl>
                                          <p:spTgt spid="187478"/>
                                        </p:tgtEl>
                                        <p:attrNameLst>
                                          <p:attrName>ppt_x</p:attrName>
                                        </p:attrNameLst>
                                      </p:cBhvr>
                                      <p:tavLst>
                                        <p:tav tm="0">
                                          <p:val>
                                            <p:strVal val="#ppt_x"/>
                                          </p:val>
                                        </p:tav>
                                        <p:tav tm="100000">
                                          <p:val>
                                            <p:strVal val="#ppt_x"/>
                                          </p:val>
                                        </p:tav>
                                      </p:tavLst>
                                    </p:anim>
                                    <p:anim calcmode="lin" valueType="num">
                                      <p:cBhvr additive="base">
                                        <p:cTn id="92" dur="500" fill="hold"/>
                                        <p:tgtEl>
                                          <p:spTgt spid="187478"/>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87479"/>
                                        </p:tgtEl>
                                        <p:attrNameLst>
                                          <p:attrName>style.visibility</p:attrName>
                                        </p:attrNameLst>
                                      </p:cBhvr>
                                      <p:to>
                                        <p:strVal val="visible"/>
                                      </p:to>
                                    </p:set>
                                    <p:anim calcmode="lin" valueType="num">
                                      <p:cBhvr additive="base">
                                        <p:cTn id="97" dur="500" fill="hold"/>
                                        <p:tgtEl>
                                          <p:spTgt spid="187479"/>
                                        </p:tgtEl>
                                        <p:attrNameLst>
                                          <p:attrName>ppt_x</p:attrName>
                                        </p:attrNameLst>
                                      </p:cBhvr>
                                      <p:tavLst>
                                        <p:tav tm="0">
                                          <p:val>
                                            <p:strVal val="#ppt_x"/>
                                          </p:val>
                                        </p:tav>
                                        <p:tav tm="100000">
                                          <p:val>
                                            <p:strVal val="#ppt_x"/>
                                          </p:val>
                                        </p:tav>
                                      </p:tavLst>
                                    </p:anim>
                                    <p:anim calcmode="lin" valueType="num">
                                      <p:cBhvr additive="base">
                                        <p:cTn id="98" dur="500" fill="hold"/>
                                        <p:tgtEl>
                                          <p:spTgt spid="18747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87480"/>
                                        </p:tgtEl>
                                        <p:attrNameLst>
                                          <p:attrName>style.visibility</p:attrName>
                                        </p:attrNameLst>
                                      </p:cBhvr>
                                      <p:to>
                                        <p:strVal val="visible"/>
                                      </p:to>
                                    </p:set>
                                    <p:anim calcmode="lin" valueType="num">
                                      <p:cBhvr additive="base">
                                        <p:cTn id="103" dur="500" fill="hold"/>
                                        <p:tgtEl>
                                          <p:spTgt spid="187480"/>
                                        </p:tgtEl>
                                        <p:attrNameLst>
                                          <p:attrName>ppt_x</p:attrName>
                                        </p:attrNameLst>
                                      </p:cBhvr>
                                      <p:tavLst>
                                        <p:tav tm="0">
                                          <p:val>
                                            <p:strVal val="#ppt_x"/>
                                          </p:val>
                                        </p:tav>
                                        <p:tav tm="100000">
                                          <p:val>
                                            <p:strVal val="#ppt_x"/>
                                          </p:val>
                                        </p:tav>
                                      </p:tavLst>
                                    </p:anim>
                                    <p:anim calcmode="lin" valueType="num">
                                      <p:cBhvr additive="base">
                                        <p:cTn id="104" dur="500" fill="hold"/>
                                        <p:tgtEl>
                                          <p:spTgt spid="18748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187481"/>
                                        </p:tgtEl>
                                        <p:attrNameLst>
                                          <p:attrName>style.visibility</p:attrName>
                                        </p:attrNameLst>
                                      </p:cBhvr>
                                      <p:to>
                                        <p:strVal val="visible"/>
                                      </p:to>
                                    </p:set>
                                    <p:anim calcmode="lin" valueType="num">
                                      <p:cBhvr additive="base">
                                        <p:cTn id="109" dur="500" fill="hold"/>
                                        <p:tgtEl>
                                          <p:spTgt spid="187481"/>
                                        </p:tgtEl>
                                        <p:attrNameLst>
                                          <p:attrName>ppt_x</p:attrName>
                                        </p:attrNameLst>
                                      </p:cBhvr>
                                      <p:tavLst>
                                        <p:tav tm="0">
                                          <p:val>
                                            <p:strVal val="#ppt_x"/>
                                          </p:val>
                                        </p:tav>
                                        <p:tav tm="100000">
                                          <p:val>
                                            <p:strVal val="#ppt_x"/>
                                          </p:val>
                                        </p:tav>
                                      </p:tavLst>
                                    </p:anim>
                                    <p:anim calcmode="lin" valueType="num">
                                      <p:cBhvr additive="base">
                                        <p:cTn id="110" dur="500" fill="hold"/>
                                        <p:tgtEl>
                                          <p:spTgt spid="187481"/>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187484"/>
                                        </p:tgtEl>
                                        <p:attrNameLst>
                                          <p:attrName>style.visibility</p:attrName>
                                        </p:attrNameLst>
                                      </p:cBhvr>
                                      <p:to>
                                        <p:strVal val="visible"/>
                                      </p:to>
                                    </p:set>
                                    <p:anim calcmode="lin" valueType="num">
                                      <p:cBhvr additive="base">
                                        <p:cTn id="115" dur="500" fill="hold"/>
                                        <p:tgtEl>
                                          <p:spTgt spid="187484"/>
                                        </p:tgtEl>
                                        <p:attrNameLst>
                                          <p:attrName>ppt_x</p:attrName>
                                        </p:attrNameLst>
                                      </p:cBhvr>
                                      <p:tavLst>
                                        <p:tav tm="0">
                                          <p:val>
                                            <p:strVal val="#ppt_x"/>
                                          </p:val>
                                        </p:tav>
                                        <p:tav tm="100000">
                                          <p:val>
                                            <p:strVal val="#ppt_x"/>
                                          </p:val>
                                        </p:tav>
                                      </p:tavLst>
                                    </p:anim>
                                    <p:anim calcmode="lin" valueType="num">
                                      <p:cBhvr additive="base">
                                        <p:cTn id="116" dur="500" fill="hold"/>
                                        <p:tgtEl>
                                          <p:spTgt spid="18748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87482"/>
                                        </p:tgtEl>
                                        <p:attrNameLst>
                                          <p:attrName>style.visibility</p:attrName>
                                        </p:attrNameLst>
                                      </p:cBhvr>
                                      <p:to>
                                        <p:strVal val="visible"/>
                                      </p:to>
                                    </p:set>
                                    <p:anim calcmode="lin" valueType="num">
                                      <p:cBhvr additive="base">
                                        <p:cTn id="121" dur="500" fill="hold"/>
                                        <p:tgtEl>
                                          <p:spTgt spid="187482"/>
                                        </p:tgtEl>
                                        <p:attrNameLst>
                                          <p:attrName>ppt_x</p:attrName>
                                        </p:attrNameLst>
                                      </p:cBhvr>
                                      <p:tavLst>
                                        <p:tav tm="0">
                                          <p:val>
                                            <p:strVal val="#ppt_x"/>
                                          </p:val>
                                        </p:tav>
                                        <p:tav tm="100000">
                                          <p:val>
                                            <p:strVal val="#ppt_x"/>
                                          </p:val>
                                        </p:tav>
                                      </p:tavLst>
                                    </p:anim>
                                    <p:anim calcmode="lin" valueType="num">
                                      <p:cBhvr additive="base">
                                        <p:cTn id="122" dur="500" fill="hold"/>
                                        <p:tgtEl>
                                          <p:spTgt spid="187482"/>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187485"/>
                                        </p:tgtEl>
                                        <p:attrNameLst>
                                          <p:attrName>style.visibility</p:attrName>
                                        </p:attrNameLst>
                                      </p:cBhvr>
                                      <p:to>
                                        <p:strVal val="visible"/>
                                      </p:to>
                                    </p:set>
                                    <p:anim calcmode="lin" valueType="num">
                                      <p:cBhvr additive="base">
                                        <p:cTn id="127" dur="500" fill="hold"/>
                                        <p:tgtEl>
                                          <p:spTgt spid="187485"/>
                                        </p:tgtEl>
                                        <p:attrNameLst>
                                          <p:attrName>ppt_x</p:attrName>
                                        </p:attrNameLst>
                                      </p:cBhvr>
                                      <p:tavLst>
                                        <p:tav tm="0">
                                          <p:val>
                                            <p:strVal val="#ppt_x"/>
                                          </p:val>
                                        </p:tav>
                                        <p:tav tm="100000">
                                          <p:val>
                                            <p:strVal val="#ppt_x"/>
                                          </p:val>
                                        </p:tav>
                                      </p:tavLst>
                                    </p:anim>
                                    <p:anim calcmode="lin" valueType="num">
                                      <p:cBhvr additive="base">
                                        <p:cTn id="128" dur="500" fill="hold"/>
                                        <p:tgtEl>
                                          <p:spTgt spid="187485"/>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87486"/>
                                        </p:tgtEl>
                                        <p:attrNameLst>
                                          <p:attrName>style.visibility</p:attrName>
                                        </p:attrNameLst>
                                      </p:cBhvr>
                                      <p:to>
                                        <p:strVal val="visible"/>
                                      </p:to>
                                    </p:set>
                                    <p:anim calcmode="lin" valueType="num">
                                      <p:cBhvr additive="base">
                                        <p:cTn id="133" dur="500" fill="hold"/>
                                        <p:tgtEl>
                                          <p:spTgt spid="187486"/>
                                        </p:tgtEl>
                                        <p:attrNameLst>
                                          <p:attrName>ppt_x</p:attrName>
                                        </p:attrNameLst>
                                      </p:cBhvr>
                                      <p:tavLst>
                                        <p:tav tm="0">
                                          <p:val>
                                            <p:strVal val="#ppt_x"/>
                                          </p:val>
                                        </p:tav>
                                        <p:tav tm="100000">
                                          <p:val>
                                            <p:strVal val="#ppt_x"/>
                                          </p:val>
                                        </p:tav>
                                      </p:tavLst>
                                    </p:anim>
                                    <p:anim calcmode="lin" valueType="num">
                                      <p:cBhvr additive="base">
                                        <p:cTn id="134" dur="500" fill="hold"/>
                                        <p:tgtEl>
                                          <p:spTgt spid="187486"/>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187490"/>
                                        </p:tgtEl>
                                        <p:attrNameLst>
                                          <p:attrName>style.visibility</p:attrName>
                                        </p:attrNameLst>
                                      </p:cBhvr>
                                      <p:to>
                                        <p:strVal val="visible"/>
                                      </p:to>
                                    </p:set>
                                    <p:anim calcmode="lin" valueType="num">
                                      <p:cBhvr additive="base">
                                        <p:cTn id="139" dur="500" fill="hold"/>
                                        <p:tgtEl>
                                          <p:spTgt spid="187490"/>
                                        </p:tgtEl>
                                        <p:attrNameLst>
                                          <p:attrName>ppt_x</p:attrName>
                                        </p:attrNameLst>
                                      </p:cBhvr>
                                      <p:tavLst>
                                        <p:tav tm="0">
                                          <p:val>
                                            <p:strVal val="#ppt_x"/>
                                          </p:val>
                                        </p:tav>
                                        <p:tav tm="100000">
                                          <p:val>
                                            <p:strVal val="#ppt_x"/>
                                          </p:val>
                                        </p:tav>
                                      </p:tavLst>
                                    </p:anim>
                                    <p:anim calcmode="lin" valueType="num">
                                      <p:cBhvr additive="base">
                                        <p:cTn id="140" dur="500" fill="hold"/>
                                        <p:tgtEl>
                                          <p:spTgt spid="187490"/>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187488"/>
                                        </p:tgtEl>
                                        <p:attrNameLst>
                                          <p:attrName>style.visibility</p:attrName>
                                        </p:attrNameLst>
                                      </p:cBhvr>
                                      <p:to>
                                        <p:strVal val="visible"/>
                                      </p:to>
                                    </p:set>
                                    <p:anim calcmode="lin" valueType="num">
                                      <p:cBhvr additive="base">
                                        <p:cTn id="145" dur="500" fill="hold"/>
                                        <p:tgtEl>
                                          <p:spTgt spid="187488"/>
                                        </p:tgtEl>
                                        <p:attrNameLst>
                                          <p:attrName>ppt_x</p:attrName>
                                        </p:attrNameLst>
                                      </p:cBhvr>
                                      <p:tavLst>
                                        <p:tav tm="0">
                                          <p:val>
                                            <p:strVal val="#ppt_x"/>
                                          </p:val>
                                        </p:tav>
                                        <p:tav tm="100000">
                                          <p:val>
                                            <p:strVal val="#ppt_x"/>
                                          </p:val>
                                        </p:tav>
                                      </p:tavLst>
                                    </p:anim>
                                    <p:anim calcmode="lin" valueType="num">
                                      <p:cBhvr additive="base">
                                        <p:cTn id="146" dur="500" fill="hold"/>
                                        <p:tgtEl>
                                          <p:spTgt spid="187488"/>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187492"/>
                                        </p:tgtEl>
                                        <p:attrNameLst>
                                          <p:attrName>style.visibility</p:attrName>
                                        </p:attrNameLst>
                                      </p:cBhvr>
                                      <p:to>
                                        <p:strVal val="visible"/>
                                      </p:to>
                                    </p:set>
                                    <p:anim calcmode="lin" valueType="num">
                                      <p:cBhvr additive="base">
                                        <p:cTn id="151" dur="500" fill="hold"/>
                                        <p:tgtEl>
                                          <p:spTgt spid="187492"/>
                                        </p:tgtEl>
                                        <p:attrNameLst>
                                          <p:attrName>ppt_x</p:attrName>
                                        </p:attrNameLst>
                                      </p:cBhvr>
                                      <p:tavLst>
                                        <p:tav tm="0">
                                          <p:val>
                                            <p:strVal val="#ppt_x"/>
                                          </p:val>
                                        </p:tav>
                                        <p:tav tm="100000">
                                          <p:val>
                                            <p:strVal val="#ppt_x"/>
                                          </p:val>
                                        </p:tav>
                                      </p:tavLst>
                                    </p:anim>
                                    <p:anim calcmode="lin" valueType="num">
                                      <p:cBhvr additive="base">
                                        <p:cTn id="152" dur="500" fill="hold"/>
                                        <p:tgtEl>
                                          <p:spTgt spid="187492"/>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187493"/>
                                        </p:tgtEl>
                                        <p:attrNameLst>
                                          <p:attrName>style.visibility</p:attrName>
                                        </p:attrNameLst>
                                      </p:cBhvr>
                                      <p:to>
                                        <p:strVal val="visible"/>
                                      </p:to>
                                    </p:set>
                                    <p:anim calcmode="lin" valueType="num">
                                      <p:cBhvr additive="base">
                                        <p:cTn id="157" dur="500" fill="hold"/>
                                        <p:tgtEl>
                                          <p:spTgt spid="187493"/>
                                        </p:tgtEl>
                                        <p:attrNameLst>
                                          <p:attrName>ppt_x</p:attrName>
                                        </p:attrNameLst>
                                      </p:cBhvr>
                                      <p:tavLst>
                                        <p:tav tm="0">
                                          <p:val>
                                            <p:strVal val="#ppt_x"/>
                                          </p:val>
                                        </p:tav>
                                        <p:tav tm="100000">
                                          <p:val>
                                            <p:strVal val="#ppt_x"/>
                                          </p:val>
                                        </p:tav>
                                      </p:tavLst>
                                    </p:anim>
                                    <p:anim calcmode="lin" valueType="num">
                                      <p:cBhvr additive="base">
                                        <p:cTn id="158" dur="500" fill="hold"/>
                                        <p:tgtEl>
                                          <p:spTgt spid="187493"/>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87495"/>
                                        </p:tgtEl>
                                        <p:attrNameLst>
                                          <p:attrName>style.visibility</p:attrName>
                                        </p:attrNameLst>
                                      </p:cBhvr>
                                      <p:to>
                                        <p:strVal val="visible"/>
                                      </p:to>
                                    </p:set>
                                    <p:anim calcmode="lin" valueType="num">
                                      <p:cBhvr additive="base">
                                        <p:cTn id="163" dur="500" fill="hold"/>
                                        <p:tgtEl>
                                          <p:spTgt spid="187495"/>
                                        </p:tgtEl>
                                        <p:attrNameLst>
                                          <p:attrName>ppt_x</p:attrName>
                                        </p:attrNameLst>
                                      </p:cBhvr>
                                      <p:tavLst>
                                        <p:tav tm="0">
                                          <p:val>
                                            <p:strVal val="#ppt_x"/>
                                          </p:val>
                                        </p:tav>
                                        <p:tav tm="100000">
                                          <p:val>
                                            <p:strVal val="#ppt_x"/>
                                          </p:val>
                                        </p:tav>
                                      </p:tavLst>
                                    </p:anim>
                                    <p:anim calcmode="lin" valueType="num">
                                      <p:cBhvr additive="base">
                                        <p:cTn id="164" dur="500" fill="hold"/>
                                        <p:tgtEl>
                                          <p:spTgt spid="187495"/>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187496"/>
                                        </p:tgtEl>
                                        <p:attrNameLst>
                                          <p:attrName>style.visibility</p:attrName>
                                        </p:attrNameLst>
                                      </p:cBhvr>
                                      <p:to>
                                        <p:strVal val="visible"/>
                                      </p:to>
                                    </p:set>
                                    <p:anim calcmode="lin" valueType="num">
                                      <p:cBhvr additive="base">
                                        <p:cTn id="169" dur="500" fill="hold"/>
                                        <p:tgtEl>
                                          <p:spTgt spid="187496"/>
                                        </p:tgtEl>
                                        <p:attrNameLst>
                                          <p:attrName>ppt_x</p:attrName>
                                        </p:attrNameLst>
                                      </p:cBhvr>
                                      <p:tavLst>
                                        <p:tav tm="0">
                                          <p:val>
                                            <p:strVal val="#ppt_x"/>
                                          </p:val>
                                        </p:tav>
                                        <p:tav tm="100000">
                                          <p:val>
                                            <p:strVal val="#ppt_x"/>
                                          </p:val>
                                        </p:tav>
                                      </p:tavLst>
                                    </p:anim>
                                    <p:anim calcmode="lin" valueType="num">
                                      <p:cBhvr additive="base">
                                        <p:cTn id="170" dur="500" fill="hold"/>
                                        <p:tgtEl>
                                          <p:spTgt spid="187496"/>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187497"/>
                                        </p:tgtEl>
                                        <p:attrNameLst>
                                          <p:attrName>style.visibility</p:attrName>
                                        </p:attrNameLst>
                                      </p:cBhvr>
                                      <p:to>
                                        <p:strVal val="visible"/>
                                      </p:to>
                                    </p:set>
                                    <p:anim calcmode="lin" valueType="num">
                                      <p:cBhvr additive="base">
                                        <p:cTn id="175" dur="500" fill="hold"/>
                                        <p:tgtEl>
                                          <p:spTgt spid="187497"/>
                                        </p:tgtEl>
                                        <p:attrNameLst>
                                          <p:attrName>ppt_x</p:attrName>
                                        </p:attrNameLst>
                                      </p:cBhvr>
                                      <p:tavLst>
                                        <p:tav tm="0">
                                          <p:val>
                                            <p:strVal val="#ppt_x"/>
                                          </p:val>
                                        </p:tav>
                                        <p:tav tm="100000">
                                          <p:val>
                                            <p:strVal val="#ppt_x"/>
                                          </p:val>
                                        </p:tav>
                                      </p:tavLst>
                                    </p:anim>
                                    <p:anim calcmode="lin" valueType="num">
                                      <p:cBhvr additive="base">
                                        <p:cTn id="176" dur="500" fill="hold"/>
                                        <p:tgtEl>
                                          <p:spTgt spid="187497"/>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187503"/>
                                        </p:tgtEl>
                                        <p:attrNameLst>
                                          <p:attrName>style.visibility</p:attrName>
                                        </p:attrNameLst>
                                      </p:cBhvr>
                                      <p:to>
                                        <p:strVal val="visible"/>
                                      </p:to>
                                    </p:set>
                                    <p:anim calcmode="lin" valueType="num">
                                      <p:cBhvr additive="base">
                                        <p:cTn id="181" dur="500" fill="hold"/>
                                        <p:tgtEl>
                                          <p:spTgt spid="187503"/>
                                        </p:tgtEl>
                                        <p:attrNameLst>
                                          <p:attrName>ppt_x</p:attrName>
                                        </p:attrNameLst>
                                      </p:cBhvr>
                                      <p:tavLst>
                                        <p:tav tm="0">
                                          <p:val>
                                            <p:strVal val="#ppt_x"/>
                                          </p:val>
                                        </p:tav>
                                        <p:tav tm="100000">
                                          <p:val>
                                            <p:strVal val="#ppt_x"/>
                                          </p:val>
                                        </p:tav>
                                      </p:tavLst>
                                    </p:anim>
                                    <p:anim calcmode="lin" valueType="num">
                                      <p:cBhvr additive="base">
                                        <p:cTn id="182" dur="500" fill="hold"/>
                                        <p:tgtEl>
                                          <p:spTgt spid="187503"/>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grpId="0" nodeType="clickEffect">
                                  <p:stCondLst>
                                    <p:cond delay="0"/>
                                  </p:stCondLst>
                                  <p:childTnLst>
                                    <p:set>
                                      <p:cBhvr>
                                        <p:cTn id="186" dur="1" fill="hold">
                                          <p:stCondLst>
                                            <p:cond delay="0"/>
                                          </p:stCondLst>
                                        </p:cTn>
                                        <p:tgtEl>
                                          <p:spTgt spid="187501"/>
                                        </p:tgtEl>
                                        <p:attrNameLst>
                                          <p:attrName>style.visibility</p:attrName>
                                        </p:attrNameLst>
                                      </p:cBhvr>
                                      <p:to>
                                        <p:strVal val="visible"/>
                                      </p:to>
                                    </p:set>
                                    <p:anim calcmode="lin" valueType="num">
                                      <p:cBhvr additive="base">
                                        <p:cTn id="187" dur="500" fill="hold"/>
                                        <p:tgtEl>
                                          <p:spTgt spid="187501"/>
                                        </p:tgtEl>
                                        <p:attrNameLst>
                                          <p:attrName>ppt_x</p:attrName>
                                        </p:attrNameLst>
                                      </p:cBhvr>
                                      <p:tavLst>
                                        <p:tav tm="0">
                                          <p:val>
                                            <p:strVal val="#ppt_x"/>
                                          </p:val>
                                        </p:tav>
                                        <p:tav tm="100000">
                                          <p:val>
                                            <p:strVal val="#ppt_x"/>
                                          </p:val>
                                        </p:tav>
                                      </p:tavLst>
                                    </p:anim>
                                    <p:anim calcmode="lin" valueType="num">
                                      <p:cBhvr additive="base">
                                        <p:cTn id="188" dur="500" fill="hold"/>
                                        <p:tgtEl>
                                          <p:spTgt spid="1875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62" grpId="0" animBg="1"/>
      <p:bldP spid="187463" grpId="0" bldLvl="0" animBg="1"/>
      <p:bldP spid="187464" grpId="0" animBg="1"/>
      <p:bldP spid="187465" grpId="0" animBg="1"/>
      <p:bldP spid="187466" grpId="0" animBg="1"/>
      <p:bldP spid="187467" grpId="0" animBg="1"/>
      <p:bldP spid="187470" grpId="0" animBg="1"/>
      <p:bldP spid="187471" grpId="0" animBg="1"/>
      <p:bldP spid="187472" grpId="0" animBg="1"/>
      <p:bldP spid="187473" grpId="0" animBg="1"/>
      <p:bldP spid="187474" grpId="0" animBg="1"/>
      <p:bldP spid="187475" grpId="0" animBg="1"/>
      <p:bldP spid="187477" grpId="0" animBg="1"/>
      <p:bldP spid="187478" grpId="0" animBg="1"/>
      <p:bldP spid="187479" grpId="0" animBg="1"/>
      <p:bldP spid="187480" grpId="0" animBg="1"/>
      <p:bldP spid="187481" grpId="0" animBg="1"/>
      <p:bldP spid="187482" grpId="0" animBg="1"/>
      <p:bldP spid="187484" grpId="0" animBg="1"/>
      <p:bldP spid="187485" grpId="0" animBg="1"/>
      <p:bldP spid="187486" grpId="0" animBg="1"/>
      <p:bldP spid="187487" grpId="0" animBg="1"/>
      <p:bldP spid="187488" grpId="0" bldLvl="0" animBg="1"/>
      <p:bldP spid="187490" grpId="0" animBg="1"/>
      <p:bldP spid="187492" grpId="0" animBg="1"/>
      <p:bldP spid="187493" grpId="0" animBg="1"/>
      <p:bldP spid="187495" grpId="0" animBg="1"/>
      <p:bldP spid="187496" grpId="0" animBg="1"/>
      <p:bldP spid="187497" grpId="0" animBg="1"/>
      <p:bldP spid="187501" grpId="0" animBg="1"/>
      <p:bldP spid="187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507" name="Text Box 91" descr="斜纹布"/>
          <p:cNvSpPr txBox="1">
            <a:spLocks noChangeArrowheads="1"/>
          </p:cNvSpPr>
          <p:nvPr/>
        </p:nvSpPr>
        <p:spPr bwMode="auto">
          <a:xfrm>
            <a:off x="323850" y="620713"/>
            <a:ext cx="4032250" cy="519112"/>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b="1"/>
              <a:t> </a:t>
            </a:r>
            <a:r>
              <a:rPr lang="zh-CN" altLang="en-US" b="1"/>
              <a:t>微机内嵌式基本结构 </a:t>
            </a:r>
            <a:r>
              <a:rPr lang="en-US" altLang="zh-CN" b="1"/>
              <a:t>:</a:t>
            </a:r>
          </a:p>
        </p:txBody>
      </p:sp>
      <p:pic>
        <p:nvPicPr>
          <p:cNvPr id="188508" name="Picture 92" descr="A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5" y="1212850"/>
            <a:ext cx="8780145" cy="51981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4"/>
          <p:cNvSpPr>
            <a:spLocks noChangeArrowheads="1"/>
          </p:cNvSpPr>
          <p:nvPr/>
        </p:nvSpPr>
        <p:spPr bwMode="auto">
          <a:xfrm>
            <a:off x="1295400" y="5834063"/>
            <a:ext cx="6858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lang="zh-CN" altLang="en-US" sz="3200" b="1">
                <a:latin typeface="Times New Roman" panose="02020603050405020304" pitchFamily="18" charset="0"/>
                <a:ea typeface="华文新魏" panose="02010800040101010101" pitchFamily="2" charset="-122"/>
              </a:rPr>
              <a:t>内嵌微处理器的智能仪器的基本结构</a:t>
            </a:r>
          </a:p>
        </p:txBody>
      </p:sp>
      <p:grpSp>
        <p:nvGrpSpPr>
          <p:cNvPr id="537603" name="Group 270"/>
          <p:cNvGrpSpPr/>
          <p:nvPr/>
        </p:nvGrpSpPr>
        <p:grpSpPr bwMode="auto">
          <a:xfrm>
            <a:off x="80645" y="765175"/>
            <a:ext cx="8991600" cy="5091113"/>
            <a:chOff x="96" y="144"/>
            <a:chExt cx="5664" cy="3207"/>
          </a:xfrm>
        </p:grpSpPr>
        <p:sp>
          <p:nvSpPr>
            <p:cNvPr id="537604" name="Rectangle 193"/>
            <p:cNvSpPr>
              <a:spLocks noChangeArrowheads="1"/>
            </p:cNvSpPr>
            <p:nvPr/>
          </p:nvSpPr>
          <p:spPr bwMode="auto">
            <a:xfrm>
              <a:off x="96" y="1872"/>
              <a:ext cx="480" cy="576"/>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800" b="1"/>
                <a:t>执行</a:t>
              </a:r>
            </a:p>
            <a:p>
              <a:pPr algn="ctr"/>
              <a:r>
                <a:rPr lang="zh-CN" altLang="en-US" sz="1800" b="1"/>
                <a:t>机构</a:t>
              </a:r>
            </a:p>
          </p:txBody>
        </p:sp>
        <p:grpSp>
          <p:nvGrpSpPr>
            <p:cNvPr id="537605" name="Group 194"/>
            <p:cNvGrpSpPr/>
            <p:nvPr/>
          </p:nvGrpSpPr>
          <p:grpSpPr bwMode="auto">
            <a:xfrm>
              <a:off x="96" y="696"/>
              <a:ext cx="480" cy="576"/>
              <a:chOff x="1248" y="3312"/>
              <a:chExt cx="480" cy="576"/>
            </a:xfrm>
          </p:grpSpPr>
          <p:sp>
            <p:nvSpPr>
              <p:cNvPr id="537606" name="Rectangle 195"/>
              <p:cNvSpPr>
                <a:spLocks noChangeArrowheads="1"/>
              </p:cNvSpPr>
              <p:nvPr/>
            </p:nvSpPr>
            <p:spPr bwMode="auto">
              <a:xfrm>
                <a:off x="1248" y="3312"/>
                <a:ext cx="480" cy="2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800" b="1"/>
                  <a:t>非电量</a:t>
                </a:r>
              </a:p>
            </p:txBody>
          </p:sp>
          <p:sp>
            <p:nvSpPr>
              <p:cNvPr id="537607" name="Rectangle 196"/>
              <p:cNvSpPr>
                <a:spLocks noChangeArrowheads="1"/>
              </p:cNvSpPr>
              <p:nvPr/>
            </p:nvSpPr>
            <p:spPr bwMode="auto">
              <a:xfrm>
                <a:off x="1248" y="3600"/>
                <a:ext cx="480" cy="28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800" b="1"/>
                  <a:t>电量</a:t>
                </a:r>
              </a:p>
            </p:txBody>
          </p:sp>
        </p:grpSp>
        <p:grpSp>
          <p:nvGrpSpPr>
            <p:cNvPr id="537608" name="Group 197"/>
            <p:cNvGrpSpPr/>
            <p:nvPr/>
          </p:nvGrpSpPr>
          <p:grpSpPr bwMode="auto">
            <a:xfrm>
              <a:off x="576" y="144"/>
              <a:ext cx="5184" cy="3207"/>
              <a:chOff x="528" y="144"/>
              <a:chExt cx="5184" cy="3207"/>
            </a:xfrm>
          </p:grpSpPr>
          <p:grpSp>
            <p:nvGrpSpPr>
              <p:cNvPr id="537609" name="Group 198"/>
              <p:cNvGrpSpPr/>
              <p:nvPr/>
            </p:nvGrpSpPr>
            <p:grpSpPr bwMode="auto">
              <a:xfrm>
                <a:off x="576" y="355"/>
                <a:ext cx="5136" cy="2861"/>
                <a:chOff x="480" y="355"/>
                <a:chExt cx="5136" cy="2861"/>
              </a:xfrm>
            </p:grpSpPr>
            <p:grpSp>
              <p:nvGrpSpPr>
                <p:cNvPr id="537610" name="Group 199"/>
                <p:cNvGrpSpPr>
                  <a:grpSpLocks noChangeAspect="1"/>
                </p:cNvGrpSpPr>
                <p:nvPr/>
              </p:nvGrpSpPr>
              <p:grpSpPr bwMode="auto">
                <a:xfrm>
                  <a:off x="480" y="1008"/>
                  <a:ext cx="499" cy="384"/>
                  <a:chOff x="480" y="1200"/>
                  <a:chExt cx="768" cy="624"/>
                </a:xfrm>
              </p:grpSpPr>
              <p:sp>
                <p:nvSpPr>
                  <p:cNvPr id="537611" name="Rectangle 200"/>
                  <p:cNvSpPr>
                    <a:spLocks noChangeAspect="1" noChangeArrowheads="1"/>
                  </p:cNvSpPr>
                  <p:nvPr/>
                </p:nvSpPr>
                <p:spPr bwMode="auto">
                  <a:xfrm>
                    <a:off x="480" y="1200"/>
                    <a:ext cx="768" cy="624"/>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12" name="Object 201"/>
                  <p:cNvGraphicFramePr>
                    <a:graphicFrameLocks noChangeAspect="1"/>
                  </p:cNvGraphicFramePr>
                  <p:nvPr/>
                </p:nvGraphicFramePr>
                <p:xfrm>
                  <a:off x="624" y="1314"/>
                  <a:ext cx="480" cy="414"/>
                </p:xfrm>
                <a:graphic>
                  <a:graphicData uri="http://schemas.openxmlformats.org/presentationml/2006/ole">
                    <mc:AlternateContent xmlns:mc="http://schemas.openxmlformats.org/markup-compatibility/2006">
                      <mc:Choice xmlns:v="urn:schemas-microsoft-com:vml" Requires="v">
                        <p:oleObj name="Visio" r:id="rId2" imgW="462915" imgH="406400" progId="Visio.Drawing.6">
                          <p:embed/>
                        </p:oleObj>
                      </mc:Choice>
                      <mc:Fallback>
                        <p:oleObj name="Visio" r:id="rId2" imgW="462915" imgH="406400" progId="Visio.Drawing.6">
                          <p:embed/>
                          <p:pic>
                            <p:nvPicPr>
                              <p:cNvPr id="0" name="Object 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1314"/>
                                <a:ext cx="480"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13" name="Group 202"/>
                <p:cNvGrpSpPr>
                  <a:grpSpLocks noChangeAspect="1"/>
                </p:cNvGrpSpPr>
                <p:nvPr/>
              </p:nvGrpSpPr>
              <p:grpSpPr bwMode="auto">
                <a:xfrm>
                  <a:off x="480" y="576"/>
                  <a:ext cx="499" cy="384"/>
                  <a:chOff x="1728" y="432"/>
                  <a:chExt cx="624" cy="480"/>
                </a:xfrm>
              </p:grpSpPr>
              <p:sp>
                <p:nvSpPr>
                  <p:cNvPr id="537614" name="Rectangle 203"/>
                  <p:cNvSpPr>
                    <a:spLocks noChangeAspect="1" noChangeArrowheads="1"/>
                  </p:cNvSpPr>
                  <p:nvPr/>
                </p:nvSpPr>
                <p:spPr bwMode="auto">
                  <a:xfrm>
                    <a:off x="1728" y="432"/>
                    <a:ext cx="624" cy="480"/>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15" name="Object 204"/>
                  <p:cNvGraphicFramePr>
                    <a:graphicFrameLocks noChangeAspect="1"/>
                  </p:cNvGraphicFramePr>
                  <p:nvPr/>
                </p:nvGraphicFramePr>
                <p:xfrm>
                  <a:off x="1824" y="432"/>
                  <a:ext cx="433" cy="479"/>
                </p:xfrm>
                <a:graphic>
                  <a:graphicData uri="http://schemas.openxmlformats.org/presentationml/2006/ole">
                    <mc:AlternateContent xmlns:mc="http://schemas.openxmlformats.org/markup-compatibility/2006">
                      <mc:Choice xmlns:v="urn:schemas-microsoft-com:vml" Requires="v">
                        <p:oleObj name="Visio" r:id="rId4" imgW="259715" imgH="372745" progId="Visio.Drawing.6">
                          <p:embed/>
                        </p:oleObj>
                      </mc:Choice>
                      <mc:Fallback>
                        <p:oleObj name="Visio" r:id="rId4" imgW="259715" imgH="372745" progId="Visio.Drawing.6">
                          <p:embed/>
                          <p:pic>
                            <p:nvPicPr>
                              <p:cNvPr id="0" name="Object 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4" y="432"/>
                                <a:ext cx="433" cy="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16" name="Group 205"/>
                <p:cNvGrpSpPr>
                  <a:grpSpLocks noChangeAspect="1"/>
                </p:cNvGrpSpPr>
                <p:nvPr/>
              </p:nvGrpSpPr>
              <p:grpSpPr bwMode="auto">
                <a:xfrm>
                  <a:off x="1181" y="576"/>
                  <a:ext cx="499" cy="384"/>
                  <a:chOff x="1104" y="2352"/>
                  <a:chExt cx="624" cy="480"/>
                </a:xfrm>
              </p:grpSpPr>
              <p:sp>
                <p:nvSpPr>
                  <p:cNvPr id="537617" name="Rectangle 206"/>
                  <p:cNvSpPr>
                    <a:spLocks noChangeAspect="1" noChangeArrowheads="1"/>
                  </p:cNvSpPr>
                  <p:nvPr/>
                </p:nvSpPr>
                <p:spPr bwMode="auto">
                  <a:xfrm>
                    <a:off x="1104" y="2352"/>
                    <a:ext cx="624" cy="480"/>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18" name="Object 207"/>
                  <p:cNvGraphicFramePr>
                    <a:graphicFrameLocks noChangeAspect="1"/>
                  </p:cNvGraphicFramePr>
                  <p:nvPr/>
                </p:nvGraphicFramePr>
                <p:xfrm>
                  <a:off x="1200" y="2448"/>
                  <a:ext cx="480" cy="313"/>
                </p:xfrm>
                <a:graphic>
                  <a:graphicData uri="http://schemas.openxmlformats.org/presentationml/2006/ole">
                    <mc:AlternateContent xmlns:mc="http://schemas.openxmlformats.org/markup-compatibility/2006">
                      <mc:Choice xmlns:v="urn:schemas-microsoft-com:vml" Requires="v">
                        <p:oleObj name="Visio" r:id="rId6" imgW="734060" imgH="485140" progId="Visio.Drawing.6">
                          <p:embed/>
                        </p:oleObj>
                      </mc:Choice>
                      <mc:Fallback>
                        <p:oleObj name="Visio" r:id="rId6" imgW="734060" imgH="485140" progId="Visio.Drawing.6">
                          <p:embed/>
                          <p:pic>
                            <p:nvPicPr>
                              <p:cNvPr id="0" name="Object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 y="2448"/>
                                <a:ext cx="48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19" name="Group 208"/>
                <p:cNvGrpSpPr>
                  <a:grpSpLocks noChangeAspect="1"/>
                </p:cNvGrpSpPr>
                <p:nvPr/>
              </p:nvGrpSpPr>
              <p:grpSpPr bwMode="auto">
                <a:xfrm>
                  <a:off x="1181" y="1008"/>
                  <a:ext cx="499" cy="384"/>
                  <a:chOff x="1104" y="2352"/>
                  <a:chExt cx="624" cy="480"/>
                </a:xfrm>
              </p:grpSpPr>
              <p:sp>
                <p:nvSpPr>
                  <p:cNvPr id="537620" name="Rectangle 209"/>
                  <p:cNvSpPr>
                    <a:spLocks noChangeAspect="1" noChangeArrowheads="1"/>
                  </p:cNvSpPr>
                  <p:nvPr/>
                </p:nvSpPr>
                <p:spPr bwMode="auto">
                  <a:xfrm>
                    <a:off x="1104" y="2352"/>
                    <a:ext cx="624" cy="480"/>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21" name="Object 210"/>
                  <p:cNvGraphicFramePr>
                    <a:graphicFrameLocks noChangeAspect="1"/>
                  </p:cNvGraphicFramePr>
                  <p:nvPr/>
                </p:nvGraphicFramePr>
                <p:xfrm>
                  <a:off x="1200" y="2448"/>
                  <a:ext cx="480" cy="313"/>
                </p:xfrm>
                <a:graphic>
                  <a:graphicData uri="http://schemas.openxmlformats.org/presentationml/2006/ole">
                    <mc:AlternateContent xmlns:mc="http://schemas.openxmlformats.org/markup-compatibility/2006">
                      <mc:Choice xmlns:v="urn:schemas-microsoft-com:vml" Requires="v">
                        <p:oleObj name="Visio" r:id="rId8" imgW="734060" imgH="485140" progId="Visio.Drawing.6">
                          <p:embed/>
                        </p:oleObj>
                      </mc:Choice>
                      <mc:Fallback>
                        <p:oleObj name="Visio" r:id="rId8" imgW="734060" imgH="485140" progId="Visio.Drawing.6">
                          <p:embed/>
                          <p:pic>
                            <p:nvPicPr>
                              <p:cNvPr id="0" name="Object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 y="2448"/>
                                <a:ext cx="48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22" name="Group 211"/>
                <p:cNvGrpSpPr>
                  <a:grpSpLocks noChangeAspect="1"/>
                </p:cNvGrpSpPr>
                <p:nvPr/>
              </p:nvGrpSpPr>
              <p:grpSpPr bwMode="auto">
                <a:xfrm>
                  <a:off x="1878" y="576"/>
                  <a:ext cx="653" cy="807"/>
                  <a:chOff x="2448" y="2448"/>
                  <a:chExt cx="816" cy="1008"/>
                </a:xfrm>
              </p:grpSpPr>
              <p:sp>
                <p:nvSpPr>
                  <p:cNvPr id="537623" name="Rectangle 212"/>
                  <p:cNvSpPr>
                    <a:spLocks noChangeAspect="1" noChangeArrowheads="1"/>
                  </p:cNvSpPr>
                  <p:nvPr/>
                </p:nvSpPr>
                <p:spPr bwMode="auto">
                  <a:xfrm>
                    <a:off x="2448" y="2640"/>
                    <a:ext cx="192" cy="624"/>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M</a:t>
                    </a:r>
                  </a:p>
                  <a:p>
                    <a:pPr algn="ctr"/>
                    <a:r>
                      <a:rPr lang="en-US" altLang="zh-CN" sz="1400" b="1"/>
                      <a:t>U</a:t>
                    </a:r>
                  </a:p>
                  <a:p>
                    <a:pPr algn="ctr"/>
                    <a:r>
                      <a:rPr lang="en-US" altLang="zh-CN" sz="1400" b="1"/>
                      <a:t>X</a:t>
                    </a:r>
                  </a:p>
                </p:txBody>
              </p:sp>
              <p:sp>
                <p:nvSpPr>
                  <p:cNvPr id="537624" name="Rectangle 213"/>
                  <p:cNvSpPr>
                    <a:spLocks noChangeAspect="1" noChangeArrowheads="1"/>
                  </p:cNvSpPr>
                  <p:nvPr/>
                </p:nvSpPr>
                <p:spPr bwMode="auto">
                  <a:xfrm>
                    <a:off x="2640" y="2640"/>
                    <a:ext cx="384" cy="624"/>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A/D</a:t>
                    </a:r>
                  </a:p>
                </p:txBody>
              </p:sp>
              <p:sp>
                <p:nvSpPr>
                  <p:cNvPr id="537625" name="Rectangle 214"/>
                  <p:cNvSpPr>
                    <a:spLocks noChangeAspect="1" noChangeArrowheads="1"/>
                  </p:cNvSpPr>
                  <p:nvPr/>
                </p:nvSpPr>
                <p:spPr bwMode="auto">
                  <a:xfrm>
                    <a:off x="2448" y="2448"/>
                    <a:ext cx="576" cy="192"/>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REF</a:t>
                    </a:r>
                  </a:p>
                </p:txBody>
              </p:sp>
              <p:sp>
                <p:nvSpPr>
                  <p:cNvPr id="537626" name="Rectangle 215"/>
                  <p:cNvSpPr>
                    <a:spLocks noChangeAspect="1" noChangeArrowheads="1"/>
                  </p:cNvSpPr>
                  <p:nvPr/>
                </p:nvSpPr>
                <p:spPr bwMode="auto">
                  <a:xfrm>
                    <a:off x="2448" y="3264"/>
                    <a:ext cx="576" cy="192"/>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CLOCK</a:t>
                    </a:r>
                  </a:p>
                </p:txBody>
              </p:sp>
              <p:sp>
                <p:nvSpPr>
                  <p:cNvPr id="537627" name="Rectangle 216"/>
                  <p:cNvSpPr>
                    <a:spLocks noChangeAspect="1" noChangeArrowheads="1"/>
                  </p:cNvSpPr>
                  <p:nvPr/>
                </p:nvSpPr>
                <p:spPr bwMode="auto">
                  <a:xfrm>
                    <a:off x="3024" y="2448"/>
                    <a:ext cx="240" cy="1008"/>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B</a:t>
                    </a:r>
                  </a:p>
                  <a:p>
                    <a:pPr algn="ctr"/>
                    <a:r>
                      <a:rPr lang="en-US" altLang="zh-CN" sz="1400" b="1"/>
                      <a:t>U</a:t>
                    </a:r>
                  </a:p>
                  <a:p>
                    <a:pPr algn="ctr"/>
                    <a:r>
                      <a:rPr lang="en-US" altLang="zh-CN" sz="1400" b="1"/>
                      <a:t>S</a:t>
                    </a:r>
                  </a:p>
                </p:txBody>
              </p:sp>
            </p:grpSp>
            <p:grpSp>
              <p:nvGrpSpPr>
                <p:cNvPr id="537628" name="Group 217"/>
                <p:cNvGrpSpPr>
                  <a:grpSpLocks noChangeAspect="1"/>
                </p:cNvGrpSpPr>
                <p:nvPr/>
              </p:nvGrpSpPr>
              <p:grpSpPr bwMode="auto">
                <a:xfrm>
                  <a:off x="3216" y="1104"/>
                  <a:ext cx="1424" cy="962"/>
                  <a:chOff x="1920" y="2784"/>
                  <a:chExt cx="1776" cy="1200"/>
                </a:xfrm>
              </p:grpSpPr>
              <p:sp>
                <p:nvSpPr>
                  <p:cNvPr id="537629" name="Rectangle 218"/>
                  <p:cNvSpPr>
                    <a:spLocks noChangeAspect="1" noChangeArrowheads="1"/>
                  </p:cNvSpPr>
                  <p:nvPr/>
                </p:nvSpPr>
                <p:spPr bwMode="auto">
                  <a:xfrm>
                    <a:off x="2208" y="3024"/>
                    <a:ext cx="1008" cy="720"/>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MCU&amp;DSP</a:t>
                    </a:r>
                  </a:p>
                </p:txBody>
              </p:sp>
              <p:sp>
                <p:nvSpPr>
                  <p:cNvPr id="537630" name="Rectangle 219"/>
                  <p:cNvSpPr>
                    <a:spLocks noChangeAspect="1" noChangeArrowheads="1"/>
                  </p:cNvSpPr>
                  <p:nvPr/>
                </p:nvSpPr>
                <p:spPr bwMode="auto">
                  <a:xfrm>
                    <a:off x="2208" y="3744"/>
                    <a:ext cx="1008" cy="240"/>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EEPROM</a:t>
                    </a:r>
                  </a:p>
                </p:txBody>
              </p:sp>
              <p:sp>
                <p:nvSpPr>
                  <p:cNvPr id="537631" name="Rectangle 220"/>
                  <p:cNvSpPr>
                    <a:spLocks noChangeAspect="1" noChangeArrowheads="1"/>
                  </p:cNvSpPr>
                  <p:nvPr/>
                </p:nvSpPr>
                <p:spPr bwMode="auto">
                  <a:xfrm>
                    <a:off x="1920" y="2784"/>
                    <a:ext cx="288" cy="1200"/>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B</a:t>
                    </a:r>
                  </a:p>
                  <a:p>
                    <a:pPr algn="ctr"/>
                    <a:r>
                      <a:rPr lang="en-US" altLang="zh-CN" sz="1400" b="1"/>
                      <a:t>U</a:t>
                    </a:r>
                  </a:p>
                  <a:p>
                    <a:pPr algn="ctr"/>
                    <a:r>
                      <a:rPr lang="en-US" altLang="zh-CN" sz="1400" b="1"/>
                      <a:t>S</a:t>
                    </a:r>
                  </a:p>
                </p:txBody>
              </p:sp>
              <p:sp>
                <p:nvSpPr>
                  <p:cNvPr id="537632" name="Rectangle 221"/>
                  <p:cNvSpPr>
                    <a:spLocks noChangeAspect="1" noChangeArrowheads="1"/>
                  </p:cNvSpPr>
                  <p:nvPr/>
                </p:nvSpPr>
                <p:spPr bwMode="auto">
                  <a:xfrm>
                    <a:off x="2208" y="2784"/>
                    <a:ext cx="528" cy="240"/>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RAM</a:t>
                    </a:r>
                  </a:p>
                </p:txBody>
              </p:sp>
              <p:sp>
                <p:nvSpPr>
                  <p:cNvPr id="537633" name="Rectangle 222"/>
                  <p:cNvSpPr>
                    <a:spLocks noChangeAspect="1" noChangeArrowheads="1"/>
                  </p:cNvSpPr>
                  <p:nvPr/>
                </p:nvSpPr>
                <p:spPr bwMode="auto">
                  <a:xfrm>
                    <a:off x="2736" y="2784"/>
                    <a:ext cx="480" cy="240"/>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I/O</a:t>
                    </a:r>
                  </a:p>
                </p:txBody>
              </p:sp>
              <p:sp>
                <p:nvSpPr>
                  <p:cNvPr id="537634" name="Rectangle 223"/>
                  <p:cNvSpPr>
                    <a:spLocks noChangeAspect="1" noChangeArrowheads="1"/>
                  </p:cNvSpPr>
                  <p:nvPr/>
                </p:nvSpPr>
                <p:spPr bwMode="auto">
                  <a:xfrm>
                    <a:off x="3216" y="2784"/>
                    <a:ext cx="480" cy="384"/>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LAN</a:t>
                    </a:r>
                  </a:p>
                </p:txBody>
              </p:sp>
              <p:sp>
                <p:nvSpPr>
                  <p:cNvPr id="537635" name="Rectangle 224"/>
                  <p:cNvSpPr>
                    <a:spLocks noChangeAspect="1" noChangeArrowheads="1"/>
                  </p:cNvSpPr>
                  <p:nvPr/>
                </p:nvSpPr>
                <p:spPr bwMode="auto">
                  <a:xfrm>
                    <a:off x="3216" y="3168"/>
                    <a:ext cx="480" cy="432"/>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RS232</a:t>
                    </a:r>
                  </a:p>
                  <a:p>
                    <a:pPr algn="ctr"/>
                    <a:r>
                      <a:rPr lang="en-US" altLang="zh-CN" sz="1400" b="1"/>
                      <a:t>/485</a:t>
                    </a:r>
                  </a:p>
                </p:txBody>
              </p:sp>
              <p:sp>
                <p:nvSpPr>
                  <p:cNvPr id="537636" name="Rectangle 225"/>
                  <p:cNvSpPr>
                    <a:spLocks noChangeAspect="1" noChangeArrowheads="1"/>
                  </p:cNvSpPr>
                  <p:nvPr/>
                </p:nvSpPr>
                <p:spPr bwMode="auto">
                  <a:xfrm>
                    <a:off x="3216" y="3600"/>
                    <a:ext cx="480" cy="384"/>
                  </a:xfrm>
                  <a:prstGeom prst="rect">
                    <a:avLst/>
                  </a:prstGeom>
                  <a:solidFill>
                    <a:srgbClr val="FF0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CAN</a:t>
                    </a:r>
                  </a:p>
                </p:txBody>
              </p:sp>
            </p:grpSp>
            <p:grpSp>
              <p:nvGrpSpPr>
                <p:cNvPr id="537637" name="Group 226"/>
                <p:cNvGrpSpPr>
                  <a:grpSpLocks noChangeAspect="1"/>
                </p:cNvGrpSpPr>
                <p:nvPr/>
              </p:nvGrpSpPr>
              <p:grpSpPr bwMode="auto">
                <a:xfrm>
                  <a:off x="1872" y="1728"/>
                  <a:ext cx="653" cy="807"/>
                  <a:chOff x="2064" y="1920"/>
                  <a:chExt cx="816" cy="1008"/>
                </a:xfrm>
              </p:grpSpPr>
              <p:sp>
                <p:nvSpPr>
                  <p:cNvPr id="537638" name="Rectangle 227"/>
                  <p:cNvSpPr>
                    <a:spLocks noChangeAspect="1" noChangeArrowheads="1"/>
                  </p:cNvSpPr>
                  <p:nvPr/>
                </p:nvSpPr>
                <p:spPr bwMode="auto">
                  <a:xfrm>
                    <a:off x="2064" y="2112"/>
                    <a:ext cx="576" cy="816"/>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D/A</a:t>
                    </a:r>
                  </a:p>
                </p:txBody>
              </p:sp>
              <p:sp>
                <p:nvSpPr>
                  <p:cNvPr id="537639" name="Rectangle 228"/>
                  <p:cNvSpPr>
                    <a:spLocks noChangeAspect="1" noChangeArrowheads="1"/>
                  </p:cNvSpPr>
                  <p:nvPr/>
                </p:nvSpPr>
                <p:spPr bwMode="auto">
                  <a:xfrm>
                    <a:off x="2064" y="1920"/>
                    <a:ext cx="576" cy="192"/>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REF</a:t>
                    </a:r>
                  </a:p>
                </p:txBody>
              </p:sp>
              <p:sp>
                <p:nvSpPr>
                  <p:cNvPr id="537640" name="Rectangle 229"/>
                  <p:cNvSpPr>
                    <a:spLocks noChangeAspect="1" noChangeArrowheads="1"/>
                  </p:cNvSpPr>
                  <p:nvPr/>
                </p:nvSpPr>
                <p:spPr bwMode="auto">
                  <a:xfrm>
                    <a:off x="2640" y="1920"/>
                    <a:ext cx="240" cy="1008"/>
                  </a:xfrm>
                  <a:prstGeom prst="rect">
                    <a:avLst/>
                  </a:prstGeom>
                  <a:solidFill>
                    <a:srgbClr val="00CC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1400" b="1"/>
                      <a:t>B</a:t>
                    </a:r>
                  </a:p>
                  <a:p>
                    <a:pPr algn="ctr"/>
                    <a:r>
                      <a:rPr lang="en-US" altLang="zh-CN" sz="1400" b="1"/>
                      <a:t>U</a:t>
                    </a:r>
                  </a:p>
                  <a:p>
                    <a:pPr algn="ctr"/>
                    <a:r>
                      <a:rPr lang="en-US" altLang="zh-CN" sz="1400" b="1"/>
                      <a:t>S</a:t>
                    </a:r>
                  </a:p>
                </p:txBody>
              </p:sp>
            </p:grpSp>
            <p:grpSp>
              <p:nvGrpSpPr>
                <p:cNvPr id="537641" name="Group 230"/>
                <p:cNvGrpSpPr>
                  <a:grpSpLocks noChangeAspect="1"/>
                </p:cNvGrpSpPr>
                <p:nvPr/>
              </p:nvGrpSpPr>
              <p:grpSpPr bwMode="auto">
                <a:xfrm>
                  <a:off x="1181" y="1728"/>
                  <a:ext cx="499" cy="806"/>
                  <a:chOff x="1248" y="1920"/>
                  <a:chExt cx="624" cy="1008"/>
                </a:xfrm>
              </p:grpSpPr>
              <p:sp>
                <p:nvSpPr>
                  <p:cNvPr id="537642" name="Rectangle 231"/>
                  <p:cNvSpPr>
                    <a:spLocks noChangeAspect="1" noChangeArrowheads="1"/>
                  </p:cNvSpPr>
                  <p:nvPr/>
                </p:nvSpPr>
                <p:spPr bwMode="auto">
                  <a:xfrm>
                    <a:off x="1248" y="1920"/>
                    <a:ext cx="624" cy="480"/>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43" name="Rectangle 232"/>
                  <p:cNvSpPr>
                    <a:spLocks noChangeAspect="1" noChangeArrowheads="1"/>
                  </p:cNvSpPr>
                  <p:nvPr/>
                </p:nvSpPr>
                <p:spPr bwMode="auto">
                  <a:xfrm>
                    <a:off x="1248" y="2448"/>
                    <a:ext cx="624" cy="480"/>
                  </a:xfrm>
                  <a:prstGeom prst="rect">
                    <a:avLst/>
                  </a:prstGeom>
                  <a:solidFill>
                    <a:srgbClr val="3366FF"/>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44" name="Object 233"/>
                  <p:cNvGraphicFramePr>
                    <a:graphicFrameLocks noChangeAspect="1"/>
                  </p:cNvGraphicFramePr>
                  <p:nvPr/>
                </p:nvGraphicFramePr>
                <p:xfrm>
                  <a:off x="1296" y="2544"/>
                  <a:ext cx="481" cy="314"/>
                </p:xfrm>
                <a:graphic>
                  <a:graphicData uri="http://schemas.openxmlformats.org/presentationml/2006/ole">
                    <mc:AlternateContent xmlns:mc="http://schemas.openxmlformats.org/markup-compatibility/2006">
                      <mc:Choice xmlns:v="urn:schemas-microsoft-com:vml" Requires="v">
                        <p:oleObj name="Visio" r:id="rId9" imgW="734060" imgH="485140" progId="Visio.Drawing.6">
                          <p:embed/>
                        </p:oleObj>
                      </mc:Choice>
                      <mc:Fallback>
                        <p:oleObj name="Visio" r:id="rId9" imgW="734060" imgH="485140" progId="Visio.Drawing.6">
                          <p:embed/>
                          <p:pic>
                            <p:nvPicPr>
                              <p:cNvPr id="0" name="Object 2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2544"/>
                                <a:ext cx="48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7645" name="Object 234"/>
                  <p:cNvGraphicFramePr>
                    <a:graphicFrameLocks noChangeAspect="1"/>
                  </p:cNvGraphicFramePr>
                  <p:nvPr/>
                </p:nvGraphicFramePr>
                <p:xfrm>
                  <a:off x="1296" y="2016"/>
                  <a:ext cx="481" cy="314"/>
                </p:xfrm>
                <a:graphic>
                  <a:graphicData uri="http://schemas.openxmlformats.org/presentationml/2006/ole">
                    <mc:AlternateContent xmlns:mc="http://schemas.openxmlformats.org/markup-compatibility/2006">
                      <mc:Choice xmlns:v="urn:schemas-microsoft-com:vml" Requires="v">
                        <p:oleObj name="Visio" r:id="rId11" imgW="734060" imgH="485140" progId="Visio.Drawing.6">
                          <p:embed/>
                        </p:oleObj>
                      </mc:Choice>
                      <mc:Fallback>
                        <p:oleObj name="Visio" r:id="rId11" imgW="734060" imgH="485140" progId="Visio.Drawing.6">
                          <p:embed/>
                          <p:pic>
                            <p:nvPicPr>
                              <p:cNvPr id="0" name="Object 2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6" y="2016"/>
                                <a:ext cx="481"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46" name="Group 235"/>
                <p:cNvGrpSpPr>
                  <a:grpSpLocks noChangeAspect="1"/>
                </p:cNvGrpSpPr>
                <p:nvPr/>
              </p:nvGrpSpPr>
              <p:grpSpPr bwMode="auto">
                <a:xfrm>
                  <a:off x="480" y="1728"/>
                  <a:ext cx="499" cy="384"/>
                  <a:chOff x="2448" y="3408"/>
                  <a:chExt cx="624" cy="480"/>
                </a:xfrm>
              </p:grpSpPr>
              <p:sp>
                <p:nvSpPr>
                  <p:cNvPr id="537647" name="Rectangle 236"/>
                  <p:cNvSpPr>
                    <a:spLocks noChangeAspect="1" noChangeArrowheads="1"/>
                  </p:cNvSpPr>
                  <p:nvPr/>
                </p:nvSpPr>
                <p:spPr bwMode="auto">
                  <a:xfrm>
                    <a:off x="2448" y="3408"/>
                    <a:ext cx="624" cy="480"/>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48" name="Object 237"/>
                  <p:cNvGraphicFramePr>
                    <a:graphicFrameLocks noChangeAspect="1"/>
                  </p:cNvGraphicFramePr>
                  <p:nvPr/>
                </p:nvGraphicFramePr>
                <p:xfrm>
                  <a:off x="2683" y="3408"/>
                  <a:ext cx="239" cy="480"/>
                </p:xfrm>
                <a:graphic>
                  <a:graphicData uri="http://schemas.openxmlformats.org/presentationml/2006/ole">
                    <mc:AlternateContent xmlns:mc="http://schemas.openxmlformats.org/markup-compatibility/2006">
                      <mc:Choice xmlns:v="urn:schemas-microsoft-com:vml" Requires="v">
                        <p:oleObj name="Visio" r:id="rId12" imgW="248285" imgH="474345" progId="Visio.Drawing.6">
                          <p:embed/>
                        </p:oleObj>
                      </mc:Choice>
                      <mc:Fallback>
                        <p:oleObj name="Visio" r:id="rId12" imgW="248285" imgH="474345" progId="Visio.Drawing.6">
                          <p:embed/>
                          <p:pic>
                            <p:nvPicPr>
                              <p:cNvPr id="0" name="Object 2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3" y="3408"/>
                                <a:ext cx="239" cy="4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7649" name="Group 238"/>
                <p:cNvGrpSpPr>
                  <a:grpSpLocks noChangeAspect="1"/>
                </p:cNvGrpSpPr>
                <p:nvPr/>
              </p:nvGrpSpPr>
              <p:grpSpPr bwMode="auto">
                <a:xfrm>
                  <a:off x="480" y="2160"/>
                  <a:ext cx="499" cy="384"/>
                  <a:chOff x="480" y="2448"/>
                  <a:chExt cx="624" cy="480"/>
                </a:xfrm>
              </p:grpSpPr>
              <p:sp>
                <p:nvSpPr>
                  <p:cNvPr id="537650" name="Rectangle 239"/>
                  <p:cNvSpPr>
                    <a:spLocks noChangeAspect="1" noChangeArrowheads="1"/>
                  </p:cNvSpPr>
                  <p:nvPr/>
                </p:nvSpPr>
                <p:spPr bwMode="auto">
                  <a:xfrm>
                    <a:off x="480" y="2448"/>
                    <a:ext cx="624" cy="480"/>
                  </a:xfrm>
                  <a:prstGeom prst="rect">
                    <a:avLst/>
                  </a:prstGeom>
                  <a:solidFill>
                    <a:schemeClr val="accent1"/>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aphicFrame>
                <p:nvGraphicFramePr>
                  <p:cNvPr id="537651" name="Object 240"/>
                  <p:cNvGraphicFramePr>
                    <a:graphicFrameLocks noChangeAspect="1"/>
                  </p:cNvGraphicFramePr>
                  <p:nvPr/>
                </p:nvGraphicFramePr>
                <p:xfrm>
                  <a:off x="480" y="2569"/>
                  <a:ext cx="624" cy="300"/>
                </p:xfrm>
                <a:graphic>
                  <a:graphicData uri="http://schemas.openxmlformats.org/presentationml/2006/ole">
                    <mc:AlternateContent xmlns:mc="http://schemas.openxmlformats.org/markup-compatibility/2006">
                      <mc:Choice xmlns:v="urn:schemas-microsoft-com:vml" Requires="v">
                        <p:oleObj name="Visio" r:id="rId14" imgW="586740" imgH="281940" progId="Visio.Drawing.6">
                          <p:embed/>
                        </p:oleObj>
                      </mc:Choice>
                      <mc:Fallback>
                        <p:oleObj name="Visio" r:id="rId14" imgW="586740" imgH="281940" progId="Visio.Drawing.6">
                          <p:embed/>
                          <p:pic>
                            <p:nvPicPr>
                              <p:cNvPr id="0" name="Object 2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 y="2569"/>
                                <a:ext cx="624"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37652" name="Object 241"/>
                <p:cNvGraphicFramePr>
                  <a:graphicFrameLocks noChangeAspect="1"/>
                </p:cNvGraphicFramePr>
                <p:nvPr/>
              </p:nvGraphicFramePr>
              <p:xfrm>
                <a:off x="3392" y="2310"/>
                <a:ext cx="1056" cy="762"/>
              </p:xfrm>
              <a:graphic>
                <a:graphicData uri="http://schemas.openxmlformats.org/presentationml/2006/ole">
                  <mc:AlternateContent xmlns:mc="http://schemas.openxmlformats.org/markup-compatibility/2006">
                    <mc:Choice xmlns:v="urn:schemas-microsoft-com:vml" Requires="v">
                      <p:oleObj name="Visio" r:id="rId16" imgW="609600" imgH="451485" progId="Visio.Drawing.6">
                        <p:embed/>
                      </p:oleObj>
                    </mc:Choice>
                    <mc:Fallback>
                      <p:oleObj name="Visio" r:id="rId16" imgW="609600" imgH="451485" progId="Visio.Drawing.6">
                        <p:embed/>
                        <p:pic>
                          <p:nvPicPr>
                            <p:cNvPr id="0" name="Object 2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92" y="2310"/>
                              <a:ext cx="1056"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7653" name="AutoShape 242"/>
                <p:cNvSpPr>
                  <a:spLocks noChangeArrowheads="1"/>
                </p:cNvSpPr>
                <p:nvPr/>
              </p:nvSpPr>
              <p:spPr bwMode="auto">
                <a:xfrm>
                  <a:off x="2736" y="528"/>
                  <a:ext cx="192" cy="2688"/>
                </a:xfrm>
                <a:prstGeom prst="upDownArrow">
                  <a:avLst>
                    <a:gd name="adj1" fmla="val 56250"/>
                    <a:gd name="adj2" fmla="val 69222"/>
                  </a:avLst>
                </a:prstGeom>
                <a:solidFill>
                  <a:schemeClr val="accent1"/>
                </a:solidFill>
                <a:ln w="9525">
                  <a:solidFill>
                    <a:schemeClr val="tx1"/>
                  </a:solidFill>
                  <a:miter lim="800000"/>
                </a:ln>
              </p:spPr>
              <p:txBody>
                <a:bodyPr vert="eaVert"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4" name="AutoShape 243"/>
                <p:cNvSpPr>
                  <a:spLocks noChangeArrowheads="1"/>
                </p:cNvSpPr>
                <p:nvPr/>
              </p:nvSpPr>
              <p:spPr bwMode="auto">
                <a:xfrm>
                  <a:off x="2532" y="912"/>
                  <a:ext cx="252" cy="144"/>
                </a:xfrm>
                <a:prstGeom prst="leftRightArrow">
                  <a:avLst>
                    <a:gd name="adj1" fmla="val 50000"/>
                    <a:gd name="adj2" fmla="val 35000"/>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5" name="AutoShape 244"/>
                <p:cNvSpPr>
                  <a:spLocks noChangeArrowheads="1"/>
                </p:cNvSpPr>
                <p:nvPr/>
              </p:nvSpPr>
              <p:spPr bwMode="auto">
                <a:xfrm>
                  <a:off x="2880" y="2592"/>
                  <a:ext cx="528" cy="144"/>
                </a:xfrm>
                <a:prstGeom prst="leftRightArrow">
                  <a:avLst>
                    <a:gd name="adj1" fmla="val 50000"/>
                    <a:gd name="adj2" fmla="val 7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6" name="AutoShape 245"/>
                <p:cNvSpPr>
                  <a:spLocks noChangeArrowheads="1"/>
                </p:cNvSpPr>
                <p:nvPr/>
              </p:nvSpPr>
              <p:spPr bwMode="auto">
                <a:xfrm>
                  <a:off x="2880" y="1488"/>
                  <a:ext cx="336" cy="144"/>
                </a:xfrm>
                <a:prstGeom prst="leftRightArrow">
                  <a:avLst>
                    <a:gd name="adj1" fmla="val 50000"/>
                    <a:gd name="adj2" fmla="val 46667"/>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7" name="AutoShape 246"/>
                <p:cNvSpPr>
                  <a:spLocks noChangeArrowheads="1"/>
                </p:cNvSpPr>
                <p:nvPr/>
              </p:nvSpPr>
              <p:spPr bwMode="auto">
                <a:xfrm>
                  <a:off x="1680" y="1890"/>
                  <a:ext cx="192" cy="144"/>
                </a:xfrm>
                <a:prstGeom prst="lef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8" name="AutoShape 247"/>
                <p:cNvSpPr>
                  <a:spLocks noChangeArrowheads="1"/>
                </p:cNvSpPr>
                <p:nvPr/>
              </p:nvSpPr>
              <p:spPr bwMode="auto">
                <a:xfrm>
                  <a:off x="1680" y="2274"/>
                  <a:ext cx="192" cy="144"/>
                </a:xfrm>
                <a:prstGeom prst="lef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59" name="AutoShape 248"/>
                <p:cNvSpPr>
                  <a:spLocks noChangeArrowheads="1"/>
                </p:cNvSpPr>
                <p:nvPr/>
              </p:nvSpPr>
              <p:spPr bwMode="auto">
                <a:xfrm>
                  <a:off x="984" y="1872"/>
                  <a:ext cx="192" cy="144"/>
                </a:xfrm>
                <a:prstGeom prst="lef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60" name="AutoShape 249"/>
                <p:cNvSpPr>
                  <a:spLocks noChangeArrowheads="1"/>
                </p:cNvSpPr>
                <p:nvPr/>
              </p:nvSpPr>
              <p:spPr bwMode="auto">
                <a:xfrm>
                  <a:off x="984" y="2304"/>
                  <a:ext cx="192" cy="144"/>
                </a:xfrm>
                <a:prstGeom prst="lef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61" name="AutoShape 250"/>
                <p:cNvSpPr>
                  <a:spLocks noChangeArrowheads="1"/>
                </p:cNvSpPr>
                <p:nvPr/>
              </p:nvSpPr>
              <p:spPr bwMode="auto">
                <a:xfrm>
                  <a:off x="984" y="720"/>
                  <a:ext cx="192" cy="144"/>
                </a:xfrm>
                <a:prstGeom prst="righ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62" name="AutoShape 251"/>
                <p:cNvSpPr>
                  <a:spLocks noChangeArrowheads="1"/>
                </p:cNvSpPr>
                <p:nvPr/>
              </p:nvSpPr>
              <p:spPr bwMode="auto">
                <a:xfrm>
                  <a:off x="984" y="1134"/>
                  <a:ext cx="192" cy="144"/>
                </a:xfrm>
                <a:prstGeom prst="righ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63" name="Line 252"/>
                <p:cNvSpPr>
                  <a:spLocks noChangeShapeType="1"/>
                </p:cNvSpPr>
                <p:nvPr/>
              </p:nvSpPr>
              <p:spPr bwMode="auto">
                <a:xfrm>
                  <a:off x="4896" y="720"/>
                  <a:ext cx="0" cy="1728"/>
                </a:xfrm>
                <a:prstGeom prst="line">
                  <a:avLst/>
                </a:prstGeom>
                <a:noFill/>
                <a:ln w="762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7664" name="Line 253"/>
                <p:cNvSpPr>
                  <a:spLocks noChangeShapeType="1"/>
                </p:cNvSpPr>
                <p:nvPr/>
              </p:nvSpPr>
              <p:spPr bwMode="auto">
                <a:xfrm>
                  <a:off x="4648" y="1584"/>
                  <a:ext cx="24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7665" name="Object 254"/>
                <p:cNvGraphicFramePr>
                  <a:graphicFrameLocks noChangeAspect="1"/>
                </p:cNvGraphicFramePr>
                <p:nvPr/>
              </p:nvGraphicFramePr>
              <p:xfrm>
                <a:off x="4992" y="355"/>
                <a:ext cx="624" cy="509"/>
              </p:xfrm>
              <a:graphic>
                <a:graphicData uri="http://schemas.openxmlformats.org/presentationml/2006/ole">
                  <mc:AlternateContent xmlns:mc="http://schemas.openxmlformats.org/markup-compatibility/2006">
                    <mc:Choice xmlns:v="urn:schemas-microsoft-com:vml" Requires="v">
                      <p:oleObj name="Visio" r:id="rId18" imgW="530860" imgH="440055" progId="Visio.Drawing.6">
                        <p:embed/>
                      </p:oleObj>
                    </mc:Choice>
                    <mc:Fallback>
                      <p:oleObj name="Visio" r:id="rId18" imgW="530860" imgH="440055" progId="Visio.Drawing.6">
                        <p:embed/>
                        <p:pic>
                          <p:nvPicPr>
                            <p:cNvPr id="0" name="Object 2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92" y="355"/>
                              <a:ext cx="624" cy="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37666" name="Group 255"/>
                <p:cNvGrpSpPr/>
                <p:nvPr/>
              </p:nvGrpSpPr>
              <p:grpSpPr bwMode="auto">
                <a:xfrm>
                  <a:off x="4928" y="828"/>
                  <a:ext cx="384" cy="432"/>
                  <a:chOff x="4944" y="828"/>
                  <a:chExt cx="384" cy="432"/>
                </a:xfrm>
              </p:grpSpPr>
              <p:sp>
                <p:nvSpPr>
                  <p:cNvPr id="537667" name="Line 256"/>
                  <p:cNvSpPr>
                    <a:spLocks noChangeShapeType="1"/>
                  </p:cNvSpPr>
                  <p:nvPr/>
                </p:nvSpPr>
                <p:spPr bwMode="auto">
                  <a:xfrm>
                    <a:off x="4944" y="1248"/>
                    <a:ext cx="384" cy="0"/>
                  </a:xfrm>
                  <a:prstGeom prst="line">
                    <a:avLst/>
                  </a:prstGeom>
                  <a:noFill/>
                  <a:ln w="38100">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7668" name="Line 257"/>
                  <p:cNvSpPr>
                    <a:spLocks noChangeShapeType="1"/>
                  </p:cNvSpPr>
                  <p:nvPr/>
                </p:nvSpPr>
                <p:spPr bwMode="auto">
                  <a:xfrm flipV="1">
                    <a:off x="5328" y="828"/>
                    <a:ext cx="0" cy="432"/>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7669" name="AutoShape 258"/>
                <p:cNvSpPr>
                  <a:spLocks noChangeArrowheads="1"/>
                </p:cNvSpPr>
                <p:nvPr/>
              </p:nvSpPr>
              <p:spPr bwMode="auto">
                <a:xfrm>
                  <a:off x="1686" y="714"/>
                  <a:ext cx="192" cy="144"/>
                </a:xfrm>
                <a:prstGeom prst="righ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70" name="AutoShape 259"/>
                <p:cNvSpPr>
                  <a:spLocks noChangeArrowheads="1"/>
                </p:cNvSpPr>
                <p:nvPr/>
              </p:nvSpPr>
              <p:spPr bwMode="auto">
                <a:xfrm>
                  <a:off x="1686" y="1128"/>
                  <a:ext cx="192" cy="144"/>
                </a:xfrm>
                <a:prstGeom prst="rightArrow">
                  <a:avLst>
                    <a:gd name="adj1" fmla="val 50000"/>
                    <a:gd name="adj2" fmla="val 33333"/>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sp>
              <p:nvSpPr>
                <p:cNvPr id="537671" name="AutoShape 260"/>
                <p:cNvSpPr>
                  <a:spLocks noChangeArrowheads="1"/>
                </p:cNvSpPr>
                <p:nvPr/>
              </p:nvSpPr>
              <p:spPr bwMode="auto">
                <a:xfrm>
                  <a:off x="2526" y="2046"/>
                  <a:ext cx="252" cy="144"/>
                </a:xfrm>
                <a:prstGeom prst="leftRightArrow">
                  <a:avLst>
                    <a:gd name="adj1" fmla="val 50000"/>
                    <a:gd name="adj2" fmla="val 35000"/>
                  </a:avLst>
                </a:prstGeom>
                <a:solidFill>
                  <a:srgbClr val="008000"/>
                </a:solidFill>
                <a:ln w="9525">
                  <a:solidFill>
                    <a:schemeClr val="tx1"/>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a:p>
              </p:txBody>
            </p:sp>
          </p:grpSp>
          <p:sp>
            <p:nvSpPr>
              <p:cNvPr id="537672" name="Text Box 261"/>
              <p:cNvSpPr txBox="1">
                <a:spLocks noChangeArrowheads="1"/>
              </p:cNvSpPr>
              <p:nvPr/>
            </p:nvSpPr>
            <p:spPr bwMode="auto">
              <a:xfrm>
                <a:off x="528" y="240"/>
                <a:ext cx="6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传感器</a:t>
                </a:r>
              </a:p>
            </p:txBody>
          </p:sp>
          <p:sp>
            <p:nvSpPr>
              <p:cNvPr id="537673" name="Text Box 262"/>
              <p:cNvSpPr txBox="1">
                <a:spLocks noChangeArrowheads="1"/>
              </p:cNvSpPr>
              <p:nvPr/>
            </p:nvSpPr>
            <p:spPr bwMode="auto">
              <a:xfrm>
                <a:off x="1440" y="240"/>
                <a:ext cx="10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前向通道</a:t>
                </a:r>
              </a:p>
            </p:txBody>
          </p:sp>
          <p:sp>
            <p:nvSpPr>
              <p:cNvPr id="537674" name="Rectangle 263"/>
              <p:cNvSpPr>
                <a:spLocks noChangeArrowheads="1"/>
              </p:cNvSpPr>
              <p:nvPr/>
            </p:nvSpPr>
            <p:spPr bwMode="auto">
              <a:xfrm>
                <a:off x="1488" y="2649"/>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后向通道</a:t>
                </a:r>
              </a:p>
            </p:txBody>
          </p:sp>
          <p:sp>
            <p:nvSpPr>
              <p:cNvPr id="537675" name="Rectangle 264"/>
              <p:cNvSpPr>
                <a:spLocks noChangeArrowheads="1"/>
              </p:cNvSpPr>
              <p:nvPr/>
            </p:nvSpPr>
            <p:spPr bwMode="auto">
              <a:xfrm>
                <a:off x="624" y="264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功放</a:t>
                </a:r>
              </a:p>
            </p:txBody>
          </p:sp>
          <p:sp>
            <p:nvSpPr>
              <p:cNvPr id="537676" name="Rectangle 265"/>
              <p:cNvSpPr>
                <a:spLocks noChangeArrowheads="1"/>
              </p:cNvSpPr>
              <p:nvPr/>
            </p:nvSpPr>
            <p:spPr bwMode="auto">
              <a:xfrm>
                <a:off x="3504" y="720"/>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微处理器系统</a:t>
                </a:r>
              </a:p>
            </p:txBody>
          </p:sp>
          <p:sp>
            <p:nvSpPr>
              <p:cNvPr id="537677" name="Rectangle 266"/>
              <p:cNvSpPr>
                <a:spLocks noChangeArrowheads="1"/>
              </p:cNvSpPr>
              <p:nvPr/>
            </p:nvSpPr>
            <p:spPr bwMode="auto">
              <a:xfrm>
                <a:off x="3532" y="3120"/>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人机交互设备</a:t>
                </a:r>
              </a:p>
            </p:txBody>
          </p:sp>
          <p:sp>
            <p:nvSpPr>
              <p:cNvPr id="537678" name="Rectangle 267"/>
              <p:cNvSpPr>
                <a:spLocks noChangeArrowheads="1"/>
              </p:cNvSpPr>
              <p:nvPr/>
            </p:nvSpPr>
            <p:spPr bwMode="auto">
              <a:xfrm>
                <a:off x="4684" y="144"/>
                <a:ext cx="9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远程监控设备</a:t>
                </a:r>
              </a:p>
            </p:txBody>
          </p:sp>
          <p:sp>
            <p:nvSpPr>
              <p:cNvPr id="537679" name="Rectangle 268"/>
              <p:cNvSpPr>
                <a:spLocks noChangeArrowheads="1"/>
              </p:cNvSpPr>
              <p:nvPr/>
            </p:nvSpPr>
            <p:spPr bwMode="auto">
              <a:xfrm>
                <a:off x="2716" y="288"/>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总线</a:t>
                </a:r>
              </a:p>
            </p:txBody>
          </p:sp>
          <p:sp>
            <p:nvSpPr>
              <p:cNvPr id="537680" name="Rectangle 269"/>
              <p:cNvSpPr>
                <a:spLocks noChangeArrowheads="1"/>
              </p:cNvSpPr>
              <p:nvPr/>
            </p:nvSpPr>
            <p:spPr bwMode="auto">
              <a:xfrm>
                <a:off x="4636" y="2505"/>
                <a:ext cx="6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800" b="1"/>
                  <a:t>通信总线</a:t>
                </a: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93" name="Rectangle 53" descr="斜纹布"/>
          <p:cNvSpPr>
            <a:spLocks noChangeArrowheads="1"/>
          </p:cNvSpPr>
          <p:nvPr/>
        </p:nvSpPr>
        <p:spPr bwMode="auto">
          <a:xfrm>
            <a:off x="252413" y="708660"/>
            <a:ext cx="333184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400" b="1">
                <a:solidFill>
                  <a:srgbClr val="FF0000"/>
                </a:solidFill>
                <a:latin typeface="楷体_GB2312" pitchFamily="49" charset="-122"/>
              </a:rPr>
              <a:t>1.3.2 </a:t>
            </a:r>
            <a:r>
              <a:rPr lang="zh-CN" altLang="en-US" sz="2400" b="1">
                <a:solidFill>
                  <a:srgbClr val="FF0000"/>
                </a:solidFill>
                <a:latin typeface="楷体_GB2312" pitchFamily="49" charset="-122"/>
              </a:rPr>
              <a:t>智能仪器的特点</a:t>
            </a:r>
            <a:r>
              <a:rPr lang="zh-CN" altLang="en-US" sz="2400" b="1">
                <a:solidFill>
                  <a:srgbClr val="FF0000"/>
                </a:solidFill>
              </a:rPr>
              <a:t> </a:t>
            </a:r>
          </a:p>
        </p:txBody>
      </p:sp>
      <p:sp>
        <p:nvSpPr>
          <p:cNvPr id="189495" name="Text Box 55" descr="斜纹布"/>
          <p:cNvSpPr txBox="1">
            <a:spLocks noChangeArrowheads="1"/>
          </p:cNvSpPr>
          <p:nvPr/>
        </p:nvSpPr>
        <p:spPr bwMode="auto">
          <a:xfrm>
            <a:off x="687705" y="1198245"/>
            <a:ext cx="830135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en-US" altLang="zh-CN" sz="2400" b="1">
                <a:solidFill>
                  <a:srgbClr val="FF6600"/>
                </a:solidFill>
                <a:latin typeface="Times New Roman" panose="02020603050405020304" pitchFamily="18" charset="0"/>
                <a:cs typeface="Times New Roman" panose="02020603050405020304" pitchFamily="18" charset="0"/>
                <a:sym typeface="+mn-ea"/>
              </a:rPr>
              <a:t>1</a:t>
            </a:r>
            <a:r>
              <a:rPr lang="zh-CN" altLang="en-US" sz="2400" b="1">
                <a:solidFill>
                  <a:srgbClr val="FF6600"/>
                </a:solidFill>
                <a:latin typeface="Times New Roman" panose="02020603050405020304" pitchFamily="18" charset="0"/>
                <a:cs typeface="Times New Roman" panose="02020603050405020304" pitchFamily="18" charset="0"/>
                <a:sym typeface="+mn-ea"/>
              </a:rPr>
              <a:t>）</a:t>
            </a:r>
            <a:r>
              <a:rPr lang="en-US" altLang="zh-CN" sz="2400" b="1">
                <a:solidFill>
                  <a:srgbClr val="FF6600"/>
                </a:solidFill>
                <a:latin typeface="Times New Roman" panose="02020603050405020304" pitchFamily="18" charset="0"/>
                <a:cs typeface="Times New Roman" panose="02020603050405020304" pitchFamily="18" charset="0"/>
                <a:sym typeface="+mn-ea"/>
              </a:rPr>
              <a:t> </a:t>
            </a:r>
            <a:r>
              <a:rPr lang="zh-CN" altLang="en-US" sz="2400" b="1">
                <a:solidFill>
                  <a:srgbClr val="FF6600"/>
                </a:solidFill>
                <a:sym typeface="+mn-ea"/>
              </a:rPr>
              <a:t>操作自动化</a:t>
            </a:r>
            <a:r>
              <a:rPr lang="en-US" altLang="zh-CN" sz="2400" b="1">
                <a:solidFill>
                  <a:srgbClr val="FF6600"/>
                </a:solidFill>
                <a:sym typeface="+mn-ea"/>
              </a:rPr>
              <a:t>  </a:t>
            </a:r>
            <a:r>
              <a:rPr lang="zh-CN" altLang="en-US" sz="2400" b="1"/>
              <a:t>仪器的整个测量过程如键盘扫描、量程选择、开关闭合、数据采集、传输与处理以及显示打印等功能用微控制器控制，实现了测量过程的自动化。 </a:t>
            </a:r>
          </a:p>
        </p:txBody>
      </p:sp>
      <p:sp>
        <p:nvSpPr>
          <p:cNvPr id="189497" name="Text Box 57" descr="斜纹布"/>
          <p:cNvSpPr txBox="1">
            <a:spLocks noChangeArrowheads="1"/>
          </p:cNvSpPr>
          <p:nvPr/>
        </p:nvSpPr>
        <p:spPr bwMode="auto">
          <a:xfrm>
            <a:off x="688340" y="2419350"/>
            <a:ext cx="8325485" cy="34150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en-US" altLang="zh-CN" sz="2400" b="1">
                <a:solidFill>
                  <a:srgbClr val="FF6600"/>
                </a:solidFill>
                <a:latin typeface="Times New Roman" panose="02020603050405020304" pitchFamily="18" charset="0"/>
                <a:cs typeface="Times New Roman" panose="02020603050405020304" pitchFamily="18" charset="0"/>
                <a:sym typeface="+mn-ea"/>
              </a:rPr>
              <a:t>2</a:t>
            </a:r>
            <a:r>
              <a:rPr lang="zh-CN" altLang="en-US" sz="2400" b="1">
                <a:solidFill>
                  <a:srgbClr val="FF6600"/>
                </a:solidFill>
                <a:latin typeface="Times New Roman" panose="02020603050405020304" pitchFamily="18" charset="0"/>
                <a:cs typeface="Times New Roman" panose="02020603050405020304" pitchFamily="18" charset="0"/>
                <a:sym typeface="+mn-ea"/>
              </a:rPr>
              <a:t>）</a:t>
            </a:r>
            <a:r>
              <a:rPr lang="zh-CN" altLang="en-US" sz="2400" b="1">
                <a:solidFill>
                  <a:srgbClr val="FF6600"/>
                </a:solidFill>
                <a:sym typeface="+mn-ea"/>
              </a:rPr>
              <a:t>自测功能</a:t>
            </a:r>
            <a:r>
              <a:rPr lang="en-US" altLang="zh-CN" sz="2400" b="1">
                <a:solidFill>
                  <a:srgbClr val="FF6600"/>
                </a:solidFill>
                <a:sym typeface="+mn-ea"/>
              </a:rPr>
              <a:t>  </a:t>
            </a:r>
            <a:r>
              <a:rPr lang="zh-CN" altLang="en-US" sz="2400" b="1"/>
              <a:t>自动调零、自动故障与状态检验、自动校准、自诊断及量程自动转换、触发电平自动调整、自补偿、自适应等，能适应外界的变化。比如：能自动补偿环境温度、压力等对被测量的影响，能补偿输入的非线性，并根据外部负载的变化自动输出与其匹配的信号等。自校准自学习通过自校准</a:t>
            </a:r>
            <a:r>
              <a:rPr lang="en-US" altLang="zh-CN" sz="2400" b="1"/>
              <a:t>(</a:t>
            </a:r>
            <a:r>
              <a:rPr lang="zh-CN" altLang="en-US" sz="2400" b="1"/>
              <a:t>校准零点、增益等</a:t>
            </a:r>
            <a:r>
              <a:rPr lang="en-US" altLang="zh-CN" sz="2400" b="1"/>
              <a:t>)</a:t>
            </a:r>
            <a:r>
              <a:rPr lang="zh-CN" altLang="en-US" sz="2400" b="1"/>
              <a:t>来保证自身的准确度。自诊断能检测出故障的部位甚至故障的原因。自测试功能可以在仪器启动时运行，也可在仪器工作中运行，极大地方便了仪器的维护。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95"/>
                                        </p:tgtEl>
                                        <p:attrNameLst>
                                          <p:attrName>style.visibility</p:attrName>
                                        </p:attrNameLst>
                                      </p:cBhvr>
                                      <p:to>
                                        <p:strVal val="visible"/>
                                      </p:to>
                                    </p:set>
                                    <p:anim calcmode="lin" valueType="num">
                                      <p:cBhvr additive="base">
                                        <p:cTn id="7" dur="500" fill="hold"/>
                                        <p:tgtEl>
                                          <p:spTgt spid="189495"/>
                                        </p:tgtEl>
                                        <p:attrNameLst>
                                          <p:attrName>ppt_x</p:attrName>
                                        </p:attrNameLst>
                                      </p:cBhvr>
                                      <p:tavLst>
                                        <p:tav tm="0">
                                          <p:val>
                                            <p:strVal val="#ppt_x"/>
                                          </p:val>
                                        </p:tav>
                                        <p:tav tm="100000">
                                          <p:val>
                                            <p:strVal val="#ppt_x"/>
                                          </p:val>
                                        </p:tav>
                                      </p:tavLst>
                                    </p:anim>
                                    <p:anim calcmode="lin" valueType="num">
                                      <p:cBhvr additive="base">
                                        <p:cTn id="8" dur="500" fill="hold"/>
                                        <p:tgtEl>
                                          <p:spTgt spid="1894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97"/>
                                        </p:tgtEl>
                                        <p:attrNameLst>
                                          <p:attrName>style.visibility</p:attrName>
                                        </p:attrNameLst>
                                      </p:cBhvr>
                                      <p:to>
                                        <p:strVal val="visible"/>
                                      </p:to>
                                    </p:set>
                                    <p:anim calcmode="lin" valueType="num">
                                      <p:cBhvr additive="base">
                                        <p:cTn id="13" dur="500" fill="hold"/>
                                        <p:tgtEl>
                                          <p:spTgt spid="189497"/>
                                        </p:tgtEl>
                                        <p:attrNameLst>
                                          <p:attrName>ppt_x</p:attrName>
                                        </p:attrNameLst>
                                      </p:cBhvr>
                                      <p:tavLst>
                                        <p:tav tm="0">
                                          <p:val>
                                            <p:strVal val="#ppt_x"/>
                                          </p:val>
                                        </p:tav>
                                        <p:tav tm="100000">
                                          <p:val>
                                            <p:strVal val="#ppt_x"/>
                                          </p:val>
                                        </p:tav>
                                      </p:tavLst>
                                    </p:anim>
                                    <p:anim calcmode="lin" valueType="num">
                                      <p:cBhvr additive="base">
                                        <p:cTn id="14" dur="500" fill="hold"/>
                                        <p:tgtEl>
                                          <p:spTgt spid="1894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95" grpId="0" bldLvl="0" animBg="1"/>
      <p:bldP spid="18949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49" name="Text Box 13" descr="斜纹布"/>
          <p:cNvSpPr txBox="1">
            <a:spLocks noChangeArrowheads="1"/>
          </p:cNvSpPr>
          <p:nvPr/>
        </p:nvSpPr>
        <p:spPr bwMode="auto">
          <a:xfrm>
            <a:off x="394335" y="1080770"/>
            <a:ext cx="8424863" cy="304609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6600"/>
                </a:solidFill>
                <a:latin typeface="Times New Roman" panose="02020603050405020304" pitchFamily="18" charset="0"/>
                <a:cs typeface="Times New Roman" panose="02020603050405020304" pitchFamily="18" charset="0"/>
                <a:sym typeface="+mn-ea"/>
              </a:rPr>
              <a:t>3</a:t>
            </a:r>
            <a:r>
              <a:rPr lang="zh-CN" altLang="en-US" sz="2400" b="1">
                <a:solidFill>
                  <a:srgbClr val="FF6600"/>
                </a:solidFill>
                <a:latin typeface="Times New Roman" panose="02020603050405020304" pitchFamily="18" charset="0"/>
                <a:cs typeface="Times New Roman" panose="02020603050405020304" pitchFamily="18" charset="0"/>
                <a:sym typeface="+mn-ea"/>
              </a:rPr>
              <a:t>）</a:t>
            </a:r>
            <a:r>
              <a:rPr lang="zh-CN" altLang="en-US" sz="2400" b="1">
                <a:solidFill>
                  <a:srgbClr val="FF6600"/>
                </a:solidFill>
                <a:sym typeface="+mn-ea"/>
              </a:rPr>
              <a:t>数据分析和处理功能</a:t>
            </a:r>
            <a:r>
              <a:rPr lang="en-US" altLang="zh-CN" sz="2400" b="1">
                <a:solidFill>
                  <a:srgbClr val="FF6600"/>
                </a:solidFill>
                <a:sym typeface="+mn-ea"/>
              </a:rPr>
              <a:t>  </a:t>
            </a:r>
            <a:r>
              <a:rPr lang="zh-CN" altLang="en-US" sz="2400" b="1"/>
              <a:t>采用了单片机或微控制器，使得许多原来用硬件逻辑电路难以解决或根本无法解决的问题，可以用软件非常灵活地加以解决。例如，传统的数字万用表只能测量电阻、交直流电压、电流等，而智能型的数字万用表不仅能进行上述测量，而且还具有对测量结果进行诸如零点平移、取平均值、求极值、统计分析等复杂的数据处理功能，使用户从繁重的数据处理中解放出来，而且有效提高了仪器的测量精度。 </a:t>
            </a:r>
          </a:p>
        </p:txBody>
      </p:sp>
      <p:sp>
        <p:nvSpPr>
          <p:cNvPr id="526351" name="Text Box 15" descr="斜纹布"/>
          <p:cNvSpPr txBox="1">
            <a:spLocks noChangeArrowheads="1"/>
          </p:cNvSpPr>
          <p:nvPr/>
        </p:nvSpPr>
        <p:spPr bwMode="auto">
          <a:xfrm>
            <a:off x="394335" y="4150360"/>
            <a:ext cx="856932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6600"/>
                </a:solidFill>
                <a:latin typeface="Times New Roman" panose="02020603050405020304" pitchFamily="18" charset="0"/>
                <a:cs typeface="Times New Roman" panose="02020603050405020304" pitchFamily="18" charset="0"/>
                <a:sym typeface="+mn-ea"/>
              </a:rPr>
              <a:t>4</a:t>
            </a:r>
            <a:r>
              <a:rPr lang="zh-CN" altLang="en-US" sz="2400" b="1">
                <a:solidFill>
                  <a:srgbClr val="FF6600"/>
                </a:solidFill>
                <a:latin typeface="Times New Roman" panose="02020603050405020304" pitchFamily="18" charset="0"/>
                <a:cs typeface="Times New Roman" panose="02020603050405020304" pitchFamily="18" charset="0"/>
                <a:sym typeface="+mn-ea"/>
              </a:rPr>
              <a:t>）</a:t>
            </a:r>
            <a:r>
              <a:rPr lang="zh-CN" altLang="en-US" sz="2400" b="1">
                <a:solidFill>
                  <a:srgbClr val="FF6600"/>
                </a:solidFill>
                <a:sym typeface="+mn-ea"/>
              </a:rPr>
              <a:t>友好的人机对话功能</a:t>
            </a:r>
            <a:r>
              <a:rPr lang="zh-CN" altLang="en-US" sz="2400" b="1">
                <a:sym typeface="+mn-ea"/>
              </a:rPr>
              <a:t> </a:t>
            </a:r>
            <a:r>
              <a:rPr lang="en-US" altLang="zh-CN" sz="2400" b="1">
                <a:sym typeface="+mn-ea"/>
              </a:rPr>
              <a:t>  </a:t>
            </a:r>
            <a:r>
              <a:rPr lang="zh-CN" altLang="en-US" sz="2400" b="1"/>
              <a:t>使用键盘代替传统仪器中的切换开关，操作人员通过键盘输入命令，用对话方式选择测量功能和设置参数。同时，智能仪器能输出多种形式的数据，如通过显示屏将仪器的运行情况、工作状态以及处理结果以数字或图形形式输出。 </a:t>
            </a:r>
          </a:p>
        </p:txBody>
      </p:sp>
      <p:sp>
        <p:nvSpPr>
          <p:cNvPr id="189493" name="Rectangle 53" descr="斜纹布"/>
          <p:cNvSpPr>
            <a:spLocks noChangeArrowheads="1"/>
          </p:cNvSpPr>
          <p:nvPr/>
        </p:nvSpPr>
        <p:spPr bwMode="auto">
          <a:xfrm>
            <a:off x="252413" y="708660"/>
            <a:ext cx="333184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400" b="1">
                <a:solidFill>
                  <a:srgbClr val="FF0000"/>
                </a:solidFill>
                <a:latin typeface="楷体_GB2312" pitchFamily="49" charset="-122"/>
              </a:rPr>
              <a:t>1.3.2 </a:t>
            </a:r>
            <a:r>
              <a:rPr lang="zh-CN" altLang="en-US" sz="2400" b="1">
                <a:solidFill>
                  <a:srgbClr val="FF0000"/>
                </a:solidFill>
                <a:latin typeface="楷体_GB2312" pitchFamily="49" charset="-122"/>
              </a:rPr>
              <a:t>智能仪器的特点</a:t>
            </a:r>
            <a:r>
              <a:rPr lang="zh-CN" altLang="en-US" sz="2400" b="1">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6349"/>
                                        </p:tgtEl>
                                        <p:attrNameLst>
                                          <p:attrName>style.visibility</p:attrName>
                                        </p:attrNameLst>
                                      </p:cBhvr>
                                      <p:to>
                                        <p:strVal val="visible"/>
                                      </p:to>
                                    </p:set>
                                    <p:anim calcmode="lin" valueType="num">
                                      <p:cBhvr additive="base">
                                        <p:cTn id="7" dur="500" fill="hold"/>
                                        <p:tgtEl>
                                          <p:spTgt spid="526349"/>
                                        </p:tgtEl>
                                        <p:attrNameLst>
                                          <p:attrName>ppt_x</p:attrName>
                                        </p:attrNameLst>
                                      </p:cBhvr>
                                      <p:tavLst>
                                        <p:tav tm="0">
                                          <p:val>
                                            <p:strVal val="#ppt_x"/>
                                          </p:val>
                                        </p:tav>
                                        <p:tav tm="100000">
                                          <p:val>
                                            <p:strVal val="#ppt_x"/>
                                          </p:val>
                                        </p:tav>
                                      </p:tavLst>
                                    </p:anim>
                                    <p:anim calcmode="lin" valueType="num">
                                      <p:cBhvr additive="base">
                                        <p:cTn id="8" dur="500" fill="hold"/>
                                        <p:tgtEl>
                                          <p:spTgt spid="526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6351"/>
                                        </p:tgtEl>
                                        <p:attrNameLst>
                                          <p:attrName>style.visibility</p:attrName>
                                        </p:attrNameLst>
                                      </p:cBhvr>
                                      <p:to>
                                        <p:strVal val="visible"/>
                                      </p:to>
                                    </p:set>
                                    <p:anim calcmode="lin" valueType="num">
                                      <p:cBhvr additive="base">
                                        <p:cTn id="13" dur="500" fill="hold"/>
                                        <p:tgtEl>
                                          <p:spTgt spid="526351"/>
                                        </p:tgtEl>
                                        <p:attrNameLst>
                                          <p:attrName>ppt_x</p:attrName>
                                        </p:attrNameLst>
                                      </p:cBhvr>
                                      <p:tavLst>
                                        <p:tav tm="0">
                                          <p:val>
                                            <p:strVal val="#ppt_x"/>
                                          </p:val>
                                        </p:tav>
                                        <p:tav tm="100000">
                                          <p:val>
                                            <p:strVal val="#ppt_x"/>
                                          </p:val>
                                        </p:tav>
                                      </p:tavLst>
                                    </p:anim>
                                    <p:anim calcmode="lin" valueType="num">
                                      <p:cBhvr additive="base">
                                        <p:cTn id="14" dur="500" fill="hold"/>
                                        <p:tgtEl>
                                          <p:spTgt spid="5263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9" grpId="0" bldLvl="0" animBg="1"/>
      <p:bldP spid="52635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832" y="980728"/>
            <a:ext cx="4057650" cy="5410199"/>
          </a:xfrm>
          <a:prstGeom prst="rect">
            <a:avLst/>
          </a:prstGeom>
        </p:spPr>
      </p:pic>
      <p:sp>
        <p:nvSpPr>
          <p:cNvPr id="31" name="Text Box 2"/>
          <p:cNvSpPr txBox="1">
            <a:spLocks noChangeArrowheads="1"/>
          </p:cNvSpPr>
          <p:nvPr/>
        </p:nvSpPr>
        <p:spPr bwMode="auto">
          <a:xfrm>
            <a:off x="539552" y="908720"/>
            <a:ext cx="2304256" cy="68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lang="zh-CN" altLang="en-US" sz="3600" b="1" dirty="0">
                <a:solidFill>
                  <a:srgbClr val="FF0000"/>
                </a:solidFill>
                <a:latin typeface="华文新魏" panose="02010800040101010101" pitchFamily="2" charset="-122"/>
                <a:ea typeface="华文新魏" panose="02010800040101010101" pitchFamily="2" charset="-122"/>
              </a:rPr>
              <a:t>课程教材</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72" name="Text Box 12" descr="斜纹布"/>
          <p:cNvSpPr txBox="1">
            <a:spLocks noChangeArrowheads="1"/>
          </p:cNvSpPr>
          <p:nvPr/>
        </p:nvSpPr>
        <p:spPr bwMode="auto">
          <a:xfrm>
            <a:off x="755650" y="1196975"/>
            <a:ext cx="7777163" cy="199961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6600"/>
                </a:solidFill>
                <a:sym typeface="+mn-ea"/>
              </a:rPr>
              <a:t>5</a:t>
            </a:r>
            <a:r>
              <a:rPr lang="zh-CN" altLang="en-US" sz="2400" b="1">
                <a:solidFill>
                  <a:srgbClr val="FF6600"/>
                </a:solidFill>
                <a:sym typeface="+mn-ea"/>
              </a:rPr>
              <a:t>）可程控操作能力</a:t>
            </a:r>
            <a:r>
              <a:rPr lang="en-US" altLang="zh-CN" sz="2400" b="1"/>
              <a:t>  </a:t>
            </a:r>
            <a:r>
              <a:rPr lang="zh-CN" altLang="en-US" sz="2400" b="1"/>
              <a:t>一般都配有</a:t>
            </a:r>
            <a:r>
              <a:rPr lang="en-US" altLang="zh-CN" sz="2400" b="1">
                <a:latin typeface="Times New Roman" panose="02020603050405020304" pitchFamily="18" charset="0"/>
                <a:cs typeface="Times New Roman" panose="02020603050405020304" pitchFamily="18" charset="0"/>
              </a:rPr>
              <a:t>GPIB</a:t>
            </a:r>
            <a:r>
              <a:rPr lang="zh-CN" altLang="en-US" sz="2400" b="1"/>
              <a:t>、</a:t>
            </a:r>
            <a:r>
              <a:rPr lang="en-US" altLang="zh-CN" sz="2400" b="1">
                <a:latin typeface="Times New Roman" panose="02020603050405020304" pitchFamily="18" charset="0"/>
                <a:cs typeface="Times New Roman" panose="02020603050405020304" pitchFamily="18" charset="0"/>
              </a:rPr>
              <a:t>RS232C</a:t>
            </a:r>
            <a:r>
              <a:rPr lang="zh-CN" altLang="en-US" sz="2400" b="1"/>
              <a:t>、</a:t>
            </a:r>
            <a:r>
              <a:rPr lang="en-US" altLang="zh-CN" sz="2400" b="1">
                <a:latin typeface="Times New Roman" panose="02020603050405020304" pitchFamily="18" charset="0"/>
                <a:cs typeface="Times New Roman" panose="02020603050405020304" pitchFamily="18" charset="0"/>
              </a:rPr>
              <a:t>RS485</a:t>
            </a:r>
            <a:r>
              <a:rPr lang="zh-CN" altLang="en-US" sz="2400" b="1"/>
              <a:t>、</a:t>
            </a:r>
            <a:r>
              <a:rPr lang="en-US" altLang="zh-CN" sz="2400" b="1">
                <a:latin typeface="Times New Roman" panose="02020603050405020304" pitchFamily="18" charset="0"/>
                <a:cs typeface="Times New Roman" panose="02020603050405020304" pitchFamily="18" charset="0"/>
              </a:rPr>
              <a:t>USB</a:t>
            </a:r>
            <a:r>
              <a:rPr lang="zh-CN" altLang="en-US" sz="2400" b="1"/>
              <a:t>等标准通信接口，可以接收计算机的命令，使其具有可程控操作的功能，方便与</a:t>
            </a:r>
            <a:r>
              <a:rPr lang="en-US" altLang="zh-CN" sz="2400" b="1">
                <a:latin typeface="Times New Roman" panose="02020603050405020304" pitchFamily="18" charset="0"/>
                <a:cs typeface="Times New Roman" panose="02020603050405020304" pitchFamily="18" charset="0"/>
              </a:rPr>
              <a:t>PC</a:t>
            </a:r>
            <a:r>
              <a:rPr lang="zh-CN" altLang="en-US" sz="2400" b="1"/>
              <a:t>机和其他仪器一起组成用户所需要的多种功能的自动测量系统，完成更复杂的测试任务。</a:t>
            </a:r>
            <a:r>
              <a:rPr lang="zh-CN" altLang="en-US" b="1"/>
              <a:t> </a:t>
            </a:r>
          </a:p>
        </p:txBody>
      </p:sp>
      <p:grpSp>
        <p:nvGrpSpPr>
          <p:cNvPr id="527375" name="Group 15"/>
          <p:cNvGrpSpPr/>
          <p:nvPr/>
        </p:nvGrpSpPr>
        <p:grpSpPr bwMode="auto">
          <a:xfrm>
            <a:off x="250825" y="3068955"/>
            <a:ext cx="2051050" cy="850900"/>
            <a:chOff x="385" y="3022"/>
            <a:chExt cx="1292" cy="536"/>
          </a:xfrm>
        </p:grpSpPr>
        <p:pic>
          <p:nvPicPr>
            <p:cNvPr id="527376" name="Picture 16" descr="123"/>
            <p:cNvPicPr>
              <a:picLocks noChangeAspect="1" noChangeArrowheads="1"/>
            </p:cNvPicPr>
            <p:nvPr/>
          </p:nvPicPr>
          <p:blipFill>
            <a:blip r:embed="rId2">
              <a:clrChange>
                <a:clrFrom>
                  <a:srgbClr val="BBBBBB"/>
                </a:clrFrom>
                <a:clrTo>
                  <a:srgbClr val="BBBBBB">
                    <a:alpha val="0"/>
                  </a:srgbClr>
                </a:clrTo>
              </a:clrChange>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527377" name="Text Box 17"/>
            <p:cNvSpPr txBox="1">
              <a:spLocks noChangeArrowheads="1"/>
            </p:cNvSpPr>
            <p:nvPr/>
          </p:nvSpPr>
          <p:spPr bwMode="auto">
            <a:xfrm>
              <a:off x="793" y="3125"/>
              <a:ext cx="88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a:solidFill>
                    <a:srgbClr val="FA7748"/>
                  </a:solidFill>
                  <a:latin typeface="Times New Roman" panose="02020603050405020304" pitchFamily="18" charset="0"/>
                  <a:ea typeface="华文行楷" panose="02010800040101010101" pitchFamily="2" charset="-122"/>
                </a:rPr>
                <a:t>注意：</a:t>
              </a:r>
            </a:p>
          </p:txBody>
        </p:sp>
      </p:grpSp>
      <p:sp>
        <p:nvSpPr>
          <p:cNvPr id="527378" name="Text Box 18" descr="斜纹布"/>
          <p:cNvSpPr txBox="1">
            <a:spLocks noChangeArrowheads="1"/>
          </p:cNvSpPr>
          <p:nvPr/>
        </p:nvSpPr>
        <p:spPr bwMode="auto">
          <a:xfrm>
            <a:off x="827088" y="3933825"/>
            <a:ext cx="748982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智能仪器还能通过自学习学会处理更多更复杂的程序。但不是所有的智能仪器都必须具备上述所有功能，在设计具体的智能仪器时应根据实际需要确定其功能。</a:t>
            </a:r>
          </a:p>
        </p:txBody>
      </p:sp>
      <p:sp>
        <p:nvSpPr>
          <p:cNvPr id="189493" name="Rectangle 53" descr="斜纹布"/>
          <p:cNvSpPr>
            <a:spLocks noChangeArrowheads="1"/>
          </p:cNvSpPr>
          <p:nvPr/>
        </p:nvSpPr>
        <p:spPr bwMode="auto">
          <a:xfrm>
            <a:off x="252413" y="708660"/>
            <a:ext cx="333184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spAutoFit/>
          </a:bodyPr>
          <a:lstStyle/>
          <a:p>
            <a:r>
              <a:rPr lang="en-US" altLang="zh-CN" sz="2400" b="1">
                <a:solidFill>
                  <a:srgbClr val="FF0000"/>
                </a:solidFill>
                <a:latin typeface="楷体_GB2312" pitchFamily="49" charset="-122"/>
              </a:rPr>
              <a:t>1.3.2 </a:t>
            </a:r>
            <a:r>
              <a:rPr lang="zh-CN" altLang="en-US" sz="2400" b="1">
                <a:solidFill>
                  <a:srgbClr val="FF0000"/>
                </a:solidFill>
                <a:latin typeface="楷体_GB2312" pitchFamily="49" charset="-122"/>
              </a:rPr>
              <a:t>智能仪器的特点</a:t>
            </a:r>
            <a:r>
              <a:rPr lang="zh-CN" altLang="en-US" sz="2400" b="1">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7372"/>
                                        </p:tgtEl>
                                        <p:attrNameLst>
                                          <p:attrName>style.visibility</p:attrName>
                                        </p:attrNameLst>
                                      </p:cBhvr>
                                      <p:to>
                                        <p:strVal val="visible"/>
                                      </p:to>
                                    </p:set>
                                    <p:anim calcmode="lin" valueType="num">
                                      <p:cBhvr additive="base">
                                        <p:cTn id="7" dur="500" fill="hold"/>
                                        <p:tgtEl>
                                          <p:spTgt spid="527372"/>
                                        </p:tgtEl>
                                        <p:attrNameLst>
                                          <p:attrName>ppt_x</p:attrName>
                                        </p:attrNameLst>
                                      </p:cBhvr>
                                      <p:tavLst>
                                        <p:tav tm="0">
                                          <p:val>
                                            <p:strVal val="#ppt_x"/>
                                          </p:val>
                                        </p:tav>
                                        <p:tav tm="100000">
                                          <p:val>
                                            <p:strVal val="#ppt_x"/>
                                          </p:val>
                                        </p:tav>
                                      </p:tavLst>
                                    </p:anim>
                                    <p:anim calcmode="lin" valueType="num">
                                      <p:cBhvr additive="base">
                                        <p:cTn id="8" dur="500" fill="hold"/>
                                        <p:tgtEl>
                                          <p:spTgt spid="5273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7375"/>
                                        </p:tgtEl>
                                        <p:attrNameLst>
                                          <p:attrName>style.visibility</p:attrName>
                                        </p:attrNameLst>
                                      </p:cBhvr>
                                      <p:to>
                                        <p:strVal val="visible"/>
                                      </p:to>
                                    </p:set>
                                    <p:anim calcmode="lin" valueType="num">
                                      <p:cBhvr additive="base">
                                        <p:cTn id="13" dur="500" fill="hold"/>
                                        <p:tgtEl>
                                          <p:spTgt spid="527375"/>
                                        </p:tgtEl>
                                        <p:attrNameLst>
                                          <p:attrName>ppt_x</p:attrName>
                                        </p:attrNameLst>
                                      </p:cBhvr>
                                      <p:tavLst>
                                        <p:tav tm="0">
                                          <p:val>
                                            <p:strVal val="#ppt_x"/>
                                          </p:val>
                                        </p:tav>
                                        <p:tav tm="100000">
                                          <p:val>
                                            <p:strVal val="#ppt_x"/>
                                          </p:val>
                                        </p:tav>
                                      </p:tavLst>
                                    </p:anim>
                                    <p:anim calcmode="lin" valueType="num">
                                      <p:cBhvr additive="base">
                                        <p:cTn id="14" dur="500" fill="hold"/>
                                        <p:tgtEl>
                                          <p:spTgt spid="5273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7378"/>
                                        </p:tgtEl>
                                        <p:attrNameLst>
                                          <p:attrName>style.visibility</p:attrName>
                                        </p:attrNameLst>
                                      </p:cBhvr>
                                      <p:to>
                                        <p:strVal val="visible"/>
                                      </p:to>
                                    </p:set>
                                    <p:anim calcmode="lin" valueType="num">
                                      <p:cBhvr additive="base">
                                        <p:cTn id="19" dur="500" fill="hold"/>
                                        <p:tgtEl>
                                          <p:spTgt spid="527378"/>
                                        </p:tgtEl>
                                        <p:attrNameLst>
                                          <p:attrName>ppt_x</p:attrName>
                                        </p:attrNameLst>
                                      </p:cBhvr>
                                      <p:tavLst>
                                        <p:tav tm="0">
                                          <p:val>
                                            <p:strVal val="#ppt_x"/>
                                          </p:val>
                                        </p:tav>
                                        <p:tav tm="100000">
                                          <p:val>
                                            <p:strVal val="#ppt_x"/>
                                          </p:val>
                                        </p:tav>
                                      </p:tavLst>
                                    </p:anim>
                                    <p:anim calcmode="lin" valueType="num">
                                      <p:cBhvr additive="base">
                                        <p:cTn id="20" dur="500" fill="hold"/>
                                        <p:tgtEl>
                                          <p:spTgt spid="527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72" grpId="0" animBg="1"/>
      <p:bldP spid="5273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97" name="Rectangle 109" descr="斜纹布"/>
          <p:cNvSpPr>
            <a:spLocks noChangeArrowheads="1"/>
          </p:cNvSpPr>
          <p:nvPr/>
        </p:nvSpPr>
        <p:spPr bwMode="auto">
          <a:xfrm>
            <a:off x="143510" y="621030"/>
            <a:ext cx="6569710" cy="52197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kumimoji="1" lang="en-US" altLang="zh-CN" b="1">
                <a:solidFill>
                  <a:srgbClr val="FF0000"/>
                </a:solidFill>
                <a:latin typeface="楷体_GB2312" pitchFamily="49" charset="-122"/>
              </a:rPr>
              <a:t>1.4</a:t>
            </a:r>
            <a:r>
              <a:rPr kumimoji="1" lang="zh-CN" altLang="en-US" b="1">
                <a:solidFill>
                  <a:srgbClr val="FF0000"/>
                </a:solidFill>
                <a:latin typeface="楷体_GB2312" pitchFamily="49" charset="-122"/>
              </a:rPr>
              <a:t>智能仪器设计要求、原则及步骤</a:t>
            </a:r>
          </a:p>
        </p:txBody>
      </p:sp>
      <p:sp>
        <p:nvSpPr>
          <p:cNvPr id="191598" name="Rectangle 110" descr="斜纹布"/>
          <p:cNvSpPr>
            <a:spLocks noChangeArrowheads="1"/>
          </p:cNvSpPr>
          <p:nvPr/>
        </p:nvSpPr>
        <p:spPr bwMode="auto">
          <a:xfrm>
            <a:off x="467678" y="1185387"/>
            <a:ext cx="440245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en-US" altLang="zh-CN" sz="2400" b="1">
                <a:solidFill>
                  <a:srgbClr val="FF0000"/>
                </a:solidFill>
                <a:latin typeface="楷体_GB2312" pitchFamily="49" charset="-122"/>
              </a:rPr>
              <a:t>1.4.1</a:t>
            </a:r>
            <a:r>
              <a:rPr lang="zh-CN" altLang="en-US" sz="2400" b="1">
                <a:solidFill>
                  <a:srgbClr val="FF0000"/>
                </a:solidFill>
                <a:latin typeface="楷体_GB2312" pitchFamily="49" charset="-122"/>
              </a:rPr>
              <a:t>智能仪器设计的基本要求</a:t>
            </a:r>
            <a:r>
              <a:rPr lang="zh-CN" altLang="en-US" sz="2400" b="1">
                <a:solidFill>
                  <a:srgbClr val="FF0000"/>
                </a:solidFill>
              </a:rPr>
              <a:t> </a:t>
            </a:r>
          </a:p>
        </p:txBody>
      </p:sp>
      <p:sp>
        <p:nvSpPr>
          <p:cNvPr id="191601" name="Text Box 113" descr="斜纹布"/>
          <p:cNvSpPr txBox="1">
            <a:spLocks noChangeArrowheads="1"/>
          </p:cNvSpPr>
          <p:nvPr/>
        </p:nvSpPr>
        <p:spPr bwMode="auto">
          <a:xfrm>
            <a:off x="613093" y="1631315"/>
            <a:ext cx="51831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1</a:t>
            </a:r>
            <a:r>
              <a:rPr lang="zh-CN" altLang="en-US" sz="2400" b="1">
                <a:solidFill>
                  <a:schemeClr val="tx1"/>
                </a:solidFill>
                <a:latin typeface="楷体_GB2312" pitchFamily="49" charset="-122"/>
              </a:rPr>
              <a:t>）功能及技术指标要求</a:t>
            </a:r>
          </a:p>
        </p:txBody>
      </p:sp>
      <p:sp>
        <p:nvSpPr>
          <p:cNvPr id="191604" name="Text Box 116" descr="斜纹布"/>
          <p:cNvSpPr txBox="1">
            <a:spLocks noChangeArrowheads="1"/>
          </p:cNvSpPr>
          <p:nvPr/>
        </p:nvSpPr>
        <p:spPr bwMode="auto">
          <a:xfrm>
            <a:off x="611188" y="2134870"/>
            <a:ext cx="7705725" cy="212280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首先按照要求的功能和技术指标进行整体框架设计，保证仪器在规定的工作环境里能够正常工作。　　</a:t>
            </a:r>
          </a:p>
          <a:p>
            <a:pPr>
              <a:spcBef>
                <a:spcPct val="50000"/>
              </a:spcBef>
            </a:pPr>
            <a:r>
              <a:rPr lang="zh-CN" altLang="en-US" sz="2400" b="1"/>
              <a:t>智能仪器应具备的功能如输出形式、人机对话、通信、报警提示、仪器状态的自动调整等。仪器的主要技术指标如精度、测量范围、工作环境条件、稳定性等。</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50" name="Text Box 38" descr="斜纹布"/>
          <p:cNvSpPr txBox="1">
            <a:spLocks noChangeArrowheads="1"/>
          </p:cNvSpPr>
          <p:nvPr/>
        </p:nvSpPr>
        <p:spPr bwMode="auto">
          <a:xfrm>
            <a:off x="395605" y="1484630"/>
            <a:ext cx="847915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可靠性就是要求仪器在规定的条件下和规定的时间里，完成规定功能的能力，一般用年均无故障时间、故障率、失效率或平均寿命等指标来说明。设计时必须考虑到系统的各个环节，保证仪器长期可靠地工作。</a:t>
            </a:r>
          </a:p>
        </p:txBody>
      </p:sp>
      <p:sp>
        <p:nvSpPr>
          <p:cNvPr id="192551" name="Text Box 39" descr="斜纹布"/>
          <p:cNvSpPr txBox="1">
            <a:spLocks noChangeArrowheads="1"/>
          </p:cNvSpPr>
          <p:nvPr/>
        </p:nvSpPr>
        <p:spPr bwMode="auto">
          <a:xfrm>
            <a:off x="397193" y="1051243"/>
            <a:ext cx="42481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）可靠性要求</a:t>
            </a:r>
          </a:p>
        </p:txBody>
      </p:sp>
      <p:grpSp>
        <p:nvGrpSpPr>
          <p:cNvPr id="192552" name="Group 40"/>
          <p:cNvGrpSpPr/>
          <p:nvPr/>
        </p:nvGrpSpPr>
        <p:grpSpPr bwMode="auto">
          <a:xfrm>
            <a:off x="250825" y="3011488"/>
            <a:ext cx="1744663" cy="850900"/>
            <a:chOff x="385" y="3022"/>
            <a:chExt cx="1099" cy="536"/>
          </a:xfrm>
        </p:grpSpPr>
        <p:pic>
          <p:nvPicPr>
            <p:cNvPr id="192553" name="Picture 41" descr="123"/>
            <p:cNvPicPr>
              <a:picLocks noChangeAspect="1" noChangeArrowheads="1"/>
            </p:cNvPicPr>
            <p:nvPr/>
          </p:nvPicPr>
          <p:blipFill>
            <a:blip r:embed="rId2">
              <a:clrChange>
                <a:clrFrom>
                  <a:srgbClr val="BBBBBB"/>
                </a:clrFrom>
                <a:clrTo>
                  <a:srgbClr val="BBBBBB">
                    <a:alpha val="0"/>
                  </a:srgbClr>
                </a:clrTo>
              </a:clrChange>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192554" name="Text Box 42"/>
            <p:cNvSpPr txBox="1">
              <a:spLocks noChangeArrowheads="1"/>
            </p:cNvSpPr>
            <p:nvPr/>
          </p:nvSpPr>
          <p:spPr bwMode="auto">
            <a:xfrm>
              <a:off x="793" y="3125"/>
              <a:ext cx="69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FA7748"/>
                  </a:solidFill>
                  <a:latin typeface="Times New Roman" panose="02020603050405020304" pitchFamily="18" charset="0"/>
                  <a:ea typeface="华文行楷" panose="02010800040101010101" pitchFamily="2" charset="-122"/>
                </a:rPr>
                <a:t>注意：</a:t>
              </a:r>
            </a:p>
          </p:txBody>
        </p:sp>
      </p:grpSp>
      <p:sp>
        <p:nvSpPr>
          <p:cNvPr id="192555" name="Rectangle 43" descr="斜纹布"/>
          <p:cNvSpPr>
            <a:spLocks noChangeArrowheads="1"/>
          </p:cNvSpPr>
          <p:nvPr/>
        </p:nvSpPr>
        <p:spPr bwMode="auto">
          <a:xfrm>
            <a:off x="468313" y="3648076"/>
            <a:ext cx="8280400"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t>在硬件方面，应合理选择元器件，即在设计时对元器件的负载、速度、功耗、工作环境等技术参数留有一定的余量，并对元器件进行老化和筛选。另外，采用在极限情况下进行试验，即在研制过程中，让样机承受低温、高温、冲击、振动、干扰、烟雾等试验，以保证其对环境的适应性。在软件方面，采用模块化设计方法，并对软件进行全面测试。可减小软件故障率，提高软件可靠性。</a:t>
            </a:r>
          </a:p>
        </p:txBody>
      </p:sp>
      <p:sp>
        <p:nvSpPr>
          <p:cNvPr id="191598" name="Rectangle 110" descr="斜纹布"/>
          <p:cNvSpPr>
            <a:spLocks noChangeArrowheads="1"/>
          </p:cNvSpPr>
          <p:nvPr/>
        </p:nvSpPr>
        <p:spPr bwMode="auto">
          <a:xfrm>
            <a:off x="467678" y="611347"/>
            <a:ext cx="440245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en-US" altLang="zh-CN" sz="2400" b="1">
                <a:solidFill>
                  <a:srgbClr val="FF0000"/>
                </a:solidFill>
                <a:latin typeface="楷体_GB2312" pitchFamily="49" charset="-122"/>
              </a:rPr>
              <a:t>1.4.1</a:t>
            </a:r>
            <a:r>
              <a:rPr lang="zh-CN" altLang="en-US" sz="2400" b="1">
                <a:solidFill>
                  <a:srgbClr val="FF0000"/>
                </a:solidFill>
                <a:latin typeface="楷体_GB2312" pitchFamily="49" charset="-122"/>
              </a:rPr>
              <a:t>智能仪器设计的基本要求</a:t>
            </a:r>
            <a:r>
              <a:rPr lang="zh-CN" altLang="en-US" sz="2400" b="1">
                <a:solidFill>
                  <a:srgbClr val="FF0000"/>
                </a:solidFill>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48" name="Text Box 92" descr="斜纹布"/>
          <p:cNvSpPr txBox="1">
            <a:spLocks noChangeArrowheads="1"/>
          </p:cNvSpPr>
          <p:nvPr/>
        </p:nvSpPr>
        <p:spPr bwMode="auto">
          <a:xfrm>
            <a:off x="411480" y="1212215"/>
            <a:ext cx="8403590"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在仪器设计过程中，应考虑操作方便，控制开关或按钮不要太多、太复杂，尽量降低对操作人员专业知识的要求，从而使操作者无需专门训练，便能掌握仪器的使用方法，便于产品的推广应用。另外，仪器结构要尽量规范化、模块化，并配有现场故障诊断程序，一旦发生故障，能保证有效地对故障进行定位，以便更换相应的模块，使仪器具有良好的可维护性。</a:t>
            </a:r>
          </a:p>
        </p:txBody>
      </p:sp>
      <p:sp>
        <p:nvSpPr>
          <p:cNvPr id="198749" name="Text Box 93" descr="斜纹布"/>
          <p:cNvSpPr txBox="1">
            <a:spLocks noChangeArrowheads="1"/>
          </p:cNvSpPr>
          <p:nvPr/>
        </p:nvSpPr>
        <p:spPr bwMode="auto">
          <a:xfrm>
            <a:off x="539750" y="906780"/>
            <a:ext cx="42481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）便于操作和维护</a:t>
            </a:r>
          </a:p>
        </p:txBody>
      </p:sp>
      <p:sp>
        <p:nvSpPr>
          <p:cNvPr id="198750" name="Text Box 94" descr="斜纹布"/>
          <p:cNvSpPr txBox="1">
            <a:spLocks noChangeArrowheads="1"/>
          </p:cNvSpPr>
          <p:nvPr/>
        </p:nvSpPr>
        <p:spPr bwMode="auto">
          <a:xfrm>
            <a:off x="463550" y="4385945"/>
            <a:ext cx="821245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结构工艺是影响仪器可靠性的重要因素之一，依据仪器工作环境条件，确定是否需要防水、防尘、防爆密　封，是否需要抗冲击、抗振动、抗腐蚀等设计工艺结构；认真考虑仪器的总体结构、部件间的连接关系、面板的美化等，使产品造型优美、色泽柔和、外廓整齐、美观大方。</a:t>
            </a:r>
          </a:p>
        </p:txBody>
      </p:sp>
      <p:sp>
        <p:nvSpPr>
          <p:cNvPr id="198751" name="Text Box 95" descr="斜纹布"/>
          <p:cNvSpPr txBox="1">
            <a:spLocks noChangeArrowheads="1"/>
          </p:cNvSpPr>
          <p:nvPr/>
        </p:nvSpPr>
        <p:spPr bwMode="auto">
          <a:xfrm>
            <a:off x="539750" y="3931920"/>
            <a:ext cx="684053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4</a:t>
            </a:r>
            <a:r>
              <a:rPr lang="zh-CN" altLang="en-US" sz="2400" b="1">
                <a:solidFill>
                  <a:schemeClr val="tx1"/>
                </a:solidFill>
                <a:latin typeface="楷体_GB2312" pitchFamily="49" charset="-122"/>
              </a:rPr>
              <a:t>）仪器工艺结构与造型设计要求</a:t>
            </a:r>
            <a:r>
              <a:rPr lang="zh-CN" altLang="en-US" sz="2400" b="1"/>
              <a:t> </a:t>
            </a:r>
          </a:p>
        </p:txBody>
      </p:sp>
      <p:sp>
        <p:nvSpPr>
          <p:cNvPr id="191598" name="Rectangle 110" descr="斜纹布"/>
          <p:cNvSpPr>
            <a:spLocks noChangeArrowheads="1"/>
          </p:cNvSpPr>
          <p:nvPr/>
        </p:nvSpPr>
        <p:spPr bwMode="auto">
          <a:xfrm>
            <a:off x="467678" y="467837"/>
            <a:ext cx="440245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en-US" altLang="zh-CN" sz="2400" b="1">
                <a:solidFill>
                  <a:srgbClr val="FF0000"/>
                </a:solidFill>
                <a:latin typeface="楷体_GB2312" pitchFamily="49" charset="-122"/>
              </a:rPr>
              <a:t>1.4.1</a:t>
            </a:r>
            <a:r>
              <a:rPr lang="zh-CN" altLang="en-US" sz="2400" b="1">
                <a:solidFill>
                  <a:srgbClr val="FF0000"/>
                </a:solidFill>
                <a:latin typeface="楷体_GB2312" pitchFamily="49" charset="-122"/>
              </a:rPr>
              <a:t>智能仪器设计的基本要求</a:t>
            </a:r>
            <a:r>
              <a:rPr lang="zh-CN" altLang="en-US" sz="2400" b="1">
                <a:solidFill>
                  <a:srgbClr val="FF0000"/>
                </a:solidFill>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743" name="Rectangle 159" descr="斜纹布"/>
          <p:cNvSpPr>
            <a:spLocks noChangeArrowheads="1"/>
          </p:cNvSpPr>
          <p:nvPr/>
        </p:nvSpPr>
        <p:spPr bwMode="auto">
          <a:xfrm>
            <a:off x="668338" y="650081"/>
            <a:ext cx="51276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1.4.2</a:t>
            </a:r>
            <a:r>
              <a:rPr lang="zh-CN" altLang="en-US" sz="2400" b="1">
                <a:solidFill>
                  <a:srgbClr val="FF0000"/>
                </a:solidFill>
                <a:latin typeface="楷体_GB2312" pitchFamily="49" charset="-122"/>
              </a:rPr>
              <a:t>智能仪器的设计原则</a:t>
            </a:r>
          </a:p>
        </p:txBody>
      </p:sp>
      <p:sp>
        <p:nvSpPr>
          <p:cNvPr id="195744" name="Text Box 160" descr="斜纹布"/>
          <p:cNvSpPr txBox="1">
            <a:spLocks noChangeArrowheads="1"/>
          </p:cNvSpPr>
          <p:nvPr/>
        </p:nvSpPr>
        <p:spPr bwMode="auto">
          <a:xfrm>
            <a:off x="590550" y="1414145"/>
            <a:ext cx="8229600"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设计人员根据仪器功能和设计要求提出仪器设计的总任务，绘制硬件和软件总框图</a:t>
            </a:r>
            <a:r>
              <a:rPr lang="en-US" altLang="zh-CN" sz="2400" b="1"/>
              <a:t>(</a:t>
            </a:r>
            <a:r>
              <a:rPr lang="zh-CN" altLang="en-US" sz="2400" b="1"/>
              <a:t>总体设计</a:t>
            </a:r>
            <a:r>
              <a:rPr lang="en-US" altLang="zh-CN" sz="2400" b="1"/>
              <a:t>)</a:t>
            </a:r>
            <a:r>
              <a:rPr lang="zh-CN" altLang="en-US" sz="2400" b="1"/>
              <a:t>。然后将任务分解成一批可独立表征的子任务，直到每个子任务足够简单，可以直接而且容易地实现为止。子任务可采用某些通用模块，并可作为单独的实体进行设计和调试。</a:t>
            </a:r>
            <a:endParaRPr lang="en-US" altLang="zh-CN" sz="2400" b="1"/>
          </a:p>
        </p:txBody>
      </p:sp>
      <p:sp>
        <p:nvSpPr>
          <p:cNvPr id="195745" name="Text Box 161" descr="斜纹布"/>
          <p:cNvSpPr txBox="1">
            <a:spLocks noChangeArrowheads="1"/>
          </p:cNvSpPr>
          <p:nvPr/>
        </p:nvSpPr>
        <p:spPr bwMode="auto">
          <a:xfrm>
            <a:off x="611188" y="1054418"/>
            <a:ext cx="75612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1</a:t>
            </a:r>
            <a:r>
              <a:rPr lang="zh-CN" altLang="en-US" sz="2400" b="1">
                <a:solidFill>
                  <a:schemeClr val="tx1"/>
                </a:solidFill>
                <a:latin typeface="楷体_GB2312" pitchFamily="49" charset="-122"/>
              </a:rPr>
              <a:t>．从整体到局部</a:t>
            </a:r>
            <a:r>
              <a:rPr lang="en-US" altLang="zh-CN" sz="2400" b="1">
                <a:solidFill>
                  <a:schemeClr val="tx1"/>
                </a:solidFill>
                <a:latin typeface="楷体_GB2312" pitchFamily="49" charset="-122"/>
              </a:rPr>
              <a:t>(</a:t>
            </a:r>
            <a:r>
              <a:rPr lang="zh-CN" altLang="en-US" sz="2400" b="1">
                <a:solidFill>
                  <a:schemeClr val="tx1"/>
                </a:solidFill>
                <a:latin typeface="楷体_GB2312" pitchFamily="49" charset="-122"/>
              </a:rPr>
              <a:t>自顶向下</a:t>
            </a:r>
            <a:r>
              <a:rPr lang="en-US" altLang="zh-CN" sz="2400" b="1">
                <a:solidFill>
                  <a:schemeClr val="tx1"/>
                </a:solidFill>
                <a:latin typeface="楷体_GB2312" pitchFamily="49" charset="-122"/>
              </a:rPr>
              <a:t>)</a:t>
            </a:r>
            <a:r>
              <a:rPr lang="zh-CN" altLang="en-US" sz="2400" b="1">
                <a:solidFill>
                  <a:schemeClr val="tx1"/>
                </a:solidFill>
                <a:latin typeface="楷体_GB2312" pitchFamily="49" charset="-122"/>
              </a:rPr>
              <a:t>的原则</a:t>
            </a:r>
            <a:r>
              <a:rPr lang="en-US" altLang="zh-CN" sz="2400" b="1">
                <a:solidFill>
                  <a:schemeClr val="tx1"/>
                </a:solidFill>
                <a:latin typeface="楷体_GB2312" pitchFamily="49" charset="-122"/>
              </a:rPr>
              <a:t>:</a:t>
            </a:r>
          </a:p>
        </p:txBody>
      </p:sp>
      <p:sp>
        <p:nvSpPr>
          <p:cNvPr id="195748" name="Rectangle 164" descr="斜纹布"/>
          <p:cNvSpPr>
            <a:spLocks noChangeArrowheads="1"/>
          </p:cNvSpPr>
          <p:nvPr/>
        </p:nvSpPr>
        <p:spPr bwMode="auto">
          <a:xfrm>
            <a:off x="604520" y="3648710"/>
            <a:ext cx="818070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模块化设计方式，简化设计，缩短设计周期，结构灵活，维修方便快捷、便于扩充和更新，增强系统的适应性，以最低的难度和最高的可靠性组成系统。</a:t>
            </a:r>
          </a:p>
        </p:txBody>
      </p:sp>
      <p:sp>
        <p:nvSpPr>
          <p:cNvPr id="195749" name="Rectangle 165" descr="斜纹布"/>
          <p:cNvSpPr>
            <a:spLocks noChangeArrowheads="1"/>
          </p:cNvSpPr>
          <p:nvPr/>
        </p:nvSpPr>
        <p:spPr bwMode="auto">
          <a:xfrm>
            <a:off x="668338" y="3285490"/>
            <a:ext cx="10080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solidFill>
                  <a:schemeClr val="tx2">
                    <a:lumMod val="95000"/>
                  </a:schemeClr>
                </a:solidFill>
              </a:rPr>
              <a:t>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5745"/>
                                        </p:tgtEl>
                                        <p:attrNameLst>
                                          <p:attrName>style.visibility</p:attrName>
                                        </p:attrNameLst>
                                      </p:cBhvr>
                                      <p:to>
                                        <p:strVal val="visible"/>
                                      </p:to>
                                    </p:set>
                                    <p:anim calcmode="lin" valueType="num">
                                      <p:cBhvr additive="base">
                                        <p:cTn id="7" dur="500" fill="hold"/>
                                        <p:tgtEl>
                                          <p:spTgt spid="195745"/>
                                        </p:tgtEl>
                                        <p:attrNameLst>
                                          <p:attrName>ppt_x</p:attrName>
                                        </p:attrNameLst>
                                      </p:cBhvr>
                                      <p:tavLst>
                                        <p:tav tm="0">
                                          <p:val>
                                            <p:strVal val="#ppt_x"/>
                                          </p:val>
                                        </p:tav>
                                        <p:tav tm="100000">
                                          <p:val>
                                            <p:strVal val="#ppt_x"/>
                                          </p:val>
                                        </p:tav>
                                      </p:tavLst>
                                    </p:anim>
                                    <p:anim calcmode="lin" valueType="num">
                                      <p:cBhvr additive="base">
                                        <p:cTn id="8" dur="500" fill="hold"/>
                                        <p:tgtEl>
                                          <p:spTgt spid="1957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5744"/>
                                        </p:tgtEl>
                                        <p:attrNameLst>
                                          <p:attrName>style.visibility</p:attrName>
                                        </p:attrNameLst>
                                      </p:cBhvr>
                                      <p:to>
                                        <p:strVal val="visible"/>
                                      </p:to>
                                    </p:set>
                                    <p:anim calcmode="lin" valueType="num">
                                      <p:cBhvr additive="base">
                                        <p:cTn id="13" dur="500" fill="hold"/>
                                        <p:tgtEl>
                                          <p:spTgt spid="195744"/>
                                        </p:tgtEl>
                                        <p:attrNameLst>
                                          <p:attrName>ppt_x</p:attrName>
                                        </p:attrNameLst>
                                      </p:cBhvr>
                                      <p:tavLst>
                                        <p:tav tm="0">
                                          <p:val>
                                            <p:strVal val="#ppt_x"/>
                                          </p:val>
                                        </p:tav>
                                        <p:tav tm="100000">
                                          <p:val>
                                            <p:strVal val="#ppt_x"/>
                                          </p:val>
                                        </p:tav>
                                      </p:tavLst>
                                    </p:anim>
                                    <p:anim calcmode="lin" valueType="num">
                                      <p:cBhvr additive="base">
                                        <p:cTn id="14" dur="500" fill="hold"/>
                                        <p:tgtEl>
                                          <p:spTgt spid="19574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5749"/>
                                        </p:tgtEl>
                                        <p:attrNameLst>
                                          <p:attrName>style.visibility</p:attrName>
                                        </p:attrNameLst>
                                      </p:cBhvr>
                                      <p:to>
                                        <p:strVal val="visible"/>
                                      </p:to>
                                    </p:set>
                                    <p:anim calcmode="lin" valueType="num">
                                      <p:cBhvr additive="base">
                                        <p:cTn id="19" dur="500" fill="hold"/>
                                        <p:tgtEl>
                                          <p:spTgt spid="195749"/>
                                        </p:tgtEl>
                                        <p:attrNameLst>
                                          <p:attrName>ppt_x</p:attrName>
                                        </p:attrNameLst>
                                      </p:cBhvr>
                                      <p:tavLst>
                                        <p:tav tm="0">
                                          <p:val>
                                            <p:strVal val="#ppt_x"/>
                                          </p:val>
                                        </p:tav>
                                        <p:tav tm="100000">
                                          <p:val>
                                            <p:strVal val="#ppt_x"/>
                                          </p:val>
                                        </p:tav>
                                      </p:tavLst>
                                    </p:anim>
                                    <p:anim calcmode="lin" valueType="num">
                                      <p:cBhvr additive="base">
                                        <p:cTn id="20" dur="500" fill="hold"/>
                                        <p:tgtEl>
                                          <p:spTgt spid="19574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5748"/>
                                        </p:tgtEl>
                                        <p:attrNameLst>
                                          <p:attrName>style.visibility</p:attrName>
                                        </p:attrNameLst>
                                      </p:cBhvr>
                                      <p:to>
                                        <p:strVal val="visible"/>
                                      </p:to>
                                    </p:set>
                                    <p:anim calcmode="lin" valueType="num">
                                      <p:cBhvr additive="base">
                                        <p:cTn id="25" dur="500" fill="hold"/>
                                        <p:tgtEl>
                                          <p:spTgt spid="195748"/>
                                        </p:tgtEl>
                                        <p:attrNameLst>
                                          <p:attrName>ppt_x</p:attrName>
                                        </p:attrNameLst>
                                      </p:cBhvr>
                                      <p:tavLst>
                                        <p:tav tm="0">
                                          <p:val>
                                            <p:strVal val="#ppt_x"/>
                                          </p:val>
                                        </p:tav>
                                        <p:tav tm="100000">
                                          <p:val>
                                            <p:strVal val="#ppt_x"/>
                                          </p:val>
                                        </p:tav>
                                      </p:tavLst>
                                    </p:anim>
                                    <p:anim calcmode="lin" valueType="num">
                                      <p:cBhvr additive="base">
                                        <p:cTn id="26" dur="500" fill="hold"/>
                                        <p:tgtEl>
                                          <p:spTgt spid="195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744" grpId="0" animBg="1"/>
      <p:bldP spid="195745" grpId="0" animBg="1"/>
      <p:bldP spid="195748" grpId="0" bldLvl="0" animBg="1"/>
      <p:bldP spid="195749"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34" name="Text Box 106" descr="斜纹布"/>
          <p:cNvSpPr txBox="1">
            <a:spLocks noChangeArrowheads="1"/>
          </p:cNvSpPr>
          <p:nvPr/>
        </p:nvSpPr>
        <p:spPr bwMode="auto">
          <a:xfrm>
            <a:off x="394335" y="1483678"/>
            <a:ext cx="8569325"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t>不应盲目追求复杂、高级的方案。在满足性能指标的前提下，尽可能采用简单成熟的方案。就第一台样机而言，样机的硬件成本不是考虑的主要因素，系统设计、调试和软件开发等研制费用是主要的。当样机投入生产时，仪器硬件成本成为产品成本的重要因素。生产数量越大，每台产品的平均研制费用越低。仪器投入使用时，应考虑维护费、备件费、运转费、管理费、培训费等。在综合考虑各种因素后正确选用合理的设计方案。</a:t>
            </a:r>
          </a:p>
        </p:txBody>
      </p:sp>
      <p:sp>
        <p:nvSpPr>
          <p:cNvPr id="457835" name="Text Box 107" descr="斜纹布"/>
          <p:cNvSpPr txBox="1">
            <a:spLocks noChangeArrowheads="1"/>
          </p:cNvSpPr>
          <p:nvPr/>
        </p:nvSpPr>
        <p:spPr bwMode="auto">
          <a:xfrm>
            <a:off x="684213" y="1122998"/>
            <a:ext cx="59039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．较高的性能价格比原则</a:t>
            </a:r>
          </a:p>
        </p:txBody>
      </p:sp>
      <p:sp>
        <p:nvSpPr>
          <p:cNvPr id="457836" name="Text Box 108" descr="斜纹布"/>
          <p:cNvSpPr txBox="1">
            <a:spLocks noChangeArrowheads="1"/>
          </p:cNvSpPr>
          <p:nvPr/>
        </p:nvSpPr>
        <p:spPr bwMode="auto">
          <a:xfrm>
            <a:off x="323850" y="4643120"/>
            <a:ext cx="8424863"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t>科学技术飞速发展，产品更新换代快、市场竞争激烈，设计时采用开放式设计原则，</a:t>
            </a:r>
            <a:r>
              <a:rPr lang="zh-CN" altLang="en-US" sz="2400" b="1">
                <a:gradFill>
                  <a:gsLst>
                    <a:gs pos="0">
                      <a:srgbClr val="C1D0C9"/>
                    </a:gs>
                    <a:gs pos="100000">
                      <a:srgbClr val="878D69"/>
                    </a:gs>
                  </a:gsLst>
                  <a:lin scaled="1"/>
                </a:gradFill>
              </a:rPr>
              <a:t>留下容纳未来新技术的余地</a:t>
            </a:r>
            <a:r>
              <a:rPr lang="zh-CN" altLang="en-US" sz="2400" b="1"/>
              <a:t>，同时向系统的不同配套档次开放、向用户不断变化的特殊要求开放、兼顾通用和专用设计，以便满足用户不同层次、不断变化的要求。 </a:t>
            </a:r>
          </a:p>
        </p:txBody>
      </p:sp>
      <p:sp>
        <p:nvSpPr>
          <p:cNvPr id="457837" name="Text Box 109" descr="斜纹布"/>
          <p:cNvSpPr txBox="1">
            <a:spLocks noChangeArrowheads="1"/>
          </p:cNvSpPr>
          <p:nvPr/>
        </p:nvSpPr>
        <p:spPr bwMode="auto">
          <a:xfrm>
            <a:off x="684213" y="4149408"/>
            <a:ext cx="49672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．开放式设计原则</a:t>
            </a:r>
          </a:p>
        </p:txBody>
      </p:sp>
      <p:sp>
        <p:nvSpPr>
          <p:cNvPr id="195743" name="Rectangle 159" descr="斜纹布"/>
          <p:cNvSpPr>
            <a:spLocks noChangeArrowheads="1"/>
          </p:cNvSpPr>
          <p:nvPr/>
        </p:nvSpPr>
        <p:spPr bwMode="auto">
          <a:xfrm>
            <a:off x="668338" y="650081"/>
            <a:ext cx="51276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1.4.2</a:t>
            </a:r>
            <a:r>
              <a:rPr lang="zh-CN" altLang="en-US" sz="2400" b="1">
                <a:solidFill>
                  <a:srgbClr val="FF0000"/>
                </a:solidFill>
                <a:latin typeface="楷体_GB2312" pitchFamily="49" charset="-122"/>
              </a:rPr>
              <a:t>智能仪器的设计原则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7835"/>
                                        </p:tgtEl>
                                        <p:attrNameLst>
                                          <p:attrName>style.visibility</p:attrName>
                                        </p:attrNameLst>
                                      </p:cBhvr>
                                      <p:to>
                                        <p:strVal val="visible"/>
                                      </p:to>
                                    </p:set>
                                    <p:anim calcmode="lin" valueType="num">
                                      <p:cBhvr additive="base">
                                        <p:cTn id="7" dur="500" fill="hold"/>
                                        <p:tgtEl>
                                          <p:spTgt spid="457835"/>
                                        </p:tgtEl>
                                        <p:attrNameLst>
                                          <p:attrName>ppt_x</p:attrName>
                                        </p:attrNameLst>
                                      </p:cBhvr>
                                      <p:tavLst>
                                        <p:tav tm="0">
                                          <p:val>
                                            <p:strVal val="#ppt_x"/>
                                          </p:val>
                                        </p:tav>
                                        <p:tav tm="100000">
                                          <p:val>
                                            <p:strVal val="#ppt_x"/>
                                          </p:val>
                                        </p:tav>
                                      </p:tavLst>
                                    </p:anim>
                                    <p:anim calcmode="lin" valueType="num">
                                      <p:cBhvr additive="base">
                                        <p:cTn id="8" dur="500" fill="hold"/>
                                        <p:tgtEl>
                                          <p:spTgt spid="4578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7834"/>
                                        </p:tgtEl>
                                        <p:attrNameLst>
                                          <p:attrName>style.visibility</p:attrName>
                                        </p:attrNameLst>
                                      </p:cBhvr>
                                      <p:to>
                                        <p:strVal val="visible"/>
                                      </p:to>
                                    </p:set>
                                    <p:anim calcmode="lin" valueType="num">
                                      <p:cBhvr additive="base">
                                        <p:cTn id="13" dur="500" fill="hold"/>
                                        <p:tgtEl>
                                          <p:spTgt spid="457834"/>
                                        </p:tgtEl>
                                        <p:attrNameLst>
                                          <p:attrName>ppt_x</p:attrName>
                                        </p:attrNameLst>
                                      </p:cBhvr>
                                      <p:tavLst>
                                        <p:tav tm="0">
                                          <p:val>
                                            <p:strVal val="#ppt_x"/>
                                          </p:val>
                                        </p:tav>
                                        <p:tav tm="100000">
                                          <p:val>
                                            <p:strVal val="#ppt_x"/>
                                          </p:val>
                                        </p:tav>
                                      </p:tavLst>
                                    </p:anim>
                                    <p:anim calcmode="lin" valueType="num">
                                      <p:cBhvr additive="base">
                                        <p:cTn id="14" dur="500" fill="hold"/>
                                        <p:tgtEl>
                                          <p:spTgt spid="45783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7837"/>
                                        </p:tgtEl>
                                        <p:attrNameLst>
                                          <p:attrName>style.visibility</p:attrName>
                                        </p:attrNameLst>
                                      </p:cBhvr>
                                      <p:to>
                                        <p:strVal val="visible"/>
                                      </p:to>
                                    </p:set>
                                    <p:anim calcmode="lin" valueType="num">
                                      <p:cBhvr additive="base">
                                        <p:cTn id="19" dur="500" fill="hold"/>
                                        <p:tgtEl>
                                          <p:spTgt spid="457837"/>
                                        </p:tgtEl>
                                        <p:attrNameLst>
                                          <p:attrName>ppt_x</p:attrName>
                                        </p:attrNameLst>
                                      </p:cBhvr>
                                      <p:tavLst>
                                        <p:tav tm="0">
                                          <p:val>
                                            <p:strVal val="#ppt_x"/>
                                          </p:val>
                                        </p:tav>
                                        <p:tav tm="100000">
                                          <p:val>
                                            <p:strVal val="#ppt_x"/>
                                          </p:val>
                                        </p:tav>
                                      </p:tavLst>
                                    </p:anim>
                                    <p:anim calcmode="lin" valueType="num">
                                      <p:cBhvr additive="base">
                                        <p:cTn id="20" dur="500" fill="hold"/>
                                        <p:tgtEl>
                                          <p:spTgt spid="457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834" grpId="0" animBg="1"/>
      <p:bldP spid="457835" grpId="0" animBg="1"/>
      <p:bldP spid="45783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803" name="Text Box 11" descr="斜纹布"/>
          <p:cNvSpPr txBox="1">
            <a:spLocks noChangeArrowheads="1"/>
          </p:cNvSpPr>
          <p:nvPr/>
        </p:nvSpPr>
        <p:spPr bwMode="auto">
          <a:xfrm>
            <a:off x="323850" y="1486853"/>
            <a:ext cx="8497888" cy="304609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3200" b="1">
                <a:solidFill>
                  <a:schemeClr val="tx1"/>
                </a:solidFill>
                <a:effectLst>
                  <a:outerShdw blurRad="38100" dist="38100" dir="2700000" algn="tl">
                    <a:srgbClr val="000000"/>
                  </a:outerShdw>
                </a:effectLst>
              </a:rPr>
              <a:t>智能仪器中有些功能靠硬件实现，有些功能利用软件或硬件都可以完成，软件和硬件都有各自的特点。软件可完成许多复杂的运算，修改方便，但执行速度比硬件慢，硬件是各种元器件的物理实体，通过物理效应实现测量，硬件的成本高，组装起来不容易。</a:t>
            </a:r>
          </a:p>
        </p:txBody>
      </p:sp>
      <p:sp>
        <p:nvSpPr>
          <p:cNvPr id="545804" name="Text Box 12" descr="斜纹布"/>
          <p:cNvSpPr txBox="1">
            <a:spLocks noChangeArrowheads="1"/>
          </p:cNvSpPr>
          <p:nvPr/>
        </p:nvSpPr>
        <p:spPr bwMode="auto">
          <a:xfrm>
            <a:off x="1042988" y="765175"/>
            <a:ext cx="6553200" cy="7016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a:spcBef>
                <a:spcPct val="50000"/>
              </a:spcBef>
            </a:pPr>
            <a:r>
              <a:rPr lang="zh-CN" altLang="en-US" sz="4000" b="1">
                <a:effectLst>
                  <a:outerShdw blurRad="38100" dist="38100" dir="2700000" algn="tl">
                    <a:srgbClr val="000000"/>
                  </a:outerShdw>
                </a:effectLst>
              </a:rPr>
              <a:t>提示</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58" name="Rectangle 42" descr="斜纹布"/>
          <p:cNvSpPr>
            <a:spLocks noChangeArrowheads="1"/>
          </p:cNvSpPr>
          <p:nvPr/>
        </p:nvSpPr>
        <p:spPr bwMode="auto">
          <a:xfrm>
            <a:off x="827088" y="57864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
        <p:nvSpPr>
          <p:cNvPr id="495659" name="Text Box 43" descr="斜纹布"/>
          <p:cNvSpPr txBox="1">
            <a:spLocks noChangeArrowheads="1"/>
          </p:cNvSpPr>
          <p:nvPr/>
        </p:nvSpPr>
        <p:spPr bwMode="auto">
          <a:xfrm>
            <a:off x="680085" y="1484630"/>
            <a:ext cx="798576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全面了解设计的内容，搞清要解决的问题，必要时到用户方调研，根据仪器最终要实现的设计目标，做出详细的设计任务说明书，明确仪器的功能和应达到的技术指标。 </a:t>
            </a:r>
          </a:p>
        </p:txBody>
      </p:sp>
      <p:sp>
        <p:nvSpPr>
          <p:cNvPr id="495660" name="Text Box 44" descr="斜纹布"/>
          <p:cNvSpPr txBox="1">
            <a:spLocks noChangeArrowheads="1"/>
          </p:cNvSpPr>
          <p:nvPr/>
        </p:nvSpPr>
        <p:spPr bwMode="auto">
          <a:xfrm>
            <a:off x="902335" y="1038225"/>
            <a:ext cx="57594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1</a:t>
            </a:r>
            <a:r>
              <a:rPr lang="zh-CN" altLang="en-US" sz="2400" b="1">
                <a:solidFill>
                  <a:schemeClr val="tx1"/>
                </a:solidFill>
                <a:latin typeface="楷体_GB2312" pitchFamily="49" charset="-122"/>
              </a:rPr>
              <a:t>．确定设计任务</a:t>
            </a:r>
          </a:p>
        </p:txBody>
      </p:sp>
      <p:sp>
        <p:nvSpPr>
          <p:cNvPr id="495661" name="Text Box 45" descr="斜纹布"/>
          <p:cNvSpPr txBox="1">
            <a:spLocks noChangeArrowheads="1"/>
          </p:cNvSpPr>
          <p:nvPr/>
        </p:nvSpPr>
        <p:spPr bwMode="auto">
          <a:xfrm>
            <a:off x="680720" y="3068955"/>
            <a:ext cx="8060055"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根据设计任务说明书制定设计方案。最好提出几种可能的方案，每种方案包括仪器的工作原理、采用的技术路线等，然后对各方案进行可行性论证，包括理论分析、计算及必要的模拟实验，验证方案是否可达到设计要求，最后从总体的先进性、可靠性、成本、制作周期、可维护性等各方面比较、择优，综合制定设计方案。</a:t>
            </a:r>
          </a:p>
        </p:txBody>
      </p:sp>
      <p:sp>
        <p:nvSpPr>
          <p:cNvPr id="495662" name="Text Box 46" descr="斜纹布"/>
          <p:cNvSpPr txBox="1">
            <a:spLocks noChangeArrowheads="1"/>
          </p:cNvSpPr>
          <p:nvPr/>
        </p:nvSpPr>
        <p:spPr bwMode="auto">
          <a:xfrm>
            <a:off x="900430" y="2639378"/>
            <a:ext cx="57594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．拟定总体设计方案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5660"/>
                                        </p:tgtEl>
                                        <p:attrNameLst>
                                          <p:attrName>style.visibility</p:attrName>
                                        </p:attrNameLst>
                                      </p:cBhvr>
                                      <p:to>
                                        <p:strVal val="visible"/>
                                      </p:to>
                                    </p:set>
                                    <p:anim calcmode="lin" valueType="num">
                                      <p:cBhvr additive="base">
                                        <p:cTn id="7" dur="500" fill="hold"/>
                                        <p:tgtEl>
                                          <p:spTgt spid="495660"/>
                                        </p:tgtEl>
                                        <p:attrNameLst>
                                          <p:attrName>ppt_x</p:attrName>
                                        </p:attrNameLst>
                                      </p:cBhvr>
                                      <p:tavLst>
                                        <p:tav tm="0">
                                          <p:val>
                                            <p:strVal val="#ppt_x"/>
                                          </p:val>
                                        </p:tav>
                                        <p:tav tm="100000">
                                          <p:val>
                                            <p:strVal val="#ppt_x"/>
                                          </p:val>
                                        </p:tav>
                                      </p:tavLst>
                                    </p:anim>
                                    <p:anim calcmode="lin" valueType="num">
                                      <p:cBhvr additive="base">
                                        <p:cTn id="8" dur="500" fill="hold"/>
                                        <p:tgtEl>
                                          <p:spTgt spid="4956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5659"/>
                                        </p:tgtEl>
                                        <p:attrNameLst>
                                          <p:attrName>style.visibility</p:attrName>
                                        </p:attrNameLst>
                                      </p:cBhvr>
                                      <p:to>
                                        <p:strVal val="visible"/>
                                      </p:to>
                                    </p:set>
                                    <p:anim calcmode="lin" valueType="num">
                                      <p:cBhvr additive="base">
                                        <p:cTn id="13" dur="500" fill="hold"/>
                                        <p:tgtEl>
                                          <p:spTgt spid="495659"/>
                                        </p:tgtEl>
                                        <p:attrNameLst>
                                          <p:attrName>ppt_x</p:attrName>
                                        </p:attrNameLst>
                                      </p:cBhvr>
                                      <p:tavLst>
                                        <p:tav tm="0">
                                          <p:val>
                                            <p:strVal val="#ppt_x"/>
                                          </p:val>
                                        </p:tav>
                                        <p:tav tm="100000">
                                          <p:val>
                                            <p:strVal val="#ppt_x"/>
                                          </p:val>
                                        </p:tav>
                                      </p:tavLst>
                                    </p:anim>
                                    <p:anim calcmode="lin" valueType="num">
                                      <p:cBhvr additive="base">
                                        <p:cTn id="14" dur="500" fill="hold"/>
                                        <p:tgtEl>
                                          <p:spTgt spid="49565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5662"/>
                                        </p:tgtEl>
                                        <p:attrNameLst>
                                          <p:attrName>style.visibility</p:attrName>
                                        </p:attrNameLst>
                                      </p:cBhvr>
                                      <p:to>
                                        <p:strVal val="visible"/>
                                      </p:to>
                                    </p:set>
                                    <p:anim calcmode="lin" valueType="num">
                                      <p:cBhvr additive="base">
                                        <p:cTn id="19" dur="500" fill="hold"/>
                                        <p:tgtEl>
                                          <p:spTgt spid="495662"/>
                                        </p:tgtEl>
                                        <p:attrNameLst>
                                          <p:attrName>ppt_x</p:attrName>
                                        </p:attrNameLst>
                                      </p:cBhvr>
                                      <p:tavLst>
                                        <p:tav tm="0">
                                          <p:val>
                                            <p:strVal val="#ppt_x"/>
                                          </p:val>
                                        </p:tav>
                                        <p:tav tm="100000">
                                          <p:val>
                                            <p:strVal val="#ppt_x"/>
                                          </p:val>
                                        </p:tav>
                                      </p:tavLst>
                                    </p:anim>
                                    <p:anim calcmode="lin" valueType="num">
                                      <p:cBhvr additive="base">
                                        <p:cTn id="20" dur="500" fill="hold"/>
                                        <p:tgtEl>
                                          <p:spTgt spid="49566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5661"/>
                                        </p:tgtEl>
                                        <p:attrNameLst>
                                          <p:attrName>style.visibility</p:attrName>
                                        </p:attrNameLst>
                                      </p:cBhvr>
                                      <p:to>
                                        <p:strVal val="visible"/>
                                      </p:to>
                                    </p:set>
                                    <p:anim calcmode="lin" valueType="num">
                                      <p:cBhvr additive="base">
                                        <p:cTn id="25" dur="500" fill="hold"/>
                                        <p:tgtEl>
                                          <p:spTgt spid="495661"/>
                                        </p:tgtEl>
                                        <p:attrNameLst>
                                          <p:attrName>ppt_x</p:attrName>
                                        </p:attrNameLst>
                                      </p:cBhvr>
                                      <p:tavLst>
                                        <p:tav tm="0">
                                          <p:val>
                                            <p:strVal val="#ppt_x"/>
                                          </p:val>
                                        </p:tav>
                                        <p:tav tm="100000">
                                          <p:val>
                                            <p:strVal val="#ppt_x"/>
                                          </p:val>
                                        </p:tav>
                                      </p:tavLst>
                                    </p:anim>
                                    <p:anim calcmode="lin" valueType="num">
                                      <p:cBhvr additive="base">
                                        <p:cTn id="26" dur="500" fill="hold"/>
                                        <p:tgtEl>
                                          <p:spTgt spid="4956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59" grpId="0" animBg="1"/>
      <p:bldP spid="495660" grpId="0" animBg="1"/>
      <p:bldP spid="495661" grpId="0" animBg="1"/>
      <p:bldP spid="49566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7696" name="Rectangle 32" descr="斜纹布"/>
          <p:cNvSpPr>
            <a:spLocks noChangeArrowheads="1"/>
          </p:cNvSpPr>
          <p:nvPr/>
        </p:nvSpPr>
        <p:spPr bwMode="auto">
          <a:xfrm>
            <a:off x="682943" y="93741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7698" name="Rectangle 34" descr="斜纹布"/>
          <p:cNvSpPr>
            <a:spLocks noChangeArrowheads="1"/>
          </p:cNvSpPr>
          <p:nvPr/>
        </p:nvSpPr>
        <p:spPr bwMode="auto">
          <a:xfrm>
            <a:off x="919798" y="3246914"/>
            <a:ext cx="593026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en-US" altLang="zh-CN" sz="2400" b="1">
                <a:latin typeface="楷体_GB2312" pitchFamily="49" charset="-122"/>
              </a:rPr>
              <a:t> </a:t>
            </a:r>
            <a:r>
              <a:rPr lang="zh-CN" altLang="en-US" sz="2400" b="1">
                <a:latin typeface="楷体_GB2312" pitchFamily="49" charset="-122"/>
              </a:rPr>
              <a:t>根据仪器总体方案，确定仪器的核心部件</a:t>
            </a:r>
            <a:r>
              <a:rPr lang="zh-CN" altLang="en-US" sz="2400" b="1"/>
              <a:t> </a:t>
            </a:r>
          </a:p>
        </p:txBody>
      </p:sp>
      <p:sp>
        <p:nvSpPr>
          <p:cNvPr id="497699" name="Rectangle 35" descr="斜纹布"/>
          <p:cNvSpPr>
            <a:spLocks noChangeArrowheads="1"/>
          </p:cNvSpPr>
          <p:nvPr/>
        </p:nvSpPr>
        <p:spPr bwMode="auto">
          <a:xfrm>
            <a:off x="937260" y="3807301"/>
            <a:ext cx="3562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latin typeface="楷体_GB2312" pitchFamily="49" charset="-122"/>
              </a:rPr>
              <a:t> </a:t>
            </a:r>
            <a:r>
              <a:rPr lang="zh-CN" altLang="en-US" sz="2400" b="1">
                <a:latin typeface="楷体_GB2312" pitchFamily="49" charset="-122"/>
              </a:rPr>
              <a:t>设计和调试仪器</a:t>
            </a:r>
          </a:p>
        </p:txBody>
      </p:sp>
      <p:sp>
        <p:nvSpPr>
          <p:cNvPr id="497700" name="Text Box 36" descr="斜纹布"/>
          <p:cNvSpPr txBox="1">
            <a:spLocks noChangeArrowheads="1"/>
          </p:cNvSpPr>
          <p:nvPr/>
        </p:nvSpPr>
        <p:spPr bwMode="auto">
          <a:xfrm>
            <a:off x="520700" y="1268730"/>
            <a:ext cx="836358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根据总体设计方案，确定系统的核心部件，软硬件的分配，采用自上而下的设计方法，把仪器划分成便于实现的功能模块，绘制各模块软硬件的工作流程图，并分别进行调试，各模块调试通过之后，再进行统调，完成智能仪器的设计。具体包含：</a:t>
            </a:r>
          </a:p>
        </p:txBody>
      </p:sp>
      <p:sp>
        <p:nvSpPr>
          <p:cNvPr id="497701" name="AutoShape 37"/>
          <p:cNvSpPr/>
          <p:nvPr/>
        </p:nvSpPr>
        <p:spPr bwMode="auto">
          <a:xfrm>
            <a:off x="827723" y="3288983"/>
            <a:ext cx="288925" cy="935037"/>
          </a:xfrm>
          <a:prstGeom prst="leftBrace">
            <a:avLst>
              <a:gd name="adj1" fmla="val 26969"/>
              <a:gd name="adj2" fmla="val 50819"/>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495658" name="Rectangle 42" descr="斜纹布"/>
          <p:cNvSpPr>
            <a:spLocks noChangeArrowheads="1"/>
          </p:cNvSpPr>
          <p:nvPr/>
        </p:nvSpPr>
        <p:spPr bwMode="auto">
          <a:xfrm>
            <a:off x="611823" y="57864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97700"/>
                                        </p:tgtEl>
                                        <p:attrNameLst>
                                          <p:attrName>style.visibility</p:attrName>
                                        </p:attrNameLst>
                                      </p:cBhvr>
                                      <p:to>
                                        <p:strVal val="visible"/>
                                      </p:to>
                                    </p:set>
                                    <p:animEffect transition="in" filter="diamond(in)">
                                      <p:cBhvr>
                                        <p:cTn id="7" dur="2000"/>
                                        <p:tgtEl>
                                          <p:spTgt spid="497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7701"/>
                                        </p:tgtEl>
                                        <p:attrNameLst>
                                          <p:attrName>style.visibility</p:attrName>
                                        </p:attrNameLst>
                                      </p:cBhvr>
                                      <p:to>
                                        <p:strVal val="visible"/>
                                      </p:to>
                                    </p:set>
                                    <p:animEffect transition="in" filter="blinds(horizontal)">
                                      <p:cBhvr>
                                        <p:cTn id="12" dur="500"/>
                                        <p:tgtEl>
                                          <p:spTgt spid="497701"/>
                                        </p:tgtEl>
                                      </p:cBhvr>
                                    </p:animEffect>
                                  </p:childTnLst>
                                </p:cTn>
                              </p:par>
                            </p:childTnLst>
                          </p:cTn>
                        </p:par>
                        <p:par>
                          <p:cTn id="13" fill="hold">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497698"/>
                                        </p:tgtEl>
                                        <p:attrNameLst>
                                          <p:attrName>style.visibility</p:attrName>
                                        </p:attrNameLst>
                                      </p:cBhvr>
                                      <p:to>
                                        <p:strVal val="visible"/>
                                      </p:to>
                                    </p:set>
                                    <p:animEffect transition="in" filter="slide(fromBottom)">
                                      <p:cBhvr>
                                        <p:cTn id="16" dur="5000"/>
                                        <p:tgtEl>
                                          <p:spTgt spid="497698"/>
                                        </p:tgtEl>
                                      </p:cBhvr>
                                    </p:animEffect>
                                  </p:childTnLst>
                                </p:cTn>
                              </p:par>
                            </p:childTnLst>
                          </p:cTn>
                        </p:par>
                        <p:par>
                          <p:cTn id="17" fill="hold">
                            <p:stCondLst>
                              <p:cond delay="5500"/>
                            </p:stCondLst>
                            <p:childTnLst>
                              <p:par>
                                <p:cTn id="18" presetID="12" presetClass="entr" presetSubtype="4" fill="hold" grpId="0" nodeType="afterEffect">
                                  <p:stCondLst>
                                    <p:cond delay="0"/>
                                  </p:stCondLst>
                                  <p:childTnLst>
                                    <p:set>
                                      <p:cBhvr>
                                        <p:cTn id="19" dur="1" fill="hold">
                                          <p:stCondLst>
                                            <p:cond delay="0"/>
                                          </p:stCondLst>
                                        </p:cTn>
                                        <p:tgtEl>
                                          <p:spTgt spid="497699"/>
                                        </p:tgtEl>
                                        <p:attrNameLst>
                                          <p:attrName>style.visibility</p:attrName>
                                        </p:attrNameLst>
                                      </p:cBhvr>
                                      <p:to>
                                        <p:strVal val="visible"/>
                                      </p:to>
                                    </p:set>
                                    <p:animEffect transition="in" filter="slide(fromBottom)">
                                      <p:cBhvr>
                                        <p:cTn id="20" dur="2000"/>
                                        <p:tgtEl>
                                          <p:spTgt spid="49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98" grpId="0" bldLvl="0" animBg="1"/>
      <p:bldP spid="497699" grpId="0" bldLvl="0" animBg="1"/>
      <p:bldP spid="497700" grpId="0" bldLvl="0" animBg="1"/>
      <p:bldP spid="49770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8745" name="Rectangle 57" descr="斜纹布"/>
          <p:cNvSpPr>
            <a:spLocks noChangeArrowheads="1"/>
          </p:cNvSpPr>
          <p:nvPr/>
        </p:nvSpPr>
        <p:spPr bwMode="auto">
          <a:xfrm>
            <a:off x="469265" y="1138397"/>
            <a:ext cx="79898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rgbClr val="FFFFFF"/>
                </a:solidFill>
                <a:latin typeface="楷体_GB2312" pitchFamily="49" charset="-122"/>
              </a:rPr>
              <a:t>（</a:t>
            </a:r>
            <a:r>
              <a:rPr lang="en-US" altLang="zh-CN" sz="2400" b="1">
                <a:solidFill>
                  <a:srgbClr val="FFFFFF"/>
                </a:solidFill>
                <a:latin typeface="楷体_GB2312" pitchFamily="49" charset="-122"/>
              </a:rPr>
              <a:t>1</a:t>
            </a:r>
            <a:r>
              <a:rPr lang="zh-CN" altLang="en-US" sz="2400" b="1">
                <a:solidFill>
                  <a:srgbClr val="FFFFFF"/>
                </a:solidFill>
                <a:latin typeface="楷体_GB2312" pitchFamily="49" charset="-122"/>
              </a:rPr>
              <a:t>）根据仪器总体方案，确定仪器的核心部件</a:t>
            </a:r>
          </a:p>
        </p:txBody>
      </p:sp>
      <p:sp>
        <p:nvSpPr>
          <p:cNvPr id="498746" name="Rectangle 58" descr="斜纹布"/>
          <p:cNvSpPr>
            <a:spLocks noChangeArrowheads="1"/>
          </p:cNvSpPr>
          <p:nvPr/>
        </p:nvSpPr>
        <p:spPr bwMode="auto">
          <a:xfrm>
            <a:off x="469265" y="1440815"/>
            <a:ext cx="8385810"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lstStyle/>
          <a:p>
            <a:r>
              <a:rPr lang="zh-CN" altLang="en-US" sz="2400" b="1">
                <a:latin typeface="楷体_GB2312" pitchFamily="49" charset="-122"/>
              </a:rPr>
              <a:t>具有智能控制作用的部件对仪器整体性能、价格、研制周期等起决定性作用，直接影响硬件、软件的设计，是整个仪器的核心。智能仪器中的智能控制部件通常可选单片机（</a:t>
            </a:r>
            <a:r>
              <a:rPr lang="en-US" altLang="zh-CN" sz="2400" b="1"/>
              <a:t>µ</a:t>
            </a:r>
            <a:r>
              <a:rPr lang="en-US" altLang="zh-CN" sz="2400" b="1">
                <a:latin typeface="楷体_GB2312" pitchFamily="49" charset="-122"/>
              </a:rPr>
              <a:t>P</a:t>
            </a:r>
            <a:r>
              <a:rPr lang="zh-CN" altLang="en-US" sz="2400" b="1">
                <a:latin typeface="楷体_GB2312" pitchFamily="49" charset="-122"/>
              </a:rPr>
              <a:t>）、信号处理器（</a:t>
            </a:r>
            <a:r>
              <a:rPr lang="en-US" altLang="zh-CN" sz="2400" b="1">
                <a:latin typeface="楷体_GB2312" pitchFamily="49" charset="-122"/>
              </a:rPr>
              <a:t>DSP</a:t>
            </a:r>
            <a:r>
              <a:rPr lang="zh-CN" altLang="en-US" sz="2400" b="1">
                <a:latin typeface="楷体_GB2312" pitchFamily="49" charset="-122"/>
              </a:rPr>
              <a:t>）、可编程控制器（</a:t>
            </a:r>
            <a:r>
              <a:rPr lang="en-US" altLang="zh-CN" sz="2400" b="1">
                <a:latin typeface="楷体_GB2312" pitchFamily="49" charset="-122"/>
              </a:rPr>
              <a:t>PLC</a:t>
            </a:r>
            <a:r>
              <a:rPr lang="zh-CN" altLang="en-US" sz="2400" b="1">
                <a:latin typeface="楷体_GB2312" pitchFamily="49" charset="-122"/>
              </a:rPr>
              <a:t>）或微计算机（</a:t>
            </a:r>
            <a:r>
              <a:rPr lang="en-US" altLang="zh-CN" sz="2400" b="1">
                <a:latin typeface="楷体_GB2312" pitchFamily="49" charset="-122"/>
              </a:rPr>
              <a:t>MPC</a:t>
            </a:r>
            <a:r>
              <a:rPr lang="zh-CN" altLang="en-US" sz="2400" b="1">
                <a:latin typeface="楷体_GB2312" pitchFamily="49" charset="-122"/>
              </a:rPr>
              <a:t>）等。大型的智能仪器系统可能包括多种多个智能控制部件，小型的智能仪器一般只用其中之一，应根据具体情况选择。</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
        <p:nvSpPr>
          <p:cNvPr id="499789" name="Rectangle 77" descr="斜纹布"/>
          <p:cNvSpPr>
            <a:spLocks noChangeArrowheads="1"/>
          </p:cNvSpPr>
          <p:nvPr/>
        </p:nvSpPr>
        <p:spPr bwMode="auto">
          <a:xfrm>
            <a:off x="468630" y="3655854"/>
            <a:ext cx="30241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gradFill>
                  <a:gsLst>
                    <a:gs pos="3896">
                      <a:srgbClr val="F2E6CD"/>
                    </a:gs>
                    <a:gs pos="97000">
                      <a:srgbClr val="E3B84B"/>
                    </a:gs>
                  </a:gsLst>
                  <a:lin scaled="1"/>
                </a:gradFill>
                <a:latin typeface="楷体_GB2312" pitchFamily="49" charset="-122"/>
              </a:rPr>
              <a:t>1)</a:t>
            </a:r>
            <a:r>
              <a:rPr lang="zh-CN" altLang="en-US" sz="2400" b="1">
                <a:gradFill>
                  <a:gsLst>
                    <a:gs pos="3896">
                      <a:srgbClr val="F2E6CD"/>
                    </a:gs>
                    <a:gs pos="97000">
                      <a:srgbClr val="E3B84B"/>
                    </a:gs>
                  </a:gsLst>
                  <a:lin scaled="1"/>
                </a:gradFill>
                <a:latin typeface="楷体_GB2312" pitchFamily="49" charset="-122"/>
              </a:rPr>
              <a:t>单片机</a:t>
            </a:r>
            <a:r>
              <a:rPr lang="zh-CN" altLang="en-US" sz="2400" b="1">
                <a:gradFill>
                  <a:gsLst>
                    <a:gs pos="3896">
                      <a:srgbClr val="F2E6CD"/>
                    </a:gs>
                    <a:gs pos="97000">
                      <a:srgbClr val="E3B84B"/>
                    </a:gs>
                  </a:gsLst>
                  <a:lin scaled="1"/>
                </a:gradFill>
              </a:rPr>
              <a:t> </a:t>
            </a:r>
          </a:p>
        </p:txBody>
      </p:sp>
      <p:sp>
        <p:nvSpPr>
          <p:cNvPr id="499790" name="Rectangle 78" descr="斜纹布"/>
          <p:cNvSpPr>
            <a:spLocks noChangeArrowheads="1"/>
          </p:cNvSpPr>
          <p:nvPr/>
        </p:nvSpPr>
        <p:spPr bwMode="auto">
          <a:xfrm>
            <a:off x="370840" y="3977640"/>
            <a:ext cx="8484235"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lstStyle/>
          <a:p>
            <a:r>
              <a:rPr lang="zh-CN" altLang="en-US" sz="2400" b="1"/>
              <a:t>单片机是在一块芯片上集成了</a:t>
            </a:r>
            <a:r>
              <a:rPr lang="en-US" altLang="zh-CN" sz="2400" b="1"/>
              <a:t>CPU</a:t>
            </a:r>
            <a:r>
              <a:rPr lang="zh-CN" altLang="en-US" sz="2400" b="1"/>
              <a:t>、</a:t>
            </a:r>
            <a:r>
              <a:rPr lang="en-US" altLang="zh-CN" sz="2400" b="1"/>
              <a:t>RAM</a:t>
            </a:r>
            <a:r>
              <a:rPr lang="zh-CN" altLang="en-US" sz="2400" b="1"/>
              <a:t>、</a:t>
            </a:r>
            <a:r>
              <a:rPr lang="en-US" altLang="zh-CN" sz="2400" b="1"/>
              <a:t>ROM</a:t>
            </a:r>
            <a:r>
              <a:rPr lang="zh-CN" altLang="en-US" sz="2400" b="1"/>
              <a:t>、时钟、定时</a:t>
            </a:r>
            <a:r>
              <a:rPr lang="en-US" altLang="zh-CN" sz="2400" b="1"/>
              <a:t>/</a:t>
            </a:r>
            <a:r>
              <a:rPr lang="zh-CN" altLang="en-US" sz="2400" b="1"/>
              <a:t>计数器、串行、并行</a:t>
            </a:r>
            <a:r>
              <a:rPr lang="en-US" altLang="zh-CN" sz="2400" b="1"/>
              <a:t>I/O</a:t>
            </a:r>
            <a:r>
              <a:rPr lang="zh-CN" altLang="en-US" sz="2400" b="1"/>
              <a:t>口等的微型计算机，有些型号的单片机包括</a:t>
            </a:r>
            <a:r>
              <a:rPr lang="en-US" altLang="zh-CN" sz="2400" b="1"/>
              <a:t>A/D</a:t>
            </a:r>
            <a:r>
              <a:rPr lang="zh-CN" altLang="en-US" sz="2400" b="1"/>
              <a:t>、</a:t>
            </a:r>
            <a:r>
              <a:rPr lang="en-US" altLang="zh-CN" sz="2400" b="1"/>
              <a:t>D/A</a:t>
            </a:r>
            <a:r>
              <a:rPr lang="zh-CN" altLang="en-US" sz="2400" b="1"/>
              <a:t>、模拟比较器、脉宽调制器、</a:t>
            </a:r>
            <a:r>
              <a:rPr lang="en-US" altLang="zh-CN" sz="2400" b="1"/>
              <a:t>USB</a:t>
            </a:r>
            <a:r>
              <a:rPr lang="zh-CN" altLang="en-US" sz="2400" b="1"/>
              <a:t>口等，功能强、体积小、价格低、支持软件多、便于开发，智能仪器多选单片机作为智能控制部件。在选择具体型号时，应考虑字长、指令功能、寻址范围、寻址方式、内部存储器容量、位处理、中断处理能力、配套硬件、芯片价格及开发平台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8745"/>
                                        </p:tgtEl>
                                        <p:attrNameLst>
                                          <p:attrName>style.visibility</p:attrName>
                                        </p:attrNameLst>
                                      </p:cBhvr>
                                      <p:to>
                                        <p:strVal val="visible"/>
                                      </p:to>
                                    </p:set>
                                    <p:anim calcmode="lin" valueType="num">
                                      <p:cBhvr additive="base">
                                        <p:cTn id="7" dur="500" fill="hold"/>
                                        <p:tgtEl>
                                          <p:spTgt spid="498745"/>
                                        </p:tgtEl>
                                        <p:attrNameLst>
                                          <p:attrName>ppt_x</p:attrName>
                                        </p:attrNameLst>
                                      </p:cBhvr>
                                      <p:tavLst>
                                        <p:tav tm="0">
                                          <p:val>
                                            <p:strVal val="#ppt_x"/>
                                          </p:val>
                                        </p:tav>
                                        <p:tav tm="100000">
                                          <p:val>
                                            <p:strVal val="#ppt_x"/>
                                          </p:val>
                                        </p:tav>
                                      </p:tavLst>
                                    </p:anim>
                                    <p:anim calcmode="lin" valueType="num">
                                      <p:cBhvr additive="base">
                                        <p:cTn id="8" dur="500" fill="hold"/>
                                        <p:tgtEl>
                                          <p:spTgt spid="4987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8746"/>
                                        </p:tgtEl>
                                        <p:attrNameLst>
                                          <p:attrName>style.visibility</p:attrName>
                                        </p:attrNameLst>
                                      </p:cBhvr>
                                      <p:to>
                                        <p:strVal val="visible"/>
                                      </p:to>
                                    </p:set>
                                    <p:anim calcmode="lin" valueType="num">
                                      <p:cBhvr additive="base">
                                        <p:cTn id="13" dur="500" fill="hold"/>
                                        <p:tgtEl>
                                          <p:spTgt spid="498746"/>
                                        </p:tgtEl>
                                        <p:attrNameLst>
                                          <p:attrName>ppt_x</p:attrName>
                                        </p:attrNameLst>
                                      </p:cBhvr>
                                      <p:tavLst>
                                        <p:tav tm="0">
                                          <p:val>
                                            <p:strVal val="#ppt_x"/>
                                          </p:val>
                                        </p:tav>
                                        <p:tav tm="100000">
                                          <p:val>
                                            <p:strVal val="#ppt_x"/>
                                          </p:val>
                                        </p:tav>
                                      </p:tavLst>
                                    </p:anim>
                                    <p:anim calcmode="lin" valueType="num">
                                      <p:cBhvr additive="base">
                                        <p:cTn id="14" dur="500" fill="hold"/>
                                        <p:tgtEl>
                                          <p:spTgt spid="4987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9789"/>
                                        </p:tgtEl>
                                        <p:attrNameLst>
                                          <p:attrName>style.visibility</p:attrName>
                                        </p:attrNameLst>
                                      </p:cBhvr>
                                      <p:to>
                                        <p:strVal val="visible"/>
                                      </p:to>
                                    </p:set>
                                    <p:anim calcmode="lin" valueType="num">
                                      <p:cBhvr additive="base">
                                        <p:cTn id="19" dur="500" fill="hold"/>
                                        <p:tgtEl>
                                          <p:spTgt spid="499789"/>
                                        </p:tgtEl>
                                        <p:attrNameLst>
                                          <p:attrName>ppt_x</p:attrName>
                                        </p:attrNameLst>
                                      </p:cBhvr>
                                      <p:tavLst>
                                        <p:tav tm="0">
                                          <p:val>
                                            <p:strVal val="#ppt_x"/>
                                          </p:val>
                                        </p:tav>
                                        <p:tav tm="100000">
                                          <p:val>
                                            <p:strVal val="#ppt_x"/>
                                          </p:val>
                                        </p:tav>
                                      </p:tavLst>
                                    </p:anim>
                                    <p:anim calcmode="lin" valueType="num">
                                      <p:cBhvr additive="base">
                                        <p:cTn id="20" dur="500" fill="hold"/>
                                        <p:tgtEl>
                                          <p:spTgt spid="4997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9790"/>
                                        </p:tgtEl>
                                        <p:attrNameLst>
                                          <p:attrName>style.visibility</p:attrName>
                                        </p:attrNameLst>
                                      </p:cBhvr>
                                      <p:to>
                                        <p:strVal val="visible"/>
                                      </p:to>
                                    </p:set>
                                    <p:anim calcmode="lin" valueType="num">
                                      <p:cBhvr additive="base">
                                        <p:cTn id="25" dur="500" fill="hold"/>
                                        <p:tgtEl>
                                          <p:spTgt spid="499790"/>
                                        </p:tgtEl>
                                        <p:attrNameLst>
                                          <p:attrName>ppt_x</p:attrName>
                                        </p:attrNameLst>
                                      </p:cBhvr>
                                      <p:tavLst>
                                        <p:tav tm="0">
                                          <p:val>
                                            <p:strVal val="#ppt_x"/>
                                          </p:val>
                                        </p:tav>
                                        <p:tav tm="100000">
                                          <p:val>
                                            <p:strVal val="#ppt_x"/>
                                          </p:val>
                                        </p:tav>
                                      </p:tavLst>
                                    </p:anim>
                                    <p:anim calcmode="lin" valueType="num">
                                      <p:cBhvr additive="base">
                                        <p:cTn id="26" dur="500" fill="hold"/>
                                        <p:tgtEl>
                                          <p:spTgt spid="4997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45" grpId="0" bldLvl="0" animBg="1"/>
      <p:bldP spid="498746" grpId="0" bldLvl="0" animBg="1"/>
      <p:bldP spid="499789" grpId="0" animBg="1"/>
      <p:bldP spid="499790"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468313" y="517525"/>
            <a:ext cx="8496300" cy="823913"/>
          </a:xfrm>
          <a:prstGeom prst="rect">
            <a:avLst/>
          </a:prstGeom>
          <a:noFill/>
          <a:ln>
            <a:noFill/>
          </a:ln>
          <a:effectLst>
            <a:prstShdw prst="shdw17" dist="17961" dir="2700000">
              <a:srgbClr val="0000FF">
                <a:gamma/>
                <a:shade val="60000"/>
                <a:invGamma/>
              </a:srgbClr>
            </a:prstShdw>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12700">
                <a:solidFill>
                  <a:schemeClr val="tx1"/>
                </a:solidFill>
                <a:miter lim="800000"/>
                <a:headEnd/>
                <a:tailEnd/>
              </a14:hiddenLine>
            </a:ext>
          </a:extLst>
        </p:spPr>
        <p:txBody>
          <a:bodyPr anchor="ctr">
            <a:spAutoFit/>
          </a:bodyPr>
          <a:lstStyle/>
          <a:p>
            <a:pPr algn="ctr" eaLnBrk="0" hangingPunct="0"/>
            <a:r>
              <a:rPr kumimoji="1" lang="zh-CN" altLang="en-US" sz="4800" b="1">
                <a:solidFill>
                  <a:schemeClr val="tx1"/>
                </a:solidFill>
                <a:latin typeface="隶书" panose="02010509060101010101" pitchFamily="49" charset="-122"/>
                <a:ea typeface="隶书" panose="02010509060101010101" pitchFamily="49" charset="-122"/>
              </a:rPr>
              <a:t>第一章  绪论</a:t>
            </a:r>
          </a:p>
        </p:txBody>
      </p:sp>
      <p:grpSp>
        <p:nvGrpSpPr>
          <p:cNvPr id="533507" name="Group 3"/>
          <p:cNvGrpSpPr/>
          <p:nvPr/>
        </p:nvGrpSpPr>
        <p:grpSpPr bwMode="auto">
          <a:xfrm>
            <a:off x="2411413" y="2852738"/>
            <a:ext cx="4608512" cy="647700"/>
            <a:chOff x="158" y="1820"/>
            <a:chExt cx="2903" cy="385"/>
          </a:xfrm>
        </p:grpSpPr>
        <p:pic>
          <p:nvPicPr>
            <p:cNvPr id="533508" name="Picture 4" descr="GEL Rounded Rectangle aquamarine">
              <a:hlinkClick r:id="rId2" action="ppaction://hlinksldjump"/>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7" y="1820"/>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09" name="Text Box 5">
              <a:hlinkClick r:id="rId2" action="ppaction://hlinksldjump"/>
            </p:cNvPr>
            <p:cNvSpPr txBox="1">
              <a:spLocks noChangeArrowheads="1"/>
            </p:cNvSpPr>
            <p:nvPr/>
          </p:nvSpPr>
          <p:spPr bwMode="auto">
            <a:xfrm>
              <a:off x="749" y="1842"/>
              <a:ext cx="222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solidFill>
                    <a:srgbClr val="CC0000"/>
                  </a:solidFill>
                  <a:latin typeface="Times New Roman" panose="02020603050405020304" pitchFamily="18" charset="0"/>
                  <a:ea typeface="隶书" panose="02010509060101010101" pitchFamily="49" charset="-122"/>
                </a:rPr>
                <a:t>仪器发展概况</a:t>
              </a:r>
            </a:p>
          </p:txBody>
        </p:sp>
        <p:pic>
          <p:nvPicPr>
            <p:cNvPr id="533510" name="Picture 6" descr="GEL Rounded Rectangle aquamarine">
              <a:hlinkClick r:id="rId2" action="ppaction://hlinksldjump"/>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8" y="1820"/>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1" name="Text Box 7">
              <a:hlinkClick r:id="rId2" action="ppaction://hlinksldjump"/>
            </p:cNvPr>
            <p:cNvSpPr txBox="1">
              <a:spLocks noChangeArrowheads="1"/>
            </p:cNvSpPr>
            <p:nvPr/>
          </p:nvSpPr>
          <p:spPr bwMode="auto">
            <a:xfrm>
              <a:off x="242" y="1865"/>
              <a:ext cx="41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solidFill>
                    <a:srgbClr val="CC0000"/>
                  </a:solidFill>
                  <a:latin typeface="Times New Roman" panose="02020603050405020304" pitchFamily="18" charset="0"/>
                </a:rPr>
                <a:t>1.1</a:t>
              </a:r>
            </a:p>
          </p:txBody>
        </p:sp>
      </p:grpSp>
      <p:grpSp>
        <p:nvGrpSpPr>
          <p:cNvPr id="533512" name="Group 8"/>
          <p:cNvGrpSpPr/>
          <p:nvPr/>
        </p:nvGrpSpPr>
        <p:grpSpPr bwMode="auto">
          <a:xfrm>
            <a:off x="2411413" y="3681413"/>
            <a:ext cx="4608512" cy="611187"/>
            <a:chOff x="158" y="2319"/>
            <a:chExt cx="2903" cy="385"/>
          </a:xfrm>
        </p:grpSpPr>
        <p:pic>
          <p:nvPicPr>
            <p:cNvPr id="533513" name="Picture 9" descr="GEL Rounded Rectangle aquamarine"/>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2319"/>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4" name="Text Box 10">
              <a:hlinkClick r:id="rId6" action="ppaction://hlinksldjump"/>
            </p:cNvPr>
            <p:cNvSpPr txBox="1">
              <a:spLocks noChangeArrowheads="1"/>
            </p:cNvSpPr>
            <p:nvPr/>
          </p:nvSpPr>
          <p:spPr bwMode="auto">
            <a:xfrm>
              <a:off x="749" y="2341"/>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solidFill>
                    <a:srgbClr val="CC0000"/>
                  </a:solidFill>
                  <a:latin typeface="Times New Roman" panose="02020603050405020304" pitchFamily="18" charset="0"/>
                  <a:ea typeface="隶书" panose="02010509060101010101" pitchFamily="49" charset="-122"/>
                </a:rPr>
                <a:t>智能仪器发展趋势</a:t>
              </a:r>
            </a:p>
          </p:txBody>
        </p:sp>
        <p:pic>
          <p:nvPicPr>
            <p:cNvPr id="533515" name="Picture 11" descr="GEL Rounded Rectangle aquamarine">
              <a:hlinkClick r:id="rId7" action="ppaction://hlinksldjump"/>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 y="2319"/>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6" name="Text Box 12">
              <a:hlinkClick r:id="rId6" action="ppaction://hlinksldjump"/>
            </p:cNvPr>
            <p:cNvSpPr txBox="1">
              <a:spLocks noChangeArrowheads="1"/>
            </p:cNvSpPr>
            <p:nvPr/>
          </p:nvSpPr>
          <p:spPr bwMode="auto">
            <a:xfrm>
              <a:off x="242" y="2364"/>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solidFill>
                    <a:srgbClr val="CC0000"/>
                  </a:solidFill>
                  <a:latin typeface="Times New Roman" panose="02020603050405020304" pitchFamily="18" charset="0"/>
                </a:rPr>
                <a:t>1.2</a:t>
              </a:r>
            </a:p>
          </p:txBody>
        </p:sp>
      </p:grpSp>
      <p:grpSp>
        <p:nvGrpSpPr>
          <p:cNvPr id="533517" name="Group 13"/>
          <p:cNvGrpSpPr/>
          <p:nvPr/>
        </p:nvGrpSpPr>
        <p:grpSpPr bwMode="auto">
          <a:xfrm>
            <a:off x="2411413" y="4437063"/>
            <a:ext cx="4608512" cy="611187"/>
            <a:chOff x="158" y="2818"/>
            <a:chExt cx="2903" cy="385"/>
          </a:xfrm>
        </p:grpSpPr>
        <p:pic>
          <p:nvPicPr>
            <p:cNvPr id="533518" name="Picture 14" descr="GEL Rounded Rectangle aquamarine">
              <a:hlinkClick r:id="rId9" action="ppaction://hlinksldjump"/>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2818"/>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19" name="Text Box 15">
              <a:hlinkClick r:id="rId9" action="ppaction://hlinksldjump"/>
            </p:cNvPr>
            <p:cNvSpPr txBox="1">
              <a:spLocks noChangeArrowheads="1"/>
            </p:cNvSpPr>
            <p:nvPr/>
          </p:nvSpPr>
          <p:spPr bwMode="auto">
            <a:xfrm>
              <a:off x="749" y="2840"/>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solidFill>
                    <a:srgbClr val="CC0000"/>
                  </a:solidFill>
                  <a:latin typeface="Times New Roman" panose="02020603050405020304" pitchFamily="18" charset="0"/>
                  <a:ea typeface="隶书" panose="02010509060101010101" pitchFamily="49" charset="-122"/>
                </a:rPr>
                <a:t>分类、组成和特点</a:t>
              </a:r>
            </a:p>
          </p:txBody>
        </p:sp>
        <p:pic>
          <p:nvPicPr>
            <p:cNvPr id="533520" name="Picture 16" descr="GEL Rounded Rectangle aquamarine">
              <a:hlinkClick r:id="rId10" action="ppaction://hlinksldjump"/>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 y="2818"/>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21" name="Text Box 17">
              <a:hlinkClick r:id="rId9" action="ppaction://hlinksldjump"/>
            </p:cNvPr>
            <p:cNvSpPr txBox="1">
              <a:spLocks noChangeArrowheads="1"/>
            </p:cNvSpPr>
            <p:nvPr/>
          </p:nvSpPr>
          <p:spPr bwMode="auto">
            <a:xfrm>
              <a:off x="242" y="2863"/>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solidFill>
                    <a:srgbClr val="CC0000"/>
                  </a:solidFill>
                  <a:latin typeface="Times New Roman" panose="02020603050405020304" pitchFamily="18" charset="0"/>
                </a:rPr>
                <a:t>1.3</a:t>
              </a:r>
            </a:p>
          </p:txBody>
        </p:sp>
      </p:grpSp>
      <p:grpSp>
        <p:nvGrpSpPr>
          <p:cNvPr id="533522" name="Group 18"/>
          <p:cNvGrpSpPr/>
          <p:nvPr/>
        </p:nvGrpSpPr>
        <p:grpSpPr bwMode="auto">
          <a:xfrm>
            <a:off x="2411413" y="5229225"/>
            <a:ext cx="4608512" cy="611188"/>
            <a:chOff x="158" y="3317"/>
            <a:chExt cx="2903" cy="385"/>
          </a:xfrm>
        </p:grpSpPr>
        <p:pic>
          <p:nvPicPr>
            <p:cNvPr id="533523" name="Picture 19" descr="GEL Rounded Rectangle aquamarine">
              <a:hlinkClick r:id="rId11" action="ppaction://hlinksldjump"/>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7" y="3317"/>
              <a:ext cx="2404"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24" name="Text Box 20">
              <a:hlinkClick r:id="rId12" action="ppaction://hlinksldjump"/>
            </p:cNvPr>
            <p:cNvSpPr txBox="1">
              <a:spLocks noChangeArrowheads="1"/>
            </p:cNvSpPr>
            <p:nvPr/>
          </p:nvSpPr>
          <p:spPr bwMode="auto">
            <a:xfrm>
              <a:off x="749" y="3339"/>
              <a:ext cx="222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600" b="1">
                  <a:solidFill>
                    <a:srgbClr val="CC0000"/>
                  </a:solidFill>
                  <a:latin typeface="Times New Roman" panose="02020603050405020304" pitchFamily="18" charset="0"/>
                  <a:ea typeface="隶书" panose="02010509060101010101" pitchFamily="49" charset="-122"/>
                </a:rPr>
                <a:t>设计要求、原则及步骤</a:t>
              </a:r>
            </a:p>
          </p:txBody>
        </p:sp>
        <p:pic>
          <p:nvPicPr>
            <p:cNvPr id="533525" name="Picture 21" descr="GEL Rounded Rectangle aquamarine">
              <a:hlinkClick r:id="rId11" action="ppaction://hlinksldjump"/>
            </p:cNvPr>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58" y="3317"/>
              <a:ext cx="572" cy="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26" name="Text Box 22">
              <a:hlinkClick r:id="rId12" action="ppaction://hlinksldjump"/>
            </p:cNvPr>
            <p:cNvSpPr txBox="1">
              <a:spLocks noChangeArrowheads="1"/>
            </p:cNvSpPr>
            <p:nvPr/>
          </p:nvSpPr>
          <p:spPr bwMode="auto">
            <a:xfrm>
              <a:off x="242" y="3362"/>
              <a:ext cx="41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b="1">
                  <a:solidFill>
                    <a:srgbClr val="CC0000"/>
                  </a:solidFill>
                  <a:latin typeface="Times New Roman" panose="02020603050405020304" pitchFamily="18" charset="0"/>
                </a:rPr>
                <a:t>1.4</a:t>
              </a:r>
            </a:p>
          </p:txBody>
        </p:sp>
      </p:grpSp>
      <p:grpSp>
        <p:nvGrpSpPr>
          <p:cNvPr id="533530" name="Group 26"/>
          <p:cNvGrpSpPr/>
          <p:nvPr/>
        </p:nvGrpSpPr>
        <p:grpSpPr bwMode="auto">
          <a:xfrm>
            <a:off x="3059113" y="1701800"/>
            <a:ext cx="3024187" cy="1079500"/>
            <a:chOff x="1928" y="890"/>
            <a:chExt cx="1905" cy="680"/>
          </a:xfrm>
        </p:grpSpPr>
        <p:pic>
          <p:nvPicPr>
            <p:cNvPr id="533531" name="Picture 27" descr="GEL Oval MS-blue"/>
            <p:cNvPicPr preferRelativeResize="0">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8" y="890"/>
              <a:ext cx="1905" cy="680"/>
            </a:xfrm>
            <a:prstGeom prst="rect">
              <a:avLst/>
            </a:prstGeom>
            <a:noFill/>
            <a:extLst>
              <a:ext uri="{909E8E84-426E-40DD-AFC4-6F175D3DCCD1}">
                <a14:hiddenFill xmlns:a14="http://schemas.microsoft.com/office/drawing/2010/main">
                  <a:solidFill>
                    <a:srgbClr val="FFFFFF"/>
                  </a:solidFill>
                </a14:hiddenFill>
              </a:ext>
            </a:extLst>
          </p:spPr>
        </p:pic>
        <p:pic>
          <p:nvPicPr>
            <p:cNvPr id="533532" name="Picture 28" descr="GEL Oval MS-yellow">
              <a:hlinkClick r:id="rId14" action="ppaction://hlinksldjump"/>
            </p:cNvPr>
            <p:cNvPicPr>
              <a:picLocks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018" y="981"/>
              <a:ext cx="1715" cy="499"/>
            </a:xfrm>
            <a:prstGeom prst="rect">
              <a:avLst/>
            </a:prstGeom>
            <a:noFill/>
            <a:extLst>
              <a:ext uri="{909E8E84-426E-40DD-AFC4-6F175D3DCCD1}">
                <a14:hiddenFill xmlns:a14="http://schemas.microsoft.com/office/drawing/2010/main">
                  <a:solidFill>
                    <a:srgbClr val="FFFFFF"/>
                  </a:solidFill>
                </a14:hiddenFill>
              </a:ext>
            </a:extLst>
          </p:spPr>
        </p:pic>
        <p:sp>
          <p:nvSpPr>
            <p:cNvPr id="533533" name="Text Box 29" descr="斜纹布">
              <a:hlinkClick r:id="rId14" action="ppaction://hlinksldjump"/>
            </p:cNvPr>
            <p:cNvSpPr txBox="1">
              <a:spLocks noChangeArrowheads="1"/>
            </p:cNvSpPr>
            <p:nvPr/>
          </p:nvSpPr>
          <p:spPr bwMode="auto">
            <a:xfrm>
              <a:off x="2291" y="1062"/>
              <a:ext cx="1238" cy="36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a:spcBef>
                  <a:spcPct val="50000"/>
                </a:spcBef>
              </a:pPr>
              <a:r>
                <a:rPr lang="zh-CN" altLang="en-US" sz="3200" b="1">
                  <a:solidFill>
                    <a:srgbClr val="CC0000"/>
                  </a:solidFill>
                  <a:latin typeface="Times New Roman" panose="02020603050405020304" pitchFamily="18" charset="0"/>
                </a:rPr>
                <a:t>本章内容</a:t>
              </a:r>
            </a:p>
          </p:txBody>
        </p: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2" name="Rectangle 4" descr="斜纹布"/>
          <p:cNvSpPr>
            <a:spLocks noChangeArrowheads="1"/>
          </p:cNvSpPr>
          <p:nvPr/>
        </p:nvSpPr>
        <p:spPr bwMode="auto">
          <a:xfrm>
            <a:off x="374650" y="1882775"/>
            <a:ext cx="8545830" cy="34150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nchor="ctr">
            <a:spAutoFit/>
          </a:bodyPr>
          <a:lstStyle/>
          <a:p>
            <a:r>
              <a:rPr lang="zh-CN" altLang="en-US" sz="2400" b="1"/>
              <a:t>目前常用的单片机有</a:t>
            </a:r>
            <a:r>
              <a:rPr lang="en-US" altLang="zh-CN" sz="2400" b="1"/>
              <a:t>Intel</a:t>
            </a:r>
            <a:r>
              <a:rPr lang="zh-CN" altLang="en-US" sz="2400" b="1"/>
              <a:t>公司的</a:t>
            </a:r>
            <a:r>
              <a:rPr lang="en-US" altLang="zh-CN" sz="2400" b="1"/>
              <a:t>MCS-51/52</a:t>
            </a:r>
            <a:r>
              <a:rPr lang="zh-CN" altLang="en-US" sz="2400" b="1"/>
              <a:t>系列、</a:t>
            </a:r>
            <a:r>
              <a:rPr lang="en-US" altLang="zh-CN" sz="2400" b="1"/>
              <a:t>Motorola</a:t>
            </a:r>
            <a:r>
              <a:rPr lang="zh-CN" altLang="en-US" sz="2400" b="1"/>
              <a:t>公司</a:t>
            </a:r>
            <a:r>
              <a:rPr lang="en-US" altLang="zh-CN" sz="2400" b="1"/>
              <a:t>MC68</a:t>
            </a:r>
            <a:r>
              <a:rPr lang="zh-CN" altLang="en-US" sz="2400" b="1"/>
              <a:t>系列以及与之兼容的多种改进升级型芯片</a:t>
            </a:r>
            <a:r>
              <a:rPr lang="en-US" altLang="zh-CN" sz="2400" b="1"/>
              <a:t>(</a:t>
            </a:r>
            <a:r>
              <a:rPr lang="zh-CN" altLang="en-US" sz="2400" b="1"/>
              <a:t>如</a:t>
            </a:r>
            <a:r>
              <a:rPr lang="en-US" altLang="zh-CN" sz="2400" b="1"/>
              <a:t>80C51</a:t>
            </a:r>
            <a:r>
              <a:rPr lang="zh-CN" altLang="en-US" sz="2400" b="1"/>
              <a:t>系列</a:t>
            </a:r>
            <a:r>
              <a:rPr lang="en-US" altLang="zh-CN" sz="2400" b="1"/>
              <a:t>)</a:t>
            </a:r>
            <a:r>
              <a:rPr lang="zh-CN" altLang="en-US" sz="2400" b="1"/>
              <a:t>等。另外，美国</a:t>
            </a:r>
            <a:r>
              <a:rPr lang="en-US" altLang="zh-CN" sz="2400" b="1"/>
              <a:t>Silabs</a:t>
            </a:r>
            <a:r>
              <a:rPr lang="zh-CN" altLang="en-US" sz="2400" b="1"/>
              <a:t>公司的</a:t>
            </a:r>
            <a:r>
              <a:rPr lang="en-US" altLang="zh-CN" sz="2400" b="1"/>
              <a:t>F</a:t>
            </a:r>
            <a:r>
              <a:rPr lang="zh-CN" altLang="en-US" sz="2400" b="1"/>
              <a:t>系列单片机如</a:t>
            </a:r>
            <a:r>
              <a:rPr lang="en-US" altLang="zh-CN" sz="2400" b="1"/>
              <a:t>C8051F02X</a:t>
            </a:r>
            <a:r>
              <a:rPr lang="zh-CN" altLang="en-US" sz="2400" b="1"/>
              <a:t>，在需要</a:t>
            </a:r>
            <a:r>
              <a:rPr lang="en-US" altLang="zh-CN" sz="2400" b="1"/>
              <a:t>A/D</a:t>
            </a:r>
            <a:r>
              <a:rPr lang="zh-CN" altLang="en-US" sz="2400" b="1"/>
              <a:t>、</a:t>
            </a:r>
            <a:r>
              <a:rPr lang="en-US" altLang="zh-CN" sz="2400" b="1"/>
              <a:t>D/A</a:t>
            </a:r>
            <a:r>
              <a:rPr lang="zh-CN" altLang="en-US" sz="2400" b="1"/>
              <a:t>、比较器、多中断时比较合适。</a:t>
            </a:r>
            <a:r>
              <a:rPr lang="en-US" altLang="zh-CN" sz="2400" b="1"/>
              <a:t>Philips</a:t>
            </a:r>
            <a:r>
              <a:rPr lang="zh-CN" altLang="en-US" sz="2400" b="1"/>
              <a:t>公司的</a:t>
            </a:r>
            <a:r>
              <a:rPr lang="en-US" altLang="zh-CN" sz="2400" b="1"/>
              <a:t>LPC92X</a:t>
            </a:r>
            <a:r>
              <a:rPr lang="zh-CN" altLang="en-US" sz="2400" b="1"/>
              <a:t>是一款较低价位的单片机，适合于许多集成度高、成本低的场合，如</a:t>
            </a:r>
            <a:r>
              <a:rPr lang="en-US" altLang="zh-CN" sz="2400" b="1"/>
              <a:t>LPC920/921/922</a:t>
            </a:r>
            <a:r>
              <a:rPr lang="zh-CN" altLang="en-US" sz="2400" b="1"/>
              <a:t>采用了高性能的处理器结构，集成了许多系统级功能，指令执行时间只需</a:t>
            </a:r>
            <a:r>
              <a:rPr lang="en-US" altLang="zh-CN" sz="2400" b="1"/>
              <a:t>2</a:t>
            </a:r>
            <a:r>
              <a:rPr lang="zh-CN" altLang="en-US" sz="2400" b="1"/>
              <a:t>到</a:t>
            </a:r>
            <a:r>
              <a:rPr lang="en-US" altLang="zh-CN" sz="2400" b="1"/>
              <a:t>4</a:t>
            </a:r>
            <a:r>
              <a:rPr lang="zh-CN" altLang="en-US" sz="2400" b="1"/>
              <a:t>个时钟周期，</a:t>
            </a:r>
            <a:r>
              <a:rPr lang="en-US" altLang="zh-CN" sz="2400" b="1"/>
              <a:t>6</a:t>
            </a:r>
            <a:r>
              <a:rPr lang="zh-CN" altLang="en-US" sz="2400" b="1"/>
              <a:t>倍于标准</a:t>
            </a:r>
            <a:r>
              <a:rPr lang="en-US" altLang="zh-CN" sz="2400" b="1"/>
              <a:t>80C51</a:t>
            </a:r>
            <a:r>
              <a:rPr lang="zh-CN" altLang="en-US" sz="2400" b="1"/>
              <a:t>器件。这样可大大减少元件的数目和电路板面积，降低系统的成本，满足多方面的性能要求。</a:t>
            </a:r>
          </a:p>
        </p:txBody>
      </p:sp>
      <p:sp>
        <p:nvSpPr>
          <p:cNvPr id="529413" name="Rectangle 5" descr="斜纹布"/>
          <p:cNvSpPr>
            <a:spLocks noChangeArrowheads="1"/>
          </p:cNvSpPr>
          <p:nvPr/>
        </p:nvSpPr>
        <p:spPr bwMode="auto">
          <a:xfrm>
            <a:off x="683895" y="1503204"/>
            <a:ext cx="30241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gradFill>
                  <a:gsLst>
                    <a:gs pos="3896">
                      <a:srgbClr val="F2E6CD"/>
                    </a:gs>
                    <a:gs pos="97000">
                      <a:srgbClr val="E3B84B"/>
                    </a:gs>
                  </a:gsLst>
                  <a:lin scaled="1"/>
                </a:gradFill>
                <a:latin typeface="楷体_GB2312" pitchFamily="49" charset="-122"/>
              </a:rPr>
              <a:t>1)</a:t>
            </a:r>
            <a:r>
              <a:rPr lang="zh-CN" altLang="en-US" sz="2400" b="1">
                <a:gradFill>
                  <a:gsLst>
                    <a:gs pos="3896">
                      <a:srgbClr val="F2E6CD"/>
                    </a:gs>
                    <a:gs pos="97000">
                      <a:srgbClr val="E3B84B"/>
                    </a:gs>
                  </a:gsLst>
                  <a:lin scaled="1"/>
                </a:gradFill>
                <a:latin typeface="楷体_GB2312" pitchFamily="49" charset="-122"/>
              </a:rPr>
              <a:t>单片机</a:t>
            </a:r>
            <a:r>
              <a:rPr lang="zh-CN" altLang="en-US" sz="2400" b="1">
                <a:gradFill>
                  <a:gsLst>
                    <a:gs pos="3896">
                      <a:srgbClr val="F2E6CD"/>
                    </a:gs>
                    <a:gs pos="97000">
                      <a:srgbClr val="E3B84B"/>
                    </a:gs>
                  </a:gsLst>
                  <a:lin scaled="1"/>
                </a:gradFill>
              </a:rPr>
              <a:t> </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
        <p:nvSpPr>
          <p:cNvPr id="498745" name="Rectangle 57" descr="斜纹布"/>
          <p:cNvSpPr>
            <a:spLocks noChangeArrowheads="1"/>
          </p:cNvSpPr>
          <p:nvPr/>
        </p:nvSpPr>
        <p:spPr bwMode="auto">
          <a:xfrm>
            <a:off x="469265" y="1138397"/>
            <a:ext cx="79898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rgbClr val="FFFFFF"/>
                </a:solidFill>
                <a:latin typeface="楷体_GB2312" pitchFamily="49" charset="-122"/>
              </a:rPr>
              <a:t>（</a:t>
            </a:r>
            <a:r>
              <a:rPr lang="en-US" altLang="zh-CN" sz="2400" b="1">
                <a:solidFill>
                  <a:srgbClr val="FFFFFF"/>
                </a:solidFill>
                <a:latin typeface="楷体_GB2312" pitchFamily="49" charset="-122"/>
              </a:rPr>
              <a:t>1</a:t>
            </a:r>
            <a:r>
              <a:rPr lang="zh-CN" altLang="en-US" sz="2400" b="1">
                <a:solidFill>
                  <a:srgbClr val="FFFFFF"/>
                </a:solidFill>
                <a:latin typeface="楷体_GB2312" pitchFamily="49" charset="-122"/>
              </a:rPr>
              <a:t>）根据仪器总体方案，确定仪器的核心部件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9412"/>
                                        </p:tgtEl>
                                        <p:attrNameLst>
                                          <p:attrName>style.visibility</p:attrName>
                                        </p:attrNameLst>
                                      </p:cBhvr>
                                      <p:to>
                                        <p:strVal val="visible"/>
                                      </p:to>
                                    </p:set>
                                    <p:anim calcmode="lin" valueType="num">
                                      <p:cBhvr additive="base">
                                        <p:cTn id="7" dur="500" fill="hold"/>
                                        <p:tgtEl>
                                          <p:spTgt spid="529412"/>
                                        </p:tgtEl>
                                        <p:attrNameLst>
                                          <p:attrName>ppt_x</p:attrName>
                                        </p:attrNameLst>
                                      </p:cBhvr>
                                      <p:tavLst>
                                        <p:tav tm="0">
                                          <p:val>
                                            <p:strVal val="#ppt_x"/>
                                          </p:val>
                                        </p:tav>
                                        <p:tav tm="100000">
                                          <p:val>
                                            <p:strVal val="#ppt_x"/>
                                          </p:val>
                                        </p:tav>
                                      </p:tavLst>
                                    </p:anim>
                                    <p:anim calcmode="lin" valueType="num">
                                      <p:cBhvr additive="base">
                                        <p:cTn id="8" dur="500" fill="hold"/>
                                        <p:tgtEl>
                                          <p:spTgt spid="529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754" name="Rectangle 74" descr="斜纹布"/>
          <p:cNvSpPr>
            <a:spLocks noChangeArrowheads="1"/>
          </p:cNvSpPr>
          <p:nvPr/>
        </p:nvSpPr>
        <p:spPr bwMode="auto">
          <a:xfrm>
            <a:off x="756603" y="1569244"/>
            <a:ext cx="19431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gradFill>
                  <a:gsLst>
                    <a:gs pos="3896">
                      <a:srgbClr val="F2E6CD"/>
                    </a:gs>
                    <a:gs pos="97000">
                      <a:srgbClr val="E3B84B"/>
                    </a:gs>
                  </a:gsLst>
                  <a:lin scaled="1"/>
                </a:gradFill>
              </a:rPr>
              <a:t>2</a:t>
            </a:r>
            <a:r>
              <a:rPr lang="zh-CN" altLang="en-US" sz="2400" b="1">
                <a:gradFill>
                  <a:gsLst>
                    <a:gs pos="3896">
                      <a:srgbClr val="F2E6CD"/>
                    </a:gs>
                    <a:gs pos="97000">
                      <a:srgbClr val="E3B84B"/>
                    </a:gs>
                  </a:gsLst>
                  <a:lin scaled="1"/>
                </a:gradFill>
              </a:rPr>
              <a:t>）</a:t>
            </a:r>
            <a:r>
              <a:rPr lang="en-US" altLang="zh-CN" sz="2400" b="1">
                <a:gradFill>
                  <a:gsLst>
                    <a:gs pos="3896">
                      <a:srgbClr val="F2E6CD"/>
                    </a:gs>
                    <a:gs pos="97000">
                      <a:srgbClr val="E3B84B"/>
                    </a:gs>
                  </a:gsLst>
                  <a:lin scaled="1"/>
                </a:gradFill>
              </a:rPr>
              <a:t>DSP </a:t>
            </a:r>
          </a:p>
        </p:txBody>
      </p:sp>
      <p:sp>
        <p:nvSpPr>
          <p:cNvPr id="199755" name="Rectangle 75" descr="斜纹布"/>
          <p:cNvSpPr>
            <a:spLocks noChangeArrowheads="1"/>
          </p:cNvSpPr>
          <p:nvPr/>
        </p:nvSpPr>
        <p:spPr bwMode="auto">
          <a:xfrm>
            <a:off x="395288" y="1991043"/>
            <a:ext cx="8497887" cy="341503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t>DSP</a:t>
            </a:r>
            <a:r>
              <a:rPr lang="zh-CN" altLang="en-US" sz="2400" b="1"/>
              <a:t>比单片机集成度高、速度快、容量大，主要用于信号处理及其它高速要求的场合，</a:t>
            </a:r>
            <a:r>
              <a:rPr lang="en-US" altLang="zh-CN" sz="2400" b="1"/>
              <a:t>DSP</a:t>
            </a:r>
            <a:r>
              <a:rPr lang="zh-CN" altLang="en-US" sz="2400" b="1"/>
              <a:t>器件采用改进的哈佛结构，具有独立的程序和数据空间，允许同时存取程序和数据。内置高速硬件乘法器、增强的多级流水线、使</a:t>
            </a:r>
            <a:r>
              <a:rPr lang="en-US" altLang="zh-CN" sz="2400" b="1"/>
              <a:t>DSP</a:t>
            </a:r>
            <a:r>
              <a:rPr lang="zh-CN" altLang="en-US" sz="2400" b="1"/>
              <a:t>器件具有高速的数据运算能力。</a:t>
            </a:r>
            <a:r>
              <a:rPr lang="en-US" altLang="zh-CN" sz="2400" b="1"/>
              <a:t>DSP</a:t>
            </a:r>
            <a:r>
              <a:rPr lang="zh-CN" altLang="en-US" sz="2400" b="1"/>
              <a:t>器件指令执行时间比</a:t>
            </a:r>
            <a:r>
              <a:rPr lang="en-US" altLang="zh-CN" sz="2400" b="1"/>
              <a:t>16</a:t>
            </a:r>
            <a:r>
              <a:rPr lang="zh-CN" altLang="en-US" sz="2400" b="1"/>
              <a:t>位单片机快</a:t>
            </a:r>
            <a:r>
              <a:rPr lang="en-US" altLang="zh-CN" sz="2400" b="1"/>
              <a:t>8</a:t>
            </a:r>
            <a:r>
              <a:rPr lang="zh-CN" altLang="en-US" sz="2400" b="1"/>
              <a:t>～</a:t>
            </a:r>
            <a:r>
              <a:rPr lang="en-US" altLang="zh-CN" sz="2400" b="1"/>
              <a:t>10</a:t>
            </a:r>
            <a:r>
              <a:rPr lang="zh-CN" altLang="en-US" sz="2400" b="1"/>
              <a:t>倍，完成一次乘运算的时间比单片机快</a:t>
            </a:r>
            <a:r>
              <a:rPr lang="en-US" altLang="zh-CN" sz="2400" b="1"/>
              <a:t>16</a:t>
            </a:r>
            <a:r>
              <a:rPr lang="zh-CN" altLang="en-US" sz="2400" b="1"/>
              <a:t>～</a:t>
            </a:r>
            <a:r>
              <a:rPr lang="en-US" altLang="zh-CN" sz="2400" b="1"/>
              <a:t>30</a:t>
            </a:r>
            <a:r>
              <a:rPr lang="zh-CN" altLang="en-US" sz="2400" b="1"/>
              <a:t>倍，</a:t>
            </a:r>
            <a:r>
              <a:rPr lang="en-US" altLang="zh-CN" sz="2400" b="1"/>
              <a:t>DSP</a:t>
            </a:r>
            <a:r>
              <a:rPr lang="zh-CN" altLang="en-US" sz="2400" b="1"/>
              <a:t>器件还提供了高度专业化的指令集，提高了快速傅里叶变换（</a:t>
            </a:r>
            <a:r>
              <a:rPr lang="en-US" altLang="zh-CN" sz="2400" b="1"/>
              <a:t>FFT</a:t>
            </a:r>
            <a:r>
              <a:rPr lang="zh-CN" altLang="en-US" sz="2400" b="1"/>
              <a:t>）和滤波器的运算速度。但</a:t>
            </a:r>
            <a:r>
              <a:rPr lang="en-US" altLang="zh-CN" sz="2400" b="1"/>
              <a:t>DSP</a:t>
            </a:r>
            <a:r>
              <a:rPr lang="zh-CN" altLang="en-US" sz="2400" b="1"/>
              <a:t>目前价格较高。在满足速度要求的情况下可首选单片机。</a:t>
            </a:r>
            <a:r>
              <a:rPr lang="zh-CN" altLang="en-US" sz="2400"/>
              <a:t> </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
        <p:nvSpPr>
          <p:cNvPr id="498745" name="Rectangle 57" descr="斜纹布"/>
          <p:cNvSpPr>
            <a:spLocks noChangeArrowheads="1"/>
          </p:cNvSpPr>
          <p:nvPr/>
        </p:nvSpPr>
        <p:spPr bwMode="auto">
          <a:xfrm>
            <a:off x="469265" y="1138397"/>
            <a:ext cx="79898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rgbClr val="FFFFFF"/>
                </a:solidFill>
                <a:latin typeface="楷体_GB2312" pitchFamily="49" charset="-122"/>
              </a:rPr>
              <a:t>（</a:t>
            </a:r>
            <a:r>
              <a:rPr lang="en-US" altLang="zh-CN" sz="2400" b="1">
                <a:solidFill>
                  <a:srgbClr val="FFFFFF"/>
                </a:solidFill>
                <a:latin typeface="楷体_GB2312" pitchFamily="49" charset="-122"/>
              </a:rPr>
              <a:t>1</a:t>
            </a:r>
            <a:r>
              <a:rPr lang="zh-CN" altLang="en-US" sz="2400" b="1">
                <a:solidFill>
                  <a:srgbClr val="FFFFFF"/>
                </a:solidFill>
                <a:latin typeface="楷体_GB2312" pitchFamily="49" charset="-122"/>
              </a:rPr>
              <a:t>）根据仪器总体方案，确定仪器的核心部件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9754"/>
                                        </p:tgtEl>
                                        <p:attrNameLst>
                                          <p:attrName>style.visibility</p:attrName>
                                        </p:attrNameLst>
                                      </p:cBhvr>
                                      <p:to>
                                        <p:strVal val="visible"/>
                                      </p:to>
                                    </p:set>
                                    <p:anim calcmode="lin" valueType="num">
                                      <p:cBhvr additive="base">
                                        <p:cTn id="7" dur="500" fill="hold"/>
                                        <p:tgtEl>
                                          <p:spTgt spid="199754"/>
                                        </p:tgtEl>
                                        <p:attrNameLst>
                                          <p:attrName>ppt_x</p:attrName>
                                        </p:attrNameLst>
                                      </p:cBhvr>
                                      <p:tavLst>
                                        <p:tav tm="0">
                                          <p:val>
                                            <p:strVal val="#ppt_x"/>
                                          </p:val>
                                        </p:tav>
                                        <p:tav tm="100000">
                                          <p:val>
                                            <p:strVal val="#ppt_x"/>
                                          </p:val>
                                        </p:tav>
                                      </p:tavLst>
                                    </p:anim>
                                    <p:anim calcmode="lin" valueType="num">
                                      <p:cBhvr additive="base">
                                        <p:cTn id="8" dur="500" fill="hold"/>
                                        <p:tgtEl>
                                          <p:spTgt spid="1997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9755"/>
                                        </p:tgtEl>
                                        <p:attrNameLst>
                                          <p:attrName>style.visibility</p:attrName>
                                        </p:attrNameLst>
                                      </p:cBhvr>
                                      <p:to>
                                        <p:strVal val="visible"/>
                                      </p:to>
                                    </p:set>
                                    <p:anim calcmode="lin" valueType="num">
                                      <p:cBhvr additive="base">
                                        <p:cTn id="13" dur="500" fill="hold"/>
                                        <p:tgtEl>
                                          <p:spTgt spid="199755"/>
                                        </p:tgtEl>
                                        <p:attrNameLst>
                                          <p:attrName>ppt_x</p:attrName>
                                        </p:attrNameLst>
                                      </p:cBhvr>
                                      <p:tavLst>
                                        <p:tav tm="0">
                                          <p:val>
                                            <p:strVal val="#ppt_x"/>
                                          </p:val>
                                        </p:tav>
                                        <p:tav tm="100000">
                                          <p:val>
                                            <p:strVal val="#ppt_x"/>
                                          </p:val>
                                        </p:tav>
                                      </p:tavLst>
                                    </p:anim>
                                    <p:anim calcmode="lin" valueType="num">
                                      <p:cBhvr additive="base">
                                        <p:cTn id="14" dur="500" fill="hold"/>
                                        <p:tgtEl>
                                          <p:spTgt spid="1997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54" grpId="0" animBg="1"/>
      <p:bldP spid="19975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869" name="Rectangle 93" descr="斜纹布"/>
          <p:cNvSpPr>
            <a:spLocks noChangeArrowheads="1"/>
          </p:cNvSpPr>
          <p:nvPr/>
        </p:nvSpPr>
        <p:spPr bwMode="auto">
          <a:xfrm>
            <a:off x="684530" y="1510824"/>
            <a:ext cx="143700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en-US" altLang="zh-CN" sz="2400" b="1">
                <a:gradFill>
                  <a:gsLst>
                    <a:gs pos="3896">
                      <a:srgbClr val="F2E6CD"/>
                    </a:gs>
                    <a:gs pos="97000">
                      <a:srgbClr val="E3B84B"/>
                    </a:gs>
                  </a:gsLst>
                  <a:lin scaled="1"/>
                </a:gradFill>
              </a:rPr>
              <a:t>3</a:t>
            </a:r>
            <a:r>
              <a:rPr lang="zh-CN" altLang="en-US" sz="2400" b="1">
                <a:gradFill>
                  <a:gsLst>
                    <a:gs pos="3896">
                      <a:srgbClr val="F2E6CD"/>
                    </a:gs>
                    <a:gs pos="97000">
                      <a:srgbClr val="E3B84B"/>
                    </a:gs>
                  </a:gsLst>
                  <a:lin scaled="1"/>
                </a:gradFill>
              </a:rPr>
              <a:t>）</a:t>
            </a:r>
            <a:r>
              <a:rPr lang="en-US" altLang="zh-CN" sz="2400" b="1">
                <a:gradFill>
                  <a:gsLst>
                    <a:gs pos="3896">
                      <a:srgbClr val="F2E6CD"/>
                    </a:gs>
                    <a:gs pos="97000">
                      <a:srgbClr val="E3B84B"/>
                    </a:gs>
                  </a:gsLst>
                  <a:lin scaled="1"/>
                </a:gradFill>
              </a:rPr>
              <a:t> PLC</a:t>
            </a:r>
            <a:r>
              <a:rPr lang="en-US" altLang="zh-CN" sz="2400">
                <a:gradFill>
                  <a:gsLst>
                    <a:gs pos="3896">
                      <a:srgbClr val="F2E6CD"/>
                    </a:gs>
                    <a:gs pos="97000">
                      <a:srgbClr val="E3B84B"/>
                    </a:gs>
                  </a:gsLst>
                  <a:lin scaled="1"/>
                </a:gradFill>
              </a:rPr>
              <a:t> </a:t>
            </a:r>
          </a:p>
        </p:txBody>
      </p:sp>
      <p:sp>
        <p:nvSpPr>
          <p:cNvPr id="203870" name="Rectangle 94" descr="斜纹布"/>
          <p:cNvSpPr>
            <a:spLocks noChangeArrowheads="1"/>
          </p:cNvSpPr>
          <p:nvPr/>
        </p:nvSpPr>
        <p:spPr bwMode="auto">
          <a:xfrm>
            <a:off x="468313" y="1966754"/>
            <a:ext cx="828040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t>PLC</a:t>
            </a:r>
            <a:r>
              <a:rPr lang="zh-CN" altLang="en-US" sz="2400" b="1"/>
              <a:t>是为工业测控系统专门设计的高可靠产品，适合中规模的现场检测及控制，用</a:t>
            </a:r>
            <a:r>
              <a:rPr lang="en-US" altLang="zh-CN" sz="2400" b="1"/>
              <a:t>PLC</a:t>
            </a:r>
            <a:r>
              <a:rPr lang="zh-CN" altLang="en-US" sz="2400" b="1"/>
              <a:t>设计的系统便于更改和维护。</a:t>
            </a:r>
          </a:p>
        </p:txBody>
      </p:sp>
      <p:sp>
        <p:nvSpPr>
          <p:cNvPr id="203876" name="Text Box 100" descr="斜纹布"/>
          <p:cNvSpPr txBox="1">
            <a:spLocks noChangeArrowheads="1"/>
          </p:cNvSpPr>
          <p:nvPr/>
        </p:nvSpPr>
        <p:spPr bwMode="auto">
          <a:xfrm>
            <a:off x="323850" y="3144520"/>
            <a:ext cx="848106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一般指一个完整的计算机系统，包括基本输入输出设备及常用外围设备，具有完善的操作系统。其选型应根据系统可靠性要求确定。</a:t>
            </a:r>
          </a:p>
        </p:txBody>
      </p:sp>
      <p:sp>
        <p:nvSpPr>
          <p:cNvPr id="203877" name="Rectangle 101" descr="斜纹布"/>
          <p:cNvSpPr>
            <a:spLocks noChangeArrowheads="1"/>
          </p:cNvSpPr>
          <p:nvPr/>
        </p:nvSpPr>
        <p:spPr bwMode="auto">
          <a:xfrm>
            <a:off x="684848" y="2725579"/>
            <a:ext cx="28082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gradFill>
                  <a:gsLst>
                    <a:gs pos="3896">
                      <a:srgbClr val="F2E6CD"/>
                    </a:gs>
                    <a:gs pos="97000">
                      <a:srgbClr val="E3B84B"/>
                    </a:gs>
                  </a:gsLst>
                  <a:lin scaled="1"/>
                </a:gradFill>
              </a:rPr>
              <a:t>4</a:t>
            </a:r>
            <a:r>
              <a:rPr lang="zh-CN" altLang="en-US" sz="2400" b="1">
                <a:gradFill>
                  <a:gsLst>
                    <a:gs pos="3896">
                      <a:srgbClr val="F2E6CD"/>
                    </a:gs>
                    <a:gs pos="97000">
                      <a:srgbClr val="E3B84B"/>
                    </a:gs>
                  </a:gsLst>
                  <a:lin scaled="1"/>
                </a:gradFill>
              </a:rPr>
              <a:t>）微计算机</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
        <p:nvSpPr>
          <p:cNvPr id="498745" name="Rectangle 57" descr="斜纹布"/>
          <p:cNvSpPr>
            <a:spLocks noChangeArrowheads="1"/>
          </p:cNvSpPr>
          <p:nvPr/>
        </p:nvSpPr>
        <p:spPr bwMode="auto">
          <a:xfrm>
            <a:off x="469265" y="1138397"/>
            <a:ext cx="79898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rgbClr val="FFFFFF"/>
                </a:solidFill>
                <a:latin typeface="楷体_GB2312" pitchFamily="49" charset="-122"/>
              </a:rPr>
              <a:t>（</a:t>
            </a:r>
            <a:r>
              <a:rPr lang="en-US" altLang="zh-CN" sz="2400" b="1">
                <a:solidFill>
                  <a:srgbClr val="FFFFFF"/>
                </a:solidFill>
                <a:latin typeface="楷体_GB2312" pitchFamily="49" charset="-122"/>
              </a:rPr>
              <a:t>1</a:t>
            </a:r>
            <a:r>
              <a:rPr lang="zh-CN" altLang="en-US" sz="2400" b="1">
                <a:solidFill>
                  <a:srgbClr val="FFFFFF"/>
                </a:solidFill>
                <a:latin typeface="楷体_GB2312" pitchFamily="49" charset="-122"/>
              </a:rPr>
              <a:t>）根据仪器总体方案，确定仪器的核心部件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869"/>
                                        </p:tgtEl>
                                        <p:attrNameLst>
                                          <p:attrName>style.visibility</p:attrName>
                                        </p:attrNameLst>
                                      </p:cBhvr>
                                      <p:to>
                                        <p:strVal val="visible"/>
                                      </p:to>
                                    </p:set>
                                    <p:anim calcmode="lin" valueType="num">
                                      <p:cBhvr additive="base">
                                        <p:cTn id="7" dur="500" fill="hold"/>
                                        <p:tgtEl>
                                          <p:spTgt spid="203869"/>
                                        </p:tgtEl>
                                        <p:attrNameLst>
                                          <p:attrName>ppt_x</p:attrName>
                                        </p:attrNameLst>
                                      </p:cBhvr>
                                      <p:tavLst>
                                        <p:tav tm="0">
                                          <p:val>
                                            <p:strVal val="#ppt_x"/>
                                          </p:val>
                                        </p:tav>
                                        <p:tav tm="100000">
                                          <p:val>
                                            <p:strVal val="#ppt_x"/>
                                          </p:val>
                                        </p:tav>
                                      </p:tavLst>
                                    </p:anim>
                                    <p:anim calcmode="lin" valueType="num">
                                      <p:cBhvr additive="base">
                                        <p:cTn id="8" dur="500" fill="hold"/>
                                        <p:tgtEl>
                                          <p:spTgt spid="20386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3870"/>
                                        </p:tgtEl>
                                        <p:attrNameLst>
                                          <p:attrName>style.visibility</p:attrName>
                                        </p:attrNameLst>
                                      </p:cBhvr>
                                      <p:to>
                                        <p:strVal val="visible"/>
                                      </p:to>
                                    </p:set>
                                    <p:anim calcmode="lin" valueType="num">
                                      <p:cBhvr additive="base">
                                        <p:cTn id="13" dur="500" fill="hold"/>
                                        <p:tgtEl>
                                          <p:spTgt spid="203870"/>
                                        </p:tgtEl>
                                        <p:attrNameLst>
                                          <p:attrName>ppt_x</p:attrName>
                                        </p:attrNameLst>
                                      </p:cBhvr>
                                      <p:tavLst>
                                        <p:tav tm="0">
                                          <p:val>
                                            <p:strVal val="#ppt_x"/>
                                          </p:val>
                                        </p:tav>
                                        <p:tav tm="100000">
                                          <p:val>
                                            <p:strVal val="#ppt_x"/>
                                          </p:val>
                                        </p:tav>
                                      </p:tavLst>
                                    </p:anim>
                                    <p:anim calcmode="lin" valueType="num">
                                      <p:cBhvr additive="base">
                                        <p:cTn id="14" dur="500" fill="hold"/>
                                        <p:tgtEl>
                                          <p:spTgt spid="20387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3877"/>
                                        </p:tgtEl>
                                        <p:attrNameLst>
                                          <p:attrName>style.visibility</p:attrName>
                                        </p:attrNameLst>
                                      </p:cBhvr>
                                      <p:to>
                                        <p:strVal val="visible"/>
                                      </p:to>
                                    </p:set>
                                    <p:anim calcmode="lin" valueType="num">
                                      <p:cBhvr additive="base">
                                        <p:cTn id="19" dur="500" fill="hold"/>
                                        <p:tgtEl>
                                          <p:spTgt spid="203877"/>
                                        </p:tgtEl>
                                        <p:attrNameLst>
                                          <p:attrName>ppt_x</p:attrName>
                                        </p:attrNameLst>
                                      </p:cBhvr>
                                      <p:tavLst>
                                        <p:tav tm="0">
                                          <p:val>
                                            <p:strVal val="#ppt_x"/>
                                          </p:val>
                                        </p:tav>
                                        <p:tav tm="100000">
                                          <p:val>
                                            <p:strVal val="#ppt_x"/>
                                          </p:val>
                                        </p:tav>
                                      </p:tavLst>
                                    </p:anim>
                                    <p:anim calcmode="lin" valueType="num">
                                      <p:cBhvr additive="base">
                                        <p:cTn id="20" dur="500" fill="hold"/>
                                        <p:tgtEl>
                                          <p:spTgt spid="20387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3876"/>
                                        </p:tgtEl>
                                        <p:attrNameLst>
                                          <p:attrName>style.visibility</p:attrName>
                                        </p:attrNameLst>
                                      </p:cBhvr>
                                      <p:to>
                                        <p:strVal val="visible"/>
                                      </p:to>
                                    </p:set>
                                    <p:anim calcmode="lin" valueType="num">
                                      <p:cBhvr additive="base">
                                        <p:cTn id="25" dur="500" fill="hold"/>
                                        <p:tgtEl>
                                          <p:spTgt spid="203876"/>
                                        </p:tgtEl>
                                        <p:attrNameLst>
                                          <p:attrName>ppt_x</p:attrName>
                                        </p:attrNameLst>
                                      </p:cBhvr>
                                      <p:tavLst>
                                        <p:tav tm="0">
                                          <p:val>
                                            <p:strVal val="#ppt_x"/>
                                          </p:val>
                                        </p:tav>
                                        <p:tav tm="100000">
                                          <p:val>
                                            <p:strVal val="#ppt_x"/>
                                          </p:val>
                                        </p:tav>
                                      </p:tavLst>
                                    </p:anim>
                                    <p:anim calcmode="lin" valueType="num">
                                      <p:cBhvr additive="base">
                                        <p:cTn id="26" dur="500" fill="hold"/>
                                        <p:tgtEl>
                                          <p:spTgt spid="203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69" grpId="0" animBg="1"/>
      <p:bldP spid="203870" grpId="0" animBg="1"/>
      <p:bldP spid="203876" grpId="0" animBg="1"/>
      <p:bldP spid="20387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13" name="Rectangle 89" descr="斜纹布"/>
          <p:cNvSpPr>
            <a:spLocks noChangeArrowheads="1"/>
          </p:cNvSpPr>
          <p:nvPr/>
        </p:nvSpPr>
        <p:spPr bwMode="auto">
          <a:xfrm>
            <a:off x="394335" y="1223804"/>
            <a:ext cx="403383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chemeClr val="tx1"/>
                </a:solidFill>
                <a:latin typeface="楷体_GB2312" pitchFamily="49" charset="-122"/>
              </a:rPr>
              <a:t>（</a:t>
            </a: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）设计和调试仪器</a:t>
            </a:r>
          </a:p>
        </p:txBody>
      </p:sp>
      <p:sp>
        <p:nvSpPr>
          <p:cNvPr id="205915" name="Rectangle 91" descr="斜纹布"/>
          <p:cNvSpPr>
            <a:spLocks noChangeArrowheads="1"/>
          </p:cNvSpPr>
          <p:nvPr/>
        </p:nvSpPr>
        <p:spPr bwMode="auto">
          <a:xfrm>
            <a:off x="757238" y="1612583"/>
            <a:ext cx="46085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buFontTx/>
              <a:buChar char="•"/>
            </a:pPr>
            <a:r>
              <a:rPr lang="zh-CN" altLang="en-US" sz="2400" b="1">
                <a:gradFill>
                  <a:gsLst>
                    <a:gs pos="3896">
                      <a:srgbClr val="F2E6CD"/>
                    </a:gs>
                    <a:gs pos="97000">
                      <a:srgbClr val="E3B84B"/>
                    </a:gs>
                  </a:gsLst>
                  <a:lin scaled="1"/>
                </a:gradFill>
              </a:rPr>
              <a:t>硬件电路的设计和调试</a:t>
            </a:r>
          </a:p>
        </p:txBody>
      </p:sp>
      <p:sp>
        <p:nvSpPr>
          <p:cNvPr id="205916" name="Rectangle 92" descr="斜纹布"/>
          <p:cNvSpPr>
            <a:spLocks noChangeArrowheads="1"/>
          </p:cNvSpPr>
          <p:nvPr/>
        </p:nvSpPr>
        <p:spPr bwMode="auto">
          <a:xfrm>
            <a:off x="323850" y="2060893"/>
            <a:ext cx="846137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t>硬件电路的设计过程是根据硬件框图按模块分别对各单元电路进行设计，然后进行硬件合成，构成一个完整的硬件电路图。完成设计之后，绘制印刷电路板，然后进行装配与调试。</a:t>
            </a:r>
          </a:p>
        </p:txBody>
      </p:sp>
      <p:sp>
        <p:nvSpPr>
          <p:cNvPr id="205918" name="Rectangle 94" descr="斜纹布"/>
          <p:cNvSpPr>
            <a:spLocks noChangeArrowheads="1"/>
          </p:cNvSpPr>
          <p:nvPr/>
        </p:nvSpPr>
        <p:spPr bwMode="auto">
          <a:xfrm>
            <a:off x="323850" y="3645535"/>
            <a:ext cx="856932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t>软件设计可先设计总体结构图，再将总体结构按“自顶向下”原则划分为多个子模块，采用结构化程序设计方法，画出每个子模块的详细流程图，选择合适的语言编写程序并调试。</a:t>
            </a:r>
          </a:p>
        </p:txBody>
      </p:sp>
      <p:sp>
        <p:nvSpPr>
          <p:cNvPr id="205919" name="Rectangle 95" descr="斜纹布"/>
          <p:cNvSpPr>
            <a:spLocks noChangeArrowheads="1"/>
          </p:cNvSpPr>
          <p:nvPr/>
        </p:nvSpPr>
        <p:spPr bwMode="auto">
          <a:xfrm>
            <a:off x="757238" y="3212783"/>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buFontTx/>
              <a:buChar char="•"/>
            </a:pPr>
            <a:r>
              <a:rPr lang="zh-CN" altLang="en-US" sz="2400" b="1">
                <a:gradFill>
                  <a:gsLst>
                    <a:gs pos="3896">
                      <a:srgbClr val="F2E6CD"/>
                    </a:gs>
                    <a:gs pos="97000">
                      <a:srgbClr val="E3B84B"/>
                    </a:gs>
                  </a:gsLst>
                  <a:lin scaled="1"/>
                </a:gradFill>
              </a:rPr>
              <a:t>软件的设计和调试</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913"/>
                                        </p:tgtEl>
                                        <p:attrNameLst>
                                          <p:attrName>style.visibility</p:attrName>
                                        </p:attrNameLst>
                                      </p:cBhvr>
                                      <p:to>
                                        <p:strVal val="visible"/>
                                      </p:to>
                                    </p:set>
                                    <p:anim calcmode="lin" valueType="num">
                                      <p:cBhvr additive="base">
                                        <p:cTn id="7" dur="500" fill="hold"/>
                                        <p:tgtEl>
                                          <p:spTgt spid="205913"/>
                                        </p:tgtEl>
                                        <p:attrNameLst>
                                          <p:attrName>ppt_x</p:attrName>
                                        </p:attrNameLst>
                                      </p:cBhvr>
                                      <p:tavLst>
                                        <p:tav tm="0">
                                          <p:val>
                                            <p:strVal val="#ppt_x"/>
                                          </p:val>
                                        </p:tav>
                                        <p:tav tm="100000">
                                          <p:val>
                                            <p:strVal val="#ppt_x"/>
                                          </p:val>
                                        </p:tav>
                                      </p:tavLst>
                                    </p:anim>
                                    <p:anim calcmode="lin" valueType="num">
                                      <p:cBhvr additive="base">
                                        <p:cTn id="8" dur="500" fill="hold"/>
                                        <p:tgtEl>
                                          <p:spTgt spid="2059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915"/>
                                        </p:tgtEl>
                                        <p:attrNameLst>
                                          <p:attrName>style.visibility</p:attrName>
                                        </p:attrNameLst>
                                      </p:cBhvr>
                                      <p:to>
                                        <p:strVal val="visible"/>
                                      </p:to>
                                    </p:set>
                                    <p:anim calcmode="lin" valueType="num">
                                      <p:cBhvr additive="base">
                                        <p:cTn id="13" dur="500" fill="hold"/>
                                        <p:tgtEl>
                                          <p:spTgt spid="205915"/>
                                        </p:tgtEl>
                                        <p:attrNameLst>
                                          <p:attrName>ppt_x</p:attrName>
                                        </p:attrNameLst>
                                      </p:cBhvr>
                                      <p:tavLst>
                                        <p:tav tm="0">
                                          <p:val>
                                            <p:strVal val="#ppt_x"/>
                                          </p:val>
                                        </p:tav>
                                        <p:tav tm="100000">
                                          <p:val>
                                            <p:strVal val="#ppt_x"/>
                                          </p:val>
                                        </p:tav>
                                      </p:tavLst>
                                    </p:anim>
                                    <p:anim calcmode="lin" valueType="num">
                                      <p:cBhvr additive="base">
                                        <p:cTn id="14" dur="500" fill="hold"/>
                                        <p:tgtEl>
                                          <p:spTgt spid="2059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916"/>
                                        </p:tgtEl>
                                        <p:attrNameLst>
                                          <p:attrName>style.visibility</p:attrName>
                                        </p:attrNameLst>
                                      </p:cBhvr>
                                      <p:to>
                                        <p:strVal val="visible"/>
                                      </p:to>
                                    </p:set>
                                    <p:anim calcmode="lin" valueType="num">
                                      <p:cBhvr additive="base">
                                        <p:cTn id="19" dur="500" fill="hold"/>
                                        <p:tgtEl>
                                          <p:spTgt spid="205916"/>
                                        </p:tgtEl>
                                        <p:attrNameLst>
                                          <p:attrName>ppt_x</p:attrName>
                                        </p:attrNameLst>
                                      </p:cBhvr>
                                      <p:tavLst>
                                        <p:tav tm="0">
                                          <p:val>
                                            <p:strVal val="#ppt_x"/>
                                          </p:val>
                                        </p:tav>
                                        <p:tav tm="100000">
                                          <p:val>
                                            <p:strVal val="#ppt_x"/>
                                          </p:val>
                                        </p:tav>
                                      </p:tavLst>
                                    </p:anim>
                                    <p:anim calcmode="lin" valueType="num">
                                      <p:cBhvr additive="base">
                                        <p:cTn id="20" dur="500" fill="hold"/>
                                        <p:tgtEl>
                                          <p:spTgt spid="2059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5919"/>
                                        </p:tgtEl>
                                        <p:attrNameLst>
                                          <p:attrName>style.visibility</p:attrName>
                                        </p:attrNameLst>
                                      </p:cBhvr>
                                      <p:to>
                                        <p:strVal val="visible"/>
                                      </p:to>
                                    </p:set>
                                    <p:anim calcmode="lin" valueType="num">
                                      <p:cBhvr additive="base">
                                        <p:cTn id="25" dur="500" fill="hold"/>
                                        <p:tgtEl>
                                          <p:spTgt spid="205919"/>
                                        </p:tgtEl>
                                        <p:attrNameLst>
                                          <p:attrName>ppt_x</p:attrName>
                                        </p:attrNameLst>
                                      </p:cBhvr>
                                      <p:tavLst>
                                        <p:tav tm="0">
                                          <p:val>
                                            <p:strVal val="#ppt_x"/>
                                          </p:val>
                                        </p:tav>
                                        <p:tav tm="100000">
                                          <p:val>
                                            <p:strVal val="#ppt_x"/>
                                          </p:val>
                                        </p:tav>
                                      </p:tavLst>
                                    </p:anim>
                                    <p:anim calcmode="lin" valueType="num">
                                      <p:cBhvr additive="base">
                                        <p:cTn id="26" dur="500" fill="hold"/>
                                        <p:tgtEl>
                                          <p:spTgt spid="2059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5918"/>
                                        </p:tgtEl>
                                        <p:attrNameLst>
                                          <p:attrName>style.visibility</p:attrName>
                                        </p:attrNameLst>
                                      </p:cBhvr>
                                      <p:to>
                                        <p:strVal val="visible"/>
                                      </p:to>
                                    </p:set>
                                    <p:anim calcmode="lin" valueType="num">
                                      <p:cBhvr additive="base">
                                        <p:cTn id="31" dur="500" fill="hold"/>
                                        <p:tgtEl>
                                          <p:spTgt spid="205918"/>
                                        </p:tgtEl>
                                        <p:attrNameLst>
                                          <p:attrName>ppt_x</p:attrName>
                                        </p:attrNameLst>
                                      </p:cBhvr>
                                      <p:tavLst>
                                        <p:tav tm="0">
                                          <p:val>
                                            <p:strVal val="#ppt_x"/>
                                          </p:val>
                                        </p:tav>
                                        <p:tav tm="100000">
                                          <p:val>
                                            <p:strVal val="#ppt_x"/>
                                          </p:val>
                                        </p:tav>
                                      </p:tavLst>
                                    </p:anim>
                                    <p:anim calcmode="lin" valueType="num">
                                      <p:cBhvr additive="base">
                                        <p:cTn id="32" dur="500" fill="hold"/>
                                        <p:tgtEl>
                                          <p:spTgt spid="2059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913" grpId="0" animBg="1"/>
      <p:bldP spid="205915" grpId="0" animBg="1"/>
      <p:bldP spid="205916" grpId="0" animBg="1"/>
      <p:bldP spid="205918" grpId="0" animBg="1"/>
      <p:bldP spid="2059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7" name="Rectangle 5" descr="斜纹布"/>
          <p:cNvSpPr>
            <a:spLocks noChangeArrowheads="1"/>
          </p:cNvSpPr>
          <p:nvPr/>
        </p:nvSpPr>
        <p:spPr bwMode="auto">
          <a:xfrm>
            <a:off x="430213" y="3074670"/>
            <a:ext cx="8713787"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dirty="0">
                <a:latin typeface="Times New Roman" panose="02020603050405020304" pitchFamily="18" charset="0"/>
              </a:rPr>
              <a:t>　　一般而言，硬件速度快、可减轻软件设计工作量，但成本高，灵活性差，可扩展性弱。软件成本低、灵活性大、只要修改软件可改变模块功能，但增加了编程的复杂性，降低了速度。增加硬件的比例可提高系统的速度，实时性好，但成本高，灵活性、适应性差；增加软件的比例则刚好相反。可从仪器的功能、成本、研制周期和费用等方面综合考虑，合理分配软硬件比例，使系统达到较高的性价比。</a:t>
            </a:r>
          </a:p>
        </p:txBody>
      </p:sp>
      <p:sp>
        <p:nvSpPr>
          <p:cNvPr id="530438" name="Rectangle 6" descr="斜纹布"/>
          <p:cNvSpPr>
            <a:spLocks noChangeArrowheads="1"/>
          </p:cNvSpPr>
          <p:nvPr/>
        </p:nvSpPr>
        <p:spPr bwMode="auto">
          <a:xfrm>
            <a:off x="468313" y="2274253"/>
            <a:ext cx="806450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        </a:t>
            </a:r>
            <a:r>
              <a:rPr lang="zh-CN" altLang="en-US" sz="2400" b="1"/>
              <a:t>对于即可用硬件又可用软件实现的功能模块，应仔细权衡哪些模块用硬件完成、哪些模块用软件完成。</a:t>
            </a:r>
          </a:p>
        </p:txBody>
      </p:sp>
      <p:grpSp>
        <p:nvGrpSpPr>
          <p:cNvPr id="530439" name="Group 7"/>
          <p:cNvGrpSpPr/>
          <p:nvPr/>
        </p:nvGrpSpPr>
        <p:grpSpPr bwMode="auto">
          <a:xfrm>
            <a:off x="540068" y="1555115"/>
            <a:ext cx="1744663" cy="850900"/>
            <a:chOff x="385" y="3022"/>
            <a:chExt cx="1099" cy="536"/>
          </a:xfrm>
        </p:grpSpPr>
        <p:pic>
          <p:nvPicPr>
            <p:cNvPr id="530440" name="Picture 8" descr="123"/>
            <p:cNvPicPr>
              <a:picLocks noChangeAspect="1" noChangeArrowheads="1"/>
            </p:cNvPicPr>
            <p:nvPr/>
          </p:nvPicPr>
          <p:blipFill>
            <a:blip r:embed="rId2">
              <a:clrChange>
                <a:clrFrom>
                  <a:srgbClr val="BBBBBB"/>
                </a:clrFrom>
                <a:clrTo>
                  <a:srgbClr val="BBBBBB">
                    <a:alpha val="0"/>
                  </a:srgbClr>
                </a:clrTo>
              </a:clrChange>
              <a:extLst>
                <a:ext uri="{28A0092B-C50C-407E-A947-70E740481C1C}">
                  <a14:useLocalDpi xmlns:a14="http://schemas.microsoft.com/office/drawing/2010/main" val="0"/>
                </a:ext>
              </a:extLst>
            </a:blip>
            <a:srcRect/>
            <a:stretch>
              <a:fillRect/>
            </a:stretch>
          </p:blipFill>
          <p:spPr bwMode="auto">
            <a:xfrm>
              <a:off x="385" y="3022"/>
              <a:ext cx="590" cy="536"/>
            </a:xfrm>
            <a:prstGeom prst="rect">
              <a:avLst/>
            </a:prstGeom>
            <a:noFill/>
            <a:extLst>
              <a:ext uri="{909E8E84-426E-40DD-AFC4-6F175D3DCCD1}">
                <a14:hiddenFill xmlns:a14="http://schemas.microsoft.com/office/drawing/2010/main">
                  <a:solidFill>
                    <a:srgbClr val="FFFFFF"/>
                  </a:solidFill>
                </a14:hiddenFill>
              </a:ext>
            </a:extLst>
          </p:spPr>
        </p:pic>
        <p:sp>
          <p:nvSpPr>
            <p:cNvPr id="530441" name="Text Box 9"/>
            <p:cNvSpPr txBox="1">
              <a:spLocks noChangeArrowheads="1"/>
            </p:cNvSpPr>
            <p:nvPr/>
          </p:nvSpPr>
          <p:spPr bwMode="auto">
            <a:xfrm>
              <a:off x="793" y="3125"/>
              <a:ext cx="69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FA7748"/>
                  </a:solidFill>
                  <a:latin typeface="Times New Roman" panose="02020603050405020304" pitchFamily="18" charset="0"/>
                  <a:ea typeface="华文行楷" panose="02010800040101010101" pitchFamily="2" charset="-122"/>
                </a:rPr>
                <a:t>注意：</a:t>
              </a:r>
            </a:p>
          </p:txBody>
        </p:sp>
      </p:grpSp>
      <p:sp>
        <p:nvSpPr>
          <p:cNvPr id="530442" name="Rectangle 10" descr="斜纹布"/>
          <p:cNvSpPr>
            <a:spLocks noChangeArrowheads="1"/>
          </p:cNvSpPr>
          <p:nvPr/>
        </p:nvSpPr>
        <p:spPr bwMode="auto">
          <a:xfrm>
            <a:off x="467360" y="1224439"/>
            <a:ext cx="309118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none" anchor="ctr">
            <a:spAutoFit/>
          </a:bodyPr>
          <a:lstStyle/>
          <a:p>
            <a:r>
              <a:rPr lang="zh-CN" altLang="en-US" sz="2400" b="1">
                <a:solidFill>
                  <a:schemeClr val="tx1"/>
                </a:solidFill>
                <a:latin typeface="楷体_GB2312" pitchFamily="49" charset="-122"/>
              </a:rPr>
              <a:t>（</a:t>
            </a: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）设计和调试仪器</a:t>
            </a:r>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0439"/>
                                        </p:tgtEl>
                                        <p:attrNameLst>
                                          <p:attrName>style.visibility</p:attrName>
                                        </p:attrNameLst>
                                      </p:cBhvr>
                                      <p:to>
                                        <p:strVal val="visible"/>
                                      </p:to>
                                    </p:set>
                                    <p:anim calcmode="lin" valueType="num">
                                      <p:cBhvr additive="base">
                                        <p:cTn id="7" dur="500" fill="hold"/>
                                        <p:tgtEl>
                                          <p:spTgt spid="530439"/>
                                        </p:tgtEl>
                                        <p:attrNameLst>
                                          <p:attrName>ppt_x</p:attrName>
                                        </p:attrNameLst>
                                      </p:cBhvr>
                                      <p:tavLst>
                                        <p:tav tm="0">
                                          <p:val>
                                            <p:strVal val="#ppt_x"/>
                                          </p:val>
                                        </p:tav>
                                        <p:tav tm="100000">
                                          <p:val>
                                            <p:strVal val="#ppt_x"/>
                                          </p:val>
                                        </p:tav>
                                      </p:tavLst>
                                    </p:anim>
                                    <p:anim calcmode="lin" valueType="num">
                                      <p:cBhvr additive="base">
                                        <p:cTn id="8" dur="500" fill="hold"/>
                                        <p:tgtEl>
                                          <p:spTgt spid="5304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0438"/>
                                        </p:tgtEl>
                                        <p:attrNameLst>
                                          <p:attrName>style.visibility</p:attrName>
                                        </p:attrNameLst>
                                      </p:cBhvr>
                                      <p:to>
                                        <p:strVal val="visible"/>
                                      </p:to>
                                    </p:set>
                                    <p:anim calcmode="lin" valueType="num">
                                      <p:cBhvr additive="base">
                                        <p:cTn id="13" dur="500" fill="hold"/>
                                        <p:tgtEl>
                                          <p:spTgt spid="530438"/>
                                        </p:tgtEl>
                                        <p:attrNameLst>
                                          <p:attrName>ppt_x</p:attrName>
                                        </p:attrNameLst>
                                      </p:cBhvr>
                                      <p:tavLst>
                                        <p:tav tm="0">
                                          <p:val>
                                            <p:strVal val="#ppt_x"/>
                                          </p:val>
                                        </p:tav>
                                        <p:tav tm="100000">
                                          <p:val>
                                            <p:strVal val="#ppt_x"/>
                                          </p:val>
                                        </p:tav>
                                      </p:tavLst>
                                    </p:anim>
                                    <p:anim calcmode="lin" valueType="num">
                                      <p:cBhvr additive="base">
                                        <p:cTn id="14" dur="500" fill="hold"/>
                                        <p:tgtEl>
                                          <p:spTgt spid="53043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0437"/>
                                        </p:tgtEl>
                                        <p:attrNameLst>
                                          <p:attrName>style.visibility</p:attrName>
                                        </p:attrNameLst>
                                      </p:cBhvr>
                                      <p:to>
                                        <p:strVal val="visible"/>
                                      </p:to>
                                    </p:set>
                                    <p:anim calcmode="lin" valueType="num">
                                      <p:cBhvr additive="base">
                                        <p:cTn id="19" dur="500" fill="hold"/>
                                        <p:tgtEl>
                                          <p:spTgt spid="530437"/>
                                        </p:tgtEl>
                                        <p:attrNameLst>
                                          <p:attrName>ppt_x</p:attrName>
                                        </p:attrNameLst>
                                      </p:cBhvr>
                                      <p:tavLst>
                                        <p:tav tm="0">
                                          <p:val>
                                            <p:strVal val="#ppt_x"/>
                                          </p:val>
                                        </p:tav>
                                        <p:tav tm="100000">
                                          <p:val>
                                            <p:strVal val="#ppt_x"/>
                                          </p:val>
                                        </p:tav>
                                      </p:tavLst>
                                    </p:anim>
                                    <p:anim calcmode="lin" valueType="num">
                                      <p:cBhvr additive="base">
                                        <p:cTn id="20" dur="500" fill="hold"/>
                                        <p:tgtEl>
                                          <p:spTgt spid="5304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7" grpId="0" bldLvl="0" animBg="1"/>
      <p:bldP spid="53043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36" name="Text Box 136" descr="斜纹布"/>
          <p:cNvSpPr txBox="1">
            <a:spLocks noChangeArrowheads="1"/>
          </p:cNvSpPr>
          <p:nvPr/>
        </p:nvSpPr>
        <p:spPr bwMode="auto">
          <a:xfrm>
            <a:off x="684213" y="1697038"/>
            <a:ext cx="758666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buFontTx/>
              <a:buChar char="•"/>
            </a:pPr>
            <a:r>
              <a:rPr lang="zh-CN" altLang="en-US" sz="2400" b="1">
                <a:gradFill>
                  <a:gsLst>
                    <a:gs pos="3896">
                      <a:srgbClr val="F2E6CD"/>
                    </a:gs>
                    <a:gs pos="97000">
                      <a:srgbClr val="E3B84B"/>
                    </a:gs>
                  </a:gsLst>
                  <a:lin scaled="1"/>
                </a:gradFill>
                <a:latin typeface="楷体_GB2312" pitchFamily="49" charset="-122"/>
              </a:rPr>
              <a:t>硬件和软件联合调试</a:t>
            </a:r>
          </a:p>
        </p:txBody>
      </p:sp>
      <p:sp>
        <p:nvSpPr>
          <p:cNvPr id="204937" name="Rectangle 137" descr="斜纹布"/>
          <p:cNvSpPr>
            <a:spLocks noChangeArrowheads="1"/>
          </p:cNvSpPr>
          <p:nvPr/>
        </p:nvSpPr>
        <p:spPr bwMode="auto">
          <a:xfrm>
            <a:off x="433705" y="1234599"/>
            <a:ext cx="43211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zh-CN" altLang="en-US" sz="2400" b="1">
                <a:solidFill>
                  <a:schemeClr val="tx1"/>
                </a:solidFill>
                <a:latin typeface="楷体_GB2312" pitchFamily="49" charset="-122"/>
              </a:rPr>
              <a:t>（</a:t>
            </a:r>
            <a:r>
              <a:rPr lang="en-US" altLang="zh-CN" sz="2400" b="1">
                <a:solidFill>
                  <a:schemeClr val="tx1"/>
                </a:solidFill>
                <a:latin typeface="楷体_GB2312" pitchFamily="49" charset="-122"/>
              </a:rPr>
              <a:t>2</a:t>
            </a:r>
            <a:r>
              <a:rPr lang="zh-CN" altLang="en-US" sz="2400" b="1">
                <a:solidFill>
                  <a:schemeClr val="tx1"/>
                </a:solidFill>
                <a:latin typeface="楷体_GB2312" pitchFamily="49" charset="-122"/>
              </a:rPr>
              <a:t>）设计和调试仪器</a:t>
            </a:r>
          </a:p>
        </p:txBody>
      </p:sp>
      <p:sp>
        <p:nvSpPr>
          <p:cNvPr id="204938" name="Text Box 138" descr="斜纹布"/>
          <p:cNvSpPr txBox="1">
            <a:spLocks noChangeArrowheads="1"/>
          </p:cNvSpPr>
          <p:nvPr/>
        </p:nvSpPr>
        <p:spPr bwMode="auto">
          <a:xfrm>
            <a:off x="468313" y="2157413"/>
            <a:ext cx="8207375" cy="193802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latin typeface="楷体_GB2312" pitchFamily="49" charset="-122"/>
              </a:rPr>
              <a:t>    </a:t>
            </a:r>
            <a:r>
              <a:rPr lang="zh-CN" altLang="en-US" sz="2400" b="1">
                <a:latin typeface="楷体_GB2312" pitchFamily="49" charset="-122"/>
              </a:rPr>
              <a:t>硬件、软件分别调试合格后，需软、硬件联合调试。调试中出现问题，若属于硬件故障，可修改硬件电路，若属于软件问题，则修改程序，如属于系统问题则对软件、硬件同时修改，直至符合性能指标。智能仪器设计调试步骤如图</a:t>
            </a:r>
            <a:r>
              <a:rPr lang="en-US" altLang="zh-CN" sz="2400" b="1">
                <a:latin typeface="楷体_GB2312" pitchFamily="49" charset="-122"/>
              </a:rPr>
              <a:t>1-2</a:t>
            </a:r>
            <a:r>
              <a:rPr lang="zh-CN" altLang="en-US" sz="2400" b="1">
                <a:latin typeface="楷体_GB2312" pitchFamily="49" charset="-122"/>
              </a:rPr>
              <a:t>所示。</a:t>
            </a:r>
            <a:endParaRPr lang="en-US" altLang="zh-CN" sz="2400"/>
          </a:p>
        </p:txBody>
      </p:sp>
      <p:sp>
        <p:nvSpPr>
          <p:cNvPr id="497696" name="Rectangle 32" descr="斜纹布"/>
          <p:cNvSpPr>
            <a:spLocks noChangeArrowheads="1"/>
          </p:cNvSpPr>
          <p:nvPr/>
        </p:nvSpPr>
        <p:spPr bwMode="auto">
          <a:xfrm>
            <a:off x="682943" y="793909"/>
            <a:ext cx="39608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chemeClr val="tx1"/>
                </a:solidFill>
                <a:latin typeface="楷体_GB2312" pitchFamily="49" charset="-122"/>
              </a:rPr>
              <a:t>3</a:t>
            </a:r>
            <a:r>
              <a:rPr lang="zh-CN" altLang="en-US" sz="2400" b="1">
                <a:solidFill>
                  <a:schemeClr val="tx1"/>
                </a:solidFill>
                <a:latin typeface="楷体_GB2312" pitchFamily="49" charset="-122"/>
              </a:rPr>
              <a:t>．方案实施步骤</a:t>
            </a:r>
          </a:p>
        </p:txBody>
      </p:sp>
      <p:sp>
        <p:nvSpPr>
          <p:cNvPr id="495658" name="Rectangle 42" descr="斜纹布"/>
          <p:cNvSpPr>
            <a:spLocks noChangeArrowheads="1"/>
          </p:cNvSpPr>
          <p:nvPr/>
        </p:nvSpPr>
        <p:spPr bwMode="auto">
          <a:xfrm>
            <a:off x="611823" y="435134"/>
            <a:ext cx="52578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nchor="ctr">
            <a:spAutoFit/>
          </a:bodyPr>
          <a:lstStyle/>
          <a:p>
            <a:r>
              <a:rPr lang="en-US" altLang="zh-CN" sz="2400" b="1">
                <a:solidFill>
                  <a:srgbClr val="FF0000"/>
                </a:solidFill>
                <a:latin typeface="楷体_GB2312" pitchFamily="49" charset="-122"/>
              </a:rPr>
              <a:t>1.4.3</a:t>
            </a:r>
            <a:r>
              <a:rPr lang="zh-CN" altLang="en-US" sz="2400" b="1">
                <a:solidFill>
                  <a:srgbClr val="FF0000"/>
                </a:solidFill>
                <a:latin typeface="楷体_GB2312" pitchFamily="49" charset="-122"/>
              </a:rPr>
              <a:t>智能仪器的设计步骤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936"/>
                                        </p:tgtEl>
                                        <p:attrNameLst>
                                          <p:attrName>style.visibility</p:attrName>
                                        </p:attrNameLst>
                                      </p:cBhvr>
                                      <p:to>
                                        <p:strVal val="visible"/>
                                      </p:to>
                                    </p:set>
                                    <p:anim calcmode="lin" valueType="num">
                                      <p:cBhvr additive="base">
                                        <p:cTn id="7" dur="500" fill="hold"/>
                                        <p:tgtEl>
                                          <p:spTgt spid="204936"/>
                                        </p:tgtEl>
                                        <p:attrNameLst>
                                          <p:attrName>ppt_x</p:attrName>
                                        </p:attrNameLst>
                                      </p:cBhvr>
                                      <p:tavLst>
                                        <p:tav tm="0">
                                          <p:val>
                                            <p:strVal val="#ppt_x"/>
                                          </p:val>
                                        </p:tav>
                                        <p:tav tm="100000">
                                          <p:val>
                                            <p:strVal val="#ppt_x"/>
                                          </p:val>
                                        </p:tav>
                                      </p:tavLst>
                                    </p:anim>
                                    <p:anim calcmode="lin" valueType="num">
                                      <p:cBhvr additive="base">
                                        <p:cTn id="8" dur="500" fill="hold"/>
                                        <p:tgtEl>
                                          <p:spTgt spid="2049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93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1460" name="Picture 4" descr="A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620688"/>
            <a:ext cx="6013351" cy="6090620"/>
          </a:xfrm>
          <a:prstGeom prst="rect">
            <a:avLst/>
          </a:prstGeom>
          <a:noFill/>
          <a:extLst>
            <a:ext uri="{909E8E84-426E-40DD-AFC4-6F175D3DCCD1}">
              <a14:hiddenFill xmlns:a14="http://schemas.microsoft.com/office/drawing/2010/main">
                <a:solidFill>
                  <a:srgbClr val="FFFFFF"/>
                </a:solidFill>
              </a14:hiddenFill>
            </a:ext>
          </a:extLst>
        </p:spPr>
      </p:pic>
      <p:sp>
        <p:nvSpPr>
          <p:cNvPr id="531461" name="Text Box 5" descr="斜纹布"/>
          <p:cNvSpPr txBox="1">
            <a:spLocks noChangeArrowheads="1"/>
          </p:cNvSpPr>
          <p:nvPr/>
        </p:nvSpPr>
        <p:spPr bwMode="auto">
          <a:xfrm>
            <a:off x="6804025" y="6294438"/>
            <a:ext cx="2447925" cy="519112"/>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b="1">
                <a:solidFill>
                  <a:schemeClr val="bg2"/>
                </a:solidFill>
              </a:rPr>
              <a:t>图</a:t>
            </a:r>
            <a:r>
              <a:rPr lang="en-US" altLang="zh-CN" b="1">
                <a:solidFill>
                  <a:schemeClr val="bg2"/>
                </a:solidFill>
              </a:rPr>
              <a:t>1-2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27" name="Text Box 11" descr="斜纹布"/>
          <p:cNvSpPr txBox="1">
            <a:spLocks noChangeArrowheads="1"/>
          </p:cNvSpPr>
          <p:nvPr/>
        </p:nvSpPr>
        <p:spPr bwMode="auto">
          <a:xfrm>
            <a:off x="323850" y="1989138"/>
            <a:ext cx="8497888"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buFont typeface="Wingdings" panose="05000000000000000000" pitchFamily="2" charset="2"/>
              <a:buChar char="u"/>
            </a:pPr>
            <a:r>
              <a:rPr lang="zh-CN" altLang="en-US" sz="2400" b="1">
                <a:solidFill>
                  <a:schemeClr val="tx1"/>
                </a:solidFill>
                <a:effectLst>
                  <a:outerShdw blurRad="38100" dist="38100" dir="2700000" algn="tl">
                    <a:srgbClr val="000000"/>
                  </a:outerShdw>
                </a:effectLst>
              </a:rPr>
              <a:t>史健芳，</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智能仪器设计基础</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第二版</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，电子工业出版社</a:t>
            </a:r>
          </a:p>
          <a:p>
            <a:pPr>
              <a:buFont typeface="Wingdings" panose="05000000000000000000" pitchFamily="2" charset="2"/>
              <a:buChar char="u"/>
            </a:pPr>
            <a:r>
              <a:rPr lang="zh-CN" altLang="en-US" sz="2400" b="1">
                <a:solidFill>
                  <a:schemeClr val="tx1"/>
                </a:solidFill>
                <a:effectLst>
                  <a:outerShdw blurRad="38100" dist="38100" dir="2700000" algn="tl">
                    <a:srgbClr val="000000"/>
                  </a:outerShdw>
                </a:effectLst>
              </a:rPr>
              <a:t>秦树人，</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现代虚拟仪器</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，机械工业出版社</a:t>
            </a:r>
          </a:p>
          <a:p>
            <a:pPr>
              <a:buFont typeface="Wingdings" panose="05000000000000000000" pitchFamily="2" charset="2"/>
              <a:buChar char="u"/>
            </a:pPr>
            <a:r>
              <a:rPr lang="zh-CN" altLang="en-US" sz="2400" b="1">
                <a:solidFill>
                  <a:schemeClr val="tx1"/>
                </a:solidFill>
                <a:effectLst>
                  <a:outerShdw blurRad="38100" dist="38100" dir="2700000" algn="tl">
                    <a:srgbClr val="000000"/>
                  </a:outerShdw>
                </a:effectLst>
              </a:rPr>
              <a:t> 李泓 ，</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智能仪器设计基础</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，清华大学出版社</a:t>
            </a:r>
          </a:p>
          <a:p>
            <a:pPr>
              <a:buFont typeface="Wingdings" panose="05000000000000000000" pitchFamily="2" charset="2"/>
              <a:buChar char="u"/>
            </a:pPr>
            <a:r>
              <a:rPr lang="zh-CN" altLang="en-US" sz="2400" b="1">
                <a:solidFill>
                  <a:schemeClr val="tx1"/>
                </a:solidFill>
                <a:effectLst>
                  <a:outerShdw blurRad="38100" dist="38100" dir="2700000" algn="tl">
                    <a:srgbClr val="000000"/>
                  </a:outerShdw>
                </a:effectLst>
              </a:rPr>
              <a:t>贾惠芹 ，</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虚拟仪器设计</a:t>
            </a:r>
            <a:r>
              <a:rPr lang="en-US" altLang="zh-CN" sz="2400" b="1">
                <a:solidFill>
                  <a:schemeClr val="tx1"/>
                </a:solidFill>
                <a:effectLst>
                  <a:outerShdw blurRad="38100" dist="38100" dir="2700000" algn="tl">
                    <a:srgbClr val="000000"/>
                  </a:outerShdw>
                </a:effectLst>
              </a:rPr>
              <a:t>》</a:t>
            </a:r>
            <a:r>
              <a:rPr lang="zh-CN" altLang="en-US" sz="2400" b="1">
                <a:solidFill>
                  <a:schemeClr val="tx1"/>
                </a:solidFill>
                <a:effectLst>
                  <a:outerShdw blurRad="38100" dist="38100" dir="2700000" algn="tl">
                    <a:srgbClr val="000000"/>
                  </a:outerShdw>
                </a:effectLst>
              </a:rPr>
              <a:t>，机械工业出版社</a:t>
            </a:r>
          </a:p>
        </p:txBody>
      </p:sp>
      <p:sp>
        <p:nvSpPr>
          <p:cNvPr id="546828" name="Text Box 12" descr="斜纹布"/>
          <p:cNvSpPr txBox="1">
            <a:spLocks noChangeArrowheads="1"/>
          </p:cNvSpPr>
          <p:nvPr/>
        </p:nvSpPr>
        <p:spPr bwMode="auto">
          <a:xfrm>
            <a:off x="1042988" y="765175"/>
            <a:ext cx="6553200" cy="7016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lgn="ctr">
              <a:spcBef>
                <a:spcPct val="50000"/>
              </a:spcBef>
            </a:pPr>
            <a:r>
              <a:rPr lang="zh-CN" altLang="en-US" sz="4000" b="1">
                <a:effectLst>
                  <a:outerShdw blurRad="38100" dist="38100" dir="2700000" algn="tl">
                    <a:srgbClr val="000000"/>
                  </a:outerShdw>
                </a:effectLst>
              </a:rPr>
              <a:t>参考教材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041400" y="1774825"/>
            <a:ext cx="63214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3600" b="1" dirty="0">
                <a:latin typeface="楷体_GB2312" pitchFamily="49" charset="-122"/>
              </a:rPr>
              <a:t>1. </a:t>
            </a:r>
            <a:r>
              <a:rPr kumimoji="1" lang="zh-CN" altLang="en-US" sz="3600" b="1" dirty="0">
                <a:latin typeface="楷体_GB2312" pitchFamily="49" charset="-122"/>
              </a:rPr>
              <a:t>智能仪器的发展过程</a:t>
            </a:r>
            <a:endParaRPr kumimoji="1" lang="zh-CN" altLang="en-US" sz="2400" b="1" dirty="0">
              <a:latin typeface="楷体_GB2312" pitchFamily="49" charset="-122"/>
            </a:endParaRPr>
          </a:p>
        </p:txBody>
      </p:sp>
      <p:sp>
        <p:nvSpPr>
          <p:cNvPr id="507907" name="Text Box 3"/>
          <p:cNvSpPr txBox="1">
            <a:spLocks noChangeArrowheads="1"/>
          </p:cNvSpPr>
          <p:nvPr/>
        </p:nvSpPr>
        <p:spPr bwMode="auto">
          <a:xfrm>
            <a:off x="1042988" y="4227513"/>
            <a:ext cx="7058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3600" b="1">
                <a:latin typeface="楷体_GB2312" pitchFamily="49" charset="-122"/>
              </a:rPr>
              <a:t>3. </a:t>
            </a:r>
            <a:r>
              <a:rPr kumimoji="1" lang="zh-CN" altLang="en-US" sz="3600" b="1">
                <a:latin typeface="楷体_GB2312" pitchFamily="49" charset="-122"/>
              </a:rPr>
              <a:t>智能仪器的设计调试步骤</a:t>
            </a:r>
            <a:endParaRPr kumimoji="1" lang="zh-CN" altLang="en-US" sz="2400" b="1">
              <a:latin typeface="楷体_GB2312" pitchFamily="49" charset="-122"/>
            </a:endParaRPr>
          </a:p>
        </p:txBody>
      </p:sp>
      <p:sp>
        <p:nvSpPr>
          <p:cNvPr id="507908" name="Rectangle 4"/>
          <p:cNvSpPr>
            <a:spLocks noChangeArrowheads="1"/>
          </p:cNvSpPr>
          <p:nvPr/>
        </p:nvSpPr>
        <p:spPr bwMode="auto">
          <a:xfrm>
            <a:off x="1042988" y="692150"/>
            <a:ext cx="2125662" cy="641350"/>
          </a:xfrm>
          <a:prstGeom prst="rect">
            <a:avLst/>
          </a:prstGeom>
          <a:solidFill>
            <a:srgbClr val="FF3300"/>
          </a:solidFill>
          <a:ln>
            <a:noFill/>
          </a:ln>
          <a:effectLst>
            <a:outerShdw dist="107763" dir="18900000" algn="ctr" rotWithShape="0">
              <a:schemeClr val="bg2">
                <a:alpha val="50000"/>
              </a:schemeClr>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spAutoFit/>
          </a:bodyPr>
          <a:lstStyle/>
          <a:p>
            <a:pPr eaLnBrk="0" hangingPunct="0">
              <a:buClr>
                <a:schemeClr val="tx1"/>
              </a:buClr>
              <a:buFont typeface="Wingdings" panose="05000000000000000000" pitchFamily="2" charset="2"/>
              <a:buChar char="l"/>
            </a:pPr>
            <a:r>
              <a:rPr kumimoji="1" lang="en-US" altLang="zh-CN" sz="3600" b="1">
                <a:latin typeface="楷体_GB2312" pitchFamily="49" charset="-122"/>
                <a:sym typeface="Monotype Sorts" pitchFamily="2" charset="2"/>
              </a:rPr>
              <a:t> </a:t>
            </a:r>
            <a:r>
              <a:rPr kumimoji="1" lang="zh-CN" altLang="en-US" sz="3600" b="1">
                <a:solidFill>
                  <a:schemeClr val="tx1"/>
                </a:solidFill>
                <a:latin typeface="楷体_GB2312" pitchFamily="49" charset="-122"/>
              </a:rPr>
              <a:t>重点</a:t>
            </a:r>
            <a:r>
              <a:rPr kumimoji="1" lang="zh-CN" altLang="en-US" sz="3600" b="1">
                <a:solidFill>
                  <a:schemeClr val="tx2"/>
                </a:solidFill>
                <a:latin typeface="楷体_GB2312" pitchFamily="49" charset="-122"/>
              </a:rPr>
              <a:t>：</a:t>
            </a:r>
            <a:endParaRPr kumimoji="1" lang="zh-CN" altLang="en-US" sz="3200" b="1">
              <a:solidFill>
                <a:schemeClr val="tx2"/>
              </a:solidFill>
              <a:latin typeface="楷体_GB2312" pitchFamily="49" charset="-122"/>
            </a:endParaRPr>
          </a:p>
        </p:txBody>
      </p:sp>
      <p:sp>
        <p:nvSpPr>
          <p:cNvPr id="507910" name="Text Box 6"/>
          <p:cNvSpPr txBox="1">
            <a:spLocks noChangeArrowheads="1"/>
          </p:cNvSpPr>
          <p:nvPr/>
        </p:nvSpPr>
        <p:spPr bwMode="auto">
          <a:xfrm>
            <a:off x="1042988" y="2743200"/>
            <a:ext cx="67691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en-US" altLang="zh-CN" sz="3600" b="1" dirty="0">
                <a:latin typeface="楷体_GB2312" pitchFamily="49" charset="-122"/>
              </a:rPr>
              <a:t>2. </a:t>
            </a:r>
            <a:r>
              <a:rPr kumimoji="1" lang="zh-CN" altLang="en-US" sz="3600" b="1" dirty="0">
                <a:latin typeface="楷体_GB2312" pitchFamily="49" charset="-122"/>
              </a:rPr>
              <a:t>内嵌式智能仪器的基本组成                                              </a:t>
            </a:r>
          </a:p>
          <a:p>
            <a:pPr eaLnBrk="0" hangingPunct="0"/>
            <a:r>
              <a:rPr kumimoji="1" lang="zh-CN" altLang="en-US" sz="3600" b="1" dirty="0">
                <a:latin typeface="楷体_GB2312" pitchFamily="49" charset="-122"/>
              </a:rPr>
              <a:t>   和各部分功能       </a:t>
            </a:r>
            <a:endParaRPr kumimoji="1" lang="zh-CN" altLang="en-US" sz="2400" b="1" dirty="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 calcmode="lin" valueType="num">
                                      <p:cBhvr additive="base">
                                        <p:cTn id="7" dur="500" fill="hold"/>
                                        <p:tgtEl>
                                          <p:spTgt spid="507906"/>
                                        </p:tgtEl>
                                        <p:attrNameLst>
                                          <p:attrName>ppt_x</p:attrName>
                                        </p:attrNameLst>
                                      </p:cBhvr>
                                      <p:tavLst>
                                        <p:tav tm="0">
                                          <p:val>
                                            <p:strVal val="#ppt_x"/>
                                          </p:val>
                                        </p:tav>
                                        <p:tav tm="100000">
                                          <p:val>
                                            <p:strVal val="#ppt_x"/>
                                          </p:val>
                                        </p:tav>
                                      </p:tavLst>
                                    </p:anim>
                                    <p:anim calcmode="lin" valueType="num">
                                      <p:cBhvr additive="base">
                                        <p:cTn id="8" dur="500" fill="hold"/>
                                        <p:tgtEl>
                                          <p:spTgt spid="5079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7910"/>
                                        </p:tgtEl>
                                        <p:attrNameLst>
                                          <p:attrName>style.visibility</p:attrName>
                                        </p:attrNameLst>
                                      </p:cBhvr>
                                      <p:to>
                                        <p:strVal val="visible"/>
                                      </p:to>
                                    </p:set>
                                    <p:anim calcmode="lin" valueType="num">
                                      <p:cBhvr additive="base">
                                        <p:cTn id="13" dur="500" fill="hold"/>
                                        <p:tgtEl>
                                          <p:spTgt spid="507910"/>
                                        </p:tgtEl>
                                        <p:attrNameLst>
                                          <p:attrName>ppt_x</p:attrName>
                                        </p:attrNameLst>
                                      </p:cBhvr>
                                      <p:tavLst>
                                        <p:tav tm="0">
                                          <p:val>
                                            <p:strVal val="#ppt_x"/>
                                          </p:val>
                                        </p:tav>
                                        <p:tav tm="100000">
                                          <p:val>
                                            <p:strVal val="#ppt_x"/>
                                          </p:val>
                                        </p:tav>
                                      </p:tavLst>
                                    </p:anim>
                                    <p:anim calcmode="lin" valueType="num">
                                      <p:cBhvr additive="base">
                                        <p:cTn id="14" dur="500" fill="hold"/>
                                        <p:tgtEl>
                                          <p:spTgt spid="5079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7907"/>
                                        </p:tgtEl>
                                        <p:attrNameLst>
                                          <p:attrName>style.visibility</p:attrName>
                                        </p:attrNameLst>
                                      </p:cBhvr>
                                      <p:to>
                                        <p:strVal val="visible"/>
                                      </p:to>
                                    </p:set>
                                    <p:anim calcmode="lin" valueType="num">
                                      <p:cBhvr additive="base">
                                        <p:cTn id="19" dur="500" fill="hold"/>
                                        <p:tgtEl>
                                          <p:spTgt spid="507907"/>
                                        </p:tgtEl>
                                        <p:attrNameLst>
                                          <p:attrName>ppt_x</p:attrName>
                                        </p:attrNameLst>
                                      </p:cBhvr>
                                      <p:tavLst>
                                        <p:tav tm="0">
                                          <p:val>
                                            <p:strVal val="#ppt_x"/>
                                          </p:val>
                                        </p:tav>
                                        <p:tav tm="100000">
                                          <p:val>
                                            <p:strVal val="#ppt_x"/>
                                          </p:val>
                                        </p:tav>
                                      </p:tavLst>
                                    </p:anim>
                                    <p:anim calcmode="lin" valueType="num">
                                      <p:cBhvr additive="base">
                                        <p:cTn id="20" dur="500" fill="hold"/>
                                        <p:tgtEl>
                                          <p:spTgt spid="507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animBg="1"/>
      <p:bldP spid="507907" grpId="0" animBg="1"/>
      <p:bldP spid="5079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Text Box 4"/>
          <p:cNvSpPr txBox="1">
            <a:spLocks noChangeArrowheads="1"/>
          </p:cNvSpPr>
          <p:nvPr/>
        </p:nvSpPr>
        <p:spPr bwMode="auto">
          <a:xfrm>
            <a:off x="755650" y="709931"/>
            <a:ext cx="7561263" cy="583565"/>
          </a:xfrm>
          <a:prstGeom prst="rect">
            <a:avLst/>
          </a:prstGeom>
          <a:noFill/>
          <a:ln>
            <a:noFill/>
          </a:ln>
          <a:effectLst>
            <a:prstShdw prst="shdw17" dist="17961" dir="2700000">
              <a:srgbClr val="00FF00">
                <a:gamma/>
                <a:shade val="60000"/>
                <a:invGamma/>
              </a:srgbClr>
            </a:prstShdw>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spcBef>
                <a:spcPct val="50000"/>
              </a:spcBef>
            </a:pPr>
            <a:r>
              <a:rPr kumimoji="1" lang="en-US" altLang="zh-CN" sz="3200" b="1">
                <a:solidFill>
                  <a:srgbClr val="FF0000"/>
                </a:solidFill>
                <a:latin typeface="楷体_GB2312" pitchFamily="49" charset="-122"/>
              </a:rPr>
              <a:t>1.1  </a:t>
            </a:r>
            <a:r>
              <a:rPr kumimoji="1" lang="zh-CN" altLang="en-US" sz="3200" b="1">
                <a:solidFill>
                  <a:srgbClr val="FF0000"/>
                </a:solidFill>
                <a:latin typeface="楷体_GB2312" pitchFamily="49" charset="-122"/>
              </a:rPr>
              <a:t>智能仪器发展概况</a:t>
            </a:r>
          </a:p>
        </p:txBody>
      </p:sp>
      <p:sp>
        <p:nvSpPr>
          <p:cNvPr id="162821" name="Text Box 5"/>
          <p:cNvSpPr txBox="1">
            <a:spLocks noChangeArrowheads="1"/>
          </p:cNvSpPr>
          <p:nvPr/>
        </p:nvSpPr>
        <p:spPr bwMode="auto">
          <a:xfrm>
            <a:off x="539750" y="1259682"/>
            <a:ext cx="2243138" cy="460375"/>
          </a:xfrm>
          <a:prstGeom prst="rect">
            <a:avLst/>
          </a:prstGeom>
          <a:noFill/>
          <a:ln>
            <a:noFill/>
          </a:ln>
          <a:effectLst>
            <a:outerShdw dist="107763" dir="18900000" algn="ctr" rotWithShape="0">
              <a:schemeClr val="bg2">
                <a:alpha val="50000"/>
              </a:schemeClr>
            </a:outerShdw>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p>
            <a:pPr algn="ctr" eaLnBrk="0" hangingPunct="0">
              <a:spcBef>
                <a:spcPct val="50000"/>
              </a:spcBef>
            </a:pPr>
            <a:r>
              <a:rPr kumimoji="1" lang="en-US" altLang="zh-CN" sz="2400" b="1">
                <a:solidFill>
                  <a:schemeClr val="tx1"/>
                </a:solidFill>
                <a:latin typeface="楷体_GB2312" pitchFamily="49" charset="-122"/>
              </a:rPr>
              <a:t>1.</a:t>
            </a:r>
            <a:r>
              <a:rPr kumimoji="1" lang="zh-CN" altLang="en-US" sz="2400" b="1">
                <a:solidFill>
                  <a:schemeClr val="tx1"/>
                </a:solidFill>
                <a:latin typeface="楷体_GB2312" pitchFamily="49" charset="-122"/>
              </a:rPr>
              <a:t>智能仪器</a:t>
            </a:r>
          </a:p>
        </p:txBody>
      </p:sp>
      <p:sp>
        <p:nvSpPr>
          <p:cNvPr id="162822" name="Text Box 6"/>
          <p:cNvSpPr txBox="1">
            <a:spLocks noChangeArrowheads="1"/>
          </p:cNvSpPr>
          <p:nvPr/>
        </p:nvSpPr>
        <p:spPr bwMode="auto">
          <a:xfrm>
            <a:off x="1473835" y="3676015"/>
            <a:ext cx="123444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0" hangingPunct="0">
              <a:spcBef>
                <a:spcPct val="50000"/>
              </a:spcBef>
            </a:pPr>
            <a:r>
              <a:rPr kumimoji="1" lang="zh-CN" altLang="en-US" sz="2400" b="1">
                <a:solidFill>
                  <a:srgbClr val="FF9900"/>
                </a:solidFill>
                <a:latin typeface="Times New Roman" panose="02020603050405020304" pitchFamily="18" charset="0"/>
              </a:rPr>
              <a:t>发展：</a:t>
            </a:r>
          </a:p>
        </p:txBody>
      </p:sp>
      <p:sp>
        <p:nvSpPr>
          <p:cNvPr id="162827" name="Line 11"/>
          <p:cNvSpPr>
            <a:spLocks noChangeShapeType="1"/>
          </p:cNvSpPr>
          <p:nvPr/>
        </p:nvSpPr>
        <p:spPr bwMode="auto">
          <a:xfrm flipV="1">
            <a:off x="5147628" y="3867785"/>
            <a:ext cx="647700" cy="0"/>
          </a:xfrm>
          <a:prstGeom prst="line">
            <a:avLst/>
          </a:prstGeom>
          <a:noFill/>
          <a:ln w="76200">
            <a:solidFill>
              <a:srgbClr val="66CC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828" name="Text Box 12"/>
          <p:cNvSpPr txBox="1">
            <a:spLocks noChangeArrowheads="1"/>
          </p:cNvSpPr>
          <p:nvPr/>
        </p:nvSpPr>
        <p:spPr bwMode="auto">
          <a:xfrm>
            <a:off x="2451735" y="3637280"/>
            <a:ext cx="32029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spcBef>
                <a:spcPct val="50000"/>
              </a:spcBef>
            </a:pPr>
            <a:r>
              <a:rPr lang="en-US" altLang="zh-CN" sz="2400" b="1">
                <a:solidFill>
                  <a:srgbClr val="FFFF00"/>
                </a:solidFill>
                <a:latin typeface="楷体_GB2312" pitchFamily="49" charset="-122"/>
                <a:ea typeface="楷体_GB2312" pitchFamily="49" charset="-122"/>
              </a:rPr>
              <a:t>a </a:t>
            </a:r>
            <a:r>
              <a:rPr lang="zh-CN" altLang="en-US" sz="2400" b="1">
                <a:solidFill>
                  <a:srgbClr val="FFFF00"/>
                </a:solidFill>
                <a:latin typeface="楷体_GB2312" pitchFamily="49" charset="-122"/>
                <a:ea typeface="楷体_GB2312" pitchFamily="49" charset="-122"/>
              </a:rPr>
              <a:t>数据处理（过去）</a:t>
            </a:r>
            <a:endParaRPr lang="zh-CN" altLang="en-US" sz="2400" b="1">
              <a:solidFill>
                <a:srgbClr val="FFFF00"/>
              </a:solidFill>
              <a:ea typeface="楷体_GB2312" pitchFamily="49" charset="-122"/>
            </a:endParaRPr>
          </a:p>
        </p:txBody>
      </p:sp>
      <p:sp>
        <p:nvSpPr>
          <p:cNvPr id="162832" name="Text Box 16"/>
          <p:cNvSpPr txBox="1">
            <a:spLocks noChangeArrowheads="1"/>
          </p:cNvSpPr>
          <p:nvPr/>
        </p:nvSpPr>
        <p:spPr bwMode="auto">
          <a:xfrm>
            <a:off x="2484120" y="4159885"/>
            <a:ext cx="50403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t>模糊判断、</a:t>
            </a:r>
          </a:p>
        </p:txBody>
      </p:sp>
      <p:sp>
        <p:nvSpPr>
          <p:cNvPr id="162833" name="Rectangle 17"/>
          <p:cNvSpPr>
            <a:spLocks noChangeArrowheads="1"/>
          </p:cNvSpPr>
          <p:nvPr/>
        </p:nvSpPr>
        <p:spPr bwMode="auto">
          <a:xfrm>
            <a:off x="843280" y="1628140"/>
            <a:ext cx="751141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pPr>
            <a:r>
              <a:rPr kumimoji="1" lang="zh-CN" altLang="en-US" sz="2400" b="1"/>
              <a:t>是计算机技术与测试及控制技术相结合的产物；</a:t>
            </a:r>
          </a:p>
          <a:p>
            <a:pPr eaLnBrk="0" hangingPunct="0">
              <a:lnSpc>
                <a:spcPct val="130000"/>
              </a:lnSpc>
            </a:pPr>
            <a:r>
              <a:rPr kumimoji="1" lang="zh-CN" altLang="en-US" sz="2400" b="1"/>
              <a:t>是含有微计算机或微处理器的测量及控制仪器。</a:t>
            </a:r>
          </a:p>
          <a:p>
            <a:pPr eaLnBrk="0" hangingPunct="0">
              <a:lnSpc>
                <a:spcPct val="130000"/>
              </a:lnSpc>
            </a:pPr>
            <a:r>
              <a:rPr kumimoji="1" lang="zh-CN" altLang="en-US" sz="2400" b="1"/>
              <a:t>拥有对数据的存储、运算、逻辑判断及自动化操作等功能，结合人工智能算法具有智能作用。</a:t>
            </a:r>
          </a:p>
        </p:txBody>
      </p:sp>
      <p:sp>
        <p:nvSpPr>
          <p:cNvPr id="162850" name="Text Box 34"/>
          <p:cNvSpPr txBox="1">
            <a:spLocks noChangeArrowheads="1"/>
          </p:cNvSpPr>
          <p:nvPr/>
        </p:nvSpPr>
        <p:spPr bwMode="auto">
          <a:xfrm>
            <a:off x="1474153" y="4096544"/>
            <a:ext cx="11525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eaLnBrk="0" hangingPunct="0">
              <a:spcBef>
                <a:spcPct val="50000"/>
              </a:spcBef>
            </a:pPr>
            <a:r>
              <a:rPr kumimoji="1" lang="zh-CN" altLang="en-US" sz="2400" b="1">
                <a:solidFill>
                  <a:srgbClr val="FF9900"/>
                </a:solidFill>
                <a:latin typeface="Times New Roman" panose="02020603050405020304" pitchFamily="18" charset="0"/>
              </a:rPr>
              <a:t>功能：</a:t>
            </a:r>
          </a:p>
        </p:txBody>
      </p:sp>
      <p:sp>
        <p:nvSpPr>
          <p:cNvPr id="162856" name="Text Box 40" descr="斜纹布"/>
          <p:cNvSpPr txBox="1">
            <a:spLocks noChangeArrowheads="1"/>
          </p:cNvSpPr>
          <p:nvPr/>
        </p:nvSpPr>
        <p:spPr bwMode="auto">
          <a:xfrm>
            <a:off x="5795645" y="3644900"/>
            <a:ext cx="317944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en-US" altLang="zh-CN" sz="2400" b="1">
                <a:latin typeface="楷体_GB2312" pitchFamily="49" charset="-122"/>
              </a:rPr>
              <a:t>b </a:t>
            </a:r>
            <a:r>
              <a:rPr lang="zh-CN" altLang="en-US" sz="2400" b="1">
                <a:latin typeface="楷体_GB2312" pitchFamily="49" charset="-122"/>
              </a:rPr>
              <a:t>知识处理（目前）</a:t>
            </a:r>
            <a:endParaRPr lang="zh-CN" altLang="en-US" sz="2400" b="1"/>
          </a:p>
        </p:txBody>
      </p:sp>
      <p:sp>
        <p:nvSpPr>
          <p:cNvPr id="2" name="Text Box 16"/>
          <p:cNvSpPr txBox="1">
            <a:spLocks noChangeArrowheads="1"/>
          </p:cNvSpPr>
          <p:nvPr/>
        </p:nvSpPr>
        <p:spPr bwMode="auto">
          <a:xfrm>
            <a:off x="2484120" y="4590415"/>
            <a:ext cx="50403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t>故障判断、</a:t>
            </a:r>
          </a:p>
        </p:txBody>
      </p:sp>
      <p:sp>
        <p:nvSpPr>
          <p:cNvPr id="3" name="Text Box 16"/>
          <p:cNvSpPr txBox="1">
            <a:spLocks noChangeArrowheads="1"/>
          </p:cNvSpPr>
          <p:nvPr/>
        </p:nvSpPr>
        <p:spPr bwMode="auto">
          <a:xfrm>
            <a:off x="2484120" y="5020945"/>
            <a:ext cx="50403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t>容错技术、</a:t>
            </a:r>
          </a:p>
        </p:txBody>
      </p:sp>
      <p:sp>
        <p:nvSpPr>
          <p:cNvPr id="4" name="Text Box 16"/>
          <p:cNvSpPr txBox="1">
            <a:spLocks noChangeArrowheads="1"/>
          </p:cNvSpPr>
          <p:nvPr/>
        </p:nvSpPr>
        <p:spPr bwMode="auto">
          <a:xfrm>
            <a:off x="2484120" y="5451475"/>
            <a:ext cx="50403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t>传感器融合、</a:t>
            </a:r>
          </a:p>
        </p:txBody>
      </p:sp>
      <p:sp>
        <p:nvSpPr>
          <p:cNvPr id="5" name="Text Box 16"/>
          <p:cNvSpPr txBox="1">
            <a:spLocks noChangeArrowheads="1"/>
          </p:cNvSpPr>
          <p:nvPr/>
        </p:nvSpPr>
        <p:spPr bwMode="auto">
          <a:xfrm>
            <a:off x="2451735" y="5949950"/>
            <a:ext cx="504031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zh-CN" altLang="en-US" sz="2400" b="1"/>
              <a:t>机件寿命预测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2821"/>
                                        </p:tgtEl>
                                        <p:attrNameLst>
                                          <p:attrName>style.visibility</p:attrName>
                                        </p:attrNameLst>
                                      </p:cBhvr>
                                      <p:to>
                                        <p:strVal val="visible"/>
                                      </p:to>
                                    </p:set>
                                    <p:anim calcmode="lin" valueType="num">
                                      <p:cBhvr additive="base">
                                        <p:cTn id="7" dur="500" fill="hold"/>
                                        <p:tgtEl>
                                          <p:spTgt spid="162821"/>
                                        </p:tgtEl>
                                        <p:attrNameLst>
                                          <p:attrName>ppt_x</p:attrName>
                                        </p:attrNameLst>
                                      </p:cBhvr>
                                      <p:tavLst>
                                        <p:tav tm="0">
                                          <p:val>
                                            <p:strVal val="#ppt_x"/>
                                          </p:val>
                                        </p:tav>
                                        <p:tav tm="100000">
                                          <p:val>
                                            <p:strVal val="#ppt_x"/>
                                          </p:val>
                                        </p:tav>
                                      </p:tavLst>
                                    </p:anim>
                                    <p:anim calcmode="lin" valueType="num">
                                      <p:cBhvr additive="base">
                                        <p:cTn id="8" dur="500" fill="hold"/>
                                        <p:tgtEl>
                                          <p:spTgt spid="1628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2833">
                                            <p:txEl>
                                              <p:pRg st="0" end="0"/>
                                            </p:txEl>
                                          </p:spTgt>
                                        </p:tgtEl>
                                        <p:attrNameLst>
                                          <p:attrName>style.visibility</p:attrName>
                                        </p:attrNameLst>
                                      </p:cBhvr>
                                      <p:to>
                                        <p:strVal val="visible"/>
                                      </p:to>
                                    </p:set>
                                    <p:anim calcmode="lin" valueType="num">
                                      <p:cBhvr additive="base">
                                        <p:cTn id="13" dur="500" fill="hold"/>
                                        <p:tgtEl>
                                          <p:spTgt spid="16283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283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2833">
                                            <p:txEl>
                                              <p:pRg st="1" end="1"/>
                                            </p:txEl>
                                          </p:spTgt>
                                        </p:tgtEl>
                                        <p:attrNameLst>
                                          <p:attrName>style.visibility</p:attrName>
                                        </p:attrNameLst>
                                      </p:cBhvr>
                                      <p:to>
                                        <p:strVal val="visible"/>
                                      </p:to>
                                    </p:set>
                                    <p:anim calcmode="lin" valueType="num">
                                      <p:cBhvr additive="base">
                                        <p:cTn id="19" dur="500" fill="hold"/>
                                        <p:tgtEl>
                                          <p:spTgt spid="16283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3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2833">
                                            <p:txEl>
                                              <p:pRg st="2" end="2"/>
                                            </p:txEl>
                                          </p:spTgt>
                                        </p:tgtEl>
                                        <p:attrNameLst>
                                          <p:attrName>style.visibility</p:attrName>
                                        </p:attrNameLst>
                                      </p:cBhvr>
                                      <p:to>
                                        <p:strVal val="visible"/>
                                      </p:to>
                                    </p:set>
                                    <p:anim calcmode="lin" valueType="num">
                                      <p:cBhvr additive="base">
                                        <p:cTn id="25" dur="500" fill="hold"/>
                                        <p:tgtEl>
                                          <p:spTgt spid="16283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283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2822"/>
                                        </p:tgtEl>
                                        <p:attrNameLst>
                                          <p:attrName>style.visibility</p:attrName>
                                        </p:attrNameLst>
                                      </p:cBhvr>
                                      <p:to>
                                        <p:strVal val="visible"/>
                                      </p:to>
                                    </p:set>
                                    <p:anim calcmode="lin" valueType="num">
                                      <p:cBhvr additive="base">
                                        <p:cTn id="31" dur="500" fill="hold"/>
                                        <p:tgtEl>
                                          <p:spTgt spid="162822"/>
                                        </p:tgtEl>
                                        <p:attrNameLst>
                                          <p:attrName>ppt_x</p:attrName>
                                        </p:attrNameLst>
                                      </p:cBhvr>
                                      <p:tavLst>
                                        <p:tav tm="0">
                                          <p:val>
                                            <p:strVal val="#ppt_x"/>
                                          </p:val>
                                        </p:tav>
                                        <p:tav tm="100000">
                                          <p:val>
                                            <p:strVal val="#ppt_x"/>
                                          </p:val>
                                        </p:tav>
                                      </p:tavLst>
                                    </p:anim>
                                    <p:anim calcmode="lin" valueType="num">
                                      <p:cBhvr additive="base">
                                        <p:cTn id="32" dur="500" fill="hold"/>
                                        <p:tgtEl>
                                          <p:spTgt spid="1628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2828"/>
                                        </p:tgtEl>
                                        <p:attrNameLst>
                                          <p:attrName>style.visibility</p:attrName>
                                        </p:attrNameLst>
                                      </p:cBhvr>
                                      <p:to>
                                        <p:strVal val="visible"/>
                                      </p:to>
                                    </p:set>
                                    <p:anim calcmode="lin" valueType="num">
                                      <p:cBhvr additive="base">
                                        <p:cTn id="37" dur="500" fill="hold"/>
                                        <p:tgtEl>
                                          <p:spTgt spid="162828"/>
                                        </p:tgtEl>
                                        <p:attrNameLst>
                                          <p:attrName>ppt_x</p:attrName>
                                        </p:attrNameLst>
                                      </p:cBhvr>
                                      <p:tavLst>
                                        <p:tav tm="0">
                                          <p:val>
                                            <p:strVal val="#ppt_x"/>
                                          </p:val>
                                        </p:tav>
                                        <p:tav tm="100000">
                                          <p:val>
                                            <p:strVal val="#ppt_x"/>
                                          </p:val>
                                        </p:tav>
                                      </p:tavLst>
                                    </p:anim>
                                    <p:anim calcmode="lin" valueType="num">
                                      <p:cBhvr additive="base">
                                        <p:cTn id="38" dur="500" fill="hold"/>
                                        <p:tgtEl>
                                          <p:spTgt spid="1628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2827"/>
                                        </p:tgtEl>
                                        <p:attrNameLst>
                                          <p:attrName>style.visibility</p:attrName>
                                        </p:attrNameLst>
                                      </p:cBhvr>
                                      <p:to>
                                        <p:strVal val="visible"/>
                                      </p:to>
                                    </p:set>
                                    <p:anim calcmode="lin" valueType="num">
                                      <p:cBhvr additive="base">
                                        <p:cTn id="43" dur="500" fill="hold"/>
                                        <p:tgtEl>
                                          <p:spTgt spid="162827"/>
                                        </p:tgtEl>
                                        <p:attrNameLst>
                                          <p:attrName>ppt_x</p:attrName>
                                        </p:attrNameLst>
                                      </p:cBhvr>
                                      <p:tavLst>
                                        <p:tav tm="0">
                                          <p:val>
                                            <p:strVal val="#ppt_x"/>
                                          </p:val>
                                        </p:tav>
                                        <p:tav tm="100000">
                                          <p:val>
                                            <p:strVal val="#ppt_x"/>
                                          </p:val>
                                        </p:tav>
                                      </p:tavLst>
                                    </p:anim>
                                    <p:anim calcmode="lin" valueType="num">
                                      <p:cBhvr additive="base">
                                        <p:cTn id="44" dur="500" fill="hold"/>
                                        <p:tgtEl>
                                          <p:spTgt spid="1628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2856"/>
                                        </p:tgtEl>
                                        <p:attrNameLst>
                                          <p:attrName>style.visibility</p:attrName>
                                        </p:attrNameLst>
                                      </p:cBhvr>
                                      <p:to>
                                        <p:strVal val="visible"/>
                                      </p:to>
                                    </p:set>
                                    <p:anim calcmode="lin" valueType="num">
                                      <p:cBhvr additive="base">
                                        <p:cTn id="49" dur="500" fill="hold"/>
                                        <p:tgtEl>
                                          <p:spTgt spid="162856"/>
                                        </p:tgtEl>
                                        <p:attrNameLst>
                                          <p:attrName>ppt_x</p:attrName>
                                        </p:attrNameLst>
                                      </p:cBhvr>
                                      <p:tavLst>
                                        <p:tav tm="0">
                                          <p:val>
                                            <p:strVal val="#ppt_x"/>
                                          </p:val>
                                        </p:tav>
                                        <p:tav tm="100000">
                                          <p:val>
                                            <p:strVal val="#ppt_x"/>
                                          </p:val>
                                        </p:tav>
                                      </p:tavLst>
                                    </p:anim>
                                    <p:anim calcmode="lin" valueType="num">
                                      <p:cBhvr additive="base">
                                        <p:cTn id="50" dur="500" fill="hold"/>
                                        <p:tgtEl>
                                          <p:spTgt spid="16285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62850"/>
                                        </p:tgtEl>
                                        <p:attrNameLst>
                                          <p:attrName>style.visibility</p:attrName>
                                        </p:attrNameLst>
                                      </p:cBhvr>
                                      <p:to>
                                        <p:strVal val="visible"/>
                                      </p:to>
                                    </p:set>
                                    <p:anim calcmode="lin" valueType="num">
                                      <p:cBhvr additive="base">
                                        <p:cTn id="55" dur="500" fill="hold"/>
                                        <p:tgtEl>
                                          <p:spTgt spid="162850"/>
                                        </p:tgtEl>
                                        <p:attrNameLst>
                                          <p:attrName>ppt_x</p:attrName>
                                        </p:attrNameLst>
                                      </p:cBhvr>
                                      <p:tavLst>
                                        <p:tav tm="0">
                                          <p:val>
                                            <p:strVal val="#ppt_x"/>
                                          </p:val>
                                        </p:tav>
                                        <p:tav tm="100000">
                                          <p:val>
                                            <p:strVal val="#ppt_x"/>
                                          </p:val>
                                        </p:tav>
                                      </p:tavLst>
                                    </p:anim>
                                    <p:anim calcmode="lin" valueType="num">
                                      <p:cBhvr additive="base">
                                        <p:cTn id="56" dur="500" fill="hold"/>
                                        <p:tgtEl>
                                          <p:spTgt spid="16285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2832"/>
                                        </p:tgtEl>
                                        <p:attrNameLst>
                                          <p:attrName>style.visibility</p:attrName>
                                        </p:attrNameLst>
                                      </p:cBhvr>
                                      <p:to>
                                        <p:strVal val="visible"/>
                                      </p:to>
                                    </p:set>
                                    <p:anim calcmode="lin" valueType="num">
                                      <p:cBhvr additive="base">
                                        <p:cTn id="61" dur="500" fill="hold"/>
                                        <p:tgtEl>
                                          <p:spTgt spid="162832"/>
                                        </p:tgtEl>
                                        <p:attrNameLst>
                                          <p:attrName>ppt_x</p:attrName>
                                        </p:attrNameLst>
                                      </p:cBhvr>
                                      <p:tavLst>
                                        <p:tav tm="0">
                                          <p:val>
                                            <p:strVal val="#ppt_x"/>
                                          </p:val>
                                        </p:tav>
                                        <p:tav tm="100000">
                                          <p:val>
                                            <p:strVal val="#ppt_x"/>
                                          </p:val>
                                        </p:tav>
                                      </p:tavLst>
                                    </p:anim>
                                    <p:anim calcmode="lin" valueType="num">
                                      <p:cBhvr additive="base">
                                        <p:cTn id="62" dur="500" fill="hold"/>
                                        <p:tgtEl>
                                          <p:spTgt spid="162832"/>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
                                        </p:tgtEl>
                                        <p:attrNameLst>
                                          <p:attrName>style.visibility</p:attrName>
                                        </p:attrNameLst>
                                      </p:cBhvr>
                                      <p:to>
                                        <p:strVal val="visible"/>
                                      </p:to>
                                    </p:set>
                                    <p:anim calcmode="lin" valueType="num">
                                      <p:cBhvr additive="base">
                                        <p:cTn id="67" dur="500" fill="hold"/>
                                        <p:tgtEl>
                                          <p:spTgt spid="2"/>
                                        </p:tgtEl>
                                        <p:attrNameLst>
                                          <p:attrName>ppt_x</p:attrName>
                                        </p:attrNameLst>
                                      </p:cBhvr>
                                      <p:tavLst>
                                        <p:tav tm="0">
                                          <p:val>
                                            <p:strVal val="#ppt_x"/>
                                          </p:val>
                                        </p:tav>
                                        <p:tav tm="100000">
                                          <p:val>
                                            <p:strVal val="#ppt_x"/>
                                          </p:val>
                                        </p:tav>
                                      </p:tavLst>
                                    </p:anim>
                                    <p:anim calcmode="lin" valueType="num">
                                      <p:cBhvr additive="base">
                                        <p:cTn id="6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
                                        </p:tgtEl>
                                        <p:attrNameLst>
                                          <p:attrName>style.visibility</p:attrName>
                                        </p:attrNameLst>
                                      </p:cBhvr>
                                      <p:to>
                                        <p:strVal val="visible"/>
                                      </p:to>
                                    </p:set>
                                    <p:anim calcmode="lin" valueType="num">
                                      <p:cBhvr additive="base">
                                        <p:cTn id="85" dur="500" fill="hold"/>
                                        <p:tgtEl>
                                          <p:spTgt spid="5"/>
                                        </p:tgtEl>
                                        <p:attrNameLst>
                                          <p:attrName>ppt_x</p:attrName>
                                        </p:attrNameLst>
                                      </p:cBhvr>
                                      <p:tavLst>
                                        <p:tav tm="0">
                                          <p:val>
                                            <p:strVal val="#ppt_x"/>
                                          </p:val>
                                        </p:tav>
                                        <p:tav tm="100000">
                                          <p:val>
                                            <p:strVal val="#ppt_x"/>
                                          </p:val>
                                        </p:tav>
                                      </p:tavLst>
                                    </p:anim>
                                    <p:anim calcmode="lin" valueType="num">
                                      <p:cBhvr additive="base">
                                        <p:cTn id="8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nimBg="1"/>
      <p:bldP spid="162822" grpId="0" bldLvl="0" animBg="1"/>
      <p:bldP spid="162828" grpId="0" bldLvl="0" animBg="1"/>
      <p:bldP spid="162832" grpId="0" bldLvl="0" animBg="1"/>
      <p:bldP spid="162850" grpId="0" bldLvl="0" animBg="1"/>
      <p:bldP spid="162856" grpId="0" bldLvl="0" animBg="1"/>
      <p:bldP spid="2" grpId="0" bldLvl="0" animBg="1"/>
      <p:bldP spid="3" grpId="0" bldLvl="0" animBg="1"/>
      <p:bldP spid="4" grpId="0" bldLvl="0" animBg="1"/>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5" name="Text Box 5"/>
          <p:cNvSpPr txBox="1">
            <a:spLocks noChangeArrowheads="1"/>
          </p:cNvSpPr>
          <p:nvPr/>
        </p:nvSpPr>
        <p:spPr bwMode="auto">
          <a:xfrm>
            <a:off x="1828165" y="2252345"/>
            <a:ext cx="6471920" cy="9036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eaLnBrk="0" hangingPunct="0">
              <a:spcBef>
                <a:spcPct val="20000"/>
              </a:spcBef>
              <a:buClr>
                <a:srgbClr val="FFFF00"/>
              </a:buClr>
              <a:buFont typeface="Wingdings" panose="05000000000000000000" pitchFamily="2" charset="2"/>
              <a:buNone/>
            </a:pPr>
            <a:r>
              <a:rPr kumimoji="1" lang="en-US" altLang="zh-CN" sz="2400" b="1"/>
              <a:t> </a:t>
            </a:r>
            <a:r>
              <a:rPr kumimoji="1" lang="zh-CN" altLang="en-US" sz="2400" b="1"/>
              <a:t>体积庞大，功能单一，价格昂贵，开放性差，</a:t>
            </a:r>
            <a:r>
              <a:rPr kumimoji="1" lang="en-US" altLang="zh-CN" sz="2400" b="1"/>
              <a:t> </a:t>
            </a:r>
          </a:p>
          <a:p>
            <a:pPr algn="l" eaLnBrk="0" hangingPunct="0">
              <a:spcBef>
                <a:spcPct val="20000"/>
              </a:spcBef>
              <a:buClr>
                <a:srgbClr val="FFFF00"/>
              </a:buClr>
              <a:buFont typeface="Wingdings" panose="05000000000000000000" pitchFamily="2" charset="2"/>
              <a:buNone/>
            </a:pPr>
            <a:r>
              <a:rPr kumimoji="1" lang="en-US" altLang="zh-CN" sz="2400" b="1"/>
              <a:t> </a:t>
            </a:r>
            <a:r>
              <a:rPr kumimoji="1" lang="zh-CN" altLang="en-US" sz="2400" b="1"/>
              <a:t>响应速度慢，精度低 </a:t>
            </a:r>
            <a:r>
              <a:rPr kumimoji="1" lang="zh-CN" altLang="en-US" sz="2400" b="1">
                <a:latin typeface="楷体_GB2312" pitchFamily="49" charset="-122"/>
              </a:rPr>
              <a:t>。</a:t>
            </a:r>
          </a:p>
        </p:txBody>
      </p:sp>
      <p:sp>
        <p:nvSpPr>
          <p:cNvPr id="163895" name="Text Box 55"/>
          <p:cNvSpPr txBox="1">
            <a:spLocks noChangeArrowheads="1"/>
          </p:cNvSpPr>
          <p:nvPr/>
        </p:nvSpPr>
        <p:spPr bwMode="auto">
          <a:xfrm>
            <a:off x="539750" y="549275"/>
            <a:ext cx="5256213"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solidFill>
                  <a:schemeClr val="tx1"/>
                </a:solidFill>
                <a:latin typeface="楷体_GB2312" pitchFamily="49" charset="-122"/>
              </a:rPr>
              <a:t>2. </a:t>
            </a:r>
            <a:r>
              <a:rPr lang="zh-CN" altLang="en-US" sz="2400" b="1">
                <a:solidFill>
                  <a:schemeClr val="tx1"/>
                </a:solidFill>
                <a:latin typeface="楷体_GB2312" pitchFamily="49" charset="-122"/>
              </a:rPr>
              <a:t>各个时期的发展</a:t>
            </a:r>
            <a:endParaRPr lang="zh-CN" altLang="en-US" sz="2400">
              <a:solidFill>
                <a:schemeClr val="tx1"/>
              </a:solidFill>
              <a:latin typeface="Times New Roman" panose="02020603050405020304" pitchFamily="18" charset="0"/>
            </a:endParaRPr>
          </a:p>
        </p:txBody>
      </p:sp>
      <p:sp>
        <p:nvSpPr>
          <p:cNvPr id="163930" name="Text Box 90"/>
          <p:cNvSpPr txBox="1">
            <a:spLocks noChangeArrowheads="1"/>
          </p:cNvSpPr>
          <p:nvPr/>
        </p:nvSpPr>
        <p:spPr bwMode="auto">
          <a:xfrm>
            <a:off x="681355" y="3072130"/>
            <a:ext cx="19177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典型仪器</a:t>
            </a:r>
          </a:p>
        </p:txBody>
      </p:sp>
      <p:sp>
        <p:nvSpPr>
          <p:cNvPr id="163933" name="Text Box 93"/>
          <p:cNvSpPr txBox="1">
            <a:spLocks noChangeArrowheads="1"/>
          </p:cNvSpPr>
          <p:nvPr/>
        </p:nvSpPr>
        <p:spPr bwMode="auto">
          <a:xfrm>
            <a:off x="2483485" y="3140393"/>
            <a:ext cx="4968875"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t>万用表、电子示波器、信号发生器等磁电式和电子式模拟仪器仪表 </a:t>
            </a:r>
            <a:endParaRPr kumimoji="1" lang="zh-CN" altLang="en-US" sz="2400" b="1">
              <a:latin typeface="楷体_GB2312" pitchFamily="49" charset="-122"/>
            </a:endParaRPr>
          </a:p>
        </p:txBody>
      </p:sp>
      <p:sp>
        <p:nvSpPr>
          <p:cNvPr id="163934" name="Text Box 94"/>
          <p:cNvSpPr txBox="1">
            <a:spLocks noChangeArrowheads="1"/>
          </p:cNvSpPr>
          <p:nvPr/>
        </p:nvSpPr>
        <p:spPr bwMode="auto">
          <a:xfrm>
            <a:off x="645795" y="2277110"/>
            <a:ext cx="126555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特点</a:t>
            </a:r>
          </a:p>
        </p:txBody>
      </p:sp>
      <p:sp>
        <p:nvSpPr>
          <p:cNvPr id="163979" name="Text Box 139" descr="斜纹布"/>
          <p:cNvSpPr txBox="1">
            <a:spLocks noChangeArrowheads="1"/>
          </p:cNvSpPr>
          <p:nvPr/>
        </p:nvSpPr>
        <p:spPr bwMode="auto">
          <a:xfrm>
            <a:off x="684213" y="982345"/>
            <a:ext cx="1657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50</a:t>
            </a:r>
            <a:r>
              <a:rPr lang="zh-CN" altLang="en-US" sz="2400" b="1"/>
              <a:t>年代：</a:t>
            </a:r>
          </a:p>
        </p:txBody>
      </p:sp>
      <p:sp>
        <p:nvSpPr>
          <p:cNvPr id="163981" name="Text Box 141" descr="斜纹布"/>
          <p:cNvSpPr txBox="1">
            <a:spLocks noChangeArrowheads="1"/>
          </p:cNvSpPr>
          <p:nvPr/>
        </p:nvSpPr>
        <p:spPr bwMode="auto">
          <a:xfrm>
            <a:off x="611505" y="1415415"/>
            <a:ext cx="822960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仪器的功能用硬件实现，几乎没有软件的介入，完全由生产厂商在产品出厂前定义好，测量结果用指针显示。</a:t>
            </a:r>
            <a:endParaRPr lang="zh-CN" altLang="en-US" sz="2400" b="1">
              <a:solidFill>
                <a:srgbClr val="FF3300"/>
              </a:solidFill>
            </a:endParaRPr>
          </a:p>
        </p:txBody>
      </p:sp>
      <p:sp>
        <p:nvSpPr>
          <p:cNvPr id="163982" name="Text Box 142" descr="斜纹布"/>
          <p:cNvSpPr txBox="1">
            <a:spLocks noChangeArrowheads="1"/>
          </p:cNvSpPr>
          <p:nvPr/>
        </p:nvSpPr>
        <p:spPr bwMode="auto">
          <a:xfrm>
            <a:off x="1911033" y="982345"/>
            <a:ext cx="4824412"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rgbClr val="FF3300"/>
                </a:solidFill>
              </a:rPr>
              <a:t>模拟式（指针式）仪器。</a:t>
            </a:r>
          </a:p>
        </p:txBody>
      </p:sp>
      <p:sp>
        <p:nvSpPr>
          <p:cNvPr id="516098" name="Text Box 2"/>
          <p:cNvSpPr txBox="1">
            <a:spLocks noChangeArrowheads="1"/>
          </p:cNvSpPr>
          <p:nvPr/>
        </p:nvSpPr>
        <p:spPr bwMode="auto">
          <a:xfrm>
            <a:off x="3563938" y="5696744"/>
            <a:ext cx="54371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20000"/>
              </a:spcBef>
              <a:buClr>
                <a:srgbClr val="FFFF00"/>
              </a:buClr>
              <a:buFont typeface="Wingdings" panose="05000000000000000000" pitchFamily="2" charset="2"/>
              <a:buNone/>
            </a:pPr>
            <a:r>
              <a:rPr kumimoji="1" lang="en-US" altLang="zh-CN" sz="2400" b="1"/>
              <a:t> </a:t>
            </a:r>
            <a:endParaRPr kumimoji="1" lang="en-US" altLang="zh-CN" sz="2400" b="1">
              <a:latin typeface="楷体_GB2312" pitchFamily="49" charset="-122"/>
            </a:endParaRPr>
          </a:p>
        </p:txBody>
      </p:sp>
      <p:sp>
        <p:nvSpPr>
          <p:cNvPr id="516102" name="Text Box 6"/>
          <p:cNvSpPr txBox="1">
            <a:spLocks noChangeArrowheads="1"/>
          </p:cNvSpPr>
          <p:nvPr/>
        </p:nvSpPr>
        <p:spPr bwMode="auto">
          <a:xfrm>
            <a:off x="539750" y="5949315"/>
            <a:ext cx="189103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典型仪器</a:t>
            </a:r>
          </a:p>
        </p:txBody>
      </p:sp>
      <p:sp>
        <p:nvSpPr>
          <p:cNvPr id="516104" name="Text Box 8"/>
          <p:cNvSpPr txBox="1">
            <a:spLocks noChangeArrowheads="1"/>
          </p:cNvSpPr>
          <p:nvPr/>
        </p:nvSpPr>
        <p:spPr bwMode="auto">
          <a:xfrm>
            <a:off x="2771775" y="5948680"/>
            <a:ext cx="555244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400" b="1"/>
              <a:t>数字电压表、数字功率计，数字频率计 </a:t>
            </a:r>
          </a:p>
        </p:txBody>
      </p:sp>
      <p:sp>
        <p:nvSpPr>
          <p:cNvPr id="516105" name="Text Box 9"/>
          <p:cNvSpPr txBox="1">
            <a:spLocks noChangeArrowheads="1"/>
          </p:cNvSpPr>
          <p:nvPr/>
        </p:nvSpPr>
        <p:spPr bwMode="auto">
          <a:xfrm>
            <a:off x="538480" y="4431665"/>
            <a:ext cx="253936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基本工作原理</a:t>
            </a:r>
          </a:p>
        </p:txBody>
      </p:sp>
      <p:sp>
        <p:nvSpPr>
          <p:cNvPr id="516115" name="Text Box 19" descr="斜纹布"/>
          <p:cNvSpPr txBox="1">
            <a:spLocks noChangeArrowheads="1"/>
          </p:cNvSpPr>
          <p:nvPr/>
        </p:nvSpPr>
        <p:spPr bwMode="auto">
          <a:xfrm>
            <a:off x="755333" y="3965575"/>
            <a:ext cx="1657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60</a:t>
            </a:r>
            <a:r>
              <a:rPr lang="zh-CN" altLang="en-US" sz="2400" b="1"/>
              <a:t>年代</a:t>
            </a:r>
          </a:p>
        </p:txBody>
      </p:sp>
      <p:sp>
        <p:nvSpPr>
          <p:cNvPr id="516118" name="Text Box 22" descr="斜纹布"/>
          <p:cNvSpPr txBox="1">
            <a:spLocks noChangeArrowheads="1"/>
          </p:cNvSpPr>
          <p:nvPr/>
        </p:nvSpPr>
        <p:spPr bwMode="auto">
          <a:xfrm>
            <a:off x="1837055" y="4001135"/>
            <a:ext cx="204470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solidFill>
                  <a:srgbClr val="FF3300"/>
                </a:solidFill>
              </a:rPr>
              <a:t>数字式仪器</a:t>
            </a:r>
          </a:p>
        </p:txBody>
      </p:sp>
      <p:sp>
        <p:nvSpPr>
          <p:cNvPr id="516119" name="Text Box 23" descr="斜纹布"/>
          <p:cNvSpPr txBox="1">
            <a:spLocks noChangeArrowheads="1"/>
          </p:cNvSpPr>
          <p:nvPr/>
        </p:nvSpPr>
        <p:spPr bwMode="auto">
          <a:xfrm>
            <a:off x="2915920" y="4479290"/>
            <a:ext cx="596074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在测量过程中将模拟信号转换为数字信号，测量结果以数字形式显示和输出 </a:t>
            </a:r>
          </a:p>
        </p:txBody>
      </p:sp>
      <p:sp>
        <p:nvSpPr>
          <p:cNvPr id="516122" name="Text Box 26"/>
          <p:cNvSpPr txBox="1">
            <a:spLocks noChangeArrowheads="1"/>
          </p:cNvSpPr>
          <p:nvPr/>
        </p:nvSpPr>
        <p:spPr bwMode="auto">
          <a:xfrm>
            <a:off x="2915920" y="5234940"/>
            <a:ext cx="540067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zh-CN" altLang="en-US" sz="2400" b="1"/>
              <a:t>读数清晰，响应速度快，精度高 </a:t>
            </a:r>
          </a:p>
        </p:txBody>
      </p:sp>
      <p:sp>
        <p:nvSpPr>
          <p:cNvPr id="516123" name="Rectangle 27" descr="斜纹布"/>
          <p:cNvSpPr>
            <a:spLocks noChangeArrowheads="1"/>
          </p:cNvSpPr>
          <p:nvPr/>
        </p:nvSpPr>
        <p:spPr bwMode="auto">
          <a:xfrm>
            <a:off x="3492500" y="3965575"/>
            <a:ext cx="64649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以数字式集成电路芯片为基础。</a:t>
            </a:r>
            <a:endParaRPr lang="zh-CN" altLang="en-US" sz="2400" b="1">
              <a:solidFill>
                <a:srgbClr val="FF3300"/>
              </a:solidFill>
            </a:endParaRPr>
          </a:p>
        </p:txBody>
      </p:sp>
      <p:sp>
        <p:nvSpPr>
          <p:cNvPr id="516120" name="Text Box 24"/>
          <p:cNvSpPr txBox="1">
            <a:spLocks noChangeArrowheads="1"/>
          </p:cNvSpPr>
          <p:nvPr/>
        </p:nvSpPr>
        <p:spPr bwMode="auto">
          <a:xfrm>
            <a:off x="537845" y="5224780"/>
            <a:ext cx="14224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979"/>
                                        </p:tgtEl>
                                        <p:attrNameLst>
                                          <p:attrName>style.visibility</p:attrName>
                                        </p:attrNameLst>
                                      </p:cBhvr>
                                      <p:to>
                                        <p:strVal val="visible"/>
                                      </p:to>
                                    </p:set>
                                    <p:anim calcmode="lin" valueType="num">
                                      <p:cBhvr additive="base">
                                        <p:cTn id="7" dur="500" fill="hold"/>
                                        <p:tgtEl>
                                          <p:spTgt spid="163979"/>
                                        </p:tgtEl>
                                        <p:attrNameLst>
                                          <p:attrName>ppt_x</p:attrName>
                                        </p:attrNameLst>
                                      </p:cBhvr>
                                      <p:tavLst>
                                        <p:tav tm="0">
                                          <p:val>
                                            <p:strVal val="#ppt_x"/>
                                          </p:val>
                                        </p:tav>
                                        <p:tav tm="100000">
                                          <p:val>
                                            <p:strVal val="#ppt_x"/>
                                          </p:val>
                                        </p:tav>
                                      </p:tavLst>
                                    </p:anim>
                                    <p:anim calcmode="lin" valueType="num">
                                      <p:cBhvr additive="base">
                                        <p:cTn id="8" dur="500" fill="hold"/>
                                        <p:tgtEl>
                                          <p:spTgt spid="1639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3982"/>
                                        </p:tgtEl>
                                        <p:attrNameLst>
                                          <p:attrName>style.visibility</p:attrName>
                                        </p:attrNameLst>
                                      </p:cBhvr>
                                      <p:to>
                                        <p:strVal val="visible"/>
                                      </p:to>
                                    </p:set>
                                    <p:anim calcmode="lin" valueType="num">
                                      <p:cBhvr additive="base">
                                        <p:cTn id="13" dur="500" fill="hold"/>
                                        <p:tgtEl>
                                          <p:spTgt spid="163982"/>
                                        </p:tgtEl>
                                        <p:attrNameLst>
                                          <p:attrName>ppt_x</p:attrName>
                                        </p:attrNameLst>
                                      </p:cBhvr>
                                      <p:tavLst>
                                        <p:tav tm="0">
                                          <p:val>
                                            <p:strVal val="#ppt_x"/>
                                          </p:val>
                                        </p:tav>
                                        <p:tav tm="100000">
                                          <p:val>
                                            <p:strVal val="#ppt_x"/>
                                          </p:val>
                                        </p:tav>
                                      </p:tavLst>
                                    </p:anim>
                                    <p:anim calcmode="lin" valueType="num">
                                      <p:cBhvr additive="base">
                                        <p:cTn id="14" dur="500" fill="hold"/>
                                        <p:tgtEl>
                                          <p:spTgt spid="1639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3981"/>
                                        </p:tgtEl>
                                        <p:attrNameLst>
                                          <p:attrName>style.visibility</p:attrName>
                                        </p:attrNameLst>
                                      </p:cBhvr>
                                      <p:to>
                                        <p:strVal val="visible"/>
                                      </p:to>
                                    </p:set>
                                    <p:anim calcmode="lin" valueType="num">
                                      <p:cBhvr additive="base">
                                        <p:cTn id="19" dur="500" fill="hold"/>
                                        <p:tgtEl>
                                          <p:spTgt spid="163981"/>
                                        </p:tgtEl>
                                        <p:attrNameLst>
                                          <p:attrName>ppt_x</p:attrName>
                                        </p:attrNameLst>
                                      </p:cBhvr>
                                      <p:tavLst>
                                        <p:tav tm="0">
                                          <p:val>
                                            <p:strVal val="#ppt_x"/>
                                          </p:val>
                                        </p:tav>
                                        <p:tav tm="100000">
                                          <p:val>
                                            <p:strVal val="#ppt_x"/>
                                          </p:val>
                                        </p:tav>
                                      </p:tavLst>
                                    </p:anim>
                                    <p:anim calcmode="lin" valueType="num">
                                      <p:cBhvr additive="base">
                                        <p:cTn id="20" dur="500" fill="hold"/>
                                        <p:tgtEl>
                                          <p:spTgt spid="1639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3934"/>
                                        </p:tgtEl>
                                        <p:attrNameLst>
                                          <p:attrName>style.visibility</p:attrName>
                                        </p:attrNameLst>
                                      </p:cBhvr>
                                      <p:to>
                                        <p:strVal val="visible"/>
                                      </p:to>
                                    </p:set>
                                    <p:anim calcmode="lin" valueType="num">
                                      <p:cBhvr additive="base">
                                        <p:cTn id="25" dur="500" fill="hold"/>
                                        <p:tgtEl>
                                          <p:spTgt spid="163934"/>
                                        </p:tgtEl>
                                        <p:attrNameLst>
                                          <p:attrName>ppt_x</p:attrName>
                                        </p:attrNameLst>
                                      </p:cBhvr>
                                      <p:tavLst>
                                        <p:tav tm="0">
                                          <p:val>
                                            <p:strVal val="#ppt_x"/>
                                          </p:val>
                                        </p:tav>
                                        <p:tav tm="100000">
                                          <p:val>
                                            <p:strVal val="#ppt_x"/>
                                          </p:val>
                                        </p:tav>
                                      </p:tavLst>
                                    </p:anim>
                                    <p:anim calcmode="lin" valueType="num">
                                      <p:cBhvr additive="base">
                                        <p:cTn id="26" dur="500" fill="hold"/>
                                        <p:tgtEl>
                                          <p:spTgt spid="1639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3845"/>
                                        </p:tgtEl>
                                        <p:attrNameLst>
                                          <p:attrName>style.visibility</p:attrName>
                                        </p:attrNameLst>
                                      </p:cBhvr>
                                      <p:to>
                                        <p:strVal val="visible"/>
                                      </p:to>
                                    </p:set>
                                    <p:anim calcmode="lin" valueType="num">
                                      <p:cBhvr additive="base">
                                        <p:cTn id="31" dur="500" fill="hold"/>
                                        <p:tgtEl>
                                          <p:spTgt spid="163845"/>
                                        </p:tgtEl>
                                        <p:attrNameLst>
                                          <p:attrName>ppt_x</p:attrName>
                                        </p:attrNameLst>
                                      </p:cBhvr>
                                      <p:tavLst>
                                        <p:tav tm="0">
                                          <p:val>
                                            <p:strVal val="#ppt_x"/>
                                          </p:val>
                                        </p:tav>
                                        <p:tav tm="100000">
                                          <p:val>
                                            <p:strVal val="#ppt_x"/>
                                          </p:val>
                                        </p:tav>
                                      </p:tavLst>
                                    </p:anim>
                                    <p:anim calcmode="lin" valueType="num">
                                      <p:cBhvr additive="base">
                                        <p:cTn id="32" dur="500" fill="hold"/>
                                        <p:tgtEl>
                                          <p:spTgt spid="16384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3930"/>
                                        </p:tgtEl>
                                        <p:attrNameLst>
                                          <p:attrName>style.visibility</p:attrName>
                                        </p:attrNameLst>
                                      </p:cBhvr>
                                      <p:to>
                                        <p:strVal val="visible"/>
                                      </p:to>
                                    </p:set>
                                    <p:anim calcmode="lin" valueType="num">
                                      <p:cBhvr additive="base">
                                        <p:cTn id="37" dur="500" fill="hold"/>
                                        <p:tgtEl>
                                          <p:spTgt spid="163930"/>
                                        </p:tgtEl>
                                        <p:attrNameLst>
                                          <p:attrName>ppt_x</p:attrName>
                                        </p:attrNameLst>
                                      </p:cBhvr>
                                      <p:tavLst>
                                        <p:tav tm="0">
                                          <p:val>
                                            <p:strVal val="#ppt_x"/>
                                          </p:val>
                                        </p:tav>
                                        <p:tav tm="100000">
                                          <p:val>
                                            <p:strVal val="#ppt_x"/>
                                          </p:val>
                                        </p:tav>
                                      </p:tavLst>
                                    </p:anim>
                                    <p:anim calcmode="lin" valueType="num">
                                      <p:cBhvr additive="base">
                                        <p:cTn id="38" dur="500" fill="hold"/>
                                        <p:tgtEl>
                                          <p:spTgt spid="16393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3933"/>
                                        </p:tgtEl>
                                        <p:attrNameLst>
                                          <p:attrName>style.visibility</p:attrName>
                                        </p:attrNameLst>
                                      </p:cBhvr>
                                      <p:to>
                                        <p:strVal val="visible"/>
                                      </p:to>
                                    </p:set>
                                    <p:anim calcmode="lin" valueType="num">
                                      <p:cBhvr additive="base">
                                        <p:cTn id="43" dur="500" fill="hold"/>
                                        <p:tgtEl>
                                          <p:spTgt spid="163933"/>
                                        </p:tgtEl>
                                        <p:attrNameLst>
                                          <p:attrName>ppt_x</p:attrName>
                                        </p:attrNameLst>
                                      </p:cBhvr>
                                      <p:tavLst>
                                        <p:tav tm="0">
                                          <p:val>
                                            <p:strVal val="#ppt_x"/>
                                          </p:val>
                                        </p:tav>
                                        <p:tav tm="100000">
                                          <p:val>
                                            <p:strVal val="#ppt_x"/>
                                          </p:val>
                                        </p:tav>
                                      </p:tavLst>
                                    </p:anim>
                                    <p:anim calcmode="lin" valueType="num">
                                      <p:cBhvr additive="base">
                                        <p:cTn id="44" dur="500" fill="hold"/>
                                        <p:tgtEl>
                                          <p:spTgt spid="1639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6115"/>
                                        </p:tgtEl>
                                        <p:attrNameLst>
                                          <p:attrName>style.visibility</p:attrName>
                                        </p:attrNameLst>
                                      </p:cBhvr>
                                      <p:to>
                                        <p:strVal val="visible"/>
                                      </p:to>
                                    </p:set>
                                    <p:anim calcmode="lin" valueType="num">
                                      <p:cBhvr additive="base">
                                        <p:cTn id="49" dur="500" fill="hold"/>
                                        <p:tgtEl>
                                          <p:spTgt spid="516115"/>
                                        </p:tgtEl>
                                        <p:attrNameLst>
                                          <p:attrName>ppt_x</p:attrName>
                                        </p:attrNameLst>
                                      </p:cBhvr>
                                      <p:tavLst>
                                        <p:tav tm="0">
                                          <p:val>
                                            <p:strVal val="#ppt_x"/>
                                          </p:val>
                                        </p:tav>
                                        <p:tav tm="100000">
                                          <p:val>
                                            <p:strVal val="#ppt_x"/>
                                          </p:val>
                                        </p:tav>
                                      </p:tavLst>
                                    </p:anim>
                                    <p:anim calcmode="lin" valueType="num">
                                      <p:cBhvr additive="base">
                                        <p:cTn id="50" dur="500" fill="hold"/>
                                        <p:tgtEl>
                                          <p:spTgt spid="5161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16118"/>
                                        </p:tgtEl>
                                        <p:attrNameLst>
                                          <p:attrName>style.visibility</p:attrName>
                                        </p:attrNameLst>
                                      </p:cBhvr>
                                      <p:to>
                                        <p:strVal val="visible"/>
                                      </p:to>
                                    </p:set>
                                    <p:anim calcmode="lin" valueType="num">
                                      <p:cBhvr additive="base">
                                        <p:cTn id="55" dur="500" fill="hold"/>
                                        <p:tgtEl>
                                          <p:spTgt spid="516118"/>
                                        </p:tgtEl>
                                        <p:attrNameLst>
                                          <p:attrName>ppt_x</p:attrName>
                                        </p:attrNameLst>
                                      </p:cBhvr>
                                      <p:tavLst>
                                        <p:tav tm="0">
                                          <p:val>
                                            <p:strVal val="#ppt_x"/>
                                          </p:val>
                                        </p:tav>
                                        <p:tav tm="100000">
                                          <p:val>
                                            <p:strVal val="#ppt_x"/>
                                          </p:val>
                                        </p:tav>
                                      </p:tavLst>
                                    </p:anim>
                                    <p:anim calcmode="lin" valueType="num">
                                      <p:cBhvr additive="base">
                                        <p:cTn id="56" dur="500" fill="hold"/>
                                        <p:tgtEl>
                                          <p:spTgt spid="51611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16123"/>
                                        </p:tgtEl>
                                        <p:attrNameLst>
                                          <p:attrName>style.visibility</p:attrName>
                                        </p:attrNameLst>
                                      </p:cBhvr>
                                      <p:to>
                                        <p:strVal val="visible"/>
                                      </p:to>
                                    </p:set>
                                    <p:anim calcmode="lin" valueType="num">
                                      <p:cBhvr additive="base">
                                        <p:cTn id="61" dur="500" fill="hold"/>
                                        <p:tgtEl>
                                          <p:spTgt spid="516123"/>
                                        </p:tgtEl>
                                        <p:attrNameLst>
                                          <p:attrName>ppt_x</p:attrName>
                                        </p:attrNameLst>
                                      </p:cBhvr>
                                      <p:tavLst>
                                        <p:tav tm="0">
                                          <p:val>
                                            <p:strVal val="#ppt_x"/>
                                          </p:val>
                                        </p:tav>
                                        <p:tav tm="100000">
                                          <p:val>
                                            <p:strVal val="#ppt_x"/>
                                          </p:val>
                                        </p:tav>
                                      </p:tavLst>
                                    </p:anim>
                                    <p:anim calcmode="lin" valueType="num">
                                      <p:cBhvr additive="base">
                                        <p:cTn id="62" dur="500" fill="hold"/>
                                        <p:tgtEl>
                                          <p:spTgt spid="516123"/>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16105"/>
                                        </p:tgtEl>
                                        <p:attrNameLst>
                                          <p:attrName>style.visibility</p:attrName>
                                        </p:attrNameLst>
                                      </p:cBhvr>
                                      <p:to>
                                        <p:strVal val="visible"/>
                                      </p:to>
                                    </p:set>
                                    <p:anim calcmode="lin" valueType="num">
                                      <p:cBhvr additive="base">
                                        <p:cTn id="67" dur="500" fill="hold"/>
                                        <p:tgtEl>
                                          <p:spTgt spid="516105"/>
                                        </p:tgtEl>
                                        <p:attrNameLst>
                                          <p:attrName>ppt_x</p:attrName>
                                        </p:attrNameLst>
                                      </p:cBhvr>
                                      <p:tavLst>
                                        <p:tav tm="0">
                                          <p:val>
                                            <p:strVal val="#ppt_x"/>
                                          </p:val>
                                        </p:tav>
                                        <p:tav tm="100000">
                                          <p:val>
                                            <p:strVal val="#ppt_x"/>
                                          </p:val>
                                        </p:tav>
                                      </p:tavLst>
                                    </p:anim>
                                    <p:anim calcmode="lin" valueType="num">
                                      <p:cBhvr additive="base">
                                        <p:cTn id="68" dur="500" fill="hold"/>
                                        <p:tgtEl>
                                          <p:spTgt spid="51610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16119"/>
                                        </p:tgtEl>
                                        <p:attrNameLst>
                                          <p:attrName>style.visibility</p:attrName>
                                        </p:attrNameLst>
                                      </p:cBhvr>
                                      <p:to>
                                        <p:strVal val="visible"/>
                                      </p:to>
                                    </p:set>
                                    <p:anim calcmode="lin" valueType="num">
                                      <p:cBhvr additive="base">
                                        <p:cTn id="73" dur="500" fill="hold"/>
                                        <p:tgtEl>
                                          <p:spTgt spid="516119"/>
                                        </p:tgtEl>
                                        <p:attrNameLst>
                                          <p:attrName>ppt_x</p:attrName>
                                        </p:attrNameLst>
                                      </p:cBhvr>
                                      <p:tavLst>
                                        <p:tav tm="0">
                                          <p:val>
                                            <p:strVal val="#ppt_x"/>
                                          </p:val>
                                        </p:tav>
                                        <p:tav tm="100000">
                                          <p:val>
                                            <p:strVal val="#ppt_x"/>
                                          </p:val>
                                        </p:tav>
                                      </p:tavLst>
                                    </p:anim>
                                    <p:anim calcmode="lin" valueType="num">
                                      <p:cBhvr additive="base">
                                        <p:cTn id="74" dur="500" fill="hold"/>
                                        <p:tgtEl>
                                          <p:spTgt spid="516119"/>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516120"/>
                                        </p:tgtEl>
                                        <p:attrNameLst>
                                          <p:attrName>style.visibility</p:attrName>
                                        </p:attrNameLst>
                                      </p:cBhvr>
                                      <p:to>
                                        <p:strVal val="visible"/>
                                      </p:to>
                                    </p:set>
                                    <p:anim calcmode="lin" valueType="num">
                                      <p:cBhvr additive="base">
                                        <p:cTn id="79" dur="500" fill="hold"/>
                                        <p:tgtEl>
                                          <p:spTgt spid="516120"/>
                                        </p:tgtEl>
                                        <p:attrNameLst>
                                          <p:attrName>ppt_x</p:attrName>
                                        </p:attrNameLst>
                                      </p:cBhvr>
                                      <p:tavLst>
                                        <p:tav tm="0">
                                          <p:val>
                                            <p:strVal val="#ppt_x"/>
                                          </p:val>
                                        </p:tav>
                                        <p:tav tm="100000">
                                          <p:val>
                                            <p:strVal val="#ppt_x"/>
                                          </p:val>
                                        </p:tav>
                                      </p:tavLst>
                                    </p:anim>
                                    <p:anim calcmode="lin" valueType="num">
                                      <p:cBhvr additive="base">
                                        <p:cTn id="80" dur="500" fill="hold"/>
                                        <p:tgtEl>
                                          <p:spTgt spid="516120"/>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516122"/>
                                        </p:tgtEl>
                                        <p:attrNameLst>
                                          <p:attrName>style.visibility</p:attrName>
                                        </p:attrNameLst>
                                      </p:cBhvr>
                                      <p:to>
                                        <p:strVal val="visible"/>
                                      </p:to>
                                    </p:set>
                                    <p:anim calcmode="lin" valueType="num">
                                      <p:cBhvr additive="base">
                                        <p:cTn id="85" dur="500" fill="hold"/>
                                        <p:tgtEl>
                                          <p:spTgt spid="516122"/>
                                        </p:tgtEl>
                                        <p:attrNameLst>
                                          <p:attrName>ppt_x</p:attrName>
                                        </p:attrNameLst>
                                      </p:cBhvr>
                                      <p:tavLst>
                                        <p:tav tm="0">
                                          <p:val>
                                            <p:strVal val="#ppt_x"/>
                                          </p:val>
                                        </p:tav>
                                        <p:tav tm="100000">
                                          <p:val>
                                            <p:strVal val="#ppt_x"/>
                                          </p:val>
                                        </p:tav>
                                      </p:tavLst>
                                    </p:anim>
                                    <p:anim calcmode="lin" valueType="num">
                                      <p:cBhvr additive="base">
                                        <p:cTn id="86" dur="500" fill="hold"/>
                                        <p:tgtEl>
                                          <p:spTgt spid="51612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16102"/>
                                        </p:tgtEl>
                                        <p:attrNameLst>
                                          <p:attrName>style.visibility</p:attrName>
                                        </p:attrNameLst>
                                      </p:cBhvr>
                                      <p:to>
                                        <p:strVal val="visible"/>
                                      </p:to>
                                    </p:set>
                                    <p:anim calcmode="lin" valueType="num">
                                      <p:cBhvr additive="base">
                                        <p:cTn id="91" dur="500" fill="hold"/>
                                        <p:tgtEl>
                                          <p:spTgt spid="516102"/>
                                        </p:tgtEl>
                                        <p:attrNameLst>
                                          <p:attrName>ppt_x</p:attrName>
                                        </p:attrNameLst>
                                      </p:cBhvr>
                                      <p:tavLst>
                                        <p:tav tm="0">
                                          <p:val>
                                            <p:strVal val="#ppt_x"/>
                                          </p:val>
                                        </p:tav>
                                        <p:tav tm="100000">
                                          <p:val>
                                            <p:strVal val="#ppt_x"/>
                                          </p:val>
                                        </p:tav>
                                      </p:tavLst>
                                    </p:anim>
                                    <p:anim calcmode="lin" valueType="num">
                                      <p:cBhvr additive="base">
                                        <p:cTn id="92" dur="500" fill="hold"/>
                                        <p:tgtEl>
                                          <p:spTgt spid="51610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516104"/>
                                        </p:tgtEl>
                                        <p:attrNameLst>
                                          <p:attrName>style.visibility</p:attrName>
                                        </p:attrNameLst>
                                      </p:cBhvr>
                                      <p:to>
                                        <p:strVal val="visible"/>
                                      </p:to>
                                    </p:set>
                                    <p:anim calcmode="lin" valueType="num">
                                      <p:cBhvr additive="base">
                                        <p:cTn id="97" dur="500" fill="hold"/>
                                        <p:tgtEl>
                                          <p:spTgt spid="516104"/>
                                        </p:tgtEl>
                                        <p:attrNameLst>
                                          <p:attrName>ppt_x</p:attrName>
                                        </p:attrNameLst>
                                      </p:cBhvr>
                                      <p:tavLst>
                                        <p:tav tm="0">
                                          <p:val>
                                            <p:strVal val="#ppt_x"/>
                                          </p:val>
                                        </p:tav>
                                        <p:tav tm="100000">
                                          <p:val>
                                            <p:strVal val="#ppt_x"/>
                                          </p:val>
                                        </p:tav>
                                      </p:tavLst>
                                    </p:anim>
                                    <p:anim calcmode="lin" valueType="num">
                                      <p:cBhvr additive="base">
                                        <p:cTn id="98" dur="500" fill="hold"/>
                                        <p:tgtEl>
                                          <p:spTgt spid="5161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ldLvl="0" animBg="1"/>
      <p:bldP spid="163930" grpId="0" animBg="1"/>
      <p:bldP spid="163933" grpId="0" animBg="1"/>
      <p:bldP spid="163934" grpId="0" animBg="1"/>
      <p:bldP spid="163979" grpId="0" animBg="1"/>
      <p:bldP spid="163981" grpId="0" animBg="1"/>
      <p:bldP spid="163982" grpId="0" animBg="1"/>
      <p:bldP spid="516102" grpId="0" animBg="1"/>
      <p:bldP spid="516104" grpId="0" animBg="1"/>
      <p:bldP spid="516105" grpId="0" animBg="1"/>
      <p:bldP spid="516115" grpId="0" animBg="1"/>
      <p:bldP spid="516118" grpId="0" bldLvl="0" animBg="1"/>
      <p:bldP spid="516119" grpId="0" animBg="1"/>
      <p:bldP spid="516122" grpId="0" animBg="1"/>
      <p:bldP spid="516123" grpId="0" bldLvl="0" animBg="1"/>
      <p:bldP spid="5161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4" name="Text Box 4"/>
          <p:cNvSpPr txBox="1">
            <a:spLocks noChangeArrowheads="1"/>
          </p:cNvSpPr>
          <p:nvPr/>
        </p:nvSpPr>
        <p:spPr bwMode="auto">
          <a:xfrm>
            <a:off x="539750" y="549275"/>
            <a:ext cx="5256213" cy="39878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000" b="1">
                <a:solidFill>
                  <a:schemeClr val="tx1"/>
                </a:solidFill>
                <a:latin typeface="楷体_GB2312" pitchFamily="49" charset="-122"/>
              </a:rPr>
              <a:t>2. </a:t>
            </a:r>
            <a:r>
              <a:rPr lang="zh-CN" altLang="en-US" sz="2000" b="1">
                <a:solidFill>
                  <a:schemeClr val="tx1"/>
                </a:solidFill>
                <a:latin typeface="楷体_GB2312" pitchFamily="49" charset="-122"/>
              </a:rPr>
              <a:t>各个时期的发展</a:t>
            </a:r>
            <a:endParaRPr lang="zh-CN" altLang="en-US" sz="2000">
              <a:solidFill>
                <a:schemeClr val="tx1"/>
              </a:solidFill>
              <a:latin typeface="Times New Roman" panose="02020603050405020304" pitchFamily="18" charset="0"/>
            </a:endParaRPr>
          </a:p>
        </p:txBody>
      </p:sp>
      <p:sp>
        <p:nvSpPr>
          <p:cNvPr id="517126" name="Text Box 6"/>
          <p:cNvSpPr txBox="1">
            <a:spLocks noChangeArrowheads="1"/>
          </p:cNvSpPr>
          <p:nvPr/>
        </p:nvSpPr>
        <p:spPr bwMode="auto">
          <a:xfrm>
            <a:off x="539750" y="3290570"/>
            <a:ext cx="132651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特点</a:t>
            </a:r>
          </a:p>
        </p:txBody>
      </p:sp>
      <p:sp>
        <p:nvSpPr>
          <p:cNvPr id="517128" name="Text Box 8"/>
          <p:cNvSpPr txBox="1">
            <a:spLocks noChangeArrowheads="1"/>
          </p:cNvSpPr>
          <p:nvPr/>
        </p:nvSpPr>
        <p:spPr bwMode="auto">
          <a:xfrm>
            <a:off x="1687195" y="3291840"/>
            <a:ext cx="6784975" cy="1198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400" b="1"/>
              <a:t>测量范围宽、精度高、稳定性好。智能仪器一般均配有</a:t>
            </a:r>
            <a:r>
              <a:rPr kumimoji="1" lang="en-US" altLang="zh-CN" sz="2400" b="1">
                <a:latin typeface="Times New Roman" panose="02020603050405020304" pitchFamily="18" charset="0"/>
                <a:cs typeface="Times New Roman" panose="02020603050405020304" pitchFamily="18" charset="0"/>
              </a:rPr>
              <a:t>GPIB</a:t>
            </a:r>
            <a:r>
              <a:rPr kumimoji="1" lang="zh-CN" altLang="en-US" sz="2400" b="1"/>
              <a:t>（或</a:t>
            </a:r>
            <a:r>
              <a:rPr kumimoji="1" lang="en-US" altLang="zh-CN" sz="2400" b="1">
                <a:latin typeface="Times New Roman" panose="02020603050405020304" pitchFamily="18" charset="0"/>
                <a:cs typeface="Times New Roman" panose="02020603050405020304" pitchFamily="18" charset="0"/>
              </a:rPr>
              <a:t>RS-232C</a:t>
            </a:r>
            <a:r>
              <a:rPr kumimoji="1" lang="zh-CN" altLang="en-US" sz="2400" b="1">
                <a:latin typeface="Times New Roman" panose="02020603050405020304" pitchFamily="18" charset="0"/>
                <a:cs typeface="Times New Roman" panose="02020603050405020304" pitchFamily="18" charset="0"/>
              </a:rPr>
              <a:t>、</a:t>
            </a:r>
            <a:r>
              <a:rPr kumimoji="1" lang="en-US" altLang="zh-CN" sz="2400" b="1">
                <a:latin typeface="Times New Roman" panose="02020603050405020304" pitchFamily="18" charset="0"/>
                <a:cs typeface="Times New Roman" panose="02020603050405020304" pitchFamily="18" charset="0"/>
              </a:rPr>
              <a:t>RS-485</a:t>
            </a:r>
            <a:r>
              <a:rPr kumimoji="1" lang="zh-CN" altLang="en-US" sz="2400" b="1"/>
              <a:t>）等通信接口，可跟另外的智能仪器组成</a:t>
            </a:r>
            <a:r>
              <a:rPr kumimoji="1" lang="zh-CN" altLang="en-US" sz="2400" b="1">
                <a:solidFill>
                  <a:srgbClr val="FF3300"/>
                </a:solidFill>
              </a:rPr>
              <a:t>智能仪器系统</a:t>
            </a:r>
          </a:p>
        </p:txBody>
      </p:sp>
      <p:sp>
        <p:nvSpPr>
          <p:cNvPr id="517129" name="Text Box 9"/>
          <p:cNvSpPr txBox="1">
            <a:spLocks noChangeArrowheads="1"/>
          </p:cNvSpPr>
          <p:nvPr/>
        </p:nvSpPr>
        <p:spPr bwMode="auto">
          <a:xfrm>
            <a:off x="574040" y="2193290"/>
            <a:ext cx="126936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功能</a:t>
            </a:r>
          </a:p>
        </p:txBody>
      </p:sp>
      <p:sp>
        <p:nvSpPr>
          <p:cNvPr id="517139" name="Text Box 19" descr="斜纹布"/>
          <p:cNvSpPr txBox="1">
            <a:spLocks noChangeArrowheads="1"/>
          </p:cNvSpPr>
          <p:nvPr/>
        </p:nvSpPr>
        <p:spPr bwMode="auto">
          <a:xfrm>
            <a:off x="539750" y="911860"/>
            <a:ext cx="1657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70</a:t>
            </a:r>
            <a:r>
              <a:rPr lang="zh-CN" altLang="en-US" sz="2400" b="1"/>
              <a:t>年代</a:t>
            </a:r>
          </a:p>
        </p:txBody>
      </p:sp>
      <p:sp>
        <p:nvSpPr>
          <p:cNvPr id="517140" name="Text Box 20" descr="斜纹布"/>
          <p:cNvSpPr txBox="1">
            <a:spLocks noChangeArrowheads="1"/>
          </p:cNvSpPr>
          <p:nvPr/>
        </p:nvSpPr>
        <p:spPr bwMode="auto">
          <a:xfrm>
            <a:off x="611505" y="1343025"/>
            <a:ext cx="8285480"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微处理器的出现和广泛应用</a:t>
            </a:r>
            <a:r>
              <a:rPr lang="en-US" altLang="zh-CN" sz="2400" b="1"/>
              <a:t>,</a:t>
            </a:r>
            <a:r>
              <a:rPr lang="zh-CN" altLang="en-US" sz="2400" b="1"/>
              <a:t>产生以微处理器为核心</a:t>
            </a:r>
            <a:r>
              <a:rPr lang="en-US" altLang="zh-CN" sz="2400" b="1"/>
              <a:t>,</a:t>
            </a:r>
            <a:r>
              <a:rPr lang="zh-CN" altLang="en-US" sz="2400" b="1"/>
              <a:t>将计算机技术与测量仪器相结合的仪器</a:t>
            </a:r>
            <a:r>
              <a:rPr lang="en-US" altLang="zh-CN" sz="2400" b="1"/>
              <a:t>. </a:t>
            </a:r>
          </a:p>
        </p:txBody>
      </p:sp>
      <p:sp>
        <p:nvSpPr>
          <p:cNvPr id="517141" name="Text Box 21" descr="斜纹布"/>
          <p:cNvSpPr txBox="1">
            <a:spLocks noChangeArrowheads="1"/>
          </p:cNvSpPr>
          <p:nvPr/>
        </p:nvSpPr>
        <p:spPr bwMode="auto">
          <a:xfrm>
            <a:off x="1720215" y="2204720"/>
            <a:ext cx="742378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可根据被测参数的变化自动选择合适的量程，进行自动校准、自动补偿、自动判断故障、优化控制等，具有一定的人类智能作用。</a:t>
            </a:r>
          </a:p>
        </p:txBody>
      </p:sp>
      <p:sp>
        <p:nvSpPr>
          <p:cNvPr id="517145" name="Text Box 25" descr="斜纹布"/>
          <p:cNvSpPr txBox="1">
            <a:spLocks noChangeArrowheads="1"/>
          </p:cNvSpPr>
          <p:nvPr/>
        </p:nvSpPr>
        <p:spPr bwMode="auto">
          <a:xfrm>
            <a:off x="2627313" y="910273"/>
            <a:ext cx="65166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solidFill>
                  <a:srgbClr val="FF99FF"/>
                </a:solidFill>
              </a:rPr>
              <a:t>   </a:t>
            </a:r>
            <a:r>
              <a:rPr lang="zh-CN" altLang="en-US" sz="2400" b="1">
                <a:solidFill>
                  <a:srgbClr val="FF99FF"/>
                </a:solidFill>
              </a:rPr>
              <a:t>独立式智能仪器（简称智能仪器）</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7139"/>
                                        </p:tgtEl>
                                        <p:attrNameLst>
                                          <p:attrName>style.visibility</p:attrName>
                                        </p:attrNameLst>
                                      </p:cBhvr>
                                      <p:to>
                                        <p:strVal val="visible"/>
                                      </p:to>
                                    </p:set>
                                    <p:anim calcmode="lin" valueType="num">
                                      <p:cBhvr additive="base">
                                        <p:cTn id="7" dur="500" fill="hold"/>
                                        <p:tgtEl>
                                          <p:spTgt spid="517139"/>
                                        </p:tgtEl>
                                        <p:attrNameLst>
                                          <p:attrName>ppt_x</p:attrName>
                                        </p:attrNameLst>
                                      </p:cBhvr>
                                      <p:tavLst>
                                        <p:tav tm="0">
                                          <p:val>
                                            <p:strVal val="#ppt_x"/>
                                          </p:val>
                                        </p:tav>
                                        <p:tav tm="100000">
                                          <p:val>
                                            <p:strVal val="#ppt_x"/>
                                          </p:val>
                                        </p:tav>
                                      </p:tavLst>
                                    </p:anim>
                                    <p:anim calcmode="lin" valueType="num">
                                      <p:cBhvr additive="base">
                                        <p:cTn id="8" dur="500" fill="hold"/>
                                        <p:tgtEl>
                                          <p:spTgt spid="5171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7145"/>
                                        </p:tgtEl>
                                        <p:attrNameLst>
                                          <p:attrName>style.visibility</p:attrName>
                                        </p:attrNameLst>
                                      </p:cBhvr>
                                      <p:to>
                                        <p:strVal val="visible"/>
                                      </p:to>
                                    </p:set>
                                    <p:anim calcmode="lin" valueType="num">
                                      <p:cBhvr additive="base">
                                        <p:cTn id="13" dur="500" fill="hold"/>
                                        <p:tgtEl>
                                          <p:spTgt spid="517145"/>
                                        </p:tgtEl>
                                        <p:attrNameLst>
                                          <p:attrName>ppt_x</p:attrName>
                                        </p:attrNameLst>
                                      </p:cBhvr>
                                      <p:tavLst>
                                        <p:tav tm="0">
                                          <p:val>
                                            <p:strVal val="#ppt_x"/>
                                          </p:val>
                                        </p:tav>
                                        <p:tav tm="100000">
                                          <p:val>
                                            <p:strVal val="#ppt_x"/>
                                          </p:val>
                                        </p:tav>
                                      </p:tavLst>
                                    </p:anim>
                                    <p:anim calcmode="lin" valueType="num">
                                      <p:cBhvr additive="base">
                                        <p:cTn id="14" dur="500" fill="hold"/>
                                        <p:tgtEl>
                                          <p:spTgt spid="517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7140"/>
                                        </p:tgtEl>
                                        <p:attrNameLst>
                                          <p:attrName>style.visibility</p:attrName>
                                        </p:attrNameLst>
                                      </p:cBhvr>
                                      <p:to>
                                        <p:strVal val="visible"/>
                                      </p:to>
                                    </p:set>
                                    <p:anim calcmode="lin" valueType="num">
                                      <p:cBhvr additive="base">
                                        <p:cTn id="19" dur="500" fill="hold"/>
                                        <p:tgtEl>
                                          <p:spTgt spid="517140"/>
                                        </p:tgtEl>
                                        <p:attrNameLst>
                                          <p:attrName>ppt_x</p:attrName>
                                        </p:attrNameLst>
                                      </p:cBhvr>
                                      <p:tavLst>
                                        <p:tav tm="0">
                                          <p:val>
                                            <p:strVal val="#ppt_x"/>
                                          </p:val>
                                        </p:tav>
                                        <p:tav tm="100000">
                                          <p:val>
                                            <p:strVal val="#ppt_x"/>
                                          </p:val>
                                        </p:tav>
                                      </p:tavLst>
                                    </p:anim>
                                    <p:anim calcmode="lin" valueType="num">
                                      <p:cBhvr additive="base">
                                        <p:cTn id="20" dur="500" fill="hold"/>
                                        <p:tgtEl>
                                          <p:spTgt spid="5171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7129"/>
                                        </p:tgtEl>
                                        <p:attrNameLst>
                                          <p:attrName>style.visibility</p:attrName>
                                        </p:attrNameLst>
                                      </p:cBhvr>
                                      <p:to>
                                        <p:strVal val="visible"/>
                                      </p:to>
                                    </p:set>
                                    <p:anim calcmode="lin" valueType="num">
                                      <p:cBhvr additive="base">
                                        <p:cTn id="25" dur="500" fill="hold"/>
                                        <p:tgtEl>
                                          <p:spTgt spid="517129"/>
                                        </p:tgtEl>
                                        <p:attrNameLst>
                                          <p:attrName>ppt_x</p:attrName>
                                        </p:attrNameLst>
                                      </p:cBhvr>
                                      <p:tavLst>
                                        <p:tav tm="0">
                                          <p:val>
                                            <p:strVal val="#ppt_x"/>
                                          </p:val>
                                        </p:tav>
                                        <p:tav tm="100000">
                                          <p:val>
                                            <p:strVal val="#ppt_x"/>
                                          </p:val>
                                        </p:tav>
                                      </p:tavLst>
                                    </p:anim>
                                    <p:anim calcmode="lin" valueType="num">
                                      <p:cBhvr additive="base">
                                        <p:cTn id="26" dur="500" fill="hold"/>
                                        <p:tgtEl>
                                          <p:spTgt spid="51712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7141"/>
                                        </p:tgtEl>
                                        <p:attrNameLst>
                                          <p:attrName>style.visibility</p:attrName>
                                        </p:attrNameLst>
                                      </p:cBhvr>
                                      <p:to>
                                        <p:strVal val="visible"/>
                                      </p:to>
                                    </p:set>
                                    <p:anim calcmode="lin" valueType="num">
                                      <p:cBhvr additive="base">
                                        <p:cTn id="31" dur="500" fill="hold"/>
                                        <p:tgtEl>
                                          <p:spTgt spid="517141"/>
                                        </p:tgtEl>
                                        <p:attrNameLst>
                                          <p:attrName>ppt_x</p:attrName>
                                        </p:attrNameLst>
                                      </p:cBhvr>
                                      <p:tavLst>
                                        <p:tav tm="0">
                                          <p:val>
                                            <p:strVal val="#ppt_x"/>
                                          </p:val>
                                        </p:tav>
                                        <p:tav tm="100000">
                                          <p:val>
                                            <p:strVal val="#ppt_x"/>
                                          </p:val>
                                        </p:tav>
                                      </p:tavLst>
                                    </p:anim>
                                    <p:anim calcmode="lin" valueType="num">
                                      <p:cBhvr additive="base">
                                        <p:cTn id="32" dur="500" fill="hold"/>
                                        <p:tgtEl>
                                          <p:spTgt spid="5171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7126"/>
                                        </p:tgtEl>
                                        <p:attrNameLst>
                                          <p:attrName>style.visibility</p:attrName>
                                        </p:attrNameLst>
                                      </p:cBhvr>
                                      <p:to>
                                        <p:strVal val="visible"/>
                                      </p:to>
                                    </p:set>
                                    <p:anim calcmode="lin" valueType="num">
                                      <p:cBhvr additive="base">
                                        <p:cTn id="37" dur="500" fill="hold"/>
                                        <p:tgtEl>
                                          <p:spTgt spid="517126"/>
                                        </p:tgtEl>
                                        <p:attrNameLst>
                                          <p:attrName>ppt_x</p:attrName>
                                        </p:attrNameLst>
                                      </p:cBhvr>
                                      <p:tavLst>
                                        <p:tav tm="0">
                                          <p:val>
                                            <p:strVal val="#ppt_x"/>
                                          </p:val>
                                        </p:tav>
                                        <p:tav tm="100000">
                                          <p:val>
                                            <p:strVal val="#ppt_x"/>
                                          </p:val>
                                        </p:tav>
                                      </p:tavLst>
                                    </p:anim>
                                    <p:anim calcmode="lin" valueType="num">
                                      <p:cBhvr additive="base">
                                        <p:cTn id="38" dur="500" fill="hold"/>
                                        <p:tgtEl>
                                          <p:spTgt spid="51712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7128"/>
                                        </p:tgtEl>
                                        <p:attrNameLst>
                                          <p:attrName>style.visibility</p:attrName>
                                        </p:attrNameLst>
                                      </p:cBhvr>
                                      <p:to>
                                        <p:strVal val="visible"/>
                                      </p:to>
                                    </p:set>
                                    <p:anim calcmode="lin" valueType="num">
                                      <p:cBhvr additive="base">
                                        <p:cTn id="43" dur="500" fill="hold"/>
                                        <p:tgtEl>
                                          <p:spTgt spid="517128"/>
                                        </p:tgtEl>
                                        <p:attrNameLst>
                                          <p:attrName>ppt_x</p:attrName>
                                        </p:attrNameLst>
                                      </p:cBhvr>
                                      <p:tavLst>
                                        <p:tav tm="0">
                                          <p:val>
                                            <p:strVal val="#ppt_x"/>
                                          </p:val>
                                        </p:tav>
                                        <p:tav tm="100000">
                                          <p:val>
                                            <p:strVal val="#ppt_x"/>
                                          </p:val>
                                        </p:tav>
                                      </p:tavLst>
                                    </p:anim>
                                    <p:anim calcmode="lin" valueType="num">
                                      <p:cBhvr additive="base">
                                        <p:cTn id="44" dur="500" fill="hold"/>
                                        <p:tgtEl>
                                          <p:spTgt spid="517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6" grpId="0" animBg="1"/>
      <p:bldP spid="517128" grpId="0" animBg="1"/>
      <p:bldP spid="517129" grpId="0" animBg="1"/>
      <p:bldP spid="517139" grpId="0" animBg="1"/>
      <p:bldP spid="517140" grpId="0" bldLvl="0" animBg="1"/>
      <p:bldP spid="517141" grpId="0" animBg="1"/>
      <p:bldP spid="5171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Text Box 2"/>
          <p:cNvSpPr txBox="1">
            <a:spLocks noChangeArrowheads="1"/>
          </p:cNvSpPr>
          <p:nvPr/>
        </p:nvSpPr>
        <p:spPr bwMode="auto">
          <a:xfrm>
            <a:off x="3706813" y="3910806"/>
            <a:ext cx="5437187"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spcBef>
                <a:spcPct val="20000"/>
              </a:spcBef>
              <a:buClr>
                <a:srgbClr val="FFFF00"/>
              </a:buClr>
              <a:buFont typeface="Wingdings" panose="05000000000000000000" pitchFamily="2" charset="2"/>
              <a:buNone/>
            </a:pPr>
            <a:r>
              <a:rPr kumimoji="1" lang="en-US" altLang="zh-CN" sz="2400" b="1"/>
              <a:t> </a:t>
            </a:r>
            <a:endParaRPr kumimoji="1" lang="en-US" altLang="zh-CN" sz="2400" b="1">
              <a:latin typeface="楷体_GB2312" pitchFamily="49" charset="-122"/>
            </a:endParaRPr>
          </a:p>
        </p:txBody>
      </p:sp>
      <p:sp>
        <p:nvSpPr>
          <p:cNvPr id="518148" name="Text Box 4"/>
          <p:cNvSpPr txBox="1">
            <a:spLocks noChangeArrowheads="1"/>
          </p:cNvSpPr>
          <p:nvPr/>
        </p:nvSpPr>
        <p:spPr bwMode="auto">
          <a:xfrm>
            <a:off x="539750" y="549275"/>
            <a:ext cx="5256213" cy="460375"/>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2400" b="1">
                <a:solidFill>
                  <a:schemeClr val="tx1"/>
                </a:solidFill>
                <a:latin typeface="楷体_GB2312" pitchFamily="49" charset="-122"/>
              </a:rPr>
              <a:t>2. </a:t>
            </a:r>
            <a:r>
              <a:rPr lang="zh-CN" altLang="en-US" sz="2400" b="1">
                <a:solidFill>
                  <a:schemeClr val="tx1"/>
                </a:solidFill>
                <a:latin typeface="楷体_GB2312" pitchFamily="49" charset="-122"/>
              </a:rPr>
              <a:t>各个时期的发展</a:t>
            </a:r>
            <a:endParaRPr lang="zh-CN" altLang="en-US" sz="2400">
              <a:solidFill>
                <a:schemeClr val="tx1"/>
              </a:solidFill>
              <a:latin typeface="Times New Roman" panose="02020603050405020304" pitchFamily="18" charset="0"/>
            </a:endParaRPr>
          </a:p>
        </p:txBody>
      </p:sp>
      <p:sp>
        <p:nvSpPr>
          <p:cNvPr id="518153" name="Text Box 9"/>
          <p:cNvSpPr txBox="1">
            <a:spLocks noChangeArrowheads="1"/>
          </p:cNvSpPr>
          <p:nvPr/>
        </p:nvSpPr>
        <p:spPr bwMode="auto">
          <a:xfrm>
            <a:off x="611505" y="2564765"/>
            <a:ext cx="235775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zh-CN" altLang="en-US" sz="2400" b="1">
                <a:solidFill>
                  <a:srgbClr val="FF9900"/>
                </a:solidFill>
                <a:latin typeface="楷体_GB2312" pitchFamily="49" charset="-122"/>
              </a:rPr>
              <a:t>基本工作原理</a:t>
            </a:r>
          </a:p>
        </p:txBody>
      </p:sp>
      <p:sp>
        <p:nvSpPr>
          <p:cNvPr id="518163" name="Text Box 19" descr="斜纹布"/>
          <p:cNvSpPr txBox="1">
            <a:spLocks noChangeArrowheads="1"/>
          </p:cNvSpPr>
          <p:nvPr/>
        </p:nvSpPr>
        <p:spPr bwMode="auto">
          <a:xfrm>
            <a:off x="682943" y="980123"/>
            <a:ext cx="1657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80</a:t>
            </a:r>
            <a:r>
              <a:rPr lang="zh-CN" altLang="en-US" sz="2400" b="1"/>
              <a:t>年代初</a:t>
            </a:r>
          </a:p>
        </p:txBody>
      </p:sp>
      <p:sp>
        <p:nvSpPr>
          <p:cNvPr id="518164" name="Text Box 20" descr="斜纹布"/>
          <p:cNvSpPr txBox="1">
            <a:spLocks noChangeArrowheads="1"/>
          </p:cNvSpPr>
          <p:nvPr/>
        </p:nvSpPr>
        <p:spPr bwMode="auto">
          <a:xfrm>
            <a:off x="755650" y="1343660"/>
            <a:ext cx="8053070"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将仪器中的测量部分配以相应的接口电路组成各种仪器卡，插入到</a:t>
            </a:r>
            <a:r>
              <a:rPr lang="en-US" altLang="zh-CN" sz="2400" b="1">
                <a:latin typeface="Times New Roman" panose="02020603050405020304" pitchFamily="18" charset="0"/>
                <a:cs typeface="Times New Roman" panose="02020603050405020304" pitchFamily="18" charset="0"/>
              </a:rPr>
              <a:t>PC</a:t>
            </a:r>
            <a:r>
              <a:rPr lang="zh-CN" altLang="en-US" sz="2400" b="1"/>
              <a:t>机的插槽或扩展槽内，以个人计算机为基础组成的智能仪器。</a:t>
            </a:r>
          </a:p>
        </p:txBody>
      </p:sp>
      <p:sp>
        <p:nvSpPr>
          <p:cNvPr id="518165" name="Text Box 21" descr="斜纹布"/>
          <p:cNvSpPr txBox="1">
            <a:spLocks noChangeArrowheads="1"/>
          </p:cNvSpPr>
          <p:nvPr/>
        </p:nvSpPr>
        <p:spPr bwMode="auto">
          <a:xfrm>
            <a:off x="683260" y="2924810"/>
            <a:ext cx="8273415"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latin typeface="楷体_GB2312" pitchFamily="49" charset="-122"/>
              </a:rPr>
              <a:t>将传统的独立仪器与计算机的软件硬件资源相结合，利用</a:t>
            </a:r>
            <a:r>
              <a:rPr lang="en-US" altLang="zh-CN" sz="2400" b="1">
                <a:latin typeface="Times New Roman" panose="02020603050405020304" pitchFamily="18" charset="0"/>
                <a:cs typeface="Times New Roman" panose="02020603050405020304" pitchFamily="18" charset="0"/>
              </a:rPr>
              <a:t>PC</a:t>
            </a:r>
            <a:r>
              <a:rPr lang="zh-CN" altLang="en-US" sz="2400" b="1">
                <a:latin typeface="楷体_GB2312" pitchFamily="49" charset="-122"/>
              </a:rPr>
              <a:t>机的硬件和软件资源完成数据分析和显示，仪器卡完成数据采集，具有较高的性价比。</a:t>
            </a:r>
            <a:endParaRPr lang="zh-CN" altLang="en-US" sz="2400" b="1"/>
          </a:p>
        </p:txBody>
      </p:sp>
      <p:sp>
        <p:nvSpPr>
          <p:cNvPr id="518166" name="Text Box 22"/>
          <p:cNvSpPr txBox="1">
            <a:spLocks noChangeArrowheads="1"/>
          </p:cNvSpPr>
          <p:nvPr/>
        </p:nvSpPr>
        <p:spPr bwMode="auto">
          <a:xfrm>
            <a:off x="683260" y="4128135"/>
            <a:ext cx="15621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0" hangingPunct="0">
              <a:spcBef>
                <a:spcPct val="50000"/>
              </a:spcBef>
              <a:buClr>
                <a:srgbClr val="FFFF00"/>
              </a:buClr>
              <a:buFont typeface="Wingdings" panose="05000000000000000000" pitchFamily="2" charset="2"/>
              <a:buChar char="l"/>
            </a:pPr>
            <a:r>
              <a:rPr kumimoji="1" lang="en-US" altLang="zh-CN" sz="2400" b="1">
                <a:solidFill>
                  <a:srgbClr val="FF9900"/>
                </a:solidFill>
                <a:latin typeface="楷体_GB2312" pitchFamily="49" charset="-122"/>
              </a:rPr>
              <a:t> </a:t>
            </a:r>
            <a:r>
              <a:rPr kumimoji="1" lang="zh-CN" altLang="en-US" sz="2400" b="1">
                <a:solidFill>
                  <a:srgbClr val="FF9900"/>
                </a:solidFill>
                <a:latin typeface="楷体_GB2312" pitchFamily="49" charset="-122"/>
              </a:rPr>
              <a:t>特点</a:t>
            </a:r>
          </a:p>
        </p:txBody>
      </p:sp>
      <p:sp>
        <p:nvSpPr>
          <p:cNvPr id="518168" name="Text Box 24"/>
          <p:cNvSpPr txBox="1">
            <a:spLocks noChangeArrowheads="1"/>
          </p:cNvSpPr>
          <p:nvPr/>
        </p:nvSpPr>
        <p:spPr bwMode="auto">
          <a:xfrm>
            <a:off x="1835785" y="4117975"/>
            <a:ext cx="6930390" cy="8299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zh-CN" altLang="en-US" sz="2400" b="1"/>
              <a:t>可充分发挥计算机的效能，灵活方便、标准化程度高、扩展性好。</a:t>
            </a:r>
          </a:p>
        </p:txBody>
      </p:sp>
      <p:sp>
        <p:nvSpPr>
          <p:cNvPr id="518169" name="Text Box 25" descr="斜纹布"/>
          <p:cNvSpPr txBox="1">
            <a:spLocks noChangeArrowheads="1"/>
          </p:cNvSpPr>
          <p:nvPr/>
        </p:nvSpPr>
        <p:spPr bwMode="auto">
          <a:xfrm>
            <a:off x="2195830" y="980123"/>
            <a:ext cx="41751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rgbClr val="FF3300"/>
                </a:solidFill>
              </a:rPr>
              <a:t>个人仪器（</a:t>
            </a:r>
            <a:r>
              <a:rPr lang="en-US" altLang="zh-CN" sz="2400" b="1">
                <a:solidFill>
                  <a:srgbClr val="FF3300"/>
                </a:solidFill>
                <a:latin typeface="Times New Roman" panose="02020603050405020304" pitchFamily="18" charset="0"/>
                <a:cs typeface="Times New Roman" panose="02020603050405020304" pitchFamily="18" charset="0"/>
              </a:rPr>
              <a:t>PC</a:t>
            </a:r>
            <a:r>
              <a:rPr lang="zh-CN" altLang="en-US" sz="2400" b="1">
                <a:solidFill>
                  <a:srgbClr val="FF3300"/>
                </a:solidFill>
              </a:rPr>
              <a:t>仪器）</a:t>
            </a:r>
          </a:p>
        </p:txBody>
      </p:sp>
      <p:sp>
        <p:nvSpPr>
          <p:cNvPr id="520208" name="Text Box 16" descr="斜纹布"/>
          <p:cNvSpPr txBox="1">
            <a:spLocks noChangeArrowheads="1"/>
          </p:cNvSpPr>
          <p:nvPr/>
        </p:nvSpPr>
        <p:spPr bwMode="auto">
          <a:xfrm>
            <a:off x="682625" y="4916488"/>
            <a:ext cx="2160588"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en-US" altLang="zh-CN" sz="2400" b="1"/>
              <a:t>80</a:t>
            </a:r>
            <a:r>
              <a:rPr lang="zh-CN" altLang="en-US" sz="2400" b="1"/>
              <a:t>年代后期</a:t>
            </a:r>
          </a:p>
        </p:txBody>
      </p:sp>
      <p:sp>
        <p:nvSpPr>
          <p:cNvPr id="520209" name="Text Box 17" descr="斜纹布"/>
          <p:cNvSpPr txBox="1">
            <a:spLocks noChangeArrowheads="1"/>
          </p:cNvSpPr>
          <p:nvPr/>
        </p:nvSpPr>
        <p:spPr bwMode="auto">
          <a:xfrm>
            <a:off x="2559050" y="4930775"/>
            <a:ext cx="550862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rgbClr val="FF0000"/>
                </a:solidFill>
              </a:rPr>
              <a:t>虚拟仪器（</a:t>
            </a:r>
            <a:r>
              <a:rPr lang="en-US" altLang="zh-CN" sz="2400" b="1">
                <a:solidFill>
                  <a:srgbClr val="FF0000"/>
                </a:solidFill>
              </a:rPr>
              <a:t>Virtual Instrument</a:t>
            </a:r>
            <a:r>
              <a:rPr lang="zh-CN" altLang="en-US" sz="2400" b="1">
                <a:solidFill>
                  <a:srgbClr val="FF0000"/>
                </a:solidFill>
              </a:rPr>
              <a:t>）</a:t>
            </a:r>
            <a:r>
              <a:rPr lang="zh-CN" altLang="en-US" sz="2400">
                <a:solidFill>
                  <a:srgbClr val="FF0000"/>
                </a:solidFill>
              </a:rPr>
              <a:t> </a:t>
            </a:r>
          </a:p>
        </p:txBody>
      </p:sp>
      <p:sp>
        <p:nvSpPr>
          <p:cNvPr id="520218" name="Text Box 26" descr="斜纹布"/>
          <p:cNvSpPr txBox="1">
            <a:spLocks noChangeArrowheads="1"/>
          </p:cNvSpPr>
          <p:nvPr/>
        </p:nvSpPr>
        <p:spPr bwMode="auto">
          <a:xfrm>
            <a:off x="970280" y="5822315"/>
            <a:ext cx="791781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以通用计算机为基础，加上特定的硬件接口设备和为实现特定功能而编制的软件而形成的一种新型仪器。</a:t>
            </a:r>
          </a:p>
        </p:txBody>
      </p:sp>
      <p:sp>
        <p:nvSpPr>
          <p:cNvPr id="520219" name="Text Box 27" descr="斜纹布"/>
          <p:cNvSpPr txBox="1">
            <a:spLocks noChangeArrowheads="1"/>
          </p:cNvSpPr>
          <p:nvPr/>
        </p:nvSpPr>
        <p:spPr bwMode="auto">
          <a:xfrm>
            <a:off x="2986088" y="6227763"/>
            <a:ext cx="15128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t>        </a:t>
            </a:r>
          </a:p>
        </p:txBody>
      </p:sp>
      <p:sp>
        <p:nvSpPr>
          <p:cNvPr id="520221" name="Rectangle 29" descr="斜纹布"/>
          <p:cNvSpPr>
            <a:spLocks noChangeArrowheads="1"/>
          </p:cNvSpPr>
          <p:nvPr/>
        </p:nvSpPr>
        <p:spPr bwMode="auto">
          <a:xfrm>
            <a:off x="1475423" y="5373053"/>
            <a:ext cx="53276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r>
              <a:rPr lang="zh-CN" altLang="en-US" sz="2400" b="1"/>
              <a:t>美国国家仪器（</a:t>
            </a:r>
            <a:r>
              <a:rPr lang="en-US" altLang="zh-CN" sz="2400" b="1"/>
              <a:t>NI</a:t>
            </a:r>
            <a:r>
              <a:rPr lang="zh-CN" altLang="en-US" sz="2400" b="1"/>
              <a:t>）公司提出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8163"/>
                                        </p:tgtEl>
                                        <p:attrNameLst>
                                          <p:attrName>style.visibility</p:attrName>
                                        </p:attrNameLst>
                                      </p:cBhvr>
                                      <p:to>
                                        <p:strVal val="visible"/>
                                      </p:to>
                                    </p:set>
                                    <p:anim calcmode="lin" valueType="num">
                                      <p:cBhvr additive="base">
                                        <p:cTn id="7" dur="500" fill="hold"/>
                                        <p:tgtEl>
                                          <p:spTgt spid="518163"/>
                                        </p:tgtEl>
                                        <p:attrNameLst>
                                          <p:attrName>ppt_x</p:attrName>
                                        </p:attrNameLst>
                                      </p:cBhvr>
                                      <p:tavLst>
                                        <p:tav tm="0">
                                          <p:val>
                                            <p:strVal val="#ppt_x"/>
                                          </p:val>
                                        </p:tav>
                                        <p:tav tm="100000">
                                          <p:val>
                                            <p:strVal val="#ppt_x"/>
                                          </p:val>
                                        </p:tav>
                                      </p:tavLst>
                                    </p:anim>
                                    <p:anim calcmode="lin" valueType="num">
                                      <p:cBhvr additive="base">
                                        <p:cTn id="8" dur="500" fill="hold"/>
                                        <p:tgtEl>
                                          <p:spTgt spid="51816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8169"/>
                                        </p:tgtEl>
                                        <p:attrNameLst>
                                          <p:attrName>style.visibility</p:attrName>
                                        </p:attrNameLst>
                                      </p:cBhvr>
                                      <p:to>
                                        <p:strVal val="visible"/>
                                      </p:to>
                                    </p:set>
                                    <p:anim calcmode="lin" valueType="num">
                                      <p:cBhvr additive="base">
                                        <p:cTn id="13" dur="500" fill="hold"/>
                                        <p:tgtEl>
                                          <p:spTgt spid="518169"/>
                                        </p:tgtEl>
                                        <p:attrNameLst>
                                          <p:attrName>ppt_x</p:attrName>
                                        </p:attrNameLst>
                                      </p:cBhvr>
                                      <p:tavLst>
                                        <p:tav tm="0">
                                          <p:val>
                                            <p:strVal val="#ppt_x"/>
                                          </p:val>
                                        </p:tav>
                                        <p:tav tm="100000">
                                          <p:val>
                                            <p:strVal val="#ppt_x"/>
                                          </p:val>
                                        </p:tav>
                                      </p:tavLst>
                                    </p:anim>
                                    <p:anim calcmode="lin" valueType="num">
                                      <p:cBhvr additive="base">
                                        <p:cTn id="14" dur="500" fill="hold"/>
                                        <p:tgtEl>
                                          <p:spTgt spid="5181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8164">
                                            <p:txEl>
                                              <p:pRg st="0" end="0"/>
                                            </p:txEl>
                                          </p:spTgt>
                                        </p:tgtEl>
                                        <p:attrNameLst>
                                          <p:attrName>style.visibility</p:attrName>
                                        </p:attrNameLst>
                                      </p:cBhvr>
                                      <p:to>
                                        <p:strVal val="visible"/>
                                      </p:to>
                                    </p:set>
                                    <p:anim calcmode="lin" valueType="num">
                                      <p:cBhvr additive="base">
                                        <p:cTn id="19" dur="500" fill="hold"/>
                                        <p:tgtEl>
                                          <p:spTgt spid="51816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816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8153"/>
                                        </p:tgtEl>
                                        <p:attrNameLst>
                                          <p:attrName>style.visibility</p:attrName>
                                        </p:attrNameLst>
                                      </p:cBhvr>
                                      <p:to>
                                        <p:strVal val="visible"/>
                                      </p:to>
                                    </p:set>
                                    <p:anim calcmode="lin" valueType="num">
                                      <p:cBhvr additive="base">
                                        <p:cTn id="25" dur="500" fill="hold"/>
                                        <p:tgtEl>
                                          <p:spTgt spid="518153"/>
                                        </p:tgtEl>
                                        <p:attrNameLst>
                                          <p:attrName>ppt_x</p:attrName>
                                        </p:attrNameLst>
                                      </p:cBhvr>
                                      <p:tavLst>
                                        <p:tav tm="0">
                                          <p:val>
                                            <p:strVal val="#ppt_x"/>
                                          </p:val>
                                        </p:tav>
                                        <p:tav tm="100000">
                                          <p:val>
                                            <p:strVal val="#ppt_x"/>
                                          </p:val>
                                        </p:tav>
                                      </p:tavLst>
                                    </p:anim>
                                    <p:anim calcmode="lin" valueType="num">
                                      <p:cBhvr additive="base">
                                        <p:cTn id="26" dur="500" fill="hold"/>
                                        <p:tgtEl>
                                          <p:spTgt spid="5181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8165"/>
                                        </p:tgtEl>
                                        <p:attrNameLst>
                                          <p:attrName>style.visibility</p:attrName>
                                        </p:attrNameLst>
                                      </p:cBhvr>
                                      <p:to>
                                        <p:strVal val="visible"/>
                                      </p:to>
                                    </p:set>
                                    <p:anim calcmode="lin" valueType="num">
                                      <p:cBhvr additive="base">
                                        <p:cTn id="31" dur="500" fill="hold"/>
                                        <p:tgtEl>
                                          <p:spTgt spid="518165"/>
                                        </p:tgtEl>
                                        <p:attrNameLst>
                                          <p:attrName>ppt_x</p:attrName>
                                        </p:attrNameLst>
                                      </p:cBhvr>
                                      <p:tavLst>
                                        <p:tav tm="0">
                                          <p:val>
                                            <p:strVal val="#ppt_x"/>
                                          </p:val>
                                        </p:tav>
                                        <p:tav tm="100000">
                                          <p:val>
                                            <p:strVal val="#ppt_x"/>
                                          </p:val>
                                        </p:tav>
                                      </p:tavLst>
                                    </p:anim>
                                    <p:anim calcmode="lin" valueType="num">
                                      <p:cBhvr additive="base">
                                        <p:cTn id="32" dur="500" fill="hold"/>
                                        <p:tgtEl>
                                          <p:spTgt spid="51816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8166"/>
                                        </p:tgtEl>
                                        <p:attrNameLst>
                                          <p:attrName>style.visibility</p:attrName>
                                        </p:attrNameLst>
                                      </p:cBhvr>
                                      <p:to>
                                        <p:strVal val="visible"/>
                                      </p:to>
                                    </p:set>
                                    <p:anim calcmode="lin" valueType="num">
                                      <p:cBhvr additive="base">
                                        <p:cTn id="37" dur="500" fill="hold"/>
                                        <p:tgtEl>
                                          <p:spTgt spid="518166"/>
                                        </p:tgtEl>
                                        <p:attrNameLst>
                                          <p:attrName>ppt_x</p:attrName>
                                        </p:attrNameLst>
                                      </p:cBhvr>
                                      <p:tavLst>
                                        <p:tav tm="0">
                                          <p:val>
                                            <p:strVal val="#ppt_x"/>
                                          </p:val>
                                        </p:tav>
                                        <p:tav tm="100000">
                                          <p:val>
                                            <p:strVal val="#ppt_x"/>
                                          </p:val>
                                        </p:tav>
                                      </p:tavLst>
                                    </p:anim>
                                    <p:anim calcmode="lin" valueType="num">
                                      <p:cBhvr additive="base">
                                        <p:cTn id="38" dur="500" fill="hold"/>
                                        <p:tgtEl>
                                          <p:spTgt spid="51816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8168"/>
                                        </p:tgtEl>
                                        <p:attrNameLst>
                                          <p:attrName>style.visibility</p:attrName>
                                        </p:attrNameLst>
                                      </p:cBhvr>
                                      <p:to>
                                        <p:strVal val="visible"/>
                                      </p:to>
                                    </p:set>
                                    <p:anim calcmode="lin" valueType="num">
                                      <p:cBhvr additive="base">
                                        <p:cTn id="43" dur="500" fill="hold"/>
                                        <p:tgtEl>
                                          <p:spTgt spid="518168"/>
                                        </p:tgtEl>
                                        <p:attrNameLst>
                                          <p:attrName>ppt_x</p:attrName>
                                        </p:attrNameLst>
                                      </p:cBhvr>
                                      <p:tavLst>
                                        <p:tav tm="0">
                                          <p:val>
                                            <p:strVal val="#ppt_x"/>
                                          </p:val>
                                        </p:tav>
                                        <p:tav tm="100000">
                                          <p:val>
                                            <p:strVal val="#ppt_x"/>
                                          </p:val>
                                        </p:tav>
                                      </p:tavLst>
                                    </p:anim>
                                    <p:anim calcmode="lin" valueType="num">
                                      <p:cBhvr additive="base">
                                        <p:cTn id="44" dur="500" fill="hold"/>
                                        <p:tgtEl>
                                          <p:spTgt spid="51816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0208"/>
                                        </p:tgtEl>
                                        <p:attrNameLst>
                                          <p:attrName>style.visibility</p:attrName>
                                        </p:attrNameLst>
                                      </p:cBhvr>
                                      <p:to>
                                        <p:strVal val="visible"/>
                                      </p:to>
                                    </p:set>
                                    <p:anim calcmode="lin" valueType="num">
                                      <p:cBhvr additive="base">
                                        <p:cTn id="49" dur="500" fill="hold"/>
                                        <p:tgtEl>
                                          <p:spTgt spid="520208"/>
                                        </p:tgtEl>
                                        <p:attrNameLst>
                                          <p:attrName>ppt_x</p:attrName>
                                        </p:attrNameLst>
                                      </p:cBhvr>
                                      <p:tavLst>
                                        <p:tav tm="0">
                                          <p:val>
                                            <p:strVal val="#ppt_x"/>
                                          </p:val>
                                        </p:tav>
                                        <p:tav tm="100000">
                                          <p:val>
                                            <p:strVal val="#ppt_x"/>
                                          </p:val>
                                        </p:tav>
                                      </p:tavLst>
                                    </p:anim>
                                    <p:anim calcmode="lin" valueType="num">
                                      <p:cBhvr additive="base">
                                        <p:cTn id="50" dur="500" fill="hold"/>
                                        <p:tgtEl>
                                          <p:spTgt spid="52020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0209"/>
                                        </p:tgtEl>
                                        <p:attrNameLst>
                                          <p:attrName>style.visibility</p:attrName>
                                        </p:attrNameLst>
                                      </p:cBhvr>
                                      <p:to>
                                        <p:strVal val="visible"/>
                                      </p:to>
                                    </p:set>
                                    <p:anim calcmode="lin" valueType="num">
                                      <p:cBhvr additive="base">
                                        <p:cTn id="55" dur="500" fill="hold"/>
                                        <p:tgtEl>
                                          <p:spTgt spid="520209"/>
                                        </p:tgtEl>
                                        <p:attrNameLst>
                                          <p:attrName>ppt_x</p:attrName>
                                        </p:attrNameLst>
                                      </p:cBhvr>
                                      <p:tavLst>
                                        <p:tav tm="0">
                                          <p:val>
                                            <p:strVal val="#ppt_x"/>
                                          </p:val>
                                        </p:tav>
                                        <p:tav tm="100000">
                                          <p:val>
                                            <p:strVal val="#ppt_x"/>
                                          </p:val>
                                        </p:tav>
                                      </p:tavLst>
                                    </p:anim>
                                    <p:anim calcmode="lin" valueType="num">
                                      <p:cBhvr additive="base">
                                        <p:cTn id="56" dur="500" fill="hold"/>
                                        <p:tgtEl>
                                          <p:spTgt spid="52020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0221"/>
                                        </p:tgtEl>
                                        <p:attrNameLst>
                                          <p:attrName>style.visibility</p:attrName>
                                        </p:attrNameLst>
                                      </p:cBhvr>
                                      <p:to>
                                        <p:strVal val="visible"/>
                                      </p:to>
                                    </p:set>
                                    <p:anim calcmode="lin" valueType="num">
                                      <p:cBhvr additive="base">
                                        <p:cTn id="61" dur="500" fill="hold"/>
                                        <p:tgtEl>
                                          <p:spTgt spid="520221"/>
                                        </p:tgtEl>
                                        <p:attrNameLst>
                                          <p:attrName>ppt_x</p:attrName>
                                        </p:attrNameLst>
                                      </p:cBhvr>
                                      <p:tavLst>
                                        <p:tav tm="0">
                                          <p:val>
                                            <p:strVal val="#ppt_x"/>
                                          </p:val>
                                        </p:tav>
                                        <p:tav tm="100000">
                                          <p:val>
                                            <p:strVal val="#ppt_x"/>
                                          </p:val>
                                        </p:tav>
                                      </p:tavLst>
                                    </p:anim>
                                    <p:anim calcmode="lin" valueType="num">
                                      <p:cBhvr additive="base">
                                        <p:cTn id="62" dur="500" fill="hold"/>
                                        <p:tgtEl>
                                          <p:spTgt spid="520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53" grpId="0" animBg="1"/>
      <p:bldP spid="518163" grpId="0" animBg="1"/>
      <p:bldP spid="518165" grpId="0" animBg="1"/>
      <p:bldP spid="518166" grpId="0" animBg="1"/>
      <p:bldP spid="518168" grpId="0" bldLvl="0" animBg="1"/>
      <p:bldP spid="518169" grpId="0" animBg="1"/>
      <p:bldP spid="520208" grpId="0" animBg="1"/>
      <p:bldP spid="520209" grpId="0" animBg="1"/>
      <p:bldP spid="5202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AutoShape 2"/>
          <p:cNvSpPr>
            <a:spLocks noChangeArrowheads="1"/>
          </p:cNvSpPr>
          <p:nvPr/>
        </p:nvSpPr>
        <p:spPr bwMode="auto">
          <a:xfrm rot="5400000">
            <a:off x="1191895" y="2566670"/>
            <a:ext cx="563880" cy="139065"/>
          </a:xfrm>
          <a:prstGeom prst="rightArrow">
            <a:avLst>
              <a:gd name="adj1" fmla="val 50000"/>
              <a:gd name="adj2" fmla="val 138611"/>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29" name="Text Box 13" descr="斜纹布"/>
          <p:cNvSpPr txBox="1">
            <a:spLocks noChangeArrowheads="1"/>
          </p:cNvSpPr>
          <p:nvPr/>
        </p:nvSpPr>
        <p:spPr bwMode="auto">
          <a:xfrm>
            <a:off x="1760220" y="549910"/>
            <a:ext cx="439610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solidFill>
                  <a:srgbClr val="FF0000"/>
                </a:solidFill>
              </a:rPr>
              <a:t>虚拟仪器的三大组成模块</a:t>
            </a:r>
          </a:p>
        </p:txBody>
      </p:sp>
      <p:sp>
        <p:nvSpPr>
          <p:cNvPr id="521235" name="Text Box 19" descr="斜纹布"/>
          <p:cNvSpPr txBox="1">
            <a:spLocks noChangeArrowheads="1"/>
          </p:cNvSpPr>
          <p:nvPr/>
        </p:nvSpPr>
        <p:spPr bwMode="auto">
          <a:xfrm>
            <a:off x="899795" y="1921510"/>
            <a:ext cx="122237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计算机</a:t>
            </a:r>
          </a:p>
        </p:txBody>
      </p:sp>
      <p:sp>
        <p:nvSpPr>
          <p:cNvPr id="521236" name="Text Box 20" descr="斜纹布"/>
          <p:cNvSpPr txBox="1">
            <a:spLocks noChangeArrowheads="1"/>
          </p:cNvSpPr>
          <p:nvPr/>
        </p:nvSpPr>
        <p:spPr bwMode="auto">
          <a:xfrm>
            <a:off x="3706813" y="1993265"/>
            <a:ext cx="165735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t>仪器模块</a:t>
            </a:r>
          </a:p>
        </p:txBody>
      </p:sp>
      <p:sp>
        <p:nvSpPr>
          <p:cNvPr id="521237" name="Text Box 21" descr="斜纹布"/>
          <p:cNvSpPr txBox="1">
            <a:spLocks noChangeArrowheads="1"/>
          </p:cNvSpPr>
          <p:nvPr/>
        </p:nvSpPr>
        <p:spPr bwMode="auto">
          <a:xfrm>
            <a:off x="6804025" y="1905635"/>
            <a:ext cx="1029335"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软件</a:t>
            </a:r>
          </a:p>
        </p:txBody>
      </p:sp>
      <p:sp>
        <p:nvSpPr>
          <p:cNvPr id="521238" name="AutoShape 22"/>
          <p:cNvSpPr>
            <a:spLocks noChangeArrowheads="1"/>
          </p:cNvSpPr>
          <p:nvPr/>
        </p:nvSpPr>
        <p:spPr bwMode="auto">
          <a:xfrm rot="5400000">
            <a:off x="4163695" y="2545080"/>
            <a:ext cx="417195" cy="176530"/>
          </a:xfrm>
          <a:prstGeom prst="rightArrow">
            <a:avLst>
              <a:gd name="adj1" fmla="val 50000"/>
              <a:gd name="adj2" fmla="val 138611"/>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39" name="AutoShape 23"/>
          <p:cNvSpPr>
            <a:spLocks noChangeArrowheads="1"/>
          </p:cNvSpPr>
          <p:nvPr/>
        </p:nvSpPr>
        <p:spPr bwMode="auto">
          <a:xfrm rot="5400000">
            <a:off x="6921500" y="2454910"/>
            <a:ext cx="492760" cy="146685"/>
          </a:xfrm>
          <a:prstGeom prst="rightArrow">
            <a:avLst>
              <a:gd name="adj1" fmla="val 50000"/>
              <a:gd name="adj2" fmla="val 138611"/>
            </a:avLst>
          </a:prstGeom>
          <a:solidFill>
            <a:schemeClr val="accent1"/>
          </a:solidFill>
          <a:ln w="12700">
            <a:solidFill>
              <a:schemeClr val="accent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42" name="Text Box 26" descr="斜纹布"/>
          <p:cNvSpPr txBox="1">
            <a:spLocks noChangeArrowheads="1"/>
          </p:cNvSpPr>
          <p:nvPr/>
        </p:nvSpPr>
        <p:spPr bwMode="auto">
          <a:xfrm>
            <a:off x="4321175" y="4365625"/>
            <a:ext cx="611188" cy="18732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vert="eaVert">
            <a:spAutoFit/>
          </a:bodyPr>
          <a:lstStyle/>
          <a:p>
            <a:pPr>
              <a:spcBef>
                <a:spcPct val="50000"/>
              </a:spcBef>
            </a:pPr>
            <a:endParaRPr lang="zh-CN" altLang="zh-CN" b="1"/>
          </a:p>
        </p:txBody>
      </p:sp>
      <p:sp>
        <p:nvSpPr>
          <p:cNvPr id="521255" name="AutoShape 39"/>
          <p:cNvSpPr/>
          <p:nvPr/>
        </p:nvSpPr>
        <p:spPr bwMode="auto">
          <a:xfrm rot="5400000">
            <a:off x="4098290" y="-1224280"/>
            <a:ext cx="433705" cy="5859145"/>
          </a:xfrm>
          <a:prstGeom prst="leftBrace">
            <a:avLst>
              <a:gd name="adj1" fmla="val 135714"/>
              <a:gd name="adj2" fmla="val 49435"/>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1256" name="Text Box 40" descr="斜纹布"/>
          <p:cNvSpPr txBox="1">
            <a:spLocks noChangeArrowheads="1"/>
          </p:cNvSpPr>
          <p:nvPr/>
        </p:nvSpPr>
        <p:spPr bwMode="auto">
          <a:xfrm>
            <a:off x="3850005" y="1055370"/>
            <a:ext cx="1512570"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虚拟仪器</a:t>
            </a:r>
          </a:p>
        </p:txBody>
      </p:sp>
      <p:sp>
        <p:nvSpPr>
          <p:cNvPr id="521258" name="Text Box 42" descr="斜纹布"/>
          <p:cNvSpPr txBox="1">
            <a:spLocks noChangeArrowheads="1"/>
          </p:cNvSpPr>
          <p:nvPr/>
        </p:nvSpPr>
        <p:spPr bwMode="auto">
          <a:xfrm>
            <a:off x="106680" y="2930525"/>
            <a:ext cx="290512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en-US" altLang="zh-CN" sz="2400" b="1"/>
              <a:t>       </a:t>
            </a:r>
            <a:r>
              <a:rPr lang="zh-CN" altLang="en-US" sz="2400" b="1"/>
              <a:t>个人计算机</a:t>
            </a:r>
          </a:p>
          <a:p>
            <a:r>
              <a:rPr lang="zh-CN" altLang="en-US" sz="2400" b="1"/>
              <a:t>（各种通用计算机）</a:t>
            </a:r>
          </a:p>
        </p:txBody>
      </p:sp>
      <p:sp>
        <p:nvSpPr>
          <p:cNvPr id="521259" name="Text Box 43" descr="斜纹布"/>
          <p:cNvSpPr txBox="1">
            <a:spLocks noChangeArrowheads="1"/>
          </p:cNvSpPr>
          <p:nvPr/>
        </p:nvSpPr>
        <p:spPr bwMode="auto">
          <a:xfrm>
            <a:off x="3491865" y="2858135"/>
            <a:ext cx="1872615" cy="156845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pPr>
              <a:spcBef>
                <a:spcPct val="50000"/>
              </a:spcBef>
            </a:pPr>
            <a:r>
              <a:rPr lang="zh-CN" altLang="en-US" sz="2400" b="1"/>
              <a:t>各种传感器                                 信号调理器      模数转换器      数据采集器</a:t>
            </a:r>
          </a:p>
        </p:txBody>
      </p:sp>
      <p:sp>
        <p:nvSpPr>
          <p:cNvPr id="521260" name="Text Box 44" descr="斜纹布"/>
          <p:cNvSpPr txBox="1">
            <a:spLocks noChangeArrowheads="1"/>
          </p:cNvSpPr>
          <p:nvPr/>
        </p:nvSpPr>
        <p:spPr bwMode="auto">
          <a:xfrm>
            <a:off x="5724525" y="2786380"/>
            <a:ext cx="2808288" cy="1198880"/>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en-US" altLang="zh-CN" sz="2400" b="1"/>
              <a:t>        </a:t>
            </a:r>
            <a:r>
              <a:rPr lang="zh-CN" altLang="en-US" sz="2400" b="1"/>
              <a:t>数据分析                                                                                                                                                                                                                                                                                                                          </a:t>
            </a:r>
            <a:br>
              <a:rPr lang="zh-CN" altLang="en-US" sz="2400" b="1"/>
            </a:br>
            <a:br>
              <a:rPr lang="zh-CN" altLang="en-US" sz="2400" b="1"/>
            </a:br>
            <a:r>
              <a:rPr lang="zh-CN" altLang="en-US" sz="2400" b="1"/>
              <a:t>　　</a:t>
            </a:r>
          </a:p>
        </p:txBody>
      </p:sp>
      <p:sp>
        <p:nvSpPr>
          <p:cNvPr id="521261" name="Rectangle 45" descr="斜纹布"/>
          <p:cNvSpPr>
            <a:spLocks noChangeArrowheads="1"/>
          </p:cNvSpPr>
          <p:nvPr/>
        </p:nvSpPr>
        <p:spPr bwMode="auto">
          <a:xfrm>
            <a:off x="5794375" y="3146425"/>
            <a:ext cx="3107055" cy="82994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　　过程通讯                  图形用户界面等软件</a:t>
            </a:r>
          </a:p>
        </p:txBody>
      </p:sp>
      <p:sp>
        <p:nvSpPr>
          <p:cNvPr id="523277" name="Text Box 13" descr="斜纹布"/>
          <p:cNvSpPr txBox="1">
            <a:spLocks noChangeArrowheads="1"/>
          </p:cNvSpPr>
          <p:nvPr/>
        </p:nvSpPr>
        <p:spPr bwMode="auto">
          <a:xfrm>
            <a:off x="182880" y="4363720"/>
            <a:ext cx="6706235" cy="230695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t>计算机和仪器模块组成了虚拟仪器硬件测试平台，完成被测输入信号的采集、放大、模数转换以及输出信号的数模转换等。当硬件确定后，用户可以通过不同测试功能的软件模块（如数据分析、过程通讯以及图形用户界面等软件）的组合实现不同的功能。</a:t>
            </a:r>
          </a:p>
        </p:txBody>
      </p:sp>
      <p:sp>
        <p:nvSpPr>
          <p:cNvPr id="523278" name="Text Box 14" descr="斜纹布"/>
          <p:cNvSpPr txBox="1">
            <a:spLocks noChangeArrowheads="1"/>
          </p:cNvSpPr>
          <p:nvPr/>
        </p:nvSpPr>
        <p:spPr bwMode="auto">
          <a:xfrm>
            <a:off x="6791325" y="3936365"/>
            <a:ext cx="2150110" cy="267652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wrap="square">
            <a:spAutoFit/>
          </a:bodyPr>
          <a:lstStyle/>
          <a:p>
            <a:r>
              <a:rPr lang="zh-CN" altLang="en-US" sz="2400" b="1">
                <a:solidFill>
                  <a:srgbClr val="FF3300"/>
                </a:solidFill>
              </a:rPr>
              <a:t>同一个硬件系统，软件不同，就可得到功能完全不同的测量仪器</a:t>
            </a:r>
            <a:r>
              <a:rPr lang="zh-CN" altLang="en-US" sz="2400" b="1"/>
              <a:t> </a:t>
            </a:r>
          </a:p>
          <a:p>
            <a:r>
              <a:rPr lang="zh-CN" altLang="en-US" sz="2400" b="1"/>
              <a:t> </a:t>
            </a:r>
            <a:r>
              <a:rPr lang="zh-CN" altLang="en-US" sz="2400" b="1" i="1"/>
              <a:t>软件系统是虚拟仪器的核心</a:t>
            </a:r>
            <a:r>
              <a:rPr lang="zh-CN" altLang="en-US" sz="2400" b="1"/>
              <a:t> </a:t>
            </a:r>
          </a:p>
        </p:txBody>
      </p:sp>
      <p:sp>
        <p:nvSpPr>
          <p:cNvPr id="520216" name="Text Box 24" descr="斜纹布"/>
          <p:cNvSpPr txBox="1">
            <a:spLocks noChangeArrowheads="1"/>
          </p:cNvSpPr>
          <p:nvPr/>
        </p:nvSpPr>
        <p:spPr bwMode="auto">
          <a:xfrm>
            <a:off x="323533" y="506730"/>
            <a:ext cx="1728787" cy="460375"/>
          </a:xfrm>
          <a:prstGeom prst="rect">
            <a:avLst/>
          </a:prstGeom>
          <a:noFill/>
          <a:ln>
            <a:noFill/>
          </a:ln>
          <a:effectLst>
            <a:prstShdw prst="shdw17" dist="17961" dir="2700000">
              <a:schemeClr val="bg2"/>
            </a:prstShdw>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chemeClr val="tx1"/>
                </a:solidFill>
                <a:miter lim="800000"/>
                <a:headEnd/>
                <a:tailEnd/>
              </a14:hiddenLine>
            </a:ext>
          </a:extLst>
        </p:spPr>
        <p:txBody>
          <a:bodyPr>
            <a:spAutoFit/>
          </a:bodyPr>
          <a:lstStyle/>
          <a:p>
            <a:pPr>
              <a:spcBef>
                <a:spcPct val="50000"/>
              </a:spcBef>
            </a:pPr>
            <a:r>
              <a:rPr lang="zh-CN" altLang="en-US" sz="2400" b="1">
                <a:solidFill>
                  <a:schemeClr val="tx2"/>
                </a:solidFill>
              </a:rPr>
              <a:t>虚拟仪器</a:t>
            </a:r>
            <a:r>
              <a:rPr lang="zh-CN"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1256"/>
                                        </p:tgtEl>
                                        <p:attrNameLst>
                                          <p:attrName>style.visibility</p:attrName>
                                        </p:attrNameLst>
                                      </p:cBhvr>
                                      <p:to>
                                        <p:strVal val="visible"/>
                                      </p:to>
                                    </p:set>
                                    <p:anim calcmode="lin" valueType="num">
                                      <p:cBhvr additive="base">
                                        <p:cTn id="7" dur="500" fill="hold"/>
                                        <p:tgtEl>
                                          <p:spTgt spid="521256"/>
                                        </p:tgtEl>
                                        <p:attrNameLst>
                                          <p:attrName>ppt_x</p:attrName>
                                        </p:attrNameLst>
                                      </p:cBhvr>
                                      <p:tavLst>
                                        <p:tav tm="0">
                                          <p:val>
                                            <p:strVal val="#ppt_x"/>
                                          </p:val>
                                        </p:tav>
                                        <p:tav tm="100000">
                                          <p:val>
                                            <p:strVal val="#ppt_x"/>
                                          </p:val>
                                        </p:tav>
                                      </p:tavLst>
                                    </p:anim>
                                    <p:anim calcmode="lin" valueType="num">
                                      <p:cBhvr additive="base">
                                        <p:cTn id="8" dur="500" fill="hold"/>
                                        <p:tgtEl>
                                          <p:spTgt spid="5212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1255"/>
                                        </p:tgtEl>
                                        <p:attrNameLst>
                                          <p:attrName>style.visibility</p:attrName>
                                        </p:attrNameLst>
                                      </p:cBhvr>
                                      <p:to>
                                        <p:strVal val="visible"/>
                                      </p:to>
                                    </p:set>
                                    <p:anim calcmode="lin" valueType="num">
                                      <p:cBhvr additive="base">
                                        <p:cTn id="13" dur="500" fill="hold"/>
                                        <p:tgtEl>
                                          <p:spTgt spid="521255"/>
                                        </p:tgtEl>
                                        <p:attrNameLst>
                                          <p:attrName>ppt_x</p:attrName>
                                        </p:attrNameLst>
                                      </p:cBhvr>
                                      <p:tavLst>
                                        <p:tav tm="0">
                                          <p:val>
                                            <p:strVal val="#ppt_x"/>
                                          </p:val>
                                        </p:tav>
                                        <p:tav tm="100000">
                                          <p:val>
                                            <p:strVal val="#ppt_x"/>
                                          </p:val>
                                        </p:tav>
                                      </p:tavLst>
                                    </p:anim>
                                    <p:anim calcmode="lin" valueType="num">
                                      <p:cBhvr additive="base">
                                        <p:cTn id="14" dur="500" fill="hold"/>
                                        <p:tgtEl>
                                          <p:spTgt spid="5212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1235"/>
                                        </p:tgtEl>
                                        <p:attrNameLst>
                                          <p:attrName>style.visibility</p:attrName>
                                        </p:attrNameLst>
                                      </p:cBhvr>
                                      <p:to>
                                        <p:strVal val="visible"/>
                                      </p:to>
                                    </p:set>
                                    <p:anim calcmode="lin" valueType="num">
                                      <p:cBhvr additive="base">
                                        <p:cTn id="19" dur="500" fill="hold"/>
                                        <p:tgtEl>
                                          <p:spTgt spid="521235"/>
                                        </p:tgtEl>
                                        <p:attrNameLst>
                                          <p:attrName>ppt_x</p:attrName>
                                        </p:attrNameLst>
                                      </p:cBhvr>
                                      <p:tavLst>
                                        <p:tav tm="0">
                                          <p:val>
                                            <p:strVal val="#ppt_x"/>
                                          </p:val>
                                        </p:tav>
                                        <p:tav tm="100000">
                                          <p:val>
                                            <p:strVal val="#ppt_x"/>
                                          </p:val>
                                        </p:tav>
                                      </p:tavLst>
                                    </p:anim>
                                    <p:anim calcmode="lin" valueType="num">
                                      <p:cBhvr additive="base">
                                        <p:cTn id="20" dur="500" fill="hold"/>
                                        <p:tgtEl>
                                          <p:spTgt spid="52123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1218"/>
                                        </p:tgtEl>
                                        <p:attrNameLst>
                                          <p:attrName>style.visibility</p:attrName>
                                        </p:attrNameLst>
                                      </p:cBhvr>
                                      <p:to>
                                        <p:strVal val="visible"/>
                                      </p:to>
                                    </p:set>
                                    <p:anim calcmode="lin" valueType="num">
                                      <p:cBhvr additive="base">
                                        <p:cTn id="25" dur="500" fill="hold"/>
                                        <p:tgtEl>
                                          <p:spTgt spid="521218"/>
                                        </p:tgtEl>
                                        <p:attrNameLst>
                                          <p:attrName>ppt_x</p:attrName>
                                        </p:attrNameLst>
                                      </p:cBhvr>
                                      <p:tavLst>
                                        <p:tav tm="0">
                                          <p:val>
                                            <p:strVal val="#ppt_x"/>
                                          </p:val>
                                        </p:tav>
                                        <p:tav tm="100000">
                                          <p:val>
                                            <p:strVal val="#ppt_x"/>
                                          </p:val>
                                        </p:tav>
                                      </p:tavLst>
                                    </p:anim>
                                    <p:anim calcmode="lin" valueType="num">
                                      <p:cBhvr additive="base">
                                        <p:cTn id="26" dur="500" fill="hold"/>
                                        <p:tgtEl>
                                          <p:spTgt spid="52121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1258"/>
                                        </p:tgtEl>
                                        <p:attrNameLst>
                                          <p:attrName>style.visibility</p:attrName>
                                        </p:attrNameLst>
                                      </p:cBhvr>
                                      <p:to>
                                        <p:strVal val="visible"/>
                                      </p:to>
                                    </p:set>
                                    <p:anim calcmode="lin" valueType="num">
                                      <p:cBhvr additive="base">
                                        <p:cTn id="31" dur="500" fill="hold"/>
                                        <p:tgtEl>
                                          <p:spTgt spid="521258"/>
                                        </p:tgtEl>
                                        <p:attrNameLst>
                                          <p:attrName>ppt_x</p:attrName>
                                        </p:attrNameLst>
                                      </p:cBhvr>
                                      <p:tavLst>
                                        <p:tav tm="0">
                                          <p:val>
                                            <p:strVal val="#ppt_x"/>
                                          </p:val>
                                        </p:tav>
                                        <p:tav tm="100000">
                                          <p:val>
                                            <p:strVal val="#ppt_x"/>
                                          </p:val>
                                        </p:tav>
                                      </p:tavLst>
                                    </p:anim>
                                    <p:anim calcmode="lin" valueType="num">
                                      <p:cBhvr additive="base">
                                        <p:cTn id="32" dur="500" fill="hold"/>
                                        <p:tgtEl>
                                          <p:spTgt spid="52125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1236"/>
                                        </p:tgtEl>
                                        <p:attrNameLst>
                                          <p:attrName>style.visibility</p:attrName>
                                        </p:attrNameLst>
                                      </p:cBhvr>
                                      <p:to>
                                        <p:strVal val="visible"/>
                                      </p:to>
                                    </p:set>
                                    <p:anim calcmode="lin" valueType="num">
                                      <p:cBhvr additive="base">
                                        <p:cTn id="37" dur="500" fill="hold"/>
                                        <p:tgtEl>
                                          <p:spTgt spid="521236"/>
                                        </p:tgtEl>
                                        <p:attrNameLst>
                                          <p:attrName>ppt_x</p:attrName>
                                        </p:attrNameLst>
                                      </p:cBhvr>
                                      <p:tavLst>
                                        <p:tav tm="0">
                                          <p:val>
                                            <p:strVal val="#ppt_x"/>
                                          </p:val>
                                        </p:tav>
                                        <p:tav tm="100000">
                                          <p:val>
                                            <p:strVal val="#ppt_x"/>
                                          </p:val>
                                        </p:tav>
                                      </p:tavLst>
                                    </p:anim>
                                    <p:anim calcmode="lin" valueType="num">
                                      <p:cBhvr additive="base">
                                        <p:cTn id="38" dur="500" fill="hold"/>
                                        <p:tgtEl>
                                          <p:spTgt spid="5212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21238"/>
                                        </p:tgtEl>
                                        <p:attrNameLst>
                                          <p:attrName>style.visibility</p:attrName>
                                        </p:attrNameLst>
                                      </p:cBhvr>
                                      <p:to>
                                        <p:strVal val="visible"/>
                                      </p:to>
                                    </p:set>
                                    <p:anim calcmode="lin" valueType="num">
                                      <p:cBhvr additive="base">
                                        <p:cTn id="43" dur="500" fill="hold"/>
                                        <p:tgtEl>
                                          <p:spTgt spid="521238"/>
                                        </p:tgtEl>
                                        <p:attrNameLst>
                                          <p:attrName>ppt_x</p:attrName>
                                        </p:attrNameLst>
                                      </p:cBhvr>
                                      <p:tavLst>
                                        <p:tav tm="0">
                                          <p:val>
                                            <p:strVal val="#ppt_x"/>
                                          </p:val>
                                        </p:tav>
                                        <p:tav tm="100000">
                                          <p:val>
                                            <p:strVal val="#ppt_x"/>
                                          </p:val>
                                        </p:tav>
                                      </p:tavLst>
                                    </p:anim>
                                    <p:anim calcmode="lin" valueType="num">
                                      <p:cBhvr additive="base">
                                        <p:cTn id="44" dur="500" fill="hold"/>
                                        <p:tgtEl>
                                          <p:spTgt spid="52123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21259"/>
                                        </p:tgtEl>
                                        <p:attrNameLst>
                                          <p:attrName>style.visibility</p:attrName>
                                        </p:attrNameLst>
                                      </p:cBhvr>
                                      <p:to>
                                        <p:strVal val="visible"/>
                                      </p:to>
                                    </p:set>
                                    <p:anim calcmode="lin" valueType="num">
                                      <p:cBhvr additive="base">
                                        <p:cTn id="49" dur="500" fill="hold"/>
                                        <p:tgtEl>
                                          <p:spTgt spid="521259"/>
                                        </p:tgtEl>
                                        <p:attrNameLst>
                                          <p:attrName>ppt_x</p:attrName>
                                        </p:attrNameLst>
                                      </p:cBhvr>
                                      <p:tavLst>
                                        <p:tav tm="0">
                                          <p:val>
                                            <p:strVal val="#ppt_x"/>
                                          </p:val>
                                        </p:tav>
                                        <p:tav tm="100000">
                                          <p:val>
                                            <p:strVal val="#ppt_x"/>
                                          </p:val>
                                        </p:tav>
                                      </p:tavLst>
                                    </p:anim>
                                    <p:anim calcmode="lin" valueType="num">
                                      <p:cBhvr additive="base">
                                        <p:cTn id="50" dur="500" fill="hold"/>
                                        <p:tgtEl>
                                          <p:spTgt spid="52125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21237"/>
                                        </p:tgtEl>
                                        <p:attrNameLst>
                                          <p:attrName>style.visibility</p:attrName>
                                        </p:attrNameLst>
                                      </p:cBhvr>
                                      <p:to>
                                        <p:strVal val="visible"/>
                                      </p:to>
                                    </p:set>
                                    <p:anim calcmode="lin" valueType="num">
                                      <p:cBhvr additive="base">
                                        <p:cTn id="55" dur="500" fill="hold"/>
                                        <p:tgtEl>
                                          <p:spTgt spid="521237"/>
                                        </p:tgtEl>
                                        <p:attrNameLst>
                                          <p:attrName>ppt_x</p:attrName>
                                        </p:attrNameLst>
                                      </p:cBhvr>
                                      <p:tavLst>
                                        <p:tav tm="0">
                                          <p:val>
                                            <p:strVal val="#ppt_x"/>
                                          </p:val>
                                        </p:tav>
                                        <p:tav tm="100000">
                                          <p:val>
                                            <p:strVal val="#ppt_x"/>
                                          </p:val>
                                        </p:tav>
                                      </p:tavLst>
                                    </p:anim>
                                    <p:anim calcmode="lin" valueType="num">
                                      <p:cBhvr additive="base">
                                        <p:cTn id="56" dur="500" fill="hold"/>
                                        <p:tgtEl>
                                          <p:spTgt spid="52123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21239"/>
                                        </p:tgtEl>
                                        <p:attrNameLst>
                                          <p:attrName>style.visibility</p:attrName>
                                        </p:attrNameLst>
                                      </p:cBhvr>
                                      <p:to>
                                        <p:strVal val="visible"/>
                                      </p:to>
                                    </p:set>
                                    <p:anim calcmode="lin" valueType="num">
                                      <p:cBhvr additive="base">
                                        <p:cTn id="61" dur="500" fill="hold"/>
                                        <p:tgtEl>
                                          <p:spTgt spid="521239"/>
                                        </p:tgtEl>
                                        <p:attrNameLst>
                                          <p:attrName>ppt_x</p:attrName>
                                        </p:attrNameLst>
                                      </p:cBhvr>
                                      <p:tavLst>
                                        <p:tav tm="0">
                                          <p:val>
                                            <p:strVal val="#ppt_x"/>
                                          </p:val>
                                        </p:tav>
                                        <p:tav tm="100000">
                                          <p:val>
                                            <p:strVal val="#ppt_x"/>
                                          </p:val>
                                        </p:tav>
                                      </p:tavLst>
                                    </p:anim>
                                    <p:anim calcmode="lin" valueType="num">
                                      <p:cBhvr additive="base">
                                        <p:cTn id="62" dur="500" fill="hold"/>
                                        <p:tgtEl>
                                          <p:spTgt spid="52123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21260"/>
                                        </p:tgtEl>
                                        <p:attrNameLst>
                                          <p:attrName>style.visibility</p:attrName>
                                        </p:attrNameLst>
                                      </p:cBhvr>
                                      <p:to>
                                        <p:strVal val="visible"/>
                                      </p:to>
                                    </p:set>
                                    <p:anim calcmode="lin" valueType="num">
                                      <p:cBhvr additive="base">
                                        <p:cTn id="67" dur="500" fill="hold"/>
                                        <p:tgtEl>
                                          <p:spTgt spid="521260"/>
                                        </p:tgtEl>
                                        <p:attrNameLst>
                                          <p:attrName>ppt_x</p:attrName>
                                        </p:attrNameLst>
                                      </p:cBhvr>
                                      <p:tavLst>
                                        <p:tav tm="0">
                                          <p:val>
                                            <p:strVal val="#ppt_x"/>
                                          </p:val>
                                        </p:tav>
                                        <p:tav tm="100000">
                                          <p:val>
                                            <p:strVal val="#ppt_x"/>
                                          </p:val>
                                        </p:tav>
                                      </p:tavLst>
                                    </p:anim>
                                    <p:anim calcmode="lin" valueType="num">
                                      <p:cBhvr additive="base">
                                        <p:cTn id="68" dur="500" fill="hold"/>
                                        <p:tgtEl>
                                          <p:spTgt spid="52126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21261"/>
                                        </p:tgtEl>
                                        <p:attrNameLst>
                                          <p:attrName>style.visibility</p:attrName>
                                        </p:attrNameLst>
                                      </p:cBhvr>
                                      <p:to>
                                        <p:strVal val="visible"/>
                                      </p:to>
                                    </p:set>
                                    <p:anim calcmode="lin" valueType="num">
                                      <p:cBhvr additive="base">
                                        <p:cTn id="71" dur="500" fill="hold"/>
                                        <p:tgtEl>
                                          <p:spTgt spid="521261"/>
                                        </p:tgtEl>
                                        <p:attrNameLst>
                                          <p:attrName>ppt_x</p:attrName>
                                        </p:attrNameLst>
                                      </p:cBhvr>
                                      <p:tavLst>
                                        <p:tav tm="0">
                                          <p:val>
                                            <p:strVal val="#ppt_x"/>
                                          </p:val>
                                        </p:tav>
                                        <p:tav tm="100000">
                                          <p:val>
                                            <p:strVal val="#ppt_x"/>
                                          </p:val>
                                        </p:tav>
                                      </p:tavLst>
                                    </p:anim>
                                    <p:anim calcmode="lin" valueType="num">
                                      <p:cBhvr additive="base">
                                        <p:cTn id="72" dur="500" fill="hold"/>
                                        <p:tgtEl>
                                          <p:spTgt spid="52126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523277"/>
                                        </p:tgtEl>
                                        <p:attrNameLst>
                                          <p:attrName>style.visibility</p:attrName>
                                        </p:attrNameLst>
                                      </p:cBhvr>
                                      <p:to>
                                        <p:strVal val="visible"/>
                                      </p:to>
                                    </p:set>
                                    <p:anim calcmode="lin" valueType="num">
                                      <p:cBhvr additive="base">
                                        <p:cTn id="77" dur="500" fill="hold"/>
                                        <p:tgtEl>
                                          <p:spTgt spid="523277"/>
                                        </p:tgtEl>
                                        <p:attrNameLst>
                                          <p:attrName>ppt_x</p:attrName>
                                        </p:attrNameLst>
                                      </p:cBhvr>
                                      <p:tavLst>
                                        <p:tav tm="0">
                                          <p:val>
                                            <p:strVal val="#ppt_x"/>
                                          </p:val>
                                        </p:tav>
                                        <p:tav tm="100000">
                                          <p:val>
                                            <p:strVal val="#ppt_x"/>
                                          </p:val>
                                        </p:tav>
                                      </p:tavLst>
                                    </p:anim>
                                    <p:anim calcmode="lin" valueType="num">
                                      <p:cBhvr additive="base">
                                        <p:cTn id="78" dur="500" fill="hold"/>
                                        <p:tgtEl>
                                          <p:spTgt spid="523277"/>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523278">
                                            <p:txEl>
                                              <p:pRg st="0" end="0"/>
                                            </p:txEl>
                                          </p:spTgt>
                                        </p:tgtEl>
                                        <p:attrNameLst>
                                          <p:attrName>style.visibility</p:attrName>
                                        </p:attrNameLst>
                                      </p:cBhvr>
                                      <p:to>
                                        <p:strVal val="visible"/>
                                      </p:to>
                                    </p:set>
                                    <p:anim calcmode="lin" valueType="num">
                                      <p:cBhvr additive="base">
                                        <p:cTn id="83" dur="500" fill="hold"/>
                                        <p:tgtEl>
                                          <p:spTgt spid="523278">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52327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523278">
                                            <p:txEl>
                                              <p:pRg st="1" end="1"/>
                                            </p:txEl>
                                          </p:spTgt>
                                        </p:tgtEl>
                                        <p:attrNameLst>
                                          <p:attrName>style.visibility</p:attrName>
                                        </p:attrNameLst>
                                      </p:cBhvr>
                                      <p:to>
                                        <p:strVal val="visible"/>
                                      </p:to>
                                    </p:set>
                                    <p:anim calcmode="lin" valueType="num">
                                      <p:cBhvr additive="base">
                                        <p:cTn id="89" dur="500" fill="hold"/>
                                        <p:tgtEl>
                                          <p:spTgt spid="523278">
                                            <p:txEl>
                                              <p:pRg st="1" end="1"/>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52327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8" grpId="0" bldLvl="0" animBg="1"/>
      <p:bldP spid="521235" grpId="0" bldLvl="0" animBg="1"/>
      <p:bldP spid="521236" grpId="0" bldLvl="0" animBg="1"/>
      <p:bldP spid="521237" grpId="0" animBg="1"/>
      <p:bldP spid="521238" grpId="0" bldLvl="0" animBg="1"/>
      <p:bldP spid="521239" grpId="0" bldLvl="0" animBg="1"/>
      <p:bldP spid="521255" grpId="0" bldLvl="0" animBg="1"/>
      <p:bldP spid="521256" grpId="0" bldLvl="0" animBg="1"/>
      <p:bldP spid="521258" grpId="0" bldLvl="0" animBg="1"/>
      <p:bldP spid="521259" grpId="0" bldLvl="0" animBg="1"/>
      <p:bldP spid="521260" grpId="0" bldLvl="0" animBg="1"/>
      <p:bldP spid="521261" grpId="0" bldLvl="0" animBg="1"/>
      <p:bldP spid="523277" grpId="0" bldLvl="0" animBg="1"/>
    </p:bldLst>
  </p:timing>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blipFill dpi="0" rotWithShape="0">
          <a:blip xmlns:r="http://schemas.openxmlformats.org/officeDocument/2006/relationships"/>
          <a:srcRect/>
          <a:tile tx="0" ty="0" sx="100000" sy="100000" flip="none" algn="tl"/>
        </a:blipFill>
        <a:ln w="28575" cap="sq" cmpd="sng" algn="ctr">
          <a:solidFill>
            <a:schemeClr val="tx1"/>
          </a:solidFill>
          <a:prstDash val="solid"/>
          <a:round/>
          <a:headEnd type="none" w="med" len="med"/>
          <a:tailEnd type="none" w="med" len="med"/>
        </a:ln>
        <a:effectLst>
          <a:outerShdw dist="17961" dir="2700000" algn="ctr" rotWithShape="0">
            <a:schemeClr val="bg2"/>
          </a:outerShdw>
        </a:effectLst>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0" i="0" u="none" strike="noStrike" cap="none" normalizeH="0" baseline="0" smtClean="0">
            <a:ln>
              <a:noFill/>
            </a:ln>
            <a:solidFill>
              <a:srgbClr val="FFFF00"/>
            </a:solidFill>
            <a:effectLst/>
            <a:latin typeface="Arial" panose="020B0604020202020204" pitchFamily="34" charset="0"/>
            <a:ea typeface="楷体_GB2312" pitchFamily="49"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Beam</Template>
  <TotalTime>0</TotalTime>
  <Words>4316</Words>
  <Application>Microsoft Office PowerPoint</Application>
  <PresentationFormat>全屏显示(4:3)</PresentationFormat>
  <Paragraphs>281</Paragraphs>
  <Slides>37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48" baseType="lpstr">
      <vt:lpstr>华文楷体</vt:lpstr>
      <vt:lpstr>华文新魏</vt:lpstr>
      <vt:lpstr>华文行楷</vt:lpstr>
      <vt:lpstr>楷体_GB2312</vt:lpstr>
      <vt:lpstr>隶书</vt:lpstr>
      <vt:lpstr>宋体</vt:lpstr>
      <vt:lpstr>Arial</vt:lpstr>
      <vt:lpstr>Times New Roman</vt:lpstr>
      <vt:lpstr>Wingdings</vt:lpstr>
      <vt:lpstr>Beam</vt:lpstr>
      <vt:lpstr>Visio</vt:lpstr>
      <vt:lpstr>现代仪器设计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zyz</dc:creator>
  <cp:lastModifiedBy>PC</cp:lastModifiedBy>
  <cp:revision>936</cp:revision>
  <dcterms:created xsi:type="dcterms:W3CDTF">2002-05-27T07:30:00Z</dcterms:created>
  <dcterms:modified xsi:type="dcterms:W3CDTF">2023-02-19T08:55:40Z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5F1DCE12B208406BA93FDE64B6EF4715</vt:lpwstr>
  </property>
  <property fmtid="{D5CDD505-2E9C-101B-9397-08002B2CF9AE}" pid="3" name="KSOProductBuildVer">
    <vt:lpwstr>2052-11.1.0.11294</vt:lpwstr>
  </property>
</Properties>
</file>